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8" r:id="rId3"/>
    <p:sldId id="257" r:id="rId4"/>
    <p:sldId id="264" r:id="rId5"/>
    <p:sldId id="261" r:id="rId6"/>
    <p:sldId id="262" r:id="rId7"/>
    <p:sldId id="263" r:id="rId8"/>
    <p:sldId id="266" r:id="rId9"/>
    <p:sldId id="267" r:id="rId10"/>
    <p:sldId id="268" r:id="rId11"/>
    <p:sldId id="273" r:id="rId12"/>
    <p:sldId id="265" r:id="rId13"/>
    <p:sldId id="271" r:id="rId14"/>
    <p:sldId id="272" r:id="rId15"/>
    <p:sldId id="274" r:id="rId16"/>
    <p:sldId id="294" r:id="rId17"/>
    <p:sldId id="275" r:id="rId18"/>
    <p:sldId id="277" r:id="rId19"/>
    <p:sldId id="276" r:id="rId20"/>
    <p:sldId id="278" r:id="rId21"/>
    <p:sldId id="279" r:id="rId22"/>
    <p:sldId id="280" r:id="rId23"/>
    <p:sldId id="281" r:id="rId24"/>
    <p:sldId id="282" r:id="rId25"/>
    <p:sldId id="283" r:id="rId26"/>
    <p:sldId id="284" r:id="rId27"/>
    <p:sldId id="289" r:id="rId28"/>
    <p:sldId id="285" r:id="rId29"/>
    <p:sldId id="286" r:id="rId30"/>
    <p:sldId id="287" r:id="rId31"/>
    <p:sldId id="288" r:id="rId32"/>
    <p:sldId id="290" r:id="rId33"/>
    <p:sldId id="291" r:id="rId34"/>
    <p:sldId id="292" r:id="rId35"/>
    <p:sldId id="293"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4291" autoAdjust="0"/>
  </p:normalViewPr>
  <p:slideViewPr>
    <p:cSldViewPr snapToGrid="0">
      <p:cViewPr varScale="1">
        <p:scale>
          <a:sx n="68" d="100"/>
          <a:sy n="68" d="100"/>
        </p:scale>
        <p:origin x="8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515644-B07F-422D-9EE6-CC3644E61323}" type="datetimeFigureOut">
              <a:rPr lang="en-IN" smtClean="0"/>
              <a:t>24-02-2020</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B1F2C81E-42F1-4CF4-88A3-FEF436F5A238}" type="slidenum">
              <a:rPr lang="en-IN" smtClean="0"/>
              <a:t>‹#›</a:t>
            </a:fld>
            <a:endParaRPr lang="en-IN"/>
          </a:p>
        </p:txBody>
      </p:sp>
    </p:spTree>
    <p:extLst>
      <p:ext uri="{BB962C8B-B14F-4D97-AF65-F5344CB8AC3E}">
        <p14:creationId xmlns:p14="http://schemas.microsoft.com/office/powerpoint/2010/main" val="2215031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515644-B07F-422D-9EE6-CC3644E61323}" type="datetimeFigureOut">
              <a:rPr lang="en-IN" smtClean="0"/>
              <a:t>24-02-2020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F2C81E-42F1-4CF4-88A3-FEF436F5A238}" type="slidenum">
              <a:rPr lang="en-IN" smtClean="0"/>
              <a:t>‹#›</a:t>
            </a:fld>
            <a:endParaRPr lang="en-IN"/>
          </a:p>
        </p:txBody>
      </p:sp>
    </p:spTree>
    <p:extLst>
      <p:ext uri="{BB962C8B-B14F-4D97-AF65-F5344CB8AC3E}">
        <p14:creationId xmlns:p14="http://schemas.microsoft.com/office/powerpoint/2010/main" val="1239198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515644-B07F-422D-9EE6-CC3644E61323}" type="datetimeFigureOut">
              <a:rPr lang="en-IN" smtClean="0"/>
              <a:t>24-02-2020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F2C81E-42F1-4CF4-88A3-FEF436F5A238}" type="slidenum">
              <a:rPr lang="en-IN" smtClean="0"/>
              <a:t>‹#›</a:t>
            </a:fld>
            <a:endParaRPr lang="en-IN"/>
          </a:p>
        </p:txBody>
      </p:sp>
    </p:spTree>
    <p:extLst>
      <p:ext uri="{BB962C8B-B14F-4D97-AF65-F5344CB8AC3E}">
        <p14:creationId xmlns:p14="http://schemas.microsoft.com/office/powerpoint/2010/main" val="3054124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515644-B07F-422D-9EE6-CC3644E61323}" type="datetimeFigureOut">
              <a:rPr lang="en-IN" smtClean="0"/>
              <a:t>24-02-2020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F2C81E-42F1-4CF4-88A3-FEF436F5A238}" type="slidenum">
              <a:rPr lang="en-IN" smtClean="0"/>
              <a:t>‹#›</a:t>
            </a:fld>
            <a:endParaRPr lang="en-IN"/>
          </a:p>
        </p:txBody>
      </p:sp>
    </p:spTree>
    <p:extLst>
      <p:ext uri="{BB962C8B-B14F-4D97-AF65-F5344CB8AC3E}">
        <p14:creationId xmlns:p14="http://schemas.microsoft.com/office/powerpoint/2010/main" val="4065430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515644-B07F-422D-9EE6-CC3644E61323}" type="datetimeFigureOut">
              <a:rPr lang="en-IN" smtClean="0"/>
              <a:t>24-02-2020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F2C81E-42F1-4CF4-88A3-FEF436F5A238}" type="slidenum">
              <a:rPr lang="en-IN" smtClean="0"/>
              <a:t>‹#›</a:t>
            </a:fld>
            <a:endParaRPr lang="en-IN"/>
          </a:p>
        </p:txBody>
      </p:sp>
    </p:spTree>
    <p:extLst>
      <p:ext uri="{BB962C8B-B14F-4D97-AF65-F5344CB8AC3E}">
        <p14:creationId xmlns:p14="http://schemas.microsoft.com/office/powerpoint/2010/main" val="131332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515644-B07F-422D-9EE6-CC3644E61323}" type="datetimeFigureOut">
              <a:rPr lang="en-IN" smtClean="0"/>
              <a:t>24-02-2020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F2C81E-42F1-4CF4-88A3-FEF436F5A238}" type="slidenum">
              <a:rPr lang="en-IN" smtClean="0"/>
              <a:t>‹#›</a:t>
            </a:fld>
            <a:endParaRPr lang="en-IN"/>
          </a:p>
        </p:txBody>
      </p:sp>
    </p:spTree>
    <p:extLst>
      <p:ext uri="{BB962C8B-B14F-4D97-AF65-F5344CB8AC3E}">
        <p14:creationId xmlns:p14="http://schemas.microsoft.com/office/powerpoint/2010/main" val="17837414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515644-B07F-422D-9EE6-CC3644E61323}" type="datetimeFigureOut">
              <a:rPr lang="en-IN" smtClean="0"/>
              <a:t>24-02-2020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F2C81E-42F1-4CF4-88A3-FEF436F5A238}" type="slidenum">
              <a:rPr lang="en-IN" smtClean="0"/>
              <a:t>‹#›</a:t>
            </a:fld>
            <a:endParaRPr lang="en-IN"/>
          </a:p>
        </p:txBody>
      </p:sp>
    </p:spTree>
    <p:extLst>
      <p:ext uri="{BB962C8B-B14F-4D97-AF65-F5344CB8AC3E}">
        <p14:creationId xmlns:p14="http://schemas.microsoft.com/office/powerpoint/2010/main" val="290803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515644-B07F-422D-9EE6-CC3644E61323}" type="datetimeFigureOut">
              <a:rPr lang="en-IN" smtClean="0"/>
              <a:t>24-02-2020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F2C81E-42F1-4CF4-88A3-FEF436F5A238}" type="slidenum">
              <a:rPr lang="en-IN" smtClean="0"/>
              <a:t>‹#›</a:t>
            </a:fld>
            <a:endParaRPr lang="en-IN"/>
          </a:p>
        </p:txBody>
      </p:sp>
    </p:spTree>
    <p:extLst>
      <p:ext uri="{BB962C8B-B14F-4D97-AF65-F5344CB8AC3E}">
        <p14:creationId xmlns:p14="http://schemas.microsoft.com/office/powerpoint/2010/main" val="38310831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515644-B07F-422D-9EE6-CC3644E61323}" type="datetimeFigureOut">
              <a:rPr lang="en-IN" smtClean="0"/>
              <a:t>24-02-2020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F2C81E-42F1-4CF4-88A3-FEF436F5A238}" type="slidenum">
              <a:rPr lang="en-IN" smtClean="0"/>
              <a:t>‹#›</a:t>
            </a:fld>
            <a:endParaRPr lang="en-IN"/>
          </a:p>
        </p:txBody>
      </p:sp>
    </p:spTree>
    <p:extLst>
      <p:ext uri="{BB962C8B-B14F-4D97-AF65-F5344CB8AC3E}">
        <p14:creationId xmlns:p14="http://schemas.microsoft.com/office/powerpoint/2010/main" val="264044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515644-B07F-422D-9EE6-CC3644E61323}" type="datetimeFigureOut">
              <a:rPr lang="en-IN" smtClean="0"/>
              <a:t>24-02-2020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B1F2C81E-42F1-4CF4-88A3-FEF436F5A238}" type="slidenum">
              <a:rPr lang="en-IN" smtClean="0"/>
              <a:t>‹#›</a:t>
            </a:fld>
            <a:endParaRPr lang="en-IN"/>
          </a:p>
        </p:txBody>
      </p:sp>
    </p:spTree>
    <p:extLst>
      <p:ext uri="{BB962C8B-B14F-4D97-AF65-F5344CB8AC3E}">
        <p14:creationId xmlns:p14="http://schemas.microsoft.com/office/powerpoint/2010/main" val="2665719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515644-B07F-422D-9EE6-CC3644E61323}" type="datetimeFigureOut">
              <a:rPr lang="en-IN" smtClean="0"/>
              <a:t>24-02-2020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F2C81E-42F1-4CF4-88A3-FEF436F5A238}" type="slidenum">
              <a:rPr lang="en-IN" smtClean="0"/>
              <a:t>‹#›</a:t>
            </a:fld>
            <a:endParaRPr lang="en-IN"/>
          </a:p>
        </p:txBody>
      </p:sp>
    </p:spTree>
    <p:extLst>
      <p:ext uri="{BB962C8B-B14F-4D97-AF65-F5344CB8AC3E}">
        <p14:creationId xmlns:p14="http://schemas.microsoft.com/office/powerpoint/2010/main" val="328109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515644-B07F-422D-9EE6-CC3644E61323}" type="datetimeFigureOut">
              <a:rPr lang="en-IN" smtClean="0"/>
              <a:t>24-02-2020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F2C81E-42F1-4CF4-88A3-FEF436F5A238}" type="slidenum">
              <a:rPr lang="en-IN" smtClean="0"/>
              <a:t>‹#›</a:t>
            </a:fld>
            <a:endParaRPr lang="en-IN"/>
          </a:p>
        </p:txBody>
      </p:sp>
    </p:spTree>
    <p:extLst>
      <p:ext uri="{BB962C8B-B14F-4D97-AF65-F5344CB8AC3E}">
        <p14:creationId xmlns:p14="http://schemas.microsoft.com/office/powerpoint/2010/main" val="3910854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515644-B07F-422D-9EE6-CC3644E61323}" type="datetimeFigureOut">
              <a:rPr lang="en-IN" smtClean="0"/>
              <a:t>24-02-2020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F2C81E-42F1-4CF4-88A3-FEF436F5A238}" type="slidenum">
              <a:rPr lang="en-IN" smtClean="0"/>
              <a:t>‹#›</a:t>
            </a:fld>
            <a:endParaRPr lang="en-IN"/>
          </a:p>
        </p:txBody>
      </p:sp>
    </p:spTree>
    <p:extLst>
      <p:ext uri="{BB962C8B-B14F-4D97-AF65-F5344CB8AC3E}">
        <p14:creationId xmlns:p14="http://schemas.microsoft.com/office/powerpoint/2010/main" val="2964142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515644-B07F-422D-9EE6-CC3644E61323}" type="datetimeFigureOut">
              <a:rPr lang="en-IN" smtClean="0"/>
              <a:t>24-02-2020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F2C81E-42F1-4CF4-88A3-FEF436F5A238}" type="slidenum">
              <a:rPr lang="en-IN" smtClean="0"/>
              <a:t>‹#›</a:t>
            </a:fld>
            <a:endParaRPr lang="en-IN"/>
          </a:p>
        </p:txBody>
      </p:sp>
    </p:spTree>
    <p:extLst>
      <p:ext uri="{BB962C8B-B14F-4D97-AF65-F5344CB8AC3E}">
        <p14:creationId xmlns:p14="http://schemas.microsoft.com/office/powerpoint/2010/main" val="432193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515644-B07F-422D-9EE6-CC3644E61323}" type="datetimeFigureOut">
              <a:rPr lang="en-IN" smtClean="0"/>
              <a:t>24-02-2020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F2C81E-42F1-4CF4-88A3-FEF436F5A238}" type="slidenum">
              <a:rPr lang="en-IN" smtClean="0"/>
              <a:t>‹#›</a:t>
            </a:fld>
            <a:endParaRPr lang="en-IN"/>
          </a:p>
        </p:txBody>
      </p:sp>
    </p:spTree>
    <p:extLst>
      <p:ext uri="{BB962C8B-B14F-4D97-AF65-F5344CB8AC3E}">
        <p14:creationId xmlns:p14="http://schemas.microsoft.com/office/powerpoint/2010/main" val="4073009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515644-B07F-422D-9EE6-CC3644E61323}" type="datetimeFigureOut">
              <a:rPr lang="en-IN" smtClean="0"/>
              <a:t>24-02-2020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F2C81E-42F1-4CF4-88A3-FEF436F5A238}" type="slidenum">
              <a:rPr lang="en-IN" smtClean="0"/>
              <a:t>‹#›</a:t>
            </a:fld>
            <a:endParaRPr lang="en-IN"/>
          </a:p>
        </p:txBody>
      </p:sp>
    </p:spTree>
    <p:extLst>
      <p:ext uri="{BB962C8B-B14F-4D97-AF65-F5344CB8AC3E}">
        <p14:creationId xmlns:p14="http://schemas.microsoft.com/office/powerpoint/2010/main" val="2958236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515644-B07F-422D-9EE6-CC3644E61323}" type="datetimeFigureOut">
              <a:rPr lang="en-IN" smtClean="0"/>
              <a:t>24-02-2020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F2C81E-42F1-4CF4-88A3-FEF436F5A238}" type="slidenum">
              <a:rPr lang="en-IN" smtClean="0"/>
              <a:t>‹#›</a:t>
            </a:fld>
            <a:endParaRPr lang="en-IN"/>
          </a:p>
        </p:txBody>
      </p:sp>
    </p:spTree>
    <p:extLst>
      <p:ext uri="{BB962C8B-B14F-4D97-AF65-F5344CB8AC3E}">
        <p14:creationId xmlns:p14="http://schemas.microsoft.com/office/powerpoint/2010/main" val="1324532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5515644-B07F-422D-9EE6-CC3644E61323}" type="datetimeFigureOut">
              <a:rPr lang="en-IN" smtClean="0"/>
              <a:t>24-02-2020</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F2C81E-42F1-4CF4-88A3-FEF436F5A238}" type="slidenum">
              <a:rPr lang="en-IN" smtClean="0"/>
              <a:t>‹#›</a:t>
            </a:fld>
            <a:endParaRPr lang="en-IN"/>
          </a:p>
        </p:txBody>
      </p:sp>
    </p:spTree>
    <p:extLst>
      <p:ext uri="{BB962C8B-B14F-4D97-AF65-F5344CB8AC3E}">
        <p14:creationId xmlns:p14="http://schemas.microsoft.com/office/powerpoint/2010/main" val="41801732"/>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www.tutorialspoint.com/sdlc/sdlc_agile_model.htm"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www.javatpoint.com/java-tutoria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412B98-5DB8-4269-9484-5E143CC1B1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087" y="2138894"/>
            <a:ext cx="5905500" cy="4362450"/>
          </a:xfrm>
          <a:prstGeom prst="rect">
            <a:avLst/>
          </a:prstGeom>
        </p:spPr>
      </p:pic>
      <p:sp>
        <p:nvSpPr>
          <p:cNvPr id="6" name="Rectangle 5">
            <a:extLst>
              <a:ext uri="{FF2B5EF4-FFF2-40B4-BE49-F238E27FC236}">
                <a16:creationId xmlns:a16="http://schemas.microsoft.com/office/drawing/2014/main" id="{25673789-C673-424C-AA22-6F137F5B8A74}"/>
              </a:ext>
            </a:extLst>
          </p:cNvPr>
          <p:cNvSpPr/>
          <p:nvPr/>
        </p:nvSpPr>
        <p:spPr>
          <a:xfrm>
            <a:off x="3701409" y="356656"/>
            <a:ext cx="7784182" cy="1754326"/>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LIBRARY MANAGEMENT</a:t>
            </a:r>
          </a:p>
          <a:p>
            <a:pPr algn="ct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0" name="Rectangle 9">
            <a:extLst>
              <a:ext uri="{FF2B5EF4-FFF2-40B4-BE49-F238E27FC236}">
                <a16:creationId xmlns:a16="http://schemas.microsoft.com/office/drawing/2014/main" id="{A3185022-1032-4B39-98FE-9AAA21CECE4F}"/>
              </a:ext>
            </a:extLst>
          </p:cNvPr>
          <p:cNvSpPr/>
          <p:nvPr/>
        </p:nvSpPr>
        <p:spPr>
          <a:xfrm>
            <a:off x="6853991" y="2471846"/>
            <a:ext cx="4399922" cy="2246769"/>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K VENKAT NAVEEN KUMAR</a:t>
            </a:r>
          </a:p>
          <a:p>
            <a:pPr algn="ctr"/>
            <a:r>
              <a:rPr lang="en-US" sz="2800" dirty="0">
                <a:ln w="0"/>
                <a:effectLst>
                  <a:outerShdw blurRad="38100" dist="19050" dir="2700000" algn="tl" rotWithShape="0">
                    <a:schemeClr val="dk1">
                      <a:alpha val="40000"/>
                    </a:schemeClr>
                  </a:outerShdw>
                </a:effectLst>
              </a:rPr>
              <a:t>1009-17-861-095</a:t>
            </a:r>
          </a:p>
          <a:p>
            <a:pPr algn="ctr"/>
            <a:r>
              <a:rPr lang="en-US" sz="2800" b="0" cap="none" spc="0" dirty="0">
                <a:ln w="0"/>
                <a:solidFill>
                  <a:schemeClr val="tx1"/>
                </a:solidFill>
                <a:effectLst>
                  <a:outerShdw blurRad="38100" dist="19050" dir="2700000" algn="tl" rotWithShape="0">
                    <a:schemeClr val="dk1">
                      <a:alpha val="40000"/>
                    </a:schemeClr>
                  </a:outerShdw>
                </a:effectLst>
              </a:rPr>
              <a:t>BCA III  Year</a:t>
            </a:r>
          </a:p>
          <a:p>
            <a:pPr algn="ctr"/>
            <a:r>
              <a:rPr lang="en-US" sz="2800" b="0" cap="none" spc="0" dirty="0">
                <a:ln w="0"/>
                <a:solidFill>
                  <a:schemeClr val="tx1"/>
                </a:solidFill>
                <a:effectLst>
                  <a:outerShdw blurRad="38100" dist="19050" dir="2700000" algn="tl" rotWithShape="0">
                    <a:schemeClr val="dk1">
                      <a:alpha val="40000"/>
                    </a:schemeClr>
                  </a:outerShdw>
                </a:effectLst>
              </a:rPr>
              <a:t>Guide : G .SAHAJA</a:t>
            </a:r>
            <a:endParaRPr lang="en-US" sz="2800" dirty="0">
              <a:ln w="0"/>
              <a:effectLst>
                <a:outerShdw blurRad="38100" dist="19050" dir="2700000" algn="tl" rotWithShape="0">
                  <a:schemeClr val="dk1">
                    <a:alpha val="40000"/>
                  </a:schemeClr>
                </a:outerShdw>
              </a:effectLst>
            </a:endParaRPr>
          </a:p>
          <a:p>
            <a:pPr algn="ctr"/>
            <a:r>
              <a:rPr lang="en-US" sz="2800" b="0" cap="none" spc="0" dirty="0">
                <a:ln w="0"/>
                <a:solidFill>
                  <a:schemeClr val="tx1"/>
                </a:solidFill>
                <a:effectLst>
                  <a:outerShdw blurRad="38100" dist="19050" dir="2700000" algn="tl" rotWithShape="0">
                    <a:schemeClr val="dk1">
                      <a:alpha val="40000"/>
                    </a:schemeClr>
                  </a:outerShdw>
                </a:effectLst>
              </a:rPr>
              <a:t>NIZAM COLLEGE</a:t>
            </a:r>
          </a:p>
        </p:txBody>
      </p:sp>
    </p:spTree>
    <p:extLst>
      <p:ext uri="{BB962C8B-B14F-4D97-AF65-F5344CB8AC3E}">
        <p14:creationId xmlns:p14="http://schemas.microsoft.com/office/powerpoint/2010/main" val="828532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09CBA1-400C-4442-8563-1D89D67A5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51" y="4150003"/>
            <a:ext cx="2454925" cy="1813477"/>
          </a:xfrm>
          <a:prstGeom prst="rect">
            <a:avLst/>
          </a:prstGeom>
        </p:spPr>
      </p:pic>
      <p:sp>
        <p:nvSpPr>
          <p:cNvPr id="7" name="TextBox 6">
            <a:extLst>
              <a:ext uri="{FF2B5EF4-FFF2-40B4-BE49-F238E27FC236}">
                <a16:creationId xmlns:a16="http://schemas.microsoft.com/office/drawing/2014/main" id="{7DB14C05-755C-4109-B061-7B0FC83CFBE7}"/>
              </a:ext>
            </a:extLst>
          </p:cNvPr>
          <p:cNvSpPr txBox="1"/>
          <p:nvPr/>
        </p:nvSpPr>
        <p:spPr>
          <a:xfrm>
            <a:off x="3074262" y="306075"/>
            <a:ext cx="3587262" cy="1661993"/>
          </a:xfrm>
          <a:prstGeom prst="rect">
            <a:avLst/>
          </a:prstGeom>
          <a:noFill/>
        </p:spPr>
        <p:txBody>
          <a:bodyPr wrap="square" rtlCol="0">
            <a:spAutoFit/>
          </a:bodyPr>
          <a:lstStyle/>
          <a:p>
            <a:r>
              <a:rPr lang="en-IN" sz="2800" b="1" dirty="0">
                <a:solidFill>
                  <a:schemeClr val="accent1">
                    <a:lumMod val="75000"/>
                  </a:schemeClr>
                </a:solidFill>
              </a:rPr>
              <a:t>Loan:</a:t>
            </a:r>
          </a:p>
          <a:p>
            <a:pPr marL="285750" indent="-285750">
              <a:buFont typeface="Arial" panose="020B0604020202020204" pitchFamily="34" charset="0"/>
              <a:buChar char="•"/>
            </a:pPr>
            <a:r>
              <a:rPr lang="en-IN" sz="2800" b="1" dirty="0"/>
              <a:t>Borrow Book</a:t>
            </a:r>
          </a:p>
          <a:p>
            <a:pPr marL="285750" indent="-285750">
              <a:buFont typeface="Arial" panose="020B0604020202020204" pitchFamily="34" charset="0"/>
              <a:buChar char="•"/>
            </a:pPr>
            <a:r>
              <a:rPr lang="en-IN" sz="2800" b="1" dirty="0"/>
              <a:t>Return Book</a:t>
            </a:r>
            <a:endParaRPr lang="en-IN" b="1" dirty="0"/>
          </a:p>
          <a:p>
            <a:endParaRPr lang="en-IN" dirty="0"/>
          </a:p>
        </p:txBody>
      </p:sp>
      <p:sp>
        <p:nvSpPr>
          <p:cNvPr id="8" name="TextBox 7">
            <a:extLst>
              <a:ext uri="{FF2B5EF4-FFF2-40B4-BE49-F238E27FC236}">
                <a16:creationId xmlns:a16="http://schemas.microsoft.com/office/drawing/2014/main" id="{A193B71C-699B-4850-91D0-CFF73CF8CBFA}"/>
              </a:ext>
            </a:extLst>
          </p:cNvPr>
          <p:cNvSpPr txBox="1"/>
          <p:nvPr/>
        </p:nvSpPr>
        <p:spPr>
          <a:xfrm>
            <a:off x="3074262" y="1626235"/>
            <a:ext cx="3587262" cy="2523768"/>
          </a:xfrm>
          <a:prstGeom prst="rect">
            <a:avLst/>
          </a:prstGeom>
          <a:noFill/>
        </p:spPr>
        <p:txBody>
          <a:bodyPr wrap="square" rtlCol="0">
            <a:spAutoFit/>
          </a:bodyPr>
          <a:lstStyle/>
          <a:p>
            <a:r>
              <a:rPr lang="en-IN" sz="2800" b="1" dirty="0">
                <a:solidFill>
                  <a:schemeClr val="accent1">
                    <a:lumMod val="75000"/>
                  </a:schemeClr>
                </a:solidFill>
              </a:rPr>
              <a:t>Reports:</a:t>
            </a:r>
          </a:p>
          <a:p>
            <a:pPr marL="285750" indent="-285750">
              <a:buFont typeface="Arial" panose="020B0604020202020204" pitchFamily="34" charset="0"/>
              <a:buChar char="•"/>
            </a:pPr>
            <a:r>
              <a:rPr lang="en-IN" sz="2800" b="1" dirty="0"/>
              <a:t>List All Books</a:t>
            </a:r>
          </a:p>
          <a:p>
            <a:pPr marL="285750" indent="-285750">
              <a:buFont typeface="Arial" panose="020B0604020202020204" pitchFamily="34" charset="0"/>
              <a:buChar char="•"/>
            </a:pPr>
            <a:r>
              <a:rPr lang="en-IN" sz="2800" b="1" dirty="0"/>
              <a:t>List All Members</a:t>
            </a:r>
          </a:p>
          <a:p>
            <a:pPr marL="285750" indent="-285750">
              <a:buFont typeface="Arial" panose="020B0604020202020204" pitchFamily="34" charset="0"/>
              <a:buChar char="•"/>
            </a:pPr>
            <a:r>
              <a:rPr lang="en-IN" sz="2800" b="1" dirty="0"/>
              <a:t>List Issued Books</a:t>
            </a:r>
          </a:p>
          <a:p>
            <a:pPr marL="285750" indent="-285750">
              <a:buFont typeface="Arial" panose="020B0604020202020204" pitchFamily="34" charset="0"/>
              <a:buChar char="•"/>
            </a:pPr>
            <a:r>
              <a:rPr lang="en-IN" sz="2800" b="1" dirty="0"/>
              <a:t>List Late Fees</a:t>
            </a:r>
            <a:endParaRPr lang="en-IN" b="1" dirty="0"/>
          </a:p>
          <a:p>
            <a:endParaRPr lang="en-IN" dirty="0"/>
          </a:p>
        </p:txBody>
      </p:sp>
      <p:sp>
        <p:nvSpPr>
          <p:cNvPr id="11" name="TextBox 10">
            <a:extLst>
              <a:ext uri="{FF2B5EF4-FFF2-40B4-BE49-F238E27FC236}">
                <a16:creationId xmlns:a16="http://schemas.microsoft.com/office/drawing/2014/main" id="{A683EBA2-35A6-4113-832D-B3AFBA35FA24}"/>
              </a:ext>
            </a:extLst>
          </p:cNvPr>
          <p:cNvSpPr txBox="1"/>
          <p:nvPr/>
        </p:nvSpPr>
        <p:spPr>
          <a:xfrm>
            <a:off x="3074262" y="3808170"/>
            <a:ext cx="3587262" cy="1661993"/>
          </a:xfrm>
          <a:prstGeom prst="rect">
            <a:avLst/>
          </a:prstGeom>
          <a:noFill/>
        </p:spPr>
        <p:txBody>
          <a:bodyPr wrap="square" rtlCol="0">
            <a:spAutoFit/>
          </a:bodyPr>
          <a:lstStyle/>
          <a:p>
            <a:r>
              <a:rPr lang="en-IN" sz="2800" b="1" dirty="0">
                <a:solidFill>
                  <a:schemeClr val="accent1">
                    <a:lumMod val="75000"/>
                  </a:schemeClr>
                </a:solidFill>
              </a:rPr>
              <a:t>Search:</a:t>
            </a:r>
          </a:p>
          <a:p>
            <a:pPr marL="285750" indent="-285750">
              <a:buFont typeface="Arial" panose="020B0604020202020204" pitchFamily="34" charset="0"/>
              <a:buChar char="•"/>
            </a:pPr>
            <a:r>
              <a:rPr lang="en-IN" sz="2800" b="1" dirty="0"/>
              <a:t>Search Book</a:t>
            </a:r>
          </a:p>
          <a:p>
            <a:pPr marL="285750" indent="-285750">
              <a:buFont typeface="Arial" panose="020B0604020202020204" pitchFamily="34" charset="0"/>
              <a:buChar char="•"/>
            </a:pPr>
            <a:r>
              <a:rPr lang="en-IN" sz="2800" b="1" dirty="0"/>
              <a:t>Search Member</a:t>
            </a:r>
            <a:endParaRPr lang="en-IN" b="1" dirty="0"/>
          </a:p>
          <a:p>
            <a:endParaRPr lang="en-IN" dirty="0"/>
          </a:p>
        </p:txBody>
      </p:sp>
      <p:sp>
        <p:nvSpPr>
          <p:cNvPr id="12" name="TextBox 11">
            <a:extLst>
              <a:ext uri="{FF2B5EF4-FFF2-40B4-BE49-F238E27FC236}">
                <a16:creationId xmlns:a16="http://schemas.microsoft.com/office/drawing/2014/main" id="{87D6FB16-42D0-4FEE-A9E8-C60D2C2BE319}"/>
              </a:ext>
            </a:extLst>
          </p:cNvPr>
          <p:cNvSpPr txBox="1"/>
          <p:nvPr/>
        </p:nvSpPr>
        <p:spPr>
          <a:xfrm flipH="1">
            <a:off x="3074262" y="5239768"/>
            <a:ext cx="1966661" cy="1384995"/>
          </a:xfrm>
          <a:prstGeom prst="rect">
            <a:avLst/>
          </a:prstGeom>
          <a:noFill/>
        </p:spPr>
        <p:txBody>
          <a:bodyPr wrap="square" rtlCol="0">
            <a:spAutoFit/>
          </a:bodyPr>
          <a:lstStyle/>
          <a:p>
            <a:r>
              <a:rPr lang="en-IN" sz="2800" b="1" dirty="0">
                <a:solidFill>
                  <a:schemeClr val="accent1">
                    <a:lumMod val="75000"/>
                  </a:schemeClr>
                </a:solidFill>
              </a:rPr>
              <a:t>Help:</a:t>
            </a:r>
          </a:p>
          <a:p>
            <a:endParaRPr lang="en-IN" sz="2800" b="1" dirty="0"/>
          </a:p>
          <a:p>
            <a:r>
              <a:rPr lang="en-IN" sz="2800" b="1" dirty="0">
                <a:solidFill>
                  <a:schemeClr val="accent1">
                    <a:lumMod val="75000"/>
                  </a:schemeClr>
                </a:solidFill>
              </a:rPr>
              <a:t>About:</a:t>
            </a:r>
          </a:p>
        </p:txBody>
      </p:sp>
    </p:spTree>
    <p:extLst>
      <p:ext uri="{BB962C8B-B14F-4D97-AF65-F5344CB8AC3E}">
        <p14:creationId xmlns:p14="http://schemas.microsoft.com/office/powerpoint/2010/main" val="2702972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09CBA1-400C-4442-8563-1D89D67A5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51" y="4150003"/>
            <a:ext cx="2454925" cy="1813477"/>
          </a:xfrm>
          <a:prstGeom prst="rect">
            <a:avLst/>
          </a:prstGeom>
        </p:spPr>
      </p:pic>
      <p:sp>
        <p:nvSpPr>
          <p:cNvPr id="9" name="Rectangle 8">
            <a:extLst>
              <a:ext uri="{FF2B5EF4-FFF2-40B4-BE49-F238E27FC236}">
                <a16:creationId xmlns:a16="http://schemas.microsoft.com/office/drawing/2014/main" id="{367FD2BC-F1F2-4AC2-B335-F1E0198186BC}"/>
              </a:ext>
            </a:extLst>
          </p:cNvPr>
          <p:cNvSpPr/>
          <p:nvPr/>
        </p:nvSpPr>
        <p:spPr>
          <a:xfrm>
            <a:off x="3034030" y="3429000"/>
            <a:ext cx="8248259" cy="2215991"/>
          </a:xfrm>
          <a:prstGeom prst="rect">
            <a:avLst/>
          </a:prstGeom>
          <a:noFill/>
        </p:spPr>
        <p:txBody>
          <a:bodyPr wrap="square" lIns="91440" tIns="45720" rIns="91440" bIns="45720">
            <a:spAutoFit/>
          </a:bodyPr>
          <a:lstStyle/>
          <a:p>
            <a:pPr marL="914400" indent="-914400">
              <a:buAutoNum type="arabicParenR" startAt="4"/>
            </a:pPr>
            <a:r>
              <a:rPr lang="en-US" sz="5400" dirty="0">
                <a:ln w="0"/>
                <a:effectLst>
                  <a:outerShdw blurRad="38100" dist="19050" dir="2700000" algn="tl" rotWithShape="0">
                    <a:schemeClr val="dk1">
                      <a:alpha val="40000"/>
                    </a:schemeClr>
                  </a:outerShdw>
                </a:effectLst>
              </a:rPr>
              <a:t>Reports</a:t>
            </a:r>
          </a:p>
          <a:p>
            <a:endParaRPr lang="en-US" sz="2800" dirty="0">
              <a:ln w="0"/>
              <a:effectLst>
                <a:outerShdw blurRad="38100" dist="19050" dir="2700000" algn="tl" rotWithShape="0">
                  <a:schemeClr val="dk1">
                    <a:alpha val="40000"/>
                  </a:schemeClr>
                </a:outerShdw>
              </a:effectLst>
            </a:endParaRPr>
          </a:p>
          <a:p>
            <a:r>
              <a:rPr lang="en-US" sz="2800" dirty="0">
                <a:ln w="0"/>
                <a:effectLst>
                  <a:outerShdw blurRad="38100" dist="19050" dir="2700000" algn="tl" rotWithShape="0">
                    <a:schemeClr val="dk1">
                      <a:alpha val="40000"/>
                    </a:schemeClr>
                  </a:outerShdw>
                </a:effectLst>
              </a:rPr>
              <a:t>Generating PDF format report which can print or saved (.pdf)</a:t>
            </a:r>
          </a:p>
        </p:txBody>
      </p:sp>
      <p:sp>
        <p:nvSpPr>
          <p:cNvPr id="8" name="Rectangle 7">
            <a:extLst>
              <a:ext uri="{FF2B5EF4-FFF2-40B4-BE49-F238E27FC236}">
                <a16:creationId xmlns:a16="http://schemas.microsoft.com/office/drawing/2014/main" id="{18EEE49E-F3FF-4B74-A8EA-EE36C402E085}"/>
              </a:ext>
            </a:extLst>
          </p:cNvPr>
          <p:cNvSpPr/>
          <p:nvPr/>
        </p:nvSpPr>
        <p:spPr>
          <a:xfrm>
            <a:off x="3034031" y="675468"/>
            <a:ext cx="5404043" cy="2646878"/>
          </a:xfrm>
          <a:prstGeom prst="rect">
            <a:avLst/>
          </a:prstGeom>
          <a:noFill/>
        </p:spPr>
        <p:txBody>
          <a:bodyPr wrap="square" lIns="91440" tIns="45720" rIns="91440" bIns="45720">
            <a:spAutoFit/>
          </a:bodyPr>
          <a:lstStyle/>
          <a:p>
            <a:pPr marL="914400" indent="-914400">
              <a:buAutoNum type="arabicParenR" startAt="3"/>
            </a:pPr>
            <a:r>
              <a:rPr lang="en-US" sz="5400" dirty="0">
                <a:ln w="0"/>
                <a:effectLst>
                  <a:outerShdw blurRad="38100" dist="19050" dir="2700000" algn="tl" rotWithShape="0">
                    <a:schemeClr val="dk1">
                      <a:alpha val="40000"/>
                    </a:schemeClr>
                  </a:outerShdw>
                </a:effectLst>
              </a:rPr>
              <a:t>Authentication</a:t>
            </a:r>
          </a:p>
          <a:p>
            <a:pPr algn="ctr"/>
            <a:endParaRPr lang="en-US" sz="2800" b="1" dirty="0">
              <a:ln w="0"/>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r>
              <a:rPr lang="en-US" sz="2800" b="1" dirty="0">
                <a:ln w="0"/>
                <a:effectLst>
                  <a:outerShdw blurRad="38100" dist="19050" dir="2700000" algn="tl" rotWithShape="0">
                    <a:schemeClr val="dk1">
                      <a:alpha val="40000"/>
                    </a:schemeClr>
                  </a:outerShdw>
                </a:effectLst>
              </a:rPr>
              <a:t>Login</a:t>
            </a:r>
          </a:p>
          <a:p>
            <a:pPr marL="457200" indent="-457200">
              <a:buFont typeface="Arial" panose="020B0604020202020204" pitchFamily="34" charset="0"/>
              <a:buChar char="•"/>
            </a:pPr>
            <a:r>
              <a:rPr lang="en-US" sz="2800" b="1" dirty="0">
                <a:ln w="0"/>
                <a:effectLst>
                  <a:outerShdw blurRad="38100" dist="19050" dir="2700000" algn="tl" rotWithShape="0">
                    <a:schemeClr val="dk1">
                      <a:alpha val="40000"/>
                    </a:schemeClr>
                  </a:outerShdw>
                </a:effectLst>
              </a:rPr>
              <a:t>Logout</a:t>
            </a:r>
          </a:p>
          <a:p>
            <a:pPr marL="457200" indent="-457200">
              <a:buFont typeface="Arial" panose="020B0604020202020204" pitchFamily="34" charset="0"/>
              <a:buChar char="•"/>
            </a:pPr>
            <a:r>
              <a:rPr lang="en-US" sz="2800" b="1" dirty="0">
                <a:ln w="0"/>
                <a:effectLst>
                  <a:outerShdw blurRad="38100" dist="19050" dir="2700000" algn="tl" rotWithShape="0">
                    <a:schemeClr val="dk1">
                      <a:alpha val="40000"/>
                    </a:schemeClr>
                  </a:outerShdw>
                </a:effectLst>
              </a:rPr>
              <a:t>Change Password</a:t>
            </a:r>
          </a:p>
        </p:txBody>
      </p:sp>
    </p:spTree>
    <p:extLst>
      <p:ext uri="{BB962C8B-B14F-4D97-AF65-F5344CB8AC3E}">
        <p14:creationId xmlns:p14="http://schemas.microsoft.com/office/powerpoint/2010/main" val="802226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09CBA1-400C-4442-8563-1D89D67A5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51" y="4150003"/>
            <a:ext cx="2454925" cy="1813477"/>
          </a:xfrm>
          <a:prstGeom prst="rect">
            <a:avLst/>
          </a:prstGeom>
        </p:spPr>
      </p:pic>
      <p:sp>
        <p:nvSpPr>
          <p:cNvPr id="9" name="Rectangle 8">
            <a:extLst>
              <a:ext uri="{FF2B5EF4-FFF2-40B4-BE49-F238E27FC236}">
                <a16:creationId xmlns:a16="http://schemas.microsoft.com/office/drawing/2014/main" id="{367FD2BC-F1F2-4AC2-B335-F1E0198186BC}"/>
              </a:ext>
            </a:extLst>
          </p:cNvPr>
          <p:cNvSpPr/>
          <p:nvPr/>
        </p:nvSpPr>
        <p:spPr>
          <a:xfrm>
            <a:off x="3208758" y="362171"/>
            <a:ext cx="7086492"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Software  Requirements</a:t>
            </a:r>
          </a:p>
        </p:txBody>
      </p:sp>
      <p:sp>
        <p:nvSpPr>
          <p:cNvPr id="2" name="TextBox 1">
            <a:extLst>
              <a:ext uri="{FF2B5EF4-FFF2-40B4-BE49-F238E27FC236}">
                <a16:creationId xmlns:a16="http://schemas.microsoft.com/office/drawing/2014/main" id="{A59BCA5F-5F55-4AB2-B3C6-DCB4AD80116E}"/>
              </a:ext>
            </a:extLst>
          </p:cNvPr>
          <p:cNvSpPr txBox="1"/>
          <p:nvPr/>
        </p:nvSpPr>
        <p:spPr>
          <a:xfrm flipH="1">
            <a:off x="3319018" y="1331667"/>
            <a:ext cx="7315787" cy="1938992"/>
          </a:xfrm>
          <a:prstGeom prst="rect">
            <a:avLst/>
          </a:prstGeom>
          <a:noFill/>
        </p:spPr>
        <p:txBody>
          <a:bodyPr wrap="square" rtlCol="0">
            <a:spAutoFit/>
          </a:bodyPr>
          <a:lstStyle/>
          <a:p>
            <a:r>
              <a:rPr lang="en-IN" sz="2400" b="1" dirty="0"/>
              <a:t>Operating System:                   Windows 10            </a:t>
            </a:r>
          </a:p>
          <a:p>
            <a:r>
              <a:rPr lang="en-IN" sz="2400" b="1" dirty="0"/>
              <a:t> Programming Language:     Java  Swing</a:t>
            </a:r>
          </a:p>
          <a:p>
            <a:r>
              <a:rPr lang="en-IN" sz="2400" b="1" dirty="0"/>
              <a:t> Database Connectivity :       JDBC                                   </a:t>
            </a:r>
          </a:p>
          <a:p>
            <a:r>
              <a:rPr lang="en-IN" sz="2400" b="1" dirty="0"/>
              <a:t> IDE:                                               Oracle JDeveloper 12c                                                                  </a:t>
            </a:r>
          </a:p>
          <a:p>
            <a:r>
              <a:rPr lang="en-IN" sz="2400" b="1" dirty="0"/>
              <a:t>Database:                                     Oracle 11g</a:t>
            </a:r>
          </a:p>
        </p:txBody>
      </p:sp>
      <p:sp>
        <p:nvSpPr>
          <p:cNvPr id="3" name="TextBox 2">
            <a:extLst>
              <a:ext uri="{FF2B5EF4-FFF2-40B4-BE49-F238E27FC236}">
                <a16:creationId xmlns:a16="http://schemas.microsoft.com/office/drawing/2014/main" id="{B7BBC559-D516-4C9C-A335-E9F661FB4F89}"/>
              </a:ext>
            </a:extLst>
          </p:cNvPr>
          <p:cNvSpPr txBox="1"/>
          <p:nvPr/>
        </p:nvSpPr>
        <p:spPr>
          <a:xfrm>
            <a:off x="3319018" y="4286321"/>
            <a:ext cx="8089522" cy="1938992"/>
          </a:xfrm>
          <a:prstGeom prst="rect">
            <a:avLst/>
          </a:prstGeom>
          <a:noFill/>
        </p:spPr>
        <p:txBody>
          <a:bodyPr wrap="none" rtlCol="0">
            <a:spAutoFit/>
          </a:bodyPr>
          <a:lstStyle/>
          <a:p>
            <a:r>
              <a:rPr lang="en-IN" sz="2400" b="1" dirty="0"/>
              <a:t>Processor:                            Intel Core i3                 </a:t>
            </a:r>
          </a:p>
          <a:p>
            <a:r>
              <a:rPr lang="en-IN" sz="2400" b="1" dirty="0"/>
              <a:t>RAM:                                      4 GB for 64-bit Operating System or</a:t>
            </a:r>
          </a:p>
          <a:p>
            <a:r>
              <a:rPr lang="en-IN" sz="2400" b="1" dirty="0"/>
              <a:t>                                                  3 GB for 32-bit Operating System</a:t>
            </a:r>
          </a:p>
          <a:p>
            <a:r>
              <a:rPr lang="en-IN" sz="2400" b="1" dirty="0"/>
              <a:t>Hard Disk Space:               20 GB</a:t>
            </a:r>
          </a:p>
          <a:p>
            <a:endParaRPr lang="en-IN" sz="2400" b="1" dirty="0"/>
          </a:p>
        </p:txBody>
      </p:sp>
      <p:sp>
        <p:nvSpPr>
          <p:cNvPr id="4" name="TextBox 3">
            <a:extLst>
              <a:ext uri="{FF2B5EF4-FFF2-40B4-BE49-F238E27FC236}">
                <a16:creationId xmlns:a16="http://schemas.microsoft.com/office/drawing/2014/main" id="{93303174-57C3-474E-AE58-8CD59A57A07C}"/>
              </a:ext>
            </a:extLst>
          </p:cNvPr>
          <p:cNvSpPr txBox="1"/>
          <p:nvPr/>
        </p:nvSpPr>
        <p:spPr>
          <a:xfrm>
            <a:off x="2391018" y="3373096"/>
            <a:ext cx="8721969" cy="923330"/>
          </a:xfrm>
          <a:prstGeom prst="rect">
            <a:avLst/>
          </a:prstGeom>
          <a:noFill/>
        </p:spPr>
        <p:txBody>
          <a:bodyPr wrap="square" rtlCol="0">
            <a:spAutoFit/>
          </a:bodyPr>
          <a:lstStyle/>
          <a:p>
            <a:pPr algn="ctr"/>
            <a:r>
              <a:rPr lang="en-US" sz="5400" dirty="0">
                <a:ln w="0"/>
                <a:effectLst>
                  <a:outerShdw blurRad="38100" dist="19050" dir="2700000" algn="tl" rotWithShape="0">
                    <a:schemeClr val="dk1">
                      <a:alpha val="40000"/>
                    </a:schemeClr>
                  </a:outerShdw>
                </a:effectLst>
              </a:rPr>
              <a:t>Hardware</a:t>
            </a:r>
            <a:r>
              <a:rPr lang="en-US" dirty="0">
                <a:ln w="0"/>
                <a:effectLst>
                  <a:outerShdw blurRad="38100" dist="19050" dir="2700000" algn="tl" rotWithShape="0">
                    <a:schemeClr val="dk1">
                      <a:alpha val="40000"/>
                    </a:schemeClr>
                  </a:outerShdw>
                </a:effectLst>
              </a:rPr>
              <a:t>         </a:t>
            </a:r>
            <a:r>
              <a:rPr lang="en-US" sz="5400" dirty="0">
                <a:ln w="0"/>
                <a:effectLst>
                  <a:outerShdw blurRad="38100" dist="19050" dir="2700000" algn="tl" rotWithShape="0">
                    <a:schemeClr val="dk1">
                      <a:alpha val="40000"/>
                    </a:schemeClr>
                  </a:outerShdw>
                </a:effectLst>
              </a:rPr>
              <a:t>Requirements</a:t>
            </a:r>
          </a:p>
        </p:txBody>
      </p:sp>
    </p:spTree>
    <p:extLst>
      <p:ext uri="{BB962C8B-B14F-4D97-AF65-F5344CB8AC3E}">
        <p14:creationId xmlns:p14="http://schemas.microsoft.com/office/powerpoint/2010/main" val="949996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09CBA1-400C-4442-8563-1D89D67A5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51" y="4150003"/>
            <a:ext cx="2454925" cy="1813477"/>
          </a:xfrm>
          <a:prstGeom prst="rect">
            <a:avLst/>
          </a:prstGeom>
        </p:spPr>
      </p:pic>
      <p:sp>
        <p:nvSpPr>
          <p:cNvPr id="5" name="Rectangle 4">
            <a:extLst>
              <a:ext uri="{FF2B5EF4-FFF2-40B4-BE49-F238E27FC236}">
                <a16:creationId xmlns:a16="http://schemas.microsoft.com/office/drawing/2014/main" id="{1BA57D96-3845-4630-B3DB-027DBFB821F6}"/>
              </a:ext>
            </a:extLst>
          </p:cNvPr>
          <p:cNvSpPr/>
          <p:nvPr/>
        </p:nvSpPr>
        <p:spPr>
          <a:xfrm>
            <a:off x="3111776" y="359053"/>
            <a:ext cx="567322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Technologies  Used</a:t>
            </a:r>
          </a:p>
        </p:txBody>
      </p:sp>
      <p:sp>
        <p:nvSpPr>
          <p:cNvPr id="8" name="TextBox 7">
            <a:extLst>
              <a:ext uri="{FF2B5EF4-FFF2-40B4-BE49-F238E27FC236}">
                <a16:creationId xmlns:a16="http://schemas.microsoft.com/office/drawing/2014/main" id="{0ACA2398-AC11-4AC1-AB8A-ECC0DAED1622}"/>
              </a:ext>
            </a:extLst>
          </p:cNvPr>
          <p:cNvSpPr txBox="1"/>
          <p:nvPr/>
        </p:nvSpPr>
        <p:spPr>
          <a:xfrm>
            <a:off x="3111776" y="1282383"/>
            <a:ext cx="4994374" cy="5262979"/>
          </a:xfrm>
          <a:prstGeom prst="rect">
            <a:avLst/>
          </a:prstGeom>
          <a:noFill/>
        </p:spPr>
        <p:txBody>
          <a:bodyPr wrap="square" rtlCol="0">
            <a:spAutoFit/>
          </a:bodyPr>
          <a:lstStyle/>
          <a:p>
            <a:r>
              <a:rPr lang="en-IN" sz="3200" b="1" dirty="0">
                <a:solidFill>
                  <a:schemeClr val="accent1">
                    <a:lumMod val="75000"/>
                  </a:schemeClr>
                </a:solidFill>
              </a:rPr>
              <a:t>Java Swing:</a:t>
            </a:r>
          </a:p>
          <a:p>
            <a:pPr marL="285750" indent="-285750">
              <a:buFont typeface="Wingdings" panose="05000000000000000000" pitchFamily="2" charset="2"/>
              <a:buChar char="Ø"/>
            </a:pPr>
            <a:r>
              <a:rPr lang="en-IN" sz="2000" b="1" dirty="0"/>
              <a:t>Java Swing tutorial is a part of Java Foundation Classes (JFC) that is </a:t>
            </a:r>
            <a:r>
              <a:rPr lang="en-IN" sz="2000" b="1" i="1" dirty="0"/>
              <a:t>used to create window-based applications</a:t>
            </a:r>
            <a:r>
              <a:rPr lang="en-IN" sz="2000" b="1" dirty="0"/>
              <a:t>.</a:t>
            </a:r>
          </a:p>
          <a:p>
            <a:pPr marL="285750" indent="-285750">
              <a:buFont typeface="Wingdings" panose="05000000000000000000" pitchFamily="2" charset="2"/>
              <a:buChar char="Ø"/>
            </a:pPr>
            <a:r>
              <a:rPr lang="en-IN" sz="2000" b="1" dirty="0"/>
              <a:t>It is built on the top of AWT (Abstract Windowing Toolkit) API and entirely written in java.</a:t>
            </a:r>
          </a:p>
          <a:p>
            <a:pPr marL="285750" indent="-285750" algn="just">
              <a:buFont typeface="Wingdings" panose="05000000000000000000" pitchFamily="2" charset="2"/>
              <a:buChar char="Ø"/>
            </a:pPr>
            <a:r>
              <a:rPr lang="en-IN" sz="2000" b="1" dirty="0"/>
              <a:t>Unlike AWT, Java Swing provides platform-independent and lightweight components.</a:t>
            </a:r>
          </a:p>
          <a:p>
            <a:pPr marL="285750" indent="-285750">
              <a:buFont typeface="Wingdings" panose="05000000000000000000" pitchFamily="2" charset="2"/>
              <a:buChar char="Ø"/>
            </a:pPr>
            <a:r>
              <a:rPr lang="en-IN" sz="2000" b="1" dirty="0"/>
              <a:t>The javax.swing package provides classes for java swing API such as JButton, JTextField, JTextArea, JRadioButton, JCheckbox, JMenu, JColorChooser etc.</a:t>
            </a:r>
            <a:endParaRPr lang="en-US" sz="2000" b="1" dirty="0"/>
          </a:p>
          <a:p>
            <a:pPr marL="285750" indent="-285750">
              <a:buFont typeface="Wingdings" panose="05000000000000000000" pitchFamily="2" charset="2"/>
              <a:buChar char="Ø"/>
            </a:pPr>
            <a:endParaRPr lang="en-IN" sz="2400" dirty="0"/>
          </a:p>
        </p:txBody>
      </p:sp>
      <p:pic>
        <p:nvPicPr>
          <p:cNvPr id="4" name="Picture 3">
            <a:extLst>
              <a:ext uri="{FF2B5EF4-FFF2-40B4-BE49-F238E27FC236}">
                <a16:creationId xmlns:a16="http://schemas.microsoft.com/office/drawing/2014/main" id="{FD026257-709F-4F8E-B0CD-89138DE89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5891" y="1843329"/>
            <a:ext cx="3429000" cy="3790950"/>
          </a:xfrm>
          <a:prstGeom prst="rect">
            <a:avLst/>
          </a:prstGeom>
        </p:spPr>
      </p:pic>
    </p:spTree>
    <p:extLst>
      <p:ext uri="{BB962C8B-B14F-4D97-AF65-F5344CB8AC3E}">
        <p14:creationId xmlns:p14="http://schemas.microsoft.com/office/powerpoint/2010/main" val="3459041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09CBA1-400C-4442-8563-1D89D67A5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51" y="4150003"/>
            <a:ext cx="2454925" cy="1813477"/>
          </a:xfrm>
          <a:prstGeom prst="rect">
            <a:avLst/>
          </a:prstGeom>
        </p:spPr>
      </p:pic>
      <p:sp>
        <p:nvSpPr>
          <p:cNvPr id="5" name="Rectangle 4">
            <a:extLst>
              <a:ext uri="{FF2B5EF4-FFF2-40B4-BE49-F238E27FC236}">
                <a16:creationId xmlns:a16="http://schemas.microsoft.com/office/drawing/2014/main" id="{1BA57D96-3845-4630-B3DB-027DBFB821F6}"/>
              </a:ext>
            </a:extLst>
          </p:cNvPr>
          <p:cNvSpPr/>
          <p:nvPr/>
        </p:nvSpPr>
        <p:spPr>
          <a:xfrm>
            <a:off x="3111776" y="359053"/>
            <a:ext cx="567322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Technologies  Used</a:t>
            </a:r>
          </a:p>
        </p:txBody>
      </p:sp>
      <p:sp>
        <p:nvSpPr>
          <p:cNvPr id="8" name="TextBox 7">
            <a:extLst>
              <a:ext uri="{FF2B5EF4-FFF2-40B4-BE49-F238E27FC236}">
                <a16:creationId xmlns:a16="http://schemas.microsoft.com/office/drawing/2014/main" id="{0ACA2398-AC11-4AC1-AB8A-ECC0DAED1622}"/>
              </a:ext>
            </a:extLst>
          </p:cNvPr>
          <p:cNvSpPr txBox="1"/>
          <p:nvPr/>
        </p:nvSpPr>
        <p:spPr>
          <a:xfrm>
            <a:off x="1884312" y="1065960"/>
            <a:ext cx="9440179" cy="4031873"/>
          </a:xfrm>
          <a:prstGeom prst="rect">
            <a:avLst/>
          </a:prstGeom>
          <a:noFill/>
        </p:spPr>
        <p:txBody>
          <a:bodyPr wrap="square" rtlCol="0">
            <a:spAutoFit/>
          </a:bodyPr>
          <a:lstStyle/>
          <a:p>
            <a:r>
              <a:rPr lang="en-IN" sz="3200" b="1" dirty="0">
                <a:solidFill>
                  <a:schemeClr val="accent1">
                    <a:lumMod val="75000"/>
                  </a:schemeClr>
                </a:solidFill>
              </a:rPr>
              <a:t>JDBC:</a:t>
            </a:r>
          </a:p>
          <a:p>
            <a:pPr marL="285750" indent="-285750">
              <a:buFont typeface="Wingdings" panose="05000000000000000000" pitchFamily="2" charset="2"/>
              <a:buChar char="Ø"/>
            </a:pPr>
            <a:r>
              <a:rPr lang="en-US" sz="2400" b="1" dirty="0"/>
              <a:t>Java Database Connectivity (JDBC) is an application programming interface (API) for the programming language Java, which defines how a client may access a database.</a:t>
            </a:r>
          </a:p>
          <a:p>
            <a:pPr marL="285750" indent="-285750">
              <a:buFont typeface="Wingdings" panose="05000000000000000000" pitchFamily="2" charset="2"/>
              <a:buChar char="Ø"/>
            </a:pPr>
            <a:r>
              <a:rPr lang="en-US" sz="2400" b="1" dirty="0"/>
              <a:t> It is a Java-based data access technology used for Java database connectivity.</a:t>
            </a:r>
          </a:p>
          <a:p>
            <a:pPr marL="285750" indent="-285750">
              <a:buFont typeface="Wingdings" panose="05000000000000000000" pitchFamily="2" charset="2"/>
              <a:buChar char="Ø"/>
            </a:pPr>
            <a:r>
              <a:rPr lang="en-US" sz="2400" b="1" dirty="0"/>
              <a:t> It is part of the Java Standard Edition platform, from Oracle Corporation</a:t>
            </a:r>
            <a:endParaRPr lang="en-IN" sz="2400" b="1" dirty="0">
              <a:solidFill>
                <a:schemeClr val="accent1">
                  <a:lumMod val="75000"/>
                </a:schemeClr>
              </a:solidFill>
            </a:endParaRPr>
          </a:p>
          <a:p>
            <a:endParaRPr lang="en-IN" sz="3200" b="1" dirty="0">
              <a:solidFill>
                <a:schemeClr val="accent1">
                  <a:lumMod val="75000"/>
                </a:schemeClr>
              </a:solidFill>
            </a:endParaRPr>
          </a:p>
          <a:p>
            <a:pPr marL="285750" indent="-285750">
              <a:buFont typeface="Wingdings" panose="05000000000000000000" pitchFamily="2" charset="2"/>
              <a:buChar char="Ø"/>
            </a:pPr>
            <a:endParaRPr lang="en-IN" sz="2400" dirty="0"/>
          </a:p>
        </p:txBody>
      </p:sp>
      <p:pic>
        <p:nvPicPr>
          <p:cNvPr id="3" name="Picture 2">
            <a:extLst>
              <a:ext uri="{FF2B5EF4-FFF2-40B4-BE49-F238E27FC236}">
                <a16:creationId xmlns:a16="http://schemas.microsoft.com/office/drawing/2014/main" id="{BEE44B21-34B7-450A-835F-776D4CC112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4901" y="4252360"/>
            <a:ext cx="4505325" cy="1933575"/>
          </a:xfrm>
          <a:prstGeom prst="rect">
            <a:avLst/>
          </a:prstGeom>
        </p:spPr>
      </p:pic>
    </p:spTree>
    <p:extLst>
      <p:ext uri="{BB962C8B-B14F-4D97-AF65-F5344CB8AC3E}">
        <p14:creationId xmlns:p14="http://schemas.microsoft.com/office/powerpoint/2010/main" val="699070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09CBA1-400C-4442-8563-1D89D67A5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51" y="4150003"/>
            <a:ext cx="2454925" cy="1813477"/>
          </a:xfrm>
          <a:prstGeom prst="rect">
            <a:avLst/>
          </a:prstGeom>
        </p:spPr>
      </p:pic>
      <p:sp>
        <p:nvSpPr>
          <p:cNvPr id="5" name="Rectangle 4">
            <a:extLst>
              <a:ext uri="{FF2B5EF4-FFF2-40B4-BE49-F238E27FC236}">
                <a16:creationId xmlns:a16="http://schemas.microsoft.com/office/drawing/2014/main" id="{1BA57D96-3845-4630-B3DB-027DBFB821F6}"/>
              </a:ext>
            </a:extLst>
          </p:cNvPr>
          <p:cNvSpPr/>
          <p:nvPr/>
        </p:nvSpPr>
        <p:spPr>
          <a:xfrm>
            <a:off x="3486463" y="302782"/>
            <a:ext cx="492384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 System Analysis</a:t>
            </a:r>
          </a:p>
        </p:txBody>
      </p:sp>
      <p:sp>
        <p:nvSpPr>
          <p:cNvPr id="8" name="TextBox 7">
            <a:extLst>
              <a:ext uri="{FF2B5EF4-FFF2-40B4-BE49-F238E27FC236}">
                <a16:creationId xmlns:a16="http://schemas.microsoft.com/office/drawing/2014/main" id="{0ACA2398-AC11-4AC1-AB8A-ECC0DAED1622}"/>
              </a:ext>
            </a:extLst>
          </p:cNvPr>
          <p:cNvSpPr txBox="1"/>
          <p:nvPr/>
        </p:nvSpPr>
        <p:spPr>
          <a:xfrm>
            <a:off x="2975458" y="1282383"/>
            <a:ext cx="8559691" cy="5262979"/>
          </a:xfrm>
          <a:prstGeom prst="rect">
            <a:avLst/>
          </a:prstGeom>
          <a:noFill/>
        </p:spPr>
        <p:txBody>
          <a:bodyPr wrap="square" rtlCol="0">
            <a:spAutoFit/>
          </a:bodyPr>
          <a:lstStyle/>
          <a:p>
            <a:endParaRPr lang="en-US" sz="2400" dirty="0"/>
          </a:p>
          <a:p>
            <a:r>
              <a:rPr lang="en-IN" sz="2400" b="1" dirty="0"/>
              <a:t>FEASIBILITY ANALYSIS:</a:t>
            </a:r>
            <a:endParaRPr lang="en-IN" sz="2400" dirty="0"/>
          </a:p>
          <a:p>
            <a:pPr lvl="0"/>
            <a:r>
              <a:rPr lang="en-US" sz="2400" dirty="0"/>
              <a:t> Whatever we think need not be feasible. It is wise to think about the feasibility of any problem we undertake. Feasibility is the study of impact, which happens in the organization by the development of a system. The impact can be either positive or negative. When the positives nominate the negatives, then the system is considered feasible. Here the feasibility study can be performed in two ways such as technical feasibility and Economical Feasibility. </a:t>
            </a:r>
          </a:p>
          <a:p>
            <a:pPr lvl="0"/>
            <a:endParaRPr lang="en-IN" sz="2400" dirty="0"/>
          </a:p>
          <a:p>
            <a:r>
              <a:rPr lang="en-IN" sz="2400" b="1" dirty="0"/>
              <a:t>Technical Feasibility:</a:t>
            </a:r>
            <a:endParaRPr lang="en-IN" sz="2400" dirty="0"/>
          </a:p>
          <a:p>
            <a:pPr lvl="0"/>
            <a:r>
              <a:rPr lang="en-US" sz="2400" dirty="0"/>
              <a:t>We can strongly say that it is technically feasible, since there will not be much difficulty in getting required resources for the development and maintaining the system as well. </a:t>
            </a:r>
            <a:endParaRPr lang="en-IN" sz="2400" b="1" dirty="0">
              <a:solidFill>
                <a:schemeClr val="accent1">
                  <a:lumMod val="75000"/>
                </a:schemeClr>
              </a:solidFill>
            </a:endParaRPr>
          </a:p>
        </p:txBody>
      </p:sp>
    </p:spTree>
    <p:extLst>
      <p:ext uri="{BB962C8B-B14F-4D97-AF65-F5344CB8AC3E}">
        <p14:creationId xmlns:p14="http://schemas.microsoft.com/office/powerpoint/2010/main" val="2505003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09CBA1-400C-4442-8563-1D89D67A5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51" y="4150003"/>
            <a:ext cx="2454925" cy="1813477"/>
          </a:xfrm>
          <a:prstGeom prst="rect">
            <a:avLst/>
          </a:prstGeom>
        </p:spPr>
      </p:pic>
      <p:sp>
        <p:nvSpPr>
          <p:cNvPr id="5" name="Rectangle 4">
            <a:extLst>
              <a:ext uri="{FF2B5EF4-FFF2-40B4-BE49-F238E27FC236}">
                <a16:creationId xmlns:a16="http://schemas.microsoft.com/office/drawing/2014/main" id="{1BA57D96-3845-4630-B3DB-027DBFB821F6}"/>
              </a:ext>
            </a:extLst>
          </p:cNvPr>
          <p:cNvSpPr/>
          <p:nvPr/>
        </p:nvSpPr>
        <p:spPr>
          <a:xfrm>
            <a:off x="3486463" y="302782"/>
            <a:ext cx="492384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 System Analysis</a:t>
            </a:r>
          </a:p>
        </p:txBody>
      </p:sp>
      <p:sp>
        <p:nvSpPr>
          <p:cNvPr id="8" name="TextBox 7">
            <a:extLst>
              <a:ext uri="{FF2B5EF4-FFF2-40B4-BE49-F238E27FC236}">
                <a16:creationId xmlns:a16="http://schemas.microsoft.com/office/drawing/2014/main" id="{0ACA2398-AC11-4AC1-AB8A-ECC0DAED1622}"/>
              </a:ext>
            </a:extLst>
          </p:cNvPr>
          <p:cNvSpPr txBox="1"/>
          <p:nvPr/>
        </p:nvSpPr>
        <p:spPr>
          <a:xfrm>
            <a:off x="2975458" y="1282383"/>
            <a:ext cx="8756997" cy="5262979"/>
          </a:xfrm>
          <a:prstGeom prst="rect">
            <a:avLst/>
          </a:prstGeom>
          <a:noFill/>
        </p:spPr>
        <p:txBody>
          <a:bodyPr wrap="square" rtlCol="0">
            <a:spAutoFit/>
          </a:bodyPr>
          <a:lstStyle/>
          <a:p>
            <a:pPr lvl="0"/>
            <a:r>
              <a:rPr lang="en-US" sz="2400" dirty="0"/>
              <a:t>All the resources needed for the development of the software as well as the maintenance of the same is available in the organization here we are utilizing the resources which are available already.</a:t>
            </a:r>
            <a:endParaRPr lang="en-IN" sz="2400" dirty="0"/>
          </a:p>
          <a:p>
            <a:r>
              <a:rPr lang="en-IN" sz="2400" b="1" dirty="0"/>
              <a:t> </a:t>
            </a:r>
            <a:endParaRPr lang="en-IN" sz="2400" dirty="0"/>
          </a:p>
          <a:p>
            <a:r>
              <a:rPr lang="en-IN" sz="2400" b="1" dirty="0"/>
              <a:t>Economic Feasibility:</a:t>
            </a:r>
            <a:endParaRPr lang="en-IN" sz="2400" dirty="0"/>
          </a:p>
          <a:p>
            <a:pPr lvl="0"/>
            <a:r>
              <a:rPr lang="en-US" sz="2400" dirty="0"/>
              <a:t>     Development of this application is highly economically feasible. The organization needed not spend much m one for the development of the system already available. The only thing is to be done is making an environment for the development with an effective supervision. I f we are doing so, we can attain the maximum usability of the corresponding resources. Even after the development, the organization will not be in a condition to invest more in the organization. Therefore, the system is economically feasible.</a:t>
            </a:r>
            <a:endParaRPr lang="en-IN" sz="2400" dirty="0"/>
          </a:p>
        </p:txBody>
      </p:sp>
    </p:spTree>
    <p:extLst>
      <p:ext uri="{BB962C8B-B14F-4D97-AF65-F5344CB8AC3E}">
        <p14:creationId xmlns:p14="http://schemas.microsoft.com/office/powerpoint/2010/main" val="4108454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09CBA1-400C-4442-8563-1D89D67A5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51" y="4150003"/>
            <a:ext cx="2454925" cy="1813477"/>
          </a:xfrm>
          <a:prstGeom prst="rect">
            <a:avLst/>
          </a:prstGeom>
        </p:spPr>
      </p:pic>
      <p:sp>
        <p:nvSpPr>
          <p:cNvPr id="5" name="Rectangle 4">
            <a:extLst>
              <a:ext uri="{FF2B5EF4-FFF2-40B4-BE49-F238E27FC236}">
                <a16:creationId xmlns:a16="http://schemas.microsoft.com/office/drawing/2014/main" id="{1BA57D96-3845-4630-B3DB-027DBFB821F6}"/>
              </a:ext>
            </a:extLst>
          </p:cNvPr>
          <p:cNvSpPr/>
          <p:nvPr/>
        </p:nvSpPr>
        <p:spPr>
          <a:xfrm>
            <a:off x="3719249" y="359053"/>
            <a:ext cx="4458273"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System Design</a:t>
            </a:r>
          </a:p>
        </p:txBody>
      </p:sp>
      <p:sp>
        <p:nvSpPr>
          <p:cNvPr id="8" name="TextBox 7">
            <a:extLst>
              <a:ext uri="{FF2B5EF4-FFF2-40B4-BE49-F238E27FC236}">
                <a16:creationId xmlns:a16="http://schemas.microsoft.com/office/drawing/2014/main" id="{0ACA2398-AC11-4AC1-AB8A-ECC0DAED1622}"/>
              </a:ext>
            </a:extLst>
          </p:cNvPr>
          <p:cNvSpPr txBox="1"/>
          <p:nvPr/>
        </p:nvSpPr>
        <p:spPr>
          <a:xfrm>
            <a:off x="3170863" y="1697633"/>
            <a:ext cx="8559691" cy="4154984"/>
          </a:xfrm>
          <a:prstGeom prst="rect">
            <a:avLst/>
          </a:prstGeom>
          <a:noFill/>
        </p:spPr>
        <p:txBody>
          <a:bodyPr wrap="square" rtlCol="0">
            <a:spAutoFit/>
          </a:bodyPr>
          <a:lstStyle/>
          <a:p>
            <a:pPr marL="342900" lvl="0" indent="-342900">
              <a:buFont typeface="Wingdings" panose="05000000000000000000" pitchFamily="2" charset="2"/>
              <a:buChar char="Ø"/>
            </a:pPr>
            <a:r>
              <a:rPr lang="en-US" sz="2400" dirty="0"/>
              <a:t>It is a process of planning a new business system or replacing an existing system by defining its components or modules to satisfy the specific requirements. </a:t>
            </a:r>
            <a:endParaRPr lang="en-IN" sz="2400" dirty="0"/>
          </a:p>
          <a:p>
            <a:pPr marL="342900" lvl="0" indent="-342900">
              <a:buFont typeface="Wingdings" panose="05000000000000000000" pitchFamily="2" charset="2"/>
              <a:buChar char="Ø"/>
            </a:pPr>
            <a:r>
              <a:rPr lang="en-US" sz="2400" dirty="0"/>
              <a:t>Before planning, you need to understand the old system thoroughly and determine how computers can best be used in order to operate efficiently.</a:t>
            </a:r>
            <a:endParaRPr lang="en-IN" sz="2400" dirty="0"/>
          </a:p>
          <a:p>
            <a:pPr marL="342900" lvl="0" indent="-342900">
              <a:buFont typeface="Wingdings" panose="05000000000000000000" pitchFamily="2" charset="2"/>
              <a:buChar char="Ø"/>
            </a:pPr>
            <a:r>
              <a:rPr lang="en-US" sz="2400" dirty="0"/>
              <a:t>System Design focuses on how to accomplish the objective of the system.</a:t>
            </a:r>
          </a:p>
          <a:p>
            <a:pPr marL="342900" lvl="0" indent="-342900">
              <a:buFont typeface="Arial" panose="020B0604020202020204" pitchFamily="34" charset="0"/>
              <a:buChar char="•"/>
            </a:pPr>
            <a:r>
              <a:rPr lang="en-US" sz="2400" dirty="0"/>
              <a:t>SDLC MODEL</a:t>
            </a:r>
          </a:p>
          <a:p>
            <a:pPr marL="342900" lvl="0" indent="-342900">
              <a:buFont typeface="Arial" panose="020B0604020202020204" pitchFamily="34" charset="0"/>
              <a:buChar char="•"/>
            </a:pPr>
            <a:r>
              <a:rPr lang="en-US" sz="2400" dirty="0"/>
              <a:t>System Architecture</a:t>
            </a:r>
          </a:p>
          <a:p>
            <a:pPr marL="342900" lvl="0" indent="-342900">
              <a:buFont typeface="Arial" panose="020B0604020202020204" pitchFamily="34" charset="0"/>
              <a:buChar char="•"/>
            </a:pPr>
            <a:r>
              <a:rPr lang="en-US" sz="2400" dirty="0"/>
              <a:t>UML Diagrams.</a:t>
            </a:r>
          </a:p>
        </p:txBody>
      </p:sp>
    </p:spTree>
    <p:extLst>
      <p:ext uri="{BB962C8B-B14F-4D97-AF65-F5344CB8AC3E}">
        <p14:creationId xmlns:p14="http://schemas.microsoft.com/office/powerpoint/2010/main" val="3912702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09CBA1-400C-4442-8563-1D89D67A5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51" y="4150003"/>
            <a:ext cx="2454925" cy="1813477"/>
          </a:xfrm>
          <a:prstGeom prst="rect">
            <a:avLst/>
          </a:prstGeom>
        </p:spPr>
      </p:pic>
      <p:sp>
        <p:nvSpPr>
          <p:cNvPr id="5" name="Rectangle 4">
            <a:extLst>
              <a:ext uri="{FF2B5EF4-FFF2-40B4-BE49-F238E27FC236}">
                <a16:creationId xmlns:a16="http://schemas.microsoft.com/office/drawing/2014/main" id="{1BA57D96-3845-4630-B3DB-027DBFB821F6}"/>
              </a:ext>
            </a:extLst>
          </p:cNvPr>
          <p:cNvSpPr/>
          <p:nvPr/>
        </p:nvSpPr>
        <p:spPr>
          <a:xfrm>
            <a:off x="2802286" y="123366"/>
            <a:ext cx="6122766"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AGILE SDLC MODEL</a:t>
            </a:r>
          </a:p>
        </p:txBody>
      </p:sp>
      <p:sp>
        <p:nvSpPr>
          <p:cNvPr id="2" name="TextBox 1">
            <a:extLst>
              <a:ext uri="{FF2B5EF4-FFF2-40B4-BE49-F238E27FC236}">
                <a16:creationId xmlns:a16="http://schemas.microsoft.com/office/drawing/2014/main" id="{D08B5991-E332-4DBC-9185-4035C142D2AA}"/>
              </a:ext>
            </a:extLst>
          </p:cNvPr>
          <p:cNvSpPr txBox="1"/>
          <p:nvPr/>
        </p:nvSpPr>
        <p:spPr>
          <a:xfrm>
            <a:off x="3111776" y="894520"/>
            <a:ext cx="4104950" cy="6001643"/>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b="1" dirty="0"/>
              <a:t>Agile SDLC model is a combination of iterative and incremental process models with focus on process adaptability and customer satisfaction by rapid delivery of working software product.</a:t>
            </a:r>
          </a:p>
          <a:p>
            <a:pPr marL="342900" indent="-342900" algn="just">
              <a:buFont typeface="Wingdings" panose="05000000000000000000" pitchFamily="2" charset="2"/>
              <a:buChar char="Ø"/>
            </a:pPr>
            <a:r>
              <a:rPr lang="en-US" sz="2400" b="1" dirty="0"/>
              <a:t> Agile Methods break the product into small incremental builds. These builds are provided in iterations.</a:t>
            </a:r>
          </a:p>
          <a:p>
            <a:pPr marL="342900" indent="-342900" algn="just">
              <a:buFont typeface="Wingdings" panose="05000000000000000000" pitchFamily="2" charset="2"/>
              <a:buChar char="Ø"/>
            </a:pPr>
            <a:r>
              <a:rPr lang="en-US" sz="2400" b="1" dirty="0"/>
              <a:t> Each iteration typically lasts from about one to three weeks.</a:t>
            </a:r>
          </a:p>
        </p:txBody>
      </p:sp>
      <p:pic>
        <p:nvPicPr>
          <p:cNvPr id="7" name="Picture 6">
            <a:extLst>
              <a:ext uri="{FF2B5EF4-FFF2-40B4-BE49-F238E27FC236}">
                <a16:creationId xmlns:a16="http://schemas.microsoft.com/office/drawing/2014/main" id="{E2A5C09F-A695-43C9-9CF3-09290CC2FCDC}"/>
              </a:ext>
            </a:extLst>
          </p:cNvPr>
          <p:cNvPicPr>
            <a:picLocks noChangeAspect="1"/>
          </p:cNvPicPr>
          <p:nvPr/>
        </p:nvPicPr>
        <p:blipFill rotWithShape="1">
          <a:blip r:embed="rId3">
            <a:extLst>
              <a:ext uri="{28A0092B-C50C-407E-A947-70E740481C1C}">
                <a14:useLocalDpi xmlns:a14="http://schemas.microsoft.com/office/drawing/2010/main" val="0"/>
              </a:ext>
            </a:extLst>
          </a:blip>
          <a:srcRect l="28062" r="26796"/>
          <a:stretch/>
        </p:blipFill>
        <p:spPr>
          <a:xfrm>
            <a:off x="7390658" y="1328927"/>
            <a:ext cx="4284739" cy="4634553"/>
          </a:xfrm>
          <a:prstGeom prst="rect">
            <a:avLst/>
          </a:prstGeom>
        </p:spPr>
      </p:pic>
    </p:spTree>
    <p:extLst>
      <p:ext uri="{BB962C8B-B14F-4D97-AF65-F5344CB8AC3E}">
        <p14:creationId xmlns:p14="http://schemas.microsoft.com/office/powerpoint/2010/main" val="457229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09CBA1-400C-4442-8563-1D89D67A5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51" y="4150003"/>
            <a:ext cx="2454925" cy="1813477"/>
          </a:xfrm>
          <a:prstGeom prst="rect">
            <a:avLst/>
          </a:prstGeom>
        </p:spPr>
      </p:pic>
      <p:sp>
        <p:nvSpPr>
          <p:cNvPr id="5" name="Rectangle 4">
            <a:extLst>
              <a:ext uri="{FF2B5EF4-FFF2-40B4-BE49-F238E27FC236}">
                <a16:creationId xmlns:a16="http://schemas.microsoft.com/office/drawing/2014/main" id="{1BA57D96-3845-4630-B3DB-027DBFB821F6}"/>
              </a:ext>
            </a:extLst>
          </p:cNvPr>
          <p:cNvSpPr/>
          <p:nvPr/>
        </p:nvSpPr>
        <p:spPr>
          <a:xfrm>
            <a:off x="2941799" y="0"/>
            <a:ext cx="6013185"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System Architecture</a:t>
            </a:r>
          </a:p>
        </p:txBody>
      </p:sp>
      <p:sp>
        <p:nvSpPr>
          <p:cNvPr id="8" name="TextBox 7">
            <a:extLst>
              <a:ext uri="{FF2B5EF4-FFF2-40B4-BE49-F238E27FC236}">
                <a16:creationId xmlns:a16="http://schemas.microsoft.com/office/drawing/2014/main" id="{0ACA2398-AC11-4AC1-AB8A-ECC0DAED1622}"/>
              </a:ext>
            </a:extLst>
          </p:cNvPr>
          <p:cNvSpPr txBox="1"/>
          <p:nvPr/>
        </p:nvSpPr>
        <p:spPr>
          <a:xfrm>
            <a:off x="3029063" y="837933"/>
            <a:ext cx="9024284" cy="452431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Two tier architecture is similar to a basic </a:t>
            </a:r>
            <a:r>
              <a:rPr lang="en-US" sz="2400" b="1" dirty="0"/>
              <a:t>client-server</a:t>
            </a:r>
            <a:r>
              <a:rPr lang="en-US" sz="2400" dirty="0"/>
              <a:t> model. The application at the client end directly communicates with the database at the server side.</a:t>
            </a:r>
          </a:p>
          <a:p>
            <a:pPr marL="342900" indent="-342900">
              <a:buFont typeface="Wingdings" panose="05000000000000000000" pitchFamily="2" charset="2"/>
              <a:buChar char="Ø"/>
            </a:pPr>
            <a:r>
              <a:rPr lang="en-US" sz="2400" dirty="0"/>
              <a:t> API’s like ODBC,JDBC are used for this interaction. The server side is responsible for providing query processing and transaction management functionalities. On the client side, the user interfaces and application programs are run. </a:t>
            </a:r>
          </a:p>
          <a:p>
            <a:pPr marL="342900" indent="-342900">
              <a:buFont typeface="Wingdings" panose="05000000000000000000" pitchFamily="2" charset="2"/>
              <a:buChar char="Ø"/>
            </a:pPr>
            <a:r>
              <a:rPr lang="en-US" sz="2400" dirty="0"/>
              <a:t>The application on the client side establishes a connection with the server side in order to communicate with the DBMS.</a:t>
            </a:r>
          </a:p>
          <a:p>
            <a:pPr marL="342900" indent="-342900">
              <a:buFont typeface="Wingdings" panose="05000000000000000000" pitchFamily="2" charset="2"/>
              <a:buChar char="Ø"/>
            </a:pPr>
            <a:r>
              <a:rPr lang="en-US" sz="2400" dirty="0"/>
              <a:t>An advantage of this type is that maintenance and understanding is easier, compatible with existing systems. However this model gives poor performance when there are a large number of users.</a:t>
            </a:r>
            <a:endParaRPr lang="en-IN" sz="2400" b="1" dirty="0"/>
          </a:p>
        </p:txBody>
      </p:sp>
      <p:pic>
        <p:nvPicPr>
          <p:cNvPr id="4" name="Picture 3">
            <a:extLst>
              <a:ext uri="{FF2B5EF4-FFF2-40B4-BE49-F238E27FC236}">
                <a16:creationId xmlns:a16="http://schemas.microsoft.com/office/drawing/2014/main" id="{B1E7CBA8-DED1-405E-A214-998D5DCDEE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6549" y="5229492"/>
            <a:ext cx="4505325" cy="1581150"/>
          </a:xfrm>
          <a:prstGeom prst="rect">
            <a:avLst/>
          </a:prstGeom>
        </p:spPr>
      </p:pic>
    </p:spTree>
    <p:extLst>
      <p:ext uri="{BB962C8B-B14F-4D97-AF65-F5344CB8AC3E}">
        <p14:creationId xmlns:p14="http://schemas.microsoft.com/office/powerpoint/2010/main" val="535670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09CBA1-400C-4442-8563-1D89D67A5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51" y="4150003"/>
            <a:ext cx="2454925" cy="1813477"/>
          </a:xfrm>
          <a:prstGeom prst="rect">
            <a:avLst/>
          </a:prstGeom>
        </p:spPr>
      </p:pic>
      <p:graphicFrame>
        <p:nvGraphicFramePr>
          <p:cNvPr id="3" name="Table 3">
            <a:extLst>
              <a:ext uri="{FF2B5EF4-FFF2-40B4-BE49-F238E27FC236}">
                <a16:creationId xmlns:a16="http://schemas.microsoft.com/office/drawing/2014/main" id="{893FE6E8-331F-4F60-9B65-18E5D264E432}"/>
              </a:ext>
            </a:extLst>
          </p:cNvPr>
          <p:cNvGraphicFramePr>
            <a:graphicFrameLocks noGrp="1"/>
          </p:cNvGraphicFramePr>
          <p:nvPr>
            <p:extLst>
              <p:ext uri="{D42A27DB-BD31-4B8C-83A1-F6EECF244321}">
                <p14:modId xmlns:p14="http://schemas.microsoft.com/office/powerpoint/2010/main" val="3888152684"/>
              </p:ext>
            </p:extLst>
          </p:nvPr>
        </p:nvGraphicFramePr>
        <p:xfrm>
          <a:off x="3111776" y="1255423"/>
          <a:ext cx="8085759" cy="5191760"/>
        </p:xfrm>
        <a:graphic>
          <a:graphicData uri="http://schemas.openxmlformats.org/drawingml/2006/table">
            <a:tbl>
              <a:tblPr firstRow="1" bandRow="1">
                <a:tableStyleId>{F5AB1C69-6EDB-4FF4-983F-18BD219EF322}</a:tableStyleId>
              </a:tblPr>
              <a:tblGrid>
                <a:gridCol w="795131">
                  <a:extLst>
                    <a:ext uri="{9D8B030D-6E8A-4147-A177-3AD203B41FA5}">
                      <a16:colId xmlns:a16="http://schemas.microsoft.com/office/drawing/2014/main" val="3683949062"/>
                    </a:ext>
                  </a:extLst>
                </a:gridCol>
                <a:gridCol w="7290628">
                  <a:extLst>
                    <a:ext uri="{9D8B030D-6E8A-4147-A177-3AD203B41FA5}">
                      <a16:colId xmlns:a16="http://schemas.microsoft.com/office/drawing/2014/main" val="2689077091"/>
                    </a:ext>
                  </a:extLst>
                </a:gridCol>
              </a:tblGrid>
              <a:tr h="370840">
                <a:tc>
                  <a:txBody>
                    <a:bodyPr/>
                    <a:lstStyle/>
                    <a:p>
                      <a:pPr algn="ctr"/>
                      <a:r>
                        <a:rPr lang="en-US" b="1" dirty="0"/>
                        <a:t>S NO.</a:t>
                      </a:r>
                      <a:endParaRPr lang="en-IN" b="1" dirty="0"/>
                    </a:p>
                  </a:txBody>
                  <a:tcPr/>
                </a:tc>
                <a:tc>
                  <a:txBody>
                    <a:bodyPr/>
                    <a:lstStyle/>
                    <a:p>
                      <a:r>
                        <a:rPr lang="en-US" b="1" dirty="0"/>
                        <a:t>Description</a:t>
                      </a:r>
                      <a:endParaRPr lang="en-IN" b="1" dirty="0"/>
                    </a:p>
                  </a:txBody>
                  <a:tcPr/>
                </a:tc>
                <a:extLst>
                  <a:ext uri="{0D108BD9-81ED-4DB2-BD59-A6C34878D82A}">
                    <a16:rowId xmlns:a16="http://schemas.microsoft.com/office/drawing/2014/main" val="1111920607"/>
                  </a:ext>
                </a:extLst>
              </a:tr>
              <a:tr h="370840">
                <a:tc>
                  <a:txBody>
                    <a:bodyPr/>
                    <a:lstStyle/>
                    <a:p>
                      <a:pPr algn="ctr"/>
                      <a:r>
                        <a:rPr lang="en-US" b="1" dirty="0"/>
                        <a:t>1)</a:t>
                      </a:r>
                      <a:endParaRPr lang="en-IN" b="1" dirty="0"/>
                    </a:p>
                  </a:txBody>
                  <a:tcPr/>
                </a:tc>
                <a:tc>
                  <a:txBody>
                    <a:bodyPr/>
                    <a:lstStyle/>
                    <a:p>
                      <a:r>
                        <a:rPr lang="en-US" b="1" dirty="0"/>
                        <a:t>Abstract</a:t>
                      </a:r>
                      <a:endParaRPr lang="en-IN" b="1" dirty="0"/>
                    </a:p>
                  </a:txBody>
                  <a:tcPr/>
                </a:tc>
                <a:extLst>
                  <a:ext uri="{0D108BD9-81ED-4DB2-BD59-A6C34878D82A}">
                    <a16:rowId xmlns:a16="http://schemas.microsoft.com/office/drawing/2014/main" val="1215620081"/>
                  </a:ext>
                </a:extLst>
              </a:tr>
              <a:tr h="370840">
                <a:tc>
                  <a:txBody>
                    <a:bodyPr/>
                    <a:lstStyle/>
                    <a:p>
                      <a:pPr algn="ctr"/>
                      <a:r>
                        <a:rPr lang="en-US" b="1" dirty="0"/>
                        <a:t>2)</a:t>
                      </a:r>
                      <a:endParaRPr lang="en-IN" b="1" dirty="0"/>
                    </a:p>
                  </a:txBody>
                  <a:tcPr/>
                </a:tc>
                <a:tc>
                  <a:txBody>
                    <a:bodyPr/>
                    <a:lstStyle/>
                    <a:p>
                      <a:r>
                        <a:rPr lang="en-US" b="1" dirty="0"/>
                        <a:t>Introduction</a:t>
                      </a:r>
                      <a:endParaRPr lang="en-IN" b="1" dirty="0"/>
                    </a:p>
                  </a:txBody>
                  <a:tcPr/>
                </a:tc>
                <a:extLst>
                  <a:ext uri="{0D108BD9-81ED-4DB2-BD59-A6C34878D82A}">
                    <a16:rowId xmlns:a16="http://schemas.microsoft.com/office/drawing/2014/main" val="1547988199"/>
                  </a:ext>
                </a:extLst>
              </a:tr>
              <a:tr h="370840">
                <a:tc>
                  <a:txBody>
                    <a:bodyPr/>
                    <a:lstStyle/>
                    <a:p>
                      <a:pPr algn="ctr"/>
                      <a:r>
                        <a:rPr lang="en-US" b="1" dirty="0"/>
                        <a:t>3)</a:t>
                      </a:r>
                      <a:endParaRPr lang="en-IN" b="1" dirty="0"/>
                    </a:p>
                  </a:txBody>
                  <a:tcPr/>
                </a:tc>
                <a:tc>
                  <a:txBody>
                    <a:bodyPr/>
                    <a:lstStyle/>
                    <a:p>
                      <a:r>
                        <a:rPr lang="en-US" b="1" dirty="0"/>
                        <a:t>Existing System</a:t>
                      </a:r>
                      <a:endParaRPr lang="en-IN" b="1" dirty="0"/>
                    </a:p>
                  </a:txBody>
                  <a:tcPr/>
                </a:tc>
                <a:extLst>
                  <a:ext uri="{0D108BD9-81ED-4DB2-BD59-A6C34878D82A}">
                    <a16:rowId xmlns:a16="http://schemas.microsoft.com/office/drawing/2014/main" val="2580079605"/>
                  </a:ext>
                </a:extLst>
              </a:tr>
              <a:tr h="370840">
                <a:tc>
                  <a:txBody>
                    <a:bodyPr/>
                    <a:lstStyle/>
                    <a:p>
                      <a:pPr algn="ctr"/>
                      <a:r>
                        <a:rPr lang="en-US" b="1" dirty="0"/>
                        <a:t>4)</a:t>
                      </a:r>
                      <a:endParaRPr lang="en-IN" b="1" dirty="0"/>
                    </a:p>
                  </a:txBody>
                  <a:tcPr/>
                </a:tc>
                <a:tc>
                  <a:txBody>
                    <a:bodyPr/>
                    <a:lstStyle/>
                    <a:p>
                      <a:r>
                        <a:rPr lang="en-US" b="1" dirty="0"/>
                        <a:t>Proposed System</a:t>
                      </a:r>
                    </a:p>
                  </a:txBody>
                  <a:tcPr/>
                </a:tc>
                <a:extLst>
                  <a:ext uri="{0D108BD9-81ED-4DB2-BD59-A6C34878D82A}">
                    <a16:rowId xmlns:a16="http://schemas.microsoft.com/office/drawing/2014/main" val="2477729033"/>
                  </a:ext>
                </a:extLst>
              </a:tr>
              <a:tr h="370840">
                <a:tc>
                  <a:txBody>
                    <a:bodyPr/>
                    <a:lstStyle/>
                    <a:p>
                      <a:pPr algn="ctr"/>
                      <a:r>
                        <a:rPr lang="en-US" b="1" dirty="0"/>
                        <a:t>5)</a:t>
                      </a:r>
                      <a:endParaRPr lang="en-IN" b="1" dirty="0"/>
                    </a:p>
                  </a:txBody>
                  <a:tcPr/>
                </a:tc>
                <a:tc>
                  <a:txBody>
                    <a:bodyPr/>
                    <a:lstStyle/>
                    <a:p>
                      <a:r>
                        <a:rPr lang="en-US" b="1" dirty="0"/>
                        <a:t>Module Description</a:t>
                      </a:r>
                      <a:endParaRPr lang="en-IN" b="1" dirty="0"/>
                    </a:p>
                  </a:txBody>
                  <a:tcPr/>
                </a:tc>
                <a:extLst>
                  <a:ext uri="{0D108BD9-81ED-4DB2-BD59-A6C34878D82A}">
                    <a16:rowId xmlns:a16="http://schemas.microsoft.com/office/drawing/2014/main" val="3172513691"/>
                  </a:ext>
                </a:extLst>
              </a:tr>
              <a:tr h="370840">
                <a:tc>
                  <a:txBody>
                    <a:bodyPr/>
                    <a:lstStyle/>
                    <a:p>
                      <a:pPr algn="ctr"/>
                      <a:r>
                        <a:rPr lang="en-US" b="1" dirty="0"/>
                        <a:t>6)</a:t>
                      </a:r>
                      <a:endParaRPr lang="en-IN" b="1" dirty="0"/>
                    </a:p>
                  </a:txBody>
                  <a:tcPr/>
                </a:tc>
                <a:tc>
                  <a:txBody>
                    <a:bodyPr/>
                    <a:lstStyle/>
                    <a:p>
                      <a:r>
                        <a:rPr lang="en-US" b="1" dirty="0"/>
                        <a:t>Hardware and Software Requirements</a:t>
                      </a:r>
                      <a:endParaRPr lang="en-IN" b="1" dirty="0"/>
                    </a:p>
                  </a:txBody>
                  <a:tcPr/>
                </a:tc>
                <a:extLst>
                  <a:ext uri="{0D108BD9-81ED-4DB2-BD59-A6C34878D82A}">
                    <a16:rowId xmlns:a16="http://schemas.microsoft.com/office/drawing/2014/main" val="91232607"/>
                  </a:ext>
                </a:extLst>
              </a:tr>
              <a:tr h="370840">
                <a:tc>
                  <a:txBody>
                    <a:bodyPr/>
                    <a:lstStyle/>
                    <a:p>
                      <a:pPr algn="ctr"/>
                      <a:r>
                        <a:rPr lang="en-US" b="1" dirty="0"/>
                        <a:t>7)</a:t>
                      </a:r>
                      <a:endParaRPr lang="en-IN" b="1" dirty="0"/>
                    </a:p>
                  </a:txBody>
                  <a:tcPr/>
                </a:tc>
                <a:tc>
                  <a:txBody>
                    <a:bodyPr/>
                    <a:lstStyle/>
                    <a:p>
                      <a:r>
                        <a:rPr lang="en-US" b="1" dirty="0"/>
                        <a:t>Technologies Used</a:t>
                      </a:r>
                      <a:endParaRPr lang="en-IN" b="1" dirty="0"/>
                    </a:p>
                  </a:txBody>
                  <a:tcPr/>
                </a:tc>
                <a:extLst>
                  <a:ext uri="{0D108BD9-81ED-4DB2-BD59-A6C34878D82A}">
                    <a16:rowId xmlns:a16="http://schemas.microsoft.com/office/drawing/2014/main" val="2650741738"/>
                  </a:ext>
                </a:extLst>
              </a:tr>
              <a:tr h="370840">
                <a:tc>
                  <a:txBody>
                    <a:bodyPr/>
                    <a:lstStyle/>
                    <a:p>
                      <a:pPr algn="ctr"/>
                      <a:r>
                        <a:rPr lang="en-US" b="1" dirty="0"/>
                        <a:t>8)</a:t>
                      </a:r>
                      <a:endParaRPr lang="en-IN" b="1" dirty="0"/>
                    </a:p>
                  </a:txBody>
                  <a:tcPr/>
                </a:tc>
                <a:tc>
                  <a:txBody>
                    <a:bodyPr/>
                    <a:lstStyle/>
                    <a:p>
                      <a:r>
                        <a:rPr lang="en-US" b="1" dirty="0"/>
                        <a:t>Analysis</a:t>
                      </a:r>
                      <a:endParaRPr lang="en-IN" b="1" dirty="0"/>
                    </a:p>
                  </a:txBody>
                  <a:tcPr/>
                </a:tc>
                <a:extLst>
                  <a:ext uri="{0D108BD9-81ED-4DB2-BD59-A6C34878D82A}">
                    <a16:rowId xmlns:a16="http://schemas.microsoft.com/office/drawing/2014/main" val="4266212756"/>
                  </a:ext>
                </a:extLst>
              </a:tr>
              <a:tr h="370840">
                <a:tc>
                  <a:txBody>
                    <a:bodyPr/>
                    <a:lstStyle/>
                    <a:p>
                      <a:pPr algn="ctr"/>
                      <a:r>
                        <a:rPr lang="en-US" b="1" dirty="0"/>
                        <a:t>9)</a:t>
                      </a:r>
                      <a:endParaRPr lang="en-IN" b="1" dirty="0"/>
                    </a:p>
                  </a:txBody>
                  <a:tcPr/>
                </a:tc>
                <a:tc>
                  <a:txBody>
                    <a:bodyPr/>
                    <a:lstStyle/>
                    <a:p>
                      <a:r>
                        <a:rPr lang="en-US" b="1" dirty="0"/>
                        <a:t>System Architecture</a:t>
                      </a:r>
                      <a:endParaRPr lang="en-IN" b="1" dirty="0"/>
                    </a:p>
                  </a:txBody>
                  <a:tcPr/>
                </a:tc>
                <a:extLst>
                  <a:ext uri="{0D108BD9-81ED-4DB2-BD59-A6C34878D82A}">
                    <a16:rowId xmlns:a16="http://schemas.microsoft.com/office/drawing/2014/main" val="4086394295"/>
                  </a:ext>
                </a:extLst>
              </a:tr>
              <a:tr h="370840">
                <a:tc>
                  <a:txBody>
                    <a:bodyPr/>
                    <a:lstStyle/>
                    <a:p>
                      <a:pPr algn="ctr"/>
                      <a:r>
                        <a:rPr lang="en-US" b="1" dirty="0"/>
                        <a:t>10)</a:t>
                      </a:r>
                      <a:endParaRPr lang="en-IN" b="1" dirty="0"/>
                    </a:p>
                  </a:txBody>
                  <a:tcPr/>
                </a:tc>
                <a:tc>
                  <a:txBody>
                    <a:bodyPr/>
                    <a:lstStyle/>
                    <a:p>
                      <a:r>
                        <a:rPr lang="en-US" b="1" dirty="0"/>
                        <a:t>Design</a:t>
                      </a:r>
                      <a:endParaRPr lang="en-IN" b="1" dirty="0"/>
                    </a:p>
                  </a:txBody>
                  <a:tcPr/>
                </a:tc>
                <a:extLst>
                  <a:ext uri="{0D108BD9-81ED-4DB2-BD59-A6C34878D82A}">
                    <a16:rowId xmlns:a16="http://schemas.microsoft.com/office/drawing/2014/main" val="3412764517"/>
                  </a:ext>
                </a:extLst>
              </a:tr>
              <a:tr h="370840">
                <a:tc>
                  <a:txBody>
                    <a:bodyPr/>
                    <a:lstStyle/>
                    <a:p>
                      <a:pPr algn="ctr"/>
                      <a:r>
                        <a:rPr lang="en-US" b="1" dirty="0"/>
                        <a:t>11)</a:t>
                      </a:r>
                      <a:endParaRPr lang="en-IN" b="1" dirty="0"/>
                    </a:p>
                  </a:txBody>
                  <a:tcPr/>
                </a:tc>
                <a:tc>
                  <a:txBody>
                    <a:bodyPr/>
                    <a:lstStyle/>
                    <a:p>
                      <a:r>
                        <a:rPr lang="en-US" b="1" dirty="0"/>
                        <a:t>Conclusion</a:t>
                      </a:r>
                      <a:endParaRPr lang="en-IN" b="1" dirty="0"/>
                    </a:p>
                  </a:txBody>
                  <a:tcPr/>
                </a:tc>
                <a:extLst>
                  <a:ext uri="{0D108BD9-81ED-4DB2-BD59-A6C34878D82A}">
                    <a16:rowId xmlns:a16="http://schemas.microsoft.com/office/drawing/2014/main" val="3849834764"/>
                  </a:ext>
                </a:extLst>
              </a:tr>
              <a:tr h="370840">
                <a:tc>
                  <a:txBody>
                    <a:bodyPr/>
                    <a:lstStyle/>
                    <a:p>
                      <a:pPr algn="ctr"/>
                      <a:r>
                        <a:rPr lang="en-US" b="1" dirty="0"/>
                        <a:t>12)</a:t>
                      </a:r>
                      <a:endParaRPr lang="en-IN" b="1" dirty="0"/>
                    </a:p>
                  </a:txBody>
                  <a:tcPr/>
                </a:tc>
                <a:tc>
                  <a:txBody>
                    <a:bodyPr/>
                    <a:lstStyle/>
                    <a:p>
                      <a:r>
                        <a:rPr lang="en-US" b="1" dirty="0"/>
                        <a:t>Future Work</a:t>
                      </a:r>
                      <a:endParaRPr lang="en-IN" b="1" dirty="0"/>
                    </a:p>
                  </a:txBody>
                  <a:tcPr/>
                </a:tc>
                <a:extLst>
                  <a:ext uri="{0D108BD9-81ED-4DB2-BD59-A6C34878D82A}">
                    <a16:rowId xmlns:a16="http://schemas.microsoft.com/office/drawing/2014/main" val="2679041424"/>
                  </a:ext>
                </a:extLst>
              </a:tr>
              <a:tr h="370840">
                <a:tc>
                  <a:txBody>
                    <a:bodyPr/>
                    <a:lstStyle/>
                    <a:p>
                      <a:pPr algn="ctr"/>
                      <a:r>
                        <a:rPr lang="en-US" b="1" dirty="0"/>
                        <a:t>13)</a:t>
                      </a:r>
                      <a:endParaRPr lang="en-IN" b="1" dirty="0"/>
                    </a:p>
                  </a:txBody>
                  <a:tcPr/>
                </a:tc>
                <a:tc>
                  <a:txBody>
                    <a:bodyPr/>
                    <a:lstStyle/>
                    <a:p>
                      <a:r>
                        <a:rPr lang="en-US" b="1" dirty="0"/>
                        <a:t>References</a:t>
                      </a:r>
                      <a:endParaRPr lang="en-IN" b="1" dirty="0"/>
                    </a:p>
                  </a:txBody>
                  <a:tcPr/>
                </a:tc>
                <a:extLst>
                  <a:ext uri="{0D108BD9-81ED-4DB2-BD59-A6C34878D82A}">
                    <a16:rowId xmlns:a16="http://schemas.microsoft.com/office/drawing/2014/main" val="3780675830"/>
                  </a:ext>
                </a:extLst>
              </a:tr>
            </a:tbl>
          </a:graphicData>
        </a:graphic>
      </p:graphicFrame>
      <p:sp>
        <p:nvSpPr>
          <p:cNvPr id="5" name="Rectangle 4">
            <a:extLst>
              <a:ext uri="{FF2B5EF4-FFF2-40B4-BE49-F238E27FC236}">
                <a16:creationId xmlns:a16="http://schemas.microsoft.com/office/drawing/2014/main" id="{E2CB0EFB-F0DB-40ED-B122-330AA827C757}"/>
              </a:ext>
            </a:extLst>
          </p:cNvPr>
          <p:cNvSpPr/>
          <p:nvPr/>
        </p:nvSpPr>
        <p:spPr>
          <a:xfrm>
            <a:off x="4170845" y="332093"/>
            <a:ext cx="3850310" cy="923330"/>
          </a:xfrm>
          <a:prstGeom prst="rect">
            <a:avLst/>
          </a:prstGeom>
        </p:spPr>
        <p:txBody>
          <a:bodyPr wrap="square">
            <a:spAutoFit/>
          </a:bodyPr>
          <a:lstStyle/>
          <a:p>
            <a:pPr algn="ctr"/>
            <a:r>
              <a:rPr lang="en-US" sz="5400" dirty="0">
                <a:ln w="0"/>
                <a:effectLst>
                  <a:outerShdw blurRad="38100" dist="19050" dir="2700000" algn="tl" rotWithShape="0">
                    <a:schemeClr val="dk1">
                      <a:alpha val="40000"/>
                    </a:schemeClr>
                  </a:outerShdw>
                </a:effectLst>
              </a:rPr>
              <a:t>Contents</a:t>
            </a:r>
          </a:p>
        </p:txBody>
      </p:sp>
    </p:spTree>
    <p:extLst>
      <p:ext uri="{BB962C8B-B14F-4D97-AF65-F5344CB8AC3E}">
        <p14:creationId xmlns:p14="http://schemas.microsoft.com/office/powerpoint/2010/main" val="669424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09CBA1-400C-4442-8563-1D89D67A5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51" y="4150003"/>
            <a:ext cx="2454925" cy="1813477"/>
          </a:xfrm>
          <a:prstGeom prst="rect">
            <a:avLst/>
          </a:prstGeom>
        </p:spPr>
      </p:pic>
      <p:sp>
        <p:nvSpPr>
          <p:cNvPr id="5" name="Rectangle 4">
            <a:extLst>
              <a:ext uri="{FF2B5EF4-FFF2-40B4-BE49-F238E27FC236}">
                <a16:creationId xmlns:a16="http://schemas.microsoft.com/office/drawing/2014/main" id="{1BA57D96-3845-4630-B3DB-027DBFB821F6}"/>
              </a:ext>
            </a:extLst>
          </p:cNvPr>
          <p:cNvSpPr/>
          <p:nvPr/>
        </p:nvSpPr>
        <p:spPr>
          <a:xfrm>
            <a:off x="2125485" y="359053"/>
            <a:ext cx="7645811"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System Use Case Diagram</a:t>
            </a:r>
          </a:p>
        </p:txBody>
      </p:sp>
      <p:pic>
        <p:nvPicPr>
          <p:cNvPr id="4" name="Picture 3">
            <a:extLst>
              <a:ext uri="{FF2B5EF4-FFF2-40B4-BE49-F238E27FC236}">
                <a16:creationId xmlns:a16="http://schemas.microsoft.com/office/drawing/2014/main" id="{874EE97B-2121-4396-BAC8-A933B785D7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7876" y="1702527"/>
            <a:ext cx="6132060" cy="3796719"/>
          </a:xfrm>
          <a:prstGeom prst="rect">
            <a:avLst/>
          </a:prstGeom>
        </p:spPr>
      </p:pic>
    </p:spTree>
    <p:extLst>
      <p:ext uri="{BB962C8B-B14F-4D97-AF65-F5344CB8AC3E}">
        <p14:creationId xmlns:p14="http://schemas.microsoft.com/office/powerpoint/2010/main" val="2629884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09CBA1-400C-4442-8563-1D89D67A5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51" y="4150003"/>
            <a:ext cx="2454925" cy="1813477"/>
          </a:xfrm>
          <a:prstGeom prst="rect">
            <a:avLst/>
          </a:prstGeom>
        </p:spPr>
      </p:pic>
      <p:sp>
        <p:nvSpPr>
          <p:cNvPr id="5" name="Rectangle 4">
            <a:extLst>
              <a:ext uri="{FF2B5EF4-FFF2-40B4-BE49-F238E27FC236}">
                <a16:creationId xmlns:a16="http://schemas.microsoft.com/office/drawing/2014/main" id="{1BA57D96-3845-4630-B3DB-027DBFB821F6}"/>
              </a:ext>
            </a:extLst>
          </p:cNvPr>
          <p:cNvSpPr/>
          <p:nvPr/>
        </p:nvSpPr>
        <p:spPr>
          <a:xfrm>
            <a:off x="1683905" y="1301589"/>
            <a:ext cx="2855741" cy="2585323"/>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Admin Use Case Diagram</a:t>
            </a:r>
          </a:p>
        </p:txBody>
      </p:sp>
      <p:pic>
        <p:nvPicPr>
          <p:cNvPr id="3" name="Picture 2">
            <a:extLst>
              <a:ext uri="{FF2B5EF4-FFF2-40B4-BE49-F238E27FC236}">
                <a16:creationId xmlns:a16="http://schemas.microsoft.com/office/drawing/2014/main" id="{BD15BA1A-49CF-49D2-9C46-3AB4066703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4320" y="507199"/>
            <a:ext cx="6600784" cy="5584112"/>
          </a:xfrm>
          <a:prstGeom prst="rect">
            <a:avLst/>
          </a:prstGeom>
        </p:spPr>
      </p:pic>
    </p:spTree>
    <p:extLst>
      <p:ext uri="{BB962C8B-B14F-4D97-AF65-F5344CB8AC3E}">
        <p14:creationId xmlns:p14="http://schemas.microsoft.com/office/powerpoint/2010/main" val="3073492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09CBA1-400C-4442-8563-1D89D67A5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51" y="4150003"/>
            <a:ext cx="2454925" cy="1813477"/>
          </a:xfrm>
          <a:prstGeom prst="rect">
            <a:avLst/>
          </a:prstGeom>
        </p:spPr>
      </p:pic>
      <p:sp>
        <p:nvSpPr>
          <p:cNvPr id="5" name="Rectangle 4">
            <a:extLst>
              <a:ext uri="{FF2B5EF4-FFF2-40B4-BE49-F238E27FC236}">
                <a16:creationId xmlns:a16="http://schemas.microsoft.com/office/drawing/2014/main" id="{1BA57D96-3845-4630-B3DB-027DBFB821F6}"/>
              </a:ext>
            </a:extLst>
          </p:cNvPr>
          <p:cNvSpPr/>
          <p:nvPr/>
        </p:nvSpPr>
        <p:spPr>
          <a:xfrm>
            <a:off x="1161447" y="1415335"/>
            <a:ext cx="3691034" cy="2585323"/>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Librarian Use Case Diagram</a:t>
            </a:r>
          </a:p>
        </p:txBody>
      </p:sp>
      <p:pic>
        <p:nvPicPr>
          <p:cNvPr id="3" name="Picture 2">
            <a:extLst>
              <a:ext uri="{FF2B5EF4-FFF2-40B4-BE49-F238E27FC236}">
                <a16:creationId xmlns:a16="http://schemas.microsoft.com/office/drawing/2014/main" id="{B50435A5-3152-4D8A-A416-7EB043E0D0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2338" y="198544"/>
            <a:ext cx="7158931" cy="6314798"/>
          </a:xfrm>
          <a:prstGeom prst="rect">
            <a:avLst/>
          </a:prstGeom>
        </p:spPr>
      </p:pic>
    </p:spTree>
    <p:extLst>
      <p:ext uri="{BB962C8B-B14F-4D97-AF65-F5344CB8AC3E}">
        <p14:creationId xmlns:p14="http://schemas.microsoft.com/office/powerpoint/2010/main" val="3193222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09CBA1-400C-4442-8563-1D89D67A5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51" y="4150003"/>
            <a:ext cx="2454925" cy="1813477"/>
          </a:xfrm>
          <a:prstGeom prst="rect">
            <a:avLst/>
          </a:prstGeom>
        </p:spPr>
      </p:pic>
      <p:sp>
        <p:nvSpPr>
          <p:cNvPr id="5" name="Rectangle 4">
            <a:extLst>
              <a:ext uri="{FF2B5EF4-FFF2-40B4-BE49-F238E27FC236}">
                <a16:creationId xmlns:a16="http://schemas.microsoft.com/office/drawing/2014/main" id="{1BA57D96-3845-4630-B3DB-027DBFB821F6}"/>
              </a:ext>
            </a:extLst>
          </p:cNvPr>
          <p:cNvSpPr/>
          <p:nvPr/>
        </p:nvSpPr>
        <p:spPr>
          <a:xfrm>
            <a:off x="1206494" y="1502597"/>
            <a:ext cx="2793328" cy="1754326"/>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Class Diagram</a:t>
            </a:r>
          </a:p>
        </p:txBody>
      </p:sp>
      <p:pic>
        <p:nvPicPr>
          <p:cNvPr id="3" name="Picture 2">
            <a:extLst>
              <a:ext uri="{FF2B5EF4-FFF2-40B4-BE49-F238E27FC236}">
                <a16:creationId xmlns:a16="http://schemas.microsoft.com/office/drawing/2014/main" id="{10848D2F-1AE3-4218-BEFD-52F7CA40F5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9822" y="423443"/>
            <a:ext cx="7535327" cy="6011114"/>
          </a:xfrm>
          <a:prstGeom prst="rect">
            <a:avLst/>
          </a:prstGeom>
        </p:spPr>
      </p:pic>
    </p:spTree>
    <p:extLst>
      <p:ext uri="{BB962C8B-B14F-4D97-AF65-F5344CB8AC3E}">
        <p14:creationId xmlns:p14="http://schemas.microsoft.com/office/powerpoint/2010/main" val="2091274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09CBA1-400C-4442-8563-1D89D67A5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51" y="4150003"/>
            <a:ext cx="2454925" cy="1813477"/>
          </a:xfrm>
          <a:prstGeom prst="rect">
            <a:avLst/>
          </a:prstGeom>
        </p:spPr>
      </p:pic>
      <p:sp>
        <p:nvSpPr>
          <p:cNvPr id="5" name="Rectangle 4">
            <a:extLst>
              <a:ext uri="{FF2B5EF4-FFF2-40B4-BE49-F238E27FC236}">
                <a16:creationId xmlns:a16="http://schemas.microsoft.com/office/drawing/2014/main" id="{1BA57D96-3845-4630-B3DB-027DBFB821F6}"/>
              </a:ext>
            </a:extLst>
          </p:cNvPr>
          <p:cNvSpPr/>
          <p:nvPr/>
        </p:nvSpPr>
        <p:spPr>
          <a:xfrm>
            <a:off x="1206494" y="1502597"/>
            <a:ext cx="2793328" cy="2585323"/>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Login</a:t>
            </a:r>
          </a:p>
          <a:p>
            <a:pPr algn="ctr"/>
            <a:r>
              <a:rPr lang="en-US" sz="5400" dirty="0">
                <a:ln w="0"/>
                <a:effectLst>
                  <a:outerShdw blurRad="38100" dist="19050" dir="2700000" algn="tl" rotWithShape="0">
                    <a:schemeClr val="dk1">
                      <a:alpha val="40000"/>
                    </a:schemeClr>
                  </a:outerShdw>
                </a:effectLst>
              </a:rPr>
              <a:t>Activity Diagram</a:t>
            </a:r>
          </a:p>
        </p:txBody>
      </p:sp>
      <p:pic>
        <p:nvPicPr>
          <p:cNvPr id="4" name="Picture 3">
            <a:extLst>
              <a:ext uri="{FF2B5EF4-FFF2-40B4-BE49-F238E27FC236}">
                <a16:creationId xmlns:a16="http://schemas.microsoft.com/office/drawing/2014/main" id="{3029AC00-DDAF-4BE8-905D-6319BF1E9F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7311" y="268548"/>
            <a:ext cx="6609051" cy="5694932"/>
          </a:xfrm>
          <a:prstGeom prst="rect">
            <a:avLst/>
          </a:prstGeom>
        </p:spPr>
      </p:pic>
    </p:spTree>
    <p:extLst>
      <p:ext uri="{BB962C8B-B14F-4D97-AF65-F5344CB8AC3E}">
        <p14:creationId xmlns:p14="http://schemas.microsoft.com/office/powerpoint/2010/main" val="3416467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09CBA1-400C-4442-8563-1D89D67A5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51" y="4150003"/>
            <a:ext cx="2454925" cy="1813477"/>
          </a:xfrm>
          <a:prstGeom prst="rect">
            <a:avLst/>
          </a:prstGeom>
        </p:spPr>
      </p:pic>
      <p:sp>
        <p:nvSpPr>
          <p:cNvPr id="5" name="Rectangle 4">
            <a:extLst>
              <a:ext uri="{FF2B5EF4-FFF2-40B4-BE49-F238E27FC236}">
                <a16:creationId xmlns:a16="http://schemas.microsoft.com/office/drawing/2014/main" id="{1BA57D96-3845-4630-B3DB-027DBFB821F6}"/>
              </a:ext>
            </a:extLst>
          </p:cNvPr>
          <p:cNvSpPr/>
          <p:nvPr/>
        </p:nvSpPr>
        <p:spPr>
          <a:xfrm>
            <a:off x="1206494" y="1502597"/>
            <a:ext cx="2793328" cy="2585323"/>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Admin</a:t>
            </a:r>
          </a:p>
          <a:p>
            <a:pPr algn="ctr"/>
            <a:r>
              <a:rPr lang="en-US" sz="5400" dirty="0">
                <a:ln w="0"/>
                <a:effectLst>
                  <a:outerShdw blurRad="38100" dist="19050" dir="2700000" algn="tl" rotWithShape="0">
                    <a:schemeClr val="dk1">
                      <a:alpha val="40000"/>
                    </a:schemeClr>
                  </a:outerShdw>
                </a:effectLst>
              </a:rPr>
              <a:t>Activity Diagram</a:t>
            </a:r>
          </a:p>
        </p:txBody>
      </p:sp>
      <p:pic>
        <p:nvPicPr>
          <p:cNvPr id="3" name="Picture 2">
            <a:extLst>
              <a:ext uri="{FF2B5EF4-FFF2-40B4-BE49-F238E27FC236}">
                <a16:creationId xmlns:a16="http://schemas.microsoft.com/office/drawing/2014/main" id="{3394F9CE-9165-41FD-BE34-AA8B4E7F6A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620" y="494890"/>
            <a:ext cx="6942694" cy="5868219"/>
          </a:xfrm>
          <a:prstGeom prst="rect">
            <a:avLst/>
          </a:prstGeom>
        </p:spPr>
      </p:pic>
    </p:spTree>
    <p:extLst>
      <p:ext uri="{BB962C8B-B14F-4D97-AF65-F5344CB8AC3E}">
        <p14:creationId xmlns:p14="http://schemas.microsoft.com/office/powerpoint/2010/main" val="989632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09CBA1-400C-4442-8563-1D89D67A5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51" y="4150003"/>
            <a:ext cx="2454925" cy="1813477"/>
          </a:xfrm>
          <a:prstGeom prst="rect">
            <a:avLst/>
          </a:prstGeom>
        </p:spPr>
      </p:pic>
      <p:sp>
        <p:nvSpPr>
          <p:cNvPr id="5" name="Rectangle 4">
            <a:extLst>
              <a:ext uri="{FF2B5EF4-FFF2-40B4-BE49-F238E27FC236}">
                <a16:creationId xmlns:a16="http://schemas.microsoft.com/office/drawing/2014/main" id="{1BA57D96-3845-4630-B3DB-027DBFB821F6}"/>
              </a:ext>
            </a:extLst>
          </p:cNvPr>
          <p:cNvSpPr/>
          <p:nvPr/>
        </p:nvSpPr>
        <p:spPr>
          <a:xfrm>
            <a:off x="2472586" y="122674"/>
            <a:ext cx="9189531"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Librarian Activity Diagram</a:t>
            </a:r>
          </a:p>
        </p:txBody>
      </p:sp>
      <p:pic>
        <p:nvPicPr>
          <p:cNvPr id="4" name="Picture 3">
            <a:extLst>
              <a:ext uri="{FF2B5EF4-FFF2-40B4-BE49-F238E27FC236}">
                <a16:creationId xmlns:a16="http://schemas.microsoft.com/office/drawing/2014/main" id="{416F4488-7A61-44BC-AFA7-971F09A7AD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1775" y="1046004"/>
            <a:ext cx="8705087" cy="5498125"/>
          </a:xfrm>
          <a:prstGeom prst="rect">
            <a:avLst/>
          </a:prstGeom>
        </p:spPr>
      </p:pic>
    </p:spTree>
    <p:extLst>
      <p:ext uri="{BB962C8B-B14F-4D97-AF65-F5344CB8AC3E}">
        <p14:creationId xmlns:p14="http://schemas.microsoft.com/office/powerpoint/2010/main" val="885030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09CBA1-400C-4442-8563-1D89D67A5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51" y="4150003"/>
            <a:ext cx="2454925" cy="1813477"/>
          </a:xfrm>
          <a:prstGeom prst="rect">
            <a:avLst/>
          </a:prstGeom>
        </p:spPr>
      </p:pic>
      <p:sp>
        <p:nvSpPr>
          <p:cNvPr id="5" name="Rectangle 4">
            <a:extLst>
              <a:ext uri="{FF2B5EF4-FFF2-40B4-BE49-F238E27FC236}">
                <a16:creationId xmlns:a16="http://schemas.microsoft.com/office/drawing/2014/main" id="{1BA57D96-3845-4630-B3DB-027DBFB821F6}"/>
              </a:ext>
            </a:extLst>
          </p:cNvPr>
          <p:cNvSpPr/>
          <p:nvPr/>
        </p:nvSpPr>
        <p:spPr>
          <a:xfrm>
            <a:off x="1206494" y="1502597"/>
            <a:ext cx="2793328" cy="2585323"/>
          </a:xfrm>
          <a:prstGeom prst="rect">
            <a:avLst/>
          </a:prstGeom>
          <a:noFill/>
        </p:spPr>
        <p:txBody>
          <a:bodyPr wrap="square" lIns="91440" tIns="45720" rIns="91440" bIns="45720">
            <a:spAutoFit/>
          </a:bodyPr>
          <a:lstStyle/>
          <a:p>
            <a:pPr algn="ctr"/>
            <a:endParaRPr lang="en-US" sz="5400" dirty="0">
              <a:ln w="0"/>
              <a:effectLst>
                <a:outerShdw blurRad="38100" dist="19050" dir="2700000" algn="tl" rotWithShape="0">
                  <a:schemeClr val="dk1">
                    <a:alpha val="40000"/>
                  </a:schemeClr>
                </a:outerShdw>
              </a:effectLst>
            </a:endParaRPr>
          </a:p>
          <a:p>
            <a:pPr algn="ctr"/>
            <a:r>
              <a:rPr lang="en-US" sz="5400" dirty="0">
                <a:ln w="0"/>
                <a:effectLst>
                  <a:outerShdw blurRad="38100" dist="19050" dir="2700000" algn="tl" rotWithShape="0">
                    <a:schemeClr val="dk1">
                      <a:alpha val="40000"/>
                    </a:schemeClr>
                  </a:outerShdw>
                </a:effectLst>
              </a:rPr>
              <a:t>Activity Diagram</a:t>
            </a:r>
          </a:p>
        </p:txBody>
      </p:sp>
      <p:pic>
        <p:nvPicPr>
          <p:cNvPr id="4" name="Picture 3">
            <a:extLst>
              <a:ext uri="{FF2B5EF4-FFF2-40B4-BE49-F238E27FC236}">
                <a16:creationId xmlns:a16="http://schemas.microsoft.com/office/drawing/2014/main" id="{188CC463-C72A-455B-86B7-366FD40DA0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9822" y="0"/>
            <a:ext cx="7296534" cy="6858000"/>
          </a:xfrm>
          <a:prstGeom prst="rect">
            <a:avLst/>
          </a:prstGeom>
        </p:spPr>
      </p:pic>
    </p:spTree>
    <p:extLst>
      <p:ext uri="{BB962C8B-B14F-4D97-AF65-F5344CB8AC3E}">
        <p14:creationId xmlns:p14="http://schemas.microsoft.com/office/powerpoint/2010/main" val="463834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09CBA1-400C-4442-8563-1D89D67A5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51" y="4150003"/>
            <a:ext cx="2454925" cy="1813477"/>
          </a:xfrm>
          <a:prstGeom prst="rect">
            <a:avLst/>
          </a:prstGeom>
        </p:spPr>
      </p:pic>
      <p:sp>
        <p:nvSpPr>
          <p:cNvPr id="5" name="Rectangle 4">
            <a:extLst>
              <a:ext uri="{FF2B5EF4-FFF2-40B4-BE49-F238E27FC236}">
                <a16:creationId xmlns:a16="http://schemas.microsoft.com/office/drawing/2014/main" id="{1BA57D96-3845-4630-B3DB-027DBFB821F6}"/>
              </a:ext>
            </a:extLst>
          </p:cNvPr>
          <p:cNvSpPr/>
          <p:nvPr/>
        </p:nvSpPr>
        <p:spPr>
          <a:xfrm>
            <a:off x="1515983" y="432855"/>
            <a:ext cx="9935118"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Admin Login Sequence Diagram</a:t>
            </a:r>
          </a:p>
        </p:txBody>
      </p:sp>
      <p:pic>
        <p:nvPicPr>
          <p:cNvPr id="4" name="Picture 3">
            <a:extLst>
              <a:ext uri="{FF2B5EF4-FFF2-40B4-BE49-F238E27FC236}">
                <a16:creationId xmlns:a16="http://schemas.microsoft.com/office/drawing/2014/main" id="{77335B05-6DF8-4553-B3F9-8D637C2B42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1776" y="1356185"/>
            <a:ext cx="8170513" cy="4763165"/>
          </a:xfrm>
          <a:prstGeom prst="rect">
            <a:avLst/>
          </a:prstGeom>
        </p:spPr>
      </p:pic>
    </p:spTree>
    <p:extLst>
      <p:ext uri="{BB962C8B-B14F-4D97-AF65-F5344CB8AC3E}">
        <p14:creationId xmlns:p14="http://schemas.microsoft.com/office/powerpoint/2010/main" val="3851973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09CBA1-400C-4442-8563-1D89D67A5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51" y="4150003"/>
            <a:ext cx="2454925" cy="1813477"/>
          </a:xfrm>
          <a:prstGeom prst="rect">
            <a:avLst/>
          </a:prstGeom>
        </p:spPr>
      </p:pic>
      <p:sp>
        <p:nvSpPr>
          <p:cNvPr id="5" name="Rectangle 4">
            <a:extLst>
              <a:ext uri="{FF2B5EF4-FFF2-40B4-BE49-F238E27FC236}">
                <a16:creationId xmlns:a16="http://schemas.microsoft.com/office/drawing/2014/main" id="{1BA57D96-3845-4630-B3DB-027DBFB821F6}"/>
              </a:ext>
            </a:extLst>
          </p:cNvPr>
          <p:cNvSpPr/>
          <p:nvPr/>
        </p:nvSpPr>
        <p:spPr>
          <a:xfrm>
            <a:off x="1515983" y="432855"/>
            <a:ext cx="10160202"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Librarian Login Sequence Diagram</a:t>
            </a:r>
          </a:p>
        </p:txBody>
      </p:sp>
      <p:pic>
        <p:nvPicPr>
          <p:cNvPr id="3" name="Picture 2">
            <a:extLst>
              <a:ext uri="{FF2B5EF4-FFF2-40B4-BE49-F238E27FC236}">
                <a16:creationId xmlns:a16="http://schemas.microsoft.com/office/drawing/2014/main" id="{435D376A-4CCA-4465-B3F6-788C4F1D1E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3311" y="1539786"/>
            <a:ext cx="8275587" cy="4763165"/>
          </a:xfrm>
          <a:prstGeom prst="rect">
            <a:avLst/>
          </a:prstGeom>
        </p:spPr>
      </p:pic>
    </p:spTree>
    <p:extLst>
      <p:ext uri="{BB962C8B-B14F-4D97-AF65-F5344CB8AC3E}">
        <p14:creationId xmlns:p14="http://schemas.microsoft.com/office/powerpoint/2010/main" val="2736649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09CBA1-400C-4442-8563-1D89D67A5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51" y="4150003"/>
            <a:ext cx="2454925" cy="1813477"/>
          </a:xfrm>
          <a:prstGeom prst="rect">
            <a:avLst/>
          </a:prstGeom>
        </p:spPr>
      </p:pic>
      <p:sp>
        <p:nvSpPr>
          <p:cNvPr id="9" name="Rectangle 8">
            <a:extLst>
              <a:ext uri="{FF2B5EF4-FFF2-40B4-BE49-F238E27FC236}">
                <a16:creationId xmlns:a16="http://schemas.microsoft.com/office/drawing/2014/main" id="{367FD2BC-F1F2-4AC2-B335-F1E0198186BC}"/>
              </a:ext>
            </a:extLst>
          </p:cNvPr>
          <p:cNvSpPr/>
          <p:nvPr/>
        </p:nvSpPr>
        <p:spPr>
          <a:xfrm>
            <a:off x="5932273" y="383745"/>
            <a:ext cx="263084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Abstract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AC6264C2-FAF1-4802-AE4D-A24E86B19023}"/>
              </a:ext>
            </a:extLst>
          </p:cNvPr>
          <p:cNvSpPr txBox="1"/>
          <p:nvPr/>
        </p:nvSpPr>
        <p:spPr>
          <a:xfrm>
            <a:off x="3111775" y="1395942"/>
            <a:ext cx="8271841" cy="2308324"/>
          </a:xfrm>
          <a:prstGeom prst="rect">
            <a:avLst/>
          </a:prstGeom>
          <a:noFill/>
        </p:spPr>
        <p:txBody>
          <a:bodyPr wrap="square" rtlCol="0">
            <a:spAutoFit/>
          </a:bodyPr>
          <a:lstStyle/>
          <a:p>
            <a:pPr algn="just"/>
            <a:r>
              <a:rPr lang="en-IN" sz="2400" b="1" dirty="0"/>
              <a:t>Library Management developed in Java Swing technology which mainly for monitoring and controlling the transactions in a library . Library Management mainly focuses on basic operations in a library like adding new member, new books, and updating new information, searching books and members and facility to borrow and return books.</a:t>
            </a:r>
          </a:p>
        </p:txBody>
      </p:sp>
    </p:spTree>
    <p:extLst>
      <p:ext uri="{BB962C8B-B14F-4D97-AF65-F5344CB8AC3E}">
        <p14:creationId xmlns:p14="http://schemas.microsoft.com/office/powerpoint/2010/main" val="27081431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09CBA1-400C-4442-8563-1D89D67A5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51" y="4150003"/>
            <a:ext cx="2454925" cy="1813477"/>
          </a:xfrm>
          <a:prstGeom prst="rect">
            <a:avLst/>
          </a:prstGeom>
        </p:spPr>
      </p:pic>
      <p:sp>
        <p:nvSpPr>
          <p:cNvPr id="5" name="Rectangle 4">
            <a:extLst>
              <a:ext uri="{FF2B5EF4-FFF2-40B4-BE49-F238E27FC236}">
                <a16:creationId xmlns:a16="http://schemas.microsoft.com/office/drawing/2014/main" id="{1BA57D96-3845-4630-B3DB-027DBFB821F6}"/>
              </a:ext>
            </a:extLst>
          </p:cNvPr>
          <p:cNvSpPr/>
          <p:nvPr/>
        </p:nvSpPr>
        <p:spPr>
          <a:xfrm>
            <a:off x="1515983" y="432855"/>
            <a:ext cx="10160202"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Admin Sequence Diagram</a:t>
            </a:r>
          </a:p>
        </p:txBody>
      </p:sp>
      <p:pic>
        <p:nvPicPr>
          <p:cNvPr id="4" name="Picture 3">
            <a:extLst>
              <a:ext uri="{FF2B5EF4-FFF2-40B4-BE49-F238E27FC236}">
                <a16:creationId xmlns:a16="http://schemas.microsoft.com/office/drawing/2014/main" id="{360C79BC-8A99-4CCE-874D-A54ECC1E03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1776" y="1356185"/>
            <a:ext cx="7666548" cy="5221866"/>
          </a:xfrm>
          <a:prstGeom prst="rect">
            <a:avLst/>
          </a:prstGeom>
        </p:spPr>
      </p:pic>
    </p:spTree>
    <p:extLst>
      <p:ext uri="{BB962C8B-B14F-4D97-AF65-F5344CB8AC3E}">
        <p14:creationId xmlns:p14="http://schemas.microsoft.com/office/powerpoint/2010/main" val="22322879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09CBA1-400C-4442-8563-1D89D67A5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51" y="4150003"/>
            <a:ext cx="2454925" cy="1813477"/>
          </a:xfrm>
          <a:prstGeom prst="rect">
            <a:avLst/>
          </a:prstGeom>
        </p:spPr>
      </p:pic>
      <p:sp>
        <p:nvSpPr>
          <p:cNvPr id="5" name="Rectangle 4">
            <a:extLst>
              <a:ext uri="{FF2B5EF4-FFF2-40B4-BE49-F238E27FC236}">
                <a16:creationId xmlns:a16="http://schemas.microsoft.com/office/drawing/2014/main" id="{1BA57D96-3845-4630-B3DB-027DBFB821F6}"/>
              </a:ext>
            </a:extLst>
          </p:cNvPr>
          <p:cNvSpPr/>
          <p:nvPr/>
        </p:nvSpPr>
        <p:spPr>
          <a:xfrm>
            <a:off x="1515982" y="0"/>
            <a:ext cx="10160202"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Librarian Sequence Diagram</a:t>
            </a:r>
          </a:p>
        </p:txBody>
      </p:sp>
      <p:pic>
        <p:nvPicPr>
          <p:cNvPr id="4" name="Picture 3">
            <a:extLst>
              <a:ext uri="{FF2B5EF4-FFF2-40B4-BE49-F238E27FC236}">
                <a16:creationId xmlns:a16="http://schemas.microsoft.com/office/drawing/2014/main" id="{5F5C4B21-AD2D-462F-97DB-878D0699F0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1776" y="894520"/>
            <a:ext cx="8564409" cy="5850937"/>
          </a:xfrm>
          <a:prstGeom prst="rect">
            <a:avLst/>
          </a:prstGeom>
        </p:spPr>
      </p:pic>
    </p:spTree>
    <p:extLst>
      <p:ext uri="{BB962C8B-B14F-4D97-AF65-F5344CB8AC3E}">
        <p14:creationId xmlns:p14="http://schemas.microsoft.com/office/powerpoint/2010/main" val="34632965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09CBA1-400C-4442-8563-1D89D67A5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51" y="4150003"/>
            <a:ext cx="2454925" cy="1813477"/>
          </a:xfrm>
          <a:prstGeom prst="rect">
            <a:avLst/>
          </a:prstGeom>
        </p:spPr>
      </p:pic>
      <p:sp>
        <p:nvSpPr>
          <p:cNvPr id="5" name="Rectangle 4">
            <a:extLst>
              <a:ext uri="{FF2B5EF4-FFF2-40B4-BE49-F238E27FC236}">
                <a16:creationId xmlns:a16="http://schemas.microsoft.com/office/drawing/2014/main" id="{1BA57D96-3845-4630-B3DB-027DBFB821F6}"/>
              </a:ext>
            </a:extLst>
          </p:cNvPr>
          <p:cNvSpPr/>
          <p:nvPr/>
        </p:nvSpPr>
        <p:spPr>
          <a:xfrm>
            <a:off x="324709" y="1862410"/>
            <a:ext cx="5574134" cy="1754326"/>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State Chart Diagram</a:t>
            </a:r>
          </a:p>
        </p:txBody>
      </p:sp>
      <p:pic>
        <p:nvPicPr>
          <p:cNvPr id="3" name="Picture 2">
            <a:extLst>
              <a:ext uri="{FF2B5EF4-FFF2-40B4-BE49-F238E27FC236}">
                <a16:creationId xmlns:a16="http://schemas.microsoft.com/office/drawing/2014/main" id="{29F0D197-7F5B-4988-A4DE-8101C144C1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1366" y="225083"/>
            <a:ext cx="4940251" cy="6225736"/>
          </a:xfrm>
          <a:prstGeom prst="rect">
            <a:avLst/>
          </a:prstGeom>
        </p:spPr>
      </p:pic>
    </p:spTree>
    <p:extLst>
      <p:ext uri="{BB962C8B-B14F-4D97-AF65-F5344CB8AC3E}">
        <p14:creationId xmlns:p14="http://schemas.microsoft.com/office/powerpoint/2010/main" val="20106827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09CBA1-400C-4442-8563-1D89D67A5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51" y="4150003"/>
            <a:ext cx="2454925" cy="1813477"/>
          </a:xfrm>
          <a:prstGeom prst="rect">
            <a:avLst/>
          </a:prstGeom>
        </p:spPr>
      </p:pic>
      <p:sp>
        <p:nvSpPr>
          <p:cNvPr id="5" name="Rectangle 4">
            <a:extLst>
              <a:ext uri="{FF2B5EF4-FFF2-40B4-BE49-F238E27FC236}">
                <a16:creationId xmlns:a16="http://schemas.microsoft.com/office/drawing/2014/main" id="{1BA57D96-3845-4630-B3DB-027DBFB821F6}"/>
              </a:ext>
            </a:extLst>
          </p:cNvPr>
          <p:cNvSpPr/>
          <p:nvPr/>
        </p:nvSpPr>
        <p:spPr>
          <a:xfrm>
            <a:off x="4194541" y="359053"/>
            <a:ext cx="3507692"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Conclusion:</a:t>
            </a:r>
          </a:p>
        </p:txBody>
      </p:sp>
      <p:sp>
        <p:nvSpPr>
          <p:cNvPr id="8" name="TextBox 7">
            <a:extLst>
              <a:ext uri="{FF2B5EF4-FFF2-40B4-BE49-F238E27FC236}">
                <a16:creationId xmlns:a16="http://schemas.microsoft.com/office/drawing/2014/main" id="{0ACA2398-AC11-4AC1-AB8A-ECC0DAED1622}"/>
              </a:ext>
            </a:extLst>
          </p:cNvPr>
          <p:cNvSpPr txBox="1"/>
          <p:nvPr/>
        </p:nvSpPr>
        <p:spPr>
          <a:xfrm>
            <a:off x="3111775" y="1282383"/>
            <a:ext cx="7987633" cy="2677656"/>
          </a:xfrm>
          <a:prstGeom prst="rect">
            <a:avLst/>
          </a:prstGeom>
          <a:noFill/>
        </p:spPr>
        <p:txBody>
          <a:bodyPr wrap="square" rtlCol="0">
            <a:spAutoFit/>
          </a:bodyPr>
          <a:lstStyle/>
          <a:p>
            <a:pPr marL="285750" indent="-285750">
              <a:buFont typeface="Wingdings" panose="05000000000000000000" pitchFamily="2" charset="2"/>
              <a:buChar char="Ø"/>
            </a:pPr>
            <a:r>
              <a:rPr lang="en-IN" sz="2800" b="1" dirty="0"/>
              <a:t>The Project </a:t>
            </a:r>
            <a:r>
              <a:rPr lang="en-IN" sz="2800" b="1" dirty="0">
                <a:solidFill>
                  <a:srgbClr val="FF0000"/>
                </a:solidFill>
              </a:rPr>
              <a:t>LIBRARY MANAGEMENT </a:t>
            </a:r>
            <a:r>
              <a:rPr lang="en-IN" sz="2800" b="1" dirty="0"/>
              <a:t>is for computerizing the working in a library.</a:t>
            </a:r>
          </a:p>
          <a:p>
            <a:pPr marL="285750" indent="-285750">
              <a:buFont typeface="Wingdings" panose="05000000000000000000" pitchFamily="2" charset="2"/>
              <a:buChar char="Ø"/>
            </a:pPr>
            <a:r>
              <a:rPr lang="en-IN" sz="2800" b="1" dirty="0"/>
              <a:t>The Software takes care of all the requirements of an a library and is capable to provide easy and effective storage of information related to Books and Members.</a:t>
            </a:r>
          </a:p>
        </p:txBody>
      </p:sp>
    </p:spTree>
    <p:extLst>
      <p:ext uri="{BB962C8B-B14F-4D97-AF65-F5344CB8AC3E}">
        <p14:creationId xmlns:p14="http://schemas.microsoft.com/office/powerpoint/2010/main" val="21682413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09CBA1-400C-4442-8563-1D89D67A5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51" y="4150003"/>
            <a:ext cx="2454925" cy="1813477"/>
          </a:xfrm>
          <a:prstGeom prst="rect">
            <a:avLst/>
          </a:prstGeom>
        </p:spPr>
      </p:pic>
      <p:sp>
        <p:nvSpPr>
          <p:cNvPr id="5" name="Rectangle 4">
            <a:extLst>
              <a:ext uri="{FF2B5EF4-FFF2-40B4-BE49-F238E27FC236}">
                <a16:creationId xmlns:a16="http://schemas.microsoft.com/office/drawing/2014/main" id="{1BA57D96-3845-4630-B3DB-027DBFB821F6}"/>
              </a:ext>
            </a:extLst>
          </p:cNvPr>
          <p:cNvSpPr/>
          <p:nvPr/>
        </p:nvSpPr>
        <p:spPr>
          <a:xfrm>
            <a:off x="4010228" y="359053"/>
            <a:ext cx="3876319"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Future Work:</a:t>
            </a:r>
          </a:p>
        </p:txBody>
      </p:sp>
      <p:sp>
        <p:nvSpPr>
          <p:cNvPr id="8" name="TextBox 7">
            <a:extLst>
              <a:ext uri="{FF2B5EF4-FFF2-40B4-BE49-F238E27FC236}">
                <a16:creationId xmlns:a16="http://schemas.microsoft.com/office/drawing/2014/main" id="{0ACA2398-AC11-4AC1-AB8A-ECC0DAED1622}"/>
              </a:ext>
            </a:extLst>
          </p:cNvPr>
          <p:cNvSpPr txBox="1"/>
          <p:nvPr/>
        </p:nvSpPr>
        <p:spPr>
          <a:xfrm>
            <a:off x="3111775" y="1282383"/>
            <a:ext cx="7987633" cy="3539430"/>
          </a:xfrm>
          <a:prstGeom prst="rect">
            <a:avLst/>
          </a:prstGeom>
          <a:noFill/>
        </p:spPr>
        <p:txBody>
          <a:bodyPr wrap="square" rtlCol="0">
            <a:spAutoFit/>
          </a:bodyPr>
          <a:lstStyle/>
          <a:p>
            <a:pPr marL="285750" indent="-285750">
              <a:buFont typeface="Wingdings" panose="05000000000000000000" pitchFamily="2" charset="2"/>
              <a:buChar char="Ø"/>
            </a:pPr>
            <a:r>
              <a:rPr lang="en-IN" sz="2800" b="1" dirty="0"/>
              <a:t>In the near future, technology is growing rapidly and so this “Library Management” will be very helpful in the future.</a:t>
            </a:r>
          </a:p>
          <a:p>
            <a:pPr marL="285750" indent="-285750">
              <a:buFont typeface="Wingdings" panose="05000000000000000000" pitchFamily="2" charset="2"/>
              <a:buChar char="Ø"/>
            </a:pPr>
            <a:r>
              <a:rPr lang="en-IN" sz="2800" b="1" dirty="0"/>
              <a:t>Every College and local library can use this system.</a:t>
            </a:r>
          </a:p>
          <a:p>
            <a:pPr marL="285750" indent="-285750">
              <a:buFont typeface="Wingdings" panose="05000000000000000000" pitchFamily="2" charset="2"/>
              <a:buChar char="Ø"/>
            </a:pPr>
            <a:r>
              <a:rPr lang="en-IN" sz="2800" b="1" dirty="0"/>
              <a:t>Ease to Access and No loss  of time.</a:t>
            </a:r>
          </a:p>
          <a:p>
            <a:pPr marL="285750" indent="-285750">
              <a:buFont typeface="Wingdings" panose="05000000000000000000" pitchFamily="2" charset="2"/>
              <a:buChar char="Ø"/>
            </a:pPr>
            <a:r>
              <a:rPr lang="en-IN" sz="2800" b="1" dirty="0"/>
              <a:t>In future, Members can read online books like [.pdf] from library just by logging there account.</a:t>
            </a:r>
          </a:p>
        </p:txBody>
      </p:sp>
    </p:spTree>
    <p:extLst>
      <p:ext uri="{BB962C8B-B14F-4D97-AF65-F5344CB8AC3E}">
        <p14:creationId xmlns:p14="http://schemas.microsoft.com/office/powerpoint/2010/main" val="18376437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09CBA1-400C-4442-8563-1D89D67A5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51" y="4150003"/>
            <a:ext cx="2454925" cy="1813477"/>
          </a:xfrm>
          <a:prstGeom prst="rect">
            <a:avLst/>
          </a:prstGeom>
        </p:spPr>
      </p:pic>
      <p:sp>
        <p:nvSpPr>
          <p:cNvPr id="5" name="Rectangle 4">
            <a:extLst>
              <a:ext uri="{FF2B5EF4-FFF2-40B4-BE49-F238E27FC236}">
                <a16:creationId xmlns:a16="http://schemas.microsoft.com/office/drawing/2014/main" id="{1BA57D96-3845-4630-B3DB-027DBFB821F6}"/>
              </a:ext>
            </a:extLst>
          </p:cNvPr>
          <p:cNvSpPr/>
          <p:nvPr/>
        </p:nvSpPr>
        <p:spPr>
          <a:xfrm>
            <a:off x="4176460" y="359053"/>
            <a:ext cx="3543855"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References:</a:t>
            </a:r>
          </a:p>
        </p:txBody>
      </p:sp>
      <p:sp>
        <p:nvSpPr>
          <p:cNvPr id="8" name="TextBox 7">
            <a:extLst>
              <a:ext uri="{FF2B5EF4-FFF2-40B4-BE49-F238E27FC236}">
                <a16:creationId xmlns:a16="http://schemas.microsoft.com/office/drawing/2014/main" id="{0ACA2398-AC11-4AC1-AB8A-ECC0DAED1622}"/>
              </a:ext>
            </a:extLst>
          </p:cNvPr>
          <p:cNvSpPr txBox="1"/>
          <p:nvPr/>
        </p:nvSpPr>
        <p:spPr>
          <a:xfrm>
            <a:off x="3111775" y="1282383"/>
            <a:ext cx="7987633" cy="2308324"/>
          </a:xfrm>
          <a:prstGeom prst="rect">
            <a:avLst/>
          </a:prstGeom>
          <a:noFill/>
        </p:spPr>
        <p:txBody>
          <a:bodyPr wrap="square" rtlCol="0">
            <a:spAutoFit/>
          </a:bodyPr>
          <a:lstStyle/>
          <a:p>
            <a:pPr marL="285750" indent="-285750">
              <a:buFont typeface="Wingdings" panose="05000000000000000000" pitchFamily="2" charset="2"/>
              <a:buChar char="Ø"/>
            </a:pPr>
            <a:r>
              <a:rPr lang="en-IN" sz="2400" b="1" dirty="0"/>
              <a:t>https://en.wikipedia.org</a:t>
            </a:r>
          </a:p>
          <a:p>
            <a:pPr marL="285750" indent="-285750">
              <a:buFont typeface="Wingdings" panose="05000000000000000000" pitchFamily="2" charset="2"/>
              <a:buChar char="Ø"/>
            </a:pPr>
            <a:r>
              <a:rPr lang="en-IN" sz="2400" dirty="0">
                <a:hlinkClick r:id="rId3"/>
              </a:rPr>
              <a:t>https://www.tutorialspoint.com/sdlc/sdlc_agile_model.htm</a:t>
            </a:r>
            <a:endParaRPr lang="en-IN" sz="2400" b="1" dirty="0"/>
          </a:p>
          <a:p>
            <a:pPr marL="285750" indent="-285750">
              <a:buFont typeface="Wingdings" panose="05000000000000000000" pitchFamily="2" charset="2"/>
              <a:buChar char="Ø"/>
            </a:pPr>
            <a:r>
              <a:rPr lang="en-US" sz="2400" b="1" dirty="0"/>
              <a:t>JDBC 4.2, Servlet 3.1, and JSP 2.3 Includes JSF 2.2 and Design Patterns, Black Book- Santosh Kumar</a:t>
            </a:r>
          </a:p>
          <a:p>
            <a:pPr marL="285750" indent="-285750">
              <a:buFont typeface="Wingdings" panose="05000000000000000000" pitchFamily="2" charset="2"/>
              <a:buChar char="Ø"/>
            </a:pPr>
            <a:r>
              <a:rPr lang="en-US" sz="2400" b="1" dirty="0"/>
              <a:t>Java Complete Reference - </a:t>
            </a:r>
            <a:r>
              <a:rPr lang="en-IN" sz="2400" b="1" dirty="0"/>
              <a:t>Herbert Schildt.</a:t>
            </a:r>
          </a:p>
          <a:p>
            <a:pPr marL="285750" indent="-285750">
              <a:buFont typeface="Wingdings" panose="05000000000000000000" pitchFamily="2" charset="2"/>
              <a:buChar char="Ø"/>
            </a:pPr>
            <a:r>
              <a:rPr lang="en-IN" sz="2400" dirty="0">
                <a:hlinkClick r:id="rId4"/>
              </a:rPr>
              <a:t>https://www.javatpoint.com/java-tutorial</a:t>
            </a:r>
            <a:endParaRPr lang="en-US" sz="2400" b="1" dirty="0"/>
          </a:p>
        </p:txBody>
      </p:sp>
    </p:spTree>
    <p:extLst>
      <p:ext uri="{BB962C8B-B14F-4D97-AF65-F5344CB8AC3E}">
        <p14:creationId xmlns:p14="http://schemas.microsoft.com/office/powerpoint/2010/main" val="608968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09CBA1-400C-4442-8563-1D89D67A5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51" y="4150003"/>
            <a:ext cx="2454925" cy="1813477"/>
          </a:xfrm>
          <a:prstGeom prst="rect">
            <a:avLst/>
          </a:prstGeom>
        </p:spPr>
      </p:pic>
      <p:sp>
        <p:nvSpPr>
          <p:cNvPr id="9" name="Rectangle 8">
            <a:extLst>
              <a:ext uri="{FF2B5EF4-FFF2-40B4-BE49-F238E27FC236}">
                <a16:creationId xmlns:a16="http://schemas.microsoft.com/office/drawing/2014/main" id="{367FD2BC-F1F2-4AC2-B335-F1E0198186BC}"/>
              </a:ext>
            </a:extLst>
          </p:cNvPr>
          <p:cNvSpPr/>
          <p:nvPr/>
        </p:nvSpPr>
        <p:spPr>
          <a:xfrm>
            <a:off x="5383242" y="383745"/>
            <a:ext cx="3728906"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Introduction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AC6264C2-FAF1-4802-AE4D-A24E86B19023}"/>
              </a:ext>
            </a:extLst>
          </p:cNvPr>
          <p:cNvSpPr txBox="1"/>
          <p:nvPr/>
        </p:nvSpPr>
        <p:spPr>
          <a:xfrm>
            <a:off x="3111774" y="1307075"/>
            <a:ext cx="8271841" cy="5386090"/>
          </a:xfrm>
          <a:prstGeom prst="rect">
            <a:avLst/>
          </a:prstGeom>
          <a:noFill/>
        </p:spPr>
        <p:txBody>
          <a:bodyPr wrap="square" rtlCol="0">
            <a:spAutoFit/>
          </a:bodyPr>
          <a:lstStyle/>
          <a:p>
            <a:pPr algn="just"/>
            <a:r>
              <a:rPr lang="en-IN" sz="2000" b="1" dirty="0"/>
              <a:t>                    “Library Management” is java-based desktop application written for Windows operating systems, designed to help users maintain and organize library. Our software is easy to use for both beginners and advanced users. </a:t>
            </a:r>
          </a:p>
          <a:p>
            <a:pPr marL="457200" indent="-457200" algn="just">
              <a:buFont typeface="Wingdings" panose="05000000000000000000" pitchFamily="2" charset="2"/>
              <a:buChar char="Ø"/>
            </a:pPr>
            <a:r>
              <a:rPr lang="en-IN" sz="2800" b="1" dirty="0">
                <a:solidFill>
                  <a:schemeClr val="accent1">
                    <a:lumMod val="75000"/>
                  </a:schemeClr>
                </a:solidFill>
              </a:rPr>
              <a:t>PURPOSE</a:t>
            </a:r>
          </a:p>
          <a:p>
            <a:pPr algn="just"/>
            <a:r>
              <a:rPr lang="en-IN" sz="2800" b="1" dirty="0">
                <a:solidFill>
                  <a:schemeClr val="accent1">
                    <a:lumMod val="75000"/>
                  </a:schemeClr>
                </a:solidFill>
              </a:rPr>
              <a:t> </a:t>
            </a:r>
            <a:r>
              <a:rPr lang="en-IN" sz="2000" b="1" dirty="0"/>
              <a:t>The software Library Management has four main modules.</a:t>
            </a:r>
          </a:p>
          <a:p>
            <a:pPr marL="285750" lvl="0" indent="-285750">
              <a:buFont typeface="Arial" panose="020B0604020202020204" pitchFamily="34" charset="0"/>
              <a:buChar char="•"/>
            </a:pPr>
            <a:r>
              <a:rPr lang="en-US" sz="2000" b="1" dirty="0"/>
              <a:t>Insertion to Database Module – User friendly input screen</a:t>
            </a:r>
            <a:endParaRPr lang="en-IN" sz="2000" b="1" dirty="0"/>
          </a:p>
          <a:p>
            <a:pPr marL="285750" lvl="0" indent="-285750">
              <a:buFont typeface="Arial" panose="020B0604020202020204" pitchFamily="34" charset="0"/>
              <a:buChar char="•"/>
            </a:pPr>
            <a:r>
              <a:rPr lang="en-US" sz="2000" b="1" dirty="0"/>
              <a:t>Extracting from Database module – Attractive Output Screen</a:t>
            </a:r>
            <a:endParaRPr lang="en-IN" sz="2000" b="1" dirty="0"/>
          </a:p>
          <a:p>
            <a:pPr marL="285750" lvl="0" indent="-285750">
              <a:buFont typeface="Arial" panose="020B0604020202020204" pitchFamily="34" charset="0"/>
              <a:buChar char="•"/>
            </a:pPr>
            <a:r>
              <a:rPr lang="en-US" sz="2000" b="1" dirty="0"/>
              <a:t>Report Generation module – borrowed book list &amp; Available book list</a:t>
            </a:r>
            <a:endParaRPr lang="en-IN" sz="2000" b="1" dirty="0"/>
          </a:p>
          <a:p>
            <a:pPr marL="285750" lvl="0" indent="-285750">
              <a:buFont typeface="Arial" panose="020B0604020202020204" pitchFamily="34" charset="0"/>
              <a:buChar char="•"/>
            </a:pPr>
            <a:r>
              <a:rPr lang="en-IN" sz="2000" b="1" dirty="0"/>
              <a:t>Search Facility system – search for books and members </a:t>
            </a:r>
          </a:p>
          <a:p>
            <a:pPr lvl="0"/>
            <a:endParaRPr lang="en-IN" sz="2000" b="1" dirty="0"/>
          </a:p>
          <a:p>
            <a:pPr marL="342900" indent="-342900">
              <a:buFont typeface="Wingdings" panose="05000000000000000000" pitchFamily="2" charset="2"/>
              <a:buChar char="Ø"/>
            </a:pPr>
            <a:r>
              <a:rPr lang="en-IN" sz="2800" b="1" dirty="0">
                <a:solidFill>
                  <a:schemeClr val="accent1">
                    <a:lumMod val="75000"/>
                  </a:schemeClr>
                </a:solidFill>
              </a:rPr>
              <a:t>PROBLEM STATEMENT</a:t>
            </a:r>
          </a:p>
          <a:p>
            <a:r>
              <a:rPr lang="en-US" sz="2000" b="1" dirty="0">
                <a:solidFill>
                  <a:schemeClr val="accent1">
                    <a:lumMod val="75000"/>
                  </a:schemeClr>
                </a:solidFill>
              </a:rPr>
              <a:t> </a:t>
            </a:r>
            <a:r>
              <a:rPr lang="en-US" sz="2000" b="1" dirty="0"/>
              <a:t>Library Management system is to allow for storing details of a large number of books, magazines, Journals, thesis and allow for add, search, borrow, return facilities separately to administrator/Librarian, staff and students.</a:t>
            </a:r>
            <a:endParaRPr lang="en-IN" sz="2000" b="1" dirty="0"/>
          </a:p>
        </p:txBody>
      </p:sp>
    </p:spTree>
    <p:extLst>
      <p:ext uri="{BB962C8B-B14F-4D97-AF65-F5344CB8AC3E}">
        <p14:creationId xmlns:p14="http://schemas.microsoft.com/office/powerpoint/2010/main" val="2415457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09CBA1-400C-4442-8563-1D89D67A5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51" y="4150003"/>
            <a:ext cx="2454925" cy="1813477"/>
          </a:xfrm>
          <a:prstGeom prst="rect">
            <a:avLst/>
          </a:prstGeom>
        </p:spPr>
      </p:pic>
      <p:sp>
        <p:nvSpPr>
          <p:cNvPr id="2" name="Title 1">
            <a:extLst>
              <a:ext uri="{FF2B5EF4-FFF2-40B4-BE49-F238E27FC236}">
                <a16:creationId xmlns:a16="http://schemas.microsoft.com/office/drawing/2014/main" id="{320848E9-0ACD-4FB4-A648-FD363449CE51}"/>
              </a:ext>
            </a:extLst>
          </p:cNvPr>
          <p:cNvSpPr>
            <a:spLocks noGrp="1"/>
          </p:cNvSpPr>
          <p:nvPr>
            <p:ph type="title"/>
          </p:nvPr>
        </p:nvSpPr>
        <p:spPr/>
        <p:txBody>
          <a:bodyPr/>
          <a:lstStyle/>
          <a:p>
            <a:r>
              <a:rPr lang="en-US" dirty="0">
                <a:ln w="0"/>
                <a:effectLst>
                  <a:outerShdw blurRad="38100" dist="19050" dir="2700000" algn="tl" rotWithShape="0">
                    <a:schemeClr val="dk1">
                      <a:alpha val="40000"/>
                    </a:schemeClr>
                  </a:outerShdw>
                </a:effectLst>
              </a:rPr>
              <a:t>Existing System</a:t>
            </a:r>
            <a:br>
              <a:rPr lang="en-US" dirty="0">
                <a:ln w="0"/>
                <a:effectLst>
                  <a:outerShdw blurRad="38100" dist="19050" dir="2700000" algn="tl" rotWithShape="0">
                    <a:schemeClr val="dk1">
                      <a:alpha val="40000"/>
                    </a:schemeClr>
                  </a:outerShdw>
                </a:effectLst>
              </a:rPr>
            </a:br>
            <a:endParaRPr lang="en-IN" dirty="0"/>
          </a:p>
        </p:txBody>
      </p:sp>
      <p:sp>
        <p:nvSpPr>
          <p:cNvPr id="3" name="Content Placeholder 2">
            <a:extLst>
              <a:ext uri="{FF2B5EF4-FFF2-40B4-BE49-F238E27FC236}">
                <a16:creationId xmlns:a16="http://schemas.microsoft.com/office/drawing/2014/main" id="{B15292F7-796C-4EA7-BEFC-17B026889A8E}"/>
              </a:ext>
            </a:extLst>
          </p:cNvPr>
          <p:cNvSpPr>
            <a:spLocks noGrp="1"/>
          </p:cNvSpPr>
          <p:nvPr>
            <p:ph idx="1"/>
          </p:nvPr>
        </p:nvSpPr>
        <p:spPr>
          <a:xfrm>
            <a:off x="3111777" y="1611302"/>
            <a:ext cx="8522206" cy="4560898"/>
          </a:xfrm>
        </p:spPr>
        <p:txBody>
          <a:bodyPr>
            <a:normAutofit/>
          </a:bodyPr>
          <a:lstStyle/>
          <a:p>
            <a:pPr algn="just">
              <a:buFont typeface="Wingdings" panose="05000000000000000000" pitchFamily="2" charset="2"/>
              <a:buChar char="v"/>
            </a:pPr>
            <a:r>
              <a:rPr lang="en-IN" b="1" dirty="0"/>
              <a:t>In our existing system all the transaction of books is done manually, so taking more time for a transaction like borrowing a book or returning a book and also for searching of members and books. </a:t>
            </a:r>
          </a:p>
          <a:p>
            <a:pPr algn="just">
              <a:buFont typeface="Wingdings" panose="05000000000000000000" pitchFamily="2" charset="2"/>
              <a:buChar char="v"/>
            </a:pPr>
            <a:r>
              <a:rPr lang="en-IN" b="1" dirty="0"/>
              <a:t>Another major disadvantage is that to preparing the list of books borrowed and the available books in the library will take more time, currently it is doing as a one-day process for verifying all records. </a:t>
            </a:r>
          </a:p>
          <a:p>
            <a:pPr algn="just">
              <a:buFont typeface="Wingdings" panose="05000000000000000000" pitchFamily="2" charset="2"/>
              <a:buChar char="v"/>
            </a:pPr>
            <a:r>
              <a:rPr lang="en-IN" b="1" dirty="0"/>
              <a:t>So, after conducting the feasibility study we decided to make the manual Library management system to be computerized.</a:t>
            </a:r>
          </a:p>
        </p:txBody>
      </p:sp>
    </p:spTree>
    <p:extLst>
      <p:ext uri="{BB962C8B-B14F-4D97-AF65-F5344CB8AC3E}">
        <p14:creationId xmlns:p14="http://schemas.microsoft.com/office/powerpoint/2010/main" val="2427630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09CBA1-400C-4442-8563-1D89D67A5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51" y="4150003"/>
            <a:ext cx="2454925" cy="1813477"/>
          </a:xfrm>
          <a:prstGeom prst="rect">
            <a:avLst/>
          </a:prstGeom>
        </p:spPr>
      </p:pic>
      <p:sp>
        <p:nvSpPr>
          <p:cNvPr id="9" name="Rectangle 8">
            <a:extLst>
              <a:ext uri="{FF2B5EF4-FFF2-40B4-BE49-F238E27FC236}">
                <a16:creationId xmlns:a16="http://schemas.microsoft.com/office/drawing/2014/main" id="{367FD2BC-F1F2-4AC2-B335-F1E0198186BC}"/>
              </a:ext>
            </a:extLst>
          </p:cNvPr>
          <p:cNvSpPr/>
          <p:nvPr/>
        </p:nvSpPr>
        <p:spPr>
          <a:xfrm>
            <a:off x="3503431" y="334382"/>
            <a:ext cx="5185137"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Proposed System</a:t>
            </a:r>
          </a:p>
        </p:txBody>
      </p:sp>
      <p:sp>
        <p:nvSpPr>
          <p:cNvPr id="4" name="TextBox 3">
            <a:extLst>
              <a:ext uri="{FF2B5EF4-FFF2-40B4-BE49-F238E27FC236}">
                <a16:creationId xmlns:a16="http://schemas.microsoft.com/office/drawing/2014/main" id="{AC6264C2-FAF1-4802-AE4D-A24E86B19023}"/>
              </a:ext>
            </a:extLst>
          </p:cNvPr>
          <p:cNvSpPr txBox="1"/>
          <p:nvPr/>
        </p:nvSpPr>
        <p:spPr>
          <a:xfrm>
            <a:off x="3111775" y="1395942"/>
            <a:ext cx="8789493" cy="5386090"/>
          </a:xfrm>
          <a:prstGeom prst="rect">
            <a:avLst/>
          </a:prstGeom>
          <a:noFill/>
        </p:spPr>
        <p:txBody>
          <a:bodyPr wrap="square" rtlCol="0">
            <a:spAutoFit/>
          </a:bodyPr>
          <a:lstStyle/>
          <a:p>
            <a:pPr marL="342900" indent="-342900" algn="just">
              <a:buFont typeface="Wingdings" panose="05000000000000000000" pitchFamily="2" charset="2"/>
              <a:buChar char="v"/>
            </a:pPr>
            <a:r>
              <a:rPr lang="en-IN" sz="2000" b="1" dirty="0"/>
              <a:t>Proposed system is an automated Library Management.</a:t>
            </a:r>
          </a:p>
          <a:p>
            <a:pPr marL="342900" indent="-342900" algn="just">
              <a:buFont typeface="Wingdings" panose="05000000000000000000" pitchFamily="2" charset="2"/>
              <a:buChar char="v"/>
            </a:pPr>
            <a:r>
              <a:rPr lang="en-IN" sz="2000" b="1" dirty="0"/>
              <a:t> Through our software user can add, remove, list and update books and members. And also, search books and members in quick time.</a:t>
            </a:r>
          </a:p>
          <a:p>
            <a:pPr marL="342900" indent="-342900" algn="just">
              <a:buFont typeface="Wingdings" panose="05000000000000000000" pitchFamily="2" charset="2"/>
              <a:buChar char="v"/>
            </a:pPr>
            <a:r>
              <a:rPr lang="en-IN" sz="2000" b="1" dirty="0"/>
              <a:t> User can borrow and return books.</a:t>
            </a:r>
          </a:p>
          <a:p>
            <a:pPr marL="342900" indent="-342900" algn="just">
              <a:buFont typeface="Wingdings" panose="05000000000000000000" pitchFamily="2" charset="2"/>
              <a:buChar char="v"/>
            </a:pPr>
            <a:r>
              <a:rPr lang="en-IN" sz="2000" b="1" dirty="0"/>
              <a:t> It provides automated late fee calculation. It has option for help.</a:t>
            </a:r>
          </a:p>
          <a:p>
            <a:endParaRPr lang="en-IN" sz="2000" b="1" dirty="0"/>
          </a:p>
          <a:p>
            <a:r>
              <a:rPr lang="en-IN" sz="2000" b="1" dirty="0"/>
              <a:t>Our proposed system has the following advantages.</a:t>
            </a:r>
          </a:p>
          <a:p>
            <a:pPr marL="285750" lvl="0" indent="-285750">
              <a:buFont typeface="Wingdings" panose="05000000000000000000" pitchFamily="2" charset="2"/>
              <a:buChar char="Ø"/>
            </a:pPr>
            <a:r>
              <a:rPr lang="en-US" sz="2000" b="1" dirty="0"/>
              <a:t>User friendly interface</a:t>
            </a:r>
            <a:endParaRPr lang="en-IN" sz="2000" b="1" dirty="0"/>
          </a:p>
          <a:p>
            <a:pPr marL="285750" lvl="0" indent="-285750">
              <a:buFont typeface="Wingdings" panose="05000000000000000000" pitchFamily="2" charset="2"/>
              <a:buChar char="Ø"/>
            </a:pPr>
            <a:r>
              <a:rPr lang="en-US" sz="2000" b="1" dirty="0"/>
              <a:t>Fast access to database</a:t>
            </a:r>
            <a:endParaRPr lang="en-IN" sz="2000" b="1" dirty="0"/>
          </a:p>
          <a:p>
            <a:pPr marL="285750" lvl="0" indent="-285750">
              <a:buFont typeface="Wingdings" panose="05000000000000000000" pitchFamily="2" charset="2"/>
              <a:buChar char="Ø"/>
            </a:pPr>
            <a:r>
              <a:rPr lang="en-US" sz="2000" b="1" dirty="0"/>
              <a:t>Less error</a:t>
            </a:r>
            <a:endParaRPr lang="en-IN" sz="2000" b="1" dirty="0"/>
          </a:p>
          <a:p>
            <a:pPr marL="285750" lvl="0" indent="-285750">
              <a:buFont typeface="Wingdings" panose="05000000000000000000" pitchFamily="2" charset="2"/>
              <a:buChar char="Ø"/>
            </a:pPr>
            <a:r>
              <a:rPr lang="en-US" sz="2000" b="1" dirty="0"/>
              <a:t>More Storage Capacity</a:t>
            </a:r>
            <a:endParaRPr lang="en-IN" sz="2000" b="1" dirty="0"/>
          </a:p>
          <a:p>
            <a:pPr marL="285750" lvl="0" indent="-285750">
              <a:buFont typeface="Wingdings" panose="05000000000000000000" pitchFamily="2" charset="2"/>
              <a:buChar char="Ø"/>
            </a:pPr>
            <a:r>
              <a:rPr lang="en-US" sz="2000" b="1" dirty="0"/>
              <a:t>Search facility</a:t>
            </a:r>
            <a:endParaRPr lang="en-IN" sz="2000" b="1" dirty="0"/>
          </a:p>
          <a:p>
            <a:pPr marL="285750" lvl="0" indent="-285750">
              <a:buFont typeface="Wingdings" panose="05000000000000000000" pitchFamily="2" charset="2"/>
              <a:buChar char="Ø"/>
            </a:pPr>
            <a:r>
              <a:rPr lang="en-US" sz="2000" b="1" dirty="0"/>
              <a:t>Look and Feel Environment</a:t>
            </a:r>
            <a:endParaRPr lang="en-IN" sz="2000" b="1" dirty="0"/>
          </a:p>
          <a:p>
            <a:pPr marL="285750" lvl="0" indent="-285750">
              <a:buFont typeface="Wingdings" panose="05000000000000000000" pitchFamily="2" charset="2"/>
              <a:buChar char="Ø"/>
            </a:pPr>
            <a:r>
              <a:rPr lang="en-US" sz="2000" b="1" dirty="0"/>
              <a:t>Quick transaction</a:t>
            </a:r>
          </a:p>
          <a:p>
            <a:pPr lvl="0"/>
            <a:endParaRPr lang="en-IN" sz="2000" b="1" dirty="0"/>
          </a:p>
          <a:p>
            <a:r>
              <a:rPr lang="en-IN" sz="2000" b="1" dirty="0"/>
              <a:t>All the manual difficulties in managing the Library have been rectified by implementing computerization</a:t>
            </a:r>
            <a:r>
              <a:rPr lang="en-IN" sz="2400" b="1" dirty="0"/>
              <a:t>.</a:t>
            </a:r>
          </a:p>
        </p:txBody>
      </p:sp>
    </p:spTree>
    <p:extLst>
      <p:ext uri="{BB962C8B-B14F-4D97-AF65-F5344CB8AC3E}">
        <p14:creationId xmlns:p14="http://schemas.microsoft.com/office/powerpoint/2010/main" val="1185009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09CBA1-400C-4442-8563-1D89D67A5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51" y="4150003"/>
            <a:ext cx="2454925" cy="1813477"/>
          </a:xfrm>
          <a:prstGeom prst="rect">
            <a:avLst/>
          </a:prstGeom>
        </p:spPr>
      </p:pic>
      <p:sp>
        <p:nvSpPr>
          <p:cNvPr id="2" name="TextBox 1">
            <a:extLst>
              <a:ext uri="{FF2B5EF4-FFF2-40B4-BE49-F238E27FC236}">
                <a16:creationId xmlns:a16="http://schemas.microsoft.com/office/drawing/2014/main" id="{4395E4F5-9D58-4A1C-94A6-4D17EAD0C486}"/>
              </a:ext>
            </a:extLst>
          </p:cNvPr>
          <p:cNvSpPr txBox="1"/>
          <p:nvPr/>
        </p:nvSpPr>
        <p:spPr>
          <a:xfrm flipH="1">
            <a:off x="3066962" y="1569220"/>
            <a:ext cx="3724423" cy="1323439"/>
          </a:xfrm>
          <a:prstGeom prst="rect">
            <a:avLst/>
          </a:prstGeom>
          <a:noFill/>
        </p:spPr>
        <p:txBody>
          <a:bodyPr wrap="square" rtlCol="0">
            <a:spAutoFit/>
          </a:bodyPr>
          <a:lstStyle/>
          <a:p>
            <a:r>
              <a:rPr lang="en-IN" sz="3200" b="1" dirty="0">
                <a:solidFill>
                  <a:schemeClr val="accent1">
                    <a:lumMod val="75000"/>
                  </a:schemeClr>
                </a:solidFill>
              </a:rPr>
              <a:t>Users Of  System:</a:t>
            </a:r>
            <a:endParaRPr lang="en-IN" sz="2800" b="1" dirty="0">
              <a:solidFill>
                <a:schemeClr val="accent1">
                  <a:lumMod val="75000"/>
                </a:schemeClr>
              </a:solidFill>
            </a:endParaRPr>
          </a:p>
          <a:p>
            <a:pPr marL="342900" indent="-342900">
              <a:buFont typeface="Arial" panose="020B0604020202020204" pitchFamily="34" charset="0"/>
              <a:buChar char="•"/>
            </a:pPr>
            <a:r>
              <a:rPr lang="en-IN" sz="2400" b="1" dirty="0"/>
              <a:t>Admin</a:t>
            </a:r>
          </a:p>
          <a:p>
            <a:pPr marL="342900" indent="-342900">
              <a:buFont typeface="Arial" panose="020B0604020202020204" pitchFamily="34" charset="0"/>
              <a:buChar char="•"/>
            </a:pPr>
            <a:r>
              <a:rPr lang="en-IN" sz="2400" b="1" dirty="0"/>
              <a:t>Librarian</a:t>
            </a:r>
          </a:p>
        </p:txBody>
      </p:sp>
      <p:sp>
        <p:nvSpPr>
          <p:cNvPr id="3" name="TextBox 2">
            <a:extLst>
              <a:ext uri="{FF2B5EF4-FFF2-40B4-BE49-F238E27FC236}">
                <a16:creationId xmlns:a16="http://schemas.microsoft.com/office/drawing/2014/main" id="{42677C64-2197-4EB6-B08D-603488B54B3E}"/>
              </a:ext>
            </a:extLst>
          </p:cNvPr>
          <p:cNvSpPr txBox="1"/>
          <p:nvPr/>
        </p:nvSpPr>
        <p:spPr>
          <a:xfrm flipH="1">
            <a:off x="3111777" y="3288232"/>
            <a:ext cx="4681724" cy="2000548"/>
          </a:xfrm>
          <a:prstGeom prst="rect">
            <a:avLst/>
          </a:prstGeom>
          <a:noFill/>
        </p:spPr>
        <p:txBody>
          <a:bodyPr wrap="square" rtlCol="0">
            <a:spAutoFit/>
          </a:bodyPr>
          <a:lstStyle/>
          <a:p>
            <a:r>
              <a:rPr lang="en-IN" sz="2800" b="1" dirty="0">
                <a:solidFill>
                  <a:schemeClr val="accent1">
                    <a:lumMod val="75000"/>
                  </a:schemeClr>
                </a:solidFill>
              </a:rPr>
              <a:t>Modules of the System:</a:t>
            </a:r>
            <a:endParaRPr lang="en-IN" sz="2400" b="1" dirty="0">
              <a:solidFill>
                <a:schemeClr val="accent1">
                  <a:lumMod val="75000"/>
                </a:schemeClr>
              </a:solidFill>
            </a:endParaRPr>
          </a:p>
          <a:p>
            <a:pPr marL="457200" indent="-457200">
              <a:buFont typeface="+mj-lt"/>
              <a:buAutoNum type="arabicPeriod"/>
            </a:pPr>
            <a:r>
              <a:rPr lang="en-IN" sz="2400" b="1" dirty="0"/>
              <a:t>Admin Module</a:t>
            </a:r>
          </a:p>
          <a:p>
            <a:pPr marL="457200" indent="-457200">
              <a:buFont typeface="+mj-lt"/>
              <a:buAutoNum type="arabicPeriod"/>
            </a:pPr>
            <a:r>
              <a:rPr lang="en-IN" sz="2400" b="1" dirty="0"/>
              <a:t>Librarian Module</a:t>
            </a:r>
          </a:p>
          <a:p>
            <a:pPr marL="457200" indent="-457200">
              <a:buFont typeface="+mj-lt"/>
              <a:buAutoNum type="arabicPeriod"/>
            </a:pPr>
            <a:r>
              <a:rPr lang="en-IN" sz="2400" b="1" dirty="0"/>
              <a:t>Authentication</a:t>
            </a:r>
          </a:p>
          <a:p>
            <a:pPr marL="457200" indent="-457200">
              <a:buFont typeface="+mj-lt"/>
              <a:buAutoNum type="arabicPeriod"/>
            </a:pPr>
            <a:r>
              <a:rPr lang="en-IN" sz="2400" b="1" dirty="0"/>
              <a:t>Reports</a:t>
            </a:r>
          </a:p>
        </p:txBody>
      </p:sp>
      <p:sp>
        <p:nvSpPr>
          <p:cNvPr id="7" name="Rectangle 6">
            <a:extLst>
              <a:ext uri="{FF2B5EF4-FFF2-40B4-BE49-F238E27FC236}">
                <a16:creationId xmlns:a16="http://schemas.microsoft.com/office/drawing/2014/main" id="{66615D67-BCFD-4C51-A3A0-5654DB68249B}"/>
              </a:ext>
            </a:extLst>
          </p:cNvPr>
          <p:cNvSpPr/>
          <p:nvPr/>
        </p:nvSpPr>
        <p:spPr>
          <a:xfrm>
            <a:off x="3837869" y="334382"/>
            <a:ext cx="5782352"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Module Description</a:t>
            </a:r>
          </a:p>
        </p:txBody>
      </p:sp>
    </p:spTree>
    <p:extLst>
      <p:ext uri="{BB962C8B-B14F-4D97-AF65-F5344CB8AC3E}">
        <p14:creationId xmlns:p14="http://schemas.microsoft.com/office/powerpoint/2010/main" val="533731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09CBA1-400C-4442-8563-1D89D67A5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51" y="4150003"/>
            <a:ext cx="2454925" cy="1813477"/>
          </a:xfrm>
          <a:prstGeom prst="rect">
            <a:avLst/>
          </a:prstGeom>
        </p:spPr>
      </p:pic>
      <p:sp>
        <p:nvSpPr>
          <p:cNvPr id="9" name="Rectangle 8">
            <a:extLst>
              <a:ext uri="{FF2B5EF4-FFF2-40B4-BE49-F238E27FC236}">
                <a16:creationId xmlns:a16="http://schemas.microsoft.com/office/drawing/2014/main" id="{367FD2BC-F1F2-4AC2-B335-F1E0198186BC}"/>
              </a:ext>
            </a:extLst>
          </p:cNvPr>
          <p:cNvSpPr/>
          <p:nvPr/>
        </p:nvSpPr>
        <p:spPr>
          <a:xfrm>
            <a:off x="2798389" y="553561"/>
            <a:ext cx="2937022"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1) ADMIN</a:t>
            </a:r>
          </a:p>
        </p:txBody>
      </p:sp>
      <p:sp>
        <p:nvSpPr>
          <p:cNvPr id="2" name="TextBox 1">
            <a:extLst>
              <a:ext uri="{FF2B5EF4-FFF2-40B4-BE49-F238E27FC236}">
                <a16:creationId xmlns:a16="http://schemas.microsoft.com/office/drawing/2014/main" id="{3555990D-C4A4-403D-8CFC-790A95DAAFA5}"/>
              </a:ext>
            </a:extLst>
          </p:cNvPr>
          <p:cNvSpPr txBox="1"/>
          <p:nvPr/>
        </p:nvSpPr>
        <p:spPr>
          <a:xfrm>
            <a:off x="3111776" y="1736229"/>
            <a:ext cx="3587262" cy="1692771"/>
          </a:xfrm>
          <a:prstGeom prst="rect">
            <a:avLst/>
          </a:prstGeom>
          <a:noFill/>
        </p:spPr>
        <p:txBody>
          <a:bodyPr wrap="square" rtlCol="0">
            <a:spAutoFit/>
          </a:bodyPr>
          <a:lstStyle/>
          <a:p>
            <a:r>
              <a:rPr lang="en-IN" sz="2800" b="1" dirty="0">
                <a:solidFill>
                  <a:schemeClr val="accent1">
                    <a:lumMod val="75000"/>
                  </a:schemeClr>
                </a:solidFill>
              </a:rPr>
              <a:t>FILE:</a:t>
            </a:r>
          </a:p>
          <a:p>
            <a:pPr marL="457200" indent="-457200">
              <a:buFont typeface="Arial" panose="020B0604020202020204" pitchFamily="34" charset="0"/>
              <a:buChar char="•"/>
            </a:pPr>
            <a:r>
              <a:rPr lang="en-IN" sz="2400" b="1" dirty="0"/>
              <a:t>Change Password</a:t>
            </a:r>
          </a:p>
          <a:p>
            <a:pPr marL="457200" indent="-457200">
              <a:buFont typeface="Arial" panose="020B0604020202020204" pitchFamily="34" charset="0"/>
              <a:buChar char="•"/>
            </a:pPr>
            <a:r>
              <a:rPr lang="en-IN" sz="2400" b="1" dirty="0"/>
              <a:t>Logout</a:t>
            </a:r>
          </a:p>
          <a:p>
            <a:endParaRPr lang="en-IN" sz="2800" b="1" dirty="0"/>
          </a:p>
        </p:txBody>
      </p:sp>
      <p:sp>
        <p:nvSpPr>
          <p:cNvPr id="3" name="TextBox 2">
            <a:extLst>
              <a:ext uri="{FF2B5EF4-FFF2-40B4-BE49-F238E27FC236}">
                <a16:creationId xmlns:a16="http://schemas.microsoft.com/office/drawing/2014/main" id="{9EAC2C3A-9376-45BF-B5C2-2B26E9B23EE5}"/>
              </a:ext>
            </a:extLst>
          </p:cNvPr>
          <p:cNvSpPr txBox="1"/>
          <p:nvPr/>
        </p:nvSpPr>
        <p:spPr>
          <a:xfrm>
            <a:off x="3125844" y="3288228"/>
            <a:ext cx="3587262" cy="2092881"/>
          </a:xfrm>
          <a:prstGeom prst="rect">
            <a:avLst/>
          </a:prstGeom>
          <a:noFill/>
        </p:spPr>
        <p:txBody>
          <a:bodyPr wrap="square" rtlCol="0">
            <a:spAutoFit/>
          </a:bodyPr>
          <a:lstStyle/>
          <a:p>
            <a:r>
              <a:rPr lang="en-IN" sz="2800" b="1" dirty="0">
                <a:solidFill>
                  <a:schemeClr val="accent1">
                    <a:lumMod val="75000"/>
                  </a:schemeClr>
                </a:solidFill>
              </a:rPr>
              <a:t>EDIT:</a:t>
            </a:r>
          </a:p>
          <a:p>
            <a:pPr marL="285750" indent="-285750">
              <a:buFont typeface="Arial" panose="020B0604020202020204" pitchFamily="34" charset="0"/>
              <a:buChar char="•"/>
            </a:pPr>
            <a:r>
              <a:rPr lang="en-IN" sz="2800" b="1" dirty="0"/>
              <a:t>Add Librarian</a:t>
            </a:r>
          </a:p>
          <a:p>
            <a:pPr marL="285750" indent="-285750">
              <a:buFont typeface="Arial" panose="020B0604020202020204" pitchFamily="34" charset="0"/>
              <a:buChar char="•"/>
            </a:pPr>
            <a:r>
              <a:rPr lang="en-IN" sz="2800" b="1" dirty="0"/>
              <a:t>Remove Librarian</a:t>
            </a:r>
          </a:p>
          <a:p>
            <a:pPr marL="285750" indent="-285750">
              <a:buFont typeface="Arial" panose="020B0604020202020204" pitchFamily="34" charset="0"/>
              <a:buChar char="•"/>
            </a:pPr>
            <a:r>
              <a:rPr lang="en-IN" sz="2800" b="1" dirty="0"/>
              <a:t>List Librarians</a:t>
            </a:r>
            <a:endParaRPr lang="en-IN" b="1" dirty="0"/>
          </a:p>
          <a:p>
            <a:endParaRPr lang="en-IN" dirty="0"/>
          </a:p>
        </p:txBody>
      </p:sp>
    </p:spTree>
    <p:extLst>
      <p:ext uri="{BB962C8B-B14F-4D97-AF65-F5344CB8AC3E}">
        <p14:creationId xmlns:p14="http://schemas.microsoft.com/office/powerpoint/2010/main" val="3124685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09CBA1-400C-4442-8563-1D89D67A5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51" y="4150003"/>
            <a:ext cx="2454925" cy="1813477"/>
          </a:xfrm>
          <a:prstGeom prst="rect">
            <a:avLst/>
          </a:prstGeom>
        </p:spPr>
      </p:pic>
      <p:sp>
        <p:nvSpPr>
          <p:cNvPr id="9" name="Rectangle 8">
            <a:extLst>
              <a:ext uri="{FF2B5EF4-FFF2-40B4-BE49-F238E27FC236}">
                <a16:creationId xmlns:a16="http://schemas.microsoft.com/office/drawing/2014/main" id="{367FD2BC-F1F2-4AC2-B335-F1E0198186BC}"/>
              </a:ext>
            </a:extLst>
          </p:cNvPr>
          <p:cNvSpPr/>
          <p:nvPr/>
        </p:nvSpPr>
        <p:spPr>
          <a:xfrm>
            <a:off x="2761520" y="490743"/>
            <a:ext cx="4177747"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2) LIBRARIAN</a:t>
            </a:r>
          </a:p>
        </p:txBody>
      </p:sp>
      <p:sp>
        <p:nvSpPr>
          <p:cNvPr id="2" name="TextBox 1">
            <a:extLst>
              <a:ext uri="{FF2B5EF4-FFF2-40B4-BE49-F238E27FC236}">
                <a16:creationId xmlns:a16="http://schemas.microsoft.com/office/drawing/2014/main" id="{3555990D-C4A4-403D-8CFC-790A95DAAFA5}"/>
              </a:ext>
            </a:extLst>
          </p:cNvPr>
          <p:cNvSpPr txBox="1"/>
          <p:nvPr/>
        </p:nvSpPr>
        <p:spPr>
          <a:xfrm>
            <a:off x="3111776" y="1474534"/>
            <a:ext cx="3587262" cy="1692771"/>
          </a:xfrm>
          <a:prstGeom prst="rect">
            <a:avLst/>
          </a:prstGeom>
          <a:noFill/>
        </p:spPr>
        <p:txBody>
          <a:bodyPr wrap="square" rtlCol="0">
            <a:spAutoFit/>
          </a:bodyPr>
          <a:lstStyle/>
          <a:p>
            <a:r>
              <a:rPr lang="en-IN" sz="2800" b="1" dirty="0">
                <a:solidFill>
                  <a:schemeClr val="accent1">
                    <a:lumMod val="75000"/>
                  </a:schemeClr>
                </a:solidFill>
              </a:rPr>
              <a:t>FILE:</a:t>
            </a:r>
          </a:p>
          <a:p>
            <a:pPr marL="457200" indent="-457200">
              <a:buFont typeface="Arial" panose="020B0604020202020204" pitchFamily="34" charset="0"/>
              <a:buChar char="•"/>
            </a:pPr>
            <a:r>
              <a:rPr lang="en-IN" sz="2400" b="1" dirty="0"/>
              <a:t>Change Password</a:t>
            </a:r>
          </a:p>
          <a:p>
            <a:pPr marL="457200" indent="-457200">
              <a:buFont typeface="Arial" panose="020B0604020202020204" pitchFamily="34" charset="0"/>
              <a:buChar char="•"/>
            </a:pPr>
            <a:r>
              <a:rPr lang="en-IN" sz="2400" b="1" dirty="0"/>
              <a:t>Logout</a:t>
            </a:r>
          </a:p>
          <a:p>
            <a:endParaRPr lang="en-IN" sz="2800" b="1" dirty="0"/>
          </a:p>
        </p:txBody>
      </p:sp>
      <p:sp>
        <p:nvSpPr>
          <p:cNvPr id="3" name="TextBox 2">
            <a:extLst>
              <a:ext uri="{FF2B5EF4-FFF2-40B4-BE49-F238E27FC236}">
                <a16:creationId xmlns:a16="http://schemas.microsoft.com/office/drawing/2014/main" id="{9EAC2C3A-9376-45BF-B5C2-2B26E9B23EE5}"/>
              </a:ext>
            </a:extLst>
          </p:cNvPr>
          <p:cNvSpPr txBox="1"/>
          <p:nvPr/>
        </p:nvSpPr>
        <p:spPr>
          <a:xfrm>
            <a:off x="3111776" y="2707997"/>
            <a:ext cx="3587262" cy="2092881"/>
          </a:xfrm>
          <a:prstGeom prst="rect">
            <a:avLst/>
          </a:prstGeom>
          <a:noFill/>
        </p:spPr>
        <p:txBody>
          <a:bodyPr wrap="square" rtlCol="0">
            <a:spAutoFit/>
          </a:bodyPr>
          <a:lstStyle/>
          <a:p>
            <a:r>
              <a:rPr lang="en-IN" sz="2800" b="1" dirty="0">
                <a:solidFill>
                  <a:schemeClr val="accent1">
                    <a:lumMod val="75000"/>
                  </a:schemeClr>
                </a:solidFill>
              </a:rPr>
              <a:t>BOOK:</a:t>
            </a:r>
          </a:p>
          <a:p>
            <a:pPr marL="285750" indent="-285750">
              <a:buFont typeface="Arial" panose="020B0604020202020204" pitchFamily="34" charset="0"/>
              <a:buChar char="•"/>
            </a:pPr>
            <a:r>
              <a:rPr lang="en-IN" sz="2800" b="1" dirty="0"/>
              <a:t>Add Book</a:t>
            </a:r>
          </a:p>
          <a:p>
            <a:pPr marL="285750" indent="-285750">
              <a:buFont typeface="Arial" panose="020B0604020202020204" pitchFamily="34" charset="0"/>
              <a:buChar char="•"/>
            </a:pPr>
            <a:r>
              <a:rPr lang="en-IN" sz="2800" b="1" dirty="0"/>
              <a:t>Remove Book</a:t>
            </a:r>
          </a:p>
          <a:p>
            <a:pPr marL="285750" indent="-285750">
              <a:buFont typeface="Arial" panose="020B0604020202020204" pitchFamily="34" charset="0"/>
              <a:buChar char="•"/>
            </a:pPr>
            <a:r>
              <a:rPr lang="en-IN" sz="2800" b="1" dirty="0"/>
              <a:t>Edit Book</a:t>
            </a:r>
            <a:endParaRPr lang="en-IN" b="1" dirty="0"/>
          </a:p>
          <a:p>
            <a:endParaRPr lang="en-IN" dirty="0"/>
          </a:p>
        </p:txBody>
      </p:sp>
      <p:sp>
        <p:nvSpPr>
          <p:cNvPr id="7" name="TextBox 6">
            <a:extLst>
              <a:ext uri="{FF2B5EF4-FFF2-40B4-BE49-F238E27FC236}">
                <a16:creationId xmlns:a16="http://schemas.microsoft.com/office/drawing/2014/main" id="{E27B4506-3B2F-4079-B9AA-1A2D47108FF1}"/>
              </a:ext>
            </a:extLst>
          </p:cNvPr>
          <p:cNvSpPr txBox="1"/>
          <p:nvPr/>
        </p:nvSpPr>
        <p:spPr>
          <a:xfrm>
            <a:off x="3111776" y="4609311"/>
            <a:ext cx="3587262" cy="2092881"/>
          </a:xfrm>
          <a:prstGeom prst="rect">
            <a:avLst/>
          </a:prstGeom>
          <a:noFill/>
        </p:spPr>
        <p:txBody>
          <a:bodyPr wrap="square" rtlCol="0">
            <a:spAutoFit/>
          </a:bodyPr>
          <a:lstStyle/>
          <a:p>
            <a:r>
              <a:rPr lang="en-IN" sz="2800" b="1" dirty="0">
                <a:solidFill>
                  <a:schemeClr val="accent1">
                    <a:lumMod val="75000"/>
                  </a:schemeClr>
                </a:solidFill>
              </a:rPr>
              <a:t>MEMBER:</a:t>
            </a:r>
          </a:p>
          <a:p>
            <a:pPr marL="285750" indent="-285750">
              <a:buFont typeface="Arial" panose="020B0604020202020204" pitchFamily="34" charset="0"/>
              <a:buChar char="•"/>
            </a:pPr>
            <a:r>
              <a:rPr lang="en-IN" sz="2800" b="1" dirty="0"/>
              <a:t>Add Member</a:t>
            </a:r>
          </a:p>
          <a:p>
            <a:pPr marL="285750" indent="-285750">
              <a:buFont typeface="Arial" panose="020B0604020202020204" pitchFamily="34" charset="0"/>
              <a:buChar char="•"/>
            </a:pPr>
            <a:r>
              <a:rPr lang="en-IN" sz="2800" b="1" dirty="0"/>
              <a:t>Remove Member</a:t>
            </a:r>
          </a:p>
          <a:p>
            <a:pPr marL="285750" indent="-285750">
              <a:buFont typeface="Arial" panose="020B0604020202020204" pitchFamily="34" charset="0"/>
              <a:buChar char="•"/>
            </a:pPr>
            <a:r>
              <a:rPr lang="en-IN" sz="2800" b="1" dirty="0"/>
              <a:t>Edit Member</a:t>
            </a:r>
            <a:endParaRPr lang="en-IN" b="1" dirty="0"/>
          </a:p>
          <a:p>
            <a:endParaRPr lang="en-IN" dirty="0"/>
          </a:p>
        </p:txBody>
      </p:sp>
    </p:spTree>
    <p:extLst>
      <p:ext uri="{BB962C8B-B14F-4D97-AF65-F5344CB8AC3E}">
        <p14:creationId xmlns:p14="http://schemas.microsoft.com/office/powerpoint/2010/main" val="38876979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530474</TotalTime>
  <Words>1514</Words>
  <Application>Microsoft Office PowerPoint</Application>
  <PresentationFormat>Widescreen</PresentationFormat>
  <Paragraphs>199</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Corbel</vt:lpstr>
      <vt:lpstr>Wingdings</vt:lpstr>
      <vt:lpstr>Parallax</vt:lpstr>
      <vt:lpstr>PowerPoint Presentation</vt:lpstr>
      <vt:lpstr>PowerPoint Presentation</vt:lpstr>
      <vt:lpstr>PowerPoint Presentation</vt:lpstr>
      <vt:lpstr>PowerPoint Presentation</vt:lpstr>
      <vt:lpstr>Existing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 Venkat Naveen Kumar</dc:creator>
  <cp:lastModifiedBy>K Venkat Naveen Kumar</cp:lastModifiedBy>
  <cp:revision>59</cp:revision>
  <dcterms:created xsi:type="dcterms:W3CDTF">2020-02-05T13:01:40Z</dcterms:created>
  <dcterms:modified xsi:type="dcterms:W3CDTF">2020-02-24T16:21:11Z</dcterms:modified>
</cp:coreProperties>
</file>