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4" r:id="rId38"/>
    <p:sldId id="292" r:id="rId39"/>
    <p:sldId id="293" r:id="rId40"/>
    <p:sldId id="28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2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6CEEC-0905-475A-BED1-753E357B142E}" v="15" dt="2024-06-15T08:15:46.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B007-284E-4E54-C6BE-15EAB8288A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41D636-99E8-2600-B5CD-2EE8B9F9F9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0582C5-3A1A-7969-65A1-A1E26ED3761B}"/>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5" name="Footer Placeholder 4">
            <a:extLst>
              <a:ext uri="{FF2B5EF4-FFF2-40B4-BE49-F238E27FC236}">
                <a16:creationId xmlns:a16="http://schemas.microsoft.com/office/drawing/2014/main" id="{2B30A275-F335-9AF2-3B4D-4FF2B065F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14BB4-3A21-1378-CFC4-18E998B6D5B2}"/>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86427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D1C8-820E-65F0-BC8E-42D495DC52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3EF00-F8E1-A091-DE1C-4525E1EF0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68548F-07F0-CEE3-6898-C347BA5BEF73}"/>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5" name="Footer Placeholder 4">
            <a:extLst>
              <a:ext uri="{FF2B5EF4-FFF2-40B4-BE49-F238E27FC236}">
                <a16:creationId xmlns:a16="http://schemas.microsoft.com/office/drawing/2014/main" id="{5756997C-F5A1-B6BB-6105-5EA82F0C08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FD7385-08CF-1DE6-6A9A-6A58DC400C8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778561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0A76F-43D1-658F-B51D-41049D5C5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79692-D146-6E98-A7E7-A8BFD4FB1B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B7A57-CD54-7A4F-5EDA-EC3D75ABDB34}"/>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5" name="Footer Placeholder 4">
            <a:extLst>
              <a:ext uri="{FF2B5EF4-FFF2-40B4-BE49-F238E27FC236}">
                <a16:creationId xmlns:a16="http://schemas.microsoft.com/office/drawing/2014/main" id="{1348B52A-8729-DED1-E49E-565C17CE0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556D6-89FC-6485-8ACA-3826D445F06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4108537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A13B-DEC8-446E-BB0A-70F6F53647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6D214-EB6B-CC86-4C7A-58C1CF0FFC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06F87D-1438-F0A4-D97E-D117C83CD724}"/>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5" name="Footer Placeholder 4">
            <a:extLst>
              <a:ext uri="{FF2B5EF4-FFF2-40B4-BE49-F238E27FC236}">
                <a16:creationId xmlns:a16="http://schemas.microsoft.com/office/drawing/2014/main" id="{011B009B-12DB-D2D4-B963-B1C833B261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15AB7-D470-D1F7-2492-E677CD205FC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98881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76AA-C43E-A2FE-D362-74B621588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7B100F-7D61-356C-AF97-5F2FFEB4C0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E8DCA-E5D0-1C63-4942-635650DBAD3D}"/>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5" name="Footer Placeholder 4">
            <a:extLst>
              <a:ext uri="{FF2B5EF4-FFF2-40B4-BE49-F238E27FC236}">
                <a16:creationId xmlns:a16="http://schemas.microsoft.com/office/drawing/2014/main" id="{44480E3F-789F-5552-1397-44C58103C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9D7902-77AF-DC38-172A-2981272AFF60}"/>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1683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CE1-EBCE-1CFC-1D99-212A4FBDAC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340A9C-A7EA-E82C-0F0F-3B56E3B51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C7BB9-F5A5-17EA-AFFE-C6F324FE36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EC940-CA05-A316-7829-81E46D96CC6C}"/>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6" name="Footer Placeholder 5">
            <a:extLst>
              <a:ext uri="{FF2B5EF4-FFF2-40B4-BE49-F238E27FC236}">
                <a16:creationId xmlns:a16="http://schemas.microsoft.com/office/drawing/2014/main" id="{3214BE31-4CC4-287D-EF5C-87DCFFC03F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FB9552-DB91-ED73-A42C-6327725D78DF}"/>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3300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573C-3158-4C70-B1D5-D44C0CE784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84155-4AFC-288E-6AA4-E7F62CF38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35B46-CB6D-13D4-A772-8DCE37339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14053-ED7B-2F27-B38C-DD82ED5F5C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80A9A7-9CA3-C786-B5D4-BA84C8BF2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E4F6AB-8E1B-9AE4-3F7D-EC9B39EE9D72}"/>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8" name="Footer Placeholder 7">
            <a:extLst>
              <a:ext uri="{FF2B5EF4-FFF2-40B4-BE49-F238E27FC236}">
                <a16:creationId xmlns:a16="http://schemas.microsoft.com/office/drawing/2014/main" id="{E85867FB-DDE6-BAB2-0BAC-F411698EBF3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AFF71-F2B8-8F72-3C55-ED1D9AC7D22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3620607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295C-3BE5-99A9-2D67-4BEF1A18BB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9F3E86-2ABD-ABBD-8529-52801987ADDE}"/>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4" name="Footer Placeholder 3">
            <a:extLst>
              <a:ext uri="{FF2B5EF4-FFF2-40B4-BE49-F238E27FC236}">
                <a16:creationId xmlns:a16="http://schemas.microsoft.com/office/drawing/2014/main" id="{6AB39DBA-1679-1714-8B25-320C53E7B9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074C1C-70DB-EB0A-ACFD-8AD399E0173B}"/>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275110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2F20E8-4081-40AE-4372-E88FD48606E0}"/>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3" name="Footer Placeholder 2">
            <a:extLst>
              <a:ext uri="{FF2B5EF4-FFF2-40B4-BE49-F238E27FC236}">
                <a16:creationId xmlns:a16="http://schemas.microsoft.com/office/drawing/2014/main" id="{DEB26D87-1DF6-5B39-C3B9-C4797D1E09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DBEE63-9660-88F0-7CF2-EBD0C44C6A6E}"/>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164424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42A89-69E7-4891-7279-FDDD74221E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1F4979-8853-37EE-48D8-76E56139C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E93845-E6AC-D7FF-3EF1-392FFB9088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BA45A-3544-94B7-F01B-1B992154E7B2}"/>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6" name="Footer Placeholder 5">
            <a:extLst>
              <a:ext uri="{FF2B5EF4-FFF2-40B4-BE49-F238E27FC236}">
                <a16:creationId xmlns:a16="http://schemas.microsoft.com/office/drawing/2014/main" id="{C2FEA7A3-6166-7CAE-EB57-D78925A3E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4CA504-FEFE-BAB9-4E2C-78D89D16C3F6}"/>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97294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D75F-9EAD-86E7-B649-05E3CEC5F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EFA884-4586-D94F-2568-50A149DFD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F08A5-D70F-8558-1160-376AA2CA6F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29947-B56C-7649-6F4B-8D1379E516B9}"/>
              </a:ext>
            </a:extLst>
          </p:cNvPr>
          <p:cNvSpPr>
            <a:spLocks noGrp="1"/>
          </p:cNvSpPr>
          <p:nvPr>
            <p:ph type="dt" sz="half" idx="10"/>
          </p:nvPr>
        </p:nvSpPr>
        <p:spPr/>
        <p:txBody>
          <a:bodyPr/>
          <a:lstStyle/>
          <a:p>
            <a:fld id="{B95B5A23-DA0D-4E02-87B2-C6B31878518C}" type="datetimeFigureOut">
              <a:rPr lang="en-IN" smtClean="0"/>
              <a:t>03-09-2024</a:t>
            </a:fld>
            <a:endParaRPr lang="en-IN"/>
          </a:p>
        </p:txBody>
      </p:sp>
      <p:sp>
        <p:nvSpPr>
          <p:cNvPr id="6" name="Footer Placeholder 5">
            <a:extLst>
              <a:ext uri="{FF2B5EF4-FFF2-40B4-BE49-F238E27FC236}">
                <a16:creationId xmlns:a16="http://schemas.microsoft.com/office/drawing/2014/main" id="{5F4BC6DC-5CB2-70A1-E553-42FD6636D1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65615-9C24-A380-B689-0F67AA8E155C}"/>
              </a:ext>
            </a:extLst>
          </p:cNvPr>
          <p:cNvSpPr>
            <a:spLocks noGrp="1"/>
          </p:cNvSpPr>
          <p:nvPr>
            <p:ph type="sldNum" sz="quarter" idx="12"/>
          </p:nvPr>
        </p:nvSpPr>
        <p:spPr/>
        <p:txBody>
          <a:bodyPr/>
          <a:lstStyle/>
          <a:p>
            <a:fld id="{3E83CF27-D661-431D-B269-1F826BB07B55}" type="slidenum">
              <a:rPr lang="en-IN" smtClean="0"/>
              <a:t>‹#›</a:t>
            </a:fld>
            <a:endParaRPr lang="en-IN"/>
          </a:p>
        </p:txBody>
      </p:sp>
    </p:spTree>
    <p:extLst>
      <p:ext uri="{BB962C8B-B14F-4D97-AF65-F5344CB8AC3E}">
        <p14:creationId xmlns:p14="http://schemas.microsoft.com/office/powerpoint/2010/main" val="86178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0DCBE-814F-6647-CEF2-69C7F27CB5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FF289-6ACC-B372-BDC2-7E2D7BD95B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8BF2C3-936C-A604-2ED8-2B1BD2393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B5A23-DA0D-4E02-87B2-C6B31878518C}" type="datetimeFigureOut">
              <a:rPr lang="en-IN" smtClean="0"/>
              <a:t>03-09-2024</a:t>
            </a:fld>
            <a:endParaRPr lang="en-IN"/>
          </a:p>
        </p:txBody>
      </p:sp>
      <p:sp>
        <p:nvSpPr>
          <p:cNvPr id="5" name="Footer Placeholder 4">
            <a:extLst>
              <a:ext uri="{FF2B5EF4-FFF2-40B4-BE49-F238E27FC236}">
                <a16:creationId xmlns:a16="http://schemas.microsoft.com/office/drawing/2014/main" id="{8065A744-A0C1-DE88-74B5-12513BE600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0ABFAE-C0A6-1802-4BDF-8D109F6E1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83CF27-D661-431D-B269-1F826BB07B55}" type="slidenum">
              <a:rPr lang="en-IN" smtClean="0"/>
              <a:t>‹#›</a:t>
            </a:fld>
            <a:endParaRPr lang="en-IN"/>
          </a:p>
        </p:txBody>
      </p:sp>
    </p:spTree>
    <p:extLst>
      <p:ext uri="{BB962C8B-B14F-4D97-AF65-F5344CB8AC3E}">
        <p14:creationId xmlns:p14="http://schemas.microsoft.com/office/powerpoint/2010/main" val="2655396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block.@%7Bawai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otnet/aspnetco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Harsha-Global/AspNetCore-Harsha(github"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facebook.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7498-D612-B9B0-CF9B-31805B378A8D}"/>
              </a:ext>
            </a:extLst>
          </p:cNvPr>
          <p:cNvSpPr>
            <a:spLocks noGrp="1"/>
          </p:cNvSpPr>
          <p:nvPr>
            <p:ph type="ctrTitle"/>
          </p:nvPr>
        </p:nvSpPr>
        <p:spPr/>
        <p:txBody>
          <a:bodyPr/>
          <a:lstStyle/>
          <a:p>
            <a:r>
              <a:rPr lang="en-IN" dirty="0" err="1"/>
              <a:t>ASP.Net</a:t>
            </a:r>
            <a:r>
              <a:rPr lang="en-IN" dirty="0"/>
              <a:t> Core</a:t>
            </a:r>
          </a:p>
        </p:txBody>
      </p:sp>
    </p:spTree>
    <p:extLst>
      <p:ext uri="{BB962C8B-B14F-4D97-AF65-F5344CB8AC3E}">
        <p14:creationId xmlns:p14="http://schemas.microsoft.com/office/powerpoint/2010/main" val="294691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t>In order to make the class as controller class we have to suffix the class with </a:t>
            </a:r>
            <a:r>
              <a:rPr lang="en-IN" sz="1600" b="1" dirty="0"/>
              <a:t>controller </a:t>
            </a:r>
            <a:r>
              <a:rPr lang="en-IN" sz="1600" dirty="0"/>
              <a:t>and when we send a request it should execute one method for that we have to create an action method, controller will not work directly and in order to make it work we have to perform two tasks .first we have to add the controller class as a service class so that it can participate in dependency injection and second one is we have to enable the routing for the method.</a:t>
            </a:r>
          </a:p>
          <a:p>
            <a:r>
              <a:rPr lang="en-IN" sz="1600" dirty="0"/>
              <a:t>In </a:t>
            </a:r>
            <a:r>
              <a:rPr lang="en-IN" sz="1600" dirty="0" err="1"/>
              <a:t>program.cs</a:t>
            </a:r>
            <a:r>
              <a:rPr lang="en-IN" sz="1600" dirty="0"/>
              <a:t> file we have to add </a:t>
            </a:r>
            <a:r>
              <a:rPr lang="en-IN" sz="1600" dirty="0" err="1"/>
              <a:t>builder.services.AddTransient</a:t>
            </a:r>
            <a:r>
              <a:rPr lang="en-IN" sz="1600" dirty="0"/>
              <a:t>&lt;</a:t>
            </a:r>
            <a:r>
              <a:rPr lang="en-IN" sz="1600" dirty="0" err="1"/>
              <a:t>controllerclass</a:t>
            </a:r>
            <a:r>
              <a:rPr lang="en-IN" sz="1600" dirty="0"/>
              <a:t>&gt; but the problem with this line is we have 1000 of controllers and we cannot add 1000 lines in </a:t>
            </a:r>
            <a:r>
              <a:rPr lang="en-IN" sz="1600" dirty="0" err="1"/>
              <a:t>program.cs</a:t>
            </a:r>
            <a:r>
              <a:rPr lang="en-IN" sz="1600" dirty="0"/>
              <a:t> file.so shortcut to add all this controllers is </a:t>
            </a:r>
            <a:r>
              <a:rPr lang="en-IN" sz="1600" b="1" dirty="0" err="1"/>
              <a:t>builder.services.AddControllers</a:t>
            </a:r>
            <a:r>
              <a:rPr lang="en-IN" sz="1600" b="1" dirty="0"/>
              <a:t>();</a:t>
            </a:r>
          </a:p>
          <a:p>
            <a:r>
              <a:rPr lang="en-IN" sz="1600" dirty="0"/>
              <a:t>Next step is to enable routing and if the route matches with </a:t>
            </a:r>
            <a:r>
              <a:rPr lang="en-IN" sz="1600" dirty="0" err="1"/>
              <a:t>url</a:t>
            </a:r>
            <a:r>
              <a:rPr lang="en-IN" sz="1600" dirty="0"/>
              <a:t> asp.net core will create an instance for controller class and it will invoke the action method.</a:t>
            </a:r>
          </a:p>
          <a:p>
            <a:r>
              <a:rPr lang="en-IN" sz="1600" b="1" dirty="0"/>
              <a:t>Rules for creating controller is either controller class must be suffixed with word controller or if we do not suffix the class with word controller we can add [Controller] attribute to the class</a:t>
            </a:r>
          </a:p>
          <a:p>
            <a:r>
              <a:rPr lang="en-IN" sz="1600" b="1" dirty="0" err="1"/>
              <a:t>AddController</a:t>
            </a:r>
            <a:r>
              <a:rPr lang="en-IN" sz="1600" b="1" dirty="0"/>
              <a:t>() </a:t>
            </a:r>
            <a:r>
              <a:rPr lang="en-IN" sz="1600" dirty="0"/>
              <a:t>adds all the controllers as a service so that they gets instantiated whenever we send a request  and the </a:t>
            </a:r>
            <a:r>
              <a:rPr lang="en-IN" sz="1600" b="1" dirty="0" err="1"/>
              <a:t>MapController</a:t>
            </a:r>
            <a:r>
              <a:rPr lang="en-IN" sz="1600" b="1" dirty="0"/>
              <a:t>() </a:t>
            </a:r>
            <a:r>
              <a:rPr lang="en-IN" sz="1600" dirty="0"/>
              <a:t>enables the routing for all action methods of all the controllers</a:t>
            </a:r>
          </a:p>
          <a:p>
            <a:r>
              <a:rPr lang="en-IN" sz="1600" b="1" dirty="0"/>
              <a:t>A controller is responsible to take the request , read the information from the request and </a:t>
            </a:r>
            <a:r>
              <a:rPr lang="en-IN" sz="1600" b="1" dirty="0" err="1"/>
              <a:t>responsibe</a:t>
            </a:r>
            <a:r>
              <a:rPr lang="en-IN" sz="1600" b="1" dirty="0"/>
              <a:t> to validate the request</a:t>
            </a:r>
          </a:p>
          <a:p>
            <a:r>
              <a:rPr lang="en-IN" sz="1600" b="1" dirty="0" err="1"/>
              <a:t>ContentResult</a:t>
            </a:r>
            <a:r>
              <a:rPr lang="en-IN" sz="1600" b="1" dirty="0"/>
              <a:t>: </a:t>
            </a:r>
            <a:r>
              <a:rPr lang="en-IN" sz="1600" dirty="0"/>
              <a:t>It is a type of action result which can be returned from the action result .The </a:t>
            </a:r>
            <a:r>
              <a:rPr lang="en-IN" sz="1600" dirty="0" err="1"/>
              <a:t>contentresult</a:t>
            </a:r>
            <a:r>
              <a:rPr lang="en-IN" sz="1600" dirty="0"/>
              <a:t> can represent almost any type of content.it can return plain </a:t>
            </a:r>
            <a:r>
              <a:rPr lang="en-IN" sz="1600" dirty="0" err="1"/>
              <a:t>text,html,xml</a:t>
            </a:r>
            <a:r>
              <a:rPr lang="en-IN" sz="1600" dirty="0"/>
              <a:t> </a:t>
            </a:r>
            <a:r>
              <a:rPr lang="en-IN" sz="1600" dirty="0" err="1"/>
              <a:t>data,json</a:t>
            </a:r>
            <a:r>
              <a:rPr lang="en-IN" sz="1600" dirty="0"/>
              <a:t> </a:t>
            </a:r>
            <a:r>
              <a:rPr lang="en-IN" sz="1600" dirty="0" err="1"/>
              <a:t>data,pdf</a:t>
            </a:r>
            <a:r>
              <a:rPr lang="en-IN" sz="1600" dirty="0"/>
              <a:t> </a:t>
            </a:r>
            <a:r>
              <a:rPr lang="en-IN" sz="1600" dirty="0" err="1"/>
              <a:t>etc.while</a:t>
            </a:r>
            <a:r>
              <a:rPr lang="en-IN" sz="1600" dirty="0"/>
              <a:t> creating the object for the content result class we require to specify two parts of information which is </a:t>
            </a:r>
            <a:r>
              <a:rPr lang="en-IN" sz="1600" b="1" dirty="0"/>
              <a:t>content </a:t>
            </a:r>
            <a:r>
              <a:rPr lang="en-IN" sz="1600" dirty="0"/>
              <a:t>and </a:t>
            </a:r>
            <a:r>
              <a:rPr lang="en-IN" sz="1600" b="1" dirty="0" err="1"/>
              <a:t>contentType</a:t>
            </a:r>
            <a:r>
              <a:rPr lang="en-IN" sz="1600" b="1" dirty="0"/>
              <a:t>. </a:t>
            </a:r>
            <a:r>
              <a:rPr lang="en-IN" sz="1600" dirty="0"/>
              <a:t>Here content is actual response body which returns as a part of response and </a:t>
            </a:r>
            <a:r>
              <a:rPr lang="en-IN" sz="1600" b="1" dirty="0" err="1"/>
              <a:t>Contenttype</a:t>
            </a:r>
            <a:r>
              <a:rPr lang="en-IN" sz="1600" b="1" dirty="0"/>
              <a:t> will be added in response headers which is mime type like text/plain etc.</a:t>
            </a:r>
          </a:p>
          <a:p>
            <a:r>
              <a:rPr lang="en-IN" sz="1600" b="1" dirty="0" err="1"/>
              <a:t>JsonResult</a:t>
            </a:r>
            <a:r>
              <a:rPr lang="en-IN" sz="1600" b="1" dirty="0"/>
              <a:t>: </a:t>
            </a:r>
            <a:r>
              <a:rPr lang="en-IN" sz="1600" dirty="0"/>
              <a:t>It can represent an object in Json format. It stands for JavaScript Object </a:t>
            </a:r>
            <a:r>
              <a:rPr lang="en-IN" sz="1600" dirty="0" err="1"/>
              <a:t>Notation.Json</a:t>
            </a:r>
            <a:r>
              <a:rPr lang="en-IN" sz="1600" dirty="0"/>
              <a:t> keys must be in double quotes and the string values and data values must be in double quotes and integer should not be in double quotes. Single quotes are not allowed in Json.</a:t>
            </a:r>
          </a:p>
          <a:p>
            <a:r>
              <a:rPr lang="en-IN" sz="1600" b="1" dirty="0" err="1"/>
              <a:t>FileResult</a:t>
            </a:r>
            <a:r>
              <a:rPr lang="en-IN" sz="1600" b="1" dirty="0"/>
              <a:t>: </a:t>
            </a:r>
            <a:r>
              <a:rPr lang="en-IN" sz="1600" dirty="0"/>
              <a:t>When we open some webpages it gives a file as download. We have 3 types of </a:t>
            </a:r>
            <a:r>
              <a:rPr lang="en-IN" sz="1600" dirty="0" err="1"/>
              <a:t>FileResult</a:t>
            </a:r>
            <a:r>
              <a:rPr lang="en-IN" sz="1600" dirty="0"/>
              <a:t>. </a:t>
            </a:r>
            <a:r>
              <a:rPr lang="en-IN" sz="1600" b="1" dirty="0" err="1"/>
              <a:t>VirtualFileResult,physicalFileResult,FileContentResult</a:t>
            </a:r>
            <a:endParaRPr lang="en-IN" sz="1600" b="1" dirty="0"/>
          </a:p>
          <a:p>
            <a:r>
              <a:rPr lang="en-IN" sz="1600" dirty="0"/>
              <a:t>If the file is outside of the </a:t>
            </a:r>
            <a:r>
              <a:rPr lang="en-IN" sz="1600" dirty="0" err="1"/>
              <a:t>wwwroot</a:t>
            </a:r>
            <a:r>
              <a:rPr lang="en-IN" sz="1600" dirty="0"/>
              <a:t> folder then we have to use </a:t>
            </a:r>
            <a:r>
              <a:rPr lang="en-IN" sz="1600" b="1" dirty="0" err="1"/>
              <a:t>PhysicalFileResult</a:t>
            </a:r>
            <a:endParaRPr lang="en-IN" sz="1600" b="1" dirty="0"/>
          </a:p>
          <a:p>
            <a:r>
              <a:rPr lang="en-IN" sz="1600" dirty="0"/>
              <a:t>We might be having the file that is loaded from another data source as a byte array such as reading the images from database.so in that case we have to use </a:t>
            </a:r>
            <a:r>
              <a:rPr lang="en-IN" sz="1600" b="1" dirty="0" err="1"/>
              <a:t>FileContentResult</a:t>
            </a:r>
            <a:endParaRPr lang="en-IN" sz="1600" dirty="0"/>
          </a:p>
          <a:p>
            <a:endParaRPr lang="en-IN" sz="1600" dirty="0"/>
          </a:p>
        </p:txBody>
      </p:sp>
    </p:spTree>
    <p:extLst>
      <p:ext uri="{BB962C8B-B14F-4D97-AF65-F5344CB8AC3E}">
        <p14:creationId xmlns:p14="http://schemas.microsoft.com/office/powerpoint/2010/main" val="350382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t>IActionResult</a:t>
            </a:r>
            <a:r>
              <a:rPr lang="en-IN" sz="1600" b="1" dirty="0"/>
              <a:t>: </a:t>
            </a:r>
            <a:r>
              <a:rPr lang="en-IN" sz="1600" dirty="0"/>
              <a:t>It is recommended to mention the return type of all the action methods as </a:t>
            </a:r>
            <a:r>
              <a:rPr lang="en-IN" sz="1600" dirty="0" err="1"/>
              <a:t>IActionResult</a:t>
            </a:r>
            <a:r>
              <a:rPr lang="en-IN" sz="1600" dirty="0"/>
              <a:t>. Here </a:t>
            </a:r>
            <a:r>
              <a:rPr lang="en-IN" sz="1600" dirty="0" err="1"/>
              <a:t>IActionResult</a:t>
            </a:r>
            <a:r>
              <a:rPr lang="en-IN" sz="1600" dirty="0"/>
              <a:t> is the parent </a:t>
            </a:r>
            <a:r>
              <a:rPr lang="en-IN" sz="1600" dirty="0" err="1"/>
              <a:t>intgerface</a:t>
            </a:r>
            <a:r>
              <a:rPr lang="en-IN" sz="1600" dirty="0"/>
              <a:t> for all the action result classes such as </a:t>
            </a:r>
            <a:r>
              <a:rPr lang="en-IN" sz="1600" dirty="0" err="1"/>
              <a:t>contentResult,JsonResult,RedirectResult,ViewResult</a:t>
            </a:r>
            <a:r>
              <a:rPr lang="en-IN" sz="1600" dirty="0"/>
              <a:t> etc. All these classes implement that interface.so it can return any type like </a:t>
            </a:r>
            <a:r>
              <a:rPr lang="en-IN" sz="1600" dirty="0" err="1"/>
              <a:t>JsonResult,FileResult</a:t>
            </a:r>
            <a:r>
              <a:rPr lang="en-IN" sz="1600" dirty="0"/>
              <a:t> etc. so the main purpose of </a:t>
            </a:r>
            <a:r>
              <a:rPr lang="en-IN" sz="1600" dirty="0" err="1"/>
              <a:t>IActionResult</a:t>
            </a:r>
            <a:r>
              <a:rPr lang="en-IN" sz="1600" dirty="0"/>
              <a:t> is suppose we have one action method and we want to return multiple results based on </a:t>
            </a:r>
            <a:r>
              <a:rPr lang="en-IN" sz="1600" dirty="0" err="1"/>
              <a:t>condition.Like</a:t>
            </a:r>
            <a:r>
              <a:rPr lang="en-IN" sz="1600" dirty="0"/>
              <a:t> if first condition is met then we want to return </a:t>
            </a:r>
            <a:r>
              <a:rPr lang="en-IN" sz="1600" dirty="0" err="1"/>
              <a:t>ContentResult</a:t>
            </a:r>
            <a:r>
              <a:rPr lang="en-IN" sz="1600" dirty="0"/>
              <a:t>, If another condition is meth then we want to return </a:t>
            </a:r>
            <a:r>
              <a:rPr lang="en-IN" sz="1600" dirty="0" err="1"/>
              <a:t>FileContent</a:t>
            </a:r>
            <a:r>
              <a:rPr lang="en-IN" sz="1600" dirty="0"/>
              <a:t> result.so to achieve this we have to make use of </a:t>
            </a:r>
            <a:r>
              <a:rPr lang="en-IN" sz="1600" dirty="0" err="1"/>
              <a:t>IActionResult</a:t>
            </a:r>
            <a:r>
              <a:rPr lang="en-IN" sz="1600" dirty="0"/>
              <a:t>.</a:t>
            </a:r>
          </a:p>
          <a:p>
            <a:r>
              <a:rPr lang="en-IN" sz="1600" b="1" dirty="0" err="1"/>
              <a:t>StatusCode</a:t>
            </a:r>
            <a:r>
              <a:rPr lang="en-IN" sz="1600" b="1" dirty="0"/>
              <a:t> Result: </a:t>
            </a:r>
            <a:r>
              <a:rPr lang="en-IN" sz="1600" dirty="0"/>
              <a:t>for 401 we have </a:t>
            </a:r>
            <a:r>
              <a:rPr lang="en-IN" sz="1600" dirty="0" err="1"/>
              <a:t>unAuthorizedResult,for</a:t>
            </a:r>
            <a:r>
              <a:rPr lang="en-IN" sz="1600" dirty="0"/>
              <a:t> 404 we have </a:t>
            </a:r>
            <a:r>
              <a:rPr lang="en-IN" sz="1600" dirty="0" err="1"/>
              <a:t>NotFoundResult</a:t>
            </a:r>
            <a:r>
              <a:rPr lang="en-IN" sz="1600" dirty="0"/>
              <a:t>() and for 400 we have </a:t>
            </a:r>
            <a:r>
              <a:rPr lang="en-IN" sz="1600" dirty="0" err="1"/>
              <a:t>BadRequestResult</a:t>
            </a:r>
            <a:r>
              <a:rPr lang="en-IN" sz="1600" dirty="0"/>
              <a:t> and all this 3 are predefined classes for status codes. But for other than these 3 status codes we have to use </a:t>
            </a:r>
            <a:r>
              <a:rPr lang="en-IN" sz="1600" dirty="0" err="1"/>
              <a:t>statuscode</a:t>
            </a:r>
            <a:r>
              <a:rPr lang="en-IN" sz="1600" dirty="0"/>
              <a:t> </a:t>
            </a:r>
            <a:r>
              <a:rPr lang="en-IN" sz="1600" dirty="0" err="1"/>
              <a:t>Result.let</a:t>
            </a:r>
            <a:r>
              <a:rPr lang="en-IN" sz="1600" dirty="0"/>
              <a:t> say for 500 we can use this </a:t>
            </a:r>
            <a:r>
              <a:rPr lang="en-IN" sz="1600" dirty="0" err="1"/>
              <a:t>statuscode</a:t>
            </a:r>
            <a:r>
              <a:rPr lang="en-IN" sz="1600" dirty="0"/>
              <a:t> Result.</a:t>
            </a:r>
          </a:p>
          <a:p>
            <a:r>
              <a:rPr lang="en-IN" sz="1600" b="1" dirty="0"/>
              <a:t>Redirect Results: </a:t>
            </a:r>
            <a:r>
              <a:rPr lang="en-IN" sz="1600" dirty="0"/>
              <a:t> First we are sending the request to action 1 but action1 returns redirect result which means status code is 301 or 302 which is either found or moved permanently.so in either of this cases browser has to make another request to action 2.so the request </a:t>
            </a:r>
            <a:r>
              <a:rPr lang="en-IN" sz="1600" dirty="0" err="1"/>
              <a:t>url</a:t>
            </a:r>
            <a:r>
              <a:rPr lang="en-IN" sz="1600" dirty="0"/>
              <a:t> will be available in Response </a:t>
            </a:r>
            <a:r>
              <a:rPr lang="en-IN" sz="1600" dirty="0" err="1"/>
              <a:t>Header</a:t>
            </a:r>
            <a:r>
              <a:rPr lang="en-IN" sz="1600" dirty="0" err="1">
                <a:sym typeface="Wingdings" panose="05000000000000000000" pitchFamily="2" charset="2"/>
              </a:rPr>
              <a:t>location</a:t>
            </a:r>
            <a:endParaRPr lang="en-IN" sz="1600" dirty="0">
              <a:sym typeface="Wingdings" panose="05000000000000000000" pitchFamily="2" charset="2"/>
            </a:endParaRPr>
          </a:p>
          <a:p>
            <a:r>
              <a:rPr lang="en-IN" sz="1600" b="1" dirty="0">
                <a:sym typeface="Wingdings" panose="05000000000000000000" pitchFamily="2" charset="2"/>
              </a:rPr>
              <a:t>302 is temporary redirection,301 is permanent redirection</a:t>
            </a:r>
          </a:p>
          <a:p>
            <a:r>
              <a:rPr lang="en-IN" sz="1600" b="1" dirty="0" err="1">
                <a:sym typeface="Wingdings" panose="05000000000000000000" pitchFamily="2" charset="2"/>
              </a:rPr>
              <a:t>LocalRedirectResult</a:t>
            </a:r>
            <a:r>
              <a:rPr lang="en-IN" sz="1600" b="1" dirty="0">
                <a:sym typeface="Wingdings" panose="05000000000000000000" pitchFamily="2" charset="2"/>
              </a:rPr>
              <a:t> </a:t>
            </a:r>
            <a:r>
              <a:rPr lang="en-IN" sz="1600" dirty="0">
                <a:sym typeface="Wingdings" panose="05000000000000000000" pitchFamily="2" charset="2"/>
              </a:rPr>
              <a:t> we cannot redirect from one website to an other website. In this we provide only route </a:t>
            </a:r>
            <a:r>
              <a:rPr lang="en-IN" sz="1600" dirty="0" err="1">
                <a:sym typeface="Wingdings" panose="05000000000000000000" pitchFamily="2" charset="2"/>
              </a:rPr>
              <a:t>url</a:t>
            </a:r>
            <a:r>
              <a:rPr lang="en-IN" sz="1600" dirty="0">
                <a:sym typeface="Wingdings" panose="05000000000000000000" pitchFamily="2" charset="2"/>
              </a:rPr>
              <a:t> but not action name or controller name</a:t>
            </a:r>
            <a:endParaRPr lang="en-IN" sz="1600" b="1" dirty="0">
              <a:sym typeface="Wingdings" panose="05000000000000000000" pitchFamily="2" charset="2"/>
            </a:endParaRPr>
          </a:p>
          <a:p>
            <a:r>
              <a:rPr lang="en-IN" sz="1600" b="1" dirty="0" err="1">
                <a:sym typeface="Wingdings" panose="05000000000000000000" pitchFamily="2" charset="2"/>
              </a:rPr>
              <a:t>RedirectResult</a:t>
            </a:r>
            <a:r>
              <a:rPr lang="en-IN" sz="1600" b="1" dirty="0">
                <a:sym typeface="Wingdings" panose="05000000000000000000" pitchFamily="2" charset="2"/>
              </a:rPr>
              <a:t> </a:t>
            </a:r>
            <a:r>
              <a:rPr lang="en-IN" sz="1600" dirty="0">
                <a:sym typeface="Wingdings" panose="05000000000000000000" pitchFamily="2" charset="2"/>
              </a:rPr>
              <a:t>it works in the same </a:t>
            </a:r>
            <a:r>
              <a:rPr lang="en-IN" sz="1600" dirty="0" err="1">
                <a:sym typeface="Wingdings" panose="05000000000000000000" pitchFamily="2" charset="2"/>
              </a:rPr>
              <a:t>wy</a:t>
            </a:r>
            <a:r>
              <a:rPr lang="en-IN" sz="1600" dirty="0">
                <a:sym typeface="Wingdings" panose="05000000000000000000" pitchFamily="2" charset="2"/>
              </a:rPr>
              <a:t> as local redirect result but it will redirect to external website like google.com</a:t>
            </a:r>
          </a:p>
          <a:p>
            <a:r>
              <a:rPr lang="en-IN" sz="1600" b="1" dirty="0" err="1">
                <a:sym typeface="Wingdings" panose="05000000000000000000" pitchFamily="2" charset="2"/>
              </a:rPr>
              <a:t>ModelBinding</a:t>
            </a:r>
            <a:r>
              <a:rPr lang="en-IN" sz="1600" b="1" dirty="0">
                <a:sym typeface="Wingdings" panose="05000000000000000000" pitchFamily="2" charset="2"/>
              </a:rPr>
              <a:t>: </a:t>
            </a:r>
            <a:r>
              <a:rPr lang="en-IN" sz="1600" dirty="0">
                <a:sym typeface="Wingdings" panose="05000000000000000000" pitchFamily="2" charset="2"/>
              </a:rPr>
              <a:t>Asp.net core web app requires the input data and it fetches this data from the request .The request may send the data in various </a:t>
            </a:r>
            <a:r>
              <a:rPr lang="en-IN" sz="1600" dirty="0" err="1">
                <a:sym typeface="Wingdings" panose="05000000000000000000" pitchFamily="2" charset="2"/>
              </a:rPr>
              <a:t>formats.For</a:t>
            </a:r>
            <a:r>
              <a:rPr lang="en-IN" sz="1600" dirty="0">
                <a:sym typeface="Wingdings" panose="05000000000000000000" pitchFamily="2" charset="2"/>
              </a:rPr>
              <a:t> example the request may contain the data in the form of Request </a:t>
            </a:r>
            <a:r>
              <a:rPr lang="en-IN" sz="1600" dirty="0" err="1">
                <a:sym typeface="Wingdings" panose="05000000000000000000" pitchFamily="2" charset="2"/>
              </a:rPr>
              <a:t>Headers,query</a:t>
            </a:r>
            <a:r>
              <a:rPr lang="en-IN" sz="1600" dirty="0">
                <a:sym typeface="Wingdings" panose="05000000000000000000" pitchFamily="2" charset="2"/>
              </a:rPr>
              <a:t> string parameters ,Request body ,form fields etc and we can also send the values using Route parameters.so there are multiple sources where we receive the input data.so it is the responsibility of the server code to retrieve all the input data from the request.so writing the code to retrieve the values from all the sources is error prone and time consuming.so to simplify this process asp.net has introduced as concept called </a:t>
            </a:r>
            <a:r>
              <a:rPr lang="en-IN" sz="1600" b="1" dirty="0">
                <a:sym typeface="Wingdings" panose="05000000000000000000" pitchFamily="2" charset="2"/>
              </a:rPr>
              <a:t>Model Binding. </a:t>
            </a:r>
            <a:r>
              <a:rPr lang="en-IN" sz="1600" dirty="0">
                <a:sym typeface="Wingdings" panose="05000000000000000000" pitchFamily="2" charset="2"/>
              </a:rPr>
              <a:t>It will retrieve the data from various input sources from the request and make that data available as parameters to controller action methods. Model binding is the bridge between request and the controller action method</a:t>
            </a:r>
          </a:p>
          <a:p>
            <a:r>
              <a:rPr lang="en-IN" sz="1600" b="1" dirty="0">
                <a:sym typeface="Wingdings" panose="05000000000000000000" pitchFamily="2" charset="2"/>
              </a:rPr>
              <a:t>Query String Vs Route Data: </a:t>
            </a:r>
            <a:r>
              <a:rPr lang="en-IN" sz="1600" dirty="0">
                <a:sym typeface="Wingdings" panose="05000000000000000000" pitchFamily="2" charset="2"/>
              </a:rPr>
              <a:t>Whenever a </a:t>
            </a:r>
            <a:r>
              <a:rPr lang="en-IN" sz="1600" dirty="0" err="1">
                <a:sym typeface="Wingdings" panose="05000000000000000000" pitchFamily="2" charset="2"/>
              </a:rPr>
              <a:t>url</a:t>
            </a:r>
            <a:r>
              <a:rPr lang="en-IN" sz="1600" dirty="0">
                <a:sym typeface="Wingdings" panose="05000000000000000000" pitchFamily="2" charset="2"/>
              </a:rPr>
              <a:t> matches with specific route and before executing the action method first model binding process occur  and it tries to read the values in the same order(Form fields, Request </a:t>
            </a:r>
            <a:r>
              <a:rPr lang="en-IN" sz="1600" dirty="0" err="1">
                <a:sym typeface="Wingdings" panose="05000000000000000000" pitchFamily="2" charset="2"/>
              </a:rPr>
              <a:t>body,Route</a:t>
            </a:r>
            <a:r>
              <a:rPr lang="en-IN" sz="1600" dirty="0">
                <a:sym typeface="Wingdings" panose="05000000000000000000" pitchFamily="2" charset="2"/>
              </a:rPr>
              <a:t> </a:t>
            </a:r>
            <a:r>
              <a:rPr lang="en-IN" sz="1600" dirty="0" err="1">
                <a:sym typeface="Wingdings" panose="05000000000000000000" pitchFamily="2" charset="2"/>
              </a:rPr>
              <a:t>data,Query</a:t>
            </a:r>
            <a:r>
              <a:rPr lang="en-IN" sz="1600" dirty="0">
                <a:sym typeface="Wingdings" panose="05000000000000000000" pitchFamily="2" charset="2"/>
              </a:rPr>
              <a:t> String parameters).</a:t>
            </a:r>
          </a:p>
          <a:p>
            <a:r>
              <a:rPr lang="en-IN" sz="1600" b="1" dirty="0">
                <a:sym typeface="Wingdings" panose="05000000000000000000" pitchFamily="2" charset="2"/>
              </a:rPr>
              <a:t>Route data </a:t>
            </a:r>
            <a:r>
              <a:rPr lang="en-IN" sz="1600" dirty="0">
                <a:sym typeface="Wingdings" panose="05000000000000000000" pitchFamily="2" charset="2"/>
              </a:rPr>
              <a:t>is nothing but Route parameters and we can represent the route parameters in the form of curly braces</a:t>
            </a:r>
            <a:endParaRPr lang="en-IN" sz="1600" b="1" dirty="0"/>
          </a:p>
          <a:p>
            <a:endParaRPr lang="en-IN" sz="1600" dirty="0"/>
          </a:p>
        </p:txBody>
      </p:sp>
    </p:spTree>
    <p:extLst>
      <p:ext uri="{BB962C8B-B14F-4D97-AF65-F5344CB8AC3E}">
        <p14:creationId xmlns:p14="http://schemas.microsoft.com/office/powerpoint/2010/main" val="198648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sym typeface="Wingdings" panose="05000000000000000000" pitchFamily="2" charset="2"/>
              </a:rPr>
              <a:t>QueryString</a:t>
            </a:r>
            <a:r>
              <a:rPr lang="en-IN" sz="1600" b="1" dirty="0">
                <a:sym typeface="Wingdings" panose="05000000000000000000" pitchFamily="2" charset="2"/>
              </a:rPr>
              <a:t> </a:t>
            </a:r>
            <a:r>
              <a:rPr lang="en-IN" sz="1600" dirty="0">
                <a:sym typeface="Wingdings" panose="05000000000000000000" pitchFamily="2" charset="2"/>
              </a:rPr>
              <a:t>It will be part of </a:t>
            </a:r>
            <a:r>
              <a:rPr lang="en-IN" sz="1600" dirty="0" err="1">
                <a:sym typeface="Wingdings" panose="05000000000000000000" pitchFamily="2" charset="2"/>
              </a:rPr>
              <a:t>url</a:t>
            </a:r>
            <a:r>
              <a:rPr lang="en-IN" sz="1600" dirty="0">
                <a:sym typeface="Wingdings" panose="05000000000000000000" pitchFamily="2" charset="2"/>
              </a:rPr>
              <a:t> and we can retrieve the values from the query string using. </a:t>
            </a:r>
          </a:p>
          <a:p>
            <a:r>
              <a:rPr lang="en-IN" sz="1600" dirty="0">
                <a:sym typeface="Wingdings" panose="05000000000000000000" pitchFamily="2" charset="2"/>
              </a:rPr>
              <a:t>Model binding is performed automatically before action method execution starts.so when we pass the values using both route parameters and query string then model binding will pick up the values from Route data as it has higher order preference than query string.so we can change this default nature like we want to pick one parameter from query string and other from route data by using </a:t>
            </a:r>
            <a:r>
              <a:rPr lang="en-IN" sz="1600" b="1" dirty="0" err="1">
                <a:sym typeface="Wingdings" panose="05000000000000000000" pitchFamily="2" charset="2"/>
              </a:rPr>
              <a:t>FromQuery</a:t>
            </a:r>
            <a:r>
              <a:rPr lang="en-IN" sz="1600" b="1" dirty="0">
                <a:sym typeface="Wingdings" panose="05000000000000000000" pitchFamily="2" charset="2"/>
              </a:rPr>
              <a:t> and </a:t>
            </a:r>
            <a:r>
              <a:rPr lang="en-IN" sz="1600" b="1" dirty="0" err="1">
                <a:sym typeface="Wingdings" panose="05000000000000000000" pitchFamily="2" charset="2"/>
              </a:rPr>
              <a:t>FromRoute</a:t>
            </a:r>
            <a:endParaRPr lang="en-IN" sz="1600" b="1" dirty="0">
              <a:sym typeface="Wingdings" panose="05000000000000000000" pitchFamily="2" charset="2"/>
            </a:endParaRPr>
          </a:p>
          <a:p>
            <a:r>
              <a:rPr lang="en-IN" sz="1600" b="1" dirty="0" err="1">
                <a:sym typeface="Wingdings" panose="05000000000000000000" pitchFamily="2" charset="2"/>
              </a:rPr>
              <a:t>FromQuery</a:t>
            </a:r>
            <a:r>
              <a:rPr lang="en-IN" sz="1600" b="1" dirty="0">
                <a:sym typeface="Wingdings" panose="05000000000000000000" pitchFamily="2" charset="2"/>
              </a:rPr>
              <a:t> Vs </a:t>
            </a:r>
            <a:r>
              <a:rPr lang="en-IN" sz="1600" b="1" dirty="0" err="1">
                <a:sym typeface="Wingdings" panose="05000000000000000000" pitchFamily="2" charset="2"/>
              </a:rPr>
              <a:t>FromRoute</a:t>
            </a:r>
            <a:r>
              <a:rPr lang="en-IN" sz="1600" b="1" dirty="0">
                <a:sym typeface="Wingdings" panose="05000000000000000000" pitchFamily="2" charset="2"/>
              </a:rPr>
              <a:t>: </a:t>
            </a:r>
            <a:r>
              <a:rPr lang="en-IN" sz="1600" dirty="0">
                <a:sym typeface="Wingdings" panose="05000000000000000000" pitchFamily="2" charset="2"/>
              </a:rPr>
              <a:t>it will pick the parameter values based on the data source we specified. If we specify [</a:t>
            </a:r>
            <a:r>
              <a:rPr lang="en-IN" sz="1600" dirty="0" err="1">
                <a:sym typeface="Wingdings" panose="05000000000000000000" pitchFamily="2" charset="2"/>
              </a:rPr>
              <a:t>FromQuery</a:t>
            </a:r>
            <a:r>
              <a:rPr lang="en-IN" sz="1600" dirty="0">
                <a:sym typeface="Wingdings" panose="05000000000000000000" pitchFamily="2" charset="2"/>
              </a:rPr>
              <a:t>] it will pick from Query string and if we specify [</a:t>
            </a:r>
            <a:r>
              <a:rPr lang="en-IN" sz="1600" dirty="0" err="1">
                <a:sym typeface="Wingdings" panose="05000000000000000000" pitchFamily="2" charset="2"/>
              </a:rPr>
              <a:t>FromRoute</a:t>
            </a:r>
            <a:r>
              <a:rPr lang="en-IN" sz="1600" dirty="0">
                <a:sym typeface="Wingdings" panose="05000000000000000000" pitchFamily="2" charset="2"/>
              </a:rPr>
              <a:t>] then it will pick from Route data. In case if we do not specify anything it will take from Route data as it is the highest precedence than Query string</a:t>
            </a:r>
          </a:p>
          <a:p>
            <a:r>
              <a:rPr lang="en-IN" sz="1600" b="1" dirty="0">
                <a:sym typeface="Wingdings" panose="05000000000000000000" pitchFamily="2" charset="2"/>
              </a:rPr>
              <a:t>Models: </a:t>
            </a:r>
            <a:r>
              <a:rPr lang="en-IN" sz="1600" dirty="0">
                <a:sym typeface="Wingdings" panose="05000000000000000000" pitchFamily="2" charset="2"/>
              </a:rPr>
              <a:t>In asp.net core model is a class that represents the structure of the data that we would like to receive from the request and send the response back to the browser. So here action method can receive model object as a parameter. If action method has a parameter of model class type it automatically creates an object of the model class and adds all the values from the request into the properties of the model object then that model object is received as an argument in  the action method.</a:t>
            </a:r>
          </a:p>
          <a:p>
            <a:r>
              <a:rPr lang="en-IN" sz="1600" b="1" dirty="0">
                <a:sym typeface="Wingdings" panose="05000000000000000000" pitchFamily="2" charset="2"/>
              </a:rPr>
              <a:t>Form Fields: </a:t>
            </a:r>
            <a:r>
              <a:rPr lang="en-IN" sz="1600" dirty="0">
                <a:sym typeface="Wingdings" panose="05000000000000000000" pitchFamily="2" charset="2"/>
              </a:rPr>
              <a:t>Generally we use this form fields when we click on submit button in html </a:t>
            </a:r>
            <a:r>
              <a:rPr lang="en-IN" sz="1600" dirty="0" err="1">
                <a:sym typeface="Wingdings" panose="05000000000000000000" pitchFamily="2" charset="2"/>
              </a:rPr>
              <a:t>form.suppose</a:t>
            </a:r>
            <a:r>
              <a:rPr lang="en-IN" sz="1600" dirty="0">
                <a:sym typeface="Wingdings" panose="05000000000000000000" pitchFamily="2" charset="2"/>
              </a:rPr>
              <a:t> we have a registration form  which has multiple text boxes and after entering the values in all the text boxes and if we click on submit button  then all those values which we entered in text boxes will be submitted in the server and those are called form fields. Generally values are added in the request body in either of two formats that is either </a:t>
            </a:r>
            <a:r>
              <a:rPr lang="en-IN" sz="1600" b="1" dirty="0">
                <a:sym typeface="Wingdings" panose="05000000000000000000" pitchFamily="2" charset="2"/>
              </a:rPr>
              <a:t>form </a:t>
            </a:r>
            <a:r>
              <a:rPr lang="en-IN" sz="1600" b="1" dirty="0" err="1">
                <a:sym typeface="Wingdings" panose="05000000000000000000" pitchFamily="2" charset="2"/>
              </a:rPr>
              <a:t>urlencoded</a:t>
            </a:r>
            <a:r>
              <a:rPr lang="en-IN" sz="1600" b="1" dirty="0">
                <a:sym typeface="Wingdings" panose="05000000000000000000" pitchFamily="2" charset="2"/>
              </a:rPr>
              <a:t> or form-</a:t>
            </a:r>
            <a:r>
              <a:rPr lang="en-IN" sz="1600" b="1" dirty="0" err="1">
                <a:sym typeface="Wingdings" panose="05000000000000000000" pitchFamily="2" charset="2"/>
              </a:rPr>
              <a:t>data.</a:t>
            </a:r>
            <a:r>
              <a:rPr lang="en-IN" sz="1600" dirty="0" err="1">
                <a:sym typeface="Wingdings" panose="05000000000000000000" pitchFamily="2" charset="2"/>
              </a:rPr>
              <a:t>form</a:t>
            </a:r>
            <a:r>
              <a:rPr lang="en-IN" sz="1600" dirty="0">
                <a:sym typeface="Wingdings" panose="05000000000000000000" pitchFamily="2" charset="2"/>
              </a:rPr>
              <a:t>-data is complex one. In case of form-</a:t>
            </a:r>
            <a:r>
              <a:rPr lang="en-IN" sz="1600" dirty="0" err="1">
                <a:sym typeface="Wingdings" panose="05000000000000000000" pitchFamily="2" charset="2"/>
              </a:rPr>
              <a:t>urlencoded</a:t>
            </a:r>
            <a:r>
              <a:rPr lang="en-IN" sz="1600" dirty="0">
                <a:sym typeface="Wingdings" panose="05000000000000000000" pitchFamily="2" charset="2"/>
              </a:rPr>
              <a:t>  in the request header the content type will be added as application/x-www-form-urlencoded.in request body the values will be added </a:t>
            </a:r>
          </a:p>
          <a:p>
            <a:r>
              <a:rPr lang="en-IN" sz="1600" b="1" dirty="0">
                <a:sym typeface="Wingdings" panose="05000000000000000000" pitchFamily="2" charset="2"/>
              </a:rPr>
              <a:t>Model Validations: </a:t>
            </a:r>
            <a:r>
              <a:rPr lang="en-IN" sz="1600" dirty="0">
                <a:sym typeface="Wingdings" panose="05000000000000000000" pitchFamily="2" charset="2"/>
              </a:rPr>
              <a:t>We have to use Data annotations that are applied on model properties.</a:t>
            </a:r>
          </a:p>
          <a:p>
            <a:r>
              <a:rPr lang="en-IN" sz="1600" b="1" dirty="0">
                <a:sym typeface="Wingdings" panose="05000000000000000000" pitchFamily="2" charset="2"/>
              </a:rPr>
              <a:t>Model State: </a:t>
            </a:r>
            <a:r>
              <a:rPr lang="en-IN" sz="1600" dirty="0">
                <a:sym typeface="Wingdings" panose="05000000000000000000" pitchFamily="2" charset="2"/>
              </a:rPr>
              <a:t>This is the property of controller base and it is used to check status of the validation.SO after model binding, model validation occurs and it </a:t>
            </a:r>
            <a:r>
              <a:rPr lang="en-IN" sz="1600" dirty="0" err="1">
                <a:sym typeface="Wingdings" panose="05000000000000000000" pitchFamily="2" charset="2"/>
              </a:rPr>
              <a:t>chekcs</a:t>
            </a:r>
            <a:r>
              <a:rPr lang="en-IN" sz="1600" dirty="0">
                <a:sym typeface="Wingdings" panose="05000000000000000000" pitchFamily="2" charset="2"/>
              </a:rPr>
              <a:t> all the validation rules that are applied on the model </a:t>
            </a:r>
            <a:r>
              <a:rPr lang="en-IN" sz="1600" dirty="0" err="1">
                <a:sym typeface="Wingdings" panose="05000000000000000000" pitchFamily="2" charset="2"/>
              </a:rPr>
              <a:t>propertyand</a:t>
            </a:r>
            <a:r>
              <a:rPr lang="en-IN" sz="1600" dirty="0">
                <a:sym typeface="Wingdings" panose="05000000000000000000" pitchFamily="2" charset="2"/>
              </a:rPr>
              <a:t> based on that it will collect all the information about validation errors and these validation results are stored in the model state object. It contains 3 properties mainly 1)</a:t>
            </a:r>
            <a:r>
              <a:rPr lang="en-IN" sz="1600" dirty="0" err="1">
                <a:sym typeface="Wingdings" panose="05000000000000000000" pitchFamily="2" charset="2"/>
              </a:rPr>
              <a:t>Isvalid</a:t>
            </a:r>
            <a:r>
              <a:rPr lang="en-IN" sz="1600" dirty="0">
                <a:sym typeface="Wingdings" panose="05000000000000000000" pitchFamily="2" charset="2"/>
              </a:rPr>
              <a:t> 2)Values 3)</a:t>
            </a:r>
            <a:r>
              <a:rPr lang="en-IN" sz="1600" dirty="0" err="1">
                <a:sym typeface="Wingdings" panose="05000000000000000000" pitchFamily="2" charset="2"/>
              </a:rPr>
              <a:t>ErrorCount</a:t>
            </a:r>
            <a:r>
              <a:rPr lang="en-IN" sz="1600" dirty="0">
                <a:sym typeface="Wingdings" panose="05000000000000000000" pitchFamily="2" charset="2"/>
              </a:rPr>
              <a:t>.</a:t>
            </a:r>
          </a:p>
          <a:p>
            <a:r>
              <a:rPr lang="en-IN" sz="1600" b="1" dirty="0" err="1">
                <a:sym typeface="Wingdings" panose="05000000000000000000" pitchFamily="2" charset="2"/>
              </a:rPr>
              <a:t>Isvalid</a:t>
            </a:r>
            <a:r>
              <a:rPr lang="en-IN" sz="1600" b="1" dirty="0">
                <a:sym typeface="Wingdings" panose="05000000000000000000" pitchFamily="2" charset="2"/>
              </a:rPr>
              <a:t> </a:t>
            </a:r>
            <a:r>
              <a:rPr lang="en-IN" sz="1600" dirty="0">
                <a:sym typeface="Wingdings" panose="05000000000000000000" pitchFamily="2" charset="2"/>
              </a:rPr>
              <a:t>is a Boolean property which indicates validation is success or not</a:t>
            </a:r>
          </a:p>
          <a:p>
            <a:r>
              <a:rPr lang="en-IN" sz="1600" b="1" dirty="0">
                <a:sym typeface="Wingdings" panose="05000000000000000000" pitchFamily="2" charset="2"/>
              </a:rPr>
              <a:t>Values </a:t>
            </a:r>
            <a:r>
              <a:rPr lang="en-IN" sz="1600" dirty="0">
                <a:sym typeface="Wingdings" panose="05000000000000000000" pitchFamily="2" charset="2"/>
              </a:rPr>
              <a:t>It contains each model property value with corresponding errors.</a:t>
            </a:r>
          </a:p>
          <a:p>
            <a:r>
              <a:rPr lang="en-IN" sz="1600" b="1" dirty="0" err="1">
                <a:sym typeface="Wingdings" panose="05000000000000000000" pitchFamily="2" charset="2"/>
              </a:rPr>
              <a:t>ErrorCount</a:t>
            </a:r>
            <a:r>
              <a:rPr lang="en-IN" sz="1600" b="1" dirty="0">
                <a:sym typeface="Wingdings" panose="05000000000000000000" pitchFamily="2" charset="2"/>
              </a:rPr>
              <a:t> </a:t>
            </a:r>
            <a:r>
              <a:rPr lang="en-IN" sz="1600" dirty="0">
                <a:sym typeface="Wingdings" panose="05000000000000000000" pitchFamily="2" charset="2"/>
              </a:rPr>
              <a:t>gives the total number of errors.</a:t>
            </a:r>
            <a:endParaRPr lang="en-IN" sz="1600" dirty="0"/>
          </a:p>
        </p:txBody>
      </p:sp>
    </p:spTree>
    <p:extLst>
      <p:ext uri="{BB962C8B-B14F-4D97-AF65-F5344CB8AC3E}">
        <p14:creationId xmlns:p14="http://schemas.microsoft.com/office/powerpoint/2010/main" val="125388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Display </a:t>
            </a:r>
            <a:r>
              <a:rPr lang="en-IN" sz="1600" dirty="0">
                <a:sym typeface="Wingdings" panose="05000000000000000000" pitchFamily="2" charset="2"/>
              </a:rPr>
              <a:t>we can change the property name using Display attribute: Example: [Display[Name=“First Name”]</a:t>
            </a:r>
          </a:p>
          <a:p>
            <a:r>
              <a:rPr lang="en-IN" sz="1600" b="1" dirty="0" err="1">
                <a:sym typeface="Wingdings" panose="05000000000000000000" pitchFamily="2" charset="2"/>
              </a:rPr>
              <a:t>StringLength</a:t>
            </a:r>
            <a:r>
              <a:rPr lang="en-IN" sz="1600" b="1" dirty="0">
                <a:sym typeface="Wingdings" panose="05000000000000000000" pitchFamily="2" charset="2"/>
              </a:rPr>
              <a:t>: </a:t>
            </a:r>
            <a:r>
              <a:rPr lang="en-IN" sz="1600" dirty="0">
                <a:sym typeface="Wingdings" panose="05000000000000000000" pitchFamily="2" charset="2"/>
              </a:rPr>
              <a:t>We can specify Minimum length and also maximum length and optional we can also use </a:t>
            </a:r>
            <a:r>
              <a:rPr lang="en-IN" sz="1600" dirty="0" err="1">
                <a:sym typeface="Wingdings" panose="05000000000000000000" pitchFamily="2" charset="2"/>
              </a:rPr>
              <a:t>ErrorMEssage</a:t>
            </a:r>
            <a:r>
              <a:rPr lang="en-IN" sz="1600" dirty="0">
                <a:sym typeface="Wingdings" panose="05000000000000000000" pitchFamily="2" charset="2"/>
              </a:rPr>
              <a:t>.</a:t>
            </a:r>
          </a:p>
          <a:p>
            <a:r>
              <a:rPr lang="en-IN" sz="1600" b="1" dirty="0">
                <a:sym typeface="Wingdings" panose="05000000000000000000" pitchFamily="2" charset="2"/>
              </a:rPr>
              <a:t>Range </a:t>
            </a:r>
            <a:r>
              <a:rPr lang="en-IN" sz="1600" dirty="0">
                <a:sym typeface="Wingdings" panose="05000000000000000000" pitchFamily="2" charset="2"/>
              </a:rPr>
              <a:t> we can specify minimum and maximum value and it is applicable only for numerical data type.</a:t>
            </a:r>
          </a:p>
          <a:p>
            <a:r>
              <a:rPr lang="en-IN" sz="1600" b="1" dirty="0">
                <a:sym typeface="Wingdings" panose="05000000000000000000" pitchFamily="2" charset="2"/>
              </a:rPr>
              <a:t>Regular Expression : </a:t>
            </a:r>
            <a:r>
              <a:rPr lang="en-IN" sz="1600" dirty="0">
                <a:sym typeface="Wingdings" panose="05000000000000000000" pitchFamily="2" charset="2"/>
              </a:rPr>
              <a:t>We can specify the valid regex pattern </a:t>
            </a:r>
          </a:p>
          <a:p>
            <a:r>
              <a:rPr lang="en-IN" sz="1600" b="1" dirty="0" err="1">
                <a:sym typeface="Wingdings" panose="05000000000000000000" pitchFamily="2" charset="2"/>
              </a:rPr>
              <a:t>EmailAddress</a:t>
            </a:r>
            <a:r>
              <a:rPr lang="en-IN" sz="1600" b="1" dirty="0">
                <a:sym typeface="Wingdings" panose="05000000000000000000" pitchFamily="2" charset="2"/>
              </a:rPr>
              <a:t> </a:t>
            </a:r>
            <a:r>
              <a:rPr lang="en-IN" sz="1600" dirty="0">
                <a:sym typeface="Wingdings" panose="05000000000000000000" pitchFamily="2" charset="2"/>
              </a:rPr>
              <a:t>we have to use this attribute for email property</a:t>
            </a:r>
          </a:p>
          <a:p>
            <a:r>
              <a:rPr lang="en-IN" sz="1600" b="1" dirty="0">
                <a:sym typeface="Wingdings" panose="05000000000000000000" pitchFamily="2" charset="2"/>
              </a:rPr>
              <a:t>Phone: </a:t>
            </a:r>
            <a:r>
              <a:rPr lang="en-IN" sz="1600" dirty="0">
                <a:sym typeface="Wingdings" panose="05000000000000000000" pitchFamily="2" charset="2"/>
              </a:rPr>
              <a:t>we can use this attribute for Phone</a:t>
            </a:r>
          </a:p>
          <a:p>
            <a:r>
              <a:rPr lang="en-IN" sz="1600" b="1" dirty="0">
                <a:sym typeface="Wingdings" panose="05000000000000000000" pitchFamily="2" charset="2"/>
              </a:rPr>
              <a:t>Compare: </a:t>
            </a:r>
            <a:r>
              <a:rPr lang="en-IN" sz="1600" dirty="0">
                <a:sym typeface="Wingdings" panose="05000000000000000000" pitchFamily="2" charset="2"/>
              </a:rPr>
              <a:t>we can compare the value of two individual properties like Password and compare Password</a:t>
            </a:r>
          </a:p>
          <a:p>
            <a:r>
              <a:rPr lang="en-IN" sz="1600" b="1" dirty="0" err="1">
                <a:sym typeface="Wingdings" panose="05000000000000000000" pitchFamily="2" charset="2"/>
              </a:rPr>
              <a:t>ValidateNever</a:t>
            </a:r>
            <a:r>
              <a:rPr lang="en-IN" sz="1600" b="1" dirty="0">
                <a:sym typeface="Wingdings" panose="05000000000000000000" pitchFamily="2" charset="2"/>
              </a:rPr>
              <a:t>: </a:t>
            </a:r>
            <a:r>
              <a:rPr lang="en-IN" sz="1600" dirty="0">
                <a:sym typeface="Wingdings" panose="05000000000000000000" pitchFamily="2" charset="2"/>
              </a:rPr>
              <a:t>if we want to disable a validation for a specific property then we can use this attribute.</a:t>
            </a:r>
          </a:p>
          <a:p>
            <a:r>
              <a:rPr lang="en-IN" sz="1600" b="1" dirty="0">
                <a:sym typeface="Wingdings" panose="05000000000000000000" pitchFamily="2" charset="2"/>
              </a:rPr>
              <a:t>Custom Validations: </a:t>
            </a:r>
            <a:r>
              <a:rPr lang="en-IN" sz="1600" dirty="0">
                <a:sym typeface="Wingdings" panose="05000000000000000000" pitchFamily="2" charset="2"/>
              </a:rPr>
              <a:t>we have various validation attributes like </a:t>
            </a:r>
            <a:r>
              <a:rPr lang="en-IN" sz="1600" dirty="0" err="1">
                <a:sym typeface="Wingdings" panose="05000000000000000000" pitchFamily="2" charset="2"/>
              </a:rPr>
              <a:t>Required,Range</a:t>
            </a:r>
            <a:r>
              <a:rPr lang="en-IN" sz="1600" dirty="0">
                <a:sym typeface="Wingdings" panose="05000000000000000000" pitchFamily="2" charset="2"/>
              </a:rPr>
              <a:t> etc but if we have a complex requirement which cannot be solved with built-in validation attributes then we have to create custom validation attributes. We have to create a custom class and that must inherit </a:t>
            </a:r>
            <a:r>
              <a:rPr lang="en-IN" sz="1600" b="1" dirty="0" err="1">
                <a:sym typeface="Wingdings" panose="05000000000000000000" pitchFamily="2" charset="2"/>
              </a:rPr>
              <a:t>ValidationAttribute</a:t>
            </a:r>
            <a:r>
              <a:rPr lang="en-IN" sz="1600" dirty="0">
                <a:sym typeface="Wingdings" panose="05000000000000000000" pitchFamily="2" charset="2"/>
              </a:rPr>
              <a:t> class and override </a:t>
            </a:r>
            <a:r>
              <a:rPr lang="en-IN" sz="1600" b="1" dirty="0" err="1">
                <a:sym typeface="Wingdings" panose="05000000000000000000" pitchFamily="2" charset="2"/>
              </a:rPr>
              <a:t>IsValid</a:t>
            </a:r>
            <a:r>
              <a:rPr lang="en-IN" sz="1600" b="1" dirty="0">
                <a:sym typeface="Wingdings" panose="05000000000000000000" pitchFamily="2" charset="2"/>
              </a:rPr>
              <a:t> </a:t>
            </a:r>
            <a:r>
              <a:rPr lang="en-IN" sz="1600" dirty="0">
                <a:sym typeface="Wingdings" panose="05000000000000000000" pitchFamily="2" charset="2"/>
              </a:rPr>
              <a:t>method. This </a:t>
            </a:r>
            <a:r>
              <a:rPr lang="en-IN" sz="1600" dirty="0" err="1">
                <a:sym typeface="Wingdings" panose="05000000000000000000" pitchFamily="2" charset="2"/>
              </a:rPr>
              <a:t>ValidationAttribute</a:t>
            </a:r>
            <a:r>
              <a:rPr lang="en-IN" sz="1600" dirty="0">
                <a:sym typeface="Wingdings" panose="05000000000000000000" pitchFamily="2" charset="2"/>
              </a:rPr>
              <a:t> class is the base class for all built-in validations.</a:t>
            </a:r>
          </a:p>
          <a:p>
            <a:r>
              <a:rPr lang="en-IN" sz="1600" b="1" dirty="0">
                <a:sym typeface="Wingdings" panose="05000000000000000000" pitchFamily="2" charset="2"/>
              </a:rPr>
              <a:t>When asp.net core receives a request first it performs the routing and if that route points to an action method then it first performs the model binding , reading the inputs from the request then it performs the model validation so as a part of it </a:t>
            </a:r>
            <a:r>
              <a:rPr lang="en-IN" sz="1600" b="1" dirty="0" err="1">
                <a:sym typeface="Wingdings" panose="05000000000000000000" pitchFamily="2" charset="2"/>
              </a:rPr>
              <a:t>it</a:t>
            </a:r>
            <a:r>
              <a:rPr lang="en-IN" sz="1600" b="1" dirty="0">
                <a:sym typeface="Wingdings" panose="05000000000000000000" pitchFamily="2" charset="2"/>
              </a:rPr>
              <a:t> automatically calls </a:t>
            </a:r>
            <a:r>
              <a:rPr lang="en-IN" sz="1600" dirty="0" err="1">
                <a:sym typeface="Wingdings" panose="05000000000000000000" pitchFamily="2" charset="2"/>
              </a:rPr>
              <a:t>IsValid</a:t>
            </a:r>
            <a:r>
              <a:rPr lang="en-IN" sz="1600" dirty="0">
                <a:sym typeface="Wingdings" panose="05000000000000000000" pitchFamily="2" charset="2"/>
              </a:rPr>
              <a:t> </a:t>
            </a:r>
            <a:r>
              <a:rPr lang="en-IN" sz="1600" b="1" dirty="0">
                <a:sym typeface="Wingdings" panose="05000000000000000000" pitchFamily="2" charset="2"/>
              </a:rPr>
              <a:t>Method.</a:t>
            </a:r>
          </a:p>
          <a:p>
            <a:r>
              <a:rPr lang="en-IN" sz="1600" dirty="0">
                <a:sym typeface="Wingdings" panose="05000000000000000000" pitchFamily="2" charset="2"/>
              </a:rPr>
              <a:t>After creating a custom class we have to add this class as an attribute in Model property</a:t>
            </a:r>
          </a:p>
          <a:p>
            <a:r>
              <a:rPr lang="en-IN" sz="1600" b="1" dirty="0" err="1">
                <a:sym typeface="Wingdings" panose="05000000000000000000" pitchFamily="2" charset="2"/>
              </a:rPr>
              <a:t>IValidatableObject</a:t>
            </a:r>
            <a:r>
              <a:rPr lang="en-IN" sz="1600" b="1" dirty="0">
                <a:sym typeface="Wingdings" panose="05000000000000000000" pitchFamily="2" charset="2"/>
              </a:rPr>
              <a:t>: </a:t>
            </a:r>
            <a:r>
              <a:rPr lang="en-IN" sz="1600" dirty="0">
                <a:sym typeface="Wingdings" panose="05000000000000000000" pitchFamily="2" charset="2"/>
              </a:rPr>
              <a:t>Sometimes we would like to create a model validation which is specific to a particular model class which is not reuseable then we use </a:t>
            </a:r>
            <a:r>
              <a:rPr lang="en-IN" sz="1600" dirty="0" err="1">
                <a:sym typeface="Wingdings" panose="05000000000000000000" pitchFamily="2" charset="2"/>
              </a:rPr>
              <a:t>IValidatableObject</a:t>
            </a:r>
            <a:r>
              <a:rPr lang="en-IN" sz="1600" dirty="0">
                <a:sym typeface="Wingdings" panose="05000000000000000000" pitchFamily="2" charset="2"/>
              </a:rPr>
              <a:t> for the model </a:t>
            </a:r>
            <a:r>
              <a:rPr lang="en-IN" sz="1600" dirty="0" err="1">
                <a:sym typeface="Wingdings" panose="05000000000000000000" pitchFamily="2" charset="2"/>
              </a:rPr>
              <a:t>class.we</a:t>
            </a:r>
            <a:r>
              <a:rPr lang="en-IN" sz="1600" dirty="0">
                <a:sym typeface="Wingdings" panose="05000000000000000000" pitchFamily="2" charset="2"/>
              </a:rPr>
              <a:t> can write the logic inside the same model class rather than outside.</a:t>
            </a:r>
          </a:p>
          <a:p>
            <a:r>
              <a:rPr lang="en-IN" sz="1600" b="1" dirty="0">
                <a:sym typeface="Wingdings" panose="05000000000000000000" pitchFamily="2" charset="2"/>
              </a:rPr>
              <a:t>Bind: </a:t>
            </a:r>
            <a:r>
              <a:rPr lang="en-IN" sz="1600" dirty="0">
                <a:sym typeface="Wingdings" panose="05000000000000000000" pitchFamily="2" charset="2"/>
              </a:rPr>
              <a:t>It specifies what properties must be included in the model binding so that remaining properties will not be </a:t>
            </a:r>
            <a:r>
              <a:rPr lang="en-IN" sz="1600" dirty="0" err="1">
                <a:sym typeface="Wingdings" panose="05000000000000000000" pitchFamily="2" charset="2"/>
              </a:rPr>
              <a:t>binded</a:t>
            </a:r>
            <a:r>
              <a:rPr lang="en-IN" sz="1600" dirty="0">
                <a:sym typeface="Wingdings" panose="05000000000000000000" pitchFamily="2" charset="2"/>
              </a:rPr>
              <a:t>. By default in model binding all the properties of model class will be </a:t>
            </a:r>
            <a:r>
              <a:rPr lang="en-IN" sz="1600" dirty="0" err="1">
                <a:sym typeface="Wingdings" panose="05000000000000000000" pitchFamily="2" charset="2"/>
              </a:rPr>
              <a:t>binded</a:t>
            </a:r>
            <a:r>
              <a:rPr lang="en-IN" sz="1600" dirty="0">
                <a:sym typeface="Wingdings" panose="05000000000000000000" pitchFamily="2" charset="2"/>
              </a:rPr>
              <a:t> but if we mention bind and specify list of properties that want to bind only those properties will be added remaining will be ignored </a:t>
            </a:r>
          </a:p>
          <a:p>
            <a:r>
              <a:rPr lang="en-IN" sz="1600" b="1" dirty="0" err="1">
                <a:sym typeface="Wingdings" panose="05000000000000000000" pitchFamily="2" charset="2"/>
              </a:rPr>
              <a:t>BindNever</a:t>
            </a:r>
            <a:r>
              <a:rPr lang="en-IN" sz="1600" b="1" dirty="0">
                <a:sym typeface="Wingdings" panose="05000000000000000000" pitchFamily="2" charset="2"/>
              </a:rPr>
              <a:t>: </a:t>
            </a:r>
            <a:r>
              <a:rPr lang="en-IN" sz="1600" dirty="0">
                <a:sym typeface="Wingdings" panose="05000000000000000000" pitchFamily="2" charset="2"/>
              </a:rPr>
              <a:t>Let say I have 50 properties and I want to bind only 40 properties so instead of specifying all 40 properties we can specify 10 properties with </a:t>
            </a:r>
            <a:r>
              <a:rPr lang="en-IN" sz="1600" dirty="0" err="1">
                <a:sym typeface="Wingdings" panose="05000000000000000000" pitchFamily="2" charset="2"/>
              </a:rPr>
              <a:t>BindNever</a:t>
            </a:r>
            <a:r>
              <a:rPr lang="en-IN" sz="1600" dirty="0">
                <a:sym typeface="Wingdings" panose="05000000000000000000" pitchFamily="2" charset="2"/>
              </a:rPr>
              <a:t> so that those properties will not be part of model binding.so we have to specify that attribute on top of the property.</a:t>
            </a:r>
            <a:endParaRPr lang="en-IN" sz="1600" b="1" dirty="0"/>
          </a:p>
        </p:txBody>
      </p:sp>
    </p:spTree>
    <p:extLst>
      <p:ext uri="{BB962C8B-B14F-4D97-AF65-F5344CB8AC3E}">
        <p14:creationId xmlns:p14="http://schemas.microsoft.com/office/powerpoint/2010/main" val="184676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sym typeface="Wingdings" panose="05000000000000000000" pitchFamily="2" charset="2"/>
              </a:rPr>
              <a:t>FromBody</a:t>
            </a:r>
            <a:r>
              <a:rPr lang="en-IN" sz="1600" b="1" dirty="0">
                <a:sym typeface="Wingdings" panose="05000000000000000000" pitchFamily="2" charset="2"/>
              </a:rPr>
              <a:t>: </a:t>
            </a:r>
            <a:r>
              <a:rPr lang="en-IN" sz="1600" dirty="0">
                <a:sym typeface="Wingdings" panose="05000000000000000000" pitchFamily="2" charset="2"/>
              </a:rPr>
              <a:t>Mostly for </a:t>
            </a:r>
            <a:r>
              <a:rPr lang="en-IN" sz="1600" dirty="0" err="1">
                <a:sym typeface="Wingdings" panose="05000000000000000000" pitchFamily="2" charset="2"/>
              </a:rPr>
              <a:t>json</a:t>
            </a:r>
            <a:r>
              <a:rPr lang="en-IN" sz="1600" dirty="0">
                <a:sym typeface="Wingdings" panose="05000000000000000000" pitchFamily="2" charset="2"/>
              </a:rPr>
              <a:t> and xml we must use the </a:t>
            </a:r>
            <a:r>
              <a:rPr lang="en-IN" sz="1600" dirty="0" err="1">
                <a:sym typeface="Wingdings" panose="05000000000000000000" pitchFamily="2" charset="2"/>
              </a:rPr>
              <a:t>formBody</a:t>
            </a:r>
            <a:endParaRPr lang="en-IN" sz="1600" dirty="0">
              <a:sym typeface="Wingdings" panose="05000000000000000000" pitchFamily="2" charset="2"/>
            </a:endParaRPr>
          </a:p>
          <a:p>
            <a:r>
              <a:rPr lang="en-IN" sz="1600" b="1" dirty="0" err="1">
                <a:sym typeface="Wingdings" panose="05000000000000000000" pitchFamily="2" charset="2"/>
              </a:rPr>
              <a:t>InputFormatters</a:t>
            </a:r>
            <a:r>
              <a:rPr lang="en-IN" sz="1600" b="1" dirty="0">
                <a:sym typeface="Wingdings" panose="05000000000000000000" pitchFamily="2" charset="2"/>
              </a:rPr>
              <a:t>: </a:t>
            </a:r>
            <a:r>
              <a:rPr lang="en-IN" sz="1600" dirty="0">
                <a:sym typeface="Wingdings" panose="05000000000000000000" pitchFamily="2" charset="2"/>
              </a:rPr>
              <a:t>These are internal classes in asp.net core which are used to transform or convert the request body into model object. For example whenever the request body contains the Json data and content type is application/Json in request headers then </a:t>
            </a:r>
            <a:r>
              <a:rPr lang="en-IN" sz="1600" dirty="0" err="1">
                <a:sym typeface="Wingdings" panose="05000000000000000000" pitchFamily="2" charset="2"/>
              </a:rPr>
              <a:t>JsonInputFormatter</a:t>
            </a:r>
            <a:r>
              <a:rPr lang="en-IN" sz="1600" dirty="0">
                <a:sym typeface="Wingdings" panose="05000000000000000000" pitchFamily="2" charset="2"/>
              </a:rPr>
              <a:t> will be enabled automatically and it reads the </a:t>
            </a:r>
            <a:r>
              <a:rPr lang="en-IN" sz="1600" dirty="0" err="1">
                <a:sym typeface="Wingdings" panose="05000000000000000000" pitchFamily="2" charset="2"/>
              </a:rPr>
              <a:t>json</a:t>
            </a:r>
            <a:r>
              <a:rPr lang="en-IN" sz="1600" dirty="0">
                <a:sym typeface="Wingdings" panose="05000000000000000000" pitchFamily="2" charset="2"/>
              </a:rPr>
              <a:t> data from the request body and it will convert the same into model </a:t>
            </a:r>
            <a:r>
              <a:rPr lang="en-IN" sz="1600" dirty="0" err="1">
                <a:sym typeface="Wingdings" panose="05000000000000000000" pitchFamily="2" charset="2"/>
              </a:rPr>
              <a:t>object.same</a:t>
            </a:r>
            <a:r>
              <a:rPr lang="en-IN" sz="1600" dirty="0">
                <a:sym typeface="Wingdings" panose="05000000000000000000" pitchFamily="2" charset="2"/>
              </a:rPr>
              <a:t> thing happens for xml data here </a:t>
            </a:r>
            <a:r>
              <a:rPr lang="en-IN" sz="1600" dirty="0" err="1">
                <a:sym typeface="Wingdings" panose="05000000000000000000" pitchFamily="2" charset="2"/>
              </a:rPr>
              <a:t>xmlSerializerInputformatter</a:t>
            </a:r>
            <a:r>
              <a:rPr lang="en-IN" sz="1600" dirty="0">
                <a:sym typeface="Wingdings" panose="05000000000000000000" pitchFamily="2" charset="2"/>
              </a:rPr>
              <a:t> will automatically convert the xml data into model </a:t>
            </a:r>
            <a:r>
              <a:rPr lang="en-IN" sz="1600" dirty="0" err="1">
                <a:sym typeface="Wingdings" panose="05000000000000000000" pitchFamily="2" charset="2"/>
              </a:rPr>
              <a:t>object.By</a:t>
            </a:r>
            <a:r>
              <a:rPr lang="en-IN" sz="1600" dirty="0">
                <a:sym typeface="Wingdings" panose="05000000000000000000" pitchFamily="2" charset="2"/>
              </a:rPr>
              <a:t> default asp.net controller have only one input formatter but for xml we want to manually add the </a:t>
            </a:r>
            <a:r>
              <a:rPr lang="en-IN" sz="1600" dirty="0" err="1">
                <a:sym typeface="Wingdings" panose="05000000000000000000" pitchFamily="2" charset="2"/>
              </a:rPr>
              <a:t>xmlserializerinput</a:t>
            </a:r>
            <a:r>
              <a:rPr lang="en-IN" sz="1600" dirty="0">
                <a:sym typeface="Wingdings" panose="05000000000000000000" pitchFamily="2" charset="2"/>
              </a:rPr>
              <a:t> formatter for the controllers</a:t>
            </a:r>
          </a:p>
          <a:p>
            <a:r>
              <a:rPr lang="en-IN" sz="1600" b="1" dirty="0">
                <a:sym typeface="Wingdings" panose="05000000000000000000" pitchFamily="2" charset="2"/>
              </a:rPr>
              <a:t>Custom Model Binder: </a:t>
            </a:r>
            <a:r>
              <a:rPr lang="en-IN" sz="1600" dirty="0">
                <a:sym typeface="Wingdings" panose="05000000000000000000" pitchFamily="2" charset="2"/>
              </a:rPr>
              <a:t>whenever we would like to execute some complex logic while model binding we have to create custom model binder means instead of using default model binding functionality we are going to create own model binding and we can reuse the same across the </a:t>
            </a:r>
            <a:r>
              <a:rPr lang="en-IN" sz="1600" dirty="0" err="1">
                <a:sym typeface="Wingdings" panose="05000000000000000000" pitchFamily="2" charset="2"/>
              </a:rPr>
              <a:t>application.suppose</a:t>
            </a:r>
            <a:r>
              <a:rPr lang="en-IN" sz="1600" dirty="0">
                <a:sym typeface="Wingdings" panose="05000000000000000000" pitchFamily="2" charset="2"/>
              </a:rPr>
              <a:t> user submits </a:t>
            </a:r>
            <a:r>
              <a:rPr lang="en-IN" sz="1600" dirty="0" err="1">
                <a:sym typeface="Wingdings" panose="05000000000000000000" pitchFamily="2" charset="2"/>
              </a:rPr>
              <a:t>firstname</a:t>
            </a:r>
            <a:r>
              <a:rPr lang="en-IN" sz="1600" dirty="0">
                <a:sym typeface="Wingdings" panose="05000000000000000000" pitchFamily="2" charset="2"/>
              </a:rPr>
              <a:t> and </a:t>
            </a:r>
            <a:r>
              <a:rPr lang="en-IN" sz="1600" dirty="0" err="1">
                <a:sym typeface="Wingdings" panose="05000000000000000000" pitchFamily="2" charset="2"/>
              </a:rPr>
              <a:t>lastname</a:t>
            </a:r>
            <a:r>
              <a:rPr lang="en-IN" sz="1600" dirty="0">
                <a:sym typeface="Wingdings" panose="05000000000000000000" pitchFamily="2" charset="2"/>
              </a:rPr>
              <a:t> independently and both should be combined into a </a:t>
            </a:r>
            <a:r>
              <a:rPr lang="en-IN" sz="1600" dirty="0" err="1">
                <a:sym typeface="Wingdings" panose="05000000000000000000" pitchFamily="2" charset="2"/>
              </a:rPr>
              <a:t>PersonName</a:t>
            </a:r>
            <a:r>
              <a:rPr lang="en-IN" sz="1600" dirty="0">
                <a:sym typeface="Wingdings" panose="05000000000000000000" pitchFamily="2" charset="2"/>
              </a:rPr>
              <a:t> so for this we can make use </a:t>
            </a:r>
            <a:r>
              <a:rPr lang="en-IN" sz="1600" dirty="0" err="1">
                <a:sym typeface="Wingdings" panose="05000000000000000000" pitchFamily="2" charset="2"/>
              </a:rPr>
              <a:t>use</a:t>
            </a:r>
            <a:r>
              <a:rPr lang="en-IN" sz="1600" dirty="0">
                <a:sym typeface="Wingdings" panose="05000000000000000000" pitchFamily="2" charset="2"/>
              </a:rPr>
              <a:t> custom model binder. We have to create a custom class and </a:t>
            </a:r>
            <a:r>
              <a:rPr lang="en-IN" sz="1600" dirty="0" err="1">
                <a:sym typeface="Wingdings" panose="05000000000000000000" pitchFamily="2" charset="2"/>
              </a:rPr>
              <a:t>inhrit</a:t>
            </a:r>
            <a:r>
              <a:rPr lang="en-IN" sz="1600" dirty="0">
                <a:sym typeface="Wingdings" panose="05000000000000000000" pitchFamily="2" charset="2"/>
              </a:rPr>
              <a:t> </a:t>
            </a:r>
            <a:r>
              <a:rPr lang="en-IN" sz="1600" b="1" dirty="0" err="1">
                <a:sym typeface="Wingdings" panose="05000000000000000000" pitchFamily="2" charset="2"/>
              </a:rPr>
              <a:t>IModelBinder</a:t>
            </a:r>
            <a:r>
              <a:rPr lang="en-IN" sz="1600" b="1" dirty="0">
                <a:sym typeface="Wingdings" panose="05000000000000000000" pitchFamily="2" charset="2"/>
              </a:rPr>
              <a:t> and implement </a:t>
            </a:r>
            <a:r>
              <a:rPr lang="en-IN" sz="1600" b="1" dirty="0" err="1">
                <a:sym typeface="Wingdings" panose="05000000000000000000" pitchFamily="2" charset="2"/>
              </a:rPr>
              <a:t>BindModelAsync</a:t>
            </a:r>
            <a:endParaRPr lang="en-IN" sz="1600" b="1" dirty="0">
              <a:sym typeface="Wingdings" panose="05000000000000000000" pitchFamily="2" charset="2"/>
            </a:endParaRPr>
          </a:p>
          <a:p>
            <a:r>
              <a:rPr lang="en-IN" sz="1600" b="1" dirty="0">
                <a:sym typeface="Wingdings" panose="05000000000000000000" pitchFamily="2" charset="2"/>
              </a:rPr>
              <a:t>Model Binder Provider: </a:t>
            </a:r>
            <a:r>
              <a:rPr lang="en-IN" sz="1600" dirty="0">
                <a:sym typeface="Wingdings" panose="05000000000000000000" pitchFamily="2" charset="2"/>
              </a:rPr>
              <a:t>if we want to use the custom model binder globally for all action methods then we can declare it globally by using binder provider. We have to create a custom class and inherit </a:t>
            </a:r>
            <a:r>
              <a:rPr lang="en-IN" sz="1600" dirty="0" err="1">
                <a:sym typeface="Wingdings" panose="05000000000000000000" pitchFamily="2" charset="2"/>
              </a:rPr>
              <a:t>IModelBinderProvider</a:t>
            </a:r>
            <a:r>
              <a:rPr lang="en-IN" sz="1600" dirty="0">
                <a:sym typeface="Wingdings" panose="05000000000000000000" pitchFamily="2" charset="2"/>
              </a:rPr>
              <a:t> and implement </a:t>
            </a:r>
            <a:r>
              <a:rPr lang="en-IN" sz="1600" dirty="0" err="1">
                <a:sym typeface="Wingdings" panose="05000000000000000000" pitchFamily="2" charset="2"/>
              </a:rPr>
              <a:t>GetBinder</a:t>
            </a:r>
            <a:r>
              <a:rPr lang="en-IN" sz="1600" dirty="0">
                <a:sym typeface="Wingdings" panose="05000000000000000000" pitchFamily="2" charset="2"/>
              </a:rPr>
              <a:t> method</a:t>
            </a:r>
          </a:p>
          <a:p>
            <a:r>
              <a:rPr lang="en-IN" sz="1600" b="1" dirty="0">
                <a:sym typeface="Wingdings" panose="05000000000000000000" pitchFamily="2" charset="2"/>
              </a:rPr>
              <a:t>Collection Binding: </a:t>
            </a:r>
            <a:r>
              <a:rPr lang="en-IN" sz="1600" dirty="0">
                <a:sym typeface="Wingdings" panose="05000000000000000000" pitchFamily="2" charset="2"/>
              </a:rPr>
              <a:t>sometime we would like to send more than one value for the </a:t>
            </a:r>
            <a:r>
              <a:rPr lang="en-IN" sz="1600" dirty="0" err="1">
                <a:sym typeface="Wingdings" panose="05000000000000000000" pitchFamily="2" charset="2"/>
              </a:rPr>
              <a:t>property.for</a:t>
            </a:r>
            <a:r>
              <a:rPr lang="en-IN" sz="1600" dirty="0">
                <a:sym typeface="Wingdings" panose="05000000000000000000" pitchFamily="2" charset="2"/>
              </a:rPr>
              <a:t> example for phone property we would like to send multiple phone numbers we can use list of string or array</a:t>
            </a:r>
          </a:p>
          <a:p>
            <a:r>
              <a:rPr lang="en-IN" sz="1600" b="1" dirty="0" err="1">
                <a:sym typeface="Wingdings" panose="05000000000000000000" pitchFamily="2" charset="2"/>
              </a:rPr>
              <a:t>FromHeader</a:t>
            </a:r>
            <a:r>
              <a:rPr lang="en-IN" sz="1600" b="1" dirty="0">
                <a:sym typeface="Wingdings" panose="05000000000000000000" pitchFamily="2" charset="2"/>
              </a:rPr>
              <a:t>: </a:t>
            </a:r>
            <a:r>
              <a:rPr lang="en-IN" sz="1600" dirty="0">
                <a:sym typeface="Wingdings" panose="05000000000000000000" pitchFamily="2" charset="2"/>
              </a:rPr>
              <a:t>sometime we need to read the request headers as a part of model binding. We can make use of [</a:t>
            </a:r>
            <a:r>
              <a:rPr lang="en-IN" sz="1600" dirty="0" err="1">
                <a:sym typeface="Wingdings" panose="05000000000000000000" pitchFamily="2" charset="2"/>
              </a:rPr>
              <a:t>FromHeader</a:t>
            </a:r>
            <a:r>
              <a:rPr lang="en-IN" sz="1600" dirty="0">
                <a:sym typeface="Wingdings" panose="05000000000000000000" pitchFamily="2" charset="2"/>
              </a:rPr>
              <a:t>] to read the </a:t>
            </a:r>
            <a:r>
              <a:rPr lang="en-IN" sz="1600" dirty="0" err="1">
                <a:sym typeface="Wingdings" panose="05000000000000000000" pitchFamily="2" charset="2"/>
              </a:rPr>
              <a:t>values.suppose</a:t>
            </a:r>
            <a:r>
              <a:rPr lang="en-IN" sz="1600" dirty="0">
                <a:sym typeface="Wingdings" panose="05000000000000000000" pitchFamily="2" charset="2"/>
              </a:rPr>
              <a:t> if we want to read the user-agent header then we have to use [</a:t>
            </a:r>
            <a:r>
              <a:rPr lang="en-IN" sz="1600" dirty="0" err="1">
                <a:sym typeface="Wingdings" panose="05000000000000000000" pitchFamily="2" charset="2"/>
              </a:rPr>
              <a:t>FromHeader</a:t>
            </a:r>
            <a:r>
              <a:rPr lang="en-IN" sz="1600" dirty="0">
                <a:sym typeface="Wingdings" panose="05000000000000000000" pitchFamily="2" charset="2"/>
              </a:rPr>
              <a:t>(“User-Agent”)]</a:t>
            </a:r>
          </a:p>
          <a:p>
            <a:r>
              <a:rPr lang="en-IN" sz="1600" b="1" dirty="0">
                <a:sym typeface="Wingdings" panose="05000000000000000000" pitchFamily="2" charset="2"/>
              </a:rPr>
              <a:t>MVC Architecture Pattern: </a:t>
            </a:r>
            <a:r>
              <a:rPr lang="en-IN" sz="1600" dirty="0">
                <a:sym typeface="Wingdings" panose="05000000000000000000" pitchFamily="2" charset="2"/>
              </a:rPr>
              <a:t>It is an architectural pattern that </a:t>
            </a:r>
            <a:r>
              <a:rPr lang="en-IN" sz="1600" dirty="0" err="1">
                <a:sym typeface="Wingdings" panose="05000000000000000000" pitchFamily="2" charset="2"/>
              </a:rPr>
              <a:t>spearates</a:t>
            </a:r>
            <a:r>
              <a:rPr lang="en-IN" sz="1600" dirty="0">
                <a:sym typeface="Wingdings" panose="05000000000000000000" pitchFamily="2" charset="2"/>
              </a:rPr>
              <a:t> the application code into model views and controller. Here Controller can invoke the model  and controller can invoke the view and then view can invoke the model..</a:t>
            </a:r>
          </a:p>
          <a:p>
            <a:r>
              <a:rPr lang="en-IN" sz="1600" dirty="0">
                <a:sym typeface="Wingdings" panose="05000000000000000000" pitchFamily="2" charset="2"/>
              </a:rPr>
              <a:t>First we have two types of models. Business model and View Model.so once the request is sent first it will be received by the routing  and then goes to model binding  and model validation  and then it reaches to the action method.so controller action method is the entry point for </a:t>
            </a:r>
            <a:r>
              <a:rPr lang="en-IN" sz="1600" dirty="0" err="1">
                <a:sym typeface="Wingdings" panose="05000000000000000000" pitchFamily="2" charset="2"/>
              </a:rPr>
              <a:t>mvc</a:t>
            </a:r>
            <a:r>
              <a:rPr lang="en-IN" sz="1600" dirty="0">
                <a:sym typeface="Wingdings" panose="05000000000000000000" pitchFamily="2" charset="2"/>
              </a:rPr>
              <a:t> </a:t>
            </a:r>
            <a:r>
              <a:rPr lang="en-IN" sz="1600" dirty="0" err="1">
                <a:sym typeface="Wingdings" panose="05000000000000000000" pitchFamily="2" charset="2"/>
              </a:rPr>
              <a:t>architecture.controller</a:t>
            </a:r>
            <a:r>
              <a:rPr lang="en-IN" sz="1600" dirty="0">
                <a:sym typeface="Wingdings" panose="05000000000000000000" pitchFamily="2" charset="2"/>
              </a:rPr>
              <a:t> takes the responsibility of receiving the request and then deciding what response should be </a:t>
            </a:r>
            <a:r>
              <a:rPr lang="en-IN" sz="1600" dirty="0" err="1">
                <a:sym typeface="Wingdings" panose="05000000000000000000" pitchFamily="2" charset="2"/>
              </a:rPr>
              <a:t>sent.Action</a:t>
            </a:r>
            <a:r>
              <a:rPr lang="en-IN" sz="1600" dirty="0">
                <a:sym typeface="Wingdings" panose="05000000000000000000" pitchFamily="2" charset="2"/>
              </a:rPr>
              <a:t> method receives the model object and check if model state is valid and then it invokes the business model to perform the business logic(check if email and </a:t>
            </a:r>
            <a:r>
              <a:rPr lang="en-IN" sz="1600" dirty="0" err="1">
                <a:sym typeface="Wingdings" panose="05000000000000000000" pitchFamily="2" charset="2"/>
              </a:rPr>
              <a:t>pwd</a:t>
            </a:r>
            <a:r>
              <a:rPr lang="en-IN" sz="1600" dirty="0">
                <a:sym typeface="Wingdings" panose="05000000000000000000" pitchFamily="2" charset="2"/>
              </a:rPr>
              <a:t> is correct) and after that it creates a view model which contains information that must be visible on the page and the action method passes this </a:t>
            </a:r>
            <a:r>
              <a:rPr lang="en-IN" sz="1600" dirty="0" err="1">
                <a:sym typeface="Wingdings" panose="05000000000000000000" pitchFamily="2" charset="2"/>
              </a:rPr>
              <a:t>viewmodel</a:t>
            </a:r>
            <a:r>
              <a:rPr lang="en-IN" sz="1600" dirty="0">
                <a:sym typeface="Wingdings" panose="05000000000000000000" pitchFamily="2" charset="2"/>
              </a:rPr>
              <a:t> object to view then the view contains the design logic and view generates the html code and display it on the browser which is visible to end user. Here view does not deal with business model			</a:t>
            </a:r>
            <a:endParaRPr lang="en-IN" sz="1600" dirty="0"/>
          </a:p>
        </p:txBody>
      </p:sp>
    </p:spTree>
    <p:extLst>
      <p:ext uri="{BB962C8B-B14F-4D97-AF65-F5344CB8AC3E}">
        <p14:creationId xmlns:p14="http://schemas.microsoft.com/office/powerpoint/2010/main" val="425977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sym typeface="Wingdings" panose="05000000000000000000" pitchFamily="2" charset="2"/>
              </a:rPr>
              <a:t>In Brief Controller receives the request and invokes the business model. Then business model receives the input data from the controller and performs business operations such as performing CRUD operations and sends the data back to the </a:t>
            </a:r>
            <a:r>
              <a:rPr lang="en-IN" sz="1600" dirty="0" err="1">
                <a:sym typeface="Wingdings" panose="05000000000000000000" pitchFamily="2" charset="2"/>
              </a:rPr>
              <a:t>controller.Then</a:t>
            </a:r>
            <a:r>
              <a:rPr lang="en-IN" sz="1600" dirty="0">
                <a:sym typeface="Wingdings" panose="05000000000000000000" pitchFamily="2" charset="2"/>
              </a:rPr>
              <a:t> controller creates an object of </a:t>
            </a:r>
            <a:r>
              <a:rPr lang="en-IN" sz="1600" dirty="0" err="1">
                <a:sym typeface="Wingdings" panose="05000000000000000000" pitchFamily="2" charset="2"/>
              </a:rPr>
              <a:t>viewmodel</a:t>
            </a:r>
            <a:r>
              <a:rPr lang="en-IN" sz="1600" dirty="0">
                <a:sym typeface="Wingdings" panose="05000000000000000000" pitchFamily="2" charset="2"/>
              </a:rPr>
              <a:t> and fills the data into properties and then controller passes the </a:t>
            </a:r>
            <a:r>
              <a:rPr lang="en-IN" sz="1600" dirty="0" err="1">
                <a:sym typeface="Wingdings" panose="05000000000000000000" pitchFamily="2" charset="2"/>
              </a:rPr>
              <a:t>viewmodel</a:t>
            </a:r>
            <a:r>
              <a:rPr lang="en-IN" sz="1600" dirty="0">
                <a:sym typeface="Wingdings" panose="05000000000000000000" pitchFamily="2" charset="2"/>
              </a:rPr>
              <a:t> object to the view and then view access the properties of view model and view renders the UI on the browser</a:t>
            </a:r>
          </a:p>
          <a:p>
            <a:r>
              <a:rPr lang="en-IN" sz="1600" b="1" dirty="0">
                <a:sym typeface="Wingdings" panose="05000000000000000000" pitchFamily="2" charset="2"/>
              </a:rPr>
              <a:t>Views: </a:t>
            </a:r>
            <a:r>
              <a:rPr lang="en-IN" sz="1600" dirty="0">
                <a:sym typeface="Wingdings" panose="05000000000000000000" pitchFamily="2" charset="2"/>
              </a:rPr>
              <a:t>In asp.net core view is a web page that is responsible to contain the presentation </a:t>
            </a:r>
            <a:r>
              <a:rPr lang="en-IN" sz="1600" dirty="0" err="1">
                <a:sym typeface="Wingdings" panose="05000000000000000000" pitchFamily="2" charset="2"/>
              </a:rPr>
              <a:t>logic.The</a:t>
            </a:r>
            <a:r>
              <a:rPr lang="en-IN" sz="1600" dirty="0">
                <a:sym typeface="Wingdings" panose="05000000000000000000" pitchFamily="2" charset="2"/>
              </a:rPr>
              <a:t> presentation logic is either in the form of C# or html. Html code is called as client side code and C# is server side </a:t>
            </a:r>
            <a:r>
              <a:rPr lang="en-IN" sz="1600" dirty="0" err="1">
                <a:sym typeface="Wingdings" panose="05000000000000000000" pitchFamily="2" charset="2"/>
              </a:rPr>
              <a:t>code.In</a:t>
            </a:r>
            <a:r>
              <a:rPr lang="en-IN" sz="1600" dirty="0">
                <a:sym typeface="Wingdings" panose="05000000000000000000" pitchFamily="2" charset="2"/>
              </a:rPr>
              <a:t> View if we write one statement of html and another statement of C# in same file. First on server C# code executes and on the client side on browser html code executes.</a:t>
            </a:r>
          </a:p>
          <a:p>
            <a:r>
              <a:rPr lang="en-IN" sz="1600" b="1" dirty="0">
                <a:sym typeface="Wingdings" panose="05000000000000000000" pitchFamily="2" charset="2"/>
              </a:rPr>
              <a:t>Code Blocks and Expressions: </a:t>
            </a:r>
            <a:r>
              <a:rPr lang="en-IN" sz="1600" dirty="0">
                <a:sym typeface="Wingdings" panose="05000000000000000000" pitchFamily="2" charset="2"/>
              </a:rPr>
              <a:t>In order to write the </a:t>
            </a:r>
            <a:r>
              <a:rPr lang="en-IN" sz="1600" dirty="0" err="1">
                <a:sym typeface="Wingdings" panose="05000000000000000000" pitchFamily="2" charset="2"/>
              </a:rPr>
              <a:t>Serverside</a:t>
            </a:r>
            <a:r>
              <a:rPr lang="en-IN" sz="1600" dirty="0">
                <a:sym typeface="Wingdings" panose="05000000000000000000" pitchFamily="2" charset="2"/>
              </a:rPr>
              <a:t> presentation logic in asp.net core Razor View we have to use razor code block and razor expressions. Razor code block begins with </a:t>
            </a:r>
            <a:r>
              <a:rPr lang="en-IN" sz="1600" b="1" dirty="0">
                <a:sym typeface="Wingdings" panose="05000000000000000000" pitchFamily="2" charset="2"/>
              </a:rPr>
              <a:t>@ </a:t>
            </a:r>
            <a:r>
              <a:rPr lang="en-IN" sz="1600" dirty="0">
                <a:sym typeface="Wingdings" panose="05000000000000000000" pitchFamily="2" charset="2"/>
              </a:rPr>
              <a:t>symbol and then curly braces(open and close) and in between we can write any C# Code and in order to print the value of a specific property or a variable then we have to use razor expression using </a:t>
            </a:r>
            <a:r>
              <a:rPr lang="en-IN" sz="1600" b="1" dirty="0">
                <a:sym typeface="Wingdings" panose="05000000000000000000" pitchFamily="2" charset="2"/>
              </a:rPr>
              <a:t>@expression </a:t>
            </a:r>
            <a:r>
              <a:rPr lang="en-IN" sz="1600" dirty="0">
                <a:sym typeface="Wingdings" panose="05000000000000000000" pitchFamily="2" charset="2"/>
              </a:rPr>
              <a:t>or if it a complex </a:t>
            </a:r>
            <a:r>
              <a:rPr lang="en-IN" sz="1600" dirty="0" err="1">
                <a:sym typeface="Wingdings" panose="05000000000000000000" pitchFamily="2" charset="2"/>
              </a:rPr>
              <a:t>c#</a:t>
            </a:r>
            <a:r>
              <a:rPr lang="en-IN" sz="1600" dirty="0">
                <a:sym typeface="Wingdings" panose="05000000000000000000" pitchFamily="2" charset="2"/>
              </a:rPr>
              <a:t> expression then we can write the same inside the </a:t>
            </a:r>
            <a:r>
              <a:rPr lang="en-IN" sz="1600" dirty="0" err="1">
                <a:sym typeface="Wingdings" panose="05000000000000000000" pitchFamily="2" charset="2"/>
              </a:rPr>
              <a:t>paranthesis</a:t>
            </a:r>
            <a:r>
              <a:rPr lang="en-IN" sz="1600" dirty="0">
                <a:sym typeface="Wingdings" panose="05000000000000000000" pitchFamily="2" charset="2"/>
              </a:rPr>
              <a:t> like @(expression). Here razor code blocks and razor expressions are executed on the server. Asp.net core views are called as Razor views and it is the view engine and whenever  a braces begins with @ symbol or a property begins with @ symbol it is a razor code.</a:t>
            </a:r>
          </a:p>
          <a:p>
            <a:r>
              <a:rPr lang="en-IN" sz="1600" b="1" dirty="0">
                <a:sym typeface="Wingdings" panose="05000000000000000000" pitchFamily="2" charset="2"/>
              </a:rPr>
              <a:t>If : </a:t>
            </a:r>
            <a:r>
              <a:rPr lang="en-IN" sz="1600" dirty="0">
                <a:sym typeface="Wingdings" panose="05000000000000000000" pitchFamily="2" charset="2"/>
              </a:rPr>
              <a:t>sometimes we would like to print the content in the view conditionally . In real time project if the user is logged in we would like to display the logout button other wise not. For this we can make use of Razor if condition.</a:t>
            </a:r>
          </a:p>
          <a:p>
            <a:r>
              <a:rPr lang="en-IN" sz="1600" b="1" dirty="0">
                <a:sym typeface="Wingdings" panose="05000000000000000000" pitchFamily="2" charset="2"/>
              </a:rPr>
              <a:t>Switch , Razor for: </a:t>
            </a:r>
          </a:p>
          <a:p>
            <a:r>
              <a:rPr lang="en-IN" sz="1600" b="1" dirty="0">
                <a:sym typeface="Wingdings" panose="05000000000000000000" pitchFamily="2" charset="2"/>
              </a:rPr>
              <a:t>Razor Literals: </a:t>
            </a:r>
            <a:r>
              <a:rPr lang="en-IN" sz="1600" dirty="0">
                <a:sym typeface="Wingdings" panose="05000000000000000000" pitchFamily="2" charset="2"/>
              </a:rPr>
              <a:t>sometimes we would like to print static text as it </a:t>
            </a:r>
            <a:r>
              <a:rPr lang="en-IN" sz="1600" dirty="0" err="1">
                <a:sym typeface="Wingdings" panose="05000000000000000000" pitchFamily="2" charset="2"/>
              </a:rPr>
              <a:t>is.we</a:t>
            </a:r>
            <a:r>
              <a:rPr lang="en-IN" sz="1600" dirty="0">
                <a:sym typeface="Wingdings" panose="05000000000000000000" pitchFamily="2" charset="2"/>
              </a:rPr>
              <a:t> can do it in two ways either by prefixing @: inside the code literals @{@:} so that entire line will be treated as static text or if we want only specific portion to be displayed as static text we can use &lt;text&gt;&lt;/text&gt; an </a:t>
            </a:r>
            <a:r>
              <a:rPr lang="en-IN" sz="1600" dirty="0" err="1">
                <a:sym typeface="Wingdings" panose="05000000000000000000" pitchFamily="2" charset="2"/>
              </a:rPr>
              <a:t>dother</a:t>
            </a:r>
            <a:r>
              <a:rPr lang="en-IN" sz="1600" dirty="0">
                <a:sym typeface="Wingdings" panose="05000000000000000000" pitchFamily="2" charset="2"/>
              </a:rPr>
              <a:t> option is we can make use of &lt;span&gt; tag to display static text </a:t>
            </a:r>
          </a:p>
          <a:p>
            <a:r>
              <a:rPr lang="en-IN" sz="1600" b="1" dirty="0">
                <a:sym typeface="Wingdings" panose="05000000000000000000" pitchFamily="2" charset="2"/>
              </a:rPr>
              <a:t>Local Function: </a:t>
            </a:r>
            <a:r>
              <a:rPr lang="en-IN" sz="1600" dirty="0">
                <a:sym typeface="Wingdings" panose="05000000000000000000" pitchFamily="2" charset="2"/>
              </a:rPr>
              <a:t>we can create reusable C# code with in the same view by using local </a:t>
            </a:r>
            <a:r>
              <a:rPr lang="en-IN" sz="1600" dirty="0" err="1">
                <a:sym typeface="Wingdings" panose="05000000000000000000" pitchFamily="2" charset="2"/>
              </a:rPr>
              <a:t>functions.It</a:t>
            </a:r>
            <a:r>
              <a:rPr lang="en-IN" sz="1600" dirty="0">
                <a:sym typeface="Wingdings" panose="05000000000000000000" pitchFamily="2" charset="2"/>
              </a:rPr>
              <a:t> is a function which can contains the arguments and can do some process and return the value.</a:t>
            </a:r>
          </a:p>
          <a:p>
            <a:r>
              <a:rPr lang="en-IN" sz="1600" b="1" dirty="0" err="1">
                <a:sym typeface="Wingdings" panose="05000000000000000000" pitchFamily="2" charset="2"/>
              </a:rPr>
              <a:t>Html.Raw</a:t>
            </a:r>
            <a:r>
              <a:rPr lang="en-IN" sz="1600" b="1" dirty="0">
                <a:sym typeface="Wingdings" panose="05000000000000000000" pitchFamily="2" charset="2"/>
              </a:rPr>
              <a:t>(): </a:t>
            </a:r>
            <a:r>
              <a:rPr lang="en-IN" sz="1600" dirty="0">
                <a:sym typeface="Wingdings" panose="05000000000000000000" pitchFamily="2" charset="2"/>
              </a:rPr>
              <a:t>suppose we have stored html code or </a:t>
            </a:r>
            <a:r>
              <a:rPr lang="en-IN" sz="1600" dirty="0" err="1">
                <a:sym typeface="Wingdings" panose="05000000000000000000" pitchFamily="2" charset="2"/>
              </a:rPr>
              <a:t>js</a:t>
            </a:r>
            <a:r>
              <a:rPr lang="en-IN" sz="1600" dirty="0">
                <a:sym typeface="Wingdings" panose="05000000000000000000" pitchFamily="2" charset="2"/>
              </a:rPr>
              <a:t> code in a variable and we would like to execute that html or </a:t>
            </a:r>
            <a:r>
              <a:rPr lang="en-IN" sz="1600" dirty="0" err="1">
                <a:sym typeface="Wingdings" panose="05000000000000000000" pitchFamily="2" charset="2"/>
              </a:rPr>
              <a:t>js</a:t>
            </a:r>
            <a:r>
              <a:rPr lang="en-IN" sz="1600" dirty="0">
                <a:sym typeface="Wingdings" panose="05000000000000000000" pitchFamily="2" charset="2"/>
              </a:rPr>
              <a:t> code. So by default it is not supported because asp.net core will sanitize that html or </a:t>
            </a:r>
            <a:r>
              <a:rPr lang="en-IN" sz="1600" dirty="0" err="1">
                <a:sym typeface="Wingdings" panose="05000000000000000000" pitchFamily="2" charset="2"/>
              </a:rPr>
              <a:t>Javascript</a:t>
            </a:r>
            <a:r>
              <a:rPr lang="en-IN" sz="1600" dirty="0">
                <a:sym typeface="Wingdings" panose="05000000000000000000" pitchFamily="2" charset="2"/>
              </a:rPr>
              <a:t> </a:t>
            </a:r>
            <a:r>
              <a:rPr lang="en-IN" sz="1600" dirty="0" err="1">
                <a:sym typeface="Wingdings" panose="05000000000000000000" pitchFamily="2" charset="2"/>
              </a:rPr>
              <a:t>code.Here</a:t>
            </a:r>
            <a:r>
              <a:rPr lang="en-IN" sz="1600" dirty="0">
                <a:sym typeface="Wingdings" panose="05000000000000000000" pitchFamily="2" charset="2"/>
              </a:rPr>
              <a:t> sanitize means instead of executing that </a:t>
            </a:r>
            <a:r>
              <a:rPr lang="en-IN" sz="1600" dirty="0" err="1">
                <a:sym typeface="Wingdings" panose="05000000000000000000" pitchFamily="2" charset="2"/>
              </a:rPr>
              <a:t>js</a:t>
            </a:r>
            <a:r>
              <a:rPr lang="en-IN" sz="1600" dirty="0">
                <a:sym typeface="Wingdings" panose="05000000000000000000" pitchFamily="2" charset="2"/>
              </a:rPr>
              <a:t> code it will print it directly but </a:t>
            </a:r>
            <a:r>
              <a:rPr lang="en-IN" sz="1600" dirty="0" err="1">
                <a:sym typeface="Wingdings" panose="05000000000000000000" pitchFamily="2" charset="2"/>
              </a:rPr>
              <a:t>incase</a:t>
            </a:r>
            <a:r>
              <a:rPr lang="en-IN" sz="1600" dirty="0">
                <a:sym typeface="Wingdings" panose="05000000000000000000" pitchFamily="2" charset="2"/>
              </a:rPr>
              <a:t> if we want to execute that </a:t>
            </a:r>
            <a:r>
              <a:rPr lang="en-IN" sz="1600" dirty="0" err="1">
                <a:sym typeface="Wingdings" panose="05000000000000000000" pitchFamily="2" charset="2"/>
              </a:rPr>
              <a:t>js</a:t>
            </a:r>
            <a:r>
              <a:rPr lang="en-IN" sz="1600" dirty="0">
                <a:sym typeface="Wingdings" panose="05000000000000000000" pitchFamily="2" charset="2"/>
              </a:rPr>
              <a:t> or html </a:t>
            </a:r>
            <a:r>
              <a:rPr lang="en-IN" sz="1600" dirty="0" err="1">
                <a:sym typeface="Wingdings" panose="05000000000000000000" pitchFamily="2" charset="2"/>
              </a:rPr>
              <a:t>ocde</a:t>
            </a:r>
            <a:r>
              <a:rPr lang="en-IN" sz="1600" dirty="0">
                <a:sym typeface="Wingdings" panose="05000000000000000000" pitchFamily="2" charset="2"/>
              </a:rPr>
              <a:t> we have to use </a:t>
            </a:r>
            <a:r>
              <a:rPr lang="en-IN" sz="1600" dirty="0" err="1">
                <a:sym typeface="Wingdings" panose="05000000000000000000" pitchFamily="2" charset="2"/>
              </a:rPr>
              <a:t>html.Raw</a:t>
            </a:r>
            <a:r>
              <a:rPr lang="en-IN" sz="1600" dirty="0">
                <a:sym typeface="Wingdings" panose="05000000000000000000" pitchFamily="2" charset="2"/>
              </a:rPr>
              <a:t>(). To avoid sanitization e can use </a:t>
            </a:r>
            <a:r>
              <a:rPr lang="en-IN" sz="1600" dirty="0" err="1">
                <a:sym typeface="Wingdings" panose="05000000000000000000" pitchFamily="2" charset="2"/>
              </a:rPr>
              <a:t>htm.Raw</a:t>
            </a:r>
            <a:r>
              <a:rPr lang="en-IN" sz="1600" dirty="0">
                <a:sym typeface="Wingdings" panose="05000000000000000000" pitchFamily="2" charset="2"/>
              </a:rPr>
              <a:t>()</a:t>
            </a:r>
            <a:endParaRPr lang="en-IN" sz="1600" b="1" dirty="0"/>
          </a:p>
        </p:txBody>
      </p:sp>
    </p:spTree>
    <p:extLst>
      <p:ext uri="{BB962C8B-B14F-4D97-AF65-F5344CB8AC3E}">
        <p14:creationId xmlns:p14="http://schemas.microsoft.com/office/powerpoint/2010/main" val="180700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sym typeface="Wingdings" panose="05000000000000000000" pitchFamily="2" charset="2"/>
              </a:rPr>
              <a:t>ViewData</a:t>
            </a:r>
            <a:r>
              <a:rPr lang="en-IN" sz="1600" b="1" dirty="0">
                <a:sym typeface="Wingdings" panose="05000000000000000000" pitchFamily="2" charset="2"/>
              </a:rPr>
              <a:t>: </a:t>
            </a:r>
            <a:r>
              <a:rPr lang="en-IN" sz="1600" dirty="0">
                <a:sym typeface="Wingdings" panose="05000000000000000000" pitchFamily="2" charset="2"/>
              </a:rPr>
              <a:t> It is used to pass the data from controller to view It is a dictionary object which is used to supply the data from controller to view and it is a collection of key value pair and key cannot be duplicate or cannot be null.</a:t>
            </a:r>
          </a:p>
          <a:p>
            <a:r>
              <a:rPr lang="en-IN" sz="1600" b="1" dirty="0" err="1">
                <a:sym typeface="Wingdings" panose="05000000000000000000" pitchFamily="2" charset="2"/>
              </a:rPr>
              <a:t>ViewBag</a:t>
            </a:r>
            <a:r>
              <a:rPr lang="en-IN" sz="1600" dirty="0">
                <a:sym typeface="Wingdings" panose="05000000000000000000" pitchFamily="2" charset="2"/>
              </a:rPr>
              <a:t>: The only problem with viewdata is when we retrieve the value from viewdata we have to type cast into appropriate type and to fix this issue </a:t>
            </a:r>
            <a:r>
              <a:rPr lang="en-IN" sz="1600" dirty="0" err="1">
                <a:sym typeface="Wingdings" panose="05000000000000000000" pitchFamily="2" charset="2"/>
              </a:rPr>
              <a:t>viewbag</a:t>
            </a:r>
            <a:r>
              <a:rPr lang="en-IN" sz="1600" dirty="0">
                <a:sym typeface="Wingdings" panose="05000000000000000000" pitchFamily="2" charset="2"/>
              </a:rPr>
              <a:t> has been introduced. With the help of </a:t>
            </a:r>
            <a:r>
              <a:rPr lang="en-IN" sz="1600" dirty="0" err="1">
                <a:sym typeface="Wingdings" panose="05000000000000000000" pitchFamily="2" charset="2"/>
              </a:rPr>
              <a:t>viewbag</a:t>
            </a:r>
            <a:r>
              <a:rPr lang="en-IN" sz="1600" dirty="0">
                <a:sym typeface="Wingdings" panose="05000000000000000000" pitchFamily="2" charset="2"/>
              </a:rPr>
              <a:t> we can straight away access the value. Internally </a:t>
            </a:r>
            <a:r>
              <a:rPr lang="en-IN" sz="1600" dirty="0" err="1">
                <a:sym typeface="Wingdings" panose="05000000000000000000" pitchFamily="2" charset="2"/>
              </a:rPr>
              <a:t>viewbag</a:t>
            </a:r>
            <a:r>
              <a:rPr lang="en-IN" sz="1600" dirty="0">
                <a:sym typeface="Wingdings" panose="05000000000000000000" pitchFamily="2" charset="2"/>
              </a:rPr>
              <a:t> reads the data from viewdata. We will not type cast </a:t>
            </a:r>
            <a:r>
              <a:rPr lang="en-IN" sz="1600" dirty="0" err="1">
                <a:sym typeface="Wingdings" panose="05000000000000000000" pitchFamily="2" charset="2"/>
              </a:rPr>
              <a:t>it.viewdata</a:t>
            </a:r>
            <a:r>
              <a:rPr lang="en-IN" sz="1600" dirty="0">
                <a:sym typeface="Wingdings" panose="05000000000000000000" pitchFamily="2" charset="2"/>
              </a:rPr>
              <a:t> is a dynamic type which means it is not under the control of </a:t>
            </a:r>
            <a:r>
              <a:rPr lang="en-IN" sz="1600" dirty="0" err="1">
                <a:sym typeface="Wingdings" panose="05000000000000000000" pitchFamily="2" charset="2"/>
              </a:rPr>
              <a:t>compiler.Data</a:t>
            </a:r>
            <a:r>
              <a:rPr lang="en-IN" sz="1600" dirty="0">
                <a:sym typeface="Wingdings" panose="05000000000000000000" pitchFamily="2" charset="2"/>
              </a:rPr>
              <a:t> type of the values that are stored in the view bag will be resolved at run time by </a:t>
            </a:r>
            <a:r>
              <a:rPr lang="en-IN" sz="1600" dirty="0" err="1">
                <a:sym typeface="Wingdings" panose="05000000000000000000" pitchFamily="2" charset="2"/>
              </a:rPr>
              <a:t>clr</a:t>
            </a:r>
            <a:r>
              <a:rPr lang="en-IN" sz="1600" dirty="0">
                <a:sym typeface="Wingdings" panose="05000000000000000000" pitchFamily="2" charset="2"/>
              </a:rPr>
              <a:t> but not by </a:t>
            </a:r>
            <a:r>
              <a:rPr lang="en-IN" sz="1600" dirty="0" err="1">
                <a:sym typeface="Wingdings" panose="05000000000000000000" pitchFamily="2" charset="2"/>
              </a:rPr>
              <a:t>c#</a:t>
            </a:r>
            <a:r>
              <a:rPr lang="en-IN" sz="1600" dirty="0">
                <a:sym typeface="Wingdings" panose="05000000000000000000" pitchFamily="2" charset="2"/>
              </a:rPr>
              <a:t> compiler at compile </a:t>
            </a:r>
            <a:r>
              <a:rPr lang="en-IN" sz="1600" dirty="0" err="1">
                <a:sym typeface="Wingdings" panose="05000000000000000000" pitchFamily="2" charset="2"/>
              </a:rPr>
              <a:t>time.In</a:t>
            </a:r>
            <a:r>
              <a:rPr lang="en-IN" sz="1600" dirty="0">
                <a:sym typeface="Wingdings" panose="05000000000000000000" pitchFamily="2" charset="2"/>
              </a:rPr>
              <a:t> brief dynamics means out of context of compiler but it is under the control of </a:t>
            </a:r>
            <a:r>
              <a:rPr lang="en-IN" sz="1600" dirty="0" err="1">
                <a:sym typeface="Wingdings" panose="05000000000000000000" pitchFamily="2" charset="2"/>
              </a:rPr>
              <a:t>clr</a:t>
            </a:r>
            <a:r>
              <a:rPr lang="en-IN" sz="1600" dirty="0">
                <a:sym typeface="Wingdings" panose="05000000000000000000" pitchFamily="2" charset="2"/>
              </a:rPr>
              <a:t>.. In case property does not exists in the </a:t>
            </a:r>
            <a:r>
              <a:rPr lang="en-IN" sz="1600" dirty="0" err="1">
                <a:sym typeface="Wingdings" panose="05000000000000000000" pitchFamily="2" charset="2"/>
              </a:rPr>
              <a:t>viewbag</a:t>
            </a:r>
            <a:r>
              <a:rPr lang="en-IN" sz="1600" dirty="0">
                <a:sym typeface="Wingdings" panose="05000000000000000000" pitchFamily="2" charset="2"/>
              </a:rPr>
              <a:t> it returns null.so if for example if we loop an employee object which has data in the </a:t>
            </a:r>
            <a:r>
              <a:rPr lang="en-IN" sz="1600" dirty="0" err="1">
                <a:sym typeface="Wingdings" panose="05000000000000000000" pitchFamily="2" charset="2"/>
              </a:rPr>
              <a:t>viewbag</a:t>
            </a:r>
            <a:r>
              <a:rPr lang="en-IN" sz="1600" dirty="0">
                <a:sym typeface="Wingdings" panose="05000000000000000000" pitchFamily="2" charset="2"/>
              </a:rPr>
              <a:t> an </a:t>
            </a:r>
            <a:r>
              <a:rPr lang="en-IN" sz="1600" dirty="0" err="1">
                <a:sym typeface="Wingdings" panose="05000000000000000000" pitchFamily="2" charset="2"/>
              </a:rPr>
              <a:t>dif</a:t>
            </a:r>
            <a:r>
              <a:rPr lang="en-IN" sz="1600" dirty="0">
                <a:sym typeface="Wingdings" panose="05000000000000000000" pitchFamily="2" charset="2"/>
              </a:rPr>
              <a:t> we use var instead of Employee then we will not get the employee properties because </a:t>
            </a:r>
            <a:r>
              <a:rPr lang="en-IN" sz="1600" dirty="0" err="1">
                <a:sym typeface="Wingdings" panose="05000000000000000000" pitchFamily="2" charset="2"/>
              </a:rPr>
              <a:t>viewbag</a:t>
            </a:r>
            <a:r>
              <a:rPr lang="en-IN" sz="1600" dirty="0">
                <a:sym typeface="Wingdings" panose="05000000000000000000" pitchFamily="2" charset="2"/>
              </a:rPr>
              <a:t> is dynamic and whether if property exists or not that will be resolved at runtime not at compile time.</a:t>
            </a:r>
          </a:p>
          <a:p>
            <a:r>
              <a:rPr lang="en-IN" sz="1600" b="1" dirty="0">
                <a:sym typeface="Wingdings" panose="05000000000000000000" pitchFamily="2" charset="2"/>
              </a:rPr>
              <a:t>Strongly Typed Views: </a:t>
            </a:r>
            <a:r>
              <a:rPr lang="en-IN" sz="1600" dirty="0">
                <a:sym typeface="Wingdings" panose="05000000000000000000" pitchFamily="2" charset="2"/>
              </a:rPr>
              <a:t>In order to access the model object in the view strongly typed view concept is introduced. So a strongly typed view is tightly coupled with a specific model class and we have to use @model directive in the view which indicates view is </a:t>
            </a:r>
            <a:r>
              <a:rPr lang="en-IN" sz="1600" dirty="0" err="1">
                <a:sym typeface="Wingdings" panose="05000000000000000000" pitchFamily="2" charset="2"/>
              </a:rPr>
              <a:t>tighly</a:t>
            </a:r>
            <a:r>
              <a:rPr lang="en-IN" sz="1600" dirty="0">
                <a:sym typeface="Wingdings" panose="05000000000000000000" pitchFamily="2" charset="2"/>
              </a:rPr>
              <a:t> coupled with a model </a:t>
            </a:r>
            <a:r>
              <a:rPr lang="en-IN" sz="1600" dirty="0" err="1">
                <a:sym typeface="Wingdings" panose="05000000000000000000" pitchFamily="2" charset="2"/>
              </a:rPr>
              <a:t>class.To</a:t>
            </a:r>
            <a:r>
              <a:rPr lang="en-IN" sz="1600" dirty="0">
                <a:sym typeface="Wingdings" panose="05000000000000000000" pitchFamily="2" charset="2"/>
              </a:rPr>
              <a:t> access the property we use @Model and this is the predefined property in view that contains model object passed from the controller</a:t>
            </a:r>
          </a:p>
          <a:p>
            <a:r>
              <a:rPr lang="en-IN" sz="1600" b="1" dirty="0">
                <a:sym typeface="Wingdings" panose="05000000000000000000" pitchFamily="2" charset="2"/>
              </a:rPr>
              <a:t>Strongly typed view with multiple models: </a:t>
            </a:r>
            <a:r>
              <a:rPr lang="en-IN" sz="1600" dirty="0">
                <a:sym typeface="Wingdings" panose="05000000000000000000" pitchFamily="2" charset="2"/>
              </a:rPr>
              <a:t>In asp.net core strongly typed view can be </a:t>
            </a:r>
            <a:r>
              <a:rPr lang="en-IN" sz="1600" dirty="0" err="1">
                <a:sym typeface="Wingdings" panose="05000000000000000000" pitchFamily="2" charset="2"/>
              </a:rPr>
              <a:t>binded</a:t>
            </a:r>
            <a:r>
              <a:rPr lang="en-IN" sz="1600" dirty="0">
                <a:sym typeface="Wingdings" panose="05000000000000000000" pitchFamily="2" charset="2"/>
              </a:rPr>
              <a:t> only to single model but if the </a:t>
            </a:r>
            <a:r>
              <a:rPr lang="en-IN" sz="1600" dirty="0" err="1">
                <a:sym typeface="Wingdings" panose="05000000000000000000" pitchFamily="2" charset="2"/>
              </a:rPr>
              <a:t>viw</a:t>
            </a:r>
            <a:r>
              <a:rPr lang="en-IN" sz="1600" dirty="0">
                <a:sym typeface="Wingdings" panose="05000000000000000000" pitchFamily="2" charset="2"/>
              </a:rPr>
              <a:t> want to access the data from more than one </a:t>
            </a:r>
            <a:r>
              <a:rPr lang="en-IN" sz="1600" dirty="0" err="1">
                <a:sym typeface="Wingdings" panose="05000000000000000000" pitchFamily="2" charset="2"/>
              </a:rPr>
              <a:t>model.eventhough</a:t>
            </a:r>
            <a:r>
              <a:rPr lang="en-IN" sz="1600" dirty="0">
                <a:sym typeface="Wingdings" panose="05000000000000000000" pitchFamily="2" charset="2"/>
              </a:rPr>
              <a:t> it is not directly possible but we can create a wrapper model that contains multiple model data.</a:t>
            </a:r>
          </a:p>
          <a:p>
            <a:r>
              <a:rPr lang="en-IN" sz="1600" b="1" dirty="0">
                <a:sym typeface="Wingdings" panose="05000000000000000000" pitchFamily="2" charset="2"/>
              </a:rPr>
              <a:t>_</a:t>
            </a:r>
            <a:r>
              <a:rPr lang="en-IN" sz="1600" b="1" dirty="0" err="1">
                <a:sym typeface="Wingdings" panose="05000000000000000000" pitchFamily="2" charset="2"/>
              </a:rPr>
              <a:t>ViewImports.cshtml</a:t>
            </a:r>
            <a:r>
              <a:rPr lang="en-IN" sz="1600" b="1" dirty="0">
                <a:sym typeface="Wingdings" panose="05000000000000000000" pitchFamily="2" charset="2"/>
              </a:rPr>
              <a:t>: </a:t>
            </a:r>
            <a:r>
              <a:rPr lang="en-IN" sz="1600" dirty="0">
                <a:sym typeface="Wingdings" panose="05000000000000000000" pitchFamily="2" charset="2"/>
              </a:rPr>
              <a:t>Normally in all the views commonly we are importing namespaces using @using directive.so instead of manually repeating the same namespace in every </a:t>
            </a:r>
            <a:r>
              <a:rPr lang="en-IN" sz="1600" dirty="0" err="1">
                <a:sym typeface="Wingdings" panose="05000000000000000000" pitchFamily="2" charset="2"/>
              </a:rPr>
              <a:t>view.we</a:t>
            </a:r>
            <a:r>
              <a:rPr lang="en-IN" sz="1600" dirty="0">
                <a:sym typeface="Wingdings" panose="05000000000000000000" pitchFamily="2" charset="2"/>
              </a:rPr>
              <a:t> can import all at once in _</a:t>
            </a:r>
            <a:r>
              <a:rPr lang="en-IN" sz="1600" dirty="0" err="1">
                <a:sym typeface="Wingdings" panose="05000000000000000000" pitchFamily="2" charset="2"/>
              </a:rPr>
              <a:t>Viewimports</a:t>
            </a:r>
            <a:r>
              <a:rPr lang="en-IN" sz="1600" dirty="0">
                <a:sym typeface="Wingdings" panose="05000000000000000000" pitchFamily="2" charset="2"/>
              </a:rPr>
              <a:t> </a:t>
            </a:r>
            <a:r>
              <a:rPr lang="en-IN" sz="1600" dirty="0" err="1">
                <a:sym typeface="Wingdings" panose="05000000000000000000" pitchFamily="2" charset="2"/>
              </a:rPr>
              <a:t>file.If</a:t>
            </a:r>
            <a:r>
              <a:rPr lang="en-IN" sz="1600" dirty="0">
                <a:sym typeface="Wingdings" panose="05000000000000000000" pitchFamily="2" charset="2"/>
              </a:rPr>
              <a:t> we import in this file same gets affected in all the views because all the namespaces will be automatically copies in all the views.it gets executed before execution of actual view. So importing the common namespaces is the only purpose of </a:t>
            </a:r>
            <a:r>
              <a:rPr lang="en-IN" sz="1600" dirty="0" err="1">
                <a:sym typeface="Wingdings" panose="05000000000000000000" pitchFamily="2" charset="2"/>
              </a:rPr>
              <a:t>viewimports.we</a:t>
            </a:r>
            <a:r>
              <a:rPr lang="en-IN" sz="1600" dirty="0">
                <a:sym typeface="Wingdings" panose="05000000000000000000" pitchFamily="2" charset="2"/>
              </a:rPr>
              <a:t> can have multiple </a:t>
            </a:r>
            <a:r>
              <a:rPr lang="en-IN" sz="1600" dirty="0" err="1">
                <a:sym typeface="Wingdings" panose="05000000000000000000" pitchFamily="2" charset="2"/>
              </a:rPr>
              <a:t>viewimports.If</a:t>
            </a:r>
            <a:r>
              <a:rPr lang="en-IN" sz="1600" dirty="0">
                <a:sym typeface="Wingdings" panose="05000000000000000000" pitchFamily="2" charset="2"/>
              </a:rPr>
              <a:t> we specify this file in both View folder and controller folder then first file inside the view folder will be executed then the file inside the controller folder</a:t>
            </a:r>
          </a:p>
          <a:p>
            <a:r>
              <a:rPr lang="en-IN" sz="1600" b="1" dirty="0">
                <a:sym typeface="Wingdings" panose="05000000000000000000" pitchFamily="2" charset="2"/>
              </a:rPr>
              <a:t>Shared View: </a:t>
            </a:r>
            <a:r>
              <a:rPr lang="en-IN" sz="1600" dirty="0">
                <a:sym typeface="Wingdings" panose="05000000000000000000" pitchFamily="2" charset="2"/>
              </a:rPr>
              <a:t>If we place a view inside shared folder of the views folder then that view is accessible from any controller in entire </a:t>
            </a:r>
            <a:r>
              <a:rPr lang="en-IN" sz="1600" dirty="0" err="1">
                <a:sym typeface="Wingdings" panose="05000000000000000000" pitchFamily="2" charset="2"/>
              </a:rPr>
              <a:t>application.if</a:t>
            </a:r>
            <a:r>
              <a:rPr lang="en-IN" sz="1600" dirty="0">
                <a:sym typeface="Wingdings" panose="05000000000000000000" pitchFamily="2" charset="2"/>
              </a:rPr>
              <a:t> the same view exists in both shared and </a:t>
            </a:r>
            <a:r>
              <a:rPr lang="en-IN" sz="1600" dirty="0" err="1">
                <a:sym typeface="Wingdings" panose="05000000000000000000" pitchFamily="2" charset="2"/>
              </a:rPr>
              <a:t>controllerName</a:t>
            </a:r>
            <a:r>
              <a:rPr lang="en-IN" sz="1600" dirty="0">
                <a:sym typeface="Wingdings" panose="05000000000000000000" pitchFamily="2" charset="2"/>
              </a:rPr>
              <a:t> folder then it will pick up from the </a:t>
            </a:r>
            <a:r>
              <a:rPr lang="en-IN" sz="1600" dirty="0" err="1">
                <a:sym typeface="Wingdings" panose="05000000000000000000" pitchFamily="2" charset="2"/>
              </a:rPr>
              <a:t>controllername</a:t>
            </a:r>
            <a:r>
              <a:rPr lang="en-IN" sz="1600" dirty="0">
                <a:sym typeface="Wingdings" panose="05000000000000000000" pitchFamily="2" charset="2"/>
              </a:rPr>
              <a:t> folder and shared folder view will be ignored</a:t>
            </a:r>
          </a:p>
          <a:p>
            <a:r>
              <a:rPr lang="en-IN" sz="1600" b="1" dirty="0">
                <a:sym typeface="Wingdings" panose="05000000000000000000" pitchFamily="2" charset="2"/>
              </a:rPr>
              <a:t>Layout: </a:t>
            </a:r>
            <a:r>
              <a:rPr lang="en-IN" sz="1600" dirty="0">
                <a:sym typeface="Wingdings" panose="05000000000000000000" pitchFamily="2" charset="2"/>
              </a:rPr>
              <a:t>It is a web page that is responsible to contain the presentation logic that is common for all the </a:t>
            </a:r>
            <a:r>
              <a:rPr lang="en-IN" sz="1600" dirty="0" err="1">
                <a:sym typeface="Wingdings" panose="05000000000000000000" pitchFamily="2" charset="2"/>
              </a:rPr>
              <a:t>views.For</a:t>
            </a:r>
            <a:r>
              <a:rPr lang="en-IN" sz="1600" dirty="0">
                <a:sym typeface="Wingdings" panose="05000000000000000000" pitchFamily="2" charset="2"/>
              </a:rPr>
              <a:t> example we have 10 views in the project  and we would like to maintain the same kind of look and feel along with common header side bar and footer for all the views.so whichever the design which is common will be placed inside the layout view</a:t>
            </a:r>
            <a:endParaRPr lang="en-IN" sz="1600" b="1" dirty="0"/>
          </a:p>
        </p:txBody>
      </p:sp>
    </p:spTree>
    <p:extLst>
      <p:ext uri="{BB962C8B-B14F-4D97-AF65-F5344CB8AC3E}">
        <p14:creationId xmlns:p14="http://schemas.microsoft.com/office/powerpoint/2010/main" val="166971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Layout: </a:t>
            </a:r>
            <a:r>
              <a:rPr lang="en-IN" sz="1600" dirty="0">
                <a:sym typeface="Wingdings" panose="05000000000000000000" pitchFamily="2" charset="2"/>
              </a:rPr>
              <a:t>It is a web page that is responsible to contain the presentation logic that is common for all the </a:t>
            </a:r>
            <a:r>
              <a:rPr lang="en-IN" sz="1600" dirty="0" err="1">
                <a:sym typeface="Wingdings" panose="05000000000000000000" pitchFamily="2" charset="2"/>
              </a:rPr>
              <a:t>views.For</a:t>
            </a:r>
            <a:r>
              <a:rPr lang="en-IN" sz="1600" dirty="0">
                <a:sym typeface="Wingdings" panose="05000000000000000000" pitchFamily="2" charset="2"/>
              </a:rPr>
              <a:t> example we have 10 views in the project  and we would like to maintain the same kind of look and feel along with common header side bar and footer for all the views.so whichever the design which is common will be placed inside the layout view</a:t>
            </a:r>
          </a:p>
          <a:p>
            <a:r>
              <a:rPr lang="en-IN" sz="1600" b="1" dirty="0" err="1">
                <a:sym typeface="Wingdings" panose="05000000000000000000" pitchFamily="2" charset="2"/>
              </a:rPr>
              <a:t>RenderBody</a:t>
            </a:r>
            <a:r>
              <a:rPr lang="en-IN" sz="1600" b="1" dirty="0">
                <a:sym typeface="Wingdings" panose="05000000000000000000" pitchFamily="2" charset="2"/>
              </a:rPr>
              <a:t> : </a:t>
            </a:r>
            <a:r>
              <a:rPr lang="en-IN" sz="1600" dirty="0">
                <a:sym typeface="Wingdings" panose="05000000000000000000" pitchFamily="2" charset="2"/>
              </a:rPr>
              <a:t>by using this actual view data is injected inside the layout and this is the place where view is visible. At execution time the view executes first and the content the view will be substituted in place of @renderbody in layout view.</a:t>
            </a:r>
          </a:p>
          <a:p>
            <a:r>
              <a:rPr lang="en-IN" sz="1600" dirty="0">
                <a:sym typeface="Wingdings" panose="05000000000000000000" pitchFamily="2" charset="2"/>
              </a:rPr>
              <a:t>Layout views cannot be executed directly. We have to connect layout view with normal view by using </a:t>
            </a:r>
            <a:r>
              <a:rPr lang="en-IN" sz="1600" b="1" dirty="0">
                <a:sym typeface="Wingdings" panose="05000000000000000000" pitchFamily="2" charset="2"/>
              </a:rPr>
              <a:t>Layout</a:t>
            </a:r>
            <a:r>
              <a:rPr lang="en-IN" sz="1600" dirty="0">
                <a:sym typeface="Wingdings" panose="05000000000000000000" pitchFamily="2" charset="2"/>
              </a:rPr>
              <a:t> property inside the view. Execution flow is first controller action method is executed then it will execute the view and after complete execution of view then it will go to layout.it will execute the layout view and whatever the view content we have that will be merged in place of </a:t>
            </a:r>
            <a:r>
              <a:rPr lang="en-IN" sz="1600" b="1" dirty="0">
                <a:sym typeface="Wingdings" panose="05000000000000000000" pitchFamily="2" charset="2"/>
              </a:rPr>
              <a:t>@RenderBody() </a:t>
            </a:r>
            <a:endParaRPr lang="en-IN" sz="1600" dirty="0">
              <a:sym typeface="Wingdings" panose="05000000000000000000" pitchFamily="2" charset="2"/>
            </a:endParaRPr>
          </a:p>
          <a:p>
            <a:r>
              <a:rPr lang="en-IN" sz="1600" b="1" dirty="0">
                <a:sym typeface="Wingdings" panose="05000000000000000000" pitchFamily="2" charset="2"/>
              </a:rPr>
              <a:t>Order of View execution </a:t>
            </a:r>
            <a:r>
              <a:rPr lang="en-IN" sz="1600" dirty="0">
                <a:sym typeface="Wingdings" panose="05000000000000000000" pitchFamily="2" charset="2"/>
              </a:rPr>
              <a:t>when return View(); statement is executed. _</a:t>
            </a:r>
            <a:r>
              <a:rPr lang="en-IN" sz="1600" dirty="0" err="1">
                <a:sym typeface="Wingdings" panose="05000000000000000000" pitchFamily="2" charset="2"/>
              </a:rPr>
              <a:t>ViewImports</a:t>
            </a:r>
            <a:r>
              <a:rPr lang="en-IN" sz="1600" dirty="0">
                <a:sym typeface="Wingdings" panose="05000000000000000000" pitchFamily="2" charset="2"/>
              </a:rPr>
              <a:t> and _</a:t>
            </a:r>
            <a:r>
              <a:rPr lang="en-IN" sz="1600" dirty="0" err="1">
                <a:sym typeface="Wingdings" panose="05000000000000000000" pitchFamily="2" charset="2"/>
              </a:rPr>
              <a:t>ViewStart</a:t>
            </a:r>
            <a:r>
              <a:rPr lang="en-IN" sz="1600" dirty="0">
                <a:sym typeface="Wingdings" panose="05000000000000000000" pitchFamily="2" charset="2"/>
              </a:rPr>
              <a:t> may present in views folder as global or in the controller name folder.so global files executed first then the local one which is inside the </a:t>
            </a:r>
            <a:r>
              <a:rPr lang="en-IN" sz="1600" dirty="0" err="1">
                <a:sym typeface="Wingdings" panose="05000000000000000000" pitchFamily="2" charset="2"/>
              </a:rPr>
              <a:t>controllername</a:t>
            </a:r>
            <a:r>
              <a:rPr lang="en-IN" sz="1600" dirty="0">
                <a:sym typeface="Wingdings" panose="05000000000000000000" pitchFamily="2" charset="2"/>
              </a:rPr>
              <a:t> folder then the actual vie will execute then the Layout page. </a:t>
            </a:r>
          </a:p>
          <a:p>
            <a:r>
              <a:rPr lang="en-IN" sz="1600" dirty="0">
                <a:sym typeface="Wingdings" panose="05000000000000000000" pitchFamily="2" charset="2"/>
              </a:rPr>
              <a:t>We can transfer the data from View to layout view using </a:t>
            </a:r>
            <a:r>
              <a:rPr lang="en-IN" sz="1600" dirty="0" err="1">
                <a:sym typeface="Wingdings" panose="05000000000000000000" pitchFamily="2" charset="2"/>
              </a:rPr>
              <a:t>ViewData</a:t>
            </a:r>
            <a:r>
              <a:rPr lang="en-IN" sz="1600" dirty="0">
                <a:sym typeface="Wingdings" panose="05000000000000000000" pitchFamily="2" charset="2"/>
              </a:rPr>
              <a:t> etc.</a:t>
            </a:r>
          </a:p>
          <a:p>
            <a:r>
              <a:rPr lang="en-IN" sz="1600" b="1" dirty="0">
                <a:sym typeface="Wingdings" panose="05000000000000000000" pitchFamily="2" charset="2"/>
              </a:rPr>
              <a:t>_</a:t>
            </a:r>
            <a:r>
              <a:rPr lang="en-IN" sz="1600" b="1" dirty="0" err="1">
                <a:sym typeface="Wingdings" panose="05000000000000000000" pitchFamily="2" charset="2"/>
              </a:rPr>
              <a:t>ViewStart.cshtml</a:t>
            </a:r>
            <a:r>
              <a:rPr lang="en-IN" sz="1600" b="1" dirty="0">
                <a:sym typeface="Wingdings" panose="05000000000000000000" pitchFamily="2" charset="2"/>
              </a:rPr>
              <a:t>: </a:t>
            </a:r>
            <a:r>
              <a:rPr lang="en-IN" sz="1600" dirty="0">
                <a:sym typeface="Wingdings" panose="05000000000000000000" pitchFamily="2" charset="2"/>
              </a:rPr>
              <a:t>Just like _</a:t>
            </a:r>
            <a:r>
              <a:rPr lang="en-IN" sz="1600" dirty="0" err="1">
                <a:sym typeface="Wingdings" panose="05000000000000000000" pitchFamily="2" charset="2"/>
              </a:rPr>
              <a:t>Viewimports</a:t>
            </a:r>
            <a:r>
              <a:rPr lang="en-IN" sz="1600" dirty="0">
                <a:sym typeface="Wingdings" panose="05000000000000000000" pitchFamily="2" charset="2"/>
              </a:rPr>
              <a:t> file _</a:t>
            </a:r>
            <a:r>
              <a:rPr lang="en-IN" sz="1600" dirty="0" err="1">
                <a:sym typeface="Wingdings" panose="05000000000000000000" pitchFamily="2" charset="2"/>
              </a:rPr>
              <a:t>Viewstart</a:t>
            </a:r>
            <a:r>
              <a:rPr lang="en-IN" sz="1600" dirty="0">
                <a:sym typeface="Wingdings" panose="05000000000000000000" pitchFamily="2" charset="2"/>
              </a:rPr>
              <a:t> gets executed before execution of view and it is used to specify the common layout for all view. We can add this file inside the views folder or </a:t>
            </a:r>
            <a:r>
              <a:rPr lang="en-IN" sz="1600" dirty="0" err="1">
                <a:sym typeface="Wingdings" panose="05000000000000000000" pitchFamily="2" charset="2"/>
              </a:rPr>
              <a:t>controllerName</a:t>
            </a:r>
            <a:r>
              <a:rPr lang="en-IN" sz="1600" dirty="0">
                <a:sym typeface="Wingdings" panose="05000000000000000000" pitchFamily="2" charset="2"/>
              </a:rPr>
              <a:t> folder. We will not </a:t>
            </a:r>
            <a:r>
              <a:rPr lang="en-IN" sz="1600" dirty="0" err="1">
                <a:sym typeface="Wingdings" panose="05000000000000000000" pitchFamily="2" charset="2"/>
              </a:rPr>
              <a:t>assing</a:t>
            </a:r>
            <a:r>
              <a:rPr lang="en-IN" sz="1600" dirty="0">
                <a:sym typeface="Wingdings" panose="05000000000000000000" pitchFamily="2" charset="2"/>
              </a:rPr>
              <a:t> layout property in every view. If we specify the same in _</a:t>
            </a:r>
            <a:r>
              <a:rPr lang="en-IN" sz="1600" dirty="0" err="1">
                <a:sym typeface="Wingdings" panose="05000000000000000000" pitchFamily="2" charset="2"/>
              </a:rPr>
              <a:t>viewstart</a:t>
            </a:r>
            <a:r>
              <a:rPr lang="en-IN" sz="1600" dirty="0">
                <a:sym typeface="Wingdings" panose="05000000000000000000" pitchFamily="2" charset="2"/>
              </a:rPr>
              <a:t> file it will be applicable for all views. So here local file which is inside the </a:t>
            </a:r>
            <a:r>
              <a:rPr lang="en-IN" sz="1600" dirty="0" err="1">
                <a:sym typeface="Wingdings" panose="05000000000000000000" pitchFamily="2" charset="2"/>
              </a:rPr>
              <a:t>controllername</a:t>
            </a:r>
            <a:r>
              <a:rPr lang="en-IN" sz="1600" dirty="0">
                <a:sym typeface="Wingdings" panose="05000000000000000000" pitchFamily="2" charset="2"/>
              </a:rPr>
              <a:t> folder will override the layout property of global one which is in views folder. So advantage is instead of changing the layout property in all views we can change at one place which is in _</a:t>
            </a:r>
            <a:r>
              <a:rPr lang="en-IN" sz="1600" dirty="0" err="1">
                <a:sym typeface="Wingdings" panose="05000000000000000000" pitchFamily="2" charset="2"/>
              </a:rPr>
              <a:t>Viewstart</a:t>
            </a:r>
            <a:r>
              <a:rPr lang="en-IN" sz="1600" dirty="0">
                <a:sym typeface="Wingdings" panose="05000000000000000000" pitchFamily="2" charset="2"/>
              </a:rPr>
              <a:t> file that affect all views.</a:t>
            </a:r>
          </a:p>
          <a:p>
            <a:r>
              <a:rPr lang="en-IN" sz="1600" b="1" dirty="0">
                <a:sym typeface="Wingdings" panose="05000000000000000000" pitchFamily="2" charset="2"/>
              </a:rPr>
              <a:t>Dynamic Layout View: </a:t>
            </a:r>
            <a:r>
              <a:rPr lang="en-IN" sz="1600" dirty="0">
                <a:sym typeface="Wingdings" panose="05000000000000000000" pitchFamily="2" charset="2"/>
              </a:rPr>
              <a:t>we are going to set the </a:t>
            </a:r>
            <a:r>
              <a:rPr lang="en-IN" sz="1600" dirty="0" err="1">
                <a:sym typeface="Wingdings" panose="05000000000000000000" pitchFamily="2" charset="2"/>
              </a:rPr>
              <a:t>ayout</a:t>
            </a:r>
            <a:r>
              <a:rPr lang="en-IN" sz="1600" dirty="0">
                <a:sym typeface="Wingdings" panose="05000000000000000000" pitchFamily="2" charset="2"/>
              </a:rPr>
              <a:t> property of view dynamically  based on condition</a:t>
            </a:r>
          </a:p>
          <a:p>
            <a:r>
              <a:rPr lang="en-IN" sz="1600" b="1" dirty="0">
                <a:sym typeface="Wingdings" panose="05000000000000000000" pitchFamily="2" charset="2"/>
              </a:rPr>
              <a:t>Layout Views Section: </a:t>
            </a:r>
            <a:r>
              <a:rPr lang="en-IN" sz="1600" dirty="0">
                <a:sym typeface="Wingdings" panose="05000000000000000000" pitchFamily="2" charset="2"/>
              </a:rPr>
              <a:t>we can create multiple sections in same layout view which means we will provide the content for the section in the view but it will be rendered in the layout view. We will be writing content in the view and will be rendered inside the layout. Section is optional for that we have to pass required as false to make it optional in the @section. Let say if we add script tag(</a:t>
            </a:r>
            <a:r>
              <a:rPr lang="en-IN" sz="1600" dirty="0" err="1">
                <a:sym typeface="Wingdings" panose="05000000000000000000" pitchFamily="2" charset="2"/>
              </a:rPr>
              <a:t>js</a:t>
            </a:r>
            <a:r>
              <a:rPr lang="en-IN" sz="1600" dirty="0">
                <a:sym typeface="Wingdings" panose="05000000000000000000" pitchFamily="2" charset="2"/>
              </a:rPr>
              <a:t>) in layout view it will be applicable for all the views but In one of my view I want different </a:t>
            </a:r>
            <a:r>
              <a:rPr lang="en-IN" sz="1600" dirty="0" err="1">
                <a:sym typeface="Wingdings" panose="05000000000000000000" pitchFamily="2" charset="2"/>
              </a:rPr>
              <a:t>js</a:t>
            </a:r>
            <a:r>
              <a:rPr lang="en-IN" sz="1600" dirty="0">
                <a:sym typeface="Wingdings" panose="05000000000000000000" pitchFamily="2" charset="2"/>
              </a:rPr>
              <a:t> file so in that case we can make use of </a:t>
            </a:r>
            <a:r>
              <a:rPr lang="en-IN" sz="1600" b="1" dirty="0">
                <a:sym typeface="Wingdings" panose="05000000000000000000" pitchFamily="2" charset="2"/>
              </a:rPr>
              <a:t>@section </a:t>
            </a:r>
          </a:p>
          <a:p>
            <a:r>
              <a:rPr lang="en-IN" sz="1600" b="1" dirty="0">
                <a:sym typeface="Wingdings" panose="05000000000000000000" pitchFamily="2" charset="2"/>
              </a:rPr>
              <a:t>Nested Layout View: </a:t>
            </a:r>
            <a:r>
              <a:rPr lang="en-IN" sz="1600" dirty="0">
                <a:sym typeface="Wingdings" panose="05000000000000000000" pitchFamily="2" charset="2"/>
              </a:rPr>
              <a:t>it means we can apply one layout view for another layout </a:t>
            </a:r>
            <a:r>
              <a:rPr lang="en-IN" sz="1600" dirty="0" err="1">
                <a:sym typeface="Wingdings" panose="05000000000000000000" pitchFamily="2" charset="2"/>
              </a:rPr>
              <a:t>view.It</a:t>
            </a:r>
            <a:r>
              <a:rPr lang="en-IN" sz="1600" dirty="0">
                <a:sym typeface="Wingdings" panose="05000000000000000000" pitchFamily="2" charset="2"/>
              </a:rPr>
              <a:t> means a layout view can have another layout view is called nested layout view.</a:t>
            </a:r>
            <a:endParaRPr lang="en-IN" sz="1600" b="1" dirty="0"/>
          </a:p>
        </p:txBody>
      </p:sp>
    </p:spTree>
    <p:extLst>
      <p:ext uri="{BB962C8B-B14F-4D97-AF65-F5344CB8AC3E}">
        <p14:creationId xmlns:p14="http://schemas.microsoft.com/office/powerpoint/2010/main" val="368602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Partial View: </a:t>
            </a:r>
            <a:r>
              <a:rPr lang="en-IN" sz="1600" dirty="0">
                <a:sym typeface="Wingdings" panose="05000000000000000000" pitchFamily="2" charset="2"/>
              </a:rPr>
              <a:t>it is a view where we define the reuseable content in </a:t>
            </a:r>
            <a:r>
              <a:rPr lang="en-IN" sz="1600" dirty="0" err="1">
                <a:sym typeface="Wingdings" panose="05000000000000000000" pitchFamily="2" charset="2"/>
              </a:rPr>
              <a:t>it.once</a:t>
            </a:r>
            <a:r>
              <a:rPr lang="en-IN" sz="1600" dirty="0">
                <a:sym typeface="Wingdings" panose="05000000000000000000" pitchFamily="2" charset="2"/>
              </a:rPr>
              <a:t> we define reuseable html code in the partial view we can call it in any view wherever we want any number of times.it is recommended to place the partial views in the shared folder. We can call partial view in normal using &lt;partial name=“_</a:t>
            </a:r>
            <a:r>
              <a:rPr lang="en-IN" sz="1600" dirty="0" err="1">
                <a:sym typeface="Wingdings" panose="05000000000000000000" pitchFamily="2" charset="2"/>
              </a:rPr>
              <a:t>listpartialview</a:t>
            </a:r>
            <a:r>
              <a:rPr lang="en-IN" sz="1600" dirty="0">
                <a:sym typeface="Wingdings" panose="05000000000000000000" pitchFamily="2" charset="2"/>
              </a:rPr>
              <a:t>”&gt;. This &lt;partial&gt; is a tag helper and by default in asp.net core tag helpers are not </a:t>
            </a:r>
            <a:r>
              <a:rPr lang="en-IN" sz="1600" dirty="0" err="1">
                <a:sym typeface="Wingdings" panose="05000000000000000000" pitchFamily="2" charset="2"/>
              </a:rPr>
              <a:t>imported.we</a:t>
            </a:r>
            <a:r>
              <a:rPr lang="en-IN" sz="1600" dirty="0">
                <a:sym typeface="Wingdings" panose="05000000000000000000" pitchFamily="2" charset="2"/>
              </a:rPr>
              <a:t> want to import explicitly that we have to do it in </a:t>
            </a:r>
            <a:r>
              <a:rPr lang="en-IN" sz="1600" dirty="0" err="1">
                <a:sym typeface="Wingdings" panose="05000000000000000000" pitchFamily="2" charset="2"/>
              </a:rPr>
              <a:t>ViewImports</a:t>
            </a:r>
            <a:r>
              <a:rPr lang="en-IN" sz="1600" dirty="0">
                <a:sym typeface="Wingdings" panose="05000000000000000000" pitchFamily="2" charset="2"/>
              </a:rPr>
              <a:t> file. There is a another way to call partial view which is @await </a:t>
            </a:r>
            <a:r>
              <a:rPr lang="en-IN" sz="1600" dirty="0" err="1">
                <a:sym typeface="Wingdings" panose="05000000000000000000" pitchFamily="2" charset="2"/>
              </a:rPr>
              <a:t>Html.PartialAsync</a:t>
            </a:r>
            <a:r>
              <a:rPr lang="en-IN" sz="1600" dirty="0">
                <a:sym typeface="Wingdings" panose="05000000000000000000" pitchFamily="2" charset="2"/>
              </a:rPr>
              <a:t>(“</a:t>
            </a:r>
            <a:r>
              <a:rPr lang="en-IN" sz="1600" dirty="0" err="1">
                <a:sym typeface="Wingdings" panose="05000000000000000000" pitchFamily="2" charset="2"/>
              </a:rPr>
              <a:t>partalviewname</a:t>
            </a:r>
            <a:r>
              <a:rPr lang="en-IN" sz="1600" dirty="0">
                <a:sym typeface="Wingdings" panose="05000000000000000000" pitchFamily="2" charset="2"/>
              </a:rPr>
              <a:t>”); There is another way to call partial view which is </a:t>
            </a:r>
            <a:r>
              <a:rPr lang="en-IN" sz="1600" dirty="0" err="1">
                <a:sym typeface="Wingdings" panose="05000000000000000000" pitchFamily="2" charset="2"/>
              </a:rPr>
              <a:t>renderpartialasync</a:t>
            </a:r>
            <a:r>
              <a:rPr lang="en-IN" sz="1600" dirty="0">
                <a:sym typeface="Wingdings" panose="05000000000000000000" pitchFamily="2" charset="2"/>
              </a:rPr>
              <a:t> and this need to be called inside the code </a:t>
            </a:r>
            <a:r>
              <a:rPr lang="en-IN" sz="1600" dirty="0">
                <a:sym typeface="Wingdings" panose="05000000000000000000" pitchFamily="2" charset="2"/>
                <a:hlinkClick r:id="rId2"/>
              </a:rPr>
              <a:t>block.@{await</a:t>
            </a:r>
            <a:r>
              <a:rPr lang="en-IN" sz="1600" dirty="0">
                <a:sym typeface="Wingdings" panose="05000000000000000000" pitchFamily="2" charset="2"/>
              </a:rPr>
              <a:t> </a:t>
            </a:r>
            <a:r>
              <a:rPr lang="en-IN" sz="1600" dirty="0" err="1">
                <a:sym typeface="Wingdings" panose="05000000000000000000" pitchFamily="2" charset="2"/>
              </a:rPr>
              <a:t>Html.RenderPartialAsync</a:t>
            </a:r>
            <a:r>
              <a:rPr lang="en-IN" sz="1600" dirty="0">
                <a:sym typeface="Wingdings" panose="05000000000000000000" pitchFamily="2" charset="2"/>
              </a:rPr>
              <a:t>(“</a:t>
            </a:r>
            <a:r>
              <a:rPr lang="en-IN" sz="1600" dirty="0" err="1">
                <a:sym typeface="Wingdings" panose="05000000000000000000" pitchFamily="2" charset="2"/>
              </a:rPr>
              <a:t>partialview</a:t>
            </a:r>
            <a:r>
              <a:rPr lang="en-IN" sz="1600" dirty="0">
                <a:sym typeface="Wingdings" panose="05000000000000000000" pitchFamily="2" charset="2"/>
              </a:rPr>
              <a:t>”)}.</a:t>
            </a:r>
          </a:p>
          <a:p>
            <a:r>
              <a:rPr lang="en-IN" sz="1600" dirty="0" err="1">
                <a:sym typeface="Wingdings" panose="05000000000000000000" pitchFamily="2" charset="2"/>
              </a:rPr>
              <a:t>RenderPartialasync</a:t>
            </a:r>
            <a:r>
              <a:rPr lang="en-IN" sz="1600" dirty="0">
                <a:sym typeface="Wingdings" panose="05000000000000000000" pitchFamily="2" charset="2"/>
              </a:rPr>
              <a:t> improves the application performance as it will sent the response to the browser directly and it is a void type where as other two options will send the output to parent view and we can store the output in a variable</a:t>
            </a:r>
          </a:p>
          <a:p>
            <a:r>
              <a:rPr lang="en-IN" sz="1600" b="1" dirty="0">
                <a:sym typeface="Wingdings" panose="05000000000000000000" pitchFamily="2" charset="2"/>
              </a:rPr>
              <a:t>We can pass the data to partial view by using viewdata object.	When a partial view is invoked it receives a copy of the parent’s view viewdata object. So any changes made in the viewdata in the partial view do not affect viewdata of parent view.</a:t>
            </a:r>
          </a:p>
          <a:p>
            <a:r>
              <a:rPr lang="en-IN" sz="1600" b="1" dirty="0">
                <a:sym typeface="Wingdings" panose="05000000000000000000" pitchFamily="2" charset="2"/>
              </a:rPr>
              <a:t>Strongly Typed Partial View: </a:t>
            </a:r>
            <a:r>
              <a:rPr lang="en-IN" sz="1600" dirty="0">
                <a:sym typeface="Wingdings" panose="05000000000000000000" pitchFamily="2" charset="2"/>
              </a:rPr>
              <a:t>It is tightly coupled with a specific model class.</a:t>
            </a:r>
          </a:p>
          <a:p>
            <a:r>
              <a:rPr lang="en-IN" sz="1600" b="1" dirty="0" err="1">
                <a:sym typeface="Wingdings" panose="05000000000000000000" pitchFamily="2" charset="2"/>
              </a:rPr>
              <a:t>PartialViewResult</a:t>
            </a:r>
            <a:r>
              <a:rPr lang="en-IN" sz="1600" b="1" dirty="0">
                <a:sym typeface="Wingdings" panose="05000000000000000000" pitchFamily="2" charset="2"/>
              </a:rPr>
              <a:t>: </a:t>
            </a:r>
            <a:r>
              <a:rPr lang="en-IN" sz="1600" dirty="0">
                <a:sym typeface="Wingdings" panose="05000000000000000000" pitchFamily="2" charset="2"/>
              </a:rPr>
              <a:t>We can return the </a:t>
            </a:r>
            <a:r>
              <a:rPr lang="en-IN" sz="1600" dirty="0" err="1">
                <a:sym typeface="Wingdings" panose="05000000000000000000" pitchFamily="2" charset="2"/>
              </a:rPr>
              <a:t>partialview</a:t>
            </a:r>
            <a:r>
              <a:rPr lang="en-IN" sz="1600" dirty="0">
                <a:sym typeface="Wingdings" panose="05000000000000000000" pitchFamily="2" charset="2"/>
              </a:rPr>
              <a:t> from action method.</a:t>
            </a:r>
          </a:p>
          <a:p>
            <a:r>
              <a:rPr lang="en-IN" sz="1600" b="1" dirty="0">
                <a:sym typeface="Wingdings" panose="05000000000000000000" pitchFamily="2" charset="2"/>
              </a:rPr>
              <a:t>View component: </a:t>
            </a:r>
            <a:r>
              <a:rPr lang="en-IN" sz="1600" dirty="0">
                <a:sym typeface="Wingdings" panose="05000000000000000000" pitchFamily="2" charset="2"/>
              </a:rPr>
              <a:t>Partial view is just about rendering the UI that means we will place some reusable html code in partial view and it can be invoked anytime but if we want to add some programming logic along with UI logic then we make use of View </a:t>
            </a:r>
            <a:r>
              <a:rPr lang="en-IN" sz="1600" dirty="0" err="1">
                <a:sym typeface="Wingdings" panose="05000000000000000000" pitchFamily="2" charset="2"/>
              </a:rPr>
              <a:t>Component.Just</a:t>
            </a:r>
            <a:r>
              <a:rPr lang="en-IN" sz="1600" dirty="0">
                <a:sym typeface="Wingdings" panose="05000000000000000000" pitchFamily="2" charset="2"/>
              </a:rPr>
              <a:t> like partial view we can invoke View component any where by using @await </a:t>
            </a:r>
            <a:r>
              <a:rPr lang="en-IN" sz="1600" dirty="0" err="1">
                <a:sym typeface="Wingdings" panose="05000000000000000000" pitchFamily="2" charset="2"/>
              </a:rPr>
              <a:t>Component.InvokeAsync</a:t>
            </a:r>
            <a:r>
              <a:rPr lang="en-IN" sz="1600" dirty="0">
                <a:sym typeface="Wingdings" panose="05000000000000000000" pitchFamily="2" charset="2"/>
              </a:rPr>
              <a:t>(“View Component Name”);</a:t>
            </a:r>
          </a:p>
          <a:p>
            <a:r>
              <a:rPr lang="en-IN" sz="1600" dirty="0">
                <a:sym typeface="Wingdings" panose="05000000000000000000" pitchFamily="2" charset="2"/>
              </a:rPr>
              <a:t>We have to create a custom class and then must be suffixed with </a:t>
            </a:r>
            <a:r>
              <a:rPr lang="en-IN" sz="1600" dirty="0" err="1">
                <a:sym typeface="Wingdings" panose="05000000000000000000" pitchFamily="2" charset="2"/>
              </a:rPr>
              <a:t>ViewComponent</a:t>
            </a:r>
            <a:r>
              <a:rPr lang="en-IN" sz="1600" dirty="0">
                <a:sym typeface="Wingdings" panose="05000000000000000000" pitchFamily="2" charset="2"/>
              </a:rPr>
              <a:t> or declare a [</a:t>
            </a:r>
            <a:r>
              <a:rPr lang="en-IN" sz="1600" dirty="0" err="1">
                <a:sym typeface="Wingdings" panose="05000000000000000000" pitchFamily="2" charset="2"/>
              </a:rPr>
              <a:t>ViewComponent</a:t>
            </a:r>
            <a:r>
              <a:rPr lang="en-IN" sz="1600" dirty="0">
                <a:sym typeface="Wingdings" panose="05000000000000000000" pitchFamily="2" charset="2"/>
              </a:rPr>
              <a:t>] on top of the class to declare it as a View Component and then we have to inherit </a:t>
            </a:r>
            <a:r>
              <a:rPr lang="en-IN" sz="1600" dirty="0" err="1">
                <a:sym typeface="Wingdings" panose="05000000000000000000" pitchFamily="2" charset="2"/>
              </a:rPr>
              <a:t>VIewComponent</a:t>
            </a:r>
            <a:r>
              <a:rPr lang="en-IN" sz="1600" dirty="0">
                <a:sym typeface="Wingdings" panose="05000000000000000000" pitchFamily="2" charset="2"/>
              </a:rPr>
              <a:t> class.</a:t>
            </a:r>
          </a:p>
          <a:p>
            <a:r>
              <a:rPr lang="en-IN" sz="1600" dirty="0">
                <a:sym typeface="Wingdings" panose="05000000000000000000" pitchFamily="2" charset="2"/>
              </a:rPr>
              <a:t>There is another way to invoke the View Component using tag helper. First we have to import it in </a:t>
            </a:r>
            <a:r>
              <a:rPr lang="en-IN" sz="1600" dirty="0" err="1">
                <a:sym typeface="Wingdings" panose="05000000000000000000" pitchFamily="2" charset="2"/>
              </a:rPr>
              <a:t>ViewImports</a:t>
            </a:r>
            <a:r>
              <a:rPr lang="en-IN" sz="1600" dirty="0">
                <a:sym typeface="Wingdings" panose="05000000000000000000" pitchFamily="2" charset="2"/>
              </a:rPr>
              <a:t> file.</a:t>
            </a:r>
            <a:r>
              <a:rPr lang="en-IN" sz="1600" b="1" dirty="0">
                <a:sym typeface="Wingdings" panose="05000000000000000000" pitchFamily="2" charset="2"/>
              </a:rPr>
              <a:t>&lt;</a:t>
            </a:r>
            <a:r>
              <a:rPr lang="en-IN" sz="1600" b="1" dirty="0" err="1">
                <a:sym typeface="Wingdings" panose="05000000000000000000" pitchFamily="2" charset="2"/>
              </a:rPr>
              <a:t>vc:grid</a:t>
            </a:r>
            <a:r>
              <a:rPr lang="en-IN" sz="1600" b="1" dirty="0">
                <a:sym typeface="Wingdings" panose="05000000000000000000" pitchFamily="2" charset="2"/>
              </a:rPr>
              <a:t>&gt; </a:t>
            </a:r>
            <a:r>
              <a:rPr lang="en-IN" sz="1600" dirty="0">
                <a:sym typeface="Wingdings" panose="05000000000000000000" pitchFamily="2" charset="2"/>
              </a:rPr>
              <a:t>this should be used inside the view</a:t>
            </a:r>
          </a:p>
          <a:p>
            <a:r>
              <a:rPr lang="en-IN" sz="1600" b="1" dirty="0">
                <a:sym typeface="Wingdings" panose="05000000000000000000" pitchFamily="2" charset="2"/>
              </a:rPr>
              <a:t>View component with View Data: </a:t>
            </a:r>
            <a:r>
              <a:rPr lang="en-IN" sz="1600" dirty="0">
                <a:sym typeface="Wingdings" panose="05000000000000000000" pitchFamily="2" charset="2"/>
              </a:rPr>
              <a:t>It is possible to pass the View Data object  from view component class to the view Component partial view but it is not possible to supply the view data object  from the view to view component class.</a:t>
            </a:r>
          </a:p>
          <a:p>
            <a:r>
              <a:rPr lang="en-IN" sz="1600" b="1" dirty="0">
                <a:sym typeface="Wingdings" panose="05000000000000000000" pitchFamily="2" charset="2"/>
              </a:rPr>
              <a:t>Strongly typed view component</a:t>
            </a:r>
          </a:p>
          <a:p>
            <a:r>
              <a:rPr lang="en-IN" sz="1600" b="1" dirty="0" err="1">
                <a:sym typeface="Wingdings" panose="05000000000000000000" pitchFamily="2" charset="2"/>
              </a:rPr>
              <a:t>ViewComponentResult</a:t>
            </a:r>
            <a:r>
              <a:rPr lang="en-IN" sz="1600" b="1" dirty="0">
                <a:sym typeface="Wingdings" panose="05000000000000000000" pitchFamily="2" charset="2"/>
              </a:rPr>
              <a:t> </a:t>
            </a:r>
            <a:r>
              <a:rPr lang="en-IN" sz="1600" dirty="0">
                <a:sym typeface="Wingdings" panose="05000000000000000000" pitchFamily="2" charset="2"/>
              </a:rPr>
              <a:t>To </a:t>
            </a:r>
            <a:r>
              <a:rPr lang="en-IN" sz="1600" dirty="0" err="1">
                <a:sym typeface="Wingdings" panose="05000000000000000000" pitchFamily="2" charset="2"/>
              </a:rPr>
              <a:t>progromatically</a:t>
            </a:r>
            <a:r>
              <a:rPr lang="en-IN" sz="1600" dirty="0">
                <a:sym typeface="Wingdings" panose="05000000000000000000" pitchFamily="2" charset="2"/>
              </a:rPr>
              <a:t>  load the view component when user clicks on button then we have to use this </a:t>
            </a:r>
            <a:r>
              <a:rPr lang="en-IN" sz="1600" dirty="0" err="1">
                <a:sym typeface="Wingdings" panose="05000000000000000000" pitchFamily="2" charset="2"/>
              </a:rPr>
              <a:t>ViewComponentResult</a:t>
            </a:r>
            <a:endParaRPr lang="en-IN" sz="1600" b="1" dirty="0"/>
          </a:p>
        </p:txBody>
      </p:sp>
    </p:spTree>
    <p:extLst>
      <p:ext uri="{BB962C8B-B14F-4D97-AF65-F5344CB8AC3E}">
        <p14:creationId xmlns:p14="http://schemas.microsoft.com/office/powerpoint/2010/main" val="4045341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Service: </a:t>
            </a:r>
            <a:r>
              <a:rPr lang="en-IN" sz="1600" dirty="0">
                <a:sym typeface="Wingdings" panose="05000000000000000000" pitchFamily="2" charset="2"/>
              </a:rPr>
              <a:t>It is a class that contains business logic such as business </a:t>
            </a:r>
            <a:r>
              <a:rPr lang="en-IN" sz="1600" dirty="0" err="1">
                <a:sym typeface="Wingdings" panose="05000000000000000000" pitchFamily="2" charset="2"/>
              </a:rPr>
              <a:t>calculations,business</a:t>
            </a:r>
            <a:r>
              <a:rPr lang="en-IN" sz="1600" dirty="0">
                <a:sym typeface="Wingdings" panose="05000000000000000000" pitchFamily="2" charset="2"/>
              </a:rPr>
              <a:t> validations that are specific to the domain of the client’s business. Service is an abstraction layer between presentation layer and data layer.</a:t>
            </a:r>
          </a:p>
          <a:p>
            <a:r>
              <a:rPr lang="en-IN" sz="1600" b="1" dirty="0">
                <a:sym typeface="Wingdings" panose="05000000000000000000" pitchFamily="2" charset="2"/>
              </a:rPr>
              <a:t>Dependency Inversion Principle: </a:t>
            </a:r>
            <a:r>
              <a:rPr lang="en-IN" sz="1600" dirty="0">
                <a:sym typeface="Wingdings" panose="05000000000000000000" pitchFamily="2" charset="2"/>
              </a:rPr>
              <a:t>We are directly creating an class instance in the </a:t>
            </a:r>
            <a:r>
              <a:rPr lang="en-IN" sz="1600" b="1" dirty="0">
                <a:sym typeface="Wingdings" panose="05000000000000000000" pitchFamily="2" charset="2"/>
              </a:rPr>
              <a:t>controller </a:t>
            </a:r>
            <a:r>
              <a:rPr lang="en-IN" sz="1600" dirty="0">
                <a:sym typeface="Wingdings" panose="05000000000000000000" pitchFamily="2" charset="2"/>
              </a:rPr>
              <a:t>class. So there are two problems first the </a:t>
            </a:r>
            <a:r>
              <a:rPr lang="en-IN" sz="1600" b="1" dirty="0">
                <a:sym typeface="Wingdings" panose="05000000000000000000" pitchFamily="2" charset="2"/>
              </a:rPr>
              <a:t>Service </a:t>
            </a:r>
            <a:r>
              <a:rPr lang="en-IN" sz="1600" dirty="0">
                <a:sym typeface="Wingdings" panose="05000000000000000000" pitchFamily="2" charset="2"/>
              </a:rPr>
              <a:t>class must be created and then only we can create an object for this service class. Let say for example the developer of </a:t>
            </a:r>
            <a:r>
              <a:rPr lang="en-IN" sz="1600" b="1" dirty="0">
                <a:sym typeface="Wingdings" panose="05000000000000000000" pitchFamily="2" charset="2"/>
              </a:rPr>
              <a:t>Service </a:t>
            </a:r>
            <a:r>
              <a:rPr lang="en-IN" sz="1600" dirty="0">
                <a:sym typeface="Wingdings" panose="05000000000000000000" pitchFamily="2" charset="2"/>
              </a:rPr>
              <a:t>class has not yet developed this class so there is no Service class so in this case we cannot create an object of this class.so developer of the controller has to wait until the </a:t>
            </a:r>
            <a:r>
              <a:rPr lang="en-IN" sz="1600" b="1" dirty="0">
                <a:sym typeface="Wingdings" panose="05000000000000000000" pitchFamily="2" charset="2"/>
              </a:rPr>
              <a:t>service </a:t>
            </a:r>
            <a:r>
              <a:rPr lang="en-IN" sz="1600" dirty="0">
                <a:sym typeface="Wingdings" panose="05000000000000000000" pitchFamily="2" charset="2"/>
              </a:rPr>
              <a:t>class development is completed.so this is the problem controller depends on the </a:t>
            </a:r>
            <a:r>
              <a:rPr lang="en-IN" sz="1600" dirty="0" err="1">
                <a:sym typeface="Wingdings" panose="05000000000000000000" pitchFamily="2" charset="2"/>
              </a:rPr>
              <a:t>service.controller</a:t>
            </a:r>
            <a:r>
              <a:rPr lang="en-IN" sz="1600" dirty="0">
                <a:sym typeface="Wingdings" panose="05000000000000000000" pitchFamily="2" charset="2"/>
              </a:rPr>
              <a:t> developer must wait until the </a:t>
            </a:r>
            <a:r>
              <a:rPr lang="en-IN" sz="1600" b="1" dirty="0">
                <a:sym typeface="Wingdings" panose="05000000000000000000" pitchFamily="2" charset="2"/>
              </a:rPr>
              <a:t>development of service class is completed </a:t>
            </a:r>
            <a:r>
              <a:rPr lang="en-IN" sz="1600" dirty="0">
                <a:sym typeface="Wingdings" panose="05000000000000000000" pitchFamily="2" charset="2"/>
              </a:rPr>
              <a:t>.Second problem is in case if we want to use the different class instead of </a:t>
            </a:r>
            <a:r>
              <a:rPr lang="en-IN" sz="1600" b="1" dirty="0">
                <a:sym typeface="Wingdings" panose="05000000000000000000" pitchFamily="2" charset="2"/>
              </a:rPr>
              <a:t>city service class </a:t>
            </a:r>
            <a:r>
              <a:rPr lang="en-IN" sz="1600" dirty="0">
                <a:sym typeface="Wingdings" panose="05000000000000000000" pitchFamily="2" charset="2"/>
              </a:rPr>
              <a:t>then we have to change the class names in multiple places and the solution for this two problems is </a:t>
            </a:r>
            <a:r>
              <a:rPr lang="en-IN" sz="1600" b="1" dirty="0">
                <a:sym typeface="Wingdings" panose="05000000000000000000" pitchFamily="2" charset="2"/>
              </a:rPr>
              <a:t>Dependency Inversion principle. </a:t>
            </a:r>
            <a:r>
              <a:rPr lang="en-IN" sz="1600" dirty="0">
                <a:sym typeface="Wingdings" panose="05000000000000000000" pitchFamily="2" charset="2"/>
              </a:rPr>
              <a:t>From above example high level module is depend on low level </a:t>
            </a:r>
            <a:r>
              <a:rPr lang="en-IN" sz="1600" dirty="0" err="1">
                <a:sym typeface="Wingdings" panose="05000000000000000000" pitchFamily="2" charset="2"/>
              </a:rPr>
              <a:t>module.Here</a:t>
            </a:r>
            <a:r>
              <a:rPr lang="en-IN" sz="1600" dirty="0">
                <a:sym typeface="Wingdings" panose="05000000000000000000" pitchFamily="2" charset="2"/>
              </a:rPr>
              <a:t> module is a </a:t>
            </a:r>
            <a:r>
              <a:rPr lang="en-IN" sz="1600" dirty="0" err="1">
                <a:sym typeface="Wingdings" panose="05000000000000000000" pitchFamily="2" charset="2"/>
              </a:rPr>
              <a:t>class.Higher</a:t>
            </a:r>
            <a:r>
              <a:rPr lang="en-IN" sz="1600" dirty="0">
                <a:sym typeface="Wingdings" panose="05000000000000000000" pitchFamily="2" charset="2"/>
              </a:rPr>
              <a:t> level means the controller depends on low level module(service).problem is higher level has to wait until the low level module is completed. Another problem is any changes made in low level will directly affect the higher level module.</a:t>
            </a:r>
          </a:p>
          <a:p>
            <a:r>
              <a:rPr lang="en-IN" sz="1600" b="1" dirty="0">
                <a:sym typeface="Wingdings" panose="05000000000000000000" pitchFamily="2" charset="2"/>
              </a:rPr>
              <a:t>Dependency Inversion Principle </a:t>
            </a:r>
            <a:r>
              <a:rPr lang="en-IN" sz="1600" dirty="0">
                <a:sym typeface="Wingdings" panose="05000000000000000000" pitchFamily="2" charset="2"/>
              </a:rPr>
              <a:t>is a design principle which is a solution for dependency </a:t>
            </a:r>
            <a:r>
              <a:rPr lang="en-IN" sz="1600" dirty="0" err="1">
                <a:sym typeface="Wingdings" panose="05000000000000000000" pitchFamily="2" charset="2"/>
              </a:rPr>
              <a:t>problem.Here</a:t>
            </a:r>
            <a:r>
              <a:rPr lang="en-IN" sz="1600" dirty="0">
                <a:sym typeface="Wingdings" panose="05000000000000000000" pitchFamily="2" charset="2"/>
              </a:rPr>
              <a:t> principle is just a guideline that tells you the set of rules but it </a:t>
            </a:r>
            <a:r>
              <a:rPr lang="en-IN" sz="1600" dirty="0" err="1">
                <a:sym typeface="Wingdings" panose="05000000000000000000" pitchFamily="2" charset="2"/>
              </a:rPr>
              <a:t>doesnot</a:t>
            </a:r>
            <a:r>
              <a:rPr lang="en-IN" sz="1600" dirty="0">
                <a:sym typeface="Wingdings" panose="05000000000000000000" pitchFamily="2" charset="2"/>
              </a:rPr>
              <a:t> tell you how to implement </a:t>
            </a:r>
            <a:r>
              <a:rPr lang="en-IN" sz="1600" dirty="0" err="1">
                <a:sym typeface="Wingdings" panose="05000000000000000000" pitchFamily="2" charset="2"/>
              </a:rPr>
              <a:t>it.In</a:t>
            </a:r>
            <a:r>
              <a:rPr lang="en-IN" sz="1600" dirty="0">
                <a:sym typeface="Wingdings" panose="05000000000000000000" pitchFamily="2" charset="2"/>
              </a:rPr>
              <a:t> order to implement it we have to use </a:t>
            </a:r>
            <a:r>
              <a:rPr lang="en-IN" sz="1600" b="1" dirty="0">
                <a:sym typeface="Wingdings" panose="05000000000000000000" pitchFamily="2" charset="2"/>
              </a:rPr>
              <a:t>Inversion of control. </a:t>
            </a:r>
            <a:endParaRPr lang="en-IN" sz="1600" dirty="0">
              <a:sym typeface="Wingdings" panose="05000000000000000000" pitchFamily="2" charset="2"/>
            </a:endParaRPr>
          </a:p>
          <a:p>
            <a:r>
              <a:rPr lang="en-IN" sz="1600" b="1" dirty="0">
                <a:sym typeface="Wingdings" panose="05000000000000000000" pitchFamily="2" charset="2"/>
              </a:rPr>
              <a:t>Dependency inversion principle says </a:t>
            </a:r>
            <a:r>
              <a:rPr lang="en-IN" sz="1600" dirty="0">
                <a:sym typeface="Wingdings" panose="05000000000000000000" pitchFamily="2" charset="2"/>
              </a:rPr>
              <a:t>the higher level module should not depend on lower level modules but both should depend on abstraction(interface or abstract class)</a:t>
            </a:r>
          </a:p>
          <a:p>
            <a:r>
              <a:rPr lang="en-IN" sz="1600" b="1" dirty="0">
                <a:sym typeface="Wingdings" panose="05000000000000000000" pitchFamily="2" charset="2"/>
              </a:rPr>
              <a:t>Inversion of control: </a:t>
            </a:r>
            <a:r>
              <a:rPr lang="en-IN" sz="1600" dirty="0">
                <a:sym typeface="Wingdings" panose="05000000000000000000" pitchFamily="2" charset="2"/>
              </a:rPr>
              <a:t>it is a design pattern which suggests IOC container for implementation of Dependency Inversion </a:t>
            </a:r>
            <a:r>
              <a:rPr lang="en-IN" sz="1600" dirty="0" err="1">
                <a:sym typeface="Wingdings" panose="05000000000000000000" pitchFamily="2" charset="2"/>
              </a:rPr>
              <a:t>principle.Instead</a:t>
            </a:r>
            <a:r>
              <a:rPr lang="en-IN" sz="1600" dirty="0">
                <a:sym typeface="Wingdings" panose="05000000000000000000" pitchFamily="2" charset="2"/>
              </a:rPr>
              <a:t> of developer creating the instance of city service class the IOC takes the responsibility of creating an object of the service </a:t>
            </a:r>
            <a:r>
              <a:rPr lang="en-IN" sz="1600" dirty="0" err="1">
                <a:sym typeface="Wingdings" panose="05000000000000000000" pitchFamily="2" charset="2"/>
              </a:rPr>
              <a:t>class.In</a:t>
            </a:r>
            <a:r>
              <a:rPr lang="en-IN" sz="1600" dirty="0">
                <a:sym typeface="Wingdings" panose="05000000000000000000" pitchFamily="2" charset="2"/>
              </a:rPr>
              <a:t> asp.net core </a:t>
            </a:r>
            <a:r>
              <a:rPr lang="en-IN" sz="1600" dirty="0" err="1">
                <a:sym typeface="Wingdings" panose="05000000000000000000" pitchFamily="2" charset="2"/>
              </a:rPr>
              <a:t>builder.Services</a:t>
            </a:r>
            <a:r>
              <a:rPr lang="en-IN" sz="1600" dirty="0">
                <a:sym typeface="Wingdings" panose="05000000000000000000" pitchFamily="2" charset="2"/>
              </a:rPr>
              <a:t> is the IOC Container</a:t>
            </a:r>
          </a:p>
          <a:p>
            <a:r>
              <a:rPr lang="en-IN" sz="1600" b="1" dirty="0">
                <a:sym typeface="Wingdings" panose="05000000000000000000" pitchFamily="2" charset="2"/>
              </a:rPr>
              <a:t>Dependency Injection: </a:t>
            </a:r>
            <a:r>
              <a:rPr lang="en-IN" sz="1600" dirty="0">
                <a:sym typeface="Wingdings" panose="05000000000000000000" pitchFamily="2" charset="2"/>
              </a:rPr>
              <a:t>It is a design pattern that implements inversion of </a:t>
            </a:r>
            <a:r>
              <a:rPr lang="en-IN" sz="1600" dirty="0" err="1">
                <a:sym typeface="Wingdings" panose="05000000000000000000" pitchFamily="2" charset="2"/>
              </a:rPr>
              <a:t>control.It</a:t>
            </a:r>
            <a:r>
              <a:rPr lang="en-IN" sz="1600" dirty="0">
                <a:sym typeface="Wingdings" panose="05000000000000000000" pitchFamily="2" charset="2"/>
              </a:rPr>
              <a:t> is a technique to receive the dependency object into the client . The high level component receives the object of low level component  that is supplied by IOC </a:t>
            </a:r>
            <a:r>
              <a:rPr lang="en-IN" sz="1600" dirty="0" err="1">
                <a:sym typeface="Wingdings" panose="05000000000000000000" pitchFamily="2" charset="2"/>
              </a:rPr>
              <a:t>Container.Object</a:t>
            </a:r>
            <a:r>
              <a:rPr lang="en-IN" sz="1600" dirty="0">
                <a:sym typeface="Wingdings" panose="05000000000000000000" pitchFamily="2" charset="2"/>
              </a:rPr>
              <a:t> can be received as a constructor or through a method parameter. So here controller will ask di container to provide me the object that implements </a:t>
            </a:r>
            <a:r>
              <a:rPr lang="en-IN" sz="1600" dirty="0" err="1">
                <a:sym typeface="Wingdings" panose="05000000000000000000" pitchFamily="2" charset="2"/>
              </a:rPr>
              <a:t>Icity</a:t>
            </a:r>
            <a:r>
              <a:rPr lang="en-IN" sz="1600" dirty="0">
                <a:sym typeface="Wingdings" panose="05000000000000000000" pitchFamily="2" charset="2"/>
              </a:rPr>
              <a:t> interface.so di service will supply the necessary object to the controller. We can pass the object either by constructor or by method parameter If we want the object in the method parameter we have to use [</a:t>
            </a:r>
            <a:r>
              <a:rPr lang="en-IN" sz="1600" dirty="0" err="1">
                <a:sym typeface="Wingdings" panose="05000000000000000000" pitchFamily="2" charset="2"/>
              </a:rPr>
              <a:t>FromService</a:t>
            </a:r>
            <a:r>
              <a:rPr lang="en-IN" sz="1600" dirty="0">
                <a:sym typeface="Wingdings" panose="05000000000000000000" pitchFamily="2" charset="2"/>
              </a:rPr>
              <a:t>] attribute along with interface</a:t>
            </a:r>
            <a:endParaRPr lang="en-IN" sz="1600" b="1" dirty="0"/>
          </a:p>
        </p:txBody>
      </p:sp>
    </p:spTree>
    <p:extLst>
      <p:ext uri="{BB962C8B-B14F-4D97-AF65-F5344CB8AC3E}">
        <p14:creationId xmlns:p14="http://schemas.microsoft.com/office/powerpoint/2010/main" val="809248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What is </a:t>
            </a:r>
            <a:r>
              <a:rPr lang="en-IN" sz="1600" b="1" dirty="0" err="1"/>
              <a:t>ASP.Net</a:t>
            </a:r>
            <a:r>
              <a:rPr lang="en-IN" sz="1600" b="1" dirty="0"/>
              <a:t> Core</a:t>
            </a:r>
          </a:p>
          <a:p>
            <a:r>
              <a:rPr lang="en-IN" sz="1600" dirty="0" err="1"/>
              <a:t>Asp.Net</a:t>
            </a:r>
            <a:r>
              <a:rPr lang="en-IN" sz="1600" dirty="0"/>
              <a:t> core is a cross-platform, high-performance, open-source framework for building modern, cloud-enabled web applications and services. Features of asp.net core is </a:t>
            </a:r>
            <a:r>
              <a:rPr lang="en-IN" sz="1600" b="1" dirty="0"/>
              <a:t>Cross-platform(</a:t>
            </a:r>
            <a:r>
              <a:rPr lang="en-IN" sz="1600" dirty="0"/>
              <a:t>after completion of asp.net application development we require to host it which means  we require to install it on server machine so that it starts receiving the requests from the client.so what kind of OS required on server machine asp.net core supports three </a:t>
            </a:r>
            <a:r>
              <a:rPr lang="en-IN" sz="1600" dirty="0" err="1"/>
              <a:t>Windows,Linux</a:t>
            </a:r>
            <a:r>
              <a:rPr lang="en-IN" sz="1600" dirty="0"/>
              <a:t> and MAC).Generally in most of cases we use windows or mac on developer machine and </a:t>
            </a:r>
            <a:r>
              <a:rPr lang="en-IN" sz="1600" dirty="0" err="1"/>
              <a:t>linux</a:t>
            </a:r>
            <a:r>
              <a:rPr lang="en-IN" sz="1600" dirty="0"/>
              <a:t> on server machine. On server machine there must a software that receives the request and can provide the response which is also called as reverse proxies.asp.net core supports kestrel by default as application server and remaining are reverse proxies(</a:t>
            </a:r>
            <a:r>
              <a:rPr lang="en-IN" sz="1600" dirty="0" err="1"/>
              <a:t>IIS,Nginx,docker,apache</a:t>
            </a:r>
            <a:r>
              <a:rPr lang="en-IN" sz="1600" dirty="0"/>
              <a:t>).It is </a:t>
            </a:r>
            <a:r>
              <a:rPr lang="en-IN" sz="1600" b="1" dirty="0"/>
              <a:t>open source </a:t>
            </a:r>
            <a:r>
              <a:rPr lang="en-IN" sz="1600" dirty="0"/>
              <a:t>that means source code o asp.net core is available on </a:t>
            </a:r>
            <a:r>
              <a:rPr lang="en-IN" sz="1600" dirty="0" err="1"/>
              <a:t>Github</a:t>
            </a:r>
            <a:r>
              <a:rPr lang="en-IN" sz="1600" dirty="0"/>
              <a:t> for free(</a:t>
            </a:r>
            <a:r>
              <a:rPr lang="en-IN" sz="1600" b="1" dirty="0">
                <a:hlinkClick r:id="rId2"/>
              </a:rPr>
              <a:t>https://github.com/dotnet/aspnetcore</a:t>
            </a:r>
            <a:r>
              <a:rPr lang="en-IN" sz="1600" b="1" dirty="0"/>
              <a:t>). asp.net core is developed keeping </a:t>
            </a:r>
            <a:r>
              <a:rPr lang="en-IN" sz="1600" b="1" dirty="0" err="1"/>
              <a:t>clound</a:t>
            </a:r>
            <a:r>
              <a:rPr lang="en-IN" sz="1600" b="1" dirty="0"/>
              <a:t> in mind. </a:t>
            </a:r>
            <a:endParaRPr lang="en-IN" sz="1600" dirty="0"/>
          </a:p>
          <a:p>
            <a:r>
              <a:rPr lang="en-IN" sz="1600" b="1" dirty="0"/>
              <a:t>There are 4 parts of asp.net core. 1)</a:t>
            </a:r>
            <a:r>
              <a:rPr lang="en-IN" sz="1600" dirty="0" err="1"/>
              <a:t>ASP.Net</a:t>
            </a:r>
            <a:r>
              <a:rPr lang="en-IN" sz="1600" dirty="0"/>
              <a:t> core MVC 2)</a:t>
            </a:r>
            <a:r>
              <a:rPr lang="en-IN" sz="1600" dirty="0" err="1"/>
              <a:t>aspnet</a:t>
            </a:r>
            <a:r>
              <a:rPr lang="en-IN" sz="1600" dirty="0"/>
              <a:t> core web </a:t>
            </a:r>
            <a:r>
              <a:rPr lang="en-IN" sz="1600" dirty="0" err="1"/>
              <a:t>api</a:t>
            </a:r>
            <a:r>
              <a:rPr lang="en-IN" sz="1600" dirty="0"/>
              <a:t> 3)asp.net core razor pages 4)asp.net core </a:t>
            </a:r>
            <a:r>
              <a:rPr lang="en-IN" sz="1600" dirty="0" err="1"/>
              <a:t>blazor</a:t>
            </a:r>
            <a:endParaRPr lang="en-IN" sz="1600" dirty="0"/>
          </a:p>
          <a:p>
            <a:r>
              <a:rPr lang="en-IN" sz="1600" b="1" dirty="0" err="1"/>
              <a:t>ASP.Net</a:t>
            </a:r>
            <a:r>
              <a:rPr lang="en-IN" sz="1600" b="1" dirty="0"/>
              <a:t> web forms vs ASP.net Core</a:t>
            </a:r>
          </a:p>
          <a:p>
            <a:r>
              <a:rPr lang="en-IN" sz="1600" dirty="0"/>
              <a:t>Asp.net web form is available from the beginning of the dotnet framework that is from 2002.Later </a:t>
            </a:r>
            <a:r>
              <a:rPr lang="en-IN" sz="1600" dirty="0" err="1"/>
              <a:t>Micorsoft</a:t>
            </a:r>
            <a:r>
              <a:rPr lang="en-IN" sz="1600" dirty="0"/>
              <a:t> releases asp.net </a:t>
            </a:r>
            <a:r>
              <a:rPr lang="en-IN" sz="1600" dirty="0" err="1"/>
              <a:t>mvc</a:t>
            </a:r>
            <a:r>
              <a:rPr lang="en-IN" sz="1600" dirty="0"/>
              <a:t> in 2009 and asp.net core in 2016.</a:t>
            </a:r>
          </a:p>
          <a:p>
            <a:r>
              <a:rPr lang="en-IN" sz="1600" dirty="0"/>
              <a:t>If we talk about asp.net webforms it has performance drawbacks it offers slower performance due to server events and </a:t>
            </a:r>
            <a:r>
              <a:rPr lang="en-IN" sz="1600" dirty="0" err="1"/>
              <a:t>viewstate</a:t>
            </a:r>
            <a:r>
              <a:rPr lang="en-IN" sz="1600" dirty="0"/>
              <a:t> because asp.net web forms itself tries to  make the web as stateful instead of stateless that </a:t>
            </a:r>
            <a:r>
              <a:rPr lang="en-IN" sz="1600" dirty="0" err="1"/>
              <a:t>measn</a:t>
            </a:r>
            <a:r>
              <a:rPr lang="en-IN" sz="1600" dirty="0"/>
              <a:t> every page has to store its state and that state is stored in the form of </a:t>
            </a:r>
            <a:r>
              <a:rPr lang="en-IN" sz="1600" dirty="0" err="1"/>
              <a:t>viewstate</a:t>
            </a:r>
            <a:r>
              <a:rPr lang="en-IN" sz="1600" dirty="0"/>
              <a:t> and that </a:t>
            </a:r>
            <a:r>
              <a:rPr lang="en-IN" sz="1600" dirty="0" err="1"/>
              <a:t>viewstate</a:t>
            </a:r>
            <a:r>
              <a:rPr lang="en-IN" sz="1600" dirty="0"/>
              <a:t> object has to be transferred from client to server and </a:t>
            </a:r>
            <a:r>
              <a:rPr lang="en-IN" sz="1600" dirty="0" err="1"/>
              <a:t>viceversa</a:t>
            </a:r>
            <a:r>
              <a:rPr lang="en-IN" sz="1600" dirty="0"/>
              <a:t> for each </a:t>
            </a:r>
            <a:r>
              <a:rPr lang="en-IN" sz="1600" dirty="0" err="1"/>
              <a:t>request.for</a:t>
            </a:r>
            <a:r>
              <a:rPr lang="en-IN" sz="1600" dirty="0"/>
              <a:t> simple web apps it may be okay but for medium to larger apps it is the biggest drawback because </a:t>
            </a:r>
            <a:r>
              <a:rPr lang="en-IN" sz="1600" dirty="0" err="1"/>
              <a:t>viewstate</a:t>
            </a:r>
            <a:r>
              <a:rPr lang="en-IN" sz="1600" dirty="0"/>
              <a:t> weight gets increased and heavy weight </a:t>
            </a:r>
            <a:r>
              <a:rPr lang="en-IN" sz="1600" dirty="0" err="1"/>
              <a:t>viewstate</a:t>
            </a:r>
            <a:r>
              <a:rPr lang="en-IN" sz="1600" dirty="0"/>
              <a:t> has to be transferred for each request between the client and server.so overall it is the slower performance </a:t>
            </a:r>
            <a:r>
              <a:rPr lang="en-IN" sz="1600" b="1" dirty="0"/>
              <a:t>and also in asp.net web </a:t>
            </a:r>
            <a:r>
              <a:rPr lang="en-IN" sz="1600" dirty="0"/>
              <a:t>forms for every request server page lifecycle has to be executed on the server that means there is a series of server events that executes for each request .it is too complex and heavy weight.so it is another reason of slower performance.</a:t>
            </a:r>
          </a:p>
          <a:p>
            <a:r>
              <a:rPr lang="en-IN" sz="1600" dirty="0"/>
              <a:t>So to overcome all this problems asp.net </a:t>
            </a:r>
            <a:r>
              <a:rPr lang="en-IN" sz="1600" dirty="0" err="1"/>
              <a:t>mvc</a:t>
            </a:r>
            <a:r>
              <a:rPr lang="en-IN" sz="1600" dirty="0"/>
              <a:t> was introduced in 2009.it uses </a:t>
            </a:r>
            <a:r>
              <a:rPr lang="en-IN" sz="1600" dirty="0" err="1"/>
              <a:t>model,view</a:t>
            </a:r>
            <a:r>
              <a:rPr lang="en-IN" sz="1600" dirty="0"/>
              <a:t> and controller pattern.it offers a clean separation of concern so that we can test your models views and controllers independently so we can unit test </a:t>
            </a:r>
            <a:r>
              <a:rPr lang="en-IN" sz="1600" dirty="0" err="1"/>
              <a:t>easily.but</a:t>
            </a:r>
            <a:r>
              <a:rPr lang="en-IN" sz="1600" dirty="0"/>
              <a:t> it has own drawback because asp.net </a:t>
            </a:r>
            <a:r>
              <a:rPr lang="en-IN" sz="1600" dirty="0" err="1"/>
              <a:t>mvc</a:t>
            </a:r>
            <a:r>
              <a:rPr lang="en-IN" sz="1600" dirty="0"/>
              <a:t> is built on top of some of the components that are already developed for asp.net web </a:t>
            </a:r>
            <a:r>
              <a:rPr lang="en-IN" sz="1600" dirty="0" err="1"/>
              <a:t>forms.for</a:t>
            </a:r>
            <a:r>
              <a:rPr lang="en-IN" sz="1600" dirty="0"/>
              <a:t> example system.web.dll.</a:t>
            </a:r>
          </a:p>
          <a:p>
            <a:r>
              <a:rPr lang="en-IN" sz="1600" dirty="0"/>
              <a:t>It is not possible to host our apps in other operating systems other than windows because asp.net is being a part of </a:t>
            </a:r>
            <a:r>
              <a:rPr lang="en-IN" sz="1600" dirty="0" err="1"/>
              <a:t>.net</a:t>
            </a:r>
            <a:r>
              <a:rPr lang="en-IN" sz="1600" dirty="0"/>
              <a:t> framework.so to enable cross </a:t>
            </a:r>
            <a:r>
              <a:rPr lang="en-IN" sz="1600" dirty="0" err="1"/>
              <a:t>platform,to</a:t>
            </a:r>
            <a:r>
              <a:rPr lang="en-IN" sz="1600" dirty="0"/>
              <a:t> improve performance we can make use of asp.net core.</a:t>
            </a:r>
          </a:p>
          <a:p>
            <a:pPr marL="0" indent="0">
              <a:buNone/>
            </a:pPr>
            <a:endParaRPr lang="en-IN" sz="2000" dirty="0"/>
          </a:p>
          <a:p>
            <a:pPr marL="0" indent="0">
              <a:buNone/>
            </a:pPr>
            <a:endParaRPr lang="en-IN" sz="2000" dirty="0"/>
          </a:p>
          <a:p>
            <a:endParaRPr lang="en-IN" sz="2000" dirty="0"/>
          </a:p>
          <a:p>
            <a:endParaRPr lang="en-IN" sz="2000" dirty="0"/>
          </a:p>
        </p:txBody>
      </p:sp>
    </p:spTree>
    <p:extLst>
      <p:ext uri="{BB962C8B-B14F-4D97-AF65-F5344CB8AC3E}">
        <p14:creationId xmlns:p14="http://schemas.microsoft.com/office/powerpoint/2010/main" val="404062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sym typeface="Wingdings" panose="05000000000000000000" pitchFamily="2" charset="2"/>
              </a:rPr>
              <a:t>A Service lifetime in DI indicates when that service object must be created and when that object must be destroyed by IOC Container. In dependency injection </a:t>
            </a:r>
            <a:r>
              <a:rPr lang="en-IN" sz="1600" dirty="0" err="1">
                <a:sym typeface="Wingdings" panose="05000000000000000000" pitchFamily="2" charset="2"/>
              </a:rPr>
              <a:t>ioc</a:t>
            </a:r>
            <a:r>
              <a:rPr lang="en-IN" sz="1600" dirty="0">
                <a:sym typeface="Wingdings" panose="05000000000000000000" pitchFamily="2" charset="2"/>
              </a:rPr>
              <a:t> container or DI container is responsible to create service object and also to dispose </a:t>
            </a:r>
            <a:r>
              <a:rPr lang="en-IN" sz="1600" dirty="0" err="1">
                <a:sym typeface="Wingdings" panose="05000000000000000000" pitchFamily="2" charset="2"/>
              </a:rPr>
              <a:t>them.but</a:t>
            </a:r>
            <a:r>
              <a:rPr lang="en-IN" sz="1600" dirty="0">
                <a:sym typeface="Wingdings" panose="05000000000000000000" pitchFamily="2" charset="2"/>
              </a:rPr>
              <a:t> when exactly service objects are created and when they get destroyed.it depends on service lifetime either by </a:t>
            </a:r>
            <a:r>
              <a:rPr lang="en-IN" sz="1600" dirty="0" err="1">
                <a:sym typeface="Wingdings" panose="05000000000000000000" pitchFamily="2" charset="2"/>
              </a:rPr>
              <a:t>transient,scoped</a:t>
            </a:r>
            <a:r>
              <a:rPr lang="en-IN" sz="1600" dirty="0">
                <a:sym typeface="Wingdings" panose="05000000000000000000" pitchFamily="2" charset="2"/>
              </a:rPr>
              <a:t> or singleton.</a:t>
            </a:r>
          </a:p>
          <a:p>
            <a:r>
              <a:rPr lang="en-IN" sz="1600" b="1" dirty="0">
                <a:sym typeface="Wingdings" panose="05000000000000000000" pitchFamily="2" charset="2"/>
              </a:rPr>
              <a:t>Transient: </a:t>
            </a:r>
            <a:r>
              <a:rPr lang="en-IN" sz="1600" dirty="0">
                <a:sym typeface="Wingdings" panose="05000000000000000000" pitchFamily="2" charset="2"/>
              </a:rPr>
              <a:t>In case of transient a new service object will be created for every time when the service is injected. For example we have injected same transient service in three different controllers.so every time when the transient service is injected a new object will be created for that service class.</a:t>
            </a:r>
            <a:r>
              <a:rPr lang="en-IN" sz="1600" b="1" dirty="0">
                <a:sym typeface="Wingdings" panose="05000000000000000000" pitchFamily="2" charset="2"/>
              </a:rPr>
              <a:t>so transient is per injection</a:t>
            </a:r>
          </a:p>
          <a:p>
            <a:r>
              <a:rPr lang="en-IN" sz="1600" b="1" dirty="0">
                <a:sym typeface="Wingdings" panose="05000000000000000000" pitchFamily="2" charset="2"/>
              </a:rPr>
              <a:t>Scoped: </a:t>
            </a:r>
            <a:r>
              <a:rPr lang="en-IN" sz="1600" dirty="0">
                <a:sym typeface="Wingdings" panose="05000000000000000000" pitchFamily="2" charset="2"/>
              </a:rPr>
              <a:t>for every scope a new service object will be created but the scope lifetime is a browser request.it means when the application encounters a new browser request automatically </a:t>
            </a:r>
            <a:r>
              <a:rPr lang="en-IN" sz="1600" dirty="0" err="1">
                <a:sym typeface="Wingdings" panose="05000000000000000000" pitchFamily="2" charset="2"/>
              </a:rPr>
              <a:t>ioc</a:t>
            </a:r>
            <a:r>
              <a:rPr lang="en-IN" sz="1600" dirty="0">
                <a:sym typeface="Wingdings" panose="05000000000000000000" pitchFamily="2" charset="2"/>
              </a:rPr>
              <a:t> container creates a </a:t>
            </a:r>
            <a:r>
              <a:rPr lang="en-IN" sz="1600" dirty="0" err="1">
                <a:sym typeface="Wingdings" panose="05000000000000000000" pitchFamily="2" charset="2"/>
              </a:rPr>
              <a:t>newobject</a:t>
            </a:r>
            <a:endParaRPr lang="en-IN" sz="1600" dirty="0">
              <a:sym typeface="Wingdings" panose="05000000000000000000" pitchFamily="2" charset="2"/>
            </a:endParaRPr>
          </a:p>
          <a:p>
            <a:r>
              <a:rPr lang="en-IN" sz="1600" b="1" dirty="0">
                <a:sym typeface="Wingdings" panose="05000000000000000000" pitchFamily="2" charset="2"/>
              </a:rPr>
              <a:t>Singleton: </a:t>
            </a:r>
            <a:r>
              <a:rPr lang="en-IN" sz="1600" dirty="0">
                <a:sym typeface="Wingdings" panose="05000000000000000000" pitchFamily="2" charset="2"/>
              </a:rPr>
              <a:t>service object will be created when it is injected into any class for first time and same service object is reused </a:t>
            </a:r>
            <a:r>
              <a:rPr lang="en-IN" sz="1600" dirty="0" err="1">
                <a:sym typeface="Wingdings" panose="05000000000000000000" pitchFamily="2" charset="2"/>
              </a:rPr>
              <a:t>everytime</a:t>
            </a:r>
            <a:r>
              <a:rPr lang="en-IN" sz="1600" dirty="0">
                <a:sym typeface="Wingdings" panose="05000000000000000000" pitchFamily="2" charset="2"/>
              </a:rPr>
              <a:t> and new object will not be created until the application shut down.</a:t>
            </a:r>
          </a:p>
          <a:p>
            <a:r>
              <a:rPr lang="en-IN" sz="1600" b="1" dirty="0">
                <a:sym typeface="Wingdings" panose="05000000000000000000" pitchFamily="2" charset="2"/>
              </a:rPr>
              <a:t>In case of transient services and this service instances will be destroyed at the end of the scope and same for scope also but in case of singleton services object will be destroyed only when application shutdown.</a:t>
            </a:r>
          </a:p>
          <a:p>
            <a:r>
              <a:rPr lang="en-IN" sz="1600" b="1" dirty="0">
                <a:sym typeface="Wingdings" panose="05000000000000000000" pitchFamily="2" charset="2"/>
              </a:rPr>
              <a:t>When we want to store some data temporarily such as cached services that means common data for all the users and all the request then singleton services are best</a:t>
            </a:r>
          </a:p>
          <a:p>
            <a:r>
              <a:rPr lang="en-IN" sz="1600" b="1" dirty="0">
                <a:sym typeface="Wingdings" panose="05000000000000000000" pitchFamily="2" charset="2"/>
              </a:rPr>
              <a:t>Database services such as entity framework </a:t>
            </a:r>
            <a:r>
              <a:rPr lang="en-IN" sz="1600" b="1" dirty="0" err="1">
                <a:sym typeface="Wingdings" panose="05000000000000000000" pitchFamily="2" charset="2"/>
              </a:rPr>
              <a:t>db</a:t>
            </a:r>
            <a:r>
              <a:rPr lang="en-IN" sz="1600" b="1" dirty="0">
                <a:sym typeface="Wingdings" panose="05000000000000000000" pitchFamily="2" charset="2"/>
              </a:rPr>
              <a:t> context for those we can use scoped service because when a new browser request is received by the application a new </a:t>
            </a:r>
            <a:r>
              <a:rPr lang="en-IN" sz="1600" b="1" dirty="0" err="1">
                <a:sym typeface="Wingdings" panose="05000000000000000000" pitchFamily="2" charset="2"/>
              </a:rPr>
              <a:t>db</a:t>
            </a:r>
            <a:r>
              <a:rPr lang="en-IN" sz="1600" b="1" dirty="0">
                <a:sym typeface="Wingdings" panose="05000000000000000000" pitchFamily="2" charset="2"/>
              </a:rPr>
              <a:t> connection must be opened and then must be closed at the end of the request</a:t>
            </a:r>
          </a:p>
          <a:p>
            <a:r>
              <a:rPr lang="en-IN" sz="1600" b="1" dirty="0">
                <a:sym typeface="Wingdings" panose="05000000000000000000" pitchFamily="2" charset="2"/>
              </a:rPr>
              <a:t>When we want services to be short lived that means only one time for one controller then transient is </a:t>
            </a:r>
            <a:r>
              <a:rPr lang="en-IN" sz="1600" b="1" dirty="0" err="1">
                <a:sym typeface="Wingdings" panose="05000000000000000000" pitchFamily="2" charset="2"/>
              </a:rPr>
              <a:t>best.Let</a:t>
            </a:r>
            <a:r>
              <a:rPr lang="en-IN" sz="1600" b="1" dirty="0">
                <a:sym typeface="Wingdings" panose="05000000000000000000" pitchFamily="2" charset="2"/>
              </a:rPr>
              <a:t> say there is a service that encrypts the data and don’t want to share the encrypted data for other request</a:t>
            </a:r>
          </a:p>
          <a:p>
            <a:r>
              <a:rPr lang="en-IN" sz="1600" b="1" dirty="0">
                <a:sym typeface="Wingdings" panose="05000000000000000000" pitchFamily="2" charset="2"/>
              </a:rPr>
              <a:t>Service Scope: </a:t>
            </a:r>
            <a:r>
              <a:rPr lang="en-IN" sz="1600" dirty="0">
                <a:sym typeface="Wingdings" panose="05000000000000000000" pitchFamily="2" charset="2"/>
              </a:rPr>
              <a:t>by default when an app runs a root scope gets created automatically and for each request a new scope gets created and we can call them as request scopes.</a:t>
            </a:r>
          </a:p>
          <a:p>
            <a:r>
              <a:rPr lang="en-IN" sz="1600" b="1" dirty="0">
                <a:sym typeface="Wingdings" panose="05000000000000000000" pitchFamily="2" charset="2"/>
              </a:rPr>
              <a:t>View Injection: </a:t>
            </a:r>
            <a:r>
              <a:rPr lang="en-IN" sz="1600" dirty="0">
                <a:sym typeface="Wingdings" panose="05000000000000000000" pitchFamily="2" charset="2"/>
              </a:rPr>
              <a:t>in asp.net core views are compiled as their classes. We can also inject the services in the views also and it is possible by using </a:t>
            </a:r>
            <a:r>
              <a:rPr lang="en-IN" sz="1600" b="1" dirty="0">
                <a:sym typeface="Wingdings" panose="05000000000000000000" pitchFamily="2" charset="2"/>
              </a:rPr>
              <a:t>@inject </a:t>
            </a:r>
            <a:endParaRPr lang="en-IN" sz="1600" b="1" dirty="0"/>
          </a:p>
        </p:txBody>
      </p:sp>
    </p:spTree>
    <p:extLst>
      <p:ext uri="{BB962C8B-B14F-4D97-AF65-F5344CB8AC3E}">
        <p14:creationId xmlns:p14="http://schemas.microsoft.com/office/powerpoint/2010/main" val="2926183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sym typeface="Wingdings" panose="05000000000000000000" pitchFamily="2" charset="2"/>
              </a:rPr>
              <a:t>Autofac</a:t>
            </a:r>
            <a:r>
              <a:rPr lang="en-IN" sz="1600" b="1" dirty="0">
                <a:sym typeface="Wingdings" panose="05000000000000000000" pitchFamily="2" charset="2"/>
              </a:rPr>
              <a:t>: </a:t>
            </a:r>
            <a:r>
              <a:rPr lang="en-IN" sz="1600" dirty="0">
                <a:sym typeface="Wingdings" panose="05000000000000000000" pitchFamily="2" charset="2"/>
              </a:rPr>
              <a:t>It acts as an IOC Container for asp.net core and it is alternative to built-in </a:t>
            </a:r>
            <a:r>
              <a:rPr lang="en-IN" sz="1600" dirty="0" err="1">
                <a:sym typeface="Wingdings" panose="05000000000000000000" pitchFamily="2" charset="2"/>
              </a:rPr>
              <a:t>ioc</a:t>
            </a:r>
            <a:r>
              <a:rPr lang="en-IN" sz="1600" dirty="0">
                <a:sym typeface="Wingdings" panose="05000000000000000000" pitchFamily="2" charset="2"/>
              </a:rPr>
              <a:t> container. Built-in IOC container has some limitations to overcome those limitations and to get some additional features prefer </a:t>
            </a:r>
            <a:r>
              <a:rPr lang="en-IN" sz="1600" dirty="0" err="1">
                <a:sym typeface="Wingdings" panose="05000000000000000000" pitchFamily="2" charset="2"/>
              </a:rPr>
              <a:t>autofac</a:t>
            </a:r>
            <a:r>
              <a:rPr lang="en-IN" sz="1600" dirty="0">
                <a:sym typeface="Wingdings" panose="05000000000000000000" pitchFamily="2" charset="2"/>
              </a:rPr>
              <a:t> instead of built-in </a:t>
            </a:r>
            <a:r>
              <a:rPr lang="en-IN" sz="1600" dirty="0" err="1">
                <a:sym typeface="Wingdings" panose="05000000000000000000" pitchFamily="2" charset="2"/>
              </a:rPr>
              <a:t>ioc</a:t>
            </a:r>
            <a:r>
              <a:rPr lang="en-IN" sz="1600" dirty="0">
                <a:sym typeface="Wingdings" panose="05000000000000000000" pitchFamily="2" charset="2"/>
              </a:rPr>
              <a:t>.</a:t>
            </a:r>
          </a:p>
          <a:p>
            <a:r>
              <a:rPr lang="en-IN" sz="1600" dirty="0">
                <a:sym typeface="Wingdings" panose="05000000000000000000" pitchFamily="2" charset="2"/>
              </a:rPr>
              <a:t>Built-in </a:t>
            </a:r>
            <a:r>
              <a:rPr lang="en-IN" sz="1600" dirty="0" err="1">
                <a:sym typeface="Wingdings" panose="05000000000000000000" pitchFamily="2" charset="2"/>
              </a:rPr>
              <a:t>ioc</a:t>
            </a:r>
            <a:r>
              <a:rPr lang="en-IN" sz="1600" dirty="0">
                <a:sym typeface="Wingdings" panose="05000000000000000000" pitchFamily="2" charset="2"/>
              </a:rPr>
              <a:t> has only three lifetimes(</a:t>
            </a:r>
            <a:r>
              <a:rPr lang="en-IN" sz="1600" dirty="0" err="1">
                <a:sym typeface="Wingdings" panose="05000000000000000000" pitchFamily="2" charset="2"/>
              </a:rPr>
              <a:t>transient,scope</a:t>
            </a:r>
            <a:r>
              <a:rPr lang="en-IN" sz="1600" dirty="0">
                <a:sym typeface="Wingdings" panose="05000000000000000000" pitchFamily="2" charset="2"/>
              </a:rPr>
              <a:t> and single ton) where as </a:t>
            </a:r>
            <a:r>
              <a:rPr lang="en-IN" sz="1600" dirty="0" err="1">
                <a:sym typeface="Wingdings" panose="05000000000000000000" pitchFamily="2" charset="2"/>
              </a:rPr>
              <a:t>autofac</a:t>
            </a:r>
            <a:r>
              <a:rPr lang="en-IN" sz="1600" dirty="0">
                <a:sym typeface="Wingdings" panose="05000000000000000000" pitchFamily="2" charset="2"/>
              </a:rPr>
              <a:t> has 5 lifetimes. Metadata and decorators are supported in </a:t>
            </a:r>
            <a:r>
              <a:rPr lang="en-IN" sz="1600" dirty="0" err="1">
                <a:sym typeface="Wingdings" panose="05000000000000000000" pitchFamily="2" charset="2"/>
              </a:rPr>
              <a:t>autofac</a:t>
            </a:r>
            <a:r>
              <a:rPr lang="en-IN" sz="1600" dirty="0">
                <a:sym typeface="Wingdings" panose="05000000000000000000" pitchFamily="2" charset="2"/>
              </a:rPr>
              <a:t> which is not supported in built-in </a:t>
            </a:r>
            <a:r>
              <a:rPr lang="en-IN" sz="1600" dirty="0" err="1">
                <a:sym typeface="Wingdings" panose="05000000000000000000" pitchFamily="2" charset="2"/>
              </a:rPr>
              <a:t>ioc</a:t>
            </a:r>
            <a:r>
              <a:rPr lang="en-IN" sz="1600" dirty="0">
                <a:sym typeface="Wingdings" panose="05000000000000000000" pitchFamily="2" charset="2"/>
              </a:rPr>
              <a:t>.</a:t>
            </a:r>
          </a:p>
          <a:p>
            <a:r>
              <a:rPr lang="en-IN" sz="1600" dirty="0">
                <a:sym typeface="Wingdings" panose="05000000000000000000" pitchFamily="2" charset="2"/>
              </a:rPr>
              <a:t>To implement </a:t>
            </a:r>
            <a:r>
              <a:rPr lang="en-IN" sz="1600" dirty="0" err="1">
                <a:sym typeface="Wingdings" panose="05000000000000000000" pitchFamily="2" charset="2"/>
              </a:rPr>
              <a:t>autofac</a:t>
            </a:r>
            <a:r>
              <a:rPr lang="en-IN" sz="1600" dirty="0">
                <a:sym typeface="Wingdings" panose="05000000000000000000" pitchFamily="2" charset="2"/>
              </a:rPr>
              <a:t> first we have to install </a:t>
            </a:r>
            <a:r>
              <a:rPr lang="en-IN" sz="1600" b="1" dirty="0" err="1">
                <a:sym typeface="Wingdings" panose="05000000000000000000" pitchFamily="2" charset="2"/>
              </a:rPr>
              <a:t>Autofac</a:t>
            </a:r>
            <a:r>
              <a:rPr lang="en-IN" sz="1600" b="1" dirty="0">
                <a:sym typeface="Wingdings" panose="05000000000000000000" pitchFamily="2" charset="2"/>
              </a:rPr>
              <a:t> and </a:t>
            </a:r>
            <a:r>
              <a:rPr lang="en-IN" sz="1600" b="1" dirty="0" err="1">
                <a:sym typeface="Wingdings" panose="05000000000000000000" pitchFamily="2" charset="2"/>
              </a:rPr>
              <a:t>autofac.Extensions.DependencyInjection</a:t>
            </a:r>
            <a:r>
              <a:rPr lang="en-IN" sz="1600" dirty="0">
                <a:sym typeface="Wingdings" panose="05000000000000000000" pitchFamily="2" charset="2"/>
              </a:rPr>
              <a:t> package from </a:t>
            </a:r>
            <a:r>
              <a:rPr lang="en-IN" sz="1600" dirty="0" err="1">
                <a:sym typeface="Wingdings" panose="05000000000000000000" pitchFamily="2" charset="2"/>
              </a:rPr>
              <a:t>nuget</a:t>
            </a:r>
            <a:endParaRPr lang="en-IN" sz="1600" dirty="0">
              <a:sym typeface="Wingdings" panose="05000000000000000000" pitchFamily="2" charset="2"/>
            </a:endParaRPr>
          </a:p>
          <a:p>
            <a:r>
              <a:rPr lang="en-IN" sz="1600" b="1" dirty="0">
                <a:sym typeface="Wingdings" panose="05000000000000000000" pitchFamily="2" charset="2"/>
              </a:rPr>
              <a:t>Environments: </a:t>
            </a:r>
            <a:r>
              <a:rPr lang="en-IN" sz="1600" dirty="0">
                <a:sym typeface="Wingdings" panose="05000000000000000000" pitchFamily="2" charset="2"/>
              </a:rPr>
              <a:t>It is a system in which application is currently running.</a:t>
            </a:r>
          </a:p>
          <a:p>
            <a:r>
              <a:rPr lang="en-IN" sz="1600" b="1" dirty="0">
                <a:sym typeface="Wingdings" panose="05000000000000000000" pitchFamily="2" charset="2"/>
              </a:rPr>
              <a:t>Environment in </a:t>
            </a:r>
            <a:r>
              <a:rPr lang="en-IN" sz="1600" b="1" dirty="0" err="1">
                <a:sym typeface="Wingdings" panose="05000000000000000000" pitchFamily="2" charset="2"/>
              </a:rPr>
              <a:t>LaunchSettings.json</a:t>
            </a:r>
            <a:r>
              <a:rPr lang="en-IN" sz="1600" b="1" dirty="0">
                <a:sym typeface="Wingdings" panose="05000000000000000000" pitchFamily="2" charset="2"/>
              </a:rPr>
              <a:t> </a:t>
            </a:r>
            <a:r>
              <a:rPr lang="en-IN" sz="1600" dirty="0">
                <a:sym typeface="Wingdings" panose="05000000000000000000" pitchFamily="2" charset="2"/>
              </a:rPr>
              <a:t>When we create an asp.net core app by default it will create </a:t>
            </a:r>
            <a:r>
              <a:rPr lang="en-IN" sz="1600" dirty="0" err="1">
                <a:sym typeface="Wingdings" panose="05000000000000000000" pitchFamily="2" charset="2"/>
              </a:rPr>
              <a:t>LaunchSettings.Json</a:t>
            </a:r>
            <a:r>
              <a:rPr lang="en-IN" sz="1600" dirty="0">
                <a:sym typeface="Wingdings" panose="05000000000000000000" pitchFamily="2" charset="2"/>
              </a:rPr>
              <a:t> file. It contains the runtime profiles of application so that either of them is used for running the application.</a:t>
            </a:r>
          </a:p>
          <a:p>
            <a:r>
              <a:rPr lang="en-IN" sz="1600" b="1" dirty="0">
                <a:sym typeface="Wingdings" panose="05000000000000000000" pitchFamily="2" charset="2"/>
              </a:rPr>
              <a:t>Environment in controller: </a:t>
            </a:r>
            <a:r>
              <a:rPr lang="en-IN" sz="1600" dirty="0">
                <a:sym typeface="Wingdings" panose="05000000000000000000" pitchFamily="2" charset="2"/>
              </a:rPr>
              <a:t>To access the current environment in controller we have to inject </a:t>
            </a:r>
            <a:r>
              <a:rPr lang="en-IN" sz="1600" dirty="0" err="1">
                <a:sym typeface="Wingdings" panose="05000000000000000000" pitchFamily="2" charset="2"/>
              </a:rPr>
              <a:t>IWebHostEnvironment</a:t>
            </a:r>
            <a:endParaRPr lang="en-IN" sz="1600" dirty="0">
              <a:sym typeface="Wingdings" panose="05000000000000000000" pitchFamily="2" charset="2"/>
            </a:endParaRPr>
          </a:p>
          <a:p>
            <a:r>
              <a:rPr lang="en-IN" sz="1600" b="1" dirty="0">
                <a:sym typeface="Wingdings" panose="05000000000000000000" pitchFamily="2" charset="2"/>
              </a:rPr>
              <a:t>Environment Tag Helper: </a:t>
            </a:r>
            <a:endParaRPr lang="en-IN" sz="1600" dirty="0">
              <a:sym typeface="Wingdings" panose="05000000000000000000" pitchFamily="2" charset="2"/>
            </a:endParaRPr>
          </a:p>
          <a:p>
            <a:r>
              <a:rPr lang="en-IN" sz="1600" b="1" dirty="0">
                <a:sym typeface="Wingdings" panose="05000000000000000000" pitchFamily="2" charset="2"/>
              </a:rPr>
              <a:t>We will not deploy this </a:t>
            </a:r>
            <a:r>
              <a:rPr lang="en-IN" sz="1600" b="1" dirty="0" err="1">
                <a:sym typeface="Wingdings" panose="05000000000000000000" pitchFamily="2" charset="2"/>
              </a:rPr>
              <a:t>launchsettings.json</a:t>
            </a:r>
            <a:r>
              <a:rPr lang="en-IN" sz="1600" b="1" dirty="0">
                <a:sym typeface="Wingdings" panose="05000000000000000000" pitchFamily="2" charset="2"/>
              </a:rPr>
              <a:t> in stagging or production server so in that case how can we set this environment variables in these servers. First we have to open the terminal and navigate to project and execute </a:t>
            </a:r>
            <a:r>
              <a:rPr lang="en-IN" sz="1600" dirty="0">
                <a:sym typeface="Wingdings" panose="05000000000000000000" pitchFamily="2" charset="2"/>
              </a:rPr>
              <a:t>dotnet run </a:t>
            </a:r>
            <a:r>
              <a:rPr lang="en-IN" sz="1600" b="1" dirty="0">
                <a:sym typeface="Wingdings" panose="05000000000000000000" pitchFamily="2" charset="2"/>
              </a:rPr>
              <a:t>which starts the application other than developer machine.</a:t>
            </a:r>
          </a:p>
          <a:p>
            <a:r>
              <a:rPr lang="en-IN" sz="1600" b="1" dirty="0">
                <a:sym typeface="Wingdings" panose="05000000000000000000" pitchFamily="2" charset="2"/>
              </a:rPr>
              <a:t>To ignore the </a:t>
            </a:r>
            <a:r>
              <a:rPr lang="en-IN" sz="1600" b="1" dirty="0" err="1">
                <a:sym typeface="Wingdings" panose="05000000000000000000" pitchFamily="2" charset="2"/>
              </a:rPr>
              <a:t>launchprofile</a:t>
            </a:r>
            <a:r>
              <a:rPr lang="en-IN" sz="1600" b="1" dirty="0">
                <a:sym typeface="Wingdings" panose="05000000000000000000" pitchFamily="2" charset="2"/>
              </a:rPr>
              <a:t> we have to execute </a:t>
            </a:r>
            <a:r>
              <a:rPr lang="en-IN" sz="1600" dirty="0">
                <a:sym typeface="Wingdings" panose="05000000000000000000" pitchFamily="2" charset="2"/>
              </a:rPr>
              <a:t>dotnet run –no-launch-profile and asp.net core by default takes the environment as </a:t>
            </a:r>
            <a:r>
              <a:rPr lang="en-IN" sz="1600" b="1" dirty="0">
                <a:sym typeface="Wingdings" panose="05000000000000000000" pitchFamily="2" charset="2"/>
              </a:rPr>
              <a:t>Production</a:t>
            </a:r>
          </a:p>
          <a:p>
            <a:r>
              <a:rPr lang="en-IN" sz="1600" b="1" dirty="0">
                <a:sym typeface="Wingdings" panose="05000000000000000000" pitchFamily="2" charset="2"/>
              </a:rPr>
              <a:t>To set the environment variable </a:t>
            </a:r>
            <a:r>
              <a:rPr lang="en-IN" sz="1600" dirty="0">
                <a:sym typeface="Wingdings" panose="05000000000000000000" pitchFamily="2" charset="2"/>
              </a:rPr>
              <a:t>we have to use $</a:t>
            </a:r>
            <a:r>
              <a:rPr lang="en-IN" sz="1600" dirty="0" err="1">
                <a:sym typeface="Wingdings" panose="05000000000000000000" pitchFamily="2" charset="2"/>
              </a:rPr>
              <a:t>Env:ASPNETCORE_ENVIRONMENT</a:t>
            </a:r>
            <a:r>
              <a:rPr lang="en-IN" sz="1600" dirty="0">
                <a:sym typeface="Wingdings" panose="05000000000000000000" pitchFamily="2" charset="2"/>
              </a:rPr>
              <a:t>=“Staging”</a:t>
            </a:r>
          </a:p>
          <a:p>
            <a:r>
              <a:rPr lang="en-IN" sz="1600" b="1" dirty="0">
                <a:sym typeface="Wingdings" panose="05000000000000000000" pitchFamily="2" charset="2"/>
              </a:rPr>
              <a:t>Configuration Settings: </a:t>
            </a:r>
            <a:r>
              <a:rPr lang="en-IN" sz="1600" dirty="0">
                <a:sym typeface="Wingdings" panose="05000000000000000000" pitchFamily="2" charset="2"/>
              </a:rPr>
              <a:t>these are used to store the Constant key value pairs that can be read from anywhere from any file within the same application. We can store connection </a:t>
            </a:r>
            <a:r>
              <a:rPr lang="en-IN" sz="1600" dirty="0" err="1">
                <a:sym typeface="Wingdings" panose="05000000000000000000" pitchFamily="2" charset="2"/>
              </a:rPr>
              <a:t>string,client</a:t>
            </a:r>
            <a:r>
              <a:rPr lang="en-IN" sz="1600" dirty="0">
                <a:sym typeface="Wingdings" panose="05000000000000000000" pitchFamily="2" charset="2"/>
              </a:rPr>
              <a:t> ID, </a:t>
            </a:r>
            <a:r>
              <a:rPr lang="en-IN" sz="1600" dirty="0" err="1">
                <a:sym typeface="Wingdings" panose="05000000000000000000" pitchFamily="2" charset="2"/>
              </a:rPr>
              <a:t>api</a:t>
            </a:r>
            <a:r>
              <a:rPr lang="en-IN" sz="1600" dirty="0">
                <a:sym typeface="Wingdings" panose="05000000000000000000" pitchFamily="2" charset="2"/>
              </a:rPr>
              <a:t> keys. We can store the configuration in different sources like </a:t>
            </a:r>
            <a:r>
              <a:rPr lang="en-IN" sz="1600" b="1" dirty="0" err="1">
                <a:sym typeface="Wingdings" panose="05000000000000000000" pitchFamily="2" charset="2"/>
              </a:rPr>
              <a:t>appsettings.json,Environment</a:t>
            </a:r>
            <a:r>
              <a:rPr lang="en-IN" sz="1600" b="1" dirty="0">
                <a:sym typeface="Wingdings" panose="05000000000000000000" pitchFamily="2" charset="2"/>
              </a:rPr>
              <a:t> </a:t>
            </a:r>
            <a:r>
              <a:rPr lang="en-IN" sz="1600" b="1" dirty="0" err="1">
                <a:sym typeface="Wingdings" panose="05000000000000000000" pitchFamily="2" charset="2"/>
              </a:rPr>
              <a:t>Variables,File</a:t>
            </a:r>
            <a:r>
              <a:rPr lang="en-IN" sz="1600" b="1" dirty="0">
                <a:sym typeface="Wingdings" panose="05000000000000000000" pitchFamily="2" charset="2"/>
              </a:rPr>
              <a:t> configuration(</a:t>
            </a:r>
            <a:r>
              <a:rPr lang="en-IN" sz="1600" b="1" dirty="0" err="1">
                <a:sym typeface="Wingdings" panose="05000000000000000000" pitchFamily="2" charset="2"/>
              </a:rPr>
              <a:t>Json,xml</a:t>
            </a:r>
            <a:r>
              <a:rPr lang="en-IN" sz="1600" b="1" dirty="0">
                <a:sym typeface="Wingdings" panose="05000000000000000000" pitchFamily="2" charset="2"/>
              </a:rPr>
              <a:t>),In-Memory </a:t>
            </a:r>
            <a:r>
              <a:rPr lang="en-IN" sz="1600" b="1" dirty="0" err="1">
                <a:sym typeface="Wingdings" panose="05000000000000000000" pitchFamily="2" charset="2"/>
              </a:rPr>
              <a:t>configuration,Secret</a:t>
            </a:r>
            <a:r>
              <a:rPr lang="en-IN" sz="1600" b="1" dirty="0">
                <a:sym typeface="Wingdings" panose="05000000000000000000" pitchFamily="2" charset="2"/>
              </a:rPr>
              <a:t> Manager</a:t>
            </a:r>
          </a:p>
          <a:p>
            <a:r>
              <a:rPr lang="en-IN" sz="1600" b="1" dirty="0" err="1">
                <a:sym typeface="Wingdings" panose="05000000000000000000" pitchFamily="2" charset="2"/>
              </a:rPr>
              <a:t>Iconfiguration</a:t>
            </a:r>
            <a:r>
              <a:rPr lang="en-IN" sz="1600" b="1" dirty="0">
                <a:sym typeface="Wingdings" panose="05000000000000000000" pitchFamily="2" charset="2"/>
              </a:rPr>
              <a:t> in controller: </a:t>
            </a:r>
            <a:r>
              <a:rPr lang="en-IN" sz="1600" dirty="0">
                <a:sym typeface="Wingdings" panose="05000000000000000000" pitchFamily="2" charset="2"/>
              </a:rPr>
              <a:t>sometimes we want to read the configurations programmatically in the controller then we can inject </a:t>
            </a:r>
            <a:r>
              <a:rPr lang="en-IN" sz="1600" dirty="0" err="1">
                <a:sym typeface="Wingdings" panose="05000000000000000000" pitchFamily="2" charset="2"/>
              </a:rPr>
              <a:t>Iconfiguration</a:t>
            </a:r>
            <a:r>
              <a:rPr lang="en-IN" sz="1600" dirty="0">
                <a:sym typeface="Wingdings" panose="05000000000000000000" pitchFamily="2" charset="2"/>
              </a:rPr>
              <a:t> as a service in controller class</a:t>
            </a:r>
            <a:endParaRPr lang="en-IN" sz="1600" b="1" dirty="0"/>
          </a:p>
        </p:txBody>
      </p:sp>
    </p:spTree>
    <p:extLst>
      <p:ext uri="{BB962C8B-B14F-4D97-AF65-F5344CB8AC3E}">
        <p14:creationId xmlns:p14="http://schemas.microsoft.com/office/powerpoint/2010/main" val="69043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Hierarchical Configuration: </a:t>
            </a:r>
            <a:r>
              <a:rPr lang="en-IN" sz="1600" dirty="0">
                <a:sym typeface="Wingdings" panose="05000000000000000000" pitchFamily="2" charset="2"/>
              </a:rPr>
              <a:t>sometimes we want to read the configurations programmatically in the controller then we can inject </a:t>
            </a:r>
            <a:r>
              <a:rPr lang="en-IN" sz="1600" dirty="0" err="1">
                <a:sym typeface="Wingdings" panose="05000000000000000000" pitchFamily="2" charset="2"/>
              </a:rPr>
              <a:t>Iconfiguration</a:t>
            </a:r>
            <a:r>
              <a:rPr lang="en-IN" sz="1600" dirty="0">
                <a:sym typeface="Wingdings" panose="05000000000000000000" pitchFamily="2" charset="2"/>
              </a:rPr>
              <a:t> as a service in controller class. Example :{“</a:t>
            </a:r>
            <a:r>
              <a:rPr lang="en-IN" sz="1600" dirty="0" err="1">
                <a:sym typeface="Wingdings" panose="05000000000000000000" pitchFamily="2" charset="2"/>
              </a:rPr>
              <a:t>Masterkey</a:t>
            </a:r>
            <a:r>
              <a:rPr lang="en-IN" sz="1600" dirty="0">
                <a:sym typeface="Wingdings" panose="05000000000000000000" pitchFamily="2" charset="2"/>
              </a:rPr>
              <a:t>”:{“Key1”:”value” ,“Key2”:”Value”}}</a:t>
            </a:r>
          </a:p>
          <a:p>
            <a:r>
              <a:rPr lang="en-IN" sz="1600" b="1" dirty="0">
                <a:sym typeface="Wingdings" panose="05000000000000000000" pitchFamily="2" charset="2"/>
              </a:rPr>
              <a:t>Options Pattern: </a:t>
            </a:r>
            <a:r>
              <a:rPr lang="en-IN" sz="1600" dirty="0">
                <a:sym typeface="Wingdings" panose="05000000000000000000" pitchFamily="2" charset="2"/>
              </a:rPr>
              <a:t>it is all about specifying the properties that we want to read from the configuration. So specifying the same as class property is called as Options pattern. We have to create a normal </a:t>
            </a:r>
            <a:r>
              <a:rPr lang="en-IN" sz="1600" dirty="0" err="1">
                <a:sym typeface="Wingdings" panose="05000000000000000000" pitchFamily="2" charset="2"/>
              </a:rPr>
              <a:t>c#</a:t>
            </a:r>
            <a:r>
              <a:rPr lang="en-IN" sz="1600" dirty="0">
                <a:sym typeface="Wingdings" panose="05000000000000000000" pitchFamily="2" charset="2"/>
              </a:rPr>
              <a:t> class and it should not be abstract class and it must be </a:t>
            </a:r>
            <a:r>
              <a:rPr lang="en-IN" sz="1600" dirty="0" err="1">
                <a:sym typeface="Wingdings" panose="05000000000000000000" pitchFamily="2" charset="2"/>
              </a:rPr>
              <a:t>parameterless</a:t>
            </a:r>
            <a:r>
              <a:rPr lang="en-IN" sz="1600" dirty="0">
                <a:sym typeface="Wingdings" panose="05000000000000000000" pitchFamily="2" charset="2"/>
              </a:rPr>
              <a:t> constructor.</a:t>
            </a:r>
          </a:p>
          <a:p>
            <a:r>
              <a:rPr lang="en-IN" sz="1600" b="1" dirty="0">
                <a:sym typeface="Wingdings" panose="05000000000000000000" pitchFamily="2" charset="2"/>
              </a:rPr>
              <a:t>Bind loads the configuration values into existing options object but in case of Get loads configuration values into a new object</a:t>
            </a:r>
          </a:p>
          <a:p>
            <a:r>
              <a:rPr lang="en-IN" sz="1600" b="1" dirty="0">
                <a:sym typeface="Wingdings" panose="05000000000000000000" pitchFamily="2" charset="2"/>
              </a:rPr>
              <a:t>Configuration as Service: </a:t>
            </a:r>
            <a:r>
              <a:rPr lang="en-IN" sz="1600" dirty="0">
                <a:sym typeface="Wingdings" panose="05000000000000000000" pitchFamily="2" charset="2"/>
              </a:rPr>
              <a:t>Rather than creating a new object of this </a:t>
            </a:r>
            <a:r>
              <a:rPr lang="en-IN" sz="1600" dirty="0" err="1">
                <a:sym typeface="Wingdings" panose="05000000000000000000" pitchFamily="2" charset="2"/>
              </a:rPr>
              <a:t>weatherapi</a:t>
            </a:r>
            <a:r>
              <a:rPr lang="en-IN" sz="1600" dirty="0">
                <a:sym typeface="Wingdings" panose="05000000000000000000" pitchFamily="2" charset="2"/>
              </a:rPr>
              <a:t> class if we can inject the same as a service will be better</a:t>
            </a:r>
          </a:p>
          <a:p>
            <a:r>
              <a:rPr lang="en-IN" sz="1600" b="1" dirty="0">
                <a:sym typeface="Wingdings" panose="05000000000000000000" pitchFamily="2" charset="2"/>
              </a:rPr>
              <a:t>Environment Specific Configuration: </a:t>
            </a:r>
            <a:r>
              <a:rPr lang="en-IN" sz="1600" dirty="0">
                <a:sym typeface="Wingdings" panose="05000000000000000000" pitchFamily="2" charset="2"/>
              </a:rPr>
              <a:t> Order of precedence of Configuration source is </a:t>
            </a:r>
            <a:r>
              <a:rPr lang="en-IN" sz="1600" dirty="0" err="1">
                <a:sym typeface="Wingdings" panose="05000000000000000000" pitchFamily="2" charset="2"/>
              </a:rPr>
              <a:t>appsettings.json</a:t>
            </a:r>
            <a:r>
              <a:rPr lang="en-IN" sz="1600" dirty="0">
                <a:sym typeface="Wingdings" panose="05000000000000000000" pitchFamily="2" charset="2"/>
              </a:rPr>
              <a:t> means it is based on the environment variable if the variable is Development then it reads from </a:t>
            </a:r>
            <a:r>
              <a:rPr lang="en-IN" sz="1600" dirty="0" err="1">
                <a:sym typeface="Wingdings" panose="05000000000000000000" pitchFamily="2" charset="2"/>
              </a:rPr>
              <a:t>appsettings.Development.json</a:t>
            </a:r>
            <a:r>
              <a:rPr lang="en-IN" sz="1600" dirty="0">
                <a:sym typeface="Wingdings" panose="05000000000000000000" pitchFamily="2" charset="2"/>
              </a:rPr>
              <a:t> and if it is production then it reads from </a:t>
            </a:r>
            <a:r>
              <a:rPr lang="en-IN" sz="1600" dirty="0" err="1">
                <a:sym typeface="Wingdings" panose="05000000000000000000" pitchFamily="2" charset="2"/>
              </a:rPr>
              <a:t>appsettings.Production.json</a:t>
            </a:r>
            <a:r>
              <a:rPr lang="en-IN" sz="1600" dirty="0">
                <a:sym typeface="Wingdings" panose="05000000000000000000" pitchFamily="2" charset="2"/>
              </a:rPr>
              <a:t>/ </a:t>
            </a:r>
            <a:r>
              <a:rPr lang="en-IN" sz="1600" dirty="0" err="1">
                <a:sym typeface="Wingdings" panose="05000000000000000000" pitchFamily="2" charset="2"/>
              </a:rPr>
              <a:t>appsettings.jsonappsettings.Environment.JsonUser</a:t>
            </a:r>
            <a:r>
              <a:rPr lang="en-IN" sz="1600" dirty="0">
                <a:sym typeface="Wingdings" panose="05000000000000000000" pitchFamily="2" charset="2"/>
              </a:rPr>
              <a:t> </a:t>
            </a:r>
            <a:r>
              <a:rPr lang="en-IN" sz="1600" dirty="0" err="1">
                <a:sym typeface="Wingdings" panose="05000000000000000000" pitchFamily="2" charset="2"/>
              </a:rPr>
              <a:t>secretsEnvironment</a:t>
            </a:r>
            <a:r>
              <a:rPr lang="en-IN" sz="1600" dirty="0">
                <a:sym typeface="Wingdings" panose="05000000000000000000" pitchFamily="2" charset="2"/>
              </a:rPr>
              <a:t> </a:t>
            </a:r>
            <a:r>
              <a:rPr lang="en-IN" sz="1600" dirty="0" err="1">
                <a:sym typeface="Wingdings" panose="05000000000000000000" pitchFamily="2" charset="2"/>
              </a:rPr>
              <a:t>Variablescommand</a:t>
            </a:r>
            <a:r>
              <a:rPr lang="en-IN" sz="1600" dirty="0">
                <a:sym typeface="Wingdings" panose="05000000000000000000" pitchFamily="2" charset="2"/>
              </a:rPr>
              <a:t> Line Argument</a:t>
            </a:r>
          </a:p>
          <a:p>
            <a:r>
              <a:rPr lang="en-IN" sz="1600" b="1" dirty="0">
                <a:sym typeface="Wingdings" panose="05000000000000000000" pitchFamily="2" charset="2"/>
              </a:rPr>
              <a:t>Secret Manager: </a:t>
            </a:r>
            <a:r>
              <a:rPr lang="en-IN" sz="1600" dirty="0">
                <a:sym typeface="Wingdings" panose="05000000000000000000" pitchFamily="2" charset="2"/>
              </a:rPr>
              <a:t>If we store sensitive information in the </a:t>
            </a:r>
            <a:r>
              <a:rPr lang="en-IN" sz="1600" dirty="0" err="1">
                <a:sym typeface="Wingdings" panose="05000000000000000000" pitchFamily="2" charset="2"/>
              </a:rPr>
              <a:t>appsettings.json</a:t>
            </a:r>
            <a:r>
              <a:rPr lang="en-IN" sz="1600" dirty="0">
                <a:sym typeface="Wingdings" panose="05000000000000000000" pitchFamily="2" charset="2"/>
              </a:rPr>
              <a:t> and if we push the code into </a:t>
            </a:r>
            <a:r>
              <a:rPr lang="en-IN" sz="1600" dirty="0" err="1">
                <a:sym typeface="Wingdings" panose="05000000000000000000" pitchFamily="2" charset="2"/>
              </a:rPr>
              <a:t>github</a:t>
            </a:r>
            <a:r>
              <a:rPr lang="en-IN" sz="1600" dirty="0">
                <a:sym typeface="Wingdings" panose="05000000000000000000" pitchFamily="2" charset="2"/>
              </a:rPr>
              <a:t> it will be visible to other developers.it must be stored locally outside the source code of the project so for this we have to use Secret manager. Keys will be stored in </a:t>
            </a:r>
            <a:r>
              <a:rPr lang="en-IN" sz="1600" b="1" dirty="0" err="1">
                <a:sym typeface="Wingdings" panose="05000000000000000000" pitchFamily="2" charset="2"/>
              </a:rPr>
              <a:t>appdata</a:t>
            </a:r>
            <a:r>
              <a:rPr lang="en-IN" sz="1600" dirty="0">
                <a:sym typeface="Wingdings" panose="05000000000000000000" pitchFamily="2" charset="2"/>
              </a:rPr>
              <a:t> folder on windows and it is not applicable for other developer. In order to store keys in user secrets we have to open Developer </a:t>
            </a:r>
            <a:r>
              <a:rPr lang="en-IN" sz="1600" dirty="0" err="1">
                <a:sym typeface="Wingdings" panose="05000000000000000000" pitchFamily="2" charset="2"/>
              </a:rPr>
              <a:t>powershell</a:t>
            </a:r>
            <a:r>
              <a:rPr lang="en-IN" sz="1600" dirty="0">
                <a:sym typeface="Wingdings" panose="05000000000000000000" pitchFamily="2" charset="2"/>
              </a:rPr>
              <a:t>. To open developer </a:t>
            </a:r>
            <a:r>
              <a:rPr lang="en-IN" sz="1600" dirty="0" err="1">
                <a:sym typeface="Wingdings" panose="05000000000000000000" pitchFamily="2" charset="2"/>
              </a:rPr>
              <a:t>powershell</a:t>
            </a:r>
            <a:r>
              <a:rPr lang="en-IN" sz="1600" dirty="0">
                <a:sym typeface="Wingdings" panose="05000000000000000000" pitchFamily="2" charset="2"/>
              </a:rPr>
              <a:t> we have to go to Views(Visual studio)Terminal and then we have to go to location where </a:t>
            </a:r>
            <a:r>
              <a:rPr lang="en-IN" sz="1600" dirty="0" err="1">
                <a:sym typeface="Wingdings" panose="05000000000000000000" pitchFamily="2" charset="2"/>
              </a:rPr>
              <a:t>csproj</a:t>
            </a:r>
            <a:r>
              <a:rPr lang="en-IN" sz="1600" dirty="0">
                <a:sym typeface="Wingdings" panose="05000000000000000000" pitchFamily="2" charset="2"/>
              </a:rPr>
              <a:t> is available and then we have to enter the command </a:t>
            </a:r>
            <a:r>
              <a:rPr lang="en-IN" sz="1600" b="1" dirty="0">
                <a:sym typeface="Wingdings" panose="05000000000000000000" pitchFamily="2" charset="2"/>
              </a:rPr>
              <a:t>dotnet user-secrets </a:t>
            </a:r>
            <a:r>
              <a:rPr lang="en-IN" sz="1600" b="1" dirty="0" err="1">
                <a:sym typeface="Wingdings" panose="05000000000000000000" pitchFamily="2" charset="2"/>
              </a:rPr>
              <a:t>init</a:t>
            </a:r>
            <a:r>
              <a:rPr lang="en-IN" sz="1600" b="1" dirty="0">
                <a:sym typeface="Wingdings" panose="05000000000000000000" pitchFamily="2" charset="2"/>
              </a:rPr>
              <a:t> </a:t>
            </a:r>
            <a:r>
              <a:rPr lang="en-IN" sz="1600" dirty="0">
                <a:sym typeface="Wingdings" panose="05000000000000000000" pitchFamily="2" charset="2"/>
              </a:rPr>
              <a:t>(Json file will be created and it initialises the user secrets) and to see this file right click on project and click on Manage User </a:t>
            </a:r>
            <a:r>
              <a:rPr lang="en-IN" sz="1600" dirty="0" err="1">
                <a:sym typeface="Wingdings" panose="05000000000000000000" pitchFamily="2" charset="2"/>
              </a:rPr>
              <a:t>secrets.then</a:t>
            </a:r>
            <a:r>
              <a:rPr lang="en-IN" sz="1600" dirty="0">
                <a:sym typeface="Wingdings" panose="05000000000000000000" pitchFamily="2" charset="2"/>
              </a:rPr>
              <a:t> execute other command </a:t>
            </a:r>
            <a:r>
              <a:rPr lang="en-IN" sz="1600" b="1" dirty="0">
                <a:sym typeface="Wingdings" panose="05000000000000000000" pitchFamily="2" charset="2"/>
              </a:rPr>
              <a:t>dotnet user-secrets set “</a:t>
            </a:r>
            <a:r>
              <a:rPr lang="en-IN" sz="1600" b="1" dirty="0" err="1">
                <a:sym typeface="Wingdings" panose="05000000000000000000" pitchFamily="2" charset="2"/>
              </a:rPr>
              <a:t>weatherapi:clientid</a:t>
            </a:r>
            <a:r>
              <a:rPr lang="en-IN" sz="1600" b="1" dirty="0">
                <a:sym typeface="Wingdings" panose="05000000000000000000" pitchFamily="2" charset="2"/>
              </a:rPr>
              <a:t>” “value”</a:t>
            </a:r>
          </a:p>
          <a:p>
            <a:r>
              <a:rPr lang="en-IN" sz="1600" b="1" dirty="0">
                <a:sym typeface="Wingdings" panose="05000000000000000000" pitchFamily="2" charset="2"/>
              </a:rPr>
              <a:t>Environment Variable Configuration </a:t>
            </a:r>
            <a:r>
              <a:rPr lang="en-IN" sz="1600" dirty="0">
                <a:sym typeface="Wingdings" panose="05000000000000000000" pitchFamily="2" charset="2"/>
              </a:rPr>
              <a:t>The concept of user secrets works fine with development environment only and it should not be used in production because on production server we are not going to have visual studio or any other development related </a:t>
            </a:r>
            <a:r>
              <a:rPr lang="en-IN" sz="1600" dirty="0" err="1">
                <a:sym typeface="Wingdings" panose="05000000000000000000" pitchFamily="2" charset="2"/>
              </a:rPr>
              <a:t>tool.we</a:t>
            </a:r>
            <a:r>
              <a:rPr lang="en-IN" sz="1600" dirty="0">
                <a:sym typeface="Wingdings" panose="05000000000000000000" pitchFamily="2" charset="2"/>
              </a:rPr>
              <a:t> only have access to terminal so from the terminal we have to invoke the application on prod server in that case we can store sensitive data in the configuration as environment variables in production server. To set the environment variables. Open the developer </a:t>
            </a:r>
            <a:r>
              <a:rPr lang="en-IN" sz="1600" dirty="0" err="1">
                <a:sym typeface="Wingdings" panose="05000000000000000000" pitchFamily="2" charset="2"/>
              </a:rPr>
              <a:t>powershell</a:t>
            </a:r>
            <a:r>
              <a:rPr lang="en-IN" sz="1600" dirty="0">
                <a:sym typeface="Wingdings" panose="05000000000000000000" pitchFamily="2" charset="2"/>
              </a:rPr>
              <a:t> from visual studio. Execute:$</a:t>
            </a:r>
            <a:r>
              <a:rPr lang="en-IN" sz="1600" dirty="0" err="1">
                <a:sym typeface="Wingdings" panose="05000000000000000000" pitchFamily="2" charset="2"/>
              </a:rPr>
              <a:t>Env:weatherapi</a:t>
            </a:r>
            <a:r>
              <a:rPr lang="en-IN" sz="1600" dirty="0">
                <a:sym typeface="Wingdings" panose="05000000000000000000" pitchFamily="2" charset="2"/>
              </a:rPr>
              <a:t>__ClientID=“Value”  then to run our app execute </a:t>
            </a:r>
            <a:r>
              <a:rPr lang="en-IN" sz="1600" b="1" dirty="0">
                <a:sym typeface="Wingdings" panose="05000000000000000000" pitchFamily="2" charset="2"/>
              </a:rPr>
              <a:t>dotnet run –no-launch-profile</a:t>
            </a:r>
            <a:endParaRPr lang="en-IN" sz="1600" b="1" dirty="0"/>
          </a:p>
        </p:txBody>
      </p:sp>
    </p:spTree>
    <p:extLst>
      <p:ext uri="{BB962C8B-B14F-4D97-AF65-F5344CB8AC3E}">
        <p14:creationId xmlns:p14="http://schemas.microsoft.com/office/powerpoint/2010/main" val="218618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Http Client: </a:t>
            </a:r>
            <a:r>
              <a:rPr lang="en-IN" sz="1600" dirty="0">
                <a:sym typeface="Wingdings" panose="05000000000000000000" pitchFamily="2" charset="2"/>
              </a:rPr>
              <a:t>when we want to connect to other external restful web services from asp.net core web app we have predefined class called Http </a:t>
            </a:r>
            <a:r>
              <a:rPr lang="en-IN" sz="1600" dirty="0" err="1">
                <a:sym typeface="Wingdings" panose="05000000000000000000" pitchFamily="2" charset="2"/>
              </a:rPr>
              <a:t>Client.It</a:t>
            </a:r>
            <a:r>
              <a:rPr lang="en-IN" sz="1600" dirty="0">
                <a:sym typeface="Wingdings" panose="05000000000000000000" pitchFamily="2" charset="2"/>
              </a:rPr>
              <a:t> is a predefined class in </a:t>
            </a:r>
            <a:r>
              <a:rPr lang="en-IN" sz="1600" dirty="0" err="1">
                <a:sym typeface="Wingdings" panose="05000000000000000000" pitchFamily="2" charset="2"/>
              </a:rPr>
              <a:t>System.Net.Http</a:t>
            </a:r>
            <a:r>
              <a:rPr lang="en-IN" sz="1600" dirty="0">
                <a:sym typeface="Wingdings" panose="05000000000000000000" pitchFamily="2" charset="2"/>
              </a:rPr>
              <a:t> which is used to send http request to server and get the response from the server.</a:t>
            </a:r>
          </a:p>
          <a:p>
            <a:r>
              <a:rPr lang="en-IN" sz="1600" b="1" dirty="0" err="1">
                <a:sym typeface="Wingdings" panose="05000000000000000000" pitchFamily="2" charset="2"/>
              </a:rPr>
              <a:t>IHttpClientFactory</a:t>
            </a:r>
            <a:r>
              <a:rPr lang="en-IN" sz="1600" dirty="0">
                <a:sym typeface="Wingdings" panose="05000000000000000000" pitchFamily="2" charset="2"/>
              </a:rPr>
              <a:t> It is an interface which is used to create an instance of  </a:t>
            </a:r>
            <a:r>
              <a:rPr lang="en-IN" sz="1600" dirty="0" err="1">
                <a:sym typeface="Wingdings" panose="05000000000000000000" pitchFamily="2" charset="2"/>
              </a:rPr>
              <a:t>httpclient</a:t>
            </a:r>
            <a:r>
              <a:rPr lang="en-IN" sz="1600" dirty="0">
                <a:sym typeface="Wingdings" panose="05000000000000000000" pitchFamily="2" charset="2"/>
              </a:rPr>
              <a:t> class. Benefit is as soon as task is done </a:t>
            </a:r>
            <a:r>
              <a:rPr lang="en-IN" sz="1600" dirty="0" err="1">
                <a:sym typeface="Wingdings" panose="05000000000000000000" pitchFamily="2" charset="2"/>
              </a:rPr>
              <a:t>httpclientfactory</a:t>
            </a:r>
            <a:r>
              <a:rPr lang="en-IN" sz="1600" dirty="0">
                <a:sym typeface="Wingdings" panose="05000000000000000000" pitchFamily="2" charset="2"/>
              </a:rPr>
              <a:t> takes the responsibility of disposing or closing the connection with the server.</a:t>
            </a:r>
          </a:p>
          <a:p>
            <a:r>
              <a:rPr lang="en-IN" sz="1600" b="1" dirty="0" err="1">
                <a:sym typeface="Wingdings" panose="05000000000000000000" pitchFamily="2" charset="2"/>
              </a:rPr>
              <a:t>Xunit</a:t>
            </a:r>
            <a:r>
              <a:rPr lang="en-IN" sz="1600" b="1" dirty="0">
                <a:sym typeface="Wingdings" panose="05000000000000000000" pitchFamily="2" charset="2"/>
              </a:rPr>
              <a:t> Basics: </a:t>
            </a:r>
            <a:r>
              <a:rPr lang="en-IN" sz="1600" dirty="0">
                <a:sym typeface="Wingdings" panose="05000000000000000000" pitchFamily="2" charset="2"/>
              </a:rPr>
              <a:t> It is free, open source unit testing tool for </a:t>
            </a:r>
            <a:r>
              <a:rPr lang="en-IN" sz="1600" dirty="0" err="1">
                <a:sym typeface="Wingdings" panose="05000000000000000000" pitchFamily="2" charset="2"/>
              </a:rPr>
              <a:t>.Net</a:t>
            </a:r>
            <a:r>
              <a:rPr lang="en-IN" sz="1600" dirty="0">
                <a:sym typeface="Wingdings" panose="05000000000000000000" pitchFamily="2" charset="2"/>
              </a:rPr>
              <a:t> Framework. It is best to use a mocking framework called “</a:t>
            </a:r>
            <a:r>
              <a:rPr lang="en-IN" sz="1600" dirty="0" err="1">
                <a:sym typeface="Wingdings" panose="05000000000000000000" pitchFamily="2" charset="2"/>
              </a:rPr>
              <a:t>Moq</a:t>
            </a:r>
            <a:r>
              <a:rPr lang="en-IN" sz="1600" dirty="0">
                <a:sym typeface="Wingdings" panose="05000000000000000000" pitchFamily="2" charset="2"/>
              </a:rPr>
              <a:t>”. Test methods are decorated with attributes called </a:t>
            </a:r>
            <a:r>
              <a:rPr lang="en-IN" sz="1600" b="1" dirty="0">
                <a:sym typeface="Wingdings" panose="05000000000000000000" pitchFamily="2" charset="2"/>
              </a:rPr>
              <a:t>Fact </a:t>
            </a:r>
            <a:r>
              <a:rPr lang="en-IN" sz="1600" dirty="0">
                <a:sym typeface="Wingdings" panose="05000000000000000000" pitchFamily="2" charset="2"/>
              </a:rPr>
              <a:t>There are 3 steps for every unit test 1)</a:t>
            </a:r>
            <a:r>
              <a:rPr lang="en-IN" sz="1600" b="1" dirty="0">
                <a:sym typeface="Wingdings" panose="05000000000000000000" pitchFamily="2" charset="2"/>
              </a:rPr>
              <a:t>Arrange </a:t>
            </a:r>
            <a:r>
              <a:rPr lang="en-IN" sz="1600" dirty="0">
                <a:sym typeface="Wingdings" panose="05000000000000000000" pitchFamily="2" charset="2"/>
              </a:rPr>
              <a:t>It means declaration of variables and collecting the inputs</a:t>
            </a:r>
            <a:r>
              <a:rPr lang="en-IN" sz="1600" b="1" dirty="0">
                <a:sym typeface="Wingdings" panose="05000000000000000000" pitchFamily="2" charset="2"/>
              </a:rPr>
              <a:t>2)Act </a:t>
            </a:r>
            <a:r>
              <a:rPr lang="en-IN" sz="1600" dirty="0">
                <a:sym typeface="Wingdings" panose="05000000000000000000" pitchFamily="2" charset="2"/>
              </a:rPr>
              <a:t>It means calling the method.</a:t>
            </a:r>
            <a:r>
              <a:rPr lang="en-IN" sz="1600" b="1" dirty="0">
                <a:sym typeface="Wingdings" panose="05000000000000000000" pitchFamily="2" charset="2"/>
              </a:rPr>
              <a:t>3)Assert </a:t>
            </a:r>
            <a:r>
              <a:rPr lang="en-IN" sz="1600" dirty="0">
                <a:sym typeface="Wingdings" panose="05000000000000000000" pitchFamily="2" charset="2"/>
              </a:rPr>
              <a:t>Comparing the actual value with expected value. If expected and actual value both are same then test case is pass otherwise fail.</a:t>
            </a:r>
          </a:p>
          <a:p>
            <a:r>
              <a:rPr lang="en-IN" sz="1600" b="1" dirty="0">
                <a:sym typeface="Wingdings" panose="05000000000000000000" pitchFamily="2" charset="2"/>
              </a:rPr>
              <a:t>TDD: </a:t>
            </a:r>
            <a:r>
              <a:rPr lang="en-IN" sz="1600" dirty="0">
                <a:sym typeface="Wingdings" panose="05000000000000000000" pitchFamily="2" charset="2"/>
              </a:rPr>
              <a:t>Test driven development means we will write test cases before the implementation. Controller will send the </a:t>
            </a:r>
            <a:r>
              <a:rPr lang="en-IN" sz="1600" dirty="0" err="1">
                <a:sym typeface="Wingdings" panose="05000000000000000000" pitchFamily="2" charset="2"/>
              </a:rPr>
              <a:t>dto</a:t>
            </a:r>
            <a:r>
              <a:rPr lang="en-IN" sz="1600" dirty="0">
                <a:sym typeface="Wingdings" panose="05000000000000000000" pitchFamily="2" charset="2"/>
              </a:rPr>
              <a:t> object to the service class and the response will be received in </a:t>
            </a:r>
            <a:r>
              <a:rPr lang="en-IN" sz="1600" dirty="0" err="1">
                <a:sym typeface="Wingdings" panose="05000000000000000000" pitchFamily="2" charset="2"/>
              </a:rPr>
              <a:t>dto</a:t>
            </a:r>
            <a:r>
              <a:rPr lang="en-IN" sz="1600" dirty="0">
                <a:sym typeface="Wingdings" panose="05000000000000000000" pitchFamily="2" charset="2"/>
              </a:rPr>
              <a:t> object. So whenever a class is supplied as an argument or being received as return value between service method and controller then it is called as </a:t>
            </a:r>
            <a:r>
              <a:rPr lang="en-IN" sz="1600" b="1" dirty="0">
                <a:sym typeface="Wingdings" panose="05000000000000000000" pitchFamily="2" charset="2"/>
              </a:rPr>
              <a:t>Data transfer object</a:t>
            </a:r>
          </a:p>
          <a:p>
            <a:r>
              <a:rPr lang="en-IN" sz="1600" b="1" dirty="0">
                <a:sym typeface="Wingdings" panose="05000000000000000000" pitchFamily="2" charset="2"/>
              </a:rPr>
              <a:t>Attribute Routing: </a:t>
            </a:r>
            <a:r>
              <a:rPr lang="en-IN" sz="1600" dirty="0">
                <a:sym typeface="Wingdings" panose="05000000000000000000" pitchFamily="2" charset="2"/>
              </a:rPr>
              <a:t>it specifies the route for an action method, if we apply the route on top of the controller then it acts as a prefix for all the action methods. If we want to override the default prefix that we have to add / before the route for an action </a:t>
            </a:r>
            <a:r>
              <a:rPr lang="en-IN" sz="1600" dirty="0" err="1">
                <a:sym typeface="Wingdings" panose="05000000000000000000" pitchFamily="2" charset="2"/>
              </a:rPr>
              <a:t>method.We</a:t>
            </a:r>
            <a:r>
              <a:rPr lang="en-IN" sz="1600" dirty="0">
                <a:sym typeface="Wingdings" panose="05000000000000000000" pitchFamily="2" charset="2"/>
              </a:rPr>
              <a:t> can use route tokens that </a:t>
            </a:r>
            <a:r>
              <a:rPr lang="en-IN" sz="1600" dirty="0" err="1">
                <a:sym typeface="Wingdings" panose="05000000000000000000" pitchFamily="2" charset="2"/>
              </a:rPr>
              <a:t>wil</a:t>
            </a:r>
            <a:r>
              <a:rPr lang="en-IN" sz="1600" dirty="0">
                <a:sym typeface="Wingdings" panose="05000000000000000000" pitchFamily="2" charset="2"/>
              </a:rPr>
              <a:t> automatically take the </a:t>
            </a:r>
            <a:r>
              <a:rPr lang="en-IN" sz="1600" dirty="0" err="1">
                <a:sym typeface="Wingdings" panose="05000000000000000000" pitchFamily="2" charset="2"/>
              </a:rPr>
              <a:t>ocnreoller</a:t>
            </a:r>
            <a:r>
              <a:rPr lang="en-IN" sz="1600" dirty="0">
                <a:sym typeface="Wingdings" panose="05000000000000000000" pitchFamily="2" charset="2"/>
              </a:rPr>
              <a:t> and </a:t>
            </a:r>
            <a:r>
              <a:rPr lang="en-IN" sz="1600" dirty="0" err="1">
                <a:sym typeface="Wingdings" panose="05000000000000000000" pitchFamily="2" charset="2"/>
              </a:rPr>
              <a:t>athe</a:t>
            </a:r>
            <a:r>
              <a:rPr lang="en-IN" sz="1600" dirty="0">
                <a:sym typeface="Wingdings" panose="05000000000000000000" pitchFamily="2" charset="2"/>
              </a:rPr>
              <a:t> action method name automatically.</a:t>
            </a:r>
          </a:p>
          <a:p>
            <a:r>
              <a:rPr lang="en-IN" sz="1600" b="1" dirty="0">
                <a:sym typeface="Wingdings" panose="05000000000000000000" pitchFamily="2" charset="2"/>
              </a:rPr>
              <a:t>Tag Helpers: </a:t>
            </a:r>
            <a:r>
              <a:rPr lang="en-IN" sz="1600" dirty="0">
                <a:sym typeface="Wingdings" panose="05000000000000000000" pitchFamily="2" charset="2"/>
              </a:rPr>
              <a:t>These are the classes that can be invoked as html tag or html attribute in </a:t>
            </a:r>
            <a:r>
              <a:rPr lang="en-IN" sz="1600" dirty="0" err="1">
                <a:sym typeface="Wingdings" panose="05000000000000000000" pitchFamily="2" charset="2"/>
              </a:rPr>
              <a:t>view.instead</a:t>
            </a:r>
            <a:r>
              <a:rPr lang="en-IN" sz="1600" dirty="0">
                <a:sym typeface="Wingdings" panose="05000000000000000000" pitchFamily="2" charset="2"/>
              </a:rPr>
              <a:t> of we manually specify </a:t>
            </a:r>
            <a:r>
              <a:rPr lang="en-IN" sz="1600" dirty="0" err="1">
                <a:sym typeface="Wingdings" panose="05000000000000000000" pitchFamily="2" charset="2"/>
              </a:rPr>
              <a:t>type,name,id,value</a:t>
            </a:r>
            <a:r>
              <a:rPr lang="en-IN" sz="1600" dirty="0">
                <a:sym typeface="Wingdings" panose="05000000000000000000" pitchFamily="2" charset="2"/>
              </a:rPr>
              <a:t> attribute for html element we can use the shorthand which is asp-for and this is the purpose of tag </a:t>
            </a:r>
            <a:r>
              <a:rPr lang="en-IN" sz="1600" dirty="0" err="1">
                <a:sym typeface="Wingdings" panose="05000000000000000000" pitchFamily="2" charset="2"/>
              </a:rPr>
              <a:t>helper..predefined</a:t>
            </a:r>
            <a:r>
              <a:rPr lang="en-IN" sz="1600" dirty="0">
                <a:sym typeface="Wingdings" panose="05000000000000000000" pitchFamily="2" charset="2"/>
              </a:rPr>
              <a:t> tag helpers are asp-</a:t>
            </a:r>
            <a:r>
              <a:rPr lang="en-IN" sz="1600" dirty="0" err="1">
                <a:sym typeface="Wingdings" panose="05000000000000000000" pitchFamily="2" charset="2"/>
              </a:rPr>
              <a:t>controller,asp</a:t>
            </a:r>
            <a:r>
              <a:rPr lang="en-IN" sz="1600" dirty="0">
                <a:sym typeface="Wingdings" panose="05000000000000000000" pitchFamily="2" charset="2"/>
              </a:rPr>
              <a:t>-</a:t>
            </a:r>
            <a:r>
              <a:rPr lang="en-IN" sz="1600" dirty="0" err="1">
                <a:sym typeface="Wingdings" panose="05000000000000000000" pitchFamily="2" charset="2"/>
              </a:rPr>
              <a:t>action,asp</a:t>
            </a:r>
            <a:r>
              <a:rPr lang="en-IN" sz="1600" dirty="0">
                <a:sym typeface="Wingdings" panose="05000000000000000000" pitchFamily="2" charset="2"/>
              </a:rPr>
              <a:t>-</a:t>
            </a:r>
            <a:r>
              <a:rPr lang="en-IN" sz="1600" dirty="0" err="1">
                <a:sym typeface="Wingdings" panose="05000000000000000000" pitchFamily="2" charset="2"/>
              </a:rPr>
              <a:t>route,asp</a:t>
            </a:r>
            <a:r>
              <a:rPr lang="en-IN" sz="1600" dirty="0">
                <a:sym typeface="Wingdings" panose="05000000000000000000" pitchFamily="2" charset="2"/>
              </a:rPr>
              <a:t>-route-</a:t>
            </a:r>
            <a:r>
              <a:rPr lang="en-IN" sz="1600" dirty="0" err="1">
                <a:sym typeface="Wingdings" panose="05000000000000000000" pitchFamily="2" charset="2"/>
              </a:rPr>
              <a:t>x,asp</a:t>
            </a:r>
            <a:r>
              <a:rPr lang="en-IN" sz="1600" dirty="0">
                <a:sym typeface="Wingdings" panose="05000000000000000000" pitchFamily="2" charset="2"/>
              </a:rPr>
              <a:t>-area and these are tag helpers for &lt;a&gt; and &lt;form&gt;.asp-for is the tag helper for &lt;label&gt; and &lt;</a:t>
            </a:r>
            <a:r>
              <a:rPr lang="en-IN" sz="1600" dirty="0" err="1">
                <a:sym typeface="Wingdings" panose="05000000000000000000" pitchFamily="2" charset="2"/>
              </a:rPr>
              <a:t>textarea</a:t>
            </a:r>
            <a:r>
              <a:rPr lang="en-IN" sz="1600" dirty="0">
                <a:sym typeface="Wingdings" panose="05000000000000000000" pitchFamily="2" charset="2"/>
              </a:rPr>
              <a:t>&gt;. Asp-for and asp-items are tag helpers for select tag</a:t>
            </a:r>
          </a:p>
          <a:p>
            <a:r>
              <a:rPr lang="en-IN" sz="1600" b="1" dirty="0">
                <a:sym typeface="Wingdings" panose="05000000000000000000" pitchFamily="2" charset="2"/>
              </a:rPr>
              <a:t>Form tag helpers: </a:t>
            </a:r>
            <a:r>
              <a:rPr lang="en-IN" sz="1600" dirty="0">
                <a:sym typeface="Wingdings" panose="05000000000000000000" pitchFamily="2" charset="2"/>
              </a:rPr>
              <a:t>For form and anchor tag in html we can use two per-defined tag helper which are asp-action and asp-controller. If we want to use the predefined tag helpers we have to import @addtaghelper “*,</a:t>
            </a:r>
            <a:r>
              <a:rPr lang="en-IN" sz="1600" dirty="0" err="1">
                <a:sym typeface="Wingdings" panose="05000000000000000000" pitchFamily="2" charset="2"/>
              </a:rPr>
              <a:t>Microsoft.AspNetCore.Mvc.TagHelpers”in</a:t>
            </a:r>
            <a:r>
              <a:rPr lang="en-IN" sz="1600" dirty="0">
                <a:sym typeface="Wingdings" panose="05000000000000000000" pitchFamily="2" charset="2"/>
              </a:rPr>
              <a:t> </a:t>
            </a:r>
            <a:r>
              <a:rPr lang="en-IN" sz="1600" dirty="0" err="1">
                <a:sym typeface="Wingdings" panose="05000000000000000000" pitchFamily="2" charset="2"/>
              </a:rPr>
              <a:t>viewimport</a:t>
            </a:r>
            <a:r>
              <a:rPr lang="en-IN" sz="1600" dirty="0">
                <a:sym typeface="Wingdings" panose="05000000000000000000" pitchFamily="2" charset="2"/>
              </a:rPr>
              <a:t> file</a:t>
            </a:r>
          </a:p>
          <a:p>
            <a:r>
              <a:rPr lang="en-IN" sz="1600" b="1" dirty="0">
                <a:sym typeface="Wingdings" panose="05000000000000000000" pitchFamily="2" charset="2"/>
              </a:rPr>
              <a:t>Input tag helpers: </a:t>
            </a:r>
            <a:r>
              <a:rPr lang="en-IN" sz="1600" dirty="0">
                <a:sym typeface="Wingdings" panose="05000000000000000000" pitchFamily="2" charset="2"/>
              </a:rPr>
              <a:t>Instead of writing attributes like name, </a:t>
            </a:r>
            <a:r>
              <a:rPr lang="en-IN" sz="1600" dirty="0" err="1">
                <a:sym typeface="Wingdings" panose="05000000000000000000" pitchFamily="2" charset="2"/>
              </a:rPr>
              <a:t>id,value,data</a:t>
            </a:r>
            <a:r>
              <a:rPr lang="en-IN" sz="1600" dirty="0">
                <a:sym typeface="Wingdings" panose="05000000000000000000" pitchFamily="2" charset="2"/>
              </a:rPr>
              <a:t> and in order to generate these attributes automatically we can simply use </a:t>
            </a:r>
            <a:r>
              <a:rPr lang="en-IN" sz="1600" b="1" dirty="0">
                <a:sym typeface="Wingdings" panose="05000000000000000000" pitchFamily="2" charset="2"/>
              </a:rPr>
              <a:t>asp-for </a:t>
            </a:r>
            <a:r>
              <a:rPr lang="en-IN" sz="1600" dirty="0">
                <a:sym typeface="Wingdings" panose="05000000000000000000" pitchFamily="2" charset="2"/>
              </a:rPr>
              <a:t>tag helper. We need </a:t>
            </a:r>
            <a:r>
              <a:rPr lang="en-IN" sz="1600" b="1" dirty="0">
                <a:sym typeface="Wingdings" panose="05000000000000000000" pitchFamily="2" charset="2"/>
              </a:rPr>
              <a:t>value </a:t>
            </a:r>
            <a:r>
              <a:rPr lang="en-IN" sz="1600" dirty="0">
                <a:sym typeface="Wingdings" panose="05000000000000000000" pitchFamily="2" charset="2"/>
              </a:rPr>
              <a:t>attribute to load the model property value into the html elements  and we use </a:t>
            </a:r>
            <a:r>
              <a:rPr lang="en-IN" sz="1600" b="1" dirty="0">
                <a:sym typeface="Wingdings" panose="05000000000000000000" pitchFamily="2" charset="2"/>
              </a:rPr>
              <a:t>name </a:t>
            </a:r>
            <a:r>
              <a:rPr lang="en-IN" sz="1600" dirty="0">
                <a:sym typeface="Wingdings" panose="05000000000000000000" pitchFamily="2" charset="2"/>
              </a:rPr>
              <a:t>attribute to assign the html element value to the model property</a:t>
            </a:r>
          </a:p>
          <a:p>
            <a:r>
              <a:rPr lang="en-IN" sz="1600" b="1" dirty="0" err="1">
                <a:sym typeface="Wingdings" panose="05000000000000000000" pitchFamily="2" charset="2"/>
              </a:rPr>
              <a:t>ClientSide</a:t>
            </a:r>
            <a:r>
              <a:rPr lang="en-IN" sz="1600" b="1" dirty="0">
                <a:sym typeface="Wingdings" panose="05000000000000000000" pitchFamily="2" charset="2"/>
              </a:rPr>
              <a:t> Validations: </a:t>
            </a:r>
            <a:r>
              <a:rPr lang="en-IN" sz="1600" dirty="0" err="1">
                <a:sym typeface="Wingdings" panose="05000000000000000000" pitchFamily="2" charset="2"/>
              </a:rPr>
              <a:t>bydefault</a:t>
            </a:r>
            <a:r>
              <a:rPr lang="en-IN" sz="1600" dirty="0">
                <a:sym typeface="Wingdings" panose="05000000000000000000" pitchFamily="2" charset="2"/>
              </a:rPr>
              <a:t> client side validations are not enabled for asp.net </a:t>
            </a:r>
            <a:r>
              <a:rPr lang="en-IN" sz="1600" dirty="0" err="1">
                <a:sym typeface="Wingdings" panose="05000000000000000000" pitchFamily="2" charset="2"/>
              </a:rPr>
              <a:t>core.we</a:t>
            </a:r>
            <a:r>
              <a:rPr lang="en-IN" sz="1600" dirty="0">
                <a:sym typeface="Wingdings" panose="05000000000000000000" pitchFamily="2" charset="2"/>
              </a:rPr>
              <a:t> have to enable manually. There are three steps to perform the client side validations 1)Data Annotations 2)data-* attributes in html tags 3)Import </a:t>
            </a:r>
            <a:r>
              <a:rPr lang="en-IN" sz="1600" dirty="0" err="1">
                <a:sym typeface="Wingdings" panose="05000000000000000000" pitchFamily="2" charset="2"/>
              </a:rPr>
              <a:t>Jquery</a:t>
            </a:r>
            <a:r>
              <a:rPr lang="en-IN" sz="1600" dirty="0">
                <a:sym typeface="Wingdings" panose="05000000000000000000" pitchFamily="2" charset="2"/>
              </a:rPr>
              <a:t> Validation Scripts</a:t>
            </a:r>
            <a:endParaRPr lang="en-IN" sz="1600" b="1" dirty="0"/>
          </a:p>
        </p:txBody>
      </p:sp>
    </p:spTree>
    <p:extLst>
      <p:ext uri="{BB962C8B-B14F-4D97-AF65-F5344CB8AC3E}">
        <p14:creationId xmlns:p14="http://schemas.microsoft.com/office/powerpoint/2010/main" val="1834090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sym typeface="Wingdings" panose="05000000000000000000" pitchFamily="2" charset="2"/>
              </a:rPr>
              <a:t>We have to import 3 </a:t>
            </a:r>
            <a:r>
              <a:rPr lang="en-IN" sz="1600" dirty="0" err="1">
                <a:sym typeface="Wingdings" panose="05000000000000000000" pitchFamily="2" charset="2"/>
              </a:rPr>
              <a:t>jquery</a:t>
            </a:r>
            <a:r>
              <a:rPr lang="en-IN" sz="1600" dirty="0">
                <a:sym typeface="Wingdings" panose="05000000000000000000" pitchFamily="2" charset="2"/>
              </a:rPr>
              <a:t> files. First is jquery.min.js,jquery.validate.min.js and last one is </a:t>
            </a:r>
            <a:r>
              <a:rPr lang="en-IN" sz="1600" dirty="0" err="1">
                <a:sym typeface="Wingdings" panose="05000000000000000000" pitchFamily="2" charset="2"/>
              </a:rPr>
              <a:t>unobstrusive</a:t>
            </a:r>
            <a:r>
              <a:rPr lang="en-IN" sz="1600" dirty="0">
                <a:sym typeface="Wingdings" panose="05000000000000000000" pitchFamily="2" charset="2"/>
              </a:rPr>
              <a:t>. CDN Links offers browser level caching across the websites which means if multiple web sites using same </a:t>
            </a:r>
            <a:r>
              <a:rPr lang="en-IN" sz="1600" dirty="0" err="1">
                <a:sym typeface="Wingdings" panose="05000000000000000000" pitchFamily="2" charset="2"/>
              </a:rPr>
              <a:t>cdn</a:t>
            </a:r>
            <a:r>
              <a:rPr lang="en-IN" sz="1600" dirty="0">
                <a:sym typeface="Wingdings" panose="05000000000000000000" pitchFamily="2" charset="2"/>
              </a:rPr>
              <a:t> link then file will be loaded into the browser on first request but need not be loaded from the server every time in that way the browser level caching can  be maintained across multiple web sites but there is a drawback on CDN we cannot depend on </a:t>
            </a:r>
            <a:r>
              <a:rPr lang="en-IN" sz="1600" dirty="0" err="1">
                <a:sym typeface="Wingdings" panose="05000000000000000000" pitchFamily="2" charset="2"/>
              </a:rPr>
              <a:t>cdn</a:t>
            </a:r>
            <a:r>
              <a:rPr lang="en-IN" sz="1600" dirty="0">
                <a:sym typeface="Wingdings" panose="05000000000000000000" pitchFamily="2" charset="2"/>
              </a:rPr>
              <a:t> always in case if there is a downside on </a:t>
            </a:r>
            <a:r>
              <a:rPr lang="en-IN" sz="1600" dirty="0" err="1">
                <a:sym typeface="Wingdings" panose="05000000000000000000" pitchFamily="2" charset="2"/>
              </a:rPr>
              <a:t>cdn</a:t>
            </a:r>
            <a:r>
              <a:rPr lang="en-IN" sz="1600" dirty="0">
                <a:sym typeface="Wingdings" panose="05000000000000000000" pitchFamily="2" charset="2"/>
              </a:rPr>
              <a:t> site our application may not work because our scripts or view depends on </a:t>
            </a:r>
            <a:r>
              <a:rPr lang="en-IN" sz="1600" dirty="0" err="1">
                <a:sym typeface="Wingdings" panose="05000000000000000000" pitchFamily="2" charset="2"/>
              </a:rPr>
              <a:t>cdn</a:t>
            </a:r>
            <a:r>
              <a:rPr lang="en-IN" sz="1600" dirty="0">
                <a:sym typeface="Wingdings" panose="05000000000000000000" pitchFamily="2" charset="2"/>
              </a:rPr>
              <a:t> link so to overcome this problem it is </a:t>
            </a:r>
            <a:r>
              <a:rPr lang="en-IN" sz="1600" dirty="0" err="1">
                <a:sym typeface="Wingdings" panose="05000000000000000000" pitchFamily="2" charset="2"/>
              </a:rPr>
              <a:t>advisible</a:t>
            </a:r>
            <a:r>
              <a:rPr lang="en-IN" sz="1600" dirty="0">
                <a:sym typeface="Wingdings" panose="05000000000000000000" pitchFamily="2" charset="2"/>
              </a:rPr>
              <a:t> to maintain a fallback </a:t>
            </a:r>
            <a:r>
              <a:rPr lang="en-IN" sz="1600" dirty="0" err="1">
                <a:sym typeface="Wingdings" panose="05000000000000000000" pitchFamily="2" charset="2"/>
              </a:rPr>
              <a:t>url</a:t>
            </a:r>
            <a:r>
              <a:rPr lang="en-IN" sz="1600" dirty="0">
                <a:sym typeface="Wingdings" panose="05000000000000000000" pitchFamily="2" charset="2"/>
              </a:rPr>
              <a:t> means if the file is not loaded into the browser for some reason then our local file should load to make it possible we have tag helpers for script.</a:t>
            </a:r>
            <a:r>
              <a:rPr lang="en-IN" sz="1600" b="1" dirty="0">
                <a:sym typeface="Wingdings" panose="05000000000000000000" pitchFamily="2" charset="2"/>
              </a:rPr>
              <a:t>asp-fallback-</a:t>
            </a:r>
            <a:r>
              <a:rPr lang="en-IN" sz="1600" b="1" dirty="0" err="1">
                <a:sym typeface="Wingdings" panose="05000000000000000000" pitchFamily="2" charset="2"/>
              </a:rPr>
              <a:t>src</a:t>
            </a:r>
            <a:r>
              <a:rPr lang="en-IN" sz="1600" b="1" dirty="0">
                <a:sym typeface="Wingdings" panose="05000000000000000000" pitchFamily="2" charset="2"/>
              </a:rPr>
              <a:t> and asp-fallback-</a:t>
            </a:r>
            <a:r>
              <a:rPr lang="en-IN" sz="1600" b="1" dirty="0" err="1">
                <a:sym typeface="Wingdings" panose="05000000000000000000" pitchFamily="2" charset="2"/>
              </a:rPr>
              <a:t>test.</a:t>
            </a:r>
            <a:r>
              <a:rPr lang="en-IN" sz="1600" dirty="0" err="1">
                <a:sym typeface="Wingdings" panose="05000000000000000000" pitchFamily="2" charset="2"/>
              </a:rPr>
              <a:t>First</a:t>
            </a:r>
            <a:r>
              <a:rPr lang="en-IN" sz="1600" dirty="0">
                <a:sym typeface="Wingdings" panose="05000000000000000000" pitchFamily="2" charset="2"/>
              </a:rPr>
              <a:t> we have to specify </a:t>
            </a:r>
            <a:r>
              <a:rPr lang="en-IN" sz="1600" b="1" dirty="0">
                <a:sym typeface="Wingdings" panose="05000000000000000000" pitchFamily="2" charset="2"/>
              </a:rPr>
              <a:t>asp-fallback-test=“</a:t>
            </a:r>
            <a:r>
              <a:rPr lang="en-IN" sz="1600" b="1" dirty="0" err="1">
                <a:sym typeface="Wingdings" panose="05000000000000000000" pitchFamily="2" charset="2"/>
              </a:rPr>
              <a:t>window.jQuery</a:t>
            </a:r>
            <a:r>
              <a:rPr lang="en-IN" sz="1600" b="1" dirty="0">
                <a:sym typeface="Wingdings" panose="05000000000000000000" pitchFamily="2" charset="2"/>
              </a:rPr>
              <a:t> </a:t>
            </a:r>
            <a:r>
              <a:rPr lang="en-IN" sz="1600" dirty="0">
                <a:sym typeface="Wingdings" panose="05000000000000000000" pitchFamily="2" charset="2"/>
              </a:rPr>
              <a:t>and If this is undefined then our local file which we specified in </a:t>
            </a:r>
            <a:r>
              <a:rPr lang="en-IN" sz="1600" b="1" dirty="0">
                <a:sym typeface="Wingdings" panose="05000000000000000000" pitchFamily="2" charset="2"/>
              </a:rPr>
              <a:t>asp-fallback-</a:t>
            </a:r>
            <a:r>
              <a:rPr lang="en-IN" sz="1600" b="1" dirty="0" err="1">
                <a:sym typeface="Wingdings" panose="05000000000000000000" pitchFamily="2" charset="2"/>
              </a:rPr>
              <a:t>src</a:t>
            </a:r>
            <a:r>
              <a:rPr lang="en-IN" sz="1600" b="1" dirty="0">
                <a:sym typeface="Wingdings" panose="05000000000000000000" pitchFamily="2" charset="2"/>
              </a:rPr>
              <a:t> </a:t>
            </a:r>
            <a:r>
              <a:rPr lang="en-IN" sz="1600" dirty="0">
                <a:sym typeface="Wingdings" panose="05000000000000000000" pitchFamily="2" charset="2"/>
              </a:rPr>
              <a:t>will be used</a:t>
            </a:r>
          </a:p>
          <a:p>
            <a:r>
              <a:rPr lang="en-IN" sz="1600" b="1" dirty="0">
                <a:sym typeface="Wingdings" panose="05000000000000000000" pitchFamily="2" charset="2"/>
              </a:rPr>
              <a:t>Tag helpers for </a:t>
            </a:r>
            <a:r>
              <a:rPr lang="en-IN" sz="1600" b="1" dirty="0" err="1">
                <a:sym typeface="Wingdings" panose="05000000000000000000" pitchFamily="2" charset="2"/>
              </a:rPr>
              <a:t>img</a:t>
            </a:r>
            <a:r>
              <a:rPr lang="en-IN" sz="1600" b="1" dirty="0">
                <a:sym typeface="Wingdings" panose="05000000000000000000" pitchFamily="2" charset="2"/>
              </a:rPr>
              <a:t>: </a:t>
            </a:r>
            <a:r>
              <a:rPr lang="en-IN" sz="1600" dirty="0">
                <a:sym typeface="Wingdings" panose="05000000000000000000" pitchFamily="2" charset="2"/>
              </a:rPr>
              <a:t> suppose we have a image that is loaded on the browser and that </a:t>
            </a:r>
            <a:r>
              <a:rPr lang="en-IN" sz="1600" dirty="0" err="1">
                <a:sym typeface="Wingdings" panose="05000000000000000000" pitchFamily="2" charset="2"/>
              </a:rPr>
              <a:t>img</a:t>
            </a:r>
            <a:r>
              <a:rPr lang="en-IN" sz="1600" dirty="0">
                <a:sym typeface="Wingdings" panose="05000000000000000000" pitchFamily="2" charset="2"/>
              </a:rPr>
              <a:t> will be cached by the browser and even though if we change the image in the server the browser will not show the new image instead it will display old image because browser caches the old image so to show the updated image we have to use </a:t>
            </a:r>
            <a:r>
              <a:rPr lang="en-IN" sz="1600" b="1" dirty="0">
                <a:sym typeface="Wingdings" panose="05000000000000000000" pitchFamily="2" charset="2"/>
              </a:rPr>
              <a:t>asp-append-version=“true” it will generate a query string v=</a:t>
            </a:r>
            <a:r>
              <a:rPr lang="en-IN" sz="1600" b="1" dirty="0" err="1">
                <a:sym typeface="Wingdings" panose="05000000000000000000" pitchFamily="2" charset="2"/>
              </a:rPr>
              <a:t>hashkey</a:t>
            </a:r>
            <a:r>
              <a:rPr lang="en-IN" sz="1600" b="1" dirty="0">
                <a:sym typeface="Wingdings" panose="05000000000000000000" pitchFamily="2" charset="2"/>
              </a:rPr>
              <a:t> some random value will be generated </a:t>
            </a:r>
            <a:r>
              <a:rPr lang="en-IN" sz="1600" b="1" dirty="0" err="1">
                <a:sym typeface="Wingdings" panose="05000000000000000000" pitchFamily="2" charset="2"/>
              </a:rPr>
              <a:t>everytime</a:t>
            </a:r>
            <a:r>
              <a:rPr lang="en-IN" sz="1600" b="1" dirty="0">
                <a:sym typeface="Wingdings" panose="05000000000000000000" pitchFamily="2" charset="2"/>
              </a:rPr>
              <a:t> if we modify or replace the image</a:t>
            </a:r>
          </a:p>
          <a:p>
            <a:r>
              <a:rPr lang="en-IN" sz="1600" b="1" dirty="0" err="1">
                <a:sym typeface="Wingdings" panose="05000000000000000000" pitchFamily="2" charset="2"/>
              </a:rPr>
              <a:t>EntityFramework</a:t>
            </a:r>
            <a:r>
              <a:rPr lang="en-IN" sz="1600" b="1" dirty="0">
                <a:sym typeface="Wingdings" panose="05000000000000000000" pitchFamily="2" charset="2"/>
              </a:rPr>
              <a:t> core</a:t>
            </a:r>
            <a:r>
              <a:rPr lang="en-IN" sz="1600" dirty="0">
                <a:sym typeface="Wingdings" panose="05000000000000000000" pitchFamily="2" charset="2"/>
              </a:rPr>
              <a:t> has two approaches one is </a:t>
            </a:r>
            <a:r>
              <a:rPr lang="en-IN" sz="1600" dirty="0" err="1">
                <a:sym typeface="Wingdings" panose="05000000000000000000" pitchFamily="2" charset="2"/>
              </a:rPr>
              <a:t>DBFirst</a:t>
            </a:r>
            <a:r>
              <a:rPr lang="en-IN" sz="1600" dirty="0">
                <a:sym typeface="Wingdings" panose="05000000000000000000" pitchFamily="2" charset="2"/>
              </a:rPr>
              <a:t> and other is Code First approach. If we generate a model based on database then it is called Database First approach but if we create a database based on entities/model then it is code first approach</a:t>
            </a:r>
          </a:p>
          <a:p>
            <a:r>
              <a:rPr lang="en-IN" sz="1600" b="1" dirty="0">
                <a:sym typeface="Wingdings" panose="05000000000000000000" pitchFamily="2" charset="2"/>
              </a:rPr>
              <a:t>Seed : </a:t>
            </a:r>
            <a:r>
              <a:rPr lang="en-IN" sz="1600" dirty="0">
                <a:sym typeface="Wingdings" panose="05000000000000000000" pitchFamily="2" charset="2"/>
              </a:rPr>
              <a:t>It will add initial data in tables when the database is </a:t>
            </a:r>
            <a:r>
              <a:rPr lang="en-IN" sz="1600" dirty="0" err="1">
                <a:sym typeface="Wingdings" panose="05000000000000000000" pitchFamily="2" charset="2"/>
              </a:rPr>
              <a:t>created.To</a:t>
            </a:r>
            <a:r>
              <a:rPr lang="en-IN" sz="1600" dirty="0">
                <a:sym typeface="Wingdings" panose="05000000000000000000" pitchFamily="2" charset="2"/>
              </a:rPr>
              <a:t> run the migrations first we have to install </a:t>
            </a:r>
            <a:r>
              <a:rPr lang="en-IN" sz="1600" b="1" dirty="0" err="1">
                <a:sym typeface="Wingdings" panose="05000000000000000000" pitchFamily="2" charset="2"/>
              </a:rPr>
              <a:t>Microsoft.EntityFrameworkCore.Tools</a:t>
            </a:r>
            <a:r>
              <a:rPr lang="en-IN" sz="1600" b="1" dirty="0">
                <a:sym typeface="Wingdings" panose="05000000000000000000" pitchFamily="2" charset="2"/>
              </a:rPr>
              <a:t> </a:t>
            </a:r>
            <a:r>
              <a:rPr lang="en-IN" sz="1600" dirty="0">
                <a:sym typeface="Wingdings" panose="05000000000000000000" pitchFamily="2" charset="2"/>
              </a:rPr>
              <a:t>then only migrations will work</a:t>
            </a:r>
          </a:p>
          <a:p>
            <a:r>
              <a:rPr lang="en-IN" sz="1600" b="1" dirty="0">
                <a:sym typeface="Wingdings" panose="05000000000000000000" pitchFamily="2" charset="2"/>
              </a:rPr>
              <a:t>To create a procedure using code first: </a:t>
            </a:r>
            <a:r>
              <a:rPr lang="en-IN" sz="1600" dirty="0">
                <a:sym typeface="Wingdings" panose="05000000000000000000" pitchFamily="2" charset="2"/>
              </a:rPr>
              <a:t>First we have to create an </a:t>
            </a:r>
            <a:r>
              <a:rPr lang="en-IN" sz="1600" dirty="0" err="1">
                <a:sym typeface="Wingdings" panose="05000000000000000000" pitchFamily="2" charset="2"/>
              </a:rPr>
              <a:t>emoty</a:t>
            </a:r>
            <a:r>
              <a:rPr lang="en-IN" sz="1600" dirty="0">
                <a:sym typeface="Wingdings" panose="05000000000000000000" pitchFamily="2" charset="2"/>
              </a:rPr>
              <a:t> migration and then in </a:t>
            </a:r>
            <a:r>
              <a:rPr lang="en-IN" sz="1600" b="1" dirty="0">
                <a:sym typeface="Wingdings" panose="05000000000000000000" pitchFamily="2" charset="2"/>
              </a:rPr>
              <a:t>Up </a:t>
            </a:r>
            <a:r>
              <a:rPr lang="en-IN" sz="1600" dirty="0">
                <a:sym typeface="Wingdings" panose="05000000000000000000" pitchFamily="2" charset="2"/>
              </a:rPr>
              <a:t>method create an store procedure and then in </a:t>
            </a:r>
            <a:r>
              <a:rPr lang="en-IN" sz="1600" dirty="0" err="1">
                <a:sym typeface="Wingdings" panose="05000000000000000000" pitchFamily="2" charset="2"/>
              </a:rPr>
              <a:t>db</a:t>
            </a:r>
            <a:r>
              <a:rPr lang="en-IN" sz="1600" dirty="0">
                <a:sym typeface="Wingdings" panose="05000000000000000000" pitchFamily="2" charset="2"/>
              </a:rPr>
              <a:t> context class create an method and call the store procedure for retrieving the data using </a:t>
            </a:r>
            <a:r>
              <a:rPr lang="en-IN" sz="1600" dirty="0" err="1">
                <a:sym typeface="Wingdings" panose="05000000000000000000" pitchFamily="2" charset="2"/>
              </a:rPr>
              <a:t>FromSqlRaw</a:t>
            </a:r>
            <a:r>
              <a:rPr lang="en-IN" sz="1600" dirty="0">
                <a:sym typeface="Wingdings" panose="05000000000000000000" pitchFamily="2" charset="2"/>
              </a:rPr>
              <a:t>(“</a:t>
            </a:r>
            <a:r>
              <a:rPr lang="en-IN" sz="1600" dirty="0" err="1">
                <a:sym typeface="Wingdings" panose="05000000000000000000" pitchFamily="2" charset="2"/>
              </a:rPr>
              <a:t>sp</a:t>
            </a:r>
            <a:r>
              <a:rPr lang="en-IN" sz="1600" dirty="0">
                <a:sym typeface="Wingdings" panose="05000000000000000000" pitchFamily="2" charset="2"/>
              </a:rPr>
              <a:t> name”) method</a:t>
            </a:r>
          </a:p>
          <a:p>
            <a:r>
              <a:rPr lang="en-IN" sz="1600" b="1" dirty="0">
                <a:sym typeface="Wingdings" panose="05000000000000000000" pitchFamily="2" charset="2"/>
              </a:rPr>
              <a:t>In </a:t>
            </a:r>
            <a:r>
              <a:rPr lang="en-IN" sz="1600" b="1" dirty="0" err="1">
                <a:sym typeface="Wingdings" panose="05000000000000000000" pitchFamily="2" charset="2"/>
              </a:rPr>
              <a:t>entityframework</a:t>
            </a:r>
            <a:r>
              <a:rPr lang="en-IN" sz="1600" b="1" dirty="0">
                <a:sym typeface="Wingdings" panose="05000000000000000000" pitchFamily="2" charset="2"/>
              </a:rPr>
              <a:t> we can make use of Navigation Properties instead of Joins.</a:t>
            </a:r>
          </a:p>
          <a:p>
            <a:r>
              <a:rPr lang="en-IN" sz="1600" b="1" dirty="0">
                <a:sym typeface="Wingdings" panose="05000000000000000000" pitchFamily="2" charset="2"/>
              </a:rPr>
              <a:t>Mock </a:t>
            </a:r>
            <a:r>
              <a:rPr lang="en-IN" sz="1600" b="1" dirty="0" err="1">
                <a:sym typeface="Wingdings" panose="05000000000000000000" pitchFamily="2" charset="2"/>
              </a:rPr>
              <a:t>DbContext</a:t>
            </a:r>
            <a:r>
              <a:rPr lang="en-IN" sz="1600" b="1" dirty="0">
                <a:sym typeface="Wingdings" panose="05000000000000000000" pitchFamily="2" charset="2"/>
              </a:rPr>
              <a:t>: </a:t>
            </a:r>
            <a:r>
              <a:rPr lang="en-IN" sz="1600" dirty="0">
                <a:sym typeface="Wingdings" panose="05000000000000000000" pitchFamily="2" charset="2"/>
              </a:rPr>
              <a:t>we have to install </a:t>
            </a:r>
            <a:r>
              <a:rPr lang="en-IN" sz="1600" b="1" dirty="0" err="1">
                <a:sym typeface="Wingdings" panose="05000000000000000000" pitchFamily="2" charset="2"/>
              </a:rPr>
              <a:t>Moq</a:t>
            </a:r>
            <a:r>
              <a:rPr lang="en-IN" sz="1600" b="1" dirty="0">
                <a:sym typeface="Wingdings" panose="05000000000000000000" pitchFamily="2" charset="2"/>
              </a:rPr>
              <a:t> </a:t>
            </a:r>
            <a:r>
              <a:rPr lang="en-IN" sz="1600" dirty="0">
                <a:sym typeface="Wingdings" panose="05000000000000000000" pitchFamily="2" charset="2"/>
              </a:rPr>
              <a:t>package from </a:t>
            </a:r>
            <a:r>
              <a:rPr lang="en-IN" sz="1600" dirty="0" err="1">
                <a:sym typeface="Wingdings" panose="05000000000000000000" pitchFamily="2" charset="2"/>
              </a:rPr>
              <a:t>nuget</a:t>
            </a:r>
            <a:r>
              <a:rPr lang="en-IN" sz="1600" dirty="0">
                <a:sym typeface="Wingdings" panose="05000000000000000000" pitchFamily="2" charset="2"/>
              </a:rPr>
              <a:t> package and we have to install </a:t>
            </a:r>
            <a:r>
              <a:rPr lang="en-IN" sz="1600" b="1" dirty="0" err="1">
                <a:sym typeface="Wingdings" panose="05000000000000000000" pitchFamily="2" charset="2"/>
              </a:rPr>
              <a:t>EntityFrameworkCoreMock.Moq</a:t>
            </a:r>
            <a:r>
              <a:rPr lang="en-IN" sz="1600" b="1" dirty="0">
                <a:sym typeface="Wingdings" panose="05000000000000000000" pitchFamily="2" charset="2"/>
              </a:rPr>
              <a:t> </a:t>
            </a:r>
            <a:r>
              <a:rPr lang="en-IN" sz="1600" dirty="0">
                <a:sym typeface="Wingdings" panose="05000000000000000000" pitchFamily="2" charset="2"/>
              </a:rPr>
              <a:t>to mock the </a:t>
            </a:r>
            <a:r>
              <a:rPr lang="en-IN" sz="1600" dirty="0" err="1">
                <a:sym typeface="Wingdings" panose="05000000000000000000" pitchFamily="2" charset="2"/>
              </a:rPr>
              <a:t>DbContext</a:t>
            </a:r>
            <a:endParaRPr lang="en-IN" sz="1600" dirty="0">
              <a:sym typeface="Wingdings" panose="05000000000000000000" pitchFamily="2" charset="2"/>
            </a:endParaRPr>
          </a:p>
          <a:p>
            <a:r>
              <a:rPr lang="en-IN" sz="1600" b="1" dirty="0" err="1">
                <a:sym typeface="Wingdings" panose="05000000000000000000" pitchFamily="2" charset="2"/>
              </a:rPr>
              <a:t>AutoFixture</a:t>
            </a:r>
            <a:r>
              <a:rPr lang="en-IN" sz="1600" b="1" dirty="0">
                <a:sym typeface="Wingdings" panose="05000000000000000000" pitchFamily="2" charset="2"/>
              </a:rPr>
              <a:t>: </a:t>
            </a:r>
            <a:r>
              <a:rPr lang="en-IN" sz="1600" dirty="0">
                <a:sym typeface="Wingdings" panose="05000000000000000000" pitchFamily="2" charset="2"/>
              </a:rPr>
              <a:t>It makes it easy to create model object and fill some fake data inside of ot.it will create a new model object automatically and initialises with some default values inside </a:t>
            </a:r>
            <a:r>
              <a:rPr lang="en-IN" sz="1600" dirty="0" err="1">
                <a:sym typeface="Wingdings" panose="05000000000000000000" pitchFamily="2" charset="2"/>
              </a:rPr>
              <a:t>it.we</a:t>
            </a:r>
            <a:r>
              <a:rPr lang="en-IN" sz="1600" dirty="0">
                <a:sym typeface="Wingdings" panose="05000000000000000000" pitchFamily="2" charset="2"/>
              </a:rPr>
              <a:t> have to install </a:t>
            </a:r>
            <a:r>
              <a:rPr lang="en-IN" sz="1600" b="1" dirty="0" err="1">
                <a:sym typeface="Wingdings" panose="05000000000000000000" pitchFamily="2" charset="2"/>
              </a:rPr>
              <a:t>AutoFixture</a:t>
            </a:r>
            <a:r>
              <a:rPr lang="en-IN" sz="1600" b="1" dirty="0">
                <a:sym typeface="Wingdings" panose="05000000000000000000" pitchFamily="2" charset="2"/>
              </a:rPr>
              <a:t> </a:t>
            </a:r>
            <a:r>
              <a:rPr lang="en-IN" sz="1600" dirty="0">
                <a:sym typeface="Wingdings" panose="05000000000000000000" pitchFamily="2" charset="2"/>
              </a:rPr>
              <a:t>package from </a:t>
            </a:r>
            <a:r>
              <a:rPr lang="en-IN" sz="1600" dirty="0" err="1">
                <a:sym typeface="Wingdings" panose="05000000000000000000" pitchFamily="2" charset="2"/>
              </a:rPr>
              <a:t>nuget</a:t>
            </a:r>
            <a:r>
              <a:rPr lang="en-IN" sz="1600" dirty="0">
                <a:sym typeface="Wingdings" panose="05000000000000000000" pitchFamily="2" charset="2"/>
              </a:rPr>
              <a:t> package.</a:t>
            </a:r>
          </a:p>
          <a:p>
            <a:r>
              <a:rPr lang="en-IN" sz="1600" b="1" dirty="0">
                <a:sym typeface="Wingdings" panose="05000000000000000000" pitchFamily="2" charset="2"/>
              </a:rPr>
              <a:t>In </a:t>
            </a:r>
            <a:r>
              <a:rPr lang="en-IN" sz="1600" b="1" dirty="0" err="1">
                <a:sym typeface="Wingdings" panose="05000000000000000000" pitchFamily="2" charset="2"/>
              </a:rPr>
              <a:t>Autofixture</a:t>
            </a:r>
            <a:r>
              <a:rPr lang="en-IN" sz="1600" b="1" dirty="0">
                <a:sym typeface="Wingdings" panose="05000000000000000000" pitchFamily="2" charset="2"/>
              </a:rPr>
              <a:t> we have create and Build methods.</a:t>
            </a:r>
          </a:p>
          <a:p>
            <a:r>
              <a:rPr lang="en-IN" sz="1600" b="1" dirty="0">
                <a:sym typeface="Wingdings" panose="05000000000000000000" pitchFamily="2" charset="2"/>
              </a:rPr>
              <a:t>Fluent Assertions are set of extension methods to make the assertion in unit testing. We have to install Fluent Assertions package</a:t>
            </a:r>
            <a:endParaRPr lang="en-IN" sz="1600" b="1" dirty="0"/>
          </a:p>
        </p:txBody>
      </p:sp>
    </p:spTree>
    <p:extLst>
      <p:ext uri="{BB962C8B-B14F-4D97-AF65-F5344CB8AC3E}">
        <p14:creationId xmlns:p14="http://schemas.microsoft.com/office/powerpoint/2010/main" val="1554640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Fluent Assertions: </a:t>
            </a:r>
            <a:endParaRPr lang="en-IN" sz="1600" dirty="0">
              <a:sym typeface="Wingdings" panose="05000000000000000000" pitchFamily="2" charset="2"/>
            </a:endParaRPr>
          </a:p>
          <a:p>
            <a:endParaRPr lang="en-IN" sz="1600" b="1" dirty="0"/>
          </a:p>
        </p:txBody>
      </p:sp>
      <p:graphicFrame>
        <p:nvGraphicFramePr>
          <p:cNvPr id="2" name="Table 1">
            <a:extLst>
              <a:ext uri="{FF2B5EF4-FFF2-40B4-BE49-F238E27FC236}">
                <a16:creationId xmlns:a16="http://schemas.microsoft.com/office/drawing/2014/main" id="{F289FEB7-0632-1DB1-D88B-E81E69B2D95F}"/>
              </a:ext>
            </a:extLst>
          </p:cNvPr>
          <p:cNvGraphicFramePr>
            <a:graphicFrameLocks noGrp="1"/>
          </p:cNvGraphicFramePr>
          <p:nvPr>
            <p:extLst>
              <p:ext uri="{D42A27DB-BD31-4B8C-83A1-F6EECF244321}">
                <p14:modId xmlns:p14="http://schemas.microsoft.com/office/powerpoint/2010/main" val="2793015351"/>
              </p:ext>
            </p:extLst>
          </p:nvPr>
        </p:nvGraphicFramePr>
        <p:xfrm>
          <a:off x="2032000" y="767222"/>
          <a:ext cx="7620000" cy="59436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8994083"/>
                    </a:ext>
                  </a:extLst>
                </a:gridCol>
                <a:gridCol w="3810000">
                  <a:extLst>
                    <a:ext uri="{9D8B030D-6E8A-4147-A177-3AD203B41FA5}">
                      <a16:colId xmlns:a16="http://schemas.microsoft.com/office/drawing/2014/main" val="3489887756"/>
                    </a:ext>
                  </a:extLst>
                </a:gridCol>
              </a:tblGrid>
              <a:tr h="316240">
                <a:tc>
                  <a:txBody>
                    <a:bodyPr/>
                    <a:lstStyle/>
                    <a:p>
                      <a:r>
                        <a:rPr lang="en-IN" dirty="0"/>
                        <a:t>Assert</a:t>
                      </a:r>
                    </a:p>
                  </a:txBody>
                  <a:tcPr/>
                </a:tc>
                <a:tc>
                  <a:txBody>
                    <a:bodyPr/>
                    <a:lstStyle/>
                    <a:p>
                      <a:r>
                        <a:rPr lang="en-IN" dirty="0"/>
                        <a:t>Fluent Assertion</a:t>
                      </a:r>
                    </a:p>
                  </a:txBody>
                  <a:tcPr/>
                </a:tc>
                <a:extLst>
                  <a:ext uri="{0D108BD9-81ED-4DB2-BD59-A6C34878D82A}">
                    <a16:rowId xmlns:a16="http://schemas.microsoft.com/office/drawing/2014/main" val="1989212161"/>
                  </a:ext>
                </a:extLst>
              </a:tr>
              <a:tr h="316240">
                <a:tc>
                  <a:txBody>
                    <a:bodyPr/>
                    <a:lstStyle/>
                    <a:p>
                      <a:r>
                        <a:rPr lang="en-IN" dirty="0" err="1"/>
                        <a:t>Assert.Equal</a:t>
                      </a:r>
                      <a:r>
                        <a:rPr lang="en-IN" dirty="0"/>
                        <a:t>(</a:t>
                      </a:r>
                      <a:r>
                        <a:rPr lang="en-IN" dirty="0" err="1"/>
                        <a:t>expected,actual</a:t>
                      </a:r>
                      <a:r>
                        <a:rPr lang="en-IN" dirty="0"/>
                        <a:t>)</a:t>
                      </a:r>
                    </a:p>
                  </a:txBody>
                  <a:tcPr/>
                </a:tc>
                <a:tc>
                  <a:txBody>
                    <a:bodyPr/>
                    <a:lstStyle/>
                    <a:p>
                      <a:r>
                        <a:rPr lang="en-IN" dirty="0" err="1"/>
                        <a:t>Actual.Should</a:t>
                      </a:r>
                      <a:r>
                        <a:rPr lang="en-IN" dirty="0"/>
                        <a:t>().Be(expected)</a:t>
                      </a:r>
                    </a:p>
                  </a:txBody>
                  <a:tcPr/>
                </a:tc>
                <a:extLst>
                  <a:ext uri="{0D108BD9-81ED-4DB2-BD59-A6C34878D82A}">
                    <a16:rowId xmlns:a16="http://schemas.microsoft.com/office/drawing/2014/main" val="2107308260"/>
                  </a:ext>
                </a:extLst>
              </a:tr>
              <a:tr h="316240">
                <a:tc>
                  <a:txBody>
                    <a:bodyPr/>
                    <a:lstStyle/>
                    <a:p>
                      <a:r>
                        <a:rPr lang="en-IN" dirty="0" err="1"/>
                        <a:t>Assert.NotEqual</a:t>
                      </a:r>
                      <a:r>
                        <a:rPr lang="en-IN" dirty="0"/>
                        <a:t>(</a:t>
                      </a:r>
                      <a:r>
                        <a:rPr lang="en-IN" dirty="0" err="1"/>
                        <a:t>expected,actual</a:t>
                      </a:r>
                      <a:r>
                        <a:rPr lang="en-IN" dirty="0"/>
                        <a:t>)</a:t>
                      </a:r>
                    </a:p>
                  </a:txBody>
                  <a:tcPr/>
                </a:tc>
                <a:tc>
                  <a:txBody>
                    <a:bodyPr/>
                    <a:lstStyle/>
                    <a:p>
                      <a:r>
                        <a:rPr lang="en-IN" dirty="0" err="1"/>
                        <a:t>Actual.Should</a:t>
                      </a:r>
                      <a:r>
                        <a:rPr lang="en-IN" dirty="0"/>
                        <a:t>().</a:t>
                      </a:r>
                      <a:r>
                        <a:rPr lang="en-IN" dirty="0" err="1"/>
                        <a:t>NotBe</a:t>
                      </a:r>
                      <a:r>
                        <a:rPr lang="en-IN" dirty="0"/>
                        <a:t>(expected)</a:t>
                      </a:r>
                    </a:p>
                  </a:txBody>
                  <a:tcPr/>
                </a:tc>
                <a:extLst>
                  <a:ext uri="{0D108BD9-81ED-4DB2-BD59-A6C34878D82A}">
                    <a16:rowId xmlns:a16="http://schemas.microsoft.com/office/drawing/2014/main" val="2869481276"/>
                  </a:ext>
                </a:extLst>
              </a:tr>
              <a:tr h="316240">
                <a:tc>
                  <a:txBody>
                    <a:bodyPr/>
                    <a:lstStyle/>
                    <a:p>
                      <a:r>
                        <a:rPr lang="en-IN" dirty="0" err="1"/>
                        <a:t>Assert.Null</a:t>
                      </a:r>
                      <a:r>
                        <a:rPr lang="en-IN" dirty="0"/>
                        <a:t>(actual)</a:t>
                      </a:r>
                    </a:p>
                  </a:txBody>
                  <a:tcPr/>
                </a:tc>
                <a:tc>
                  <a:txBody>
                    <a:bodyPr/>
                    <a:lstStyle/>
                    <a:p>
                      <a:r>
                        <a:rPr lang="en-IN" dirty="0" err="1"/>
                        <a:t>Actual.Should</a:t>
                      </a:r>
                      <a:r>
                        <a:rPr lang="en-IN" dirty="0"/>
                        <a:t>().</a:t>
                      </a:r>
                      <a:r>
                        <a:rPr lang="en-IN" dirty="0" err="1"/>
                        <a:t>BeNull</a:t>
                      </a:r>
                      <a:r>
                        <a:rPr lang="en-IN" dirty="0"/>
                        <a:t>()</a:t>
                      </a:r>
                    </a:p>
                  </a:txBody>
                  <a:tcPr/>
                </a:tc>
                <a:extLst>
                  <a:ext uri="{0D108BD9-81ED-4DB2-BD59-A6C34878D82A}">
                    <a16:rowId xmlns:a16="http://schemas.microsoft.com/office/drawing/2014/main" val="684021167"/>
                  </a:ext>
                </a:extLst>
              </a:tr>
              <a:tr h="316240">
                <a:tc>
                  <a:txBody>
                    <a:bodyPr/>
                    <a:lstStyle/>
                    <a:p>
                      <a:r>
                        <a:rPr lang="en-IN" dirty="0" err="1"/>
                        <a:t>Assert.NotNull</a:t>
                      </a:r>
                      <a:r>
                        <a:rPr lang="en-IN" dirty="0"/>
                        <a:t>(actual)</a:t>
                      </a:r>
                    </a:p>
                  </a:txBody>
                  <a:tcPr/>
                </a:tc>
                <a:tc>
                  <a:txBody>
                    <a:bodyPr/>
                    <a:lstStyle/>
                    <a:p>
                      <a:r>
                        <a:rPr lang="en-IN" dirty="0" err="1"/>
                        <a:t>Actual.Should</a:t>
                      </a:r>
                      <a:r>
                        <a:rPr lang="en-IN" dirty="0"/>
                        <a:t>().</a:t>
                      </a:r>
                      <a:r>
                        <a:rPr lang="en-IN" dirty="0" err="1"/>
                        <a:t>NotBeNull</a:t>
                      </a:r>
                      <a:r>
                        <a:rPr lang="en-IN" dirty="0"/>
                        <a:t>()</a:t>
                      </a:r>
                    </a:p>
                  </a:txBody>
                  <a:tcPr/>
                </a:tc>
                <a:extLst>
                  <a:ext uri="{0D108BD9-81ED-4DB2-BD59-A6C34878D82A}">
                    <a16:rowId xmlns:a16="http://schemas.microsoft.com/office/drawing/2014/main" val="3944220449"/>
                  </a:ext>
                </a:extLst>
              </a:tr>
              <a:tr h="316240">
                <a:tc>
                  <a:txBody>
                    <a:bodyPr/>
                    <a:lstStyle/>
                    <a:p>
                      <a:r>
                        <a:rPr lang="en-IN" dirty="0" err="1"/>
                        <a:t>Assert.True</a:t>
                      </a:r>
                      <a:r>
                        <a:rPr lang="en-IN" dirty="0"/>
                        <a:t>(actual)</a:t>
                      </a:r>
                    </a:p>
                  </a:txBody>
                  <a:tcPr/>
                </a:tc>
                <a:tc>
                  <a:txBody>
                    <a:bodyPr/>
                    <a:lstStyle/>
                    <a:p>
                      <a:r>
                        <a:rPr lang="en-IN" dirty="0" err="1"/>
                        <a:t>Actual.Should</a:t>
                      </a:r>
                      <a:r>
                        <a:rPr lang="en-IN" dirty="0"/>
                        <a:t>().</a:t>
                      </a:r>
                      <a:r>
                        <a:rPr lang="en-IN" dirty="0" err="1"/>
                        <a:t>BeTrue</a:t>
                      </a:r>
                      <a:r>
                        <a:rPr lang="en-IN" dirty="0"/>
                        <a:t>()</a:t>
                      </a:r>
                    </a:p>
                  </a:txBody>
                  <a:tcPr/>
                </a:tc>
                <a:extLst>
                  <a:ext uri="{0D108BD9-81ED-4DB2-BD59-A6C34878D82A}">
                    <a16:rowId xmlns:a16="http://schemas.microsoft.com/office/drawing/2014/main" val="2949883944"/>
                  </a:ext>
                </a:extLst>
              </a:tr>
              <a:tr h="316240">
                <a:tc>
                  <a:txBody>
                    <a:bodyPr/>
                    <a:lstStyle/>
                    <a:p>
                      <a:r>
                        <a:rPr lang="en-IN" dirty="0" err="1"/>
                        <a:t>Assert.False</a:t>
                      </a:r>
                      <a:r>
                        <a:rPr lang="en-IN" dirty="0"/>
                        <a:t>(actual)</a:t>
                      </a:r>
                    </a:p>
                  </a:txBody>
                  <a:tcPr/>
                </a:tc>
                <a:tc>
                  <a:txBody>
                    <a:bodyPr/>
                    <a:lstStyle/>
                    <a:p>
                      <a:r>
                        <a:rPr lang="en-IN" dirty="0" err="1"/>
                        <a:t>Actual.Should</a:t>
                      </a:r>
                      <a:r>
                        <a:rPr lang="en-IN" dirty="0"/>
                        <a:t>().</a:t>
                      </a:r>
                      <a:r>
                        <a:rPr lang="en-IN" dirty="0" err="1"/>
                        <a:t>BeFalse</a:t>
                      </a:r>
                      <a:r>
                        <a:rPr lang="en-IN" dirty="0"/>
                        <a:t>()</a:t>
                      </a:r>
                    </a:p>
                  </a:txBody>
                  <a:tcPr/>
                </a:tc>
                <a:extLst>
                  <a:ext uri="{0D108BD9-81ED-4DB2-BD59-A6C34878D82A}">
                    <a16:rowId xmlns:a16="http://schemas.microsoft.com/office/drawing/2014/main" val="3751866824"/>
                  </a:ext>
                </a:extLst>
              </a:tr>
              <a:tr h="316240">
                <a:tc>
                  <a:txBody>
                    <a:bodyPr/>
                    <a:lstStyle/>
                    <a:p>
                      <a:r>
                        <a:rPr lang="en-IN" dirty="0" err="1"/>
                        <a:t>Assert.Empty</a:t>
                      </a:r>
                      <a:r>
                        <a:rPr lang="en-IN" dirty="0"/>
                        <a:t>(actual)</a:t>
                      </a:r>
                    </a:p>
                  </a:txBody>
                  <a:tcPr/>
                </a:tc>
                <a:tc>
                  <a:txBody>
                    <a:bodyPr/>
                    <a:lstStyle/>
                    <a:p>
                      <a:r>
                        <a:rPr lang="en-IN" dirty="0" err="1"/>
                        <a:t>Actual.Should</a:t>
                      </a:r>
                      <a:r>
                        <a:rPr lang="en-IN" dirty="0"/>
                        <a:t>().</a:t>
                      </a:r>
                      <a:r>
                        <a:rPr lang="en-IN" dirty="0" err="1"/>
                        <a:t>BeEmpty</a:t>
                      </a:r>
                      <a:r>
                        <a:rPr lang="en-IN" dirty="0"/>
                        <a:t>()</a:t>
                      </a:r>
                    </a:p>
                  </a:txBody>
                  <a:tcPr/>
                </a:tc>
                <a:extLst>
                  <a:ext uri="{0D108BD9-81ED-4DB2-BD59-A6C34878D82A}">
                    <a16:rowId xmlns:a16="http://schemas.microsoft.com/office/drawing/2014/main" val="407293325"/>
                  </a:ext>
                </a:extLst>
              </a:tr>
              <a:tr h="316240">
                <a:tc>
                  <a:txBody>
                    <a:bodyPr/>
                    <a:lstStyle/>
                    <a:p>
                      <a:r>
                        <a:rPr lang="en-IN" dirty="0" err="1"/>
                        <a:t>Assert.NotEmpty</a:t>
                      </a:r>
                      <a:r>
                        <a:rPr lang="en-IN" dirty="0"/>
                        <a:t>(actual)</a:t>
                      </a:r>
                    </a:p>
                  </a:txBody>
                  <a:tcPr/>
                </a:tc>
                <a:tc>
                  <a:txBody>
                    <a:bodyPr/>
                    <a:lstStyle/>
                    <a:p>
                      <a:r>
                        <a:rPr lang="en-IN" dirty="0" err="1"/>
                        <a:t>Actual.Should</a:t>
                      </a:r>
                      <a:r>
                        <a:rPr lang="en-IN" dirty="0"/>
                        <a:t>().</a:t>
                      </a:r>
                      <a:r>
                        <a:rPr lang="en-IN" dirty="0" err="1"/>
                        <a:t>NotBeEmpty</a:t>
                      </a:r>
                      <a:r>
                        <a:rPr lang="en-IN" dirty="0"/>
                        <a:t>()</a:t>
                      </a:r>
                    </a:p>
                  </a:txBody>
                  <a:tcPr/>
                </a:tc>
                <a:extLst>
                  <a:ext uri="{0D108BD9-81ED-4DB2-BD59-A6C34878D82A}">
                    <a16:rowId xmlns:a16="http://schemas.microsoft.com/office/drawing/2014/main" val="1800634759"/>
                  </a:ext>
                </a:extLst>
              </a:tr>
              <a:tr h="316240">
                <a:tc>
                  <a:txBody>
                    <a:bodyPr/>
                    <a:lstStyle/>
                    <a:p>
                      <a:r>
                        <a:rPr lang="en-IN" dirty="0" err="1"/>
                        <a:t>Assert.True</a:t>
                      </a:r>
                      <a:r>
                        <a:rPr lang="en-IN" dirty="0"/>
                        <a:t>(</a:t>
                      </a:r>
                      <a:r>
                        <a:rPr lang="en-IN" dirty="0" err="1"/>
                        <a:t>string.IsNullorEmpty</a:t>
                      </a:r>
                      <a:r>
                        <a:rPr lang="en-IN" dirty="0"/>
                        <a:t>(actual))</a:t>
                      </a:r>
                    </a:p>
                  </a:txBody>
                  <a:tcPr/>
                </a:tc>
                <a:tc>
                  <a:txBody>
                    <a:bodyPr/>
                    <a:lstStyle/>
                    <a:p>
                      <a:r>
                        <a:rPr lang="en-IN" dirty="0" err="1"/>
                        <a:t>Actual.Should</a:t>
                      </a:r>
                      <a:r>
                        <a:rPr lang="en-IN" dirty="0"/>
                        <a:t>().</a:t>
                      </a:r>
                      <a:r>
                        <a:rPr lang="en-IN" dirty="0" err="1"/>
                        <a:t>BeNullorEmpty</a:t>
                      </a:r>
                      <a:r>
                        <a:rPr lang="en-IN" dirty="0"/>
                        <a:t>()</a:t>
                      </a:r>
                    </a:p>
                  </a:txBody>
                  <a:tcPr/>
                </a:tc>
                <a:extLst>
                  <a:ext uri="{0D108BD9-81ED-4DB2-BD59-A6C34878D82A}">
                    <a16:rowId xmlns:a16="http://schemas.microsoft.com/office/drawing/2014/main" val="3788566102"/>
                  </a:ext>
                </a:extLst>
              </a:tr>
              <a:tr h="316240">
                <a:tc>
                  <a:txBody>
                    <a:bodyPr/>
                    <a:lstStyle/>
                    <a:p>
                      <a:r>
                        <a:rPr lang="en-IN" dirty="0" err="1"/>
                        <a:t>Assert.False</a:t>
                      </a:r>
                      <a:r>
                        <a:rPr lang="en-IN" dirty="0"/>
                        <a:t>(</a:t>
                      </a:r>
                      <a:r>
                        <a:rPr lang="en-IN" dirty="0" err="1"/>
                        <a:t>string.IsNullorEmpty</a:t>
                      </a:r>
                      <a:r>
                        <a:rPr lang="en-IN" dirty="0"/>
                        <a:t>(actual))</a:t>
                      </a:r>
                    </a:p>
                  </a:txBody>
                  <a:tcPr/>
                </a:tc>
                <a:tc>
                  <a:txBody>
                    <a:bodyPr/>
                    <a:lstStyle/>
                    <a:p>
                      <a:r>
                        <a:rPr lang="en-IN" dirty="0" err="1"/>
                        <a:t>Actual.Should</a:t>
                      </a:r>
                      <a:r>
                        <a:rPr lang="en-IN" dirty="0"/>
                        <a:t>().</a:t>
                      </a:r>
                      <a:r>
                        <a:rPr lang="en-IN" dirty="0" err="1"/>
                        <a:t>NotBeNullorEmpty</a:t>
                      </a:r>
                      <a:r>
                        <a:rPr lang="en-IN" dirty="0"/>
                        <a:t>()</a:t>
                      </a:r>
                    </a:p>
                  </a:txBody>
                  <a:tcPr/>
                </a:tc>
                <a:extLst>
                  <a:ext uri="{0D108BD9-81ED-4DB2-BD59-A6C34878D82A}">
                    <a16:rowId xmlns:a16="http://schemas.microsoft.com/office/drawing/2014/main" val="1612343734"/>
                  </a:ext>
                </a:extLst>
              </a:tr>
              <a:tr h="316240">
                <a:tc>
                  <a:txBody>
                    <a:bodyPr/>
                    <a:lstStyle/>
                    <a:p>
                      <a:r>
                        <a:rPr lang="en-IN" dirty="0" err="1"/>
                        <a:t>Assert.True</a:t>
                      </a:r>
                      <a:r>
                        <a:rPr lang="en-IN" dirty="0"/>
                        <a:t>(actual &gt;0)</a:t>
                      </a:r>
                    </a:p>
                  </a:txBody>
                  <a:tcPr/>
                </a:tc>
                <a:tc>
                  <a:txBody>
                    <a:bodyPr/>
                    <a:lstStyle/>
                    <a:p>
                      <a:r>
                        <a:rPr lang="en-IN" dirty="0" err="1"/>
                        <a:t>Actual.should</a:t>
                      </a:r>
                      <a:r>
                        <a:rPr lang="en-IN" dirty="0"/>
                        <a:t>().</a:t>
                      </a:r>
                      <a:r>
                        <a:rPr lang="en-IN" dirty="0" err="1"/>
                        <a:t>BePositive</a:t>
                      </a:r>
                      <a:r>
                        <a:rPr lang="en-IN" dirty="0"/>
                        <a:t>()</a:t>
                      </a:r>
                    </a:p>
                  </a:txBody>
                  <a:tcPr/>
                </a:tc>
                <a:extLst>
                  <a:ext uri="{0D108BD9-81ED-4DB2-BD59-A6C34878D82A}">
                    <a16:rowId xmlns:a16="http://schemas.microsoft.com/office/drawing/2014/main" val="218536886"/>
                  </a:ext>
                </a:extLst>
              </a:tr>
              <a:tr h="316240">
                <a:tc>
                  <a:txBody>
                    <a:bodyPr/>
                    <a:lstStyle/>
                    <a:p>
                      <a:r>
                        <a:rPr lang="en-IN" dirty="0" err="1"/>
                        <a:t>Assert.True</a:t>
                      </a:r>
                      <a:r>
                        <a:rPr lang="en-IN" dirty="0"/>
                        <a:t>(actual &lt; 0)</a:t>
                      </a:r>
                    </a:p>
                  </a:txBody>
                  <a:tcPr/>
                </a:tc>
                <a:tc>
                  <a:txBody>
                    <a:bodyPr/>
                    <a:lstStyle/>
                    <a:p>
                      <a:r>
                        <a:rPr lang="en-IN" dirty="0" err="1"/>
                        <a:t>Actual.should</a:t>
                      </a:r>
                      <a:r>
                        <a:rPr lang="en-IN" dirty="0"/>
                        <a:t>().</a:t>
                      </a:r>
                      <a:r>
                        <a:rPr lang="en-IN" dirty="0" err="1"/>
                        <a:t>BeNegative</a:t>
                      </a:r>
                      <a:r>
                        <a:rPr lang="en-IN" dirty="0"/>
                        <a:t>()</a:t>
                      </a:r>
                    </a:p>
                  </a:txBody>
                  <a:tcPr/>
                </a:tc>
                <a:extLst>
                  <a:ext uri="{0D108BD9-81ED-4DB2-BD59-A6C34878D82A}">
                    <a16:rowId xmlns:a16="http://schemas.microsoft.com/office/drawing/2014/main" val="936557662"/>
                  </a:ext>
                </a:extLst>
              </a:tr>
              <a:tr h="553420">
                <a:tc>
                  <a:txBody>
                    <a:bodyPr/>
                    <a:lstStyle/>
                    <a:p>
                      <a:r>
                        <a:rPr lang="en-IN" dirty="0" err="1"/>
                        <a:t>Assert.True</a:t>
                      </a:r>
                      <a:r>
                        <a:rPr lang="en-IN" dirty="0"/>
                        <a:t>(actual &gt;= expected)</a:t>
                      </a:r>
                    </a:p>
                  </a:txBody>
                  <a:tcPr/>
                </a:tc>
                <a:tc>
                  <a:txBody>
                    <a:bodyPr/>
                    <a:lstStyle/>
                    <a:p>
                      <a:r>
                        <a:rPr lang="en-IN" dirty="0" err="1"/>
                        <a:t>Actual.Should</a:t>
                      </a:r>
                      <a:r>
                        <a:rPr lang="en-IN" dirty="0"/>
                        <a:t>().</a:t>
                      </a:r>
                      <a:r>
                        <a:rPr lang="en-IN" dirty="0" err="1"/>
                        <a:t>BeGreaterThanorEqualTo</a:t>
                      </a:r>
                      <a:r>
                        <a:rPr lang="en-IN" dirty="0"/>
                        <a:t>(expected)</a:t>
                      </a:r>
                    </a:p>
                  </a:txBody>
                  <a:tcPr/>
                </a:tc>
                <a:extLst>
                  <a:ext uri="{0D108BD9-81ED-4DB2-BD59-A6C34878D82A}">
                    <a16:rowId xmlns:a16="http://schemas.microsoft.com/office/drawing/2014/main" val="1703816282"/>
                  </a:ext>
                </a:extLst>
              </a:tr>
            </a:tbl>
          </a:graphicData>
        </a:graphic>
      </p:graphicFrame>
    </p:spTree>
    <p:extLst>
      <p:ext uri="{BB962C8B-B14F-4D97-AF65-F5344CB8AC3E}">
        <p14:creationId xmlns:p14="http://schemas.microsoft.com/office/powerpoint/2010/main" val="3618465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Fluent Assertions: </a:t>
            </a:r>
            <a:endParaRPr lang="en-IN" sz="1600" dirty="0">
              <a:sym typeface="Wingdings" panose="05000000000000000000" pitchFamily="2" charset="2"/>
            </a:endParaRPr>
          </a:p>
          <a:p>
            <a:endParaRPr lang="en-IN" sz="1600" b="1" dirty="0"/>
          </a:p>
        </p:txBody>
      </p:sp>
      <p:graphicFrame>
        <p:nvGraphicFramePr>
          <p:cNvPr id="2" name="Table 1">
            <a:extLst>
              <a:ext uri="{FF2B5EF4-FFF2-40B4-BE49-F238E27FC236}">
                <a16:creationId xmlns:a16="http://schemas.microsoft.com/office/drawing/2014/main" id="{F289FEB7-0632-1DB1-D88B-E81E69B2D95F}"/>
              </a:ext>
            </a:extLst>
          </p:cNvPr>
          <p:cNvGraphicFramePr>
            <a:graphicFrameLocks noGrp="1"/>
          </p:cNvGraphicFramePr>
          <p:nvPr>
            <p:extLst>
              <p:ext uri="{D42A27DB-BD31-4B8C-83A1-F6EECF244321}">
                <p14:modId xmlns:p14="http://schemas.microsoft.com/office/powerpoint/2010/main" val="2001436271"/>
              </p:ext>
            </p:extLst>
          </p:nvPr>
        </p:nvGraphicFramePr>
        <p:xfrm>
          <a:off x="2032000" y="767222"/>
          <a:ext cx="7620000" cy="55826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8994083"/>
                    </a:ext>
                  </a:extLst>
                </a:gridCol>
                <a:gridCol w="3810000">
                  <a:extLst>
                    <a:ext uri="{9D8B030D-6E8A-4147-A177-3AD203B41FA5}">
                      <a16:colId xmlns:a16="http://schemas.microsoft.com/office/drawing/2014/main" val="3489887756"/>
                    </a:ext>
                  </a:extLst>
                </a:gridCol>
              </a:tblGrid>
              <a:tr h="316240">
                <a:tc>
                  <a:txBody>
                    <a:bodyPr/>
                    <a:lstStyle/>
                    <a:p>
                      <a:r>
                        <a:rPr lang="en-IN" dirty="0"/>
                        <a:t>Assert</a:t>
                      </a:r>
                    </a:p>
                  </a:txBody>
                  <a:tcPr/>
                </a:tc>
                <a:tc>
                  <a:txBody>
                    <a:bodyPr/>
                    <a:lstStyle/>
                    <a:p>
                      <a:r>
                        <a:rPr lang="en-IN" dirty="0"/>
                        <a:t>Fluent Assertion</a:t>
                      </a:r>
                    </a:p>
                  </a:txBody>
                  <a:tcPr/>
                </a:tc>
                <a:extLst>
                  <a:ext uri="{0D108BD9-81ED-4DB2-BD59-A6C34878D82A}">
                    <a16:rowId xmlns:a16="http://schemas.microsoft.com/office/drawing/2014/main" val="1989212161"/>
                  </a:ext>
                </a:extLst>
              </a:tr>
              <a:tr h="316240">
                <a:tc>
                  <a:txBody>
                    <a:bodyPr/>
                    <a:lstStyle/>
                    <a:p>
                      <a:r>
                        <a:rPr lang="en-IN" dirty="0" err="1"/>
                        <a:t>Assert.True</a:t>
                      </a:r>
                      <a:r>
                        <a:rPr lang="en-IN" dirty="0"/>
                        <a:t>(actual &gt;= min &amp;&amp; actual &lt;= max)</a:t>
                      </a:r>
                    </a:p>
                  </a:txBody>
                  <a:tcPr/>
                </a:tc>
                <a:tc>
                  <a:txBody>
                    <a:bodyPr/>
                    <a:lstStyle/>
                    <a:p>
                      <a:r>
                        <a:rPr lang="en-IN" dirty="0" err="1"/>
                        <a:t>Actual.should</a:t>
                      </a:r>
                      <a:r>
                        <a:rPr lang="en-IN" dirty="0"/>
                        <a:t>().</a:t>
                      </a:r>
                      <a:r>
                        <a:rPr lang="en-IN" dirty="0" err="1"/>
                        <a:t>BeInRange</a:t>
                      </a:r>
                      <a:r>
                        <a:rPr lang="en-IN" dirty="0"/>
                        <a:t>(</a:t>
                      </a:r>
                      <a:r>
                        <a:rPr lang="en-IN" dirty="0" err="1"/>
                        <a:t>min,max</a:t>
                      </a:r>
                      <a:r>
                        <a:rPr lang="en-IN" dirty="0"/>
                        <a:t>)</a:t>
                      </a:r>
                    </a:p>
                  </a:txBody>
                  <a:tcPr/>
                </a:tc>
                <a:extLst>
                  <a:ext uri="{0D108BD9-81ED-4DB2-BD59-A6C34878D82A}">
                    <a16:rowId xmlns:a16="http://schemas.microsoft.com/office/drawing/2014/main" val="2107308260"/>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869481276"/>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684021167"/>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944220449"/>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949883944"/>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51866824"/>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7293325"/>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00634759"/>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788566102"/>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612343734"/>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8536886"/>
                  </a:ext>
                </a:extLst>
              </a:tr>
              <a:tr h="3162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36557662"/>
                  </a:ext>
                </a:extLst>
              </a:tr>
              <a:tr h="55342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03816282"/>
                  </a:ext>
                </a:extLst>
              </a:tr>
            </a:tbl>
          </a:graphicData>
        </a:graphic>
      </p:graphicFrame>
    </p:spTree>
    <p:extLst>
      <p:ext uri="{BB962C8B-B14F-4D97-AF65-F5344CB8AC3E}">
        <p14:creationId xmlns:p14="http://schemas.microsoft.com/office/powerpoint/2010/main" val="2998169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Repository: </a:t>
            </a:r>
            <a:r>
              <a:rPr lang="en-IN" sz="1600" dirty="0">
                <a:sym typeface="Wingdings" panose="05000000000000000000" pitchFamily="2" charset="2"/>
              </a:rPr>
              <a:t>It is the abstraction layer between business logic and Data Access layer</a:t>
            </a:r>
          </a:p>
          <a:p>
            <a:r>
              <a:rPr lang="en-IN" sz="1600" b="1" dirty="0">
                <a:sym typeface="Wingdings" panose="05000000000000000000" pitchFamily="2" charset="2"/>
              </a:rPr>
              <a:t>Mocking Repository: </a:t>
            </a:r>
            <a:r>
              <a:rPr lang="en-IN" sz="1600" dirty="0">
                <a:sym typeface="Wingdings" panose="05000000000000000000" pitchFamily="2" charset="2"/>
              </a:rPr>
              <a:t>we need </a:t>
            </a:r>
            <a:r>
              <a:rPr lang="en-IN" sz="1600" b="1" dirty="0" err="1">
                <a:sym typeface="Wingdings" panose="05000000000000000000" pitchFamily="2" charset="2"/>
              </a:rPr>
              <a:t>Moq</a:t>
            </a:r>
            <a:r>
              <a:rPr lang="en-IN" sz="1600" b="1" dirty="0">
                <a:sym typeface="Wingdings" panose="05000000000000000000" pitchFamily="2" charset="2"/>
              </a:rPr>
              <a:t> </a:t>
            </a:r>
            <a:r>
              <a:rPr lang="en-IN" sz="1600" dirty="0">
                <a:sym typeface="Wingdings" panose="05000000000000000000" pitchFamily="2" charset="2"/>
              </a:rPr>
              <a:t>package for mocking</a:t>
            </a:r>
          </a:p>
          <a:p>
            <a:r>
              <a:rPr lang="en-IN" sz="1600" b="1" dirty="0" err="1">
                <a:sym typeface="Wingdings" panose="05000000000000000000" pitchFamily="2" charset="2"/>
              </a:rPr>
              <a:t>Ilogger</a:t>
            </a:r>
            <a:r>
              <a:rPr lang="en-IN" sz="1600" b="1" dirty="0">
                <a:sym typeface="Wingdings" panose="05000000000000000000" pitchFamily="2" charset="2"/>
              </a:rPr>
              <a:t> :</a:t>
            </a:r>
            <a:r>
              <a:rPr lang="en-IN" sz="1600" dirty="0">
                <a:sym typeface="Wingdings" panose="05000000000000000000" pitchFamily="2" charset="2"/>
              </a:rPr>
              <a:t> </a:t>
            </a:r>
            <a:r>
              <a:rPr lang="en-IN" sz="1600" dirty="0" err="1">
                <a:sym typeface="Wingdings" panose="05000000000000000000" pitchFamily="2" charset="2"/>
              </a:rPr>
              <a:t>Debug,Information,Warning,Error</a:t>
            </a:r>
            <a:r>
              <a:rPr lang="en-IN" sz="1600" dirty="0">
                <a:sym typeface="Wingdings" panose="05000000000000000000" pitchFamily="2" charset="2"/>
              </a:rPr>
              <a:t> and Critical are log levels. Default </a:t>
            </a:r>
            <a:r>
              <a:rPr lang="en-IN" sz="1600" dirty="0" err="1">
                <a:sym typeface="Wingdings" panose="05000000000000000000" pitchFamily="2" charset="2"/>
              </a:rPr>
              <a:t>LogLevel</a:t>
            </a:r>
            <a:r>
              <a:rPr lang="en-IN" sz="1600" dirty="0">
                <a:sym typeface="Wingdings" panose="05000000000000000000" pitchFamily="2" charset="2"/>
              </a:rPr>
              <a:t> in asp.net core is </a:t>
            </a:r>
            <a:r>
              <a:rPr lang="en-IN" sz="1600" dirty="0" err="1">
                <a:sym typeface="Wingdings" panose="05000000000000000000" pitchFamily="2" charset="2"/>
              </a:rPr>
              <a:t>LogInformation</a:t>
            </a:r>
            <a:r>
              <a:rPr lang="en-IN" sz="1600" dirty="0">
                <a:sym typeface="Wingdings" panose="05000000000000000000" pitchFamily="2" charset="2"/>
              </a:rPr>
              <a:t> so all the log levels starting from information </a:t>
            </a:r>
            <a:r>
              <a:rPr lang="en-IN" sz="1600" dirty="0" err="1">
                <a:sym typeface="Wingdings" panose="05000000000000000000" pitchFamily="2" charset="2"/>
              </a:rPr>
              <a:t>upto</a:t>
            </a:r>
            <a:r>
              <a:rPr lang="en-IN" sz="1600" dirty="0">
                <a:sym typeface="Wingdings" panose="05000000000000000000" pitchFamily="2" charset="2"/>
              </a:rPr>
              <a:t> critical will be logged except debug and trace because these debug </a:t>
            </a:r>
            <a:r>
              <a:rPr lang="en-IN" sz="1600" dirty="0" err="1">
                <a:sym typeface="Wingdings" panose="05000000000000000000" pitchFamily="2" charset="2"/>
              </a:rPr>
              <a:t>ane</a:t>
            </a:r>
            <a:r>
              <a:rPr lang="en-IN" sz="1600" dirty="0">
                <a:sym typeface="Wingdings" panose="05000000000000000000" pitchFamily="2" charset="2"/>
              </a:rPr>
              <a:t> trace are before </a:t>
            </a:r>
            <a:r>
              <a:rPr lang="en-IN" sz="1600" dirty="0" err="1">
                <a:sym typeface="Wingdings" panose="05000000000000000000" pitchFamily="2" charset="2"/>
              </a:rPr>
              <a:t>LogInformation</a:t>
            </a:r>
            <a:r>
              <a:rPr lang="en-IN" sz="1600" dirty="0">
                <a:sym typeface="Wingdings" panose="05000000000000000000" pitchFamily="2" charset="2"/>
              </a:rPr>
              <a:t>. So if we want </a:t>
            </a:r>
            <a:r>
              <a:rPr lang="en-IN" sz="1600" b="1" dirty="0">
                <a:sym typeface="Wingdings" panose="05000000000000000000" pitchFamily="2" charset="2"/>
              </a:rPr>
              <a:t>Debug </a:t>
            </a:r>
            <a:r>
              <a:rPr lang="en-IN" sz="1600" dirty="0">
                <a:sym typeface="Wingdings" panose="05000000000000000000" pitchFamily="2" charset="2"/>
              </a:rPr>
              <a:t>level we can change the default log level in </a:t>
            </a:r>
            <a:r>
              <a:rPr lang="en-IN" sz="1600" dirty="0" err="1">
                <a:sym typeface="Wingdings" panose="05000000000000000000" pitchFamily="2" charset="2"/>
              </a:rPr>
              <a:t>appsettings.development.json</a:t>
            </a:r>
            <a:r>
              <a:rPr lang="en-IN" sz="1600" dirty="0">
                <a:sym typeface="Wingdings" panose="05000000000000000000" pitchFamily="2" charset="2"/>
              </a:rPr>
              <a:t> file</a:t>
            </a:r>
          </a:p>
          <a:p>
            <a:r>
              <a:rPr lang="en-IN" sz="1600" b="1" dirty="0" err="1">
                <a:sym typeface="Wingdings" panose="05000000000000000000" pitchFamily="2" charset="2"/>
              </a:rPr>
              <a:t>Console,Debug</a:t>
            </a:r>
            <a:r>
              <a:rPr lang="en-IN" sz="1600" b="1" dirty="0">
                <a:sym typeface="Wingdings" panose="05000000000000000000" pitchFamily="2" charset="2"/>
              </a:rPr>
              <a:t> and </a:t>
            </a:r>
            <a:r>
              <a:rPr lang="en-IN" sz="1600" b="1" dirty="0" err="1">
                <a:sym typeface="Wingdings" panose="05000000000000000000" pitchFamily="2" charset="2"/>
              </a:rPr>
              <a:t>EventLog</a:t>
            </a:r>
            <a:r>
              <a:rPr lang="en-IN" sz="1600" b="1" dirty="0">
                <a:sym typeface="Wingdings" panose="05000000000000000000" pitchFamily="2" charset="2"/>
              </a:rPr>
              <a:t> are the Log Providers</a:t>
            </a:r>
          </a:p>
          <a:p>
            <a:r>
              <a:rPr lang="en-IN" sz="1600" b="1" dirty="0"/>
              <a:t>Http Logging: </a:t>
            </a:r>
            <a:r>
              <a:rPr lang="en-IN" sz="1600" dirty="0"/>
              <a:t>It is process of recording </a:t>
            </a:r>
            <a:r>
              <a:rPr lang="en-IN" sz="1600" dirty="0" err="1"/>
              <a:t>detailsof</a:t>
            </a:r>
            <a:r>
              <a:rPr lang="en-IN" sz="1600" dirty="0"/>
              <a:t> http request and response. Http Logging is the built-in feature in asp.net core. We have to use </a:t>
            </a:r>
            <a:r>
              <a:rPr lang="en-IN" sz="1600" dirty="0" err="1"/>
              <a:t>app.UseHttpLogging</a:t>
            </a:r>
            <a:r>
              <a:rPr lang="en-IN" sz="1600" dirty="0"/>
              <a:t>() middleware .By default it will log all request properties and response properties ,request and response headers.so only request and </a:t>
            </a:r>
            <a:r>
              <a:rPr lang="en-IN" sz="1600" dirty="0" err="1"/>
              <a:t>riesponse</a:t>
            </a:r>
            <a:r>
              <a:rPr lang="en-IN" sz="1600" dirty="0"/>
              <a:t> body will not be logged by default</a:t>
            </a:r>
          </a:p>
          <a:p>
            <a:r>
              <a:rPr lang="en-IN" sz="1600" b="1" dirty="0"/>
              <a:t>Http Logging Options </a:t>
            </a:r>
            <a:r>
              <a:rPr lang="en-IN" sz="1600" dirty="0"/>
              <a:t>if we want to log only specific details</a:t>
            </a:r>
          </a:p>
          <a:p>
            <a:r>
              <a:rPr lang="en-IN" sz="1600" b="1" dirty="0" err="1"/>
              <a:t>Serilog</a:t>
            </a:r>
            <a:r>
              <a:rPr lang="en-IN" sz="1600" b="1" dirty="0"/>
              <a:t>: </a:t>
            </a:r>
            <a:r>
              <a:rPr lang="en-IN" sz="1600" dirty="0"/>
              <a:t>It is one of the most popular logging framework in asp.net core space. Since built-in logging does not support to log the details in database or file so we have to use third party logging framework. It supports more than 40 destinations like </a:t>
            </a:r>
            <a:r>
              <a:rPr lang="en-IN" sz="1600" dirty="0" err="1"/>
              <a:t>file,database,console,Debug</a:t>
            </a:r>
            <a:r>
              <a:rPr lang="en-IN" sz="1600" dirty="0"/>
              <a:t> etc which are called as Syncs</a:t>
            </a:r>
          </a:p>
          <a:p>
            <a:r>
              <a:rPr lang="en-IN" sz="1600" b="1" dirty="0" err="1"/>
              <a:t>Serilog</a:t>
            </a:r>
            <a:r>
              <a:rPr lang="en-IN" sz="1600" b="1" dirty="0"/>
              <a:t> File Sink: </a:t>
            </a:r>
            <a:endParaRPr lang="en-IN" sz="1600" dirty="0"/>
          </a:p>
          <a:p>
            <a:r>
              <a:rPr lang="en-IN" sz="1600" b="1" dirty="0" err="1"/>
              <a:t>Serilog</a:t>
            </a:r>
            <a:r>
              <a:rPr lang="en-IN" sz="1600" b="1" dirty="0"/>
              <a:t> Database sink: </a:t>
            </a:r>
            <a:r>
              <a:rPr lang="en-IN" sz="1600" dirty="0"/>
              <a:t>we have to install </a:t>
            </a:r>
            <a:r>
              <a:rPr lang="en-IN" sz="1600" dirty="0" err="1"/>
              <a:t>Serilog.Sinks.Mssqlserver</a:t>
            </a:r>
            <a:endParaRPr lang="en-IN" sz="1600" dirty="0"/>
          </a:p>
          <a:p>
            <a:r>
              <a:rPr lang="en-IN" sz="1600" b="1" dirty="0" err="1"/>
              <a:t>Serilog</a:t>
            </a:r>
            <a:r>
              <a:rPr lang="en-IN" sz="1600" b="1" dirty="0"/>
              <a:t> </a:t>
            </a:r>
            <a:r>
              <a:rPr lang="en-IN" sz="1600" b="1" dirty="0" err="1"/>
              <a:t>Seq</a:t>
            </a:r>
            <a:r>
              <a:rPr lang="en-IN" sz="1600" b="1" dirty="0"/>
              <a:t>: </a:t>
            </a:r>
          </a:p>
          <a:p>
            <a:r>
              <a:rPr lang="en-IN" sz="1600" b="1" dirty="0" err="1"/>
              <a:t>Serilog</a:t>
            </a:r>
            <a:r>
              <a:rPr lang="en-IN" sz="1600" b="1" dirty="0"/>
              <a:t> Enrichers: </a:t>
            </a:r>
            <a:r>
              <a:rPr lang="en-IN" sz="1600" dirty="0"/>
              <a:t>it is used to add additional property value into the log context</a:t>
            </a:r>
          </a:p>
          <a:p>
            <a:r>
              <a:rPr lang="en-IN" sz="1600" b="1" dirty="0" err="1"/>
              <a:t>Serilog</a:t>
            </a:r>
            <a:r>
              <a:rPr lang="en-IN" sz="1600" b="1" dirty="0"/>
              <a:t> </a:t>
            </a:r>
            <a:r>
              <a:rPr lang="en-IN" sz="1600" b="1" dirty="0" err="1"/>
              <a:t>Idiagnostics</a:t>
            </a:r>
            <a:r>
              <a:rPr lang="en-IN" sz="1600" b="1" dirty="0"/>
              <a:t> Context: </a:t>
            </a:r>
            <a:r>
              <a:rPr lang="en-IN" sz="1600" dirty="0"/>
              <a:t>we have to install </a:t>
            </a:r>
            <a:r>
              <a:rPr lang="en-IN" sz="1600" dirty="0" err="1"/>
              <a:t>Serilog.Extensions.Hosting</a:t>
            </a:r>
            <a:r>
              <a:rPr lang="en-IN" sz="1600" dirty="0"/>
              <a:t> package</a:t>
            </a:r>
          </a:p>
          <a:p>
            <a:r>
              <a:rPr lang="en-IN" sz="1600" b="1" dirty="0" err="1"/>
              <a:t>Serilog</a:t>
            </a:r>
            <a:r>
              <a:rPr lang="en-IN" sz="1600" b="1" dirty="0"/>
              <a:t> Timings: </a:t>
            </a:r>
            <a:r>
              <a:rPr lang="en-IN" sz="1600" dirty="0"/>
              <a:t>It records the timing of piece of our code indicating how much time it take to execute it. We have to install </a:t>
            </a:r>
            <a:r>
              <a:rPr lang="en-IN" sz="1600" dirty="0" err="1"/>
              <a:t>Serilog.Timings</a:t>
            </a:r>
            <a:endParaRPr lang="en-IN" sz="1600" b="1" dirty="0"/>
          </a:p>
        </p:txBody>
      </p:sp>
    </p:spTree>
    <p:extLst>
      <p:ext uri="{BB962C8B-B14F-4D97-AF65-F5344CB8AC3E}">
        <p14:creationId xmlns:p14="http://schemas.microsoft.com/office/powerpoint/2010/main" val="795896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Filters: </a:t>
            </a:r>
            <a:r>
              <a:rPr lang="en-IN" sz="1600" dirty="0">
                <a:sym typeface="Wingdings" panose="05000000000000000000" pitchFamily="2" charset="2"/>
              </a:rPr>
              <a:t>This will execute before and after the action method executes and they execute as a part of filter </a:t>
            </a:r>
            <a:r>
              <a:rPr lang="en-IN" sz="1600" dirty="0" err="1">
                <a:sym typeface="Wingdings" panose="05000000000000000000" pitchFamily="2" charset="2"/>
              </a:rPr>
              <a:t>pipeline.First</a:t>
            </a:r>
            <a:r>
              <a:rPr lang="en-IN" sz="1600" dirty="0">
                <a:sym typeface="Wingdings" panose="05000000000000000000" pitchFamily="2" charset="2"/>
              </a:rPr>
              <a:t> there is a request pipeline that executes a set of  </a:t>
            </a:r>
            <a:r>
              <a:rPr lang="en-IN" sz="1600" dirty="0" err="1">
                <a:sym typeface="Wingdings" panose="05000000000000000000" pitchFamily="2" charset="2"/>
              </a:rPr>
              <a:t>Middlewares</a:t>
            </a:r>
            <a:r>
              <a:rPr lang="en-IN" sz="1600" dirty="0">
                <a:sym typeface="Wingdings" panose="05000000000000000000" pitchFamily="2" charset="2"/>
              </a:rPr>
              <a:t> one by one .so one of the middleware is routing middleware. Whenever a routing middleware detects that incoming </a:t>
            </a:r>
            <a:r>
              <a:rPr lang="en-IN" sz="1600" dirty="0" err="1">
                <a:sym typeface="Wingdings" panose="05000000000000000000" pitchFamily="2" charset="2"/>
              </a:rPr>
              <a:t>url</a:t>
            </a:r>
            <a:r>
              <a:rPr lang="en-IN" sz="1600" dirty="0">
                <a:sym typeface="Wingdings" panose="05000000000000000000" pitchFamily="2" charset="2"/>
              </a:rPr>
              <a:t> matches with a particular route then it enters into MVC survive lines it first tries to pick up the appropriate action based on incoming route.so for example it matches with home/index action method so as soon as routing middleware picks up particular action method then it executes filter pipeline. Filter pipeline is a collection of filters there are some filters executes before the action method and some other filter executes after the action method..</a:t>
            </a:r>
          </a:p>
          <a:p>
            <a:r>
              <a:rPr lang="en-IN" sz="1600" b="1" dirty="0">
                <a:sym typeface="Wingdings" panose="05000000000000000000" pitchFamily="2" charset="2"/>
              </a:rPr>
              <a:t>Authorization </a:t>
            </a:r>
            <a:r>
              <a:rPr lang="en-IN" sz="1600" b="1" dirty="0" err="1">
                <a:sym typeface="Wingdings" panose="05000000000000000000" pitchFamily="2" charset="2"/>
              </a:rPr>
              <a:t>FilterResource</a:t>
            </a:r>
            <a:r>
              <a:rPr lang="en-IN" sz="1600" b="1" dirty="0">
                <a:sym typeface="Wingdings" panose="05000000000000000000" pitchFamily="2" charset="2"/>
              </a:rPr>
              <a:t> Filter(Model Binding and Validation)Action </a:t>
            </a:r>
            <a:r>
              <a:rPr lang="en-IN" sz="1600" b="1" dirty="0" err="1">
                <a:sym typeface="Wingdings" panose="05000000000000000000" pitchFamily="2" charset="2"/>
              </a:rPr>
              <a:t>FilterException</a:t>
            </a:r>
            <a:r>
              <a:rPr lang="en-IN" sz="1600" b="1" dirty="0">
                <a:sym typeface="Wingdings" panose="05000000000000000000" pitchFamily="2" charset="2"/>
              </a:rPr>
              <a:t> </a:t>
            </a:r>
            <a:r>
              <a:rPr lang="en-IN" sz="1600" b="1" dirty="0" err="1">
                <a:sym typeface="Wingdings" panose="05000000000000000000" pitchFamily="2" charset="2"/>
              </a:rPr>
              <a:t>FiltersResult</a:t>
            </a:r>
            <a:r>
              <a:rPr lang="en-IN" sz="1600" b="1" dirty="0">
                <a:sym typeface="Wingdings" panose="05000000000000000000" pitchFamily="2" charset="2"/>
              </a:rPr>
              <a:t> Filter.</a:t>
            </a:r>
          </a:p>
          <a:p>
            <a:r>
              <a:rPr lang="en-IN" sz="1600" dirty="0">
                <a:sym typeface="Wingdings" panose="05000000000000000000" pitchFamily="2" charset="2"/>
              </a:rPr>
              <a:t>Resource Filter has two methods </a:t>
            </a:r>
            <a:r>
              <a:rPr lang="en-IN" sz="1600" dirty="0" err="1">
                <a:sym typeface="Wingdings" panose="05000000000000000000" pitchFamily="2" charset="2"/>
              </a:rPr>
              <a:t>onResult</a:t>
            </a:r>
            <a:r>
              <a:rPr lang="en-IN" sz="1600" dirty="0">
                <a:sym typeface="Wingdings" panose="05000000000000000000" pitchFamily="2" charset="2"/>
              </a:rPr>
              <a:t> executing which executes before action method and the second method is </a:t>
            </a:r>
            <a:r>
              <a:rPr lang="en-IN" sz="1600" dirty="0" err="1">
                <a:sym typeface="Wingdings" panose="05000000000000000000" pitchFamily="2" charset="2"/>
              </a:rPr>
              <a:t>OnResourceExecuted</a:t>
            </a:r>
            <a:r>
              <a:rPr lang="en-IN" sz="1600" dirty="0">
                <a:sym typeface="Wingdings" panose="05000000000000000000" pitchFamily="2" charset="2"/>
              </a:rPr>
              <a:t> which executes after action method.</a:t>
            </a:r>
          </a:p>
          <a:p>
            <a:r>
              <a:rPr lang="en-IN" sz="1600" dirty="0">
                <a:sym typeface="Wingdings" panose="05000000000000000000" pitchFamily="2" charset="2"/>
              </a:rPr>
              <a:t>Similarly action filters also have two types of methods </a:t>
            </a:r>
            <a:r>
              <a:rPr lang="en-IN" sz="1600" dirty="0" err="1">
                <a:sym typeface="Wingdings" panose="05000000000000000000" pitchFamily="2" charset="2"/>
              </a:rPr>
              <a:t>OnAction</a:t>
            </a:r>
            <a:r>
              <a:rPr lang="en-IN" sz="1600" dirty="0">
                <a:sym typeface="Wingdings" panose="05000000000000000000" pitchFamily="2" charset="2"/>
              </a:rPr>
              <a:t> executing and </a:t>
            </a:r>
            <a:r>
              <a:rPr lang="en-IN" sz="1600" dirty="0" err="1">
                <a:sym typeface="Wingdings" panose="05000000000000000000" pitchFamily="2" charset="2"/>
              </a:rPr>
              <a:t>onAction</a:t>
            </a:r>
            <a:r>
              <a:rPr lang="en-IN" sz="1600" dirty="0">
                <a:sym typeface="Wingdings" panose="05000000000000000000" pitchFamily="2" charset="2"/>
              </a:rPr>
              <a:t> </a:t>
            </a:r>
            <a:r>
              <a:rPr lang="en-IN" sz="1600" dirty="0" err="1">
                <a:sym typeface="Wingdings" panose="05000000000000000000" pitchFamily="2" charset="2"/>
              </a:rPr>
              <a:t>executed.OnActionExecuting</a:t>
            </a:r>
            <a:r>
              <a:rPr lang="en-IN" sz="1600" dirty="0">
                <a:sym typeface="Wingdings" panose="05000000000000000000" pitchFamily="2" charset="2"/>
              </a:rPr>
              <a:t> executes before action method and </a:t>
            </a:r>
            <a:r>
              <a:rPr lang="en-IN" sz="1600" dirty="0" err="1">
                <a:sym typeface="Wingdings" panose="05000000000000000000" pitchFamily="2" charset="2"/>
              </a:rPr>
              <a:t>onActionExecutes</a:t>
            </a:r>
            <a:r>
              <a:rPr lang="en-IN" sz="1600" dirty="0">
                <a:sym typeface="Wingdings" panose="05000000000000000000" pitchFamily="2" charset="2"/>
              </a:rPr>
              <a:t> executes after the action method..</a:t>
            </a:r>
          </a:p>
          <a:p>
            <a:r>
              <a:rPr lang="en-IN" sz="1600" dirty="0">
                <a:sym typeface="Wingdings" panose="05000000000000000000" pitchFamily="2" charset="2"/>
              </a:rPr>
              <a:t>Similarly we have </a:t>
            </a:r>
            <a:r>
              <a:rPr lang="en-IN" sz="1600" dirty="0" err="1">
                <a:sym typeface="Wingdings" panose="05000000000000000000" pitchFamily="2" charset="2"/>
              </a:rPr>
              <a:t>onResultExecuting</a:t>
            </a:r>
            <a:r>
              <a:rPr lang="en-IN" sz="1600" dirty="0">
                <a:sym typeface="Wingdings" panose="05000000000000000000" pitchFamily="2" charset="2"/>
              </a:rPr>
              <a:t> and </a:t>
            </a:r>
            <a:r>
              <a:rPr lang="en-IN" sz="1600" dirty="0" err="1">
                <a:sym typeface="Wingdings" panose="05000000000000000000" pitchFamily="2" charset="2"/>
              </a:rPr>
              <a:t>onResultExecuted</a:t>
            </a:r>
            <a:r>
              <a:rPr lang="en-IN" sz="1600" dirty="0">
                <a:sym typeface="Wingdings" panose="05000000000000000000" pitchFamily="2" charset="2"/>
              </a:rPr>
              <a:t> executes after the action method</a:t>
            </a:r>
          </a:p>
          <a:p>
            <a:r>
              <a:rPr lang="en-IN" sz="1600" dirty="0">
                <a:sym typeface="Wingdings" panose="05000000000000000000" pitchFamily="2" charset="2"/>
              </a:rPr>
              <a:t>Exception filter has only one method </a:t>
            </a:r>
            <a:r>
              <a:rPr lang="en-IN" sz="1600" dirty="0" err="1">
                <a:sym typeface="Wingdings" panose="05000000000000000000" pitchFamily="2" charset="2"/>
              </a:rPr>
              <a:t>onException</a:t>
            </a:r>
            <a:endParaRPr lang="en-IN" sz="1600" dirty="0">
              <a:sym typeface="Wingdings" panose="05000000000000000000" pitchFamily="2" charset="2"/>
            </a:endParaRPr>
          </a:p>
          <a:p>
            <a:r>
              <a:rPr lang="en-IN" sz="1600" b="1" dirty="0">
                <a:sym typeface="Wingdings" panose="05000000000000000000" pitchFamily="2" charset="2"/>
              </a:rPr>
              <a:t>Action Filter: </a:t>
            </a:r>
            <a:r>
              <a:rPr lang="en-IN" sz="1600" dirty="0">
                <a:sym typeface="Wingdings" panose="05000000000000000000" pitchFamily="2" charset="2"/>
              </a:rPr>
              <a:t>It has two methods </a:t>
            </a:r>
            <a:r>
              <a:rPr lang="en-IN" sz="1600" dirty="0" err="1">
                <a:sym typeface="Wingdings" panose="05000000000000000000" pitchFamily="2" charset="2"/>
              </a:rPr>
              <a:t>onActionExecutiong</a:t>
            </a:r>
            <a:r>
              <a:rPr lang="en-IN" sz="1600" dirty="0">
                <a:sym typeface="Wingdings" panose="05000000000000000000" pitchFamily="2" charset="2"/>
              </a:rPr>
              <a:t> and </a:t>
            </a:r>
            <a:r>
              <a:rPr lang="en-IN" sz="1600" dirty="0" err="1">
                <a:sym typeface="Wingdings" panose="05000000000000000000" pitchFamily="2" charset="2"/>
              </a:rPr>
              <a:t>OnActionExecuted</a:t>
            </a:r>
            <a:r>
              <a:rPr lang="en-IN" sz="1600" dirty="0">
                <a:sym typeface="Wingdings" panose="05000000000000000000" pitchFamily="2" charset="2"/>
              </a:rPr>
              <a:t>. First we have to create a custom class and it must be inherited from </a:t>
            </a:r>
            <a:r>
              <a:rPr lang="en-IN" sz="1600" dirty="0" err="1">
                <a:sym typeface="Wingdings" panose="05000000000000000000" pitchFamily="2" charset="2"/>
              </a:rPr>
              <a:t>IactionFilter</a:t>
            </a:r>
            <a:r>
              <a:rPr lang="en-IN" sz="1600" dirty="0">
                <a:sym typeface="Wingdings" panose="05000000000000000000" pitchFamily="2" charset="2"/>
              </a:rPr>
              <a:t>. Then in order to invoke this filter we have to decorate the action method with [</a:t>
            </a:r>
            <a:r>
              <a:rPr lang="en-IN" sz="1600" dirty="0" err="1">
                <a:sym typeface="Wingdings" panose="05000000000000000000" pitchFamily="2" charset="2"/>
              </a:rPr>
              <a:t>TypeFilter</a:t>
            </a:r>
            <a:r>
              <a:rPr lang="en-IN" sz="1600" dirty="0">
                <a:sym typeface="Wingdings" panose="05000000000000000000" pitchFamily="2" charset="2"/>
              </a:rPr>
              <a:t>(</a:t>
            </a:r>
            <a:r>
              <a:rPr lang="en-IN" sz="1600" dirty="0" err="1">
                <a:sym typeface="Wingdings" panose="05000000000000000000" pitchFamily="2" charset="2"/>
              </a:rPr>
              <a:t>typeof</a:t>
            </a:r>
            <a:r>
              <a:rPr lang="en-IN" sz="1600" dirty="0">
                <a:sym typeface="Wingdings" panose="05000000000000000000" pitchFamily="2" charset="2"/>
              </a:rPr>
              <a:t>(</a:t>
            </a:r>
            <a:r>
              <a:rPr lang="en-IN" sz="1600" dirty="0" err="1">
                <a:sym typeface="Wingdings" panose="05000000000000000000" pitchFamily="2" charset="2"/>
              </a:rPr>
              <a:t>classname</a:t>
            </a:r>
            <a:r>
              <a:rPr lang="en-IN" sz="1600" dirty="0">
                <a:sym typeface="Wingdings" panose="05000000000000000000" pitchFamily="2" charset="2"/>
              </a:rPr>
              <a:t>))]. In </a:t>
            </a:r>
            <a:r>
              <a:rPr lang="en-IN" sz="1600" dirty="0" err="1">
                <a:sym typeface="Wingdings" panose="05000000000000000000" pitchFamily="2" charset="2"/>
              </a:rPr>
              <a:t>OnActionExecuting</a:t>
            </a:r>
            <a:r>
              <a:rPr lang="en-IN" sz="1600" dirty="0">
                <a:sym typeface="Wingdings" panose="05000000000000000000" pitchFamily="2" charset="2"/>
              </a:rPr>
              <a:t> we can access action method parameters, read them and we can manipulate </a:t>
            </a:r>
            <a:r>
              <a:rPr lang="en-IN" sz="1600" dirty="0" err="1">
                <a:sym typeface="Wingdings" panose="05000000000000000000" pitchFamily="2" charset="2"/>
              </a:rPr>
              <a:t>them.we</a:t>
            </a:r>
            <a:r>
              <a:rPr lang="en-IN" sz="1600" dirty="0">
                <a:sym typeface="Wingdings" panose="05000000000000000000" pitchFamily="2" charset="2"/>
              </a:rPr>
              <a:t> can also short </a:t>
            </a:r>
            <a:r>
              <a:rPr lang="en-IN" sz="1600" dirty="0" err="1">
                <a:sym typeface="Wingdings" panose="05000000000000000000" pitchFamily="2" charset="2"/>
              </a:rPr>
              <a:t>ccicuit</a:t>
            </a:r>
            <a:r>
              <a:rPr lang="en-IN" sz="1600" dirty="0">
                <a:sym typeface="Wingdings" panose="05000000000000000000" pitchFamily="2" charset="2"/>
              </a:rPr>
              <a:t> the action method. In </a:t>
            </a:r>
            <a:r>
              <a:rPr lang="en-IN" sz="1600" dirty="0" err="1">
                <a:sym typeface="Wingdings" panose="05000000000000000000" pitchFamily="2" charset="2"/>
              </a:rPr>
              <a:t>OnActionExecuted</a:t>
            </a:r>
            <a:r>
              <a:rPr lang="en-IN" sz="1600" dirty="0">
                <a:sym typeface="Wingdings" panose="05000000000000000000" pitchFamily="2" charset="2"/>
              </a:rPr>
              <a:t> we can manipulate Viewdata or we can change the result returned from action method.</a:t>
            </a:r>
          </a:p>
          <a:p>
            <a:r>
              <a:rPr lang="en-IN" sz="1600" b="1" dirty="0">
                <a:sym typeface="Wingdings" panose="05000000000000000000" pitchFamily="2" charset="2"/>
              </a:rPr>
              <a:t>Filter Arguments: </a:t>
            </a:r>
            <a:endParaRPr lang="en-IN" sz="1600" dirty="0">
              <a:sym typeface="Wingdings" panose="05000000000000000000" pitchFamily="2" charset="2"/>
            </a:endParaRPr>
          </a:p>
          <a:p>
            <a:r>
              <a:rPr lang="en-IN" sz="1600" b="1" dirty="0">
                <a:sym typeface="Wingdings" panose="05000000000000000000" pitchFamily="2" charset="2"/>
              </a:rPr>
              <a:t>Global Filters: </a:t>
            </a:r>
            <a:r>
              <a:rPr lang="en-IN" sz="1600" dirty="0">
                <a:sym typeface="Wingdings" panose="05000000000000000000" pitchFamily="2" charset="2"/>
              </a:rPr>
              <a:t>In asp.net core filters can be applied in 3 </a:t>
            </a:r>
            <a:r>
              <a:rPr lang="en-IN" sz="1600" dirty="0" err="1">
                <a:sym typeface="Wingdings" panose="05000000000000000000" pitchFamily="2" charset="2"/>
              </a:rPr>
              <a:t>scopes.method</a:t>
            </a:r>
            <a:r>
              <a:rPr lang="en-IN" sz="1600" dirty="0">
                <a:sym typeface="Wingdings" panose="05000000000000000000" pitchFamily="2" charset="2"/>
              </a:rPr>
              <a:t> </a:t>
            </a:r>
            <a:r>
              <a:rPr lang="en-IN" sz="1600" dirty="0" err="1">
                <a:sym typeface="Wingdings" panose="05000000000000000000" pitchFamily="2" charset="2"/>
              </a:rPr>
              <a:t>level,class</a:t>
            </a:r>
            <a:r>
              <a:rPr lang="en-IN" sz="1600" dirty="0">
                <a:sym typeface="Wingdings" panose="05000000000000000000" pitchFamily="2" charset="2"/>
              </a:rPr>
              <a:t> level and global level. If we want to apply globally we have to make changes in </a:t>
            </a:r>
            <a:r>
              <a:rPr lang="en-IN" sz="1600" dirty="0" err="1">
                <a:sym typeface="Wingdings" panose="05000000000000000000" pitchFamily="2" charset="2"/>
              </a:rPr>
              <a:t>program.cs</a:t>
            </a:r>
            <a:r>
              <a:rPr lang="en-IN" sz="1600" dirty="0">
                <a:sym typeface="Wingdings" panose="05000000000000000000" pitchFamily="2" charset="2"/>
              </a:rPr>
              <a:t> file in </a:t>
            </a:r>
            <a:r>
              <a:rPr lang="en-IN" sz="1600" dirty="0" err="1">
                <a:sym typeface="Wingdings" panose="05000000000000000000" pitchFamily="2" charset="2"/>
              </a:rPr>
              <a:t>AddcontrollersWithViews</a:t>
            </a:r>
            <a:r>
              <a:rPr lang="en-IN" sz="1600" dirty="0">
                <a:sym typeface="Wingdings" panose="05000000000000000000" pitchFamily="2" charset="2"/>
              </a:rPr>
              <a:t> as options. Order of execution is </a:t>
            </a:r>
            <a:r>
              <a:rPr lang="en-IN" sz="1600" dirty="0" err="1">
                <a:sym typeface="Wingdings" panose="05000000000000000000" pitchFamily="2" charset="2"/>
              </a:rPr>
              <a:t>Onactionexecuting</a:t>
            </a:r>
            <a:r>
              <a:rPr lang="en-IN" sz="1600" dirty="0">
                <a:sym typeface="Wingdings" panose="05000000000000000000" pitchFamily="2" charset="2"/>
              </a:rPr>
              <a:t> executes first  from </a:t>
            </a:r>
            <a:r>
              <a:rPr lang="en-IN" sz="1600" dirty="0" err="1">
                <a:sym typeface="Wingdings" panose="05000000000000000000" pitchFamily="2" charset="2"/>
              </a:rPr>
              <a:t>Global,controller,Action</a:t>
            </a:r>
            <a:r>
              <a:rPr lang="en-IN" sz="1600" dirty="0">
                <a:sym typeface="Wingdings" panose="05000000000000000000" pitchFamily="2" charset="2"/>
              </a:rPr>
              <a:t> level but in case of </a:t>
            </a:r>
            <a:r>
              <a:rPr lang="en-IN" sz="1600" dirty="0" err="1">
                <a:sym typeface="Wingdings" panose="05000000000000000000" pitchFamily="2" charset="2"/>
              </a:rPr>
              <a:t>onActionexecuted</a:t>
            </a:r>
            <a:r>
              <a:rPr lang="en-IN" sz="1600" dirty="0">
                <a:sym typeface="Wingdings" panose="05000000000000000000" pitchFamily="2" charset="2"/>
              </a:rPr>
              <a:t> order of filter execution is reverse from </a:t>
            </a:r>
            <a:r>
              <a:rPr lang="en-IN" sz="1600" dirty="0" err="1">
                <a:sym typeface="Wingdings" panose="05000000000000000000" pitchFamily="2" charset="2"/>
              </a:rPr>
              <a:t>action,controller</a:t>
            </a:r>
            <a:r>
              <a:rPr lang="en-IN" sz="1600" dirty="0">
                <a:sym typeface="Wingdings" panose="05000000000000000000" pitchFamily="2" charset="2"/>
              </a:rPr>
              <a:t> to Global and this is the default order of execution of Filter.</a:t>
            </a:r>
          </a:p>
          <a:p>
            <a:r>
              <a:rPr lang="en-IN" sz="1600" b="1" dirty="0">
                <a:sym typeface="Wingdings" panose="05000000000000000000" pitchFamily="2" charset="2"/>
              </a:rPr>
              <a:t>Custom Order of Filter: </a:t>
            </a:r>
            <a:r>
              <a:rPr lang="en-IN" sz="1600" dirty="0">
                <a:sym typeface="Wingdings" panose="05000000000000000000" pitchFamily="2" charset="2"/>
              </a:rPr>
              <a:t>we can change the default order by setting the </a:t>
            </a:r>
            <a:r>
              <a:rPr lang="en-IN" sz="1600" b="1" dirty="0">
                <a:sym typeface="Wingdings" panose="05000000000000000000" pitchFamily="2" charset="2"/>
              </a:rPr>
              <a:t>Order </a:t>
            </a:r>
            <a:r>
              <a:rPr lang="en-IN" sz="1600" dirty="0">
                <a:sym typeface="Wingdings" panose="05000000000000000000" pitchFamily="2" charset="2"/>
              </a:rPr>
              <a:t>property. </a:t>
            </a:r>
            <a:r>
              <a:rPr lang="en-IN" sz="1600" dirty="0" err="1">
                <a:sym typeface="Wingdings" panose="05000000000000000000" pitchFamily="2" charset="2"/>
              </a:rPr>
              <a:t>Onactionexecution</a:t>
            </a:r>
            <a:r>
              <a:rPr lang="en-IN" sz="1600" dirty="0">
                <a:sym typeface="Wingdings" panose="05000000000000000000" pitchFamily="2" charset="2"/>
              </a:rPr>
              <a:t> execution happens as per Order in </a:t>
            </a:r>
            <a:r>
              <a:rPr lang="en-IN" sz="1600" dirty="0" err="1">
                <a:sym typeface="Wingdings" panose="05000000000000000000" pitchFamily="2" charset="2"/>
              </a:rPr>
              <a:t>asc</a:t>
            </a:r>
            <a:r>
              <a:rPr lang="en-IN" sz="1600" dirty="0">
                <a:sym typeface="Wingdings" panose="05000000000000000000" pitchFamily="2" charset="2"/>
              </a:rPr>
              <a:t> and </a:t>
            </a:r>
            <a:r>
              <a:rPr lang="en-IN" sz="1600" dirty="0" err="1">
                <a:sym typeface="Wingdings" panose="05000000000000000000" pitchFamily="2" charset="2"/>
              </a:rPr>
              <a:t>onactionexecuted</a:t>
            </a:r>
            <a:r>
              <a:rPr lang="en-IN" sz="1600" dirty="0">
                <a:sym typeface="Wingdings" panose="05000000000000000000" pitchFamily="2" charset="2"/>
              </a:rPr>
              <a:t> happens as per </a:t>
            </a:r>
            <a:r>
              <a:rPr lang="en-IN" sz="1600" b="1" dirty="0">
                <a:sym typeface="Wingdings" panose="05000000000000000000" pitchFamily="2" charset="2"/>
              </a:rPr>
              <a:t>order </a:t>
            </a:r>
            <a:r>
              <a:rPr lang="en-IN" sz="1600" dirty="0">
                <a:sym typeface="Wingdings" panose="05000000000000000000" pitchFamily="2" charset="2"/>
              </a:rPr>
              <a:t>in </a:t>
            </a:r>
            <a:r>
              <a:rPr lang="en-IN" sz="1600" dirty="0" err="1">
                <a:sym typeface="Wingdings" panose="05000000000000000000" pitchFamily="2" charset="2"/>
              </a:rPr>
              <a:t>desc</a:t>
            </a:r>
            <a:endParaRPr lang="en-IN" sz="1600" b="1" dirty="0"/>
          </a:p>
        </p:txBody>
      </p:sp>
    </p:spTree>
    <p:extLst>
      <p:ext uri="{BB962C8B-B14F-4D97-AF65-F5344CB8AC3E}">
        <p14:creationId xmlns:p14="http://schemas.microsoft.com/office/powerpoint/2010/main" val="3155829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sym typeface="Wingdings" panose="05000000000000000000" pitchFamily="2" charset="2"/>
              </a:rPr>
              <a:t>Iordered</a:t>
            </a:r>
            <a:r>
              <a:rPr lang="en-IN" sz="1600" b="1" dirty="0">
                <a:sym typeface="Wingdings" panose="05000000000000000000" pitchFamily="2" charset="2"/>
              </a:rPr>
              <a:t> Filter: </a:t>
            </a:r>
            <a:r>
              <a:rPr lang="en-IN" sz="1600" dirty="0">
                <a:sym typeface="Wingdings" panose="05000000000000000000" pitchFamily="2" charset="2"/>
              </a:rPr>
              <a:t>it is not possible to use </a:t>
            </a:r>
            <a:r>
              <a:rPr lang="en-IN" sz="1600" dirty="0" err="1">
                <a:sym typeface="Wingdings" panose="05000000000000000000" pitchFamily="2" charset="2"/>
              </a:rPr>
              <a:t>TypeFilter</a:t>
            </a:r>
            <a:r>
              <a:rPr lang="en-IN" sz="1600" dirty="0">
                <a:sym typeface="Wingdings" panose="05000000000000000000" pitchFamily="2" charset="2"/>
              </a:rPr>
              <a:t> in case of Global Filters and we cannot set </a:t>
            </a:r>
            <a:r>
              <a:rPr lang="en-IN" sz="1600" b="1" dirty="0">
                <a:sym typeface="Wingdings" panose="05000000000000000000" pitchFamily="2" charset="2"/>
              </a:rPr>
              <a:t>Order </a:t>
            </a:r>
            <a:r>
              <a:rPr lang="en-IN" sz="1600" dirty="0">
                <a:sym typeface="Wingdings" panose="05000000000000000000" pitchFamily="2" charset="2"/>
              </a:rPr>
              <a:t>property for Global filters to overcome this problem we use </a:t>
            </a:r>
            <a:r>
              <a:rPr lang="en-IN" sz="1600" dirty="0" err="1">
                <a:sym typeface="Wingdings" panose="05000000000000000000" pitchFamily="2" charset="2"/>
              </a:rPr>
              <a:t>Iordered</a:t>
            </a:r>
            <a:r>
              <a:rPr lang="en-IN" sz="1600" dirty="0">
                <a:sym typeface="Wingdings" panose="05000000000000000000" pitchFamily="2" charset="2"/>
              </a:rPr>
              <a:t> Filter.</a:t>
            </a:r>
          </a:p>
          <a:p>
            <a:r>
              <a:rPr lang="en-IN" sz="1600" b="1" dirty="0">
                <a:sym typeface="Wingdings" panose="05000000000000000000" pitchFamily="2" charset="2"/>
              </a:rPr>
              <a:t>Async Filters: </a:t>
            </a:r>
            <a:r>
              <a:rPr lang="en-IN" sz="1600" dirty="0">
                <a:sym typeface="Wingdings" panose="05000000000000000000" pitchFamily="2" charset="2"/>
              </a:rPr>
              <a:t>instead of implementing </a:t>
            </a:r>
            <a:r>
              <a:rPr lang="en-IN" sz="1600" dirty="0" err="1">
                <a:sym typeface="Wingdings" panose="05000000000000000000" pitchFamily="2" charset="2"/>
              </a:rPr>
              <a:t>Iactionfilter</a:t>
            </a:r>
            <a:r>
              <a:rPr lang="en-IN" sz="1600" dirty="0">
                <a:sym typeface="Wingdings" panose="05000000000000000000" pitchFamily="2" charset="2"/>
              </a:rPr>
              <a:t> and implementing two methods </a:t>
            </a:r>
            <a:r>
              <a:rPr lang="en-IN" sz="1600" dirty="0" err="1">
                <a:sym typeface="Wingdings" panose="05000000000000000000" pitchFamily="2" charset="2"/>
              </a:rPr>
              <a:t>onactionexecuting</a:t>
            </a:r>
            <a:r>
              <a:rPr lang="en-IN" sz="1600" dirty="0">
                <a:sym typeface="Wingdings" panose="05000000000000000000" pitchFamily="2" charset="2"/>
              </a:rPr>
              <a:t> and </a:t>
            </a:r>
            <a:r>
              <a:rPr lang="en-IN" sz="1600" dirty="0" err="1">
                <a:sym typeface="Wingdings" panose="05000000000000000000" pitchFamily="2" charset="2"/>
              </a:rPr>
              <a:t>onactionexecuted</a:t>
            </a:r>
            <a:r>
              <a:rPr lang="en-IN" sz="1600" dirty="0">
                <a:sym typeface="Wingdings" panose="05000000000000000000" pitchFamily="2" charset="2"/>
              </a:rPr>
              <a:t> we can make use of </a:t>
            </a:r>
            <a:r>
              <a:rPr lang="en-IN" sz="1600" dirty="0" err="1">
                <a:sym typeface="Wingdings" panose="05000000000000000000" pitchFamily="2" charset="2"/>
              </a:rPr>
              <a:t>IAsyncActionFilter</a:t>
            </a:r>
            <a:r>
              <a:rPr lang="en-IN" sz="1600" dirty="0">
                <a:sym typeface="Wingdings" panose="05000000000000000000" pitchFamily="2" charset="2"/>
              </a:rPr>
              <a:t> and need to implement only one method which is </a:t>
            </a:r>
            <a:r>
              <a:rPr lang="en-IN" sz="1600" dirty="0" err="1">
                <a:sym typeface="Wingdings" panose="05000000000000000000" pitchFamily="2" charset="2"/>
              </a:rPr>
              <a:t>OnActionExecutionAsync</a:t>
            </a:r>
            <a:endParaRPr lang="en-IN" sz="1600" dirty="0">
              <a:sym typeface="Wingdings" panose="05000000000000000000" pitchFamily="2" charset="2"/>
            </a:endParaRPr>
          </a:p>
          <a:p>
            <a:r>
              <a:rPr lang="en-IN" sz="1600" b="1" dirty="0">
                <a:sym typeface="Wingdings" panose="05000000000000000000" pitchFamily="2" charset="2"/>
              </a:rPr>
              <a:t>Short Circuiting Action Filter: </a:t>
            </a:r>
            <a:r>
              <a:rPr lang="en-IN" sz="1600" dirty="0">
                <a:sym typeface="Wingdings" panose="05000000000000000000" pitchFamily="2" charset="2"/>
              </a:rPr>
              <a:t>It is possible that action filter can short circuit the action method as well as action filters</a:t>
            </a:r>
          </a:p>
          <a:p>
            <a:r>
              <a:rPr lang="en-IN" sz="1600" b="1" dirty="0">
                <a:sym typeface="Wingdings" panose="05000000000000000000" pitchFamily="2" charset="2"/>
              </a:rPr>
              <a:t>Result Filter : </a:t>
            </a:r>
            <a:r>
              <a:rPr lang="en-IN" sz="1600" dirty="0">
                <a:sym typeface="Wingdings" panose="05000000000000000000" pitchFamily="2" charset="2"/>
              </a:rPr>
              <a:t>Before the execution of View </a:t>
            </a:r>
            <a:r>
              <a:rPr lang="en-IN" sz="1600" dirty="0" err="1">
                <a:sym typeface="Wingdings" panose="05000000000000000000" pitchFamily="2" charset="2"/>
              </a:rPr>
              <a:t>onResultExecuting</a:t>
            </a:r>
            <a:r>
              <a:rPr lang="en-IN" sz="1600" dirty="0">
                <a:sym typeface="Wingdings" panose="05000000000000000000" pitchFamily="2" charset="2"/>
              </a:rPr>
              <a:t> method will execute and after the execution of view result </a:t>
            </a:r>
            <a:r>
              <a:rPr lang="en-IN" sz="1600" dirty="0" err="1">
                <a:sym typeface="Wingdings" panose="05000000000000000000" pitchFamily="2" charset="2"/>
              </a:rPr>
              <a:t>onResultExecuted</a:t>
            </a:r>
            <a:r>
              <a:rPr lang="en-IN" sz="1600" dirty="0">
                <a:sym typeface="Wingdings" panose="05000000000000000000" pitchFamily="2" charset="2"/>
              </a:rPr>
              <a:t> method of </a:t>
            </a:r>
            <a:r>
              <a:rPr lang="en-IN" sz="1600" dirty="0" err="1">
                <a:sym typeface="Wingdings" panose="05000000000000000000" pitchFamily="2" charset="2"/>
              </a:rPr>
              <a:t>ResultFilter</a:t>
            </a:r>
            <a:r>
              <a:rPr lang="en-IN" sz="1600" dirty="0">
                <a:sym typeface="Wingdings" panose="05000000000000000000" pitchFamily="2" charset="2"/>
              </a:rPr>
              <a:t> </a:t>
            </a:r>
            <a:r>
              <a:rPr lang="en-IN" sz="1600" dirty="0" err="1">
                <a:sym typeface="Wingdings" panose="05000000000000000000" pitchFamily="2" charset="2"/>
              </a:rPr>
              <a:t>executes.with</a:t>
            </a:r>
            <a:r>
              <a:rPr lang="en-IN" sz="1600" dirty="0">
                <a:sym typeface="Wingdings" panose="05000000000000000000" pitchFamily="2" charset="2"/>
              </a:rPr>
              <a:t> </a:t>
            </a:r>
            <a:r>
              <a:rPr lang="en-IN" sz="1600" dirty="0" err="1">
                <a:sym typeface="Wingdings" panose="05000000000000000000" pitchFamily="2" charset="2"/>
              </a:rPr>
              <a:t>onResultExecuting</a:t>
            </a:r>
            <a:r>
              <a:rPr lang="en-IN" sz="1600" dirty="0">
                <a:sym typeface="Wingdings" panose="05000000000000000000" pitchFamily="2" charset="2"/>
              </a:rPr>
              <a:t> method instead of actual view result we can return some other view. If we want to make any changes to response we can change it in </a:t>
            </a:r>
            <a:r>
              <a:rPr lang="en-IN" sz="1600" dirty="0" err="1">
                <a:sym typeface="Wingdings" panose="05000000000000000000" pitchFamily="2" charset="2"/>
              </a:rPr>
              <a:t>onResultexecuted</a:t>
            </a:r>
            <a:r>
              <a:rPr lang="en-IN" sz="1600" dirty="0">
                <a:sym typeface="Wingdings" panose="05000000000000000000" pitchFamily="2" charset="2"/>
              </a:rPr>
              <a:t> method of Result filter</a:t>
            </a:r>
          </a:p>
          <a:p>
            <a:r>
              <a:rPr lang="en-IN" sz="1600" b="1" dirty="0">
                <a:sym typeface="Wingdings" panose="05000000000000000000" pitchFamily="2" charset="2"/>
              </a:rPr>
              <a:t>Resource Filter: </a:t>
            </a:r>
            <a:r>
              <a:rPr lang="en-IN" sz="1600" dirty="0">
                <a:sym typeface="Wingdings" panose="05000000000000000000" pitchFamily="2" charset="2"/>
              </a:rPr>
              <a:t>if we want to prevent the filter pipeline from execution the resource filters are </a:t>
            </a:r>
            <a:r>
              <a:rPr lang="en-IN" sz="1600" dirty="0" err="1">
                <a:sym typeface="Wingdings" panose="05000000000000000000" pitchFamily="2" charset="2"/>
              </a:rPr>
              <a:t>best.they</a:t>
            </a:r>
            <a:r>
              <a:rPr lang="en-IN" sz="1600" dirty="0">
                <a:sym typeface="Wingdings" panose="05000000000000000000" pitchFamily="2" charset="2"/>
              </a:rPr>
              <a:t> execute immediately(</a:t>
            </a:r>
            <a:r>
              <a:rPr lang="en-IN" sz="1600" dirty="0" err="1">
                <a:sym typeface="Wingdings" panose="05000000000000000000" pitchFamily="2" charset="2"/>
              </a:rPr>
              <a:t>OnResourceexecuting</a:t>
            </a:r>
            <a:r>
              <a:rPr lang="en-IN" sz="1600" dirty="0">
                <a:sym typeface="Wingdings" panose="05000000000000000000" pitchFamily="2" charset="2"/>
              </a:rPr>
              <a:t>) after the Authorization Filter and also they execute after the result filters are completed(</a:t>
            </a:r>
            <a:r>
              <a:rPr lang="en-IN" sz="1600" dirty="0" err="1">
                <a:sym typeface="Wingdings" panose="05000000000000000000" pitchFamily="2" charset="2"/>
              </a:rPr>
              <a:t>onResourceExecuted</a:t>
            </a:r>
            <a:r>
              <a:rPr lang="en-IN" sz="1600" dirty="0">
                <a:sym typeface="Wingdings" panose="05000000000000000000" pitchFamily="2" charset="2"/>
              </a:rPr>
              <a:t>)</a:t>
            </a:r>
          </a:p>
          <a:p>
            <a:r>
              <a:rPr lang="en-IN" sz="1600" b="1" dirty="0">
                <a:sym typeface="Wingdings" panose="05000000000000000000" pitchFamily="2" charset="2"/>
              </a:rPr>
              <a:t>Authorization Filter: </a:t>
            </a:r>
            <a:r>
              <a:rPr lang="en-IN" sz="1600" dirty="0">
                <a:sym typeface="Wingdings" panose="05000000000000000000" pitchFamily="2" charset="2"/>
              </a:rPr>
              <a:t>This is the first filter which is executed as soon as we receive a request .using this filter we can validate whether the user is logged in or not. Generally we will verify the user if logged in or not by verifying </a:t>
            </a:r>
            <a:r>
              <a:rPr lang="en-IN" sz="1600" dirty="0" err="1">
                <a:sym typeface="Wingdings" panose="05000000000000000000" pitchFamily="2" charset="2"/>
              </a:rPr>
              <a:t>cookie.cookies</a:t>
            </a:r>
            <a:r>
              <a:rPr lang="en-IN" sz="1600" dirty="0">
                <a:sym typeface="Wingdings" panose="05000000000000000000" pitchFamily="2" charset="2"/>
              </a:rPr>
              <a:t> are stored in the browser but server can send the cookie to </a:t>
            </a:r>
            <a:r>
              <a:rPr lang="en-IN" sz="1600" dirty="0" err="1">
                <a:sym typeface="Wingdings" panose="05000000000000000000" pitchFamily="2" charset="2"/>
              </a:rPr>
              <a:t>ther</a:t>
            </a:r>
            <a:r>
              <a:rPr lang="en-IN" sz="1600" dirty="0">
                <a:sym typeface="Wingdings" panose="05000000000000000000" pitchFamily="2" charset="2"/>
              </a:rPr>
              <a:t> browser first and browser stores the cookie in memory and that cookie will be automatically submitted for all the subsequent request to the same </a:t>
            </a:r>
            <a:r>
              <a:rPr lang="en-IN" sz="1600" dirty="0" err="1">
                <a:sym typeface="Wingdings" panose="05000000000000000000" pitchFamily="2" charset="2"/>
              </a:rPr>
              <a:t>domain..This</a:t>
            </a:r>
            <a:r>
              <a:rPr lang="en-IN" sz="1600" dirty="0">
                <a:sym typeface="Wingdings" panose="05000000000000000000" pitchFamily="2" charset="2"/>
              </a:rPr>
              <a:t> filter has only one method which is </a:t>
            </a:r>
            <a:r>
              <a:rPr lang="en-IN" sz="1600" dirty="0" err="1">
                <a:sym typeface="Wingdings" panose="05000000000000000000" pitchFamily="2" charset="2"/>
              </a:rPr>
              <a:t>onAuthorize</a:t>
            </a:r>
            <a:r>
              <a:rPr lang="en-IN" sz="1600" dirty="0">
                <a:sym typeface="Wingdings" panose="05000000000000000000" pitchFamily="2" charset="2"/>
              </a:rPr>
              <a:t> we should not thrown an exception in this filter because these exceptions are not caught by the Exception filter</a:t>
            </a:r>
          </a:p>
          <a:p>
            <a:r>
              <a:rPr lang="en-IN" sz="1600" b="1" dirty="0">
                <a:sym typeface="Wingdings" panose="05000000000000000000" pitchFamily="2" charset="2"/>
              </a:rPr>
              <a:t>Exception Filter: </a:t>
            </a:r>
            <a:r>
              <a:rPr lang="en-IN" sz="1600" dirty="0">
                <a:sym typeface="Wingdings" panose="05000000000000000000" pitchFamily="2" charset="2"/>
              </a:rPr>
              <a:t>by default if we get any exception asp.net core sends http status 500 </a:t>
            </a:r>
            <a:r>
              <a:rPr lang="en-IN" sz="1600" dirty="0" err="1">
                <a:sym typeface="Wingdings" panose="05000000000000000000" pitchFamily="2" charset="2"/>
              </a:rPr>
              <a:t>error.if</a:t>
            </a:r>
            <a:r>
              <a:rPr lang="en-IN" sz="1600" dirty="0">
                <a:sym typeface="Wingdings" panose="05000000000000000000" pitchFamily="2" charset="2"/>
              </a:rPr>
              <a:t> we want to catch the exception when model </a:t>
            </a:r>
            <a:r>
              <a:rPr lang="en-IN" sz="1600" dirty="0" err="1">
                <a:sym typeface="Wingdings" panose="05000000000000000000" pitchFamily="2" charset="2"/>
              </a:rPr>
              <a:t>binding,action</a:t>
            </a:r>
            <a:r>
              <a:rPr lang="en-IN" sz="1600" dirty="0">
                <a:sym typeface="Wingdings" panose="05000000000000000000" pitchFamily="2" charset="2"/>
              </a:rPr>
              <a:t> </a:t>
            </a:r>
            <a:r>
              <a:rPr lang="en-IN" sz="1600" dirty="0" err="1">
                <a:sym typeface="Wingdings" panose="05000000000000000000" pitchFamily="2" charset="2"/>
              </a:rPr>
              <a:t>filter,action</a:t>
            </a:r>
            <a:r>
              <a:rPr lang="en-IN" sz="1600" dirty="0">
                <a:sym typeface="Wingdings" panose="05000000000000000000" pitchFamily="2" charset="2"/>
              </a:rPr>
              <a:t> method  executes then we can use exception filter.</a:t>
            </a:r>
          </a:p>
          <a:p>
            <a:r>
              <a:rPr lang="en-IN" sz="1600" b="1" dirty="0">
                <a:sym typeface="Wingdings" panose="05000000000000000000" pitchFamily="2" charset="2"/>
              </a:rPr>
              <a:t>Impact of short-Circuiting: </a:t>
            </a:r>
            <a:r>
              <a:rPr lang="en-IN" sz="1600" dirty="0">
                <a:sym typeface="Wingdings" panose="05000000000000000000" pitchFamily="2" charset="2"/>
              </a:rPr>
              <a:t>If we short circuit by assigning </a:t>
            </a:r>
            <a:r>
              <a:rPr lang="en-IN" sz="1600" dirty="0" err="1">
                <a:sym typeface="Wingdings" panose="05000000000000000000" pitchFamily="2" charset="2"/>
              </a:rPr>
              <a:t>context.Result</a:t>
            </a:r>
            <a:r>
              <a:rPr lang="en-IN" sz="1600" dirty="0">
                <a:sym typeface="Wingdings" panose="05000000000000000000" pitchFamily="2" charset="2"/>
              </a:rPr>
              <a:t> in authorization filter so every thing will be short circuited(action </a:t>
            </a:r>
            <a:r>
              <a:rPr lang="en-IN" sz="1600" dirty="0" err="1">
                <a:sym typeface="Wingdings" panose="05000000000000000000" pitchFamily="2" charset="2"/>
              </a:rPr>
              <a:t>filter,action</a:t>
            </a:r>
            <a:r>
              <a:rPr lang="en-IN" sz="1600" dirty="0">
                <a:sym typeface="Wingdings" panose="05000000000000000000" pitchFamily="2" charset="2"/>
              </a:rPr>
              <a:t> method etc). It directly executes the result and sends the response back to browser. If we short circuit in </a:t>
            </a:r>
            <a:r>
              <a:rPr lang="en-IN" sz="1600" b="1" dirty="0">
                <a:sym typeface="Wingdings" panose="05000000000000000000" pitchFamily="2" charset="2"/>
              </a:rPr>
              <a:t>Resource Filter </a:t>
            </a:r>
            <a:r>
              <a:rPr lang="en-IN" sz="1600" dirty="0">
                <a:sym typeface="Wingdings" panose="05000000000000000000" pitchFamily="2" charset="2"/>
              </a:rPr>
              <a:t>all the filters will be short circuited except </a:t>
            </a:r>
            <a:r>
              <a:rPr lang="en-IN" sz="1600" b="1" dirty="0" err="1">
                <a:sym typeface="Wingdings" panose="05000000000000000000" pitchFamily="2" charset="2"/>
              </a:rPr>
              <a:t>onResourceExecuted</a:t>
            </a:r>
            <a:r>
              <a:rPr lang="en-IN" sz="1600" b="1" dirty="0">
                <a:sym typeface="Wingdings" panose="05000000000000000000" pitchFamily="2" charset="2"/>
              </a:rPr>
              <a:t> </a:t>
            </a:r>
            <a:r>
              <a:rPr lang="en-IN" sz="1600" dirty="0">
                <a:sym typeface="Wingdings" panose="05000000000000000000" pitchFamily="2" charset="2"/>
              </a:rPr>
              <a:t>if we short circuit in </a:t>
            </a:r>
            <a:r>
              <a:rPr lang="en-IN" sz="1600" b="1" dirty="0">
                <a:sym typeface="Wingdings" panose="05000000000000000000" pitchFamily="2" charset="2"/>
              </a:rPr>
              <a:t>Action Filter </a:t>
            </a:r>
            <a:r>
              <a:rPr lang="en-IN" sz="1600" dirty="0">
                <a:sym typeface="Wingdings" panose="05000000000000000000" pitchFamily="2" charset="2"/>
              </a:rPr>
              <a:t>then only the </a:t>
            </a:r>
            <a:r>
              <a:rPr lang="en-IN" sz="1600" b="1" dirty="0">
                <a:sym typeface="Wingdings" panose="05000000000000000000" pitchFamily="2" charset="2"/>
              </a:rPr>
              <a:t>action method is short circuited </a:t>
            </a:r>
            <a:r>
              <a:rPr lang="en-IN" sz="1600" dirty="0">
                <a:sym typeface="Wingdings" panose="05000000000000000000" pitchFamily="2" charset="2"/>
              </a:rPr>
              <a:t>remaining filters will be executed normally if we short circuit in </a:t>
            </a:r>
            <a:r>
              <a:rPr lang="en-IN" sz="1600" b="1" dirty="0">
                <a:sym typeface="Wingdings" panose="05000000000000000000" pitchFamily="2" charset="2"/>
              </a:rPr>
              <a:t>Exception filter </a:t>
            </a:r>
            <a:r>
              <a:rPr lang="en-IN" sz="1600" dirty="0">
                <a:sym typeface="Wingdings" panose="05000000000000000000" pitchFamily="2" charset="2"/>
              </a:rPr>
              <a:t>it will short circuit </a:t>
            </a:r>
            <a:r>
              <a:rPr lang="en-IN" sz="1600" b="1" dirty="0">
                <a:sym typeface="Wingdings" panose="05000000000000000000" pitchFamily="2" charset="2"/>
              </a:rPr>
              <a:t>Result Filter </a:t>
            </a:r>
            <a:r>
              <a:rPr lang="en-IN" sz="1600" dirty="0">
                <a:sym typeface="Wingdings" panose="05000000000000000000" pitchFamily="2" charset="2"/>
              </a:rPr>
              <a:t>and whatever the result that we assigned to </a:t>
            </a:r>
            <a:r>
              <a:rPr lang="en-IN" sz="1600" dirty="0" err="1">
                <a:sym typeface="Wingdings" panose="05000000000000000000" pitchFamily="2" charset="2"/>
              </a:rPr>
              <a:t>context.Result</a:t>
            </a:r>
            <a:r>
              <a:rPr lang="en-IN" sz="1600" dirty="0">
                <a:sym typeface="Wingdings" panose="05000000000000000000" pitchFamily="2" charset="2"/>
              </a:rPr>
              <a:t> will be executed normally. If we short circuit in </a:t>
            </a:r>
            <a:r>
              <a:rPr lang="en-IN" sz="1600" b="1" dirty="0">
                <a:sym typeface="Wingdings" panose="05000000000000000000" pitchFamily="2" charset="2"/>
              </a:rPr>
              <a:t>Result Filter </a:t>
            </a:r>
            <a:r>
              <a:rPr lang="en-IN" sz="1600" dirty="0">
                <a:sym typeface="Wingdings" panose="05000000000000000000" pitchFamily="2" charset="2"/>
              </a:rPr>
              <a:t>then it will short circuit only Result execution</a:t>
            </a:r>
          </a:p>
          <a:p>
            <a:r>
              <a:rPr lang="en-IN" sz="1600" b="1" dirty="0" err="1">
                <a:sym typeface="Wingdings" panose="05000000000000000000" pitchFamily="2" charset="2"/>
              </a:rPr>
              <a:t>IAlwaysRunResultFilter</a:t>
            </a:r>
            <a:r>
              <a:rPr lang="en-IN" sz="1600" b="1" dirty="0">
                <a:sym typeface="Wingdings" panose="05000000000000000000" pitchFamily="2" charset="2"/>
              </a:rPr>
              <a:t>: </a:t>
            </a:r>
            <a:r>
              <a:rPr lang="en-IN" sz="1600" dirty="0">
                <a:sym typeface="Wingdings" panose="05000000000000000000" pitchFamily="2" charset="2"/>
              </a:rPr>
              <a:t>if we short circuit in </a:t>
            </a:r>
            <a:r>
              <a:rPr lang="en-IN" sz="1600" dirty="0" err="1">
                <a:sym typeface="Wingdings" panose="05000000000000000000" pitchFamily="2" charset="2"/>
              </a:rPr>
              <a:t>authorization,Resource</a:t>
            </a:r>
            <a:r>
              <a:rPr lang="en-IN" sz="1600" dirty="0">
                <a:sym typeface="Wingdings" panose="05000000000000000000" pitchFamily="2" charset="2"/>
              </a:rPr>
              <a:t> and exception filter then in this cases </a:t>
            </a:r>
            <a:r>
              <a:rPr lang="en-IN" sz="1600" dirty="0" err="1">
                <a:sym typeface="Wingdings" panose="05000000000000000000" pitchFamily="2" charset="2"/>
              </a:rPr>
              <a:t>ResultFilter</a:t>
            </a:r>
            <a:r>
              <a:rPr lang="en-IN" sz="1600" dirty="0">
                <a:sym typeface="Wingdings" panose="05000000000000000000" pitchFamily="2" charset="2"/>
              </a:rPr>
              <a:t> will not execute. If we want to execute even though if we short circuit in filters then we have to use this </a:t>
            </a:r>
            <a:r>
              <a:rPr lang="en-IN" sz="1600" dirty="0" err="1">
                <a:sym typeface="Wingdings" panose="05000000000000000000" pitchFamily="2" charset="2"/>
              </a:rPr>
              <a:t>IAlwaysRunResultFilter</a:t>
            </a:r>
            <a:r>
              <a:rPr lang="en-IN" sz="1600" dirty="0">
                <a:sym typeface="Wingdings" panose="05000000000000000000" pitchFamily="2" charset="2"/>
              </a:rPr>
              <a:t>.</a:t>
            </a:r>
            <a:endParaRPr lang="en-IN" sz="1600" b="1" dirty="0"/>
          </a:p>
        </p:txBody>
      </p:sp>
    </p:spTree>
    <p:extLst>
      <p:ext uri="{BB962C8B-B14F-4D97-AF65-F5344CB8AC3E}">
        <p14:creationId xmlns:p14="http://schemas.microsoft.com/office/powerpoint/2010/main" val="74351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t>Asp.net core first version was released in 2016</a:t>
            </a:r>
          </a:p>
          <a:p>
            <a:r>
              <a:rPr lang="en-IN" sz="1600" dirty="0"/>
              <a:t>Asp.net webforms and </a:t>
            </a:r>
            <a:r>
              <a:rPr lang="en-IN" sz="1600" dirty="0" err="1"/>
              <a:t>mvc</a:t>
            </a:r>
            <a:r>
              <a:rPr lang="en-IN" sz="1600" dirty="0"/>
              <a:t> supports windows only but asp.net core was designed as cross platform.</a:t>
            </a:r>
          </a:p>
          <a:p>
            <a:r>
              <a:rPr lang="en-IN" sz="1600" dirty="0"/>
              <a:t>Asp.net web forms is not a cloud friendly because it was developed in the time where cloud computing is not in the market where as </a:t>
            </a:r>
            <a:r>
              <a:rPr lang="en-IN" sz="1600" dirty="0" err="1"/>
              <a:t>mvc</a:t>
            </a:r>
            <a:r>
              <a:rPr lang="en-IN" sz="1600" dirty="0"/>
              <a:t> is not 100% cloud friendly but asp.net core purely supports for cloud</a:t>
            </a:r>
          </a:p>
          <a:p>
            <a:r>
              <a:rPr lang="en-IN" sz="1600" dirty="0"/>
              <a:t>Asp.net web forms is not a open </a:t>
            </a:r>
            <a:r>
              <a:rPr lang="en-IN" sz="1600" dirty="0" err="1"/>
              <a:t>source,asp.net</a:t>
            </a:r>
            <a:r>
              <a:rPr lang="en-IN" sz="1600" dirty="0"/>
              <a:t> </a:t>
            </a:r>
            <a:r>
              <a:rPr lang="en-IN" sz="1600" dirty="0" err="1"/>
              <a:t>mvc</a:t>
            </a:r>
            <a:r>
              <a:rPr lang="en-IN" sz="1600" dirty="0"/>
              <a:t> is open source and asp.net core is also open source</a:t>
            </a:r>
          </a:p>
          <a:p>
            <a:r>
              <a:rPr lang="en-IN" sz="1600" dirty="0"/>
              <a:t>Asp.net follows event driven programming approach for example if user clicks on button it offers click event on the server but asp.net </a:t>
            </a:r>
            <a:r>
              <a:rPr lang="en-IN" sz="1600" dirty="0" err="1"/>
              <a:t>mvc</a:t>
            </a:r>
            <a:r>
              <a:rPr lang="en-IN" sz="1600" dirty="0"/>
              <a:t> and core supports </a:t>
            </a:r>
            <a:r>
              <a:rPr lang="en-IN" sz="1600" dirty="0" err="1"/>
              <a:t>mvc</a:t>
            </a:r>
            <a:r>
              <a:rPr lang="en-IN" sz="1600" dirty="0"/>
              <a:t> pattern.asp.net core has a built-in support for dependency injection.</a:t>
            </a:r>
          </a:p>
          <a:p>
            <a:endParaRPr lang="en-IN" sz="1600" dirty="0"/>
          </a:p>
          <a:p>
            <a:r>
              <a:rPr lang="en-IN" sz="2000" b="1" dirty="0">
                <a:hlinkClick r:id="rId2"/>
              </a:rPr>
              <a:t>https://github.com/Harsha-Global/AspNetCore-Harsha (</a:t>
            </a:r>
            <a:r>
              <a:rPr lang="en-IN" sz="2000" b="1" dirty="0" err="1">
                <a:hlinkClick r:id="rId2"/>
              </a:rPr>
              <a:t>github</a:t>
            </a:r>
            <a:r>
              <a:rPr lang="en-IN" sz="2000" b="1" dirty="0"/>
              <a:t> link)</a:t>
            </a:r>
          </a:p>
          <a:p>
            <a:r>
              <a:rPr lang="en-IN" sz="2000" b="1" dirty="0"/>
              <a:t>Setup Environment:</a:t>
            </a:r>
          </a:p>
          <a:p>
            <a:r>
              <a:rPr lang="en-IN" sz="2000" b="1" dirty="0"/>
              <a:t>1)Visual studio we have 3 editions </a:t>
            </a:r>
            <a:r>
              <a:rPr lang="en-IN" sz="2000" b="1" dirty="0" err="1"/>
              <a:t>community,professional,Enterprise.for</a:t>
            </a:r>
            <a:r>
              <a:rPr lang="en-IN" sz="2000" b="1" dirty="0"/>
              <a:t> learning purpose we can use community.</a:t>
            </a:r>
          </a:p>
          <a:p>
            <a:r>
              <a:rPr lang="en-IN" sz="2000" b="1" dirty="0"/>
              <a:t>2)</a:t>
            </a:r>
            <a:r>
              <a:rPr lang="en-IN" sz="2000" b="1" dirty="0" err="1"/>
              <a:t>sql</a:t>
            </a:r>
            <a:r>
              <a:rPr lang="en-IN" sz="2000" b="1" dirty="0"/>
              <a:t> server</a:t>
            </a:r>
          </a:p>
          <a:p>
            <a:r>
              <a:rPr lang="en-IN" sz="1600" dirty="0"/>
              <a:t>From C# 9.0 we does not require any static void main. We can write any code.</a:t>
            </a:r>
          </a:p>
          <a:p>
            <a:r>
              <a:rPr lang="en-IN" sz="1600" dirty="0"/>
              <a:t>We use </a:t>
            </a:r>
            <a:r>
              <a:rPr lang="en-IN" sz="1600" dirty="0" err="1"/>
              <a:t>app.run</a:t>
            </a:r>
            <a:r>
              <a:rPr lang="en-IN" sz="1600" dirty="0"/>
              <a:t> method to start the server and if we do  not call this run method server will not be started.</a:t>
            </a:r>
          </a:p>
          <a:p>
            <a:r>
              <a:rPr lang="en-IN" sz="1600" b="1" dirty="0"/>
              <a:t>Kestrel and other servers</a:t>
            </a:r>
          </a:p>
          <a:p>
            <a:r>
              <a:rPr lang="en-IN" sz="1600" dirty="0"/>
              <a:t>Asp.net core application requires a server in order to receive the request and send the response. Kestrel is the default cross platform http server for asp.net core apps. It acts as both development server as well as real application server which is able to receive the request from real internet. In real world we use kestrel as the application server and development server only and in production we use reverse proxy servers. During development developers use kestrel as development server and after completion of the development we push the code in to production server which receives the request and here kestrel acts as an application server and we will be using reverse proxy servers such as </a:t>
            </a:r>
            <a:r>
              <a:rPr lang="en-IN" sz="1600" dirty="0" err="1"/>
              <a:t>IIS,nginx</a:t>
            </a:r>
            <a:r>
              <a:rPr lang="en-IN" sz="1600" dirty="0"/>
              <a:t> and </a:t>
            </a:r>
            <a:r>
              <a:rPr lang="en-IN" sz="1600" dirty="0" err="1"/>
              <a:t>apache</a:t>
            </a:r>
            <a:endParaRPr lang="en-IN" sz="1600" dirty="0"/>
          </a:p>
          <a:p>
            <a:endParaRPr lang="en-IN" sz="2000" dirty="0"/>
          </a:p>
          <a:p>
            <a:endParaRPr lang="en-IN" sz="2000" dirty="0"/>
          </a:p>
        </p:txBody>
      </p:sp>
    </p:spTree>
    <p:extLst>
      <p:ext uri="{BB962C8B-B14F-4D97-AF65-F5344CB8AC3E}">
        <p14:creationId xmlns:p14="http://schemas.microsoft.com/office/powerpoint/2010/main" val="4124247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Filter Override: </a:t>
            </a:r>
            <a:r>
              <a:rPr lang="en-IN" sz="1600" dirty="0">
                <a:sym typeface="Wingdings" panose="05000000000000000000" pitchFamily="2" charset="2"/>
              </a:rPr>
              <a:t>let say we applied the filters at controller level or global </a:t>
            </a:r>
            <a:r>
              <a:rPr lang="en-IN" sz="1600" dirty="0" err="1">
                <a:sym typeface="Wingdings" panose="05000000000000000000" pitchFamily="2" charset="2"/>
              </a:rPr>
              <a:t>level.but</a:t>
            </a:r>
            <a:r>
              <a:rPr lang="en-IN" sz="1600" dirty="0">
                <a:sym typeface="Wingdings" panose="05000000000000000000" pitchFamily="2" charset="2"/>
              </a:rPr>
              <a:t> if we want to </a:t>
            </a:r>
            <a:r>
              <a:rPr lang="en-IN" sz="1600" dirty="0" err="1">
                <a:sym typeface="Wingdings" panose="05000000000000000000" pitchFamily="2" charset="2"/>
              </a:rPr>
              <a:t>skio</a:t>
            </a:r>
            <a:r>
              <a:rPr lang="en-IN" sz="1600" dirty="0">
                <a:sym typeface="Wingdings" panose="05000000000000000000" pitchFamily="2" charset="2"/>
              </a:rPr>
              <a:t> the execution of filter for a particular action method</a:t>
            </a:r>
          </a:p>
          <a:p>
            <a:r>
              <a:rPr lang="en-IN" sz="1600" b="1" dirty="0">
                <a:sym typeface="Wingdings" panose="05000000000000000000" pitchFamily="2" charset="2"/>
              </a:rPr>
              <a:t>Service Filter:  </a:t>
            </a:r>
            <a:r>
              <a:rPr lang="en-IN" sz="1600" dirty="0">
                <a:sym typeface="Wingdings" panose="05000000000000000000" pitchFamily="2" charset="2"/>
              </a:rPr>
              <a:t>This is similar to </a:t>
            </a:r>
            <a:r>
              <a:rPr lang="en-IN" sz="1600" b="1" dirty="0" err="1">
                <a:sym typeface="Wingdings" panose="05000000000000000000" pitchFamily="2" charset="2"/>
              </a:rPr>
              <a:t>TypeFilter</a:t>
            </a:r>
            <a:r>
              <a:rPr lang="en-IN" sz="1600" b="1" dirty="0">
                <a:sym typeface="Wingdings" panose="05000000000000000000" pitchFamily="2" charset="2"/>
              </a:rPr>
              <a:t> </a:t>
            </a:r>
            <a:r>
              <a:rPr lang="en-IN" sz="1600" dirty="0">
                <a:sym typeface="Wingdings" panose="05000000000000000000" pitchFamily="2" charset="2"/>
              </a:rPr>
              <a:t>attribute but difference is in case of </a:t>
            </a:r>
            <a:r>
              <a:rPr lang="en-IN" sz="1600" dirty="0" err="1">
                <a:sym typeface="Wingdings" panose="05000000000000000000" pitchFamily="2" charset="2"/>
              </a:rPr>
              <a:t>serviceFilter</a:t>
            </a:r>
            <a:r>
              <a:rPr lang="en-IN" sz="1600" dirty="0">
                <a:sym typeface="Wingdings" panose="05000000000000000000" pitchFamily="2" charset="2"/>
              </a:rPr>
              <a:t> we cannot pass the arguments to filter constructor. And we have to add the </a:t>
            </a:r>
            <a:r>
              <a:rPr lang="en-IN" sz="1600" dirty="0" err="1">
                <a:sym typeface="Wingdings" panose="05000000000000000000" pitchFamily="2" charset="2"/>
              </a:rPr>
              <a:t>serviceFilter</a:t>
            </a:r>
            <a:r>
              <a:rPr lang="en-IN" sz="1600" dirty="0">
                <a:sym typeface="Wingdings" panose="05000000000000000000" pitchFamily="2" charset="2"/>
              </a:rPr>
              <a:t> class to IOC container</a:t>
            </a:r>
          </a:p>
          <a:p>
            <a:r>
              <a:rPr lang="en-IN" sz="1600" b="1" dirty="0" err="1">
                <a:sym typeface="Wingdings" panose="05000000000000000000" pitchFamily="2" charset="2"/>
              </a:rPr>
              <a:t>FilterAttribute</a:t>
            </a:r>
            <a:r>
              <a:rPr lang="en-IN" sz="1600" b="1" dirty="0">
                <a:sym typeface="Wingdings" panose="05000000000000000000" pitchFamily="2" charset="2"/>
              </a:rPr>
              <a:t>: </a:t>
            </a:r>
            <a:r>
              <a:rPr lang="en-IN" sz="1600" dirty="0">
                <a:sym typeface="Wingdings" panose="05000000000000000000" pitchFamily="2" charset="2"/>
              </a:rPr>
              <a:t>we can apply our classes directly on action methods instead of using </a:t>
            </a:r>
            <a:r>
              <a:rPr lang="en-IN" sz="1600" dirty="0" err="1">
                <a:sym typeface="Wingdings" panose="05000000000000000000" pitchFamily="2" charset="2"/>
              </a:rPr>
              <a:t>TypeFilter</a:t>
            </a:r>
            <a:r>
              <a:rPr lang="en-IN" sz="1600" dirty="0">
                <a:sym typeface="Wingdings" panose="05000000000000000000" pitchFamily="2" charset="2"/>
              </a:rPr>
              <a:t> and also in case of Filter attribute constructor dependency injection is not possible</a:t>
            </a:r>
          </a:p>
          <a:p>
            <a:r>
              <a:rPr lang="en-IN" sz="1600" b="1" dirty="0" err="1">
                <a:sym typeface="Wingdings" panose="05000000000000000000" pitchFamily="2" charset="2"/>
              </a:rPr>
              <a:t>IFilterFactory</a:t>
            </a:r>
            <a:r>
              <a:rPr lang="en-IN" sz="1600" b="1" dirty="0">
                <a:sym typeface="Wingdings" panose="05000000000000000000" pitchFamily="2" charset="2"/>
              </a:rPr>
              <a:t>:  </a:t>
            </a:r>
            <a:r>
              <a:rPr lang="en-IN" sz="1600" dirty="0">
                <a:sym typeface="Wingdings" panose="05000000000000000000" pitchFamily="2" charset="2"/>
              </a:rPr>
              <a:t>we want to apply the Filter class as an attribute as simple syntax and also at the same time we want to use dependency injection in filter class.to get both benefits instead of using action filter attribute we try to use </a:t>
            </a:r>
            <a:r>
              <a:rPr lang="en-IN" sz="1600" dirty="0" err="1">
                <a:sym typeface="Wingdings" panose="05000000000000000000" pitchFamily="2" charset="2"/>
              </a:rPr>
              <a:t>Ifilterfactory</a:t>
            </a:r>
            <a:r>
              <a:rPr lang="en-IN" sz="1600" dirty="0">
                <a:sym typeface="Wingdings" panose="05000000000000000000" pitchFamily="2" charset="2"/>
              </a:rPr>
              <a:t> interface</a:t>
            </a:r>
          </a:p>
          <a:p>
            <a:r>
              <a:rPr lang="en-IN" sz="1600" b="1" dirty="0">
                <a:sym typeface="Wingdings" panose="05000000000000000000" pitchFamily="2" charset="2"/>
              </a:rPr>
              <a:t>Filter VS Middleware: </a:t>
            </a:r>
            <a:r>
              <a:rPr lang="en-IN" sz="1600" dirty="0">
                <a:sym typeface="Wingdings" panose="05000000000000000000" pitchFamily="2" charset="2"/>
              </a:rPr>
              <a:t>The browser makes a request to the server  and kestrel server receives the request  and then it enters into request pipeline and this request pipeline contains a series of middleware so all the </a:t>
            </a:r>
            <a:r>
              <a:rPr lang="en-IN" sz="1600" dirty="0" err="1">
                <a:sym typeface="Wingdings" panose="05000000000000000000" pitchFamily="2" charset="2"/>
              </a:rPr>
              <a:t>middlware</a:t>
            </a:r>
            <a:r>
              <a:rPr lang="en-IN" sz="1600" dirty="0">
                <a:sym typeface="Wingdings" panose="05000000000000000000" pitchFamily="2" charset="2"/>
              </a:rPr>
              <a:t> chained are executed one after the other and thus it reaches to </a:t>
            </a:r>
            <a:r>
              <a:rPr lang="en-IN" sz="1600" b="1" dirty="0">
                <a:sym typeface="Wingdings" panose="05000000000000000000" pitchFamily="2" charset="2"/>
              </a:rPr>
              <a:t>routing middleware </a:t>
            </a:r>
            <a:r>
              <a:rPr lang="en-IN" sz="1600" dirty="0">
                <a:sym typeface="Wingdings" panose="05000000000000000000" pitchFamily="2" charset="2"/>
              </a:rPr>
              <a:t> and in this action selection happens that means which action must be executed will be decided depending on route but action method does not execute directly when it reach to </a:t>
            </a:r>
            <a:r>
              <a:rPr lang="en-IN" sz="1600" b="1" dirty="0">
                <a:sym typeface="Wingdings" panose="05000000000000000000" pitchFamily="2" charset="2"/>
              </a:rPr>
              <a:t>endpoint middleware </a:t>
            </a:r>
            <a:r>
              <a:rPr lang="en-IN" sz="1600" dirty="0">
                <a:sym typeface="Wingdings" panose="05000000000000000000" pitchFamily="2" charset="2"/>
              </a:rPr>
              <a:t>because of method called </a:t>
            </a:r>
            <a:r>
              <a:rPr lang="en-IN" sz="1600" dirty="0" err="1">
                <a:sym typeface="Wingdings" panose="05000000000000000000" pitchFamily="2" charset="2"/>
              </a:rPr>
              <a:t>MapController</a:t>
            </a:r>
            <a:r>
              <a:rPr lang="en-IN" sz="1600" dirty="0">
                <a:sym typeface="Wingdings" panose="05000000000000000000" pitchFamily="2" charset="2"/>
              </a:rPr>
              <a:t>() action method will be executed so instead of executing action method directly it </a:t>
            </a:r>
            <a:r>
              <a:rPr lang="en-IN" sz="1600" dirty="0" err="1">
                <a:sym typeface="Wingdings" panose="05000000000000000000" pitchFamily="2" charset="2"/>
              </a:rPr>
              <a:t>perfroms</a:t>
            </a:r>
            <a:r>
              <a:rPr lang="en-IN" sz="1600" dirty="0">
                <a:sym typeface="Wingdings" panose="05000000000000000000" pitchFamily="2" charset="2"/>
              </a:rPr>
              <a:t> the filter pipeline and after completion all the filters then it reaches back to the end point middleware and proceed with other middleware and after completion of all the middleware it will send the response.</a:t>
            </a:r>
          </a:p>
          <a:p>
            <a:r>
              <a:rPr lang="en-IN" sz="1600" b="1" dirty="0">
                <a:sym typeface="Wingdings" panose="05000000000000000000" pitchFamily="2" charset="2"/>
              </a:rPr>
              <a:t>Middleware handles application level functionality such as Logging, Https Redirection ,Exception </a:t>
            </a:r>
            <a:r>
              <a:rPr lang="en-IN" sz="1600" b="1" dirty="0" err="1">
                <a:sym typeface="Wingdings" panose="05000000000000000000" pitchFamily="2" charset="2"/>
              </a:rPr>
              <a:t>handling,static</a:t>
            </a:r>
            <a:r>
              <a:rPr lang="en-IN" sz="1600" b="1" dirty="0">
                <a:sym typeface="Wingdings" panose="05000000000000000000" pitchFamily="2" charset="2"/>
              </a:rPr>
              <a:t> files etc and Filter handles MVC specific functionality such as manipulating or accessing View </a:t>
            </a:r>
            <a:r>
              <a:rPr lang="en-IN" sz="1600" b="1" dirty="0" err="1">
                <a:sym typeface="Wingdings" panose="05000000000000000000" pitchFamily="2" charset="2"/>
              </a:rPr>
              <a:t>Data,View</a:t>
            </a:r>
            <a:r>
              <a:rPr lang="en-IN" sz="1600" b="1" dirty="0">
                <a:sym typeface="Wingdings" panose="05000000000000000000" pitchFamily="2" charset="2"/>
              </a:rPr>
              <a:t> bag, Model </a:t>
            </a:r>
            <a:r>
              <a:rPr lang="en-IN" sz="1600" b="1" dirty="0" err="1">
                <a:sym typeface="Wingdings" panose="05000000000000000000" pitchFamily="2" charset="2"/>
              </a:rPr>
              <a:t>State,Action</a:t>
            </a:r>
            <a:r>
              <a:rPr lang="en-IN" sz="1600" b="1" dirty="0">
                <a:sym typeface="Wingdings" panose="05000000000000000000" pitchFamily="2" charset="2"/>
              </a:rPr>
              <a:t> Result etc</a:t>
            </a:r>
          </a:p>
          <a:p>
            <a:r>
              <a:rPr lang="en-IN" sz="1600" b="1" dirty="0">
                <a:sym typeface="Wingdings" panose="05000000000000000000" pitchFamily="2" charset="2"/>
              </a:rPr>
              <a:t>Exception handling Middleware: </a:t>
            </a:r>
            <a:r>
              <a:rPr lang="en-IN" sz="1600" dirty="0">
                <a:sym typeface="Wingdings" panose="05000000000000000000" pitchFamily="2" charset="2"/>
              </a:rPr>
              <a:t>By default when exception occurs  during any middleware or in any action method or in filters it shows developer exception page in case of development environment but if it is in prod env it sends http 500 error response</a:t>
            </a:r>
          </a:p>
          <a:p>
            <a:r>
              <a:rPr lang="en-IN" sz="1600" b="1" dirty="0" err="1">
                <a:sym typeface="Wingdings" panose="05000000000000000000" pitchFamily="2" charset="2"/>
              </a:rPr>
              <a:t>UseExceptionHandler</a:t>
            </a:r>
            <a:r>
              <a:rPr lang="en-IN" sz="1600" b="1" dirty="0">
                <a:sym typeface="Wingdings" panose="05000000000000000000" pitchFamily="2" charset="2"/>
              </a:rPr>
              <a:t>: </a:t>
            </a:r>
            <a:r>
              <a:rPr lang="en-IN" sz="1600" dirty="0">
                <a:sym typeface="Wingdings" panose="05000000000000000000" pitchFamily="2" charset="2"/>
              </a:rPr>
              <a:t>it is mainly used for redirecting to a specific route when </a:t>
            </a:r>
            <a:r>
              <a:rPr lang="en-IN" sz="1600">
                <a:sym typeface="Wingdings" panose="05000000000000000000" pitchFamily="2" charset="2"/>
              </a:rPr>
              <a:t>exception occurs</a:t>
            </a:r>
            <a:endParaRPr lang="en-IN" sz="1600" b="1" dirty="0"/>
          </a:p>
        </p:txBody>
      </p:sp>
    </p:spTree>
    <p:extLst>
      <p:ext uri="{BB962C8B-B14F-4D97-AF65-F5344CB8AC3E}">
        <p14:creationId xmlns:p14="http://schemas.microsoft.com/office/powerpoint/2010/main" val="4028656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Solid Principles: </a:t>
            </a:r>
            <a:r>
              <a:rPr lang="en-IN" sz="1600" dirty="0">
                <a:sym typeface="Wingdings" panose="05000000000000000000" pitchFamily="2" charset="2"/>
              </a:rPr>
              <a:t>The main goal of Solid principle is to make classes as independent as much as it can.</a:t>
            </a:r>
          </a:p>
          <a:p>
            <a:r>
              <a:rPr lang="en-IN" sz="1600" b="1" dirty="0">
                <a:sym typeface="Wingdings" panose="05000000000000000000" pitchFamily="2" charset="2"/>
              </a:rPr>
              <a:t>Single Responsibility Principle: </a:t>
            </a:r>
            <a:r>
              <a:rPr lang="en-IN" sz="1600" dirty="0">
                <a:sym typeface="Wingdings" panose="05000000000000000000" pitchFamily="2" charset="2"/>
              </a:rPr>
              <a:t>It says that a class should have only one reason to change.it should not involve in multiple task. If we implement the multiple tasks in same class code becomes cumbersome and difficult to identify the bugs and fix them. Also when we want to extend or modify existing </a:t>
            </a:r>
            <a:r>
              <a:rPr lang="en-IN" sz="1600" dirty="0" err="1">
                <a:sym typeface="Wingdings" panose="05000000000000000000" pitchFamily="2" charset="2"/>
              </a:rPr>
              <a:t>functionalitywe</a:t>
            </a:r>
            <a:r>
              <a:rPr lang="en-IN" sz="1600" dirty="0">
                <a:sym typeface="Wingdings" panose="05000000000000000000" pitchFamily="2" charset="2"/>
              </a:rPr>
              <a:t> have to make multiple changes in the same class.so as a result we have to re-write the unit test cases.</a:t>
            </a:r>
          </a:p>
          <a:p>
            <a:r>
              <a:rPr lang="en-IN" sz="1600" b="1" dirty="0">
                <a:sym typeface="Wingdings" panose="05000000000000000000" pitchFamily="2" charset="2"/>
              </a:rPr>
              <a:t>Open closed Principle: </a:t>
            </a:r>
            <a:r>
              <a:rPr lang="en-IN" sz="1600" dirty="0">
                <a:sym typeface="Wingdings" panose="05000000000000000000" pitchFamily="2" charset="2"/>
              </a:rPr>
              <a:t>It says that if we want to implement a new functionality or we would like to change existing functionality by changing the source code so instead of making changes to existing code base it is advisable to implement the same as separate class we may reuse the code via inheritance or through interface. There are two ways to implement OPC that is with interfaces and inheritance. It is not recommended way to </a:t>
            </a:r>
            <a:r>
              <a:rPr lang="en-IN" sz="1600" dirty="0" err="1">
                <a:sym typeface="Wingdings" panose="05000000000000000000" pitchFamily="2" charset="2"/>
              </a:rPr>
              <a:t>imolement</a:t>
            </a:r>
            <a:r>
              <a:rPr lang="en-IN" sz="1600" dirty="0">
                <a:sym typeface="Wingdings" panose="05000000000000000000" pitchFamily="2" charset="2"/>
              </a:rPr>
              <a:t> OCP with inheritance because there is a possibility of violating </a:t>
            </a:r>
            <a:r>
              <a:rPr lang="en-IN" sz="1600" dirty="0" err="1">
                <a:sym typeface="Wingdings" panose="05000000000000000000" pitchFamily="2" charset="2"/>
              </a:rPr>
              <a:t>Lisko</a:t>
            </a:r>
            <a:r>
              <a:rPr lang="en-IN" sz="1600" dirty="0">
                <a:sym typeface="Wingdings" panose="05000000000000000000" pitchFamily="2" charset="2"/>
              </a:rPr>
              <a:t> principle</a:t>
            </a:r>
          </a:p>
          <a:p>
            <a:r>
              <a:rPr lang="en-IN" sz="1600" b="1" dirty="0" err="1">
                <a:sym typeface="Wingdings" panose="05000000000000000000" pitchFamily="2" charset="2"/>
              </a:rPr>
              <a:t>Liskov</a:t>
            </a:r>
            <a:r>
              <a:rPr lang="en-IN" sz="1600" b="1" dirty="0">
                <a:sym typeface="Wingdings" panose="05000000000000000000" pitchFamily="2" charset="2"/>
              </a:rPr>
              <a:t> substitution Principle: </a:t>
            </a:r>
            <a:r>
              <a:rPr lang="en-IN" sz="1600" dirty="0">
                <a:sym typeface="Wingdings" panose="05000000000000000000" pitchFamily="2" charset="2"/>
              </a:rPr>
              <a:t>it says that subtypes should not override any existing methods of base class in case if they override the existing functionality of base class should not be changed the </a:t>
            </a:r>
            <a:r>
              <a:rPr lang="en-IN" sz="1600" dirty="0" err="1">
                <a:sym typeface="Wingdings" panose="05000000000000000000" pitchFamily="2" charset="2"/>
              </a:rPr>
              <a:t>mthod</a:t>
            </a:r>
            <a:r>
              <a:rPr lang="en-IN" sz="1600" dirty="0">
                <a:sym typeface="Wingdings" panose="05000000000000000000" pitchFamily="2" charset="2"/>
              </a:rPr>
              <a:t> signature return value and exceptions should be exactly match with same </a:t>
            </a:r>
            <a:r>
              <a:rPr lang="en-IN" sz="1600" dirty="0" err="1">
                <a:sym typeface="Wingdings" panose="05000000000000000000" pitchFamily="2" charset="2"/>
              </a:rPr>
              <a:t>bse</a:t>
            </a:r>
            <a:r>
              <a:rPr lang="en-IN" sz="1600" dirty="0">
                <a:sym typeface="Wingdings" panose="05000000000000000000" pitchFamily="2" charset="2"/>
              </a:rPr>
              <a:t> type. Let say in parent class it </a:t>
            </a:r>
            <a:r>
              <a:rPr lang="en-IN" sz="1600" dirty="0" err="1">
                <a:sym typeface="Wingdings" panose="05000000000000000000" pitchFamily="2" charset="2"/>
              </a:rPr>
              <a:t>retuns</a:t>
            </a:r>
            <a:r>
              <a:rPr lang="en-IN" sz="1600" dirty="0">
                <a:sym typeface="Wingdings" panose="05000000000000000000" pitchFamily="2" charset="2"/>
              </a:rPr>
              <a:t> sum of two values and if child class implements the parent method and if we pass same two values it should return sum but if it return product of those numbers then it violates </a:t>
            </a:r>
            <a:r>
              <a:rPr lang="en-IN" sz="1600" dirty="0" err="1">
                <a:sym typeface="Wingdings" panose="05000000000000000000" pitchFamily="2" charset="2"/>
              </a:rPr>
              <a:t>liskov</a:t>
            </a:r>
            <a:r>
              <a:rPr lang="en-IN" sz="1600" dirty="0">
                <a:sym typeface="Wingdings" panose="05000000000000000000" pitchFamily="2" charset="2"/>
              </a:rPr>
              <a:t> </a:t>
            </a:r>
            <a:r>
              <a:rPr lang="en-IN" sz="1600" dirty="0" err="1">
                <a:sym typeface="Wingdings" panose="05000000000000000000" pitchFamily="2" charset="2"/>
              </a:rPr>
              <a:t>principle.if</a:t>
            </a:r>
            <a:r>
              <a:rPr lang="en-IN" sz="1600" dirty="0">
                <a:sym typeface="Wingdings" panose="05000000000000000000" pitchFamily="2" charset="2"/>
              </a:rPr>
              <a:t> we create an object of parent class and if we assign child class reference to parent in that case it should return same result of calculate method if it not returning same value then it violates </a:t>
            </a:r>
            <a:r>
              <a:rPr lang="en-IN" sz="1600" dirty="0" err="1">
                <a:sym typeface="Wingdings" panose="05000000000000000000" pitchFamily="2" charset="2"/>
              </a:rPr>
              <a:t>lsp</a:t>
            </a:r>
            <a:endParaRPr lang="en-IN" sz="1600" dirty="0">
              <a:sym typeface="Wingdings" panose="05000000000000000000" pitchFamily="2" charset="2"/>
            </a:endParaRPr>
          </a:p>
          <a:p>
            <a:r>
              <a:rPr lang="en-IN" sz="1600" b="1" dirty="0">
                <a:sym typeface="Wingdings" panose="05000000000000000000" pitchFamily="2" charset="2"/>
              </a:rPr>
              <a:t>Interface Segregation principle: </a:t>
            </a:r>
            <a:r>
              <a:rPr lang="en-IN" sz="1600" dirty="0">
                <a:sym typeface="Wingdings" panose="05000000000000000000" pitchFamily="2" charset="2"/>
              </a:rPr>
              <a:t>It says that instead of creating a large interface with multiple methods  we can create as smaller and simple interfaces</a:t>
            </a:r>
          </a:p>
          <a:p>
            <a:r>
              <a:rPr lang="en-IN" sz="1600" b="1" dirty="0">
                <a:sym typeface="Wingdings" panose="05000000000000000000" pitchFamily="2" charset="2"/>
              </a:rPr>
              <a:t>Dependency Inversion Principle: </a:t>
            </a:r>
            <a:r>
              <a:rPr lang="en-IN" sz="1600" dirty="0">
                <a:sym typeface="Wingdings" panose="05000000000000000000" pitchFamily="2" charset="2"/>
              </a:rPr>
              <a:t>it says high level module should not depend on low level module instead both should depend on abstraction.</a:t>
            </a:r>
          </a:p>
          <a:p>
            <a:r>
              <a:rPr lang="en-IN" sz="1600" dirty="0">
                <a:sym typeface="Wingdings" panose="05000000000000000000" pitchFamily="2" charset="2"/>
              </a:rPr>
              <a:t>Whenever a class calls another class directly by creating a object that means that class is depend on other class so as a result problem is higher level module depends on low level module so if we make any changes in low level module the higher level module code gets affected and also developers of higher level module should wait until the completion of code of low level module.so to overcome this problem </a:t>
            </a:r>
            <a:r>
              <a:rPr lang="en-IN" sz="1600" b="1" dirty="0">
                <a:sym typeface="Wingdings" panose="05000000000000000000" pitchFamily="2" charset="2"/>
              </a:rPr>
              <a:t>Dependency inversion principle</a:t>
            </a:r>
            <a:r>
              <a:rPr lang="en-IN" sz="1600" dirty="0">
                <a:sym typeface="Wingdings" panose="05000000000000000000" pitchFamily="2" charset="2"/>
              </a:rPr>
              <a:t> is introduced.it says higher level module should not depend on low level module instead it depends on abstraction. </a:t>
            </a:r>
          </a:p>
          <a:p>
            <a:endParaRPr lang="en-IN" sz="1600" dirty="0"/>
          </a:p>
        </p:txBody>
      </p:sp>
    </p:spTree>
    <p:extLst>
      <p:ext uri="{BB962C8B-B14F-4D97-AF65-F5344CB8AC3E}">
        <p14:creationId xmlns:p14="http://schemas.microsoft.com/office/powerpoint/2010/main" val="1554459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Clean Architecture: </a:t>
            </a:r>
            <a:r>
              <a:rPr lang="en-IN" sz="1600" dirty="0">
                <a:sym typeface="Wingdings" panose="05000000000000000000" pitchFamily="2" charset="2"/>
              </a:rPr>
              <a:t>In case of n-tier architecture business logic layer depends on data access layer but in case of </a:t>
            </a:r>
            <a:r>
              <a:rPr lang="en-IN" sz="1600" b="1" dirty="0">
                <a:sym typeface="Wingdings" panose="05000000000000000000" pitchFamily="2" charset="2"/>
              </a:rPr>
              <a:t>clean architecture </a:t>
            </a:r>
            <a:r>
              <a:rPr lang="en-IN" sz="1600" dirty="0">
                <a:sym typeface="Wingdings" panose="05000000000000000000" pitchFamily="2" charset="2"/>
              </a:rPr>
              <a:t>same dependency is inwards instead of business logic depends on data access layer the data access layer depends on business logic layer and more over clean architecture is not stacked like n-</a:t>
            </a:r>
            <a:r>
              <a:rPr lang="en-IN" sz="1600" dirty="0" err="1">
                <a:sym typeface="Wingdings" panose="05000000000000000000" pitchFamily="2" charset="2"/>
              </a:rPr>
              <a:t>tier.The</a:t>
            </a:r>
            <a:r>
              <a:rPr lang="en-IN" sz="1600" dirty="0">
                <a:sym typeface="Wingdings" panose="05000000000000000000" pitchFamily="2" charset="2"/>
              </a:rPr>
              <a:t> clean architecture is also known as </a:t>
            </a:r>
            <a:r>
              <a:rPr lang="en-IN" sz="1600" b="1" dirty="0">
                <a:sym typeface="Wingdings" panose="05000000000000000000" pitchFamily="2" charset="2"/>
              </a:rPr>
              <a:t>onion architecture </a:t>
            </a:r>
            <a:r>
              <a:rPr lang="en-IN" sz="1600" dirty="0">
                <a:sym typeface="Wingdings" panose="05000000000000000000" pitchFamily="2" charset="2"/>
              </a:rPr>
              <a:t>where one layer is built surrounding the existing layer .For example first there is a domain layer and core layer is build surrounding the domain </a:t>
            </a:r>
            <a:r>
              <a:rPr lang="en-IN" sz="1600" dirty="0" err="1">
                <a:sym typeface="Wingdings" panose="05000000000000000000" pitchFamily="2" charset="2"/>
              </a:rPr>
              <a:t>kayer</a:t>
            </a:r>
            <a:r>
              <a:rPr lang="en-IN" sz="1600" dirty="0">
                <a:sym typeface="Wingdings" panose="05000000000000000000" pitchFamily="2" charset="2"/>
              </a:rPr>
              <a:t> and also UI and infrastructure(</a:t>
            </a:r>
            <a:r>
              <a:rPr lang="en-IN" sz="1600" dirty="0" err="1">
                <a:sym typeface="Wingdings" panose="05000000000000000000" pitchFamily="2" charset="2"/>
              </a:rPr>
              <a:t>dbcontext,api</a:t>
            </a:r>
            <a:r>
              <a:rPr lang="en-IN" sz="1600" dirty="0">
                <a:sym typeface="Wingdings" panose="05000000000000000000" pitchFamily="2" charset="2"/>
              </a:rPr>
              <a:t> calls) layer are built on top of core layer.</a:t>
            </a:r>
          </a:p>
          <a:p>
            <a:r>
              <a:rPr lang="en-IN" sz="1600" b="1" dirty="0">
                <a:sym typeface="Wingdings" panose="05000000000000000000" pitchFamily="2" charset="2"/>
              </a:rPr>
              <a:t>Core: </a:t>
            </a:r>
            <a:r>
              <a:rPr lang="en-IN" sz="1600" dirty="0">
                <a:sym typeface="Wingdings" panose="05000000000000000000" pitchFamily="2" charset="2"/>
              </a:rPr>
              <a:t>it is the central part of application which contains the actual functionality of </a:t>
            </a:r>
            <a:r>
              <a:rPr lang="en-IN" sz="1600" dirty="0" err="1">
                <a:sym typeface="Wingdings" panose="05000000000000000000" pitchFamily="2" charset="2"/>
              </a:rPr>
              <a:t>application.It</a:t>
            </a:r>
            <a:r>
              <a:rPr lang="en-IN" sz="1600" dirty="0">
                <a:sym typeface="Wingdings" panose="05000000000000000000" pitchFamily="2" charset="2"/>
              </a:rPr>
              <a:t> contains Business logic service, business logic </a:t>
            </a:r>
            <a:r>
              <a:rPr lang="en-IN" sz="1600" dirty="0" err="1">
                <a:sym typeface="Wingdings" panose="05000000000000000000" pitchFamily="2" charset="2"/>
              </a:rPr>
              <a:t>interface,DTO</a:t>
            </a:r>
            <a:endParaRPr lang="en-IN" sz="1600" dirty="0">
              <a:sym typeface="Wingdings" panose="05000000000000000000" pitchFamily="2" charset="2"/>
            </a:endParaRPr>
          </a:p>
          <a:p>
            <a:r>
              <a:rPr lang="en-IN" sz="1600" b="1" dirty="0">
                <a:sym typeface="Wingdings" panose="05000000000000000000" pitchFamily="2" charset="2"/>
              </a:rPr>
              <a:t>Identity: </a:t>
            </a:r>
            <a:r>
              <a:rPr lang="en-IN" sz="1600" dirty="0">
                <a:sym typeface="Wingdings" panose="05000000000000000000" pitchFamily="2" charset="2"/>
              </a:rPr>
              <a:t>it is the </a:t>
            </a:r>
            <a:r>
              <a:rPr lang="en-IN" sz="1600" dirty="0" err="1">
                <a:sym typeface="Wingdings" panose="05000000000000000000" pitchFamily="2" charset="2"/>
              </a:rPr>
              <a:t>api</a:t>
            </a:r>
            <a:r>
              <a:rPr lang="en-IN" sz="1600" dirty="0">
                <a:sym typeface="Wingdings" panose="05000000000000000000" pitchFamily="2" charset="2"/>
              </a:rPr>
              <a:t> to create and manage the users accounts in the </a:t>
            </a:r>
            <a:r>
              <a:rPr lang="en-IN" sz="1600" dirty="0" err="1">
                <a:sym typeface="Wingdings" panose="05000000000000000000" pitchFamily="2" charset="2"/>
              </a:rPr>
              <a:t>application.It</a:t>
            </a:r>
            <a:r>
              <a:rPr lang="en-IN" sz="1600" dirty="0">
                <a:sym typeface="Wingdings" panose="05000000000000000000" pitchFamily="2" charset="2"/>
              </a:rPr>
              <a:t> offers the mechanism to store, retrieve, validate the users.</a:t>
            </a:r>
          </a:p>
          <a:p>
            <a:r>
              <a:rPr lang="en-IN" sz="1600" b="1" dirty="0">
                <a:sym typeface="Wingdings" panose="05000000000000000000" pitchFamily="2" charset="2"/>
              </a:rPr>
              <a:t>User Manager and Role manager are business layer which will be used in </a:t>
            </a:r>
            <a:r>
              <a:rPr lang="en-IN" sz="1600" b="1" dirty="0" err="1">
                <a:sym typeface="Wingdings" panose="05000000000000000000" pitchFamily="2" charset="2"/>
              </a:rPr>
              <a:t>controllers,UserStore</a:t>
            </a:r>
            <a:r>
              <a:rPr lang="en-IN" sz="1600" b="1" dirty="0">
                <a:sym typeface="Wingdings" panose="05000000000000000000" pitchFamily="2" charset="2"/>
              </a:rPr>
              <a:t> and </a:t>
            </a:r>
            <a:r>
              <a:rPr lang="en-IN" sz="1600" b="1" dirty="0" err="1">
                <a:sym typeface="Wingdings" panose="05000000000000000000" pitchFamily="2" charset="2"/>
              </a:rPr>
              <a:t>RoleStore</a:t>
            </a:r>
            <a:r>
              <a:rPr lang="en-IN" sz="1600" b="1" dirty="0">
                <a:sym typeface="Wingdings" panose="05000000000000000000" pitchFamily="2" charset="2"/>
              </a:rPr>
              <a:t> are Repository, Identity </a:t>
            </a:r>
            <a:r>
              <a:rPr lang="en-IN" sz="1600" b="1" dirty="0" err="1">
                <a:sym typeface="Wingdings" panose="05000000000000000000" pitchFamily="2" charset="2"/>
              </a:rPr>
              <a:t>Dbcontext</a:t>
            </a:r>
            <a:r>
              <a:rPr lang="en-IN" sz="1600" b="1" dirty="0">
                <a:sym typeface="Wingdings" panose="05000000000000000000" pitchFamily="2" charset="2"/>
              </a:rPr>
              <a:t>(DAL)</a:t>
            </a:r>
          </a:p>
          <a:p>
            <a:r>
              <a:rPr lang="en-IN" sz="1600" dirty="0">
                <a:sym typeface="Wingdings" panose="05000000000000000000" pitchFamily="2" charset="2"/>
              </a:rPr>
              <a:t>To access the </a:t>
            </a:r>
            <a:r>
              <a:rPr lang="en-IN" sz="1600" dirty="0" err="1">
                <a:sym typeface="Wingdings" panose="05000000000000000000" pitchFamily="2" charset="2"/>
              </a:rPr>
              <a:t>IdentityUser</a:t>
            </a:r>
            <a:r>
              <a:rPr lang="en-IN" sz="1600" dirty="0">
                <a:sym typeface="Wingdings" panose="05000000000000000000" pitchFamily="2" charset="2"/>
              </a:rPr>
              <a:t> we have to install </a:t>
            </a:r>
            <a:r>
              <a:rPr lang="en-IN" sz="1600" b="1" dirty="0" err="1">
                <a:sym typeface="Wingdings" panose="05000000000000000000" pitchFamily="2" charset="2"/>
              </a:rPr>
              <a:t>Microsoft.AspNetCore.Identity</a:t>
            </a:r>
            <a:r>
              <a:rPr lang="en-IN" sz="1600" b="1" dirty="0">
                <a:sym typeface="Wingdings" panose="05000000000000000000" pitchFamily="2" charset="2"/>
              </a:rPr>
              <a:t> and </a:t>
            </a:r>
            <a:r>
              <a:rPr lang="en-IN" sz="1600" b="1" dirty="0" err="1">
                <a:sym typeface="Wingdings" panose="05000000000000000000" pitchFamily="2" charset="2"/>
              </a:rPr>
              <a:t>Microsoft.AspNetCore.Identity.EntityFrameworkCore</a:t>
            </a:r>
            <a:endParaRPr lang="en-IN" sz="1600" b="1" dirty="0">
              <a:sym typeface="Wingdings" panose="05000000000000000000" pitchFamily="2" charset="2"/>
            </a:endParaRPr>
          </a:p>
          <a:p>
            <a:r>
              <a:rPr lang="en-IN" sz="1600" b="1" dirty="0">
                <a:sym typeface="Wingdings" panose="05000000000000000000" pitchFamily="2" charset="2"/>
              </a:rPr>
              <a:t>We have to change the </a:t>
            </a:r>
            <a:r>
              <a:rPr lang="en-IN" sz="1600" b="1" dirty="0" err="1">
                <a:sym typeface="Wingdings" panose="05000000000000000000" pitchFamily="2" charset="2"/>
              </a:rPr>
              <a:t>Dbcontext</a:t>
            </a:r>
            <a:r>
              <a:rPr lang="en-IN" sz="1600" b="1" dirty="0">
                <a:sym typeface="Wingdings" panose="05000000000000000000" pitchFamily="2" charset="2"/>
              </a:rPr>
              <a:t> class inheritance to </a:t>
            </a:r>
            <a:r>
              <a:rPr lang="en-IN" sz="1600" b="1" dirty="0" err="1">
                <a:sym typeface="Wingdings" panose="05000000000000000000" pitchFamily="2" charset="2"/>
              </a:rPr>
              <a:t>IdentityDbcontext</a:t>
            </a:r>
            <a:r>
              <a:rPr lang="en-IN" sz="1600" b="1" dirty="0">
                <a:sym typeface="Wingdings" panose="05000000000000000000" pitchFamily="2" charset="2"/>
              </a:rPr>
              <a:t> and then we have to run the migrations</a:t>
            </a:r>
          </a:p>
          <a:p>
            <a:r>
              <a:rPr lang="en-IN" sz="1600" b="1" dirty="0" err="1">
                <a:sym typeface="Wingdings" panose="05000000000000000000" pitchFamily="2" charset="2"/>
              </a:rPr>
              <a:t>App.UseAuthentication</a:t>
            </a:r>
            <a:r>
              <a:rPr lang="en-IN" sz="1600" b="1" dirty="0">
                <a:sym typeface="Wingdings" panose="05000000000000000000" pitchFamily="2" charset="2"/>
              </a:rPr>
              <a:t>(): </a:t>
            </a:r>
            <a:r>
              <a:rPr lang="en-IN" sz="1600" dirty="0">
                <a:sym typeface="Wingdings" panose="05000000000000000000" pitchFamily="2" charset="2"/>
              </a:rPr>
              <a:t>when we make a request to particular </a:t>
            </a:r>
            <a:r>
              <a:rPr lang="en-IN" sz="1600" dirty="0" err="1">
                <a:sym typeface="Wingdings" panose="05000000000000000000" pitchFamily="2" charset="2"/>
              </a:rPr>
              <a:t>url</a:t>
            </a:r>
            <a:r>
              <a:rPr lang="en-IN" sz="1600" dirty="0">
                <a:sym typeface="Wingdings" panose="05000000000000000000" pitchFamily="2" charset="2"/>
              </a:rPr>
              <a:t>  and if the user is already logged in that means if the identity cookie is already present in the browser so that identity cookie will be submitted to the server as a part of the </a:t>
            </a:r>
            <a:r>
              <a:rPr lang="en-IN" sz="1600" dirty="0" err="1">
                <a:sym typeface="Wingdings" panose="05000000000000000000" pitchFamily="2" charset="2"/>
              </a:rPr>
              <a:t>request.cookies</a:t>
            </a:r>
            <a:r>
              <a:rPr lang="en-IN" sz="1600" dirty="0">
                <a:sym typeface="Wingdings" panose="05000000000000000000" pitchFamily="2" charset="2"/>
              </a:rPr>
              <a:t> so this authentication middleware can read the identity cookie and can extract user id and name from encrypted cookie and that will be available in the </a:t>
            </a:r>
            <a:r>
              <a:rPr lang="en-IN" sz="1600" b="1" dirty="0">
                <a:sym typeface="Wingdings" panose="05000000000000000000" pitchFamily="2" charset="2"/>
              </a:rPr>
              <a:t>User </a:t>
            </a:r>
            <a:r>
              <a:rPr lang="en-IN" sz="1600" dirty="0">
                <a:sym typeface="Wingdings" panose="05000000000000000000" pitchFamily="2" charset="2"/>
              </a:rPr>
              <a:t>property which we use in the View and </a:t>
            </a:r>
            <a:r>
              <a:rPr lang="en-IN" sz="1600" dirty="0" err="1">
                <a:sym typeface="Wingdings" panose="05000000000000000000" pitchFamily="2" charset="2"/>
              </a:rPr>
              <a:t>controller..so</a:t>
            </a:r>
            <a:r>
              <a:rPr lang="en-IN" sz="1600" dirty="0">
                <a:sym typeface="Wingdings" panose="05000000000000000000" pitchFamily="2" charset="2"/>
              </a:rPr>
              <a:t> the responsibility of reading the cookie is done by this middleware</a:t>
            </a:r>
          </a:p>
          <a:p>
            <a:r>
              <a:rPr lang="en-IN" sz="1600" b="1" dirty="0" err="1">
                <a:sym typeface="Wingdings" panose="05000000000000000000" pitchFamily="2" charset="2"/>
              </a:rPr>
              <a:t>ReturnUrl</a:t>
            </a:r>
            <a:r>
              <a:rPr lang="en-IN" sz="1600" b="1" dirty="0">
                <a:sym typeface="Wingdings" panose="05000000000000000000" pitchFamily="2" charset="2"/>
              </a:rPr>
              <a:t>: </a:t>
            </a:r>
            <a:r>
              <a:rPr lang="en-IN" sz="1600" dirty="0">
                <a:sym typeface="Wingdings" panose="05000000000000000000" pitchFamily="2" charset="2"/>
              </a:rPr>
              <a:t>after user logged in user must redirect to a particular </a:t>
            </a:r>
            <a:r>
              <a:rPr lang="en-IN" sz="1600" dirty="0" err="1">
                <a:sym typeface="Wingdings" panose="05000000000000000000" pitchFamily="2" charset="2"/>
              </a:rPr>
              <a:t>url</a:t>
            </a:r>
            <a:r>
              <a:rPr lang="en-IN" sz="1600" dirty="0">
                <a:sym typeface="Wingdings" panose="05000000000000000000" pitchFamily="2" charset="2"/>
              </a:rPr>
              <a:t> specified in return </a:t>
            </a:r>
            <a:r>
              <a:rPr lang="en-IN" sz="1600" dirty="0" err="1">
                <a:sym typeface="Wingdings" panose="05000000000000000000" pitchFamily="2" charset="2"/>
              </a:rPr>
              <a:t>url</a:t>
            </a:r>
            <a:r>
              <a:rPr lang="en-IN" sz="1600" dirty="0">
                <a:sym typeface="Wingdings" panose="05000000000000000000" pitchFamily="2" charset="2"/>
              </a:rPr>
              <a:t>. First we will make a request to some route home/index and since the user is not authenticated the authorization policy which we applied will </a:t>
            </a:r>
            <a:r>
              <a:rPr lang="en-IN" sz="1600" dirty="0" err="1">
                <a:sym typeface="Wingdings" panose="05000000000000000000" pitchFamily="2" charset="2"/>
              </a:rPr>
              <a:t>automaticaaly</a:t>
            </a:r>
            <a:r>
              <a:rPr lang="en-IN" sz="1600" dirty="0">
                <a:sym typeface="Wingdings" panose="05000000000000000000" pitchFamily="2" charset="2"/>
              </a:rPr>
              <a:t> redirect to login page so it returns http 302 response along with response header location=login </a:t>
            </a:r>
            <a:r>
              <a:rPr lang="en-IN" sz="1600" dirty="0" err="1">
                <a:sym typeface="Wingdings" panose="05000000000000000000" pitchFamily="2" charset="2"/>
              </a:rPr>
              <a:t>url</a:t>
            </a:r>
            <a:r>
              <a:rPr lang="en-IN" sz="1600" dirty="0">
                <a:sym typeface="Wingdings" panose="05000000000000000000" pitchFamily="2" charset="2"/>
              </a:rPr>
              <a:t> path and asl it generates the query string parameter called </a:t>
            </a:r>
            <a:r>
              <a:rPr lang="en-IN" sz="1600" dirty="0" err="1">
                <a:sym typeface="Wingdings" panose="05000000000000000000" pitchFamily="2" charset="2"/>
              </a:rPr>
              <a:t>Returnurl</a:t>
            </a:r>
            <a:r>
              <a:rPr lang="en-IN" sz="1600" dirty="0">
                <a:sym typeface="Wingdings" panose="05000000000000000000" pitchFamily="2" charset="2"/>
              </a:rPr>
              <a:t> and value is actual requested route home/index. And it means client has to send another request to login </a:t>
            </a:r>
            <a:r>
              <a:rPr lang="en-IN" sz="1600" dirty="0" err="1">
                <a:sym typeface="Wingdings" panose="05000000000000000000" pitchFamily="2" charset="2"/>
              </a:rPr>
              <a:t>url</a:t>
            </a:r>
            <a:r>
              <a:rPr lang="en-IN" sz="1600" dirty="0">
                <a:sym typeface="Wingdings" panose="05000000000000000000" pitchFamily="2" charset="2"/>
              </a:rPr>
              <a:t> along with return </a:t>
            </a:r>
            <a:r>
              <a:rPr lang="en-IN" sz="1600" dirty="0" err="1">
                <a:sym typeface="Wingdings" panose="05000000000000000000" pitchFamily="2" charset="2"/>
              </a:rPr>
              <a:t>url</a:t>
            </a:r>
            <a:r>
              <a:rPr lang="en-IN" sz="1600" dirty="0">
                <a:sym typeface="Wingdings" panose="05000000000000000000" pitchFamily="2" charset="2"/>
              </a:rPr>
              <a:t>. User enters valid user credentials and sends the response to server and if the user is authenticated it will send the response back to client with response header </a:t>
            </a:r>
            <a:r>
              <a:rPr lang="en-IN" sz="1600" b="1" dirty="0">
                <a:sym typeface="Wingdings" panose="05000000000000000000" pitchFamily="2" charset="2"/>
              </a:rPr>
              <a:t>location=</a:t>
            </a:r>
            <a:r>
              <a:rPr lang="en-IN" sz="1600" dirty="0">
                <a:sym typeface="Wingdings" panose="05000000000000000000" pitchFamily="2" charset="2"/>
              </a:rPr>
              <a:t>home/index.so browser make another request to mentioned </a:t>
            </a:r>
            <a:r>
              <a:rPr lang="en-IN" sz="1600" dirty="0" err="1">
                <a:sym typeface="Wingdings" panose="05000000000000000000" pitchFamily="2" charset="2"/>
              </a:rPr>
              <a:t>url</a:t>
            </a:r>
            <a:r>
              <a:rPr lang="en-IN" sz="1600" dirty="0">
                <a:sym typeface="Wingdings" panose="05000000000000000000" pitchFamily="2" charset="2"/>
              </a:rPr>
              <a:t> then finally </a:t>
            </a:r>
            <a:r>
              <a:rPr lang="en-IN" sz="1600" dirty="0" err="1">
                <a:sym typeface="Wingdings" panose="05000000000000000000" pitchFamily="2" charset="2"/>
              </a:rPr>
              <a:t>ti</a:t>
            </a:r>
            <a:r>
              <a:rPr lang="en-IN" sz="1600" dirty="0">
                <a:sym typeface="Wingdings" panose="05000000000000000000" pitchFamily="2" charset="2"/>
              </a:rPr>
              <a:t> gets http status code 200 and user an see the index </a:t>
            </a:r>
            <a:r>
              <a:rPr lang="en-IN" sz="1600" dirty="0" err="1">
                <a:sym typeface="Wingdings" panose="05000000000000000000" pitchFamily="2" charset="2"/>
              </a:rPr>
              <a:t>url</a:t>
            </a:r>
            <a:r>
              <a:rPr lang="en-IN" sz="1600" dirty="0">
                <a:sym typeface="Wingdings" panose="05000000000000000000" pitchFamily="2" charset="2"/>
              </a:rPr>
              <a:t>.</a:t>
            </a:r>
          </a:p>
          <a:p>
            <a:endParaRPr lang="en-IN" sz="1600" dirty="0"/>
          </a:p>
        </p:txBody>
      </p:sp>
    </p:spTree>
    <p:extLst>
      <p:ext uri="{BB962C8B-B14F-4D97-AF65-F5344CB8AC3E}">
        <p14:creationId xmlns:p14="http://schemas.microsoft.com/office/powerpoint/2010/main" val="2038473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1600" b="1" dirty="0">
                <a:sym typeface="Wingdings" panose="05000000000000000000" pitchFamily="2" charset="2"/>
              </a:rPr>
              <a:t>Remote Validation: </a:t>
            </a:r>
            <a:r>
              <a:rPr lang="en-IN" sz="1600" dirty="0">
                <a:sym typeface="Wingdings" panose="05000000000000000000" pitchFamily="2" charset="2"/>
              </a:rPr>
              <a:t>to avoid page refresh or reload we can make async request. We can make use of remote validation In </a:t>
            </a:r>
            <a:r>
              <a:rPr lang="en-IN" sz="1600" dirty="0" err="1">
                <a:sym typeface="Wingdings" panose="05000000000000000000" pitchFamily="2" charset="2"/>
              </a:rPr>
              <a:t>javascript</a:t>
            </a:r>
            <a:r>
              <a:rPr lang="en-IN" sz="1600" dirty="0">
                <a:sym typeface="Wingdings" panose="05000000000000000000" pitchFamily="2" charset="2"/>
              </a:rPr>
              <a:t> there are two ways to make async request xml http request and </a:t>
            </a:r>
            <a:r>
              <a:rPr lang="en-IN" sz="1600" dirty="0" err="1">
                <a:sym typeface="Wingdings" panose="05000000000000000000" pitchFamily="2" charset="2"/>
              </a:rPr>
              <a:t>fetchapi</a:t>
            </a:r>
            <a:r>
              <a:rPr lang="en-IN" sz="1600" dirty="0">
                <a:sym typeface="Wingdings" panose="05000000000000000000" pitchFamily="2" charset="2"/>
              </a:rPr>
              <a:t>. We have to install one package </a:t>
            </a:r>
            <a:r>
              <a:rPr lang="en-IN" sz="1600" dirty="0" err="1">
                <a:sym typeface="Wingdings" panose="05000000000000000000" pitchFamily="2" charset="2"/>
              </a:rPr>
              <a:t>Microsoft.aspnetcore.mvc.Viewfeatures</a:t>
            </a:r>
            <a:endParaRPr lang="en-IN" sz="1600" dirty="0">
              <a:sym typeface="Wingdings" panose="05000000000000000000" pitchFamily="2" charset="2"/>
            </a:endParaRPr>
          </a:p>
          <a:p>
            <a:r>
              <a:rPr lang="en-IN" sz="1600" b="1" dirty="0">
                <a:sym typeface="Wingdings" panose="05000000000000000000" pitchFamily="2" charset="2"/>
              </a:rPr>
              <a:t>Conventional Routing: </a:t>
            </a:r>
            <a:r>
              <a:rPr lang="en-IN" sz="1600" dirty="0">
                <a:sym typeface="Wingdings" panose="05000000000000000000" pitchFamily="2" charset="2"/>
              </a:rPr>
              <a:t>asp.net core supports two types of routing. Attribute routing and Conventional routing.</a:t>
            </a:r>
          </a:p>
          <a:p>
            <a:r>
              <a:rPr lang="en-IN" sz="1600" b="1" dirty="0">
                <a:sym typeface="Wingdings" panose="05000000000000000000" pitchFamily="2" charset="2"/>
              </a:rPr>
              <a:t>Area: </a:t>
            </a:r>
            <a:r>
              <a:rPr lang="en-IN" sz="1600" dirty="0">
                <a:sym typeface="Wingdings" panose="05000000000000000000" pitchFamily="2" charset="2"/>
              </a:rPr>
              <a:t>it is a group of controllers, views and models that are related to specific module</a:t>
            </a:r>
          </a:p>
          <a:p>
            <a:r>
              <a:rPr lang="en-IN" sz="1600" b="1" dirty="0">
                <a:sym typeface="Wingdings" panose="05000000000000000000" pitchFamily="2" charset="2"/>
              </a:rPr>
              <a:t>Https: </a:t>
            </a:r>
            <a:r>
              <a:rPr lang="en-IN" sz="1600" dirty="0">
                <a:sym typeface="Wingdings" panose="05000000000000000000" pitchFamily="2" charset="2"/>
              </a:rPr>
              <a:t>if we enable https in our application by default all the requests and responses will be automatically gets encrypted so that any information that is shared between client and server is secured. How it works is first client establishes a </a:t>
            </a:r>
            <a:r>
              <a:rPr lang="en-IN" sz="1600" dirty="0" err="1">
                <a:sym typeface="Wingdings" panose="05000000000000000000" pitchFamily="2" charset="2"/>
              </a:rPr>
              <a:t>tcp</a:t>
            </a:r>
            <a:r>
              <a:rPr lang="en-IN" sz="1600" dirty="0">
                <a:sym typeface="Wingdings" panose="05000000000000000000" pitchFamily="2" charset="2"/>
              </a:rPr>
              <a:t> connection with the server because http is application level protocol  which works based on </a:t>
            </a:r>
            <a:r>
              <a:rPr lang="en-IN" sz="1600" dirty="0" err="1">
                <a:sym typeface="Wingdings" panose="05000000000000000000" pitchFamily="2" charset="2"/>
              </a:rPr>
              <a:t>tcp</a:t>
            </a:r>
            <a:r>
              <a:rPr lang="en-IN" sz="1600" dirty="0">
                <a:sym typeface="Wingdings" panose="05000000000000000000" pitchFamily="2" charset="2"/>
              </a:rPr>
              <a:t> </a:t>
            </a:r>
            <a:r>
              <a:rPr lang="en-IN" sz="1600" dirty="0" err="1">
                <a:sym typeface="Wingdings" panose="05000000000000000000" pitchFamily="2" charset="2"/>
              </a:rPr>
              <a:t>connections.after</a:t>
            </a:r>
            <a:r>
              <a:rPr lang="en-IN" sz="1600" dirty="0">
                <a:sym typeface="Wingdings" panose="05000000000000000000" pitchFamily="2" charset="2"/>
              </a:rPr>
              <a:t> that client sends a pre-request message which is also known as hello message then server responds with the server public key and certificate the browser verifies the validity of particular certificate ensuring that certificate is released by a valid certificate authority and also it is duly signed by public key of the server. If that certificate is valid the client sends a random value to the server and server also generates another random value and based n both values server generates a session </a:t>
            </a:r>
            <a:r>
              <a:rPr lang="en-IN" sz="1600" dirty="0" err="1">
                <a:sym typeface="Wingdings" panose="05000000000000000000" pitchFamily="2" charset="2"/>
              </a:rPr>
              <a:t>keyand</a:t>
            </a:r>
            <a:r>
              <a:rPr lang="en-IN" sz="1600" dirty="0">
                <a:sym typeface="Wingdings" panose="05000000000000000000" pitchFamily="2" charset="2"/>
              </a:rPr>
              <a:t> then server returns the same server random value back to client not the session key and then on the client side the client also generates the session key based on client random value and server random value and if client use same cryptographic algorithm  the client also gets the same session key as the </a:t>
            </a:r>
            <a:r>
              <a:rPr lang="en-IN" sz="1600" dirty="0" err="1">
                <a:sym typeface="Wingdings" panose="05000000000000000000" pitchFamily="2" charset="2"/>
              </a:rPr>
              <a:t>serverso</a:t>
            </a:r>
            <a:r>
              <a:rPr lang="en-IN" sz="1600" dirty="0">
                <a:sym typeface="Wingdings" panose="05000000000000000000" pitchFamily="2" charset="2"/>
              </a:rPr>
              <a:t> in that way session key is known value which is known only to client  and server.so all the request and responses will be encrypted with same session key</a:t>
            </a:r>
          </a:p>
          <a:p>
            <a:r>
              <a:rPr lang="en-IN" sz="1600" b="1" dirty="0">
                <a:sym typeface="Wingdings" panose="05000000000000000000" pitchFamily="2" charset="2"/>
              </a:rPr>
              <a:t>XSRF: </a:t>
            </a:r>
            <a:r>
              <a:rPr lang="en-IN" sz="1600" dirty="0">
                <a:sym typeface="Wingdings" panose="05000000000000000000" pitchFamily="2" charset="2"/>
              </a:rPr>
              <a:t>Assume there is a bank.com and client logs into this app so as a result server will  generate a authentication token  and sends the same as a cookie so client stores that particular authentication token </a:t>
            </a:r>
            <a:r>
              <a:rPr lang="en-IN" sz="1600" dirty="0" err="1">
                <a:sym typeface="Wingdings" panose="05000000000000000000" pitchFamily="2" charset="2"/>
              </a:rPr>
              <a:t>asa</a:t>
            </a:r>
            <a:r>
              <a:rPr lang="en-IN" sz="1600" dirty="0">
                <a:sym typeface="Wingdings" panose="05000000000000000000" pitchFamily="2" charset="2"/>
              </a:rPr>
              <a:t> cookie. But here attacker wants to steal some information or perform some unwanted operation on database of bank.com. For example developer of attacker want to steal some money from  bank.com(mean one of the customer of bank.com).so attacker will create a website that looks like a </a:t>
            </a:r>
            <a:r>
              <a:rPr lang="en-IN" sz="1600" dirty="0" err="1">
                <a:sym typeface="Wingdings" panose="05000000000000000000" pitchFamily="2" charset="2"/>
              </a:rPr>
              <a:t>genuinue</a:t>
            </a:r>
            <a:r>
              <a:rPr lang="en-IN" sz="1600" dirty="0">
                <a:sym typeface="Wingdings" panose="05000000000000000000" pitchFamily="2" charset="2"/>
              </a:rPr>
              <a:t> web site and there attacker includes a link so if bank user clicks on that link it automatically sends a post request to bank.com server.</a:t>
            </a:r>
          </a:p>
          <a:p>
            <a:r>
              <a:rPr lang="en-IN" sz="1600" b="1" dirty="0">
                <a:sym typeface="Wingdings" panose="05000000000000000000" pitchFamily="2" charset="2"/>
              </a:rPr>
              <a:t>Problem: </a:t>
            </a:r>
            <a:r>
              <a:rPr lang="en-IN" sz="1600" dirty="0">
                <a:sym typeface="Wingdings" panose="05000000000000000000" pitchFamily="2" charset="2"/>
              </a:rPr>
              <a:t>instead of returning a bad request there is another preferred way which is Problem.[</a:t>
            </a:r>
            <a:r>
              <a:rPr lang="en-IN" sz="1600" dirty="0" err="1">
                <a:sym typeface="Wingdings" panose="05000000000000000000" pitchFamily="2" charset="2"/>
              </a:rPr>
              <a:t>ApiController</a:t>
            </a:r>
            <a:r>
              <a:rPr lang="en-IN" sz="1600" dirty="0">
                <a:sym typeface="Wingdings" panose="05000000000000000000" pitchFamily="2" charset="2"/>
              </a:rPr>
              <a:t>] attribute identifies the model validations and creates the same information as an object of Problem detail class internally and that will be automatically returned as a </a:t>
            </a:r>
            <a:r>
              <a:rPr lang="en-IN" sz="1600" dirty="0" err="1">
                <a:sym typeface="Wingdings" panose="05000000000000000000" pitchFamily="2" charset="2"/>
              </a:rPr>
              <a:t>result.we</a:t>
            </a:r>
            <a:r>
              <a:rPr lang="en-IN" sz="1600" dirty="0">
                <a:sym typeface="Wingdings" panose="05000000000000000000" pitchFamily="2" charset="2"/>
              </a:rPr>
              <a:t> have a predefined class called </a:t>
            </a:r>
            <a:r>
              <a:rPr lang="en-IN" sz="1600" b="1" dirty="0" err="1">
                <a:sym typeface="Wingdings" panose="05000000000000000000" pitchFamily="2" charset="2"/>
              </a:rPr>
              <a:t>ValidationsProblemDetails</a:t>
            </a:r>
            <a:r>
              <a:rPr lang="en-IN" sz="1600" b="1" dirty="0">
                <a:sym typeface="Wingdings" panose="05000000000000000000" pitchFamily="2" charset="2"/>
              </a:rPr>
              <a:t> </a:t>
            </a:r>
            <a:r>
              <a:rPr lang="en-IN" sz="1600" dirty="0">
                <a:sym typeface="Wingdings" panose="05000000000000000000" pitchFamily="2" charset="2"/>
              </a:rPr>
              <a:t>which is derived from </a:t>
            </a:r>
            <a:r>
              <a:rPr lang="en-IN" sz="1600" dirty="0" err="1">
                <a:sym typeface="Wingdings" panose="05000000000000000000" pitchFamily="2" charset="2"/>
              </a:rPr>
              <a:t>ProblemDetails</a:t>
            </a:r>
            <a:r>
              <a:rPr lang="en-IN" sz="1600" dirty="0">
                <a:sym typeface="Wingdings" panose="05000000000000000000" pitchFamily="2" charset="2"/>
              </a:rPr>
              <a:t> class and it is recommended to use only when we would like to report validation errors</a:t>
            </a:r>
          </a:p>
          <a:p>
            <a:r>
              <a:rPr lang="en-IN" sz="1600" b="1" dirty="0" err="1">
                <a:sym typeface="Wingdings" panose="05000000000000000000" pitchFamily="2" charset="2"/>
              </a:rPr>
              <a:t>IActionResult</a:t>
            </a:r>
            <a:r>
              <a:rPr lang="en-IN" sz="1600" b="1" dirty="0">
                <a:sym typeface="Wingdings" panose="05000000000000000000" pitchFamily="2" charset="2"/>
              </a:rPr>
              <a:t> VS </a:t>
            </a:r>
            <a:r>
              <a:rPr lang="en-IN" sz="1600" b="1" dirty="0" err="1">
                <a:sym typeface="Wingdings" panose="05000000000000000000" pitchFamily="2" charset="2"/>
              </a:rPr>
              <a:t>ActionResult</a:t>
            </a:r>
            <a:r>
              <a:rPr lang="en-IN" sz="1600" b="1" dirty="0">
                <a:sym typeface="Wingdings" panose="05000000000000000000" pitchFamily="2" charset="2"/>
              </a:rPr>
              <a:t> </a:t>
            </a:r>
            <a:r>
              <a:rPr lang="en-IN" sz="1600" dirty="0">
                <a:sym typeface="Wingdings" panose="05000000000000000000" pitchFamily="2" charset="2"/>
              </a:rPr>
              <a:t>In asp.net core web </a:t>
            </a:r>
            <a:r>
              <a:rPr lang="en-IN" sz="1600" dirty="0" err="1">
                <a:sym typeface="Wingdings" panose="05000000000000000000" pitchFamily="2" charset="2"/>
              </a:rPr>
              <a:t>api</a:t>
            </a:r>
            <a:r>
              <a:rPr lang="en-IN" sz="1600" dirty="0">
                <a:sym typeface="Wingdings" panose="05000000000000000000" pitchFamily="2" charset="2"/>
              </a:rPr>
              <a:t> </a:t>
            </a:r>
            <a:r>
              <a:rPr lang="en-IN" sz="1600" dirty="0" err="1">
                <a:sym typeface="Wingdings" panose="05000000000000000000" pitchFamily="2" charset="2"/>
              </a:rPr>
              <a:t>controllershave</a:t>
            </a:r>
            <a:r>
              <a:rPr lang="en-IN" sz="1600" dirty="0">
                <a:sym typeface="Wingdings" panose="05000000000000000000" pitchFamily="2" charset="2"/>
              </a:rPr>
              <a:t> two options of return type either we can mention it as </a:t>
            </a:r>
            <a:r>
              <a:rPr lang="en-IN" sz="1600" dirty="0" err="1">
                <a:sym typeface="Wingdings" panose="05000000000000000000" pitchFamily="2" charset="2"/>
              </a:rPr>
              <a:t>IActionResult</a:t>
            </a:r>
            <a:r>
              <a:rPr lang="en-IN" sz="1600" dirty="0">
                <a:sym typeface="Wingdings" panose="05000000000000000000" pitchFamily="2" charset="2"/>
              </a:rPr>
              <a:t> or </a:t>
            </a:r>
            <a:r>
              <a:rPr lang="en-IN" sz="1600" dirty="0" err="1">
                <a:sym typeface="Wingdings" panose="05000000000000000000" pitchFamily="2" charset="2"/>
              </a:rPr>
              <a:t>ActionResult</a:t>
            </a:r>
            <a:r>
              <a:rPr lang="en-IN" sz="1600" dirty="0">
                <a:sym typeface="Wingdings" panose="05000000000000000000" pitchFamily="2" charset="2"/>
              </a:rPr>
              <a:t>&lt;T&gt;. In asp.net core for all the controllers even for </a:t>
            </a:r>
            <a:r>
              <a:rPr lang="en-IN" sz="1600" dirty="0" err="1">
                <a:sym typeface="Wingdings" panose="05000000000000000000" pitchFamily="2" charset="2"/>
              </a:rPr>
              <a:t>mvc</a:t>
            </a:r>
            <a:r>
              <a:rPr lang="en-IN" sz="1600" dirty="0">
                <a:sym typeface="Wingdings" panose="05000000000000000000" pitchFamily="2" charset="2"/>
              </a:rPr>
              <a:t> controller or web </a:t>
            </a:r>
            <a:r>
              <a:rPr lang="en-IN" sz="1600" dirty="0" err="1">
                <a:sym typeface="Wingdings" panose="05000000000000000000" pitchFamily="2" charset="2"/>
              </a:rPr>
              <a:t>api</a:t>
            </a:r>
            <a:r>
              <a:rPr lang="en-IN" sz="1600" dirty="0">
                <a:sym typeface="Wingdings" panose="05000000000000000000" pitchFamily="2" charset="2"/>
              </a:rPr>
              <a:t> controllers the </a:t>
            </a:r>
            <a:r>
              <a:rPr lang="en-IN" sz="1600" dirty="0" err="1">
                <a:sym typeface="Wingdings" panose="05000000000000000000" pitchFamily="2" charset="2"/>
              </a:rPr>
              <a:t>fundemantal</a:t>
            </a:r>
            <a:r>
              <a:rPr lang="en-IN" sz="1600" dirty="0">
                <a:sym typeface="Wingdings" panose="05000000000000000000" pitchFamily="2" charset="2"/>
              </a:rPr>
              <a:t> return type of all action methods is </a:t>
            </a:r>
            <a:r>
              <a:rPr lang="en-IN" sz="1600" dirty="0" err="1">
                <a:sym typeface="Wingdings" panose="05000000000000000000" pitchFamily="2" charset="2"/>
              </a:rPr>
              <a:t>IActionResult</a:t>
            </a:r>
            <a:r>
              <a:rPr lang="en-IN" sz="1600" dirty="0">
                <a:sym typeface="Wingdings" panose="05000000000000000000" pitchFamily="2" charset="2"/>
              </a:rPr>
              <a:t> and we can return </a:t>
            </a:r>
            <a:r>
              <a:rPr lang="en-IN" sz="1600" dirty="0" err="1">
                <a:sym typeface="Wingdings" panose="05000000000000000000" pitchFamily="2" charset="2"/>
              </a:rPr>
              <a:t>content,Json,Redirect</a:t>
            </a:r>
            <a:r>
              <a:rPr lang="en-IN" sz="1600" dirty="0">
                <a:sym typeface="Wingdings" panose="05000000000000000000" pitchFamily="2" charset="2"/>
              </a:rPr>
              <a:t> etc results but if we are 100% sure that we would like to return only object result from </a:t>
            </a:r>
            <a:r>
              <a:rPr lang="en-IN" sz="1600" dirty="0" err="1">
                <a:sym typeface="Wingdings" panose="05000000000000000000" pitchFamily="2" charset="2"/>
              </a:rPr>
              <a:t>ation</a:t>
            </a:r>
            <a:r>
              <a:rPr lang="en-IN" sz="1600" dirty="0">
                <a:sym typeface="Wingdings" panose="05000000000000000000" pitchFamily="2" charset="2"/>
              </a:rPr>
              <a:t> method then in that action method it is recommended to mention it as </a:t>
            </a:r>
            <a:r>
              <a:rPr lang="en-IN" sz="1600" dirty="0" err="1">
                <a:sym typeface="Wingdings" panose="05000000000000000000" pitchFamily="2" charset="2"/>
              </a:rPr>
              <a:t>ActionResult</a:t>
            </a:r>
            <a:r>
              <a:rPr lang="en-IN" sz="1600" dirty="0">
                <a:sym typeface="Wingdings" panose="05000000000000000000" pitchFamily="2" charset="2"/>
              </a:rPr>
              <a:t>&lt;T&gt; if we want to use </a:t>
            </a:r>
            <a:r>
              <a:rPr lang="en-IN" sz="1600" dirty="0" err="1">
                <a:sym typeface="Wingdings" panose="05000000000000000000" pitchFamily="2" charset="2"/>
              </a:rPr>
              <a:t>Iaction</a:t>
            </a:r>
            <a:r>
              <a:rPr lang="en-IN" sz="1600" dirty="0">
                <a:sym typeface="Wingdings" panose="05000000000000000000" pitchFamily="2" charset="2"/>
              </a:rPr>
              <a:t> result in this case we have to use Task&lt;</a:t>
            </a:r>
            <a:r>
              <a:rPr lang="en-IN" sz="1600" dirty="0" err="1">
                <a:sym typeface="Wingdings" panose="05000000000000000000" pitchFamily="2" charset="2"/>
              </a:rPr>
              <a:t>IActionResult</a:t>
            </a:r>
            <a:r>
              <a:rPr lang="en-IN" sz="1600" dirty="0">
                <a:sym typeface="Wingdings" panose="05000000000000000000" pitchFamily="2" charset="2"/>
              </a:rPr>
              <a:t>&gt; in action method and in return type we have to use </a:t>
            </a:r>
            <a:r>
              <a:rPr lang="en-IN" sz="1600" dirty="0" err="1">
                <a:sym typeface="Wingdings" panose="05000000000000000000" pitchFamily="2" charset="2"/>
              </a:rPr>
              <a:t>returnOK</a:t>
            </a:r>
            <a:r>
              <a:rPr lang="en-IN" sz="1600" dirty="0">
                <a:sym typeface="Wingdings" panose="05000000000000000000" pitchFamily="2" charset="2"/>
              </a:rPr>
              <a:t>(city);</a:t>
            </a:r>
            <a:endParaRPr lang="en-IN" sz="1600" b="1" dirty="0">
              <a:sym typeface="Wingdings" panose="05000000000000000000" pitchFamily="2" charset="2"/>
            </a:endParaRPr>
          </a:p>
          <a:p>
            <a:endParaRPr lang="en-IN" sz="1600" dirty="0"/>
          </a:p>
        </p:txBody>
      </p:sp>
    </p:spTree>
    <p:extLst>
      <p:ext uri="{BB962C8B-B14F-4D97-AF65-F5344CB8AC3E}">
        <p14:creationId xmlns:p14="http://schemas.microsoft.com/office/powerpoint/2010/main" val="3243901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err="1">
                <a:sym typeface="Wingdings" panose="05000000000000000000" pitchFamily="2" charset="2"/>
              </a:rPr>
              <a:t>Controllerbase</a:t>
            </a:r>
            <a:r>
              <a:rPr lang="en-IN" sz="1600" b="1" dirty="0">
                <a:sym typeface="Wingdings" panose="05000000000000000000" pitchFamily="2" charset="2"/>
              </a:rPr>
              <a:t> </a:t>
            </a:r>
            <a:r>
              <a:rPr lang="en-IN" sz="1600" dirty="0">
                <a:sym typeface="Wingdings" panose="05000000000000000000" pitchFamily="2" charset="2"/>
              </a:rPr>
              <a:t>for every controller we are inheriting </a:t>
            </a:r>
            <a:r>
              <a:rPr lang="en-IN" sz="1600" dirty="0" err="1">
                <a:sym typeface="Wingdings" panose="05000000000000000000" pitchFamily="2" charset="2"/>
              </a:rPr>
              <a:t>Controllerbase</a:t>
            </a:r>
            <a:r>
              <a:rPr lang="en-IN" sz="1600" dirty="0">
                <a:sym typeface="Wingdings" panose="05000000000000000000" pitchFamily="2" charset="2"/>
              </a:rPr>
              <a:t> and also we are using {</a:t>
            </a:r>
            <a:r>
              <a:rPr lang="en-IN" sz="1600" dirty="0" err="1">
                <a:sym typeface="Wingdings" panose="05000000000000000000" pitchFamily="2" charset="2"/>
              </a:rPr>
              <a:t>ApiController</a:t>
            </a:r>
            <a:r>
              <a:rPr lang="en-IN" sz="1600" dirty="0">
                <a:sym typeface="Wingdings" panose="05000000000000000000" pitchFamily="2" charset="2"/>
              </a:rPr>
              <a:t>] and [Route(“</a:t>
            </a:r>
            <a:r>
              <a:rPr lang="en-IN" sz="1600" dirty="0" err="1">
                <a:sym typeface="Wingdings" panose="05000000000000000000" pitchFamily="2" charset="2"/>
              </a:rPr>
              <a:t>api</a:t>
            </a:r>
            <a:r>
              <a:rPr lang="en-IN" sz="1600" dirty="0">
                <a:sym typeface="Wingdings" panose="05000000000000000000" pitchFamily="2" charset="2"/>
              </a:rPr>
              <a:t>/[controller]”] attributes commonly for all the </a:t>
            </a:r>
            <a:r>
              <a:rPr lang="en-IN" sz="1600" dirty="0" err="1">
                <a:sym typeface="Wingdings" panose="05000000000000000000" pitchFamily="2" charset="2"/>
              </a:rPr>
              <a:t>controllers.Instead</a:t>
            </a:r>
            <a:r>
              <a:rPr lang="en-IN" sz="1600" dirty="0">
                <a:sym typeface="Wingdings" panose="05000000000000000000" pitchFamily="2" charset="2"/>
              </a:rPr>
              <a:t> of repeating we can common them by creating a custom base class for all the controllers.</a:t>
            </a:r>
          </a:p>
          <a:p>
            <a:r>
              <a:rPr lang="en-IN" sz="1600" b="1" dirty="0">
                <a:sym typeface="Wingdings" panose="05000000000000000000" pitchFamily="2" charset="2"/>
              </a:rPr>
              <a:t>Swagger: </a:t>
            </a:r>
            <a:r>
              <a:rPr lang="en-IN" sz="1600" dirty="0">
                <a:sym typeface="Wingdings" panose="05000000000000000000" pitchFamily="2" charset="2"/>
              </a:rPr>
              <a:t>It is a tool that helps the developers to generate the user interface in order to document and test the restful web </a:t>
            </a:r>
            <a:r>
              <a:rPr lang="en-IN" sz="1600" dirty="0" err="1">
                <a:sym typeface="Wingdings" panose="05000000000000000000" pitchFamily="2" charset="2"/>
              </a:rPr>
              <a:t>api</a:t>
            </a:r>
            <a:r>
              <a:rPr lang="en-IN" sz="1600" dirty="0">
                <a:sym typeface="Wingdings" panose="05000000000000000000" pitchFamily="2" charset="2"/>
              </a:rPr>
              <a:t> services. Swagger is built on top of open API. Open </a:t>
            </a:r>
            <a:r>
              <a:rPr lang="en-IN" sz="1600" dirty="0" err="1">
                <a:sym typeface="Wingdings" panose="05000000000000000000" pitchFamily="2" charset="2"/>
              </a:rPr>
              <a:t>api</a:t>
            </a:r>
            <a:r>
              <a:rPr lang="en-IN" sz="1600" dirty="0">
                <a:sym typeface="Wingdings" panose="05000000000000000000" pitchFamily="2" charset="2"/>
              </a:rPr>
              <a:t> is the </a:t>
            </a:r>
            <a:r>
              <a:rPr lang="en-IN" sz="1600" dirty="0" err="1">
                <a:sym typeface="Wingdings" panose="05000000000000000000" pitchFamily="2" charset="2"/>
              </a:rPr>
              <a:t>specificationthat</a:t>
            </a:r>
            <a:r>
              <a:rPr lang="en-IN" sz="1600" dirty="0">
                <a:sym typeface="Wingdings" panose="05000000000000000000" pitchFamily="2" charset="2"/>
              </a:rPr>
              <a:t> helps the developers to write web </a:t>
            </a:r>
            <a:r>
              <a:rPr lang="en-IN" sz="1600" dirty="0" err="1">
                <a:sym typeface="Wingdings" panose="05000000000000000000" pitchFamily="2" charset="2"/>
              </a:rPr>
              <a:t>api</a:t>
            </a:r>
            <a:r>
              <a:rPr lang="en-IN" sz="1600" dirty="0">
                <a:sym typeface="Wingdings" panose="05000000000000000000" pitchFamily="2" charset="2"/>
              </a:rPr>
              <a:t> specifications in Json format and by using that </a:t>
            </a:r>
            <a:r>
              <a:rPr lang="en-IN" sz="1600" dirty="0" err="1">
                <a:sym typeface="Wingdings" panose="05000000000000000000" pitchFamily="2" charset="2"/>
              </a:rPr>
              <a:t>json</a:t>
            </a:r>
            <a:r>
              <a:rPr lang="en-IN" sz="1600" dirty="0">
                <a:sym typeface="Wingdings" panose="05000000000000000000" pitchFamily="2" charset="2"/>
              </a:rPr>
              <a:t> some tools such as swagger or </a:t>
            </a:r>
            <a:r>
              <a:rPr lang="en-IN" sz="1600" dirty="0" err="1">
                <a:sym typeface="Wingdings" panose="05000000000000000000" pitchFamily="2" charset="2"/>
              </a:rPr>
              <a:t>nswag</a:t>
            </a:r>
            <a:r>
              <a:rPr lang="en-IN" sz="1600" dirty="0">
                <a:sym typeface="Wingdings" panose="05000000000000000000" pitchFamily="2" charset="2"/>
              </a:rPr>
              <a:t> can understand the structure of web </a:t>
            </a:r>
            <a:r>
              <a:rPr lang="en-IN" sz="1600" dirty="0" err="1">
                <a:sym typeface="Wingdings" panose="05000000000000000000" pitchFamily="2" charset="2"/>
              </a:rPr>
              <a:t>api</a:t>
            </a:r>
            <a:r>
              <a:rPr lang="en-IN" sz="1600" dirty="0">
                <a:sym typeface="Wingdings" panose="05000000000000000000" pitchFamily="2" charset="2"/>
              </a:rPr>
              <a:t> services and can understand what request details are to be sent to the server and what is the response </a:t>
            </a:r>
            <a:r>
              <a:rPr lang="en-IN" sz="1600" dirty="0" err="1">
                <a:sym typeface="Wingdings" panose="05000000000000000000" pitchFamily="2" charset="2"/>
              </a:rPr>
              <a:t>structure.</a:t>
            </a:r>
            <a:r>
              <a:rPr lang="en-IN" sz="1600" b="1" dirty="0" err="1">
                <a:sym typeface="Wingdings" panose="05000000000000000000" pitchFamily="2" charset="2"/>
              </a:rPr>
              <a:t>swashbuckler.aspnetcore</a:t>
            </a:r>
            <a:r>
              <a:rPr lang="en-IN" sz="1600" b="1" dirty="0">
                <a:sym typeface="Wingdings" panose="05000000000000000000" pitchFamily="2" charset="2"/>
              </a:rPr>
              <a:t> </a:t>
            </a:r>
            <a:r>
              <a:rPr lang="en-IN" sz="1600" dirty="0">
                <a:sym typeface="Wingdings" panose="05000000000000000000" pitchFamily="2" charset="2"/>
              </a:rPr>
              <a:t>works based on swagger and it is used to integrate swagger in asp.net core easily. In order to use swagger we have to install </a:t>
            </a:r>
            <a:r>
              <a:rPr lang="en-IN" sz="1600" dirty="0" err="1">
                <a:sym typeface="Wingdings" panose="05000000000000000000" pitchFamily="2" charset="2"/>
              </a:rPr>
              <a:t>nuget</a:t>
            </a:r>
            <a:r>
              <a:rPr lang="en-IN" sz="1600" dirty="0">
                <a:sym typeface="Wingdings" panose="05000000000000000000" pitchFamily="2" charset="2"/>
              </a:rPr>
              <a:t> </a:t>
            </a:r>
            <a:r>
              <a:rPr lang="en-IN" sz="1600" dirty="0" err="1">
                <a:sym typeface="Wingdings" panose="05000000000000000000" pitchFamily="2" charset="2"/>
              </a:rPr>
              <a:t>packages.</a:t>
            </a:r>
            <a:r>
              <a:rPr lang="en-IN" sz="1600" b="1" dirty="0" err="1">
                <a:sym typeface="Wingdings" panose="05000000000000000000" pitchFamily="2" charset="2"/>
              </a:rPr>
              <a:t>Microsoft.aspnetcore.openAPI,Swashbuckle.aspnetcore</a:t>
            </a:r>
            <a:r>
              <a:rPr lang="en-IN" sz="1600" b="1" dirty="0">
                <a:sym typeface="Wingdings" panose="05000000000000000000" pitchFamily="2" charset="2"/>
              </a:rPr>
              <a:t>(it will automatically install swagger)</a:t>
            </a:r>
          </a:p>
          <a:p>
            <a:r>
              <a:rPr lang="en-IN" sz="1600" b="1" dirty="0">
                <a:sym typeface="Wingdings" panose="05000000000000000000" pitchFamily="2" charset="2"/>
              </a:rPr>
              <a:t>Swagger Documentation Comments to generate xml based on comments we have to right click on </a:t>
            </a:r>
            <a:r>
              <a:rPr lang="en-IN" sz="1600" b="1" dirty="0" err="1">
                <a:sym typeface="Wingdings" panose="05000000000000000000" pitchFamily="2" charset="2"/>
              </a:rPr>
              <a:t>projectpropertiesBuildoutputcheck</a:t>
            </a:r>
            <a:r>
              <a:rPr lang="en-IN" sz="1600" b="1" dirty="0">
                <a:sym typeface="Wingdings" panose="05000000000000000000" pitchFamily="2" charset="2"/>
              </a:rPr>
              <a:t> the Document file check box and in xml documentation text box type api.xml and it will generate xml and it will be stored in </a:t>
            </a:r>
            <a:r>
              <a:rPr lang="en-IN" sz="1600" b="1" dirty="0" err="1">
                <a:sym typeface="Wingdings" panose="05000000000000000000" pitchFamily="2" charset="2"/>
              </a:rPr>
              <a:t>applicatipn</a:t>
            </a:r>
            <a:r>
              <a:rPr lang="en-IN" sz="1600" b="1" dirty="0">
                <a:sym typeface="Wingdings" panose="05000000000000000000" pitchFamily="2" charset="2"/>
              </a:rPr>
              <a:t> folder which will be input for the swagger</a:t>
            </a:r>
          </a:p>
          <a:p>
            <a:r>
              <a:rPr lang="en-IN" sz="1600" b="1" dirty="0">
                <a:sym typeface="Wingdings" panose="05000000000000000000" pitchFamily="2" charset="2"/>
              </a:rPr>
              <a:t>Content Negotiation: </a:t>
            </a:r>
            <a:r>
              <a:rPr lang="en-IN" sz="1600" dirty="0">
                <a:sym typeface="Wingdings" panose="05000000000000000000" pitchFamily="2" charset="2"/>
              </a:rPr>
              <a:t>it is about interaction between client and server about content present in request and response body. For example browser makes a request to server it can include content type in request header</a:t>
            </a:r>
          </a:p>
          <a:p>
            <a:r>
              <a:rPr lang="en-IN" sz="1600" b="1" dirty="0">
                <a:sym typeface="Wingdings" panose="05000000000000000000" pitchFamily="2" charset="2"/>
              </a:rPr>
              <a:t>API Versioning: </a:t>
            </a:r>
            <a:r>
              <a:rPr lang="en-IN" sz="1600" dirty="0">
                <a:sym typeface="Wingdings" panose="05000000000000000000" pitchFamily="2" charset="2"/>
              </a:rPr>
              <a:t> we can pass version in 3 ways either by </a:t>
            </a:r>
            <a:r>
              <a:rPr lang="en-IN" sz="1600" dirty="0" err="1">
                <a:sym typeface="Wingdings" panose="05000000000000000000" pitchFamily="2" charset="2"/>
              </a:rPr>
              <a:t>url,request</a:t>
            </a:r>
            <a:r>
              <a:rPr lang="en-IN" sz="1600" dirty="0">
                <a:sym typeface="Wingdings" panose="05000000000000000000" pitchFamily="2" charset="2"/>
              </a:rPr>
              <a:t> header or query string</a:t>
            </a:r>
          </a:p>
          <a:p>
            <a:r>
              <a:rPr lang="en-IN" sz="1600" dirty="0">
                <a:sym typeface="Wingdings" panose="05000000000000000000" pitchFamily="2" charset="2"/>
              </a:rPr>
              <a:t>To implement Identity First we have to install </a:t>
            </a:r>
            <a:r>
              <a:rPr lang="en-IN" sz="1600" b="1" dirty="0" err="1">
                <a:sym typeface="Wingdings" panose="05000000000000000000" pitchFamily="2" charset="2"/>
              </a:rPr>
              <a:t>Microsoft.aspnetcore.Identity.Entityframeworkcore</a:t>
            </a:r>
            <a:endParaRPr lang="en-IN" sz="1600" b="1" dirty="0">
              <a:sym typeface="Wingdings" panose="05000000000000000000" pitchFamily="2" charset="2"/>
            </a:endParaRPr>
          </a:p>
          <a:p>
            <a:endParaRPr lang="en-IN" sz="1600" dirty="0"/>
          </a:p>
        </p:txBody>
      </p:sp>
    </p:spTree>
    <p:extLst>
      <p:ext uri="{BB962C8B-B14F-4D97-AF65-F5344CB8AC3E}">
        <p14:creationId xmlns:p14="http://schemas.microsoft.com/office/powerpoint/2010/main" val="29500171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Angular: </a:t>
            </a:r>
            <a:r>
              <a:rPr lang="en-IN" sz="1600" dirty="0">
                <a:sym typeface="Wingdings" panose="05000000000000000000" pitchFamily="2" charset="2"/>
              </a:rPr>
              <a:t>Right click on folder in visual studio solution explorer and then click on open in terminal and execute </a:t>
            </a:r>
            <a:r>
              <a:rPr lang="en-IN" sz="1600" dirty="0" err="1">
                <a:sym typeface="Wingdings" panose="05000000000000000000" pitchFamily="2" charset="2"/>
              </a:rPr>
              <a:t>npm</a:t>
            </a:r>
            <a:r>
              <a:rPr lang="en-IN" sz="1600" dirty="0">
                <a:sym typeface="Wingdings" panose="05000000000000000000" pitchFamily="2" charset="2"/>
              </a:rPr>
              <a:t> install @angular/cli@15 –g</a:t>
            </a:r>
          </a:p>
          <a:p>
            <a:r>
              <a:rPr lang="en-IN" sz="1600" b="1" dirty="0">
                <a:sym typeface="Wingdings" panose="05000000000000000000" pitchFamily="2" charset="2"/>
              </a:rPr>
              <a:t>Ng g class models\City </a:t>
            </a:r>
            <a:r>
              <a:rPr lang="en-IN" sz="1600" dirty="0">
                <a:sym typeface="Wingdings" panose="05000000000000000000" pitchFamily="2" charset="2"/>
              </a:rPr>
              <a:t>It will create a City class inside </a:t>
            </a:r>
            <a:r>
              <a:rPr lang="en-IN" sz="1600" dirty="0" err="1">
                <a:sym typeface="Wingdings" panose="05000000000000000000" pitchFamily="2" charset="2"/>
              </a:rPr>
              <a:t>modles</a:t>
            </a:r>
            <a:r>
              <a:rPr lang="en-IN" sz="1600" dirty="0">
                <a:sym typeface="Wingdings" panose="05000000000000000000" pitchFamily="2" charset="2"/>
              </a:rPr>
              <a:t> folder</a:t>
            </a:r>
          </a:p>
          <a:p>
            <a:r>
              <a:rPr lang="en-IN" sz="1600" b="1" dirty="0">
                <a:sym typeface="Wingdings" panose="05000000000000000000" pitchFamily="2" charset="2"/>
              </a:rPr>
              <a:t>Ng g service services\</a:t>
            </a:r>
            <a:r>
              <a:rPr lang="en-IN" sz="1600" b="1" dirty="0" err="1">
                <a:sym typeface="Wingdings" panose="05000000000000000000" pitchFamily="2" charset="2"/>
              </a:rPr>
              <a:t>Ciyies</a:t>
            </a:r>
            <a:r>
              <a:rPr lang="en-IN" sz="1600" b="1" dirty="0">
                <a:sym typeface="Wingdings" panose="05000000000000000000" pitchFamily="2" charset="2"/>
              </a:rPr>
              <a:t> </a:t>
            </a:r>
            <a:r>
              <a:rPr lang="en-IN" sz="1600" dirty="0">
                <a:sym typeface="Wingdings" panose="05000000000000000000" pitchFamily="2" charset="2"/>
              </a:rPr>
              <a:t>it will create a s=Cities Service</a:t>
            </a:r>
          </a:p>
          <a:p>
            <a:r>
              <a:rPr lang="en-IN" sz="1600" b="1" dirty="0">
                <a:sym typeface="Wingdings" panose="05000000000000000000" pitchFamily="2" charset="2"/>
              </a:rPr>
              <a:t>CORS: </a:t>
            </a:r>
            <a:r>
              <a:rPr lang="en-IN" sz="1600" dirty="0">
                <a:sym typeface="Wingdings" panose="05000000000000000000" pitchFamily="2" charset="2"/>
              </a:rPr>
              <a:t>Cross origin resource sharing is security feature implemented by web browsers to allow or deny  web page from making request to different domain. How CORS works exactly  while  making a request to </a:t>
            </a:r>
            <a:r>
              <a:rPr lang="en-IN" sz="1600" dirty="0">
                <a:sym typeface="Wingdings" panose="05000000000000000000" pitchFamily="2" charset="2"/>
                <a:hlinkClick r:id="rId2"/>
              </a:rPr>
              <a:t>www.facebook.com</a:t>
            </a:r>
            <a:r>
              <a:rPr lang="en-IN" sz="1600" dirty="0">
                <a:sym typeface="Wingdings" panose="05000000000000000000" pitchFamily="2" charset="2"/>
              </a:rPr>
              <a:t> </a:t>
            </a:r>
            <a:r>
              <a:rPr lang="en-IN" sz="1600" dirty="0" err="1">
                <a:sym typeface="Wingdings" panose="05000000000000000000" pitchFamily="2" charset="2"/>
              </a:rPr>
              <a:t>bydefault</a:t>
            </a:r>
            <a:r>
              <a:rPr lang="en-IN" sz="1600" dirty="0">
                <a:sym typeface="Wingdings" panose="05000000000000000000" pitchFamily="2" charset="2"/>
              </a:rPr>
              <a:t> browser automatically </a:t>
            </a:r>
            <a:r>
              <a:rPr lang="en-IN" sz="1600" dirty="0" err="1">
                <a:sym typeface="Wingdings" panose="05000000000000000000" pitchFamily="2" charset="2"/>
              </a:rPr>
              <a:t>includesa</a:t>
            </a:r>
            <a:r>
              <a:rPr lang="en-IN" sz="1600" dirty="0">
                <a:sym typeface="Wingdings" panose="05000000000000000000" pitchFamily="2" charset="2"/>
              </a:rPr>
              <a:t> request header called </a:t>
            </a:r>
            <a:r>
              <a:rPr lang="en-IN" sz="1600" b="1" dirty="0" err="1">
                <a:sym typeface="Wingdings" panose="05000000000000000000" pitchFamily="2" charset="2"/>
              </a:rPr>
              <a:t>origin:facebook.com</a:t>
            </a:r>
            <a:r>
              <a:rPr lang="en-IN" sz="1600" b="1" dirty="0">
                <a:sym typeface="Wingdings" panose="05000000000000000000" pitchFamily="2" charset="2"/>
              </a:rPr>
              <a:t> </a:t>
            </a:r>
            <a:r>
              <a:rPr lang="en-IN" sz="1600" dirty="0">
                <a:sym typeface="Wingdings" panose="05000000000000000000" pitchFamily="2" charset="2"/>
              </a:rPr>
              <a:t>now the server of other.com verifies the origin value then as per the configuration it decides whether it is acceptable or not.in case if it is accepted it includes a </a:t>
            </a:r>
            <a:r>
              <a:rPr lang="en-IN" sz="1600" b="1" dirty="0">
                <a:sym typeface="Wingdings" panose="05000000000000000000" pitchFamily="2" charset="2"/>
              </a:rPr>
              <a:t>Response header called </a:t>
            </a:r>
            <a:r>
              <a:rPr lang="en-IN" sz="1600" b="1" dirty="0" err="1">
                <a:sym typeface="Wingdings" panose="05000000000000000000" pitchFamily="2" charset="2"/>
              </a:rPr>
              <a:t>Access-control-allow-origin:facebook.com</a:t>
            </a:r>
            <a:r>
              <a:rPr lang="en-IN" sz="1600" b="1" dirty="0">
                <a:sym typeface="Wingdings" panose="05000000000000000000" pitchFamily="2" charset="2"/>
              </a:rPr>
              <a:t> </a:t>
            </a:r>
            <a:r>
              <a:rPr lang="en-IN" sz="1600" dirty="0">
                <a:sym typeface="Wingdings" panose="05000000000000000000" pitchFamily="2" charset="2"/>
              </a:rPr>
              <a:t>so once this response header has been reached to the browser the browser reads this response </a:t>
            </a:r>
            <a:r>
              <a:rPr lang="en-IN" sz="1600" dirty="0" err="1">
                <a:sym typeface="Wingdings" panose="05000000000000000000" pitchFamily="2" charset="2"/>
              </a:rPr>
              <a:t>headerand</a:t>
            </a:r>
            <a:r>
              <a:rPr lang="en-IN" sz="1600" dirty="0">
                <a:sym typeface="Wingdings" panose="05000000000000000000" pitchFamily="2" charset="2"/>
              </a:rPr>
              <a:t> matches the same with </a:t>
            </a:r>
            <a:r>
              <a:rPr lang="en-IN" sz="1600" b="1" dirty="0">
                <a:sym typeface="Wingdings" panose="05000000000000000000" pitchFamily="2" charset="2"/>
              </a:rPr>
              <a:t>Request header called Origin. </a:t>
            </a:r>
            <a:r>
              <a:rPr lang="en-IN" sz="1600" dirty="0">
                <a:sym typeface="Wingdings" panose="05000000000000000000" pitchFamily="2" charset="2"/>
              </a:rPr>
              <a:t>If they match it indicates that server has accepted the request from facebook.com an </a:t>
            </a:r>
            <a:r>
              <a:rPr lang="en-IN" sz="1600" dirty="0" err="1">
                <a:sym typeface="Wingdings" panose="05000000000000000000" pitchFamily="2" charset="2"/>
              </a:rPr>
              <a:t>dit</a:t>
            </a:r>
            <a:r>
              <a:rPr lang="en-IN" sz="1600" dirty="0">
                <a:sym typeface="Wingdings" panose="05000000000000000000" pitchFamily="2" charset="2"/>
              </a:rPr>
              <a:t> starts reading the response normally. In case if server wants to reject the request then it will not add </a:t>
            </a:r>
            <a:r>
              <a:rPr lang="en-IN" sz="1600" b="1" dirty="0">
                <a:sym typeface="Wingdings" panose="05000000000000000000" pitchFamily="2" charset="2"/>
              </a:rPr>
              <a:t>Response header called Access-control-allow-origin</a:t>
            </a:r>
          </a:p>
          <a:p>
            <a:endParaRPr lang="en-IN" sz="1600" b="1" dirty="0">
              <a:sym typeface="Wingdings" panose="05000000000000000000" pitchFamily="2" charset="2"/>
            </a:endParaRPr>
          </a:p>
          <a:p>
            <a:r>
              <a:rPr lang="en-IN" sz="1600" b="1" dirty="0">
                <a:sym typeface="Wingdings" panose="05000000000000000000" pitchFamily="2" charset="2"/>
              </a:rPr>
              <a:t>JWT Basics: </a:t>
            </a:r>
            <a:r>
              <a:rPr lang="en-IN" sz="1600" dirty="0">
                <a:sym typeface="Wingdings" panose="05000000000000000000" pitchFamily="2" charset="2"/>
              </a:rPr>
              <a:t>If we want to enable security for </a:t>
            </a:r>
            <a:r>
              <a:rPr lang="en-IN" sz="1600" dirty="0" err="1">
                <a:sym typeface="Wingdings" panose="05000000000000000000" pitchFamily="2" charset="2"/>
              </a:rPr>
              <a:t>webapi</a:t>
            </a:r>
            <a:r>
              <a:rPr lang="en-IN" sz="1600" dirty="0">
                <a:sym typeface="Wingdings" panose="05000000000000000000" pitchFamily="2" charset="2"/>
              </a:rPr>
              <a:t> controller JWT is most preferred way. JWT is a Jason web token that means </a:t>
            </a:r>
            <a:r>
              <a:rPr lang="en-IN" sz="1600" dirty="0" err="1">
                <a:sym typeface="Wingdings" panose="05000000000000000000" pitchFamily="2" charset="2"/>
              </a:rPr>
              <a:t>jwt</a:t>
            </a:r>
            <a:r>
              <a:rPr lang="en-IN" sz="1600" dirty="0">
                <a:sym typeface="Wingdings" panose="05000000000000000000" pitchFamily="2" charset="2"/>
              </a:rPr>
              <a:t> is a token system that is exchanged from server to client. At first user will sign-in by using his user id and password and server will generate a token so token includes the user details and this token is sent back to client and in the browser we will store the token within the session storage or local storage then for all subsequent requests the browser has a responsibility of claiming that user is logged in. in order to do so </a:t>
            </a:r>
            <a:r>
              <a:rPr lang="en-IN" sz="1600" dirty="0" err="1">
                <a:sym typeface="Wingdings" panose="05000000000000000000" pitchFamily="2" charset="2"/>
              </a:rPr>
              <a:t>broswers</a:t>
            </a:r>
            <a:r>
              <a:rPr lang="en-IN" sz="1600" dirty="0">
                <a:sym typeface="Wingdings" panose="05000000000000000000" pitchFamily="2" charset="2"/>
              </a:rPr>
              <a:t> has to add the token in the request header which is authorization request header and that token will be verified by the </a:t>
            </a:r>
            <a:r>
              <a:rPr lang="en-IN" sz="1600" dirty="0" err="1">
                <a:sym typeface="Wingdings" panose="05000000000000000000" pitchFamily="2" charset="2"/>
              </a:rPr>
              <a:t>api</a:t>
            </a:r>
            <a:r>
              <a:rPr lang="en-IN" sz="1600" dirty="0">
                <a:sym typeface="Wingdings" panose="05000000000000000000" pitchFamily="2" charset="2"/>
              </a:rPr>
              <a:t> server and identifying that token is valid and checks the user details as a part of the </a:t>
            </a:r>
            <a:r>
              <a:rPr lang="en-IN" sz="1600" dirty="0" err="1">
                <a:sym typeface="Wingdings" panose="05000000000000000000" pitchFamily="2" charset="2"/>
              </a:rPr>
              <a:t>token.if</a:t>
            </a:r>
            <a:r>
              <a:rPr lang="en-IN" sz="1600" dirty="0">
                <a:sym typeface="Wingdings" panose="05000000000000000000" pitchFamily="2" charset="2"/>
              </a:rPr>
              <a:t> it is valid then it is fine.</a:t>
            </a:r>
          </a:p>
          <a:p>
            <a:r>
              <a:rPr lang="en-IN" sz="1600" b="1" dirty="0">
                <a:sym typeface="Wingdings" panose="05000000000000000000" pitchFamily="2" charset="2"/>
              </a:rPr>
              <a:t>What are the contents of particular </a:t>
            </a:r>
            <a:r>
              <a:rPr lang="en-IN" sz="1600" b="1" dirty="0" err="1">
                <a:sym typeface="Wingdings" panose="05000000000000000000" pitchFamily="2" charset="2"/>
              </a:rPr>
              <a:t>token.</a:t>
            </a:r>
            <a:r>
              <a:rPr lang="en-IN" sz="1600" dirty="0" err="1">
                <a:sym typeface="Wingdings" panose="05000000000000000000" pitchFamily="2" charset="2"/>
              </a:rPr>
              <a:t>every</a:t>
            </a:r>
            <a:r>
              <a:rPr lang="en-IN" sz="1600" dirty="0">
                <a:sym typeface="Wingdings" panose="05000000000000000000" pitchFamily="2" charset="2"/>
              </a:rPr>
              <a:t> </a:t>
            </a:r>
            <a:r>
              <a:rPr lang="en-IN" sz="1600" dirty="0" err="1">
                <a:sym typeface="Wingdings" panose="05000000000000000000" pitchFamily="2" charset="2"/>
              </a:rPr>
              <a:t>jwt</a:t>
            </a:r>
            <a:r>
              <a:rPr lang="en-IN" sz="1600" dirty="0">
                <a:sym typeface="Wingdings" panose="05000000000000000000" pitchFamily="2" charset="2"/>
              </a:rPr>
              <a:t> token contains three parts. Header </a:t>
            </a:r>
            <a:r>
              <a:rPr lang="en-IN" sz="1600" dirty="0" err="1">
                <a:sym typeface="Wingdings" panose="05000000000000000000" pitchFamily="2" charset="2"/>
              </a:rPr>
              <a:t>part,Payload</a:t>
            </a:r>
            <a:r>
              <a:rPr lang="en-IN" sz="1600" dirty="0">
                <a:sym typeface="Wingdings" panose="05000000000000000000" pitchFamily="2" charset="2"/>
              </a:rPr>
              <a:t> and </a:t>
            </a:r>
            <a:r>
              <a:rPr lang="en-IN" sz="1600" dirty="0" err="1">
                <a:sym typeface="Wingdings" panose="05000000000000000000" pitchFamily="2" charset="2"/>
              </a:rPr>
              <a:t>signature.All</a:t>
            </a:r>
            <a:r>
              <a:rPr lang="en-IN" sz="1600" dirty="0">
                <a:sym typeface="Wingdings" panose="05000000000000000000" pitchFamily="2" charset="2"/>
              </a:rPr>
              <a:t> these 3 are base64 string. Base64 is a form of data that is used to encode the binary data in a text format. Header contains the details of the token indicating what security algorithm is used in order to generate the token and payload contains actual user details that we want to store and signature is the encrypted version of same header and payload and it is generated by using cryptographic algorithm that is HMAC</a:t>
            </a:r>
          </a:p>
          <a:p>
            <a:r>
              <a:rPr lang="en-IN" sz="1600" dirty="0">
                <a:sym typeface="Wingdings" panose="05000000000000000000" pitchFamily="2" charset="2"/>
              </a:rPr>
              <a:t>Header {“typ”:”JWT”,”alg”:”HS256”} here </a:t>
            </a:r>
            <a:r>
              <a:rPr lang="en-IN" sz="1600" dirty="0" err="1">
                <a:sym typeface="Wingdings" panose="05000000000000000000" pitchFamily="2" charset="2"/>
              </a:rPr>
              <a:t>alg</a:t>
            </a:r>
            <a:r>
              <a:rPr lang="en-IN" sz="1600" dirty="0">
                <a:sym typeface="Wingdings" panose="05000000000000000000" pitchFamily="2" charset="2"/>
              </a:rPr>
              <a:t> indicates that algorithm that is being used to generate the signature, payload {</a:t>
            </a:r>
            <a:r>
              <a:rPr lang="en-IN" sz="1600" dirty="0" err="1">
                <a:sym typeface="Wingdings" panose="05000000000000000000" pitchFamily="2" charset="2"/>
              </a:rPr>
              <a:t>userId</a:t>
            </a:r>
            <a:r>
              <a:rPr lang="en-IN" sz="1600" dirty="0">
                <a:sym typeface="Wingdings" panose="05000000000000000000" pitchFamily="2" charset="2"/>
              </a:rPr>
              <a:t>:”</a:t>
            </a:r>
            <a:r>
              <a:rPr lang="en-IN" sz="1600" dirty="0" err="1">
                <a:sym typeface="Wingdings" panose="05000000000000000000" pitchFamily="2" charset="2"/>
              </a:rPr>
              <a:t>userdetails</a:t>
            </a:r>
            <a:r>
              <a:rPr lang="en-IN" sz="1600" dirty="0">
                <a:sym typeface="Wingdings" panose="05000000000000000000" pitchFamily="2" charset="2"/>
              </a:rPr>
              <a:t>” {secret key}}.Both header and payload is converted in Base64Encoded. Both will be concatenated and then we will hash the concatenated data by using secured algorithm which is mentioned in header part and not only data the </a:t>
            </a:r>
            <a:r>
              <a:rPr lang="en-IN" sz="1600" dirty="0" err="1">
                <a:sym typeface="Wingdings" panose="05000000000000000000" pitchFamily="2" charset="2"/>
              </a:rPr>
              <a:t>secretkey</a:t>
            </a:r>
            <a:r>
              <a:rPr lang="en-IN" sz="1600" dirty="0">
                <a:sym typeface="Wingdings" panose="05000000000000000000" pitchFamily="2" charset="2"/>
              </a:rPr>
              <a:t> will also be hashed and it generated hashed data and then the hashed data will be converted in Base64Encoded and that is called signature and finally we concatenate everything together like data(encoded value of header and payload) + signature is </a:t>
            </a:r>
            <a:r>
              <a:rPr lang="en-IN" sz="1600" dirty="0" err="1">
                <a:sym typeface="Wingdings" panose="05000000000000000000" pitchFamily="2" charset="2"/>
              </a:rPr>
              <a:t>jwttoken</a:t>
            </a:r>
            <a:endParaRPr lang="en-IN" sz="1600" dirty="0">
              <a:sym typeface="Wingdings" panose="05000000000000000000" pitchFamily="2" charset="2"/>
            </a:endParaRPr>
          </a:p>
          <a:p>
            <a:endParaRPr lang="en-IN" sz="1600" dirty="0"/>
          </a:p>
        </p:txBody>
      </p:sp>
    </p:spTree>
    <p:extLst>
      <p:ext uri="{BB962C8B-B14F-4D97-AF65-F5344CB8AC3E}">
        <p14:creationId xmlns:p14="http://schemas.microsoft.com/office/powerpoint/2010/main" val="39264508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sym typeface="Wingdings" panose="05000000000000000000" pitchFamily="2" charset="2"/>
              </a:rPr>
              <a:t>How Server verifies if token is valid or not </a:t>
            </a:r>
            <a:r>
              <a:rPr lang="en-IN" sz="1600" dirty="0">
                <a:sym typeface="Wingdings" panose="05000000000000000000" pitchFamily="2" charset="2"/>
              </a:rPr>
              <a:t>it just repeats the same process based on header and payload and it gets new token so if the newly generated token  and the token which is supplied by the client as a part of request header matches then it is valid. From the token we have header and payload in base64Encoded right it will decode the base64 string and will get the actual value and then again we will convert both in base64 string and we will hash the same along with secret known by the server and that hash will be converted in base64 string and we will get the signature and we will get the new token and this token and token supplied by client must </a:t>
            </a:r>
            <a:r>
              <a:rPr lang="en-IN" sz="1600" dirty="0" err="1">
                <a:sym typeface="Wingdings" panose="05000000000000000000" pitchFamily="2" charset="2"/>
              </a:rPr>
              <a:t>match.if</a:t>
            </a:r>
            <a:r>
              <a:rPr lang="en-IN" sz="1600" dirty="0">
                <a:sym typeface="Wingdings" panose="05000000000000000000" pitchFamily="2" charset="2"/>
              </a:rPr>
              <a:t> token matches request will processed </a:t>
            </a:r>
          </a:p>
          <a:p>
            <a:r>
              <a:rPr lang="en-IN" sz="1600" dirty="0">
                <a:sym typeface="Wingdings" panose="05000000000000000000" pitchFamily="2" charset="2"/>
              </a:rPr>
              <a:t>In order to implement JWT we have to install </a:t>
            </a:r>
            <a:r>
              <a:rPr lang="en-IN" sz="1600" b="1" dirty="0" err="1">
                <a:sym typeface="Wingdings" panose="05000000000000000000" pitchFamily="2" charset="2"/>
              </a:rPr>
              <a:t>Microsoft.AspNetCore.authentication.JwtBearer</a:t>
            </a:r>
            <a:endParaRPr lang="en-IN" sz="1600" b="1" dirty="0">
              <a:sym typeface="Wingdings" panose="05000000000000000000" pitchFamily="2" charset="2"/>
            </a:endParaRPr>
          </a:p>
          <a:p>
            <a:r>
              <a:rPr lang="en-IN" sz="1600" b="1" dirty="0" err="1">
                <a:sym typeface="Wingdings" panose="05000000000000000000" pitchFamily="2" charset="2"/>
              </a:rPr>
              <a:t>App.UseAuthentication</a:t>
            </a:r>
            <a:r>
              <a:rPr lang="en-IN" sz="1600" b="1" dirty="0">
                <a:sym typeface="Wingdings" panose="05000000000000000000" pitchFamily="2" charset="2"/>
              </a:rPr>
              <a:t>() </a:t>
            </a:r>
            <a:r>
              <a:rPr lang="en-IN" sz="1600" dirty="0">
                <a:sym typeface="Wingdings" panose="05000000000000000000" pitchFamily="2" charset="2"/>
              </a:rPr>
              <a:t>middleware is responsible to check </a:t>
            </a:r>
            <a:r>
              <a:rPr lang="en-IN" sz="1600" dirty="0" err="1">
                <a:sym typeface="Wingdings" panose="05000000000000000000" pitchFamily="2" charset="2"/>
              </a:rPr>
              <a:t>jwt</a:t>
            </a:r>
            <a:r>
              <a:rPr lang="en-IN" sz="1600" dirty="0">
                <a:sym typeface="Wingdings" panose="05000000000000000000" pitchFamily="2" charset="2"/>
              </a:rPr>
              <a:t> token if </a:t>
            </a:r>
            <a:r>
              <a:rPr lang="en-IN" sz="1600" dirty="0" err="1">
                <a:sym typeface="Wingdings" panose="05000000000000000000" pitchFamily="2" charset="2"/>
              </a:rPr>
              <a:t>submitted.we</a:t>
            </a:r>
            <a:r>
              <a:rPr lang="en-IN" sz="1600" dirty="0">
                <a:sym typeface="Wingdings" panose="05000000000000000000" pitchFamily="2" charset="2"/>
              </a:rPr>
              <a:t> have to configure to validate the token </a:t>
            </a:r>
            <a:endParaRPr lang="en-IN" sz="1600" b="1" dirty="0">
              <a:sym typeface="Wingdings" panose="05000000000000000000" pitchFamily="2" charset="2"/>
            </a:endParaRPr>
          </a:p>
          <a:p>
            <a:r>
              <a:rPr lang="en-IN" sz="1600" b="1" dirty="0">
                <a:sym typeface="Wingdings" panose="05000000000000000000" pitchFamily="2" charset="2"/>
              </a:rPr>
              <a:t>Refresh Token: </a:t>
            </a:r>
            <a:r>
              <a:rPr lang="en-IN" sz="1600" dirty="0">
                <a:sym typeface="Wingdings" panose="05000000000000000000" pitchFamily="2" charset="2"/>
              </a:rPr>
              <a:t>JWT token has expiration date. For example we set it as 10 mins and after 10 min </a:t>
            </a:r>
            <a:r>
              <a:rPr lang="en-IN" sz="1600" dirty="0" err="1">
                <a:sym typeface="Wingdings" panose="05000000000000000000" pitchFamily="2" charset="2"/>
              </a:rPr>
              <a:t>stoken</a:t>
            </a:r>
            <a:r>
              <a:rPr lang="en-IN" sz="1600" dirty="0">
                <a:sym typeface="Wingdings" panose="05000000000000000000" pitchFamily="2" charset="2"/>
              </a:rPr>
              <a:t> gets </a:t>
            </a:r>
            <a:r>
              <a:rPr lang="en-IN" sz="1600" dirty="0" err="1">
                <a:sym typeface="Wingdings" panose="05000000000000000000" pitchFamily="2" charset="2"/>
              </a:rPr>
              <a:t>expired.when</a:t>
            </a:r>
            <a:r>
              <a:rPr lang="en-IN" sz="1600" dirty="0">
                <a:sym typeface="Wingdings" panose="05000000000000000000" pitchFamily="2" charset="2"/>
              </a:rPr>
              <a:t> the token expires user has to re-login in order to  generate a new </a:t>
            </a:r>
            <a:r>
              <a:rPr lang="en-IN" sz="1600" dirty="0" err="1">
                <a:sym typeface="Wingdings" panose="05000000000000000000" pitchFamily="2" charset="2"/>
              </a:rPr>
              <a:t>token.It</a:t>
            </a:r>
            <a:r>
              <a:rPr lang="en-IN" sz="1600" dirty="0">
                <a:sym typeface="Wingdings" panose="05000000000000000000" pitchFamily="2" charset="2"/>
              </a:rPr>
              <a:t> is difficult to re-login for user </a:t>
            </a:r>
            <a:r>
              <a:rPr lang="en-IN" sz="1600" dirty="0" err="1">
                <a:sym typeface="Wingdings" panose="05000000000000000000" pitchFamily="2" charset="2"/>
              </a:rPr>
              <a:t>everytime</a:t>
            </a:r>
            <a:r>
              <a:rPr lang="en-IN" sz="1600" dirty="0">
                <a:sym typeface="Wingdings" panose="05000000000000000000" pitchFamily="2" charset="2"/>
              </a:rPr>
              <a:t> after 10 mins once token expired.TO overcome this problem and to enable automatic re-generation of </a:t>
            </a:r>
            <a:r>
              <a:rPr lang="en-IN" sz="1600" dirty="0" err="1">
                <a:sym typeface="Wingdings" panose="05000000000000000000" pitchFamily="2" charset="2"/>
              </a:rPr>
              <a:t>Jwt</a:t>
            </a:r>
            <a:r>
              <a:rPr lang="en-IN" sz="1600" dirty="0">
                <a:sym typeface="Wingdings" panose="05000000000000000000" pitchFamily="2" charset="2"/>
              </a:rPr>
              <a:t> token </a:t>
            </a:r>
            <a:r>
              <a:rPr lang="en-IN" sz="1600" b="1" dirty="0">
                <a:sym typeface="Wingdings" panose="05000000000000000000" pitchFamily="2" charset="2"/>
              </a:rPr>
              <a:t>refresh tokens </a:t>
            </a:r>
            <a:r>
              <a:rPr lang="en-IN" sz="1600" dirty="0">
                <a:sym typeface="Wingdings" panose="05000000000000000000" pitchFamily="2" charset="2"/>
              </a:rPr>
              <a:t>are </a:t>
            </a:r>
            <a:r>
              <a:rPr lang="en-IN" sz="1600" dirty="0" err="1">
                <a:sym typeface="Wingdings" panose="05000000000000000000" pitchFamily="2" charset="2"/>
              </a:rPr>
              <a:t>introduced.along</a:t>
            </a:r>
            <a:r>
              <a:rPr lang="en-IN" sz="1600" dirty="0">
                <a:sym typeface="Wingdings" panose="05000000000000000000" pitchFamily="2" charset="2"/>
              </a:rPr>
              <a:t> with </a:t>
            </a:r>
            <a:r>
              <a:rPr lang="en-IN" sz="1600" dirty="0" err="1">
                <a:sym typeface="Wingdings" panose="05000000000000000000" pitchFamily="2" charset="2"/>
              </a:rPr>
              <a:t>jwt</a:t>
            </a:r>
            <a:r>
              <a:rPr lang="en-IN" sz="1600" dirty="0">
                <a:sym typeface="Wingdings" panose="05000000000000000000" pitchFamily="2" charset="2"/>
              </a:rPr>
              <a:t> token refresh token will be created and it is a base64string of random </a:t>
            </a:r>
            <a:r>
              <a:rPr lang="en-IN" sz="1600" dirty="0" err="1">
                <a:sym typeface="Wingdings" panose="05000000000000000000" pitchFamily="2" charset="2"/>
              </a:rPr>
              <a:t>number.As</a:t>
            </a:r>
            <a:r>
              <a:rPr lang="en-IN" sz="1600" dirty="0">
                <a:sym typeface="Wingdings" panose="05000000000000000000" pitchFamily="2" charset="2"/>
              </a:rPr>
              <a:t> soon as </a:t>
            </a:r>
            <a:r>
              <a:rPr lang="en-IN" sz="1600" dirty="0" err="1">
                <a:sym typeface="Wingdings" panose="05000000000000000000" pitchFamily="2" charset="2"/>
              </a:rPr>
              <a:t>jwt</a:t>
            </a:r>
            <a:r>
              <a:rPr lang="en-IN" sz="1600" dirty="0">
                <a:sym typeface="Wingdings" panose="05000000000000000000" pitchFamily="2" charset="2"/>
              </a:rPr>
              <a:t> token expires browser makes another request to endpoint and to that we will pass the refresh token and if token is valid it will generate new </a:t>
            </a:r>
            <a:r>
              <a:rPr lang="en-IN" sz="1600" dirty="0" err="1">
                <a:sym typeface="Wingdings" panose="05000000000000000000" pitchFamily="2" charset="2"/>
              </a:rPr>
              <a:t>jwt</a:t>
            </a:r>
            <a:r>
              <a:rPr lang="en-IN" sz="1600" dirty="0">
                <a:sym typeface="Wingdings" panose="05000000000000000000" pitchFamily="2" charset="2"/>
              </a:rPr>
              <a:t> </a:t>
            </a:r>
            <a:r>
              <a:rPr lang="en-IN" sz="1600" dirty="0" err="1">
                <a:sym typeface="Wingdings" panose="05000000000000000000" pitchFamily="2" charset="2"/>
              </a:rPr>
              <a:t>token.Here</a:t>
            </a:r>
            <a:r>
              <a:rPr lang="en-IN" sz="1600" dirty="0">
                <a:sym typeface="Wingdings" panose="05000000000000000000" pitchFamily="2" charset="2"/>
              </a:rPr>
              <a:t> endpoint verifies both tokens(old </a:t>
            </a:r>
            <a:r>
              <a:rPr lang="en-IN" sz="1600" dirty="0" err="1">
                <a:sym typeface="Wingdings" panose="05000000000000000000" pitchFamily="2" charset="2"/>
              </a:rPr>
              <a:t>jwt</a:t>
            </a:r>
            <a:r>
              <a:rPr lang="en-IN" sz="1600" dirty="0">
                <a:sym typeface="Wingdings" panose="05000000000000000000" pitchFamily="2" charset="2"/>
              </a:rPr>
              <a:t> token and refresh token) and if both the tokens are valid then </a:t>
            </a:r>
            <a:r>
              <a:rPr lang="en-IN" sz="1600">
                <a:sym typeface="Wingdings" panose="05000000000000000000" pitchFamily="2" charset="2"/>
              </a:rPr>
              <a:t>it generates a new token.</a:t>
            </a:r>
            <a:endParaRPr lang="en-IN" sz="1600" dirty="0"/>
          </a:p>
        </p:txBody>
      </p:sp>
    </p:spTree>
    <p:extLst>
      <p:ext uri="{BB962C8B-B14F-4D97-AF65-F5344CB8AC3E}">
        <p14:creationId xmlns:p14="http://schemas.microsoft.com/office/powerpoint/2010/main" val="200874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1ABA-11EE-97DB-4EC6-C3429E7499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2C78A9-65F0-1AA6-717D-435BB656B5A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0985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t>With only Kestrel http request will be received form the users and kestrel receives that request and it will forward the request to application code. Here kestrel receives the request and fills the information in the form of an object and that object is called as an http context.so kestrel prepares a http context object which contains the details of the request and sends the http context to application code so that application code can receive that context and can process based on that and provide the response back to the kestrel then kestrel sends the same response back to the users. But kestrel does not support some of the advanced features that are required on </a:t>
            </a:r>
            <a:r>
              <a:rPr lang="en-IN" sz="1600" dirty="0" err="1"/>
              <a:t>internet.for</a:t>
            </a:r>
            <a:r>
              <a:rPr lang="en-IN" sz="1600" dirty="0"/>
              <a:t> example </a:t>
            </a:r>
            <a:r>
              <a:rPr lang="en-IN" sz="1600" b="1" dirty="0"/>
              <a:t>load </a:t>
            </a:r>
            <a:r>
              <a:rPr lang="en-IN" sz="1600" b="1" dirty="0" err="1"/>
              <a:t>balancing,url</a:t>
            </a:r>
            <a:r>
              <a:rPr lang="en-IN" sz="1600" b="1" dirty="0"/>
              <a:t> rewriting </a:t>
            </a:r>
            <a:r>
              <a:rPr lang="en-IN" sz="1600" dirty="0"/>
              <a:t>and these features are expected in production servers. So these are not supported by kestrel. So most of the web sites uses reverse proxy servers. It means actual request from the client will be received by reverse proxy server such as </a:t>
            </a:r>
            <a:r>
              <a:rPr lang="en-IN" sz="1600" dirty="0" err="1"/>
              <a:t>IIS,nginx,apache</a:t>
            </a:r>
            <a:r>
              <a:rPr lang="en-IN" sz="1600" dirty="0"/>
              <a:t> and these reverse proxy servers offers some of advanced features on internet such as load </a:t>
            </a:r>
            <a:r>
              <a:rPr lang="en-IN" sz="1600" dirty="0" err="1"/>
              <a:t>balancing,re-writing,authentication,caching</a:t>
            </a:r>
            <a:r>
              <a:rPr lang="en-IN" sz="1600" dirty="0"/>
              <a:t> etc and these servers transfers the same request to actual application server which is kestrel.so in production servers we mostly use reverse proxy servers</a:t>
            </a:r>
          </a:p>
          <a:p>
            <a:r>
              <a:rPr lang="en-IN" sz="1600" dirty="0"/>
              <a:t>And as usual kestrel receives the request, prepares the http context object which contains details about the request like request body, request headers and then application code receives the request along with context and executes the code and provides the response </a:t>
            </a:r>
            <a:r>
              <a:rPr lang="en-IN" sz="1600" dirty="0" err="1"/>
              <a:t>backto</a:t>
            </a:r>
            <a:r>
              <a:rPr lang="en-IN" sz="1600" dirty="0"/>
              <a:t> the kestrel and kestrel sends the response back to proxy server and it will forward the response back to client.</a:t>
            </a:r>
          </a:p>
          <a:p>
            <a:r>
              <a:rPr lang="en-IN" sz="1600" dirty="0"/>
              <a:t>IIS express is a reverse proxy server and it simulates IIS means it can acts as a reverse proxy server which receives the request and forward the same to </a:t>
            </a:r>
            <a:r>
              <a:rPr lang="en-IN" sz="1600" dirty="0" err="1"/>
              <a:t>kestrel.IIS</a:t>
            </a:r>
            <a:r>
              <a:rPr lang="en-IN" sz="1600" dirty="0"/>
              <a:t> express is a lightweight IIS. Si it simulates the process of real </a:t>
            </a:r>
            <a:r>
              <a:rPr lang="en-IN" sz="1600" dirty="0" err="1"/>
              <a:t>IIS.We</a:t>
            </a:r>
            <a:r>
              <a:rPr lang="en-IN" sz="1600" dirty="0"/>
              <a:t> know both IIS Express and IIS supports only Windows OS only and </a:t>
            </a:r>
            <a:r>
              <a:rPr lang="en-IN" sz="1600" dirty="0" err="1"/>
              <a:t>nginx,linus</a:t>
            </a:r>
            <a:r>
              <a:rPr lang="en-IN" sz="1600" dirty="0"/>
              <a:t> is supports Linux mainly</a:t>
            </a:r>
          </a:p>
          <a:p>
            <a:r>
              <a:rPr lang="en-IN" sz="1600" dirty="0"/>
              <a:t>When we run our asp.net core in back ground one window will open which is very similar to command black window and it is nothing but the kestrel server.- As soon as application execution starts kestrel automatically kicks in  and by default kestrel server gets started so that our application is available to receive the request then only the chrome like browser sends the request and we will get the </a:t>
            </a:r>
            <a:r>
              <a:rPr lang="en-IN" sz="1600" dirty="0" err="1"/>
              <a:t>response.if</a:t>
            </a:r>
            <a:r>
              <a:rPr lang="en-IN" sz="1600" dirty="0"/>
              <a:t> we are able to send the request and receiving the response indicates that kestrel is running. If we close the window server will get stopped and if we open the browser manually and type the </a:t>
            </a:r>
            <a:r>
              <a:rPr lang="en-IN" sz="1600" dirty="0" err="1"/>
              <a:t>appluication</a:t>
            </a:r>
            <a:r>
              <a:rPr lang="en-IN" sz="1600" dirty="0"/>
              <a:t> </a:t>
            </a:r>
            <a:r>
              <a:rPr lang="en-IN" sz="1600" dirty="0" err="1"/>
              <a:t>url</a:t>
            </a:r>
            <a:r>
              <a:rPr lang="en-IN" sz="1600" dirty="0"/>
              <a:t> and submit it then request will not be submitted it is because kestrel is stopped.so kestrel must be in running state in order to receive the request</a:t>
            </a:r>
          </a:p>
          <a:p>
            <a:r>
              <a:rPr lang="en-IN" sz="1600" b="1" dirty="0" err="1"/>
              <a:t>LaunchSettings.json</a:t>
            </a:r>
            <a:r>
              <a:rPr lang="en-IN" sz="1600" b="1" dirty="0"/>
              <a:t>:  </a:t>
            </a:r>
            <a:r>
              <a:rPr lang="en-IN" sz="1600" dirty="0"/>
              <a:t>when we run our application by default it opens the kestrel on the terminal window but in addition to that we can also use reverse proxy server called IIS express.so browser request will be received by IIS express and then it will forward the request to Kestrel. If we want to enable the reverse proxy we have to use </a:t>
            </a:r>
            <a:r>
              <a:rPr lang="en-IN" sz="1600" dirty="0" err="1"/>
              <a:t>LaunchSettings.json</a:t>
            </a:r>
            <a:r>
              <a:rPr lang="en-IN" sz="1600" dirty="0"/>
              <a:t>. Inside this file we have </a:t>
            </a:r>
            <a:r>
              <a:rPr lang="en-IN" sz="1600" b="1" dirty="0"/>
              <a:t>profiles </a:t>
            </a:r>
            <a:r>
              <a:rPr lang="en-IN" sz="1600" dirty="0"/>
              <a:t>and these profiles will be seen in the visual studio on the start button. In the </a:t>
            </a:r>
            <a:r>
              <a:rPr lang="en-IN" sz="1600" dirty="0" err="1"/>
              <a:t>profies</a:t>
            </a:r>
            <a:r>
              <a:rPr lang="en-IN" sz="1600" dirty="0"/>
              <a:t> if we have command name=Project then it indicates a Kestrel server. We also have a profile for </a:t>
            </a:r>
            <a:r>
              <a:rPr lang="en-IN" sz="1600" b="1" dirty="0"/>
              <a:t>IIS Express </a:t>
            </a:r>
            <a:r>
              <a:rPr lang="en-IN" sz="1600" dirty="0"/>
              <a:t>and foe this </a:t>
            </a:r>
            <a:r>
              <a:rPr lang="en-IN" sz="1600" dirty="0" err="1"/>
              <a:t>commandName</a:t>
            </a:r>
            <a:r>
              <a:rPr lang="en-IN" sz="1600" dirty="0"/>
              <a:t>=</a:t>
            </a:r>
            <a:r>
              <a:rPr lang="en-IN" sz="1600" dirty="0" err="1"/>
              <a:t>IISExpress</a:t>
            </a:r>
            <a:r>
              <a:rPr lang="en-IN" sz="1600" dirty="0"/>
              <a:t> and we will have the settings related to IIS express in different section with “</a:t>
            </a:r>
            <a:r>
              <a:rPr lang="en-IN" sz="1600" dirty="0" err="1"/>
              <a:t>iissettings</a:t>
            </a:r>
            <a:r>
              <a:rPr lang="en-IN" sz="1600" dirty="0"/>
              <a:t>”. </a:t>
            </a:r>
            <a:r>
              <a:rPr lang="en-IN" sz="1600" dirty="0" err="1"/>
              <a:t>Bebnifits</a:t>
            </a:r>
            <a:r>
              <a:rPr lang="en-IN" sz="1600" dirty="0"/>
              <a:t> of IIS Express is it is a lightweight version of actual server that is IIS</a:t>
            </a:r>
            <a:endParaRPr lang="en-IN" sz="2000" b="1" dirty="0"/>
          </a:p>
        </p:txBody>
      </p:sp>
    </p:spTree>
    <p:extLst>
      <p:ext uri="{BB962C8B-B14F-4D97-AF65-F5344CB8AC3E}">
        <p14:creationId xmlns:p14="http://schemas.microsoft.com/office/powerpoint/2010/main" val="313271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lnSpcReduction="10000"/>
          </a:bodyPr>
          <a:lstStyle/>
          <a:p>
            <a:r>
              <a:rPr lang="en-IN" sz="1600" b="1" dirty="0"/>
              <a:t>Http: </a:t>
            </a:r>
            <a:r>
              <a:rPr lang="en-IN" sz="1600" dirty="0"/>
              <a:t>It stands for hypertext transfer protocol and it has set of rules that enables the browser to send request and severs responds to that </a:t>
            </a:r>
            <a:r>
              <a:rPr lang="en-IN" sz="1600" dirty="0" err="1"/>
              <a:t>request.All</a:t>
            </a:r>
            <a:r>
              <a:rPr lang="en-IN" sz="1600" dirty="0"/>
              <a:t> the websites on internet using http protocol with or without SSL.SSL stands for security socket layer. Http protocol with </a:t>
            </a:r>
            <a:r>
              <a:rPr lang="en-IN" sz="1600" dirty="0" err="1"/>
              <a:t>ssl</a:t>
            </a:r>
            <a:r>
              <a:rPr lang="en-IN" sz="1600" dirty="0"/>
              <a:t> certificate are called as Https protocol which is a http protocol with a security layer.</a:t>
            </a:r>
          </a:p>
          <a:p>
            <a:r>
              <a:rPr lang="en-IN" sz="1600" dirty="0"/>
              <a:t>When we run our application the browser sends the request to server in the form of http request means that request follows the set of rules and that request will be received by http server called </a:t>
            </a:r>
            <a:r>
              <a:rPr lang="en-IN" sz="1600" dirty="0" err="1"/>
              <a:t>kestreland</a:t>
            </a:r>
            <a:r>
              <a:rPr lang="en-IN" sz="1600" dirty="0"/>
              <a:t> then it invokes the actual application code that we write.</a:t>
            </a:r>
          </a:p>
          <a:p>
            <a:r>
              <a:rPr lang="en-IN" sz="1600" b="1" dirty="0"/>
              <a:t>Http Response: </a:t>
            </a:r>
            <a:r>
              <a:rPr lang="en-IN" sz="1600" dirty="0"/>
              <a:t>Response message contains the start line.it contains http version (http/1.1) status code and status description based on the status </a:t>
            </a:r>
            <a:r>
              <a:rPr lang="en-IN" sz="1600" dirty="0" err="1"/>
              <a:t>code.status</a:t>
            </a:r>
            <a:r>
              <a:rPr lang="en-IN" sz="1600" dirty="0"/>
              <a:t> codes are signals that are send from server to browser. After start line we have http response headers and those are key value </a:t>
            </a:r>
            <a:r>
              <a:rPr lang="en-IN" sz="1600" dirty="0" err="1"/>
              <a:t>pairs.example</a:t>
            </a:r>
            <a:r>
              <a:rPr lang="en-IN" sz="1600" dirty="0"/>
              <a:t> like content-type it the key and the value might be text/</a:t>
            </a:r>
            <a:r>
              <a:rPr lang="en-IN" sz="1600" dirty="0" err="1"/>
              <a:t>plain;charset</a:t>
            </a:r>
            <a:r>
              <a:rPr lang="en-IN" sz="1600" dirty="0"/>
              <a:t>=utf-8. And another key is Date and value is date.so overall http response message format is </a:t>
            </a:r>
            <a:r>
              <a:rPr lang="en-IN" sz="1600" b="1" dirty="0"/>
              <a:t>start line, Response headers(it is a collection of key value pair and key and value is separated by colon), Empty line, Response body(this is the actual content that is given from server to browser).so hello world is the response body for the new </a:t>
            </a:r>
            <a:r>
              <a:rPr lang="en-IN" sz="1600" b="1" dirty="0" err="1"/>
              <a:t>aspnet</a:t>
            </a:r>
            <a:r>
              <a:rPr lang="en-IN" sz="1600" b="1" dirty="0"/>
              <a:t> core app</a:t>
            </a:r>
          </a:p>
          <a:p>
            <a:r>
              <a:rPr lang="en-IN" sz="1600" b="1" dirty="0"/>
              <a:t>Http status Codes: </a:t>
            </a:r>
            <a:r>
              <a:rPr lang="en-IN" sz="1600" dirty="0"/>
              <a:t>Status codes are sent from server to client to indicate the status of the response. For example status code 101 indicates switching protocols(switching from http to </a:t>
            </a:r>
            <a:r>
              <a:rPr lang="en-IN" sz="1600" dirty="0" err="1"/>
              <a:t>htpps</a:t>
            </a:r>
            <a:r>
              <a:rPr lang="en-IN" sz="1600" dirty="0"/>
              <a:t>).status code 200 is the default status code and it indicates that process has been completed successfully and default status description is </a:t>
            </a:r>
            <a:r>
              <a:rPr lang="en-IN" sz="1600" b="1" dirty="0"/>
              <a:t>ok. </a:t>
            </a:r>
            <a:r>
              <a:rPr lang="en-IN" sz="1600" dirty="0"/>
              <a:t>Status code 302 it means found that indicates redirection from one </a:t>
            </a:r>
            <a:r>
              <a:rPr lang="en-IN" sz="1600" dirty="0" err="1"/>
              <a:t>url</a:t>
            </a:r>
            <a:r>
              <a:rPr lang="en-IN" sz="1600" dirty="0"/>
              <a:t> to another </a:t>
            </a:r>
            <a:r>
              <a:rPr lang="en-IN" sz="1600" dirty="0" err="1"/>
              <a:t>url.Status</a:t>
            </a:r>
            <a:r>
              <a:rPr lang="en-IN" sz="1600" dirty="0"/>
              <a:t> code 304 means </a:t>
            </a:r>
            <a:r>
              <a:rPr lang="en-IN" sz="1600" b="1" dirty="0"/>
              <a:t>not modified </a:t>
            </a:r>
            <a:r>
              <a:rPr lang="en-IN" sz="1600" dirty="0"/>
              <a:t>that means file is already available on browser cache such as image or html file or </a:t>
            </a:r>
            <a:r>
              <a:rPr lang="en-IN" sz="1600" dirty="0" err="1"/>
              <a:t>css</a:t>
            </a:r>
            <a:r>
              <a:rPr lang="en-IN" sz="1600" dirty="0"/>
              <a:t> file.so browser can use the same file from the </a:t>
            </a:r>
            <a:r>
              <a:rPr lang="en-IN" sz="1600" dirty="0" err="1"/>
              <a:t>cache.It</a:t>
            </a:r>
            <a:r>
              <a:rPr lang="en-IN" sz="1600" dirty="0"/>
              <a:t> generally happens with static files such as </a:t>
            </a:r>
            <a:r>
              <a:rPr lang="en-IN" sz="1600" dirty="0" err="1"/>
              <a:t>image.Status</a:t>
            </a:r>
            <a:r>
              <a:rPr lang="en-IN" sz="1600" dirty="0"/>
              <a:t> code </a:t>
            </a:r>
            <a:r>
              <a:rPr lang="en-IN" sz="1600" b="1" dirty="0"/>
              <a:t>400 </a:t>
            </a:r>
            <a:r>
              <a:rPr lang="en-IN" sz="1600" dirty="0"/>
              <a:t>indicates some of the data that is sent as a part of the request is incorrect or some necessary information is not included in the request.</a:t>
            </a:r>
            <a:r>
              <a:rPr lang="en-IN" sz="1600" b="1" dirty="0"/>
              <a:t>401 </a:t>
            </a:r>
            <a:r>
              <a:rPr lang="en-IN" sz="1600" dirty="0"/>
              <a:t>indicates unauthorised it is an authorization issue that means any one of the user credentials like email or </a:t>
            </a:r>
            <a:r>
              <a:rPr lang="en-IN" sz="1600" dirty="0" err="1"/>
              <a:t>pwd</a:t>
            </a:r>
            <a:r>
              <a:rPr lang="en-IN" sz="1600" dirty="0"/>
              <a:t> is incorrect.</a:t>
            </a:r>
            <a:r>
              <a:rPr lang="en-IN" sz="1600" b="1" dirty="0"/>
              <a:t>404 </a:t>
            </a:r>
            <a:r>
              <a:rPr lang="en-IN" sz="1600" dirty="0"/>
              <a:t>page not found it indicates if we enter any incorrect </a:t>
            </a:r>
            <a:r>
              <a:rPr lang="en-IN" sz="1600" dirty="0" err="1"/>
              <a:t>url</a:t>
            </a:r>
            <a:r>
              <a:rPr lang="en-IN" sz="1600" dirty="0"/>
              <a:t> it will give 404. Finally in case any server side runtime error such as runtime exceptions in the code it is represented as </a:t>
            </a:r>
            <a:r>
              <a:rPr lang="en-IN" sz="1600" b="1" dirty="0"/>
              <a:t>500 internal server error.</a:t>
            </a:r>
          </a:p>
          <a:p>
            <a:r>
              <a:rPr lang="en-IN" sz="1600" b="1" dirty="0" err="1"/>
              <a:t>App.run</a:t>
            </a:r>
            <a:r>
              <a:rPr lang="en-IN" sz="1600" b="1" dirty="0"/>
              <a:t> </a:t>
            </a:r>
            <a:r>
              <a:rPr lang="en-IN" sz="1600" dirty="0"/>
              <a:t>is used to execute the piece of the code upon receiving the request. With this </a:t>
            </a:r>
            <a:r>
              <a:rPr lang="en-IN" sz="1600" dirty="0" err="1"/>
              <a:t>app.run</a:t>
            </a:r>
            <a:r>
              <a:rPr lang="en-IN" sz="1600" dirty="0"/>
              <a:t> method we will be passing only one argument that is lambda expression and this lambda expression should receive only one argument which is httpcontext.so this </a:t>
            </a:r>
            <a:r>
              <a:rPr lang="en-IN" sz="1600" dirty="0" err="1"/>
              <a:t>httpcontext</a:t>
            </a:r>
            <a:r>
              <a:rPr lang="en-IN" sz="1600" dirty="0"/>
              <a:t> is the object that gets created automatically  upon receiving the request.so when browser sends a request to kestrel  and kestrel forwards the same request to the application code then asp.net </a:t>
            </a:r>
            <a:r>
              <a:rPr lang="en-IN" sz="1600" dirty="0" err="1"/>
              <a:t>coree</a:t>
            </a:r>
            <a:r>
              <a:rPr lang="en-IN" sz="1600" dirty="0"/>
              <a:t> automatically creates the object of </a:t>
            </a:r>
            <a:r>
              <a:rPr lang="en-IN" sz="1600" dirty="0" err="1"/>
              <a:t>httpcontext</a:t>
            </a:r>
            <a:r>
              <a:rPr lang="en-IN" sz="1600" dirty="0"/>
              <a:t> and this context contains the information related to the </a:t>
            </a:r>
            <a:r>
              <a:rPr lang="en-IN" sz="1600" dirty="0" err="1"/>
              <a:t>request,response</a:t>
            </a:r>
            <a:r>
              <a:rPr lang="en-IN" sz="1600" dirty="0"/>
              <a:t> etc. so with the help of run method we can send the status codes explicitly using context object</a:t>
            </a:r>
          </a:p>
          <a:p>
            <a:r>
              <a:rPr lang="en-IN" sz="1600" b="1" dirty="0"/>
              <a:t>Http Response Headers: </a:t>
            </a:r>
            <a:r>
              <a:rPr lang="en-IN" sz="1600" dirty="0"/>
              <a:t>These are the key value pairs that are send by the server to client.so we can explicitly send the response headers with the help of context </a:t>
            </a:r>
            <a:r>
              <a:rPr lang="en-IN" sz="1600" dirty="0" err="1"/>
              <a:t>object.context.response.Headers</a:t>
            </a:r>
            <a:r>
              <a:rPr lang="en-IN" sz="1600" dirty="0"/>
              <a:t>(Here headers it a collection type). So commonly available response headers are </a:t>
            </a:r>
            <a:r>
              <a:rPr lang="en-IN" sz="1600" b="1" dirty="0"/>
              <a:t>Date: which indicates the date of the response(means when the response is generated) </a:t>
            </a:r>
            <a:r>
              <a:rPr lang="en-IN" sz="1600" dirty="0"/>
              <a:t>and all this response headers will be send from server to browser. </a:t>
            </a:r>
            <a:r>
              <a:rPr lang="en-IN" sz="1600" b="1" dirty="0" err="1"/>
              <a:t>Server:Name</a:t>
            </a:r>
            <a:r>
              <a:rPr lang="en-IN" sz="1600" b="1" dirty="0"/>
              <a:t> of the server which process the request and send the response to </a:t>
            </a:r>
            <a:r>
              <a:rPr lang="en-IN" sz="1600" b="1" dirty="0" err="1"/>
              <a:t>client.Content</a:t>
            </a:r>
            <a:r>
              <a:rPr lang="en-IN" sz="1600" b="1" dirty="0"/>
              <a:t>-type </a:t>
            </a:r>
            <a:r>
              <a:rPr lang="en-IN" sz="1600" dirty="0"/>
              <a:t>response header indicates mime type of the response body that means it indicates what type of response we are sending to </a:t>
            </a:r>
            <a:r>
              <a:rPr lang="en-IN" sz="1600" b="1" dirty="0"/>
              <a:t>client(text/</a:t>
            </a:r>
            <a:r>
              <a:rPr lang="en-IN" sz="1600" b="1" dirty="0" err="1"/>
              <a:t>plain,text</a:t>
            </a:r>
            <a:r>
              <a:rPr lang="en-IN" sz="1600" b="1" dirty="0"/>
              <a:t>/</a:t>
            </a:r>
            <a:r>
              <a:rPr lang="en-IN" sz="1600" b="1" dirty="0" err="1"/>
              <a:t>html,application</a:t>
            </a:r>
            <a:r>
              <a:rPr lang="en-IN" sz="1600" b="1" dirty="0"/>
              <a:t>/</a:t>
            </a:r>
            <a:r>
              <a:rPr lang="en-IN" sz="1600" b="1" dirty="0" err="1"/>
              <a:t>json,application</a:t>
            </a:r>
            <a:r>
              <a:rPr lang="en-IN" sz="1600" b="1" dirty="0"/>
              <a:t>/xml), content-Length is length of the response </a:t>
            </a:r>
            <a:r>
              <a:rPr lang="en-IN" sz="1600" b="1" dirty="0" err="1"/>
              <a:t>body,cache-control,set-cookie,Location</a:t>
            </a:r>
            <a:r>
              <a:rPr lang="en-IN" sz="1600" b="1" dirty="0"/>
              <a:t> </a:t>
            </a:r>
            <a:r>
              <a:rPr lang="en-IN" sz="1600" dirty="0"/>
              <a:t>are also some of the response headers</a:t>
            </a:r>
            <a:endParaRPr lang="en-IN" sz="2000" dirty="0"/>
          </a:p>
        </p:txBody>
      </p:sp>
    </p:spTree>
    <p:extLst>
      <p:ext uri="{BB962C8B-B14F-4D97-AF65-F5344CB8AC3E}">
        <p14:creationId xmlns:p14="http://schemas.microsoft.com/office/powerpoint/2010/main" val="196419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Http Request: </a:t>
            </a:r>
            <a:r>
              <a:rPr lang="en-IN" sz="1600" dirty="0"/>
              <a:t>It is a message that is sent from the browser to Server. The request </a:t>
            </a:r>
            <a:r>
              <a:rPr lang="en-IN" sz="1600" b="1" dirty="0"/>
              <a:t>Start Line </a:t>
            </a:r>
            <a:r>
              <a:rPr lang="en-IN" sz="1600" dirty="0"/>
              <a:t>contains the Method, </a:t>
            </a:r>
            <a:r>
              <a:rPr lang="en-IN" sz="1600" dirty="0" err="1"/>
              <a:t>Url</a:t>
            </a:r>
            <a:r>
              <a:rPr lang="en-IN" sz="1600" dirty="0"/>
              <a:t> and Http </a:t>
            </a:r>
            <a:r>
              <a:rPr lang="en-IN" sz="1600" dirty="0" err="1"/>
              <a:t>Version.Request</a:t>
            </a:r>
            <a:r>
              <a:rPr lang="en-IN" sz="1600" dirty="0"/>
              <a:t> methods are type of the request(Like </a:t>
            </a:r>
            <a:r>
              <a:rPr lang="en-IN" sz="1600" dirty="0" err="1"/>
              <a:t>Get,Post,Put,Delete</a:t>
            </a:r>
            <a:r>
              <a:rPr lang="en-IN" sz="1600" dirty="0"/>
              <a:t>). After the </a:t>
            </a:r>
            <a:r>
              <a:rPr lang="en-IN" sz="1600" dirty="0" err="1"/>
              <a:t>StartLine</a:t>
            </a:r>
            <a:r>
              <a:rPr lang="en-IN" sz="1600" dirty="0"/>
              <a:t> we can see the Request Headers and these are key value </a:t>
            </a:r>
            <a:r>
              <a:rPr lang="en-IN" sz="1600" dirty="0" err="1"/>
              <a:t>pair.Then</a:t>
            </a:r>
            <a:r>
              <a:rPr lang="en-IN" sz="1600" dirty="0"/>
              <a:t> we have an empty line and then we have a Request body this is the place where actual data is sent from client to </a:t>
            </a:r>
            <a:r>
              <a:rPr lang="en-IN" sz="1600" dirty="0" err="1"/>
              <a:t>server.The</a:t>
            </a:r>
            <a:r>
              <a:rPr lang="en-IN" sz="1600" dirty="0"/>
              <a:t> difference between get and post is that in case of </a:t>
            </a:r>
            <a:r>
              <a:rPr lang="en-IN" sz="1600" b="1" dirty="0"/>
              <a:t>get </a:t>
            </a:r>
            <a:r>
              <a:rPr lang="en-IN" sz="1600" dirty="0"/>
              <a:t>request </a:t>
            </a:r>
            <a:r>
              <a:rPr lang="en-IN" sz="1600" dirty="0" err="1"/>
              <a:t>request</a:t>
            </a:r>
            <a:r>
              <a:rPr lang="en-IN" sz="1600" dirty="0"/>
              <a:t> body will not be there which means request body is empty but whereas the post request would contains the request body.</a:t>
            </a:r>
          </a:p>
          <a:p>
            <a:r>
              <a:rPr lang="en-IN" sz="1600" b="1" dirty="0"/>
              <a:t>Query String:  </a:t>
            </a:r>
            <a:r>
              <a:rPr lang="en-IN" sz="1600" dirty="0"/>
              <a:t>It is a syntax where we can send the parameters values from the browser to the server along with the </a:t>
            </a:r>
            <a:r>
              <a:rPr lang="en-IN" sz="1600" dirty="0" err="1"/>
              <a:t>request.Query</a:t>
            </a:r>
            <a:r>
              <a:rPr lang="en-IN" sz="1600" dirty="0"/>
              <a:t> string will be attached as a part of the </a:t>
            </a:r>
            <a:r>
              <a:rPr lang="en-IN" sz="1600" dirty="0" err="1"/>
              <a:t>url</a:t>
            </a:r>
            <a:r>
              <a:rPr lang="en-IN" sz="1600" dirty="0"/>
              <a:t> with question mark </a:t>
            </a:r>
            <a:r>
              <a:rPr lang="en-IN" sz="1600" dirty="0" err="1"/>
              <a:t>iif</a:t>
            </a:r>
            <a:r>
              <a:rPr lang="en-IN" sz="1600" dirty="0"/>
              <a:t> it is a </a:t>
            </a:r>
            <a:r>
              <a:rPr lang="en-IN" sz="1600" b="1" dirty="0"/>
              <a:t>get </a:t>
            </a:r>
            <a:r>
              <a:rPr lang="en-IN" sz="1600" dirty="0"/>
              <a:t>request but in case of </a:t>
            </a:r>
            <a:r>
              <a:rPr lang="en-IN" sz="1600" b="1" dirty="0"/>
              <a:t>post</a:t>
            </a:r>
            <a:r>
              <a:rPr lang="en-IN" sz="1600" dirty="0"/>
              <a:t> request the query string will not be present in the </a:t>
            </a:r>
            <a:r>
              <a:rPr lang="en-IN" sz="1600" dirty="0" err="1"/>
              <a:t>url</a:t>
            </a:r>
            <a:r>
              <a:rPr lang="en-IN" sz="1600" dirty="0"/>
              <a:t> but it will be present in the request body</a:t>
            </a:r>
          </a:p>
          <a:p>
            <a:r>
              <a:rPr lang="en-IN" sz="1600" b="1" dirty="0"/>
              <a:t>Request Headers: </a:t>
            </a:r>
            <a:r>
              <a:rPr lang="en-IN" sz="1600" dirty="0"/>
              <a:t>These are key value pairs that are sent by the browser to server and these request headers are information to the server. This is the way how browser talks to the server. Suppose I am sending </a:t>
            </a:r>
            <a:r>
              <a:rPr lang="en-IN" sz="1600" dirty="0" err="1"/>
              <a:t>json</a:t>
            </a:r>
            <a:r>
              <a:rPr lang="en-IN" sz="1600" dirty="0"/>
              <a:t> data to server and sane has to be informed to the server so how does the browser communicates the same to server and it is by using the request </a:t>
            </a:r>
            <a:r>
              <a:rPr lang="en-IN" sz="1600" dirty="0" err="1"/>
              <a:t>header.suppose</a:t>
            </a:r>
            <a:r>
              <a:rPr lang="en-IN" sz="1600" dirty="0"/>
              <a:t> I am the client and I want the response to be in html format so to inform this to server we have to use request header and inside this we have to add</a:t>
            </a:r>
            <a:r>
              <a:rPr lang="en-IN" sz="1600" b="1" dirty="0"/>
              <a:t> Accept =text/</a:t>
            </a:r>
            <a:r>
              <a:rPr lang="en-IN" sz="1600" b="1" dirty="0" err="1"/>
              <a:t>html,user</a:t>
            </a:r>
            <a:r>
              <a:rPr lang="en-IN" sz="1600" b="1" dirty="0"/>
              <a:t>-agent which represent the browser and </a:t>
            </a:r>
            <a:r>
              <a:rPr lang="en-IN" sz="1600" b="1" dirty="0" err="1"/>
              <a:t>os</a:t>
            </a:r>
            <a:r>
              <a:rPr lang="en-IN" sz="1600" b="1" dirty="0"/>
              <a:t> details </a:t>
            </a:r>
            <a:r>
              <a:rPr lang="en-IN" sz="1600" dirty="0"/>
              <a:t>To read the request headers we have to use </a:t>
            </a:r>
            <a:r>
              <a:rPr lang="en-IN" sz="1600" dirty="0" err="1"/>
              <a:t>context.Request.Headers</a:t>
            </a:r>
            <a:r>
              <a:rPr lang="en-IN" sz="1600" dirty="0"/>
              <a:t>[“user-agent”];</a:t>
            </a:r>
          </a:p>
          <a:p>
            <a:r>
              <a:rPr lang="en-IN" sz="1600" b="1" dirty="0"/>
              <a:t>Http Get </a:t>
            </a:r>
            <a:r>
              <a:rPr lang="en-IN" sz="1600" dirty="0"/>
              <a:t>is used to retrieve the information from the server where as </a:t>
            </a:r>
            <a:r>
              <a:rPr lang="en-IN" sz="1600" b="1" dirty="0"/>
              <a:t>Post </a:t>
            </a:r>
            <a:r>
              <a:rPr lang="en-IN" sz="1600" dirty="0"/>
              <a:t>is used to send information to the server. But it soes not mean that in </a:t>
            </a:r>
            <a:r>
              <a:rPr lang="en-IN" sz="1600" b="1" dirty="0"/>
              <a:t>get </a:t>
            </a:r>
            <a:r>
              <a:rPr lang="en-IN" sz="1600" dirty="0"/>
              <a:t>request we don’t send information to server. In case of </a:t>
            </a:r>
            <a:r>
              <a:rPr lang="en-IN" sz="1600" b="1" dirty="0"/>
              <a:t>get </a:t>
            </a:r>
            <a:r>
              <a:rPr lang="en-IN" sz="1600" dirty="0"/>
              <a:t>request the Request body is empty which means Request body is not available but in case of </a:t>
            </a:r>
            <a:r>
              <a:rPr lang="en-IN" sz="1600" b="1" dirty="0"/>
              <a:t>Post </a:t>
            </a:r>
            <a:r>
              <a:rPr lang="en-IN" sz="1600" dirty="0"/>
              <a:t>request </a:t>
            </a:r>
            <a:r>
              <a:rPr lang="en-IN" sz="1600" dirty="0" err="1"/>
              <a:t>request</a:t>
            </a:r>
            <a:r>
              <a:rPr lang="en-IN" sz="1600" dirty="0"/>
              <a:t> body is available. If we want to read the request body then we have to use </a:t>
            </a:r>
            <a:r>
              <a:rPr lang="en-IN" sz="1600" dirty="0" err="1"/>
              <a:t>streamReader</a:t>
            </a:r>
            <a:r>
              <a:rPr lang="en-IN" sz="1600" dirty="0"/>
              <a:t> </a:t>
            </a:r>
            <a:r>
              <a:rPr lang="en-IN" sz="1600" dirty="0" err="1"/>
              <a:t>sr</a:t>
            </a:r>
            <a:r>
              <a:rPr lang="en-IN" sz="1600" dirty="0"/>
              <a:t>=new </a:t>
            </a:r>
            <a:r>
              <a:rPr lang="en-IN" sz="1600" dirty="0" err="1"/>
              <a:t>StreamReader</a:t>
            </a:r>
            <a:r>
              <a:rPr lang="en-IN" sz="1600" dirty="0"/>
              <a:t>(</a:t>
            </a:r>
            <a:r>
              <a:rPr lang="en-IN" sz="1600" dirty="0" err="1"/>
              <a:t>context.Request.Body</a:t>
            </a:r>
            <a:r>
              <a:rPr lang="en-IN" sz="1600" dirty="0"/>
              <a:t>);string str=await </a:t>
            </a:r>
            <a:r>
              <a:rPr lang="en-IN" sz="1600" dirty="0" err="1"/>
              <a:t>sr.ReadToEndAsync</a:t>
            </a:r>
            <a:r>
              <a:rPr lang="en-IN" sz="1600" dirty="0"/>
              <a:t>(); Request body will be of either </a:t>
            </a:r>
            <a:r>
              <a:rPr lang="en-IN" sz="1600" b="1" dirty="0"/>
              <a:t>form-</a:t>
            </a:r>
            <a:r>
              <a:rPr lang="en-IN" sz="1600" b="1" dirty="0" err="1"/>
              <a:t>data,x</a:t>
            </a:r>
            <a:r>
              <a:rPr lang="en-IN" sz="1600" b="1" dirty="0"/>
              <a:t>-www-</a:t>
            </a:r>
            <a:r>
              <a:rPr lang="en-IN" sz="1600" b="1" dirty="0" err="1"/>
              <a:t>formurlencoded,raw</a:t>
            </a:r>
            <a:r>
              <a:rPr lang="en-IN" sz="1600" b="1" dirty="0"/>
              <a:t> format(all these are available in postman)</a:t>
            </a:r>
          </a:p>
          <a:p>
            <a:r>
              <a:rPr lang="en-IN" sz="1600" b="1" dirty="0" err="1"/>
              <a:t>MiddleWare</a:t>
            </a:r>
            <a:r>
              <a:rPr lang="en-IN" sz="1600" b="1" dirty="0"/>
              <a:t>: </a:t>
            </a:r>
            <a:r>
              <a:rPr lang="en-IN" sz="1600" dirty="0"/>
              <a:t>It is a component that is assembled into application pipeline to handle request and </a:t>
            </a:r>
            <a:r>
              <a:rPr lang="en-IN" sz="1600" dirty="0" err="1"/>
              <a:t>response.Middlewares</a:t>
            </a:r>
            <a:r>
              <a:rPr lang="en-IN" sz="1600" dirty="0"/>
              <a:t> are chained one after the other and execute in the same sequence how they are added. So after completion of execution of all the </a:t>
            </a:r>
            <a:r>
              <a:rPr lang="en-IN" sz="1600" dirty="0" err="1"/>
              <a:t>middlewares</a:t>
            </a:r>
            <a:r>
              <a:rPr lang="en-IN" sz="1600" dirty="0"/>
              <a:t> then- response will be provided to the browser. Initially the application request pipeline is empty and then we will add middleware one by </a:t>
            </a:r>
            <a:r>
              <a:rPr lang="en-IN" sz="1600" dirty="0" err="1"/>
              <a:t>one..so</a:t>
            </a:r>
            <a:r>
              <a:rPr lang="en-IN" sz="1600" dirty="0"/>
              <a:t> each middleware performs a single operation. For example first middleware implement </a:t>
            </a:r>
            <a:r>
              <a:rPr lang="en-IN" sz="1600" dirty="0" err="1"/>
              <a:t>ts</a:t>
            </a:r>
            <a:r>
              <a:rPr lang="en-IN" sz="1600" dirty="0"/>
              <a:t> https redirection, second middleware enables static files redirection and third one </a:t>
            </a:r>
            <a:r>
              <a:rPr lang="en-IN" sz="1600" dirty="0" err="1"/>
              <a:t>emables</a:t>
            </a:r>
            <a:r>
              <a:rPr lang="en-IN" sz="1600" dirty="0"/>
              <a:t> </a:t>
            </a:r>
            <a:r>
              <a:rPr lang="en-IN" sz="1600" dirty="0" err="1"/>
              <a:t>authentication,fourth</a:t>
            </a:r>
            <a:r>
              <a:rPr lang="en-IN" sz="1600" dirty="0"/>
              <a:t> middleware enables authorization.in this way each middleware performs individual operation. For example in case if we don’t want </a:t>
            </a:r>
            <a:r>
              <a:rPr lang="en-IN" sz="1600" dirty="0" err="1"/>
              <a:t>asingle</a:t>
            </a:r>
            <a:r>
              <a:rPr lang="en-IN" sz="1600" dirty="0"/>
              <a:t> particular operation then we can remove that particular middleware without affecting the functionality of other </a:t>
            </a:r>
            <a:r>
              <a:rPr lang="en-IN" sz="1600" dirty="0" err="1"/>
              <a:t>middlewares</a:t>
            </a:r>
            <a:r>
              <a:rPr lang="en-IN" sz="1600" dirty="0"/>
              <a:t>.</a:t>
            </a:r>
            <a:endParaRPr lang="en-IN" sz="1600" b="1" dirty="0"/>
          </a:p>
          <a:p>
            <a:endParaRPr lang="en-IN" sz="1600" dirty="0"/>
          </a:p>
        </p:txBody>
      </p:sp>
    </p:spTree>
    <p:extLst>
      <p:ext uri="{BB962C8B-B14F-4D97-AF65-F5344CB8AC3E}">
        <p14:creationId xmlns:p14="http://schemas.microsoft.com/office/powerpoint/2010/main" val="327920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t>We can create </a:t>
            </a:r>
            <a:r>
              <a:rPr lang="en-IN" sz="1600" dirty="0" err="1"/>
              <a:t>middlewares</a:t>
            </a:r>
            <a:r>
              <a:rPr lang="en-IN" sz="1600" dirty="0"/>
              <a:t> in two ways. Middleware can be either a request delegate(anonymous method or lambda expression) or a class. Here we may forward the request to next middleware once the first middleware is completed or we may not forward the request to next middleware.so such middleware is called as terminal middleware or short circuiting middleware.</a:t>
            </a:r>
          </a:p>
          <a:p>
            <a:r>
              <a:rPr lang="en-IN" sz="1600" dirty="0"/>
              <a:t>One of the method to create a </a:t>
            </a:r>
            <a:r>
              <a:rPr lang="en-IN" sz="1600" dirty="0" err="1"/>
              <a:t>Middlware</a:t>
            </a:r>
            <a:r>
              <a:rPr lang="en-IN" sz="1600" dirty="0"/>
              <a:t> is </a:t>
            </a:r>
            <a:r>
              <a:rPr lang="en-IN" sz="1600" b="1" dirty="0"/>
              <a:t>Run </a:t>
            </a:r>
            <a:r>
              <a:rPr lang="en-IN" sz="1600" dirty="0"/>
              <a:t>method. In run method we will be creating a lambda expression and it will be executed upon receiving a request. Here lambda expression itself is a middleware and it is also called as a Request Delegate.</a:t>
            </a:r>
          </a:p>
          <a:p>
            <a:r>
              <a:rPr lang="en-IN" sz="1600" dirty="0"/>
              <a:t>We can also create multiple </a:t>
            </a:r>
            <a:r>
              <a:rPr lang="en-IN" sz="1600" dirty="0" err="1"/>
              <a:t>app.Run</a:t>
            </a:r>
            <a:r>
              <a:rPr lang="en-IN" sz="1600" dirty="0"/>
              <a:t>() methods.so after completion of first middleware, second middleware does not execute </a:t>
            </a:r>
            <a:r>
              <a:rPr lang="en-IN" sz="1600" dirty="0" err="1"/>
              <a:t>becauseit</a:t>
            </a:r>
            <a:r>
              <a:rPr lang="en-IN" sz="1600" dirty="0"/>
              <a:t> depends on how we create a </a:t>
            </a:r>
            <a:r>
              <a:rPr lang="en-IN" sz="1600" dirty="0" err="1"/>
              <a:t>middleware.since</a:t>
            </a:r>
            <a:r>
              <a:rPr lang="en-IN" sz="1600" dirty="0"/>
              <a:t> we created a middleware using using </a:t>
            </a:r>
            <a:r>
              <a:rPr lang="en-IN" sz="1600" dirty="0" err="1"/>
              <a:t>app.Run</a:t>
            </a:r>
            <a:r>
              <a:rPr lang="en-IN" sz="1600" dirty="0"/>
              <a:t>() method it will not forward the request to next middleware.so we will get the response of first middleware only.so here </a:t>
            </a:r>
            <a:r>
              <a:rPr lang="en-IN" sz="1600" b="1" dirty="0"/>
              <a:t>Run </a:t>
            </a:r>
            <a:r>
              <a:rPr lang="en-IN" sz="1600" dirty="0"/>
              <a:t>is just like a short circuiting middleware/termination middleware.</a:t>
            </a:r>
          </a:p>
          <a:p>
            <a:r>
              <a:rPr lang="en-IN" sz="1600" b="1" dirty="0"/>
              <a:t>Middleware Chain: </a:t>
            </a:r>
            <a:r>
              <a:rPr lang="en-IN" sz="1600" dirty="0"/>
              <a:t>When a request is received the first middleware executes and then it forwards the request to subsequent middleware that is middleware 2 and it can also forward the request to middleware 3 but forwarding the request to subsequent middleware is optional.so with the help of </a:t>
            </a:r>
            <a:r>
              <a:rPr lang="en-IN" sz="1600" b="1" dirty="0" err="1"/>
              <a:t>app.Use</a:t>
            </a:r>
            <a:r>
              <a:rPr lang="en-IN" sz="1600" b="1" dirty="0"/>
              <a:t>() </a:t>
            </a:r>
            <a:r>
              <a:rPr lang="en-IN" sz="1600" dirty="0"/>
              <a:t>we can forward the request from one middleware to another middleware. This </a:t>
            </a:r>
            <a:r>
              <a:rPr lang="en-IN" sz="1600" dirty="0" err="1"/>
              <a:t>app.use</a:t>
            </a:r>
            <a:r>
              <a:rPr lang="en-IN" sz="1600" dirty="0"/>
              <a:t> can either forward the request to subsequent middleware or we can short circuit the same.so in case of </a:t>
            </a:r>
            <a:r>
              <a:rPr lang="en-IN" sz="1600" b="1" dirty="0"/>
              <a:t>Use() </a:t>
            </a:r>
            <a:r>
              <a:rPr lang="en-IN" sz="1600" dirty="0"/>
              <a:t>method lambda expression should receive two arguments and second argument is </a:t>
            </a:r>
            <a:r>
              <a:rPr lang="en-IN" sz="1600" dirty="0" err="1"/>
              <a:t>RequestDelegate</a:t>
            </a:r>
            <a:r>
              <a:rPr lang="en-IN" sz="1600" dirty="0"/>
              <a:t>. </a:t>
            </a:r>
          </a:p>
          <a:p>
            <a:r>
              <a:rPr lang="en-IN" sz="1600" dirty="0"/>
              <a:t>We can have multiple </a:t>
            </a:r>
            <a:r>
              <a:rPr lang="en-IN" sz="1600" dirty="0" err="1"/>
              <a:t>app.Use</a:t>
            </a:r>
            <a:r>
              <a:rPr lang="en-IN" sz="1600" dirty="0"/>
              <a:t>() methods also.so when we make a request the first middleware execution starts and the code executes but when we call the </a:t>
            </a:r>
            <a:r>
              <a:rPr lang="en-IN" sz="1600" b="1" dirty="0"/>
              <a:t>next </a:t>
            </a:r>
            <a:r>
              <a:rPr lang="en-IN" sz="1600" dirty="0"/>
              <a:t>function in middleware 1 then it will call the second middleware and after completion then we are making a next call so it goes to the third middleware and this third middleware does not have a </a:t>
            </a:r>
            <a:r>
              <a:rPr lang="en-IN" sz="1600" b="1" dirty="0"/>
              <a:t>next </a:t>
            </a:r>
            <a:r>
              <a:rPr lang="en-IN" sz="1600" dirty="0"/>
              <a:t>method so it is called as a terminating middleware.so after completion of code of third middleware it goes back to the second middleware where it is called so the code after the next function of middleware 2 gets executes and again after completion it goes back to the middleware 1 then after the execution of code after </a:t>
            </a:r>
            <a:r>
              <a:rPr lang="en-IN" sz="1600" b="1" dirty="0"/>
              <a:t>next </a:t>
            </a:r>
            <a:r>
              <a:rPr lang="en-IN" sz="1600" dirty="0"/>
              <a:t>will be executed then after final combined response will be given back to the </a:t>
            </a:r>
            <a:r>
              <a:rPr lang="en-IN" sz="1600" dirty="0" err="1"/>
              <a:t>browser..it</a:t>
            </a:r>
            <a:r>
              <a:rPr lang="en-IN" sz="1600" dirty="0"/>
              <a:t> is optional to call the </a:t>
            </a:r>
            <a:r>
              <a:rPr lang="en-IN" sz="1600" b="1" dirty="0"/>
              <a:t>next </a:t>
            </a:r>
            <a:r>
              <a:rPr lang="en-IN" sz="1600" dirty="0"/>
              <a:t>function in the middleware so it will not execute the subsequent middleware.</a:t>
            </a:r>
          </a:p>
          <a:p>
            <a:r>
              <a:rPr lang="en-IN" sz="1600" b="1" dirty="0"/>
              <a:t>Custom Middleware Class: </a:t>
            </a:r>
            <a:r>
              <a:rPr lang="en-IN" sz="1600" dirty="0"/>
              <a:t>Suppose if middleware want to execute large amount of code so in that case instead of writing all the logic in the same file we can create it in a separate class file which is custom middleware class. So a custom middleware class is used to separate the middleware logic into a separate reuseable class.so we have to implement </a:t>
            </a:r>
            <a:r>
              <a:rPr lang="en-IN" sz="1600" dirty="0" err="1"/>
              <a:t>iMiddleware</a:t>
            </a:r>
            <a:r>
              <a:rPr lang="en-IN" sz="1600" dirty="0"/>
              <a:t> interface to register a custom class as a middleware.so we have to implement </a:t>
            </a:r>
            <a:r>
              <a:rPr lang="en-IN" sz="1600" b="1" dirty="0" err="1"/>
              <a:t>InvokeAsync</a:t>
            </a:r>
            <a:r>
              <a:rPr lang="en-IN" sz="1600" b="1" dirty="0"/>
              <a:t> </a:t>
            </a:r>
            <a:r>
              <a:rPr lang="en-IN" sz="1600" dirty="0"/>
              <a:t>method which will be executed when the request reaches to this particular middleware </a:t>
            </a:r>
            <a:r>
              <a:rPr lang="en-IN" sz="1600" dirty="0" err="1"/>
              <a:t>andthen</a:t>
            </a:r>
            <a:r>
              <a:rPr lang="en-IN" sz="1600" dirty="0"/>
              <a:t> in </a:t>
            </a:r>
            <a:r>
              <a:rPr lang="en-IN" sz="1600" dirty="0" err="1"/>
              <a:t>program.cs</a:t>
            </a:r>
            <a:r>
              <a:rPr lang="en-IN" sz="1600" dirty="0"/>
              <a:t> file we have to register by using </a:t>
            </a:r>
            <a:r>
              <a:rPr lang="en-IN" sz="1600" dirty="0" err="1"/>
              <a:t>builder.Services.AddTransient</a:t>
            </a:r>
            <a:r>
              <a:rPr lang="en-IN" sz="1600" dirty="0"/>
              <a:t>&lt;</a:t>
            </a:r>
            <a:r>
              <a:rPr lang="en-IN" sz="1600" dirty="0" err="1"/>
              <a:t>ClassName</a:t>
            </a:r>
            <a:r>
              <a:rPr lang="en-IN" sz="1600" dirty="0"/>
              <a:t>&gt;();and then in the middleware pipeline we have to use </a:t>
            </a:r>
            <a:r>
              <a:rPr lang="en-IN" sz="1600" dirty="0" err="1"/>
              <a:t>app.UseMiddleware</a:t>
            </a:r>
            <a:r>
              <a:rPr lang="en-IN" sz="1600" dirty="0"/>
              <a:t>&lt;Class&gt;();</a:t>
            </a:r>
          </a:p>
        </p:txBody>
      </p:sp>
    </p:spTree>
    <p:extLst>
      <p:ext uri="{BB962C8B-B14F-4D97-AF65-F5344CB8AC3E}">
        <p14:creationId xmlns:p14="http://schemas.microsoft.com/office/powerpoint/2010/main" val="1417766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dirty="0"/>
              <a:t>We can also create the middleware using extension method so that we can directly call our class using </a:t>
            </a:r>
            <a:r>
              <a:rPr lang="en-IN" sz="1600" dirty="0" err="1"/>
              <a:t>app.ClannName</a:t>
            </a:r>
            <a:r>
              <a:rPr lang="en-IN" sz="1600" dirty="0"/>
              <a:t> instead of </a:t>
            </a:r>
            <a:r>
              <a:rPr lang="en-IN" sz="1600" dirty="0" err="1"/>
              <a:t>app.UseMiddleware</a:t>
            </a:r>
            <a:endParaRPr lang="en-IN" sz="1600" dirty="0"/>
          </a:p>
          <a:p>
            <a:r>
              <a:rPr lang="en-IN" sz="1600" b="1" dirty="0"/>
              <a:t>Custom conventional Middleware </a:t>
            </a:r>
            <a:r>
              <a:rPr lang="en-IN" sz="1600" dirty="0"/>
              <a:t>We can create a middleware without inheriting </a:t>
            </a:r>
            <a:r>
              <a:rPr lang="en-IN" sz="1600" dirty="0" err="1"/>
              <a:t>Imiddleware</a:t>
            </a:r>
            <a:r>
              <a:rPr lang="en-IN" sz="1600" dirty="0"/>
              <a:t>. We can create this by adding new </a:t>
            </a:r>
            <a:r>
              <a:rPr lang="en-IN" sz="1600" dirty="0" err="1"/>
              <a:t>item</a:t>
            </a:r>
            <a:r>
              <a:rPr lang="en-IN" sz="1600" dirty="0" err="1">
                <a:sym typeface="Wingdings" panose="05000000000000000000" pitchFamily="2" charset="2"/>
              </a:rPr>
              <a:t>Middleware</a:t>
            </a:r>
            <a:r>
              <a:rPr lang="en-IN" sz="1600" dirty="0">
                <a:sym typeface="Wingdings" panose="05000000000000000000" pitchFamily="2" charset="2"/>
              </a:rPr>
              <a:t> class template</a:t>
            </a:r>
          </a:p>
          <a:p>
            <a:r>
              <a:rPr lang="en-IN" sz="1600" b="1" dirty="0">
                <a:sym typeface="Wingdings" panose="05000000000000000000" pitchFamily="2" charset="2"/>
              </a:rPr>
              <a:t>Right Order of </a:t>
            </a:r>
            <a:r>
              <a:rPr lang="en-IN" sz="1600" b="1" dirty="0" err="1">
                <a:sym typeface="Wingdings" panose="05000000000000000000" pitchFamily="2" charset="2"/>
              </a:rPr>
              <a:t>Middlewares</a:t>
            </a:r>
            <a:r>
              <a:rPr lang="en-IN" sz="1600" b="1" dirty="0">
                <a:sym typeface="Wingdings" panose="05000000000000000000" pitchFamily="2" charset="2"/>
              </a:rPr>
              <a:t>: </a:t>
            </a:r>
            <a:r>
              <a:rPr lang="en-IN" sz="1600" dirty="0">
                <a:sym typeface="Wingdings" panose="05000000000000000000" pitchFamily="2" charset="2"/>
              </a:rPr>
              <a:t>First we have to enable </a:t>
            </a:r>
            <a:r>
              <a:rPr lang="en-IN" sz="1600" b="1" dirty="0" err="1">
                <a:sym typeface="Wingdings" panose="05000000000000000000" pitchFamily="2" charset="2"/>
              </a:rPr>
              <a:t>ExceptionHandler</a:t>
            </a:r>
            <a:r>
              <a:rPr lang="en-IN" sz="1600" b="1" dirty="0">
                <a:sym typeface="Wingdings" panose="05000000000000000000" pitchFamily="2" charset="2"/>
              </a:rPr>
              <a:t> </a:t>
            </a:r>
            <a:r>
              <a:rPr lang="en-IN" sz="1600" dirty="0">
                <a:sym typeface="Wingdings" panose="05000000000000000000" pitchFamily="2" charset="2"/>
              </a:rPr>
              <a:t>middleware, </a:t>
            </a:r>
            <a:r>
              <a:rPr lang="en-IN" sz="1600" b="1" dirty="0">
                <a:sym typeface="Wingdings" panose="05000000000000000000" pitchFamily="2" charset="2"/>
              </a:rPr>
              <a:t>HSTS ,</a:t>
            </a:r>
            <a:r>
              <a:rPr lang="en-IN" sz="1600" b="1" dirty="0" err="1">
                <a:sym typeface="Wingdings" panose="05000000000000000000" pitchFamily="2" charset="2"/>
              </a:rPr>
              <a:t>HttpsRedirection,static</a:t>
            </a:r>
            <a:r>
              <a:rPr lang="en-IN" sz="1600" b="1" dirty="0">
                <a:sym typeface="Wingdings" panose="05000000000000000000" pitchFamily="2" charset="2"/>
              </a:rPr>
              <a:t> </a:t>
            </a:r>
            <a:r>
              <a:rPr lang="en-IN" sz="1600" b="1" dirty="0" err="1">
                <a:sym typeface="Wingdings" panose="05000000000000000000" pitchFamily="2" charset="2"/>
              </a:rPr>
              <a:t>files,Routing,CORS,Authentication,Authorization,Custom</a:t>
            </a:r>
            <a:r>
              <a:rPr lang="en-IN" sz="1600" b="1" dirty="0">
                <a:sym typeface="Wingdings" panose="05000000000000000000" pitchFamily="2" charset="2"/>
              </a:rPr>
              <a:t> </a:t>
            </a:r>
            <a:r>
              <a:rPr lang="en-IN" sz="1600" b="1" dirty="0" err="1">
                <a:sym typeface="Wingdings" panose="05000000000000000000" pitchFamily="2" charset="2"/>
              </a:rPr>
              <a:t>Middlewares,Controller</a:t>
            </a:r>
            <a:r>
              <a:rPr lang="en-IN" sz="1600" b="1" dirty="0">
                <a:sym typeface="Wingdings" panose="05000000000000000000" pitchFamily="2" charset="2"/>
              </a:rPr>
              <a:t> endpoints.</a:t>
            </a:r>
          </a:p>
          <a:p>
            <a:r>
              <a:rPr lang="en-IN" sz="1600" b="1" dirty="0" err="1">
                <a:sym typeface="Wingdings" panose="05000000000000000000" pitchFamily="2" charset="2"/>
              </a:rPr>
              <a:t>useWhen</a:t>
            </a:r>
            <a:r>
              <a:rPr lang="en-IN" sz="1600" b="1" dirty="0">
                <a:sym typeface="Wingdings" panose="05000000000000000000" pitchFamily="2" charset="2"/>
              </a:rPr>
              <a:t>: </a:t>
            </a:r>
            <a:r>
              <a:rPr lang="en-IN" sz="1600" dirty="0">
                <a:sym typeface="Wingdings" panose="05000000000000000000" pitchFamily="2" charset="2"/>
              </a:rPr>
              <a:t>both use and </a:t>
            </a:r>
            <a:r>
              <a:rPr lang="en-IN" sz="1600" dirty="0" err="1">
                <a:sym typeface="Wingdings" panose="05000000000000000000" pitchFamily="2" charset="2"/>
              </a:rPr>
              <a:t>useWhen</a:t>
            </a:r>
            <a:r>
              <a:rPr lang="en-IN" sz="1600" dirty="0">
                <a:sym typeface="Wingdings" panose="05000000000000000000" pitchFamily="2" charset="2"/>
              </a:rPr>
              <a:t> is used to attach the middleware to the application Request pipeline but </a:t>
            </a:r>
            <a:r>
              <a:rPr lang="en-IN" sz="1600" dirty="0" err="1">
                <a:sym typeface="Wingdings" panose="05000000000000000000" pitchFamily="2" charset="2"/>
              </a:rPr>
              <a:t>useWhen</a:t>
            </a:r>
            <a:r>
              <a:rPr lang="en-IN" sz="1600" dirty="0">
                <a:sym typeface="Wingdings" panose="05000000000000000000" pitchFamily="2" charset="2"/>
              </a:rPr>
              <a:t> is used to execute a branch of </a:t>
            </a:r>
            <a:r>
              <a:rPr lang="en-IN" sz="1600" dirty="0" err="1">
                <a:sym typeface="Wingdings" panose="05000000000000000000" pitchFamily="2" charset="2"/>
              </a:rPr>
              <a:t>middlewares</a:t>
            </a:r>
            <a:r>
              <a:rPr lang="en-IN" sz="1600" dirty="0">
                <a:sym typeface="Wingdings" panose="05000000000000000000" pitchFamily="2" charset="2"/>
              </a:rPr>
              <a:t> when a specific condition is true.</a:t>
            </a:r>
          </a:p>
          <a:p>
            <a:r>
              <a:rPr lang="en-IN" sz="1600" b="1" dirty="0">
                <a:sym typeface="Wingdings" panose="05000000000000000000" pitchFamily="2" charset="2"/>
              </a:rPr>
              <a:t>Routing: </a:t>
            </a:r>
            <a:r>
              <a:rPr lang="en-IN" sz="1600" dirty="0">
                <a:sym typeface="Wingdings" panose="05000000000000000000" pitchFamily="2" charset="2"/>
              </a:rPr>
              <a:t>It is a process of matching the incoming http request by checking the http methods and </a:t>
            </a:r>
            <a:r>
              <a:rPr lang="en-IN" sz="1600" dirty="0" err="1">
                <a:sym typeface="Wingdings" panose="05000000000000000000" pitchFamily="2" charset="2"/>
              </a:rPr>
              <a:t>url</a:t>
            </a:r>
            <a:r>
              <a:rPr lang="en-IN" sz="1600" dirty="0">
                <a:sym typeface="Wingdings" panose="05000000000000000000" pitchFamily="2" charset="2"/>
              </a:rPr>
              <a:t> and if they match it invoke corresponding </a:t>
            </a:r>
            <a:r>
              <a:rPr lang="en-IN" sz="1600" dirty="0" err="1">
                <a:sym typeface="Wingdings" panose="05000000000000000000" pitchFamily="2" charset="2"/>
              </a:rPr>
              <a:t>endpoint.It</a:t>
            </a:r>
            <a:r>
              <a:rPr lang="en-IN" sz="1600" dirty="0">
                <a:sym typeface="Wingdings" panose="05000000000000000000" pitchFamily="2" charset="2"/>
              </a:rPr>
              <a:t> is implemented by using two </a:t>
            </a:r>
            <a:r>
              <a:rPr lang="en-IN" sz="1600" dirty="0" err="1">
                <a:sym typeface="Wingdings" panose="05000000000000000000" pitchFamily="2" charset="2"/>
              </a:rPr>
              <a:t>middlewares</a:t>
            </a:r>
            <a:r>
              <a:rPr lang="en-IN" sz="1600" dirty="0">
                <a:sym typeface="Wingdings" panose="05000000000000000000" pitchFamily="2" charset="2"/>
              </a:rPr>
              <a:t> which are </a:t>
            </a:r>
            <a:r>
              <a:rPr lang="en-IN" sz="1600" b="1" dirty="0" err="1">
                <a:sym typeface="Wingdings" panose="05000000000000000000" pitchFamily="2" charset="2"/>
              </a:rPr>
              <a:t>app.UseRouting</a:t>
            </a:r>
            <a:r>
              <a:rPr lang="en-IN" sz="1600" b="1" dirty="0">
                <a:sym typeface="Wingdings" panose="05000000000000000000" pitchFamily="2" charset="2"/>
              </a:rPr>
              <a:t>() and </a:t>
            </a:r>
            <a:r>
              <a:rPr lang="en-IN" sz="1600" b="1" dirty="0" err="1">
                <a:sym typeface="Wingdings" panose="05000000000000000000" pitchFamily="2" charset="2"/>
              </a:rPr>
              <a:t>app.UseEndPoint</a:t>
            </a:r>
            <a:r>
              <a:rPr lang="en-IN" sz="1600" b="1" dirty="0">
                <a:sym typeface="Wingdings" panose="05000000000000000000" pitchFamily="2" charset="2"/>
              </a:rPr>
              <a:t>().</a:t>
            </a:r>
          </a:p>
          <a:p>
            <a:r>
              <a:rPr lang="en-IN" sz="1600" b="1" dirty="0" err="1">
                <a:sym typeface="Wingdings" panose="05000000000000000000" pitchFamily="2" charset="2"/>
              </a:rPr>
              <a:t>UseRouting</a:t>
            </a:r>
            <a:r>
              <a:rPr lang="en-IN" sz="1600" b="1" dirty="0">
                <a:sym typeface="Wingdings" panose="05000000000000000000" pitchFamily="2" charset="2"/>
              </a:rPr>
              <a:t>() </a:t>
            </a:r>
            <a:r>
              <a:rPr lang="en-IN" sz="1600" dirty="0">
                <a:sym typeface="Wingdings" panose="05000000000000000000" pitchFamily="2" charset="2"/>
              </a:rPr>
              <a:t>enables routing in the application and it selects the appropriate endpoint based on incoming request.it mainly consider the </a:t>
            </a:r>
            <a:r>
              <a:rPr lang="en-IN" sz="1600" dirty="0" err="1">
                <a:sym typeface="Wingdings" panose="05000000000000000000" pitchFamily="2" charset="2"/>
              </a:rPr>
              <a:t>url</a:t>
            </a:r>
            <a:r>
              <a:rPr lang="en-IN" sz="1600" dirty="0">
                <a:sym typeface="Wingdings" panose="05000000000000000000" pitchFamily="2" charset="2"/>
              </a:rPr>
              <a:t> path and also http method like </a:t>
            </a:r>
            <a:r>
              <a:rPr lang="en-IN" sz="1600" dirty="0" err="1">
                <a:sym typeface="Wingdings" panose="05000000000000000000" pitchFamily="2" charset="2"/>
              </a:rPr>
              <a:t>Get,post,put,delete</a:t>
            </a:r>
            <a:r>
              <a:rPr lang="en-IN" sz="1600" dirty="0">
                <a:sym typeface="Wingdings" panose="05000000000000000000" pitchFamily="2" charset="2"/>
              </a:rPr>
              <a:t> </a:t>
            </a:r>
            <a:r>
              <a:rPr lang="en-IN" sz="1600" dirty="0" err="1">
                <a:sym typeface="Wingdings" panose="05000000000000000000" pitchFamily="2" charset="2"/>
              </a:rPr>
              <a:t>etc.It</a:t>
            </a:r>
            <a:r>
              <a:rPr lang="en-IN" sz="1600" dirty="0">
                <a:sym typeface="Wingdings" panose="05000000000000000000" pitchFamily="2" charset="2"/>
              </a:rPr>
              <a:t> only selects the appropriate end point and it does not execute the end point</a:t>
            </a:r>
          </a:p>
          <a:p>
            <a:r>
              <a:rPr lang="en-IN" sz="1600" b="1" dirty="0" err="1">
                <a:sym typeface="Wingdings" panose="05000000000000000000" pitchFamily="2" charset="2"/>
              </a:rPr>
              <a:t>UseEndpoint</a:t>
            </a:r>
            <a:r>
              <a:rPr lang="en-IN" sz="1600" b="1" dirty="0">
                <a:sym typeface="Wingdings" panose="05000000000000000000" pitchFamily="2" charset="2"/>
              </a:rPr>
              <a:t>() </a:t>
            </a:r>
            <a:r>
              <a:rPr lang="en-IN" sz="1600" dirty="0">
                <a:sym typeface="Wingdings" panose="05000000000000000000" pitchFamily="2" charset="2"/>
              </a:rPr>
              <a:t>method will actually execute the appropriate end point that is selected by </a:t>
            </a:r>
            <a:r>
              <a:rPr lang="en-IN" sz="1600" b="1" dirty="0" err="1">
                <a:sym typeface="Wingdings" panose="05000000000000000000" pitchFamily="2" charset="2"/>
              </a:rPr>
              <a:t>useRouting</a:t>
            </a:r>
            <a:r>
              <a:rPr lang="en-IN" sz="1600" b="1" dirty="0">
                <a:sym typeface="Wingdings" panose="05000000000000000000" pitchFamily="2" charset="2"/>
              </a:rPr>
              <a:t>() </a:t>
            </a:r>
            <a:r>
              <a:rPr lang="en-IN" sz="1600" dirty="0">
                <a:sym typeface="Wingdings" panose="05000000000000000000" pitchFamily="2" charset="2"/>
              </a:rPr>
              <a:t>method. We can create endpoints either by </a:t>
            </a:r>
            <a:r>
              <a:rPr lang="en-IN" sz="1600" b="1" dirty="0" err="1">
                <a:sym typeface="Wingdings" panose="05000000000000000000" pitchFamily="2" charset="2"/>
              </a:rPr>
              <a:t>map,mapGet,mapPost,mapControllers</a:t>
            </a:r>
            <a:r>
              <a:rPr lang="en-IN" sz="1600" b="1" dirty="0">
                <a:sym typeface="Wingdings" panose="05000000000000000000" pitchFamily="2" charset="2"/>
              </a:rPr>
              <a:t> etc.</a:t>
            </a:r>
          </a:p>
          <a:p>
            <a:r>
              <a:rPr lang="en-IN" sz="1600" b="1" dirty="0"/>
              <a:t>Map: </a:t>
            </a:r>
            <a:r>
              <a:rPr lang="en-IN" sz="1600" dirty="0" err="1"/>
              <a:t>bedefault</a:t>
            </a:r>
            <a:r>
              <a:rPr lang="en-IN" sz="1600" dirty="0"/>
              <a:t> map endpoint executes either for get, post or any other http method(</a:t>
            </a:r>
            <a:r>
              <a:rPr lang="en-IN" sz="1600" dirty="0" err="1"/>
              <a:t>put,patch</a:t>
            </a:r>
            <a:r>
              <a:rPr lang="en-IN" sz="1600" dirty="0"/>
              <a:t>)l. but suppose I want my endpoint to be executed only for “get” request but not for other http methods(</a:t>
            </a:r>
            <a:r>
              <a:rPr lang="en-IN" sz="1600" dirty="0" err="1"/>
              <a:t>post,put</a:t>
            </a:r>
            <a:r>
              <a:rPr lang="en-IN" sz="1600" dirty="0"/>
              <a:t> etc) then in that case we have to use </a:t>
            </a:r>
            <a:r>
              <a:rPr lang="en-IN" sz="1600" b="1" dirty="0" err="1"/>
              <a:t>MapGet</a:t>
            </a:r>
            <a:r>
              <a:rPr lang="en-IN" sz="1600" b="1" dirty="0"/>
              <a:t> </a:t>
            </a:r>
            <a:r>
              <a:rPr lang="en-IN" sz="1600" dirty="0"/>
              <a:t>. Similarly for post we have </a:t>
            </a:r>
            <a:r>
              <a:rPr lang="en-IN" sz="1600" b="1" dirty="0" err="1"/>
              <a:t>MapPost</a:t>
            </a:r>
            <a:endParaRPr lang="en-IN" sz="1600" b="1" dirty="0"/>
          </a:p>
          <a:p>
            <a:r>
              <a:rPr lang="en-IN" sz="1600" b="1" dirty="0" err="1"/>
              <a:t>GetEndPoints</a:t>
            </a:r>
            <a:r>
              <a:rPr lang="en-IN" sz="1600" b="1" dirty="0"/>
              <a:t>(): </a:t>
            </a:r>
            <a:r>
              <a:rPr lang="en-IN" sz="1600" dirty="0"/>
              <a:t>when </a:t>
            </a:r>
            <a:r>
              <a:rPr lang="en-IN" sz="1600" dirty="0" err="1"/>
              <a:t>UseRouting</a:t>
            </a:r>
            <a:r>
              <a:rPr lang="en-IN" sz="1600" dirty="0"/>
              <a:t>() method executes then only it identifies appropriate endpoint based on the incoming request. We can programmatically get the endpoint by using </a:t>
            </a:r>
            <a:r>
              <a:rPr lang="en-IN" sz="1600" b="1" dirty="0" err="1"/>
              <a:t>GetEndPoint</a:t>
            </a:r>
            <a:r>
              <a:rPr lang="en-IN" sz="1600" b="1" dirty="0"/>
              <a:t>() </a:t>
            </a:r>
            <a:r>
              <a:rPr lang="en-IN" sz="1600" dirty="0"/>
              <a:t>method.so we can get the endpoint only after </a:t>
            </a:r>
            <a:r>
              <a:rPr lang="en-IN" sz="1600" dirty="0" err="1"/>
              <a:t>UseRouting</a:t>
            </a:r>
            <a:r>
              <a:rPr lang="en-IN" sz="1600" dirty="0"/>
              <a:t>() method if we try to access this </a:t>
            </a:r>
            <a:r>
              <a:rPr lang="en-IN" sz="1600" b="1" dirty="0" err="1"/>
              <a:t>getEndpoint</a:t>
            </a:r>
            <a:r>
              <a:rPr lang="en-IN" sz="1600" b="1" dirty="0"/>
              <a:t>() </a:t>
            </a:r>
            <a:r>
              <a:rPr lang="en-IN" sz="1600" dirty="0"/>
              <a:t>before </a:t>
            </a:r>
            <a:r>
              <a:rPr lang="en-IN" sz="1600" dirty="0" err="1"/>
              <a:t>useEndpoint</a:t>
            </a:r>
            <a:r>
              <a:rPr lang="en-IN" sz="1600" dirty="0"/>
              <a:t>() we will get </a:t>
            </a:r>
            <a:r>
              <a:rPr lang="en-IN" sz="1600" dirty="0" err="1"/>
              <a:t>null.This</a:t>
            </a:r>
            <a:r>
              <a:rPr lang="en-IN" sz="1600" dirty="0"/>
              <a:t> method returns instance of </a:t>
            </a:r>
            <a:r>
              <a:rPr lang="en-IN" sz="1600" b="1" dirty="0" err="1"/>
              <a:t>Microsoft.AspNetCore.Http.EndPoint</a:t>
            </a:r>
            <a:r>
              <a:rPr lang="en-IN" sz="1600" b="1" dirty="0"/>
              <a:t> class. </a:t>
            </a:r>
            <a:r>
              <a:rPr lang="en-IN" sz="1600" dirty="0"/>
              <a:t>It contains two important properties that is </a:t>
            </a:r>
            <a:r>
              <a:rPr lang="en-IN" sz="1600" b="1" dirty="0" err="1"/>
              <a:t>displayName</a:t>
            </a:r>
            <a:r>
              <a:rPr lang="en-IN" sz="1600" b="1" dirty="0"/>
              <a:t> and </a:t>
            </a:r>
            <a:r>
              <a:rPr lang="en-IN" sz="1600" b="1" dirty="0" err="1"/>
              <a:t>RequestDelegate</a:t>
            </a:r>
            <a:r>
              <a:rPr lang="en-IN" sz="1600" b="1" dirty="0"/>
              <a:t>.</a:t>
            </a:r>
          </a:p>
          <a:p>
            <a:r>
              <a:rPr lang="en-IN" sz="1600" b="1" dirty="0"/>
              <a:t>Route Parameters: </a:t>
            </a:r>
            <a:r>
              <a:rPr lang="en-IN" sz="1600" dirty="0"/>
              <a:t>Which ever the parameters that can vary those are called as Route Parameters. Example files/sample.txt.so here files is literal means it cannot vary but filename can change either it can be a.txt,b.txt etc.so we can represent that vary value inside the {} curly </a:t>
            </a:r>
            <a:r>
              <a:rPr lang="en-IN" sz="1600" dirty="0" err="1"/>
              <a:t>braces.Just</a:t>
            </a:r>
            <a:r>
              <a:rPr lang="en-IN" sz="1600" dirty="0"/>
              <a:t> like a method parameter a route parameter can receive a value</a:t>
            </a:r>
            <a:endParaRPr lang="en-IN" sz="1600" b="1" dirty="0"/>
          </a:p>
        </p:txBody>
      </p:sp>
    </p:spTree>
    <p:extLst>
      <p:ext uri="{BB962C8B-B14F-4D97-AF65-F5344CB8AC3E}">
        <p14:creationId xmlns:p14="http://schemas.microsoft.com/office/powerpoint/2010/main" val="164024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52295-8BE5-4CEF-6DAE-A943FABFD96E}"/>
              </a:ext>
            </a:extLst>
          </p:cNvPr>
          <p:cNvSpPr>
            <a:spLocks noGrp="1"/>
          </p:cNvSpPr>
          <p:nvPr>
            <p:ph idx="1"/>
          </p:nvPr>
        </p:nvSpPr>
        <p:spPr>
          <a:xfrm>
            <a:off x="0" y="0"/>
            <a:ext cx="12192000" cy="6858000"/>
          </a:xfrm>
        </p:spPr>
        <p:txBody>
          <a:bodyPr>
            <a:normAutofit/>
          </a:bodyPr>
          <a:lstStyle/>
          <a:p>
            <a:r>
              <a:rPr lang="en-IN" sz="1600" b="1" dirty="0"/>
              <a:t>Default Route Parameters: </a:t>
            </a:r>
            <a:r>
              <a:rPr lang="en-IN" sz="1600" dirty="0"/>
              <a:t>In case if we do not pass the values to the route parameters 7it will not match with that endpoint.so I would like to assign a default value to the parameter in case it is not supplied.so we can give the parameter value in the curly braces like {</a:t>
            </a:r>
            <a:r>
              <a:rPr lang="en-IN" sz="1600" dirty="0" err="1"/>
              <a:t>parameterName</a:t>
            </a:r>
            <a:r>
              <a:rPr lang="en-IN" sz="1600" dirty="0"/>
              <a:t>=value}.in case if we provide a value for the parameter then the default value will be ignored.</a:t>
            </a:r>
          </a:p>
          <a:p>
            <a:r>
              <a:rPr lang="en-IN" sz="1600" b="1" dirty="0"/>
              <a:t>Optional Route Parameters: </a:t>
            </a:r>
            <a:r>
              <a:rPr lang="en-IN" sz="1600" dirty="0"/>
              <a:t>In case if user does not supply the parameter value and instead of assigning a default value into the parameter we need to take it as a </a:t>
            </a:r>
            <a:r>
              <a:rPr lang="en-IN" sz="1600" b="1" dirty="0"/>
              <a:t>null </a:t>
            </a:r>
            <a:r>
              <a:rPr lang="en-IN" sz="1600" dirty="0"/>
              <a:t>by default.so if we assign the </a:t>
            </a:r>
            <a:r>
              <a:rPr lang="en-IN" sz="1600" b="1" dirty="0"/>
              <a:t>null </a:t>
            </a:r>
            <a:r>
              <a:rPr lang="en-IN" sz="1600" dirty="0"/>
              <a:t>it does not work.so we have to make that parameter as optional parameter by suffixing the parameter with ?.so whenever we suffix a parameter with question mark then it is called optional parameter.</a:t>
            </a:r>
          </a:p>
          <a:p>
            <a:r>
              <a:rPr lang="en-IN" sz="1600" b="1" dirty="0"/>
              <a:t>Route Constraints: </a:t>
            </a:r>
            <a:r>
              <a:rPr lang="en-IN" sz="1600" dirty="0"/>
              <a:t>by default parameter accepts any </a:t>
            </a:r>
            <a:r>
              <a:rPr lang="en-IN" sz="1600" dirty="0" err="1"/>
              <a:t>value.suppose</a:t>
            </a:r>
            <a:r>
              <a:rPr lang="en-IN" sz="1600" dirty="0"/>
              <a:t> I have an int parameter and it can accept bool </a:t>
            </a:r>
            <a:r>
              <a:rPr lang="en-IN" sz="1600" dirty="0" err="1"/>
              <a:t>value,string</a:t>
            </a:r>
            <a:r>
              <a:rPr lang="en-IN" sz="1600" dirty="0"/>
              <a:t> value etc.so in order to restrict the parameter value we have to use Route constraints</a:t>
            </a:r>
          </a:p>
          <a:p>
            <a:r>
              <a:rPr lang="en-IN" sz="1600" b="1" dirty="0"/>
              <a:t>Custom Route Constraint: </a:t>
            </a:r>
            <a:r>
              <a:rPr lang="en-IN" sz="1600" dirty="0"/>
              <a:t>suppose if a constraint is applied on more than one place in entire application so instead of repeating the same regular expression everywhere we can convert that it a custom constraint. So we have to create a custom class and inherit </a:t>
            </a:r>
            <a:r>
              <a:rPr lang="en-IN" sz="1600" dirty="0" err="1"/>
              <a:t>IRouteConstraint</a:t>
            </a:r>
            <a:r>
              <a:rPr lang="en-IN" sz="1600" dirty="0"/>
              <a:t> and we have to override </a:t>
            </a:r>
            <a:r>
              <a:rPr lang="en-IN" sz="1600" b="1" dirty="0"/>
              <a:t>Match </a:t>
            </a:r>
            <a:r>
              <a:rPr lang="en-IN" sz="1600" dirty="0"/>
              <a:t>method. Then we have to register this class in </a:t>
            </a:r>
            <a:r>
              <a:rPr lang="en-IN" sz="1600" dirty="0" err="1"/>
              <a:t>program.cs</a:t>
            </a:r>
            <a:r>
              <a:rPr lang="en-IN" sz="1600" dirty="0"/>
              <a:t> class using </a:t>
            </a:r>
            <a:r>
              <a:rPr lang="en-IN" sz="1600" dirty="0" err="1"/>
              <a:t>builder.Services.AddRouting</a:t>
            </a:r>
            <a:r>
              <a:rPr lang="en-IN" sz="1600" dirty="0"/>
              <a:t>(options);</a:t>
            </a:r>
          </a:p>
          <a:p>
            <a:r>
              <a:rPr lang="en-IN" sz="1600" b="1" dirty="0" err="1"/>
              <a:t>EndPoint</a:t>
            </a:r>
            <a:r>
              <a:rPr lang="en-IN" sz="1600" b="1" dirty="0"/>
              <a:t> Selection Order: </a:t>
            </a:r>
            <a:r>
              <a:rPr lang="en-IN" sz="1600" dirty="0"/>
              <a:t>if the same incoming </a:t>
            </a:r>
            <a:r>
              <a:rPr lang="en-IN" sz="1600" dirty="0" err="1"/>
              <a:t>url</a:t>
            </a:r>
            <a:r>
              <a:rPr lang="en-IN" sz="1600" dirty="0"/>
              <a:t> matches with more than one route then which </a:t>
            </a:r>
            <a:r>
              <a:rPr lang="en-IN" sz="1600" dirty="0" err="1"/>
              <a:t>url</a:t>
            </a:r>
            <a:r>
              <a:rPr lang="en-IN" sz="1600" dirty="0"/>
              <a:t> will be </a:t>
            </a:r>
            <a:r>
              <a:rPr lang="en-IN" sz="1600" dirty="0" err="1"/>
              <a:t>picked.It</a:t>
            </a:r>
            <a:r>
              <a:rPr lang="en-IN" sz="1600" dirty="0"/>
              <a:t> will be picked based on highest </a:t>
            </a:r>
            <a:r>
              <a:rPr lang="en-IN" sz="1600" dirty="0" err="1"/>
              <a:t>precedence.Mainly</a:t>
            </a:r>
            <a:r>
              <a:rPr lang="en-IN" sz="1600" dirty="0"/>
              <a:t> it follows four rules while selecting the route.1)</a:t>
            </a:r>
            <a:r>
              <a:rPr lang="en-IN" sz="1600" dirty="0" err="1"/>
              <a:t>url</a:t>
            </a:r>
            <a:r>
              <a:rPr lang="en-IN" sz="1600" dirty="0"/>
              <a:t> template with more segments will be having more priority  than less number of </a:t>
            </a:r>
            <a:r>
              <a:rPr lang="en-IN" sz="1600" dirty="0" err="1"/>
              <a:t>segments.example:a</a:t>
            </a:r>
            <a:r>
              <a:rPr lang="en-IN" sz="1600" dirty="0"/>
              <a:t>/b/c/d has more segments than a/b/c 2)</a:t>
            </a:r>
            <a:r>
              <a:rPr lang="en-IN" sz="1600" dirty="0" err="1"/>
              <a:t>url</a:t>
            </a:r>
            <a:r>
              <a:rPr lang="en-IN" sz="1600" dirty="0"/>
              <a:t> template with literal text has more precedence than a parameter </a:t>
            </a:r>
            <a:r>
              <a:rPr lang="en-IN" sz="1600" dirty="0" err="1"/>
              <a:t>segment.Ex:a</a:t>
            </a:r>
            <a:r>
              <a:rPr lang="en-IN" sz="1600" dirty="0"/>
              <a:t>/b is higher than a/{b} 3)- </a:t>
            </a:r>
            <a:r>
              <a:rPr lang="en-IN" sz="1600" dirty="0" err="1"/>
              <a:t>url</a:t>
            </a:r>
            <a:r>
              <a:rPr lang="en-IN" sz="1600" dirty="0"/>
              <a:t> template that has a parameter segment with constraint has more precedence than a parameter segment without constraint. </a:t>
            </a:r>
            <a:r>
              <a:rPr lang="en-IN" sz="1600" dirty="0" err="1"/>
              <a:t>Ex:a</a:t>
            </a:r>
            <a:r>
              <a:rPr lang="en-IN" sz="1600" dirty="0"/>
              <a:t>/{b}:int is more than a/{b} 4)catch-all parameters(**) .Example a/{b} is higher than a/**</a:t>
            </a:r>
          </a:p>
          <a:p>
            <a:r>
              <a:rPr lang="en-IN" sz="1600" b="1" dirty="0" err="1"/>
              <a:t>webRoot</a:t>
            </a:r>
            <a:r>
              <a:rPr lang="en-IN" sz="1600" b="1" dirty="0"/>
              <a:t> and </a:t>
            </a:r>
            <a:r>
              <a:rPr lang="en-IN" sz="1600" b="1" dirty="0" err="1"/>
              <a:t>UseStaticFiles</a:t>
            </a:r>
            <a:r>
              <a:rPr lang="en-IN" sz="1600" b="1" dirty="0"/>
              <a:t>: </a:t>
            </a:r>
            <a:r>
              <a:rPr lang="en-IN" sz="1600" dirty="0"/>
              <a:t>An asp.net web application may </a:t>
            </a:r>
            <a:r>
              <a:rPr lang="en-IN" sz="1600" dirty="0" err="1"/>
              <a:t>containstatic</a:t>
            </a:r>
            <a:r>
              <a:rPr lang="en-IN" sz="1600" dirty="0"/>
              <a:t> file or static content such as </a:t>
            </a:r>
            <a:r>
              <a:rPr lang="en-IN" sz="1600" dirty="0" err="1"/>
              <a:t>images,text</a:t>
            </a:r>
            <a:r>
              <a:rPr lang="en-IN" sz="1600" dirty="0"/>
              <a:t> </a:t>
            </a:r>
            <a:r>
              <a:rPr lang="en-IN" sz="1600" dirty="0" err="1"/>
              <a:t>files,pdf,Js</a:t>
            </a:r>
            <a:r>
              <a:rPr lang="en-IN" sz="1600" dirty="0"/>
              <a:t> and </a:t>
            </a:r>
            <a:r>
              <a:rPr lang="en-IN" sz="1600" dirty="0" err="1"/>
              <a:t>css</a:t>
            </a:r>
            <a:r>
              <a:rPr lang="en-IN" sz="1600" dirty="0"/>
              <a:t> </a:t>
            </a:r>
            <a:r>
              <a:rPr lang="en-IN" sz="1600" dirty="0" err="1"/>
              <a:t>etc.By</a:t>
            </a:r>
            <a:r>
              <a:rPr lang="en-IN" sz="1600" dirty="0"/>
              <a:t> default this files cannot be server by asp.net core we require to enable it by using </a:t>
            </a:r>
            <a:r>
              <a:rPr lang="en-IN" sz="1600" b="1" dirty="0" err="1"/>
              <a:t>UseStaticFiles</a:t>
            </a:r>
            <a:r>
              <a:rPr lang="en-IN" sz="1600" b="1" dirty="0"/>
              <a:t>() </a:t>
            </a:r>
            <a:r>
              <a:rPr lang="en-IN" sz="1600" dirty="0" err="1"/>
              <a:t>middleware.For</a:t>
            </a:r>
            <a:r>
              <a:rPr lang="en-IN" sz="1600" dirty="0"/>
              <a:t> example if we send a request for sample.jpg and if file exists in the application we have to serve it as a response to </a:t>
            </a:r>
            <a:r>
              <a:rPr lang="en-IN" sz="1600" dirty="0" err="1"/>
              <a:t>browser..by</a:t>
            </a:r>
            <a:r>
              <a:rPr lang="en-IN" sz="1600" dirty="0"/>
              <a:t> default asp.net core recommend to store this files in web root folder and the name is </a:t>
            </a:r>
            <a:r>
              <a:rPr lang="en-IN" sz="1600" dirty="0" err="1"/>
              <a:t>wwwroot.even</a:t>
            </a:r>
            <a:r>
              <a:rPr lang="en-IN" sz="1600" dirty="0"/>
              <a:t> we can enable multiple </a:t>
            </a:r>
            <a:r>
              <a:rPr lang="en-IN" sz="1600" dirty="0" err="1"/>
              <a:t>wwwroot</a:t>
            </a:r>
            <a:r>
              <a:rPr lang="en-IN" sz="1600" dirty="0"/>
              <a:t> folders </a:t>
            </a:r>
            <a:r>
              <a:rPr lang="en-IN" sz="1600" dirty="0" err="1"/>
              <a:t>also.if</a:t>
            </a:r>
            <a:r>
              <a:rPr lang="en-IN" sz="1600" dirty="0"/>
              <a:t> we move the files out of the </a:t>
            </a:r>
            <a:r>
              <a:rPr lang="en-IN" sz="1600" dirty="0" err="1"/>
              <a:t>wwwroot</a:t>
            </a:r>
            <a:r>
              <a:rPr lang="en-IN" sz="1600" dirty="0"/>
              <a:t> folder then it is not accessible on the browser. Instead of </a:t>
            </a:r>
            <a:r>
              <a:rPr lang="en-IN" sz="1600" dirty="0" err="1"/>
              <a:t>wwwroot</a:t>
            </a:r>
            <a:r>
              <a:rPr lang="en-IN" sz="1600" dirty="0"/>
              <a:t> we can use different name so </a:t>
            </a:r>
            <a:r>
              <a:rPr lang="en-IN" sz="1600" dirty="0" err="1"/>
              <a:t>bydefault</a:t>
            </a:r>
            <a:r>
              <a:rPr lang="en-IN" sz="1600" dirty="0"/>
              <a:t> asp.net core will not recognise this mew folder we have to configure it in </a:t>
            </a:r>
            <a:r>
              <a:rPr lang="en-IN" sz="1600" dirty="0" err="1"/>
              <a:t>orogram.cs</a:t>
            </a:r>
            <a:r>
              <a:rPr lang="en-IN" sz="1600" dirty="0"/>
              <a:t> file inside the </a:t>
            </a:r>
            <a:r>
              <a:rPr lang="en-IN" sz="1600" dirty="0" err="1"/>
              <a:t>CreateBuilder</a:t>
            </a:r>
            <a:r>
              <a:rPr lang="en-IN" sz="1600" dirty="0"/>
              <a:t> method</a:t>
            </a:r>
          </a:p>
          <a:p>
            <a:r>
              <a:rPr lang="en-IN" sz="1600" b="1" dirty="0"/>
              <a:t>Controller: </a:t>
            </a:r>
            <a:r>
              <a:rPr lang="en-IN" sz="1600" dirty="0"/>
              <a:t>It is a class that contains a set of action methods and each action method acts as an endpoint which can be requested based on a specific </a:t>
            </a:r>
            <a:r>
              <a:rPr lang="en-IN" sz="1600" dirty="0" err="1"/>
              <a:t>url</a:t>
            </a:r>
            <a:r>
              <a:rPr lang="en-IN" sz="1600" dirty="0"/>
              <a:t>.</a:t>
            </a:r>
          </a:p>
          <a:p>
            <a:r>
              <a:rPr lang="en-IN" sz="1600" b="1" dirty="0"/>
              <a:t>MVC Controller base class is Controller class</a:t>
            </a:r>
          </a:p>
        </p:txBody>
      </p:sp>
    </p:spTree>
    <p:extLst>
      <p:ext uri="{BB962C8B-B14F-4D97-AF65-F5344CB8AC3E}">
        <p14:creationId xmlns:p14="http://schemas.microsoft.com/office/powerpoint/2010/main" val="3375856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6c483d2-2db6-4653-9580-eddcd7f444d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9B30C27CF747C47A225D6959222F9B1" ma:contentTypeVersion="16" ma:contentTypeDescription="Create a new document." ma:contentTypeScope="" ma:versionID="598b5024942e5f82856d0c28ef0b5838">
  <xsd:schema xmlns:xsd="http://www.w3.org/2001/XMLSchema" xmlns:xs="http://www.w3.org/2001/XMLSchema" xmlns:p="http://schemas.microsoft.com/office/2006/metadata/properties" xmlns:ns3="9fd32d76-f667-4557-87a3-726637a93b2e" xmlns:ns4="26c483d2-2db6-4653-9580-eddcd7f444d5" targetNamespace="http://schemas.microsoft.com/office/2006/metadata/properties" ma:root="true" ma:fieldsID="25e1b06eb737506ae1f7abdfa23f7e58" ns3:_="" ns4:_="">
    <xsd:import namespace="9fd32d76-f667-4557-87a3-726637a93b2e"/>
    <xsd:import namespace="26c483d2-2db6-4653-9580-eddcd7f444d5"/>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ObjectDetectorVersions" minOccurs="0"/>
                <xsd:element ref="ns4:MediaLengthInSeconds" minOccurs="0"/>
                <xsd:element ref="ns4:MediaServiceSystemTags" minOccurs="0"/>
                <xsd:element ref="ns4:MediaServiceLoca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d32d76-f667-4557-87a3-726637a93b2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83d2-2db6-4653-9580-eddcd7f444d5"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A9FB3A-17E2-472F-8D5D-99924D4FCCB8}">
  <ds:schemaRefs>
    <ds:schemaRef ds:uri="26c483d2-2db6-4653-9580-eddcd7f444d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fd32d76-f667-4557-87a3-726637a93b2e"/>
    <ds:schemaRef ds:uri="http://www.w3.org/XML/1998/namespace"/>
  </ds:schemaRefs>
</ds:datastoreItem>
</file>

<file path=customXml/itemProps2.xml><?xml version="1.0" encoding="utf-8"?>
<ds:datastoreItem xmlns:ds="http://schemas.openxmlformats.org/officeDocument/2006/customXml" ds:itemID="{D70E4A80-315E-4CA4-989A-820E84DBB4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d32d76-f667-4557-87a3-726637a93b2e"/>
    <ds:schemaRef ds:uri="26c483d2-2db6-4653-9580-eddcd7f44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CA5455-ED4C-4A3B-85FB-5A209EC4B4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82963</TotalTime>
  <Words>17082</Words>
  <Application>Microsoft Office PowerPoint</Application>
  <PresentationFormat>Widescreen</PresentationFormat>
  <Paragraphs>320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ASP.Net Core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Koppada, Venkat</dc:creator>
  <cp:lastModifiedBy>Koppada, Venkat</cp:lastModifiedBy>
  <cp:revision>1092</cp:revision>
  <dcterms:created xsi:type="dcterms:W3CDTF">2024-05-23T14:56:16Z</dcterms:created>
  <dcterms:modified xsi:type="dcterms:W3CDTF">2024-09-05T09:53:04Z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0x010100E9B30C27CF747C47A225D6959222F9B1</vt:lpwstr>
  </property>
</Properties>
</file>