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9" r:id="rId6"/>
    <p:sldId id="264" r:id="rId7"/>
    <p:sldId id="265" r:id="rId8"/>
    <p:sldId id="266" r:id="rId9"/>
    <p:sldId id="267" r:id="rId10"/>
    <p:sldId id="268" r:id="rId11"/>
    <p:sldId id="260"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3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6CEEC-0905-475A-BED1-753E357B142E}" v="15" dt="2024-06-15T08:15:46.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B007-284E-4E54-C6BE-15EAB8288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41D636-99E8-2600-B5CD-2EE8B9F9F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0582C5-3A1A-7969-65A1-A1E26ED3761B}"/>
              </a:ext>
            </a:extLst>
          </p:cNvPr>
          <p:cNvSpPr>
            <a:spLocks noGrp="1"/>
          </p:cNvSpPr>
          <p:nvPr>
            <p:ph type="dt" sz="half" idx="10"/>
          </p:nvPr>
        </p:nvSpPr>
        <p:spPr/>
        <p:txBody>
          <a:bodyPr/>
          <a:lstStyle/>
          <a:p>
            <a:fld id="{B95B5A23-DA0D-4E02-87B2-C6B31878518C}" type="datetimeFigureOut">
              <a:rPr lang="en-IN" smtClean="0"/>
              <a:t>08-08-2024</a:t>
            </a:fld>
            <a:endParaRPr lang="en-IN"/>
          </a:p>
        </p:txBody>
      </p:sp>
      <p:sp>
        <p:nvSpPr>
          <p:cNvPr id="5" name="Footer Placeholder 4">
            <a:extLst>
              <a:ext uri="{FF2B5EF4-FFF2-40B4-BE49-F238E27FC236}">
                <a16:creationId xmlns:a16="http://schemas.microsoft.com/office/drawing/2014/main" id="{2B30A275-F335-9AF2-3B4D-4FF2B065F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14BB4-3A21-1378-CFC4-18E998B6D5B2}"/>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286427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D1C8-820E-65F0-BC8E-42D495DC52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C3EF00-F8E1-A091-DE1C-4525E1EF05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68548F-07F0-CEE3-6898-C347BA5BEF73}"/>
              </a:ext>
            </a:extLst>
          </p:cNvPr>
          <p:cNvSpPr>
            <a:spLocks noGrp="1"/>
          </p:cNvSpPr>
          <p:nvPr>
            <p:ph type="dt" sz="half" idx="10"/>
          </p:nvPr>
        </p:nvSpPr>
        <p:spPr/>
        <p:txBody>
          <a:bodyPr/>
          <a:lstStyle/>
          <a:p>
            <a:fld id="{B95B5A23-DA0D-4E02-87B2-C6B31878518C}" type="datetimeFigureOut">
              <a:rPr lang="en-IN" smtClean="0"/>
              <a:t>08-08-2024</a:t>
            </a:fld>
            <a:endParaRPr lang="en-IN"/>
          </a:p>
        </p:txBody>
      </p:sp>
      <p:sp>
        <p:nvSpPr>
          <p:cNvPr id="5" name="Footer Placeholder 4">
            <a:extLst>
              <a:ext uri="{FF2B5EF4-FFF2-40B4-BE49-F238E27FC236}">
                <a16:creationId xmlns:a16="http://schemas.microsoft.com/office/drawing/2014/main" id="{5756997C-F5A1-B6BB-6105-5EA82F0C0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FD7385-08CF-1DE6-6A9A-6A58DC400C80}"/>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77856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0A76F-43D1-658F-B51D-41049D5C5C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079692-D146-6E98-A7E7-A8BFD4FB1B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5B7A57-CD54-7A4F-5EDA-EC3D75ABDB34}"/>
              </a:ext>
            </a:extLst>
          </p:cNvPr>
          <p:cNvSpPr>
            <a:spLocks noGrp="1"/>
          </p:cNvSpPr>
          <p:nvPr>
            <p:ph type="dt" sz="half" idx="10"/>
          </p:nvPr>
        </p:nvSpPr>
        <p:spPr/>
        <p:txBody>
          <a:bodyPr/>
          <a:lstStyle/>
          <a:p>
            <a:fld id="{B95B5A23-DA0D-4E02-87B2-C6B31878518C}" type="datetimeFigureOut">
              <a:rPr lang="en-IN" smtClean="0"/>
              <a:t>08-08-2024</a:t>
            </a:fld>
            <a:endParaRPr lang="en-IN"/>
          </a:p>
        </p:txBody>
      </p:sp>
      <p:sp>
        <p:nvSpPr>
          <p:cNvPr id="5" name="Footer Placeholder 4">
            <a:extLst>
              <a:ext uri="{FF2B5EF4-FFF2-40B4-BE49-F238E27FC236}">
                <a16:creationId xmlns:a16="http://schemas.microsoft.com/office/drawing/2014/main" id="{1348B52A-8729-DED1-E49E-565C17CE0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556D6-89FC-6485-8ACA-3826D445F06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410853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A13B-DEC8-446E-BB0A-70F6F53647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76D214-EB6B-CC86-4C7A-58C1CF0FFC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6F87D-1438-F0A4-D97E-D117C83CD724}"/>
              </a:ext>
            </a:extLst>
          </p:cNvPr>
          <p:cNvSpPr>
            <a:spLocks noGrp="1"/>
          </p:cNvSpPr>
          <p:nvPr>
            <p:ph type="dt" sz="half" idx="10"/>
          </p:nvPr>
        </p:nvSpPr>
        <p:spPr/>
        <p:txBody>
          <a:bodyPr/>
          <a:lstStyle/>
          <a:p>
            <a:fld id="{B95B5A23-DA0D-4E02-87B2-C6B31878518C}" type="datetimeFigureOut">
              <a:rPr lang="en-IN" smtClean="0"/>
              <a:t>08-08-2024</a:t>
            </a:fld>
            <a:endParaRPr lang="en-IN"/>
          </a:p>
        </p:txBody>
      </p:sp>
      <p:sp>
        <p:nvSpPr>
          <p:cNvPr id="5" name="Footer Placeholder 4">
            <a:extLst>
              <a:ext uri="{FF2B5EF4-FFF2-40B4-BE49-F238E27FC236}">
                <a16:creationId xmlns:a16="http://schemas.microsoft.com/office/drawing/2014/main" id="{011B009B-12DB-D2D4-B963-B1C833B26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15AB7-D470-D1F7-2492-E677CD205FC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198881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76AA-C43E-A2FE-D362-74B621588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7B100F-7D61-356C-AF97-5F2FFEB4C0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4E8DCA-E5D0-1C63-4942-635650DBAD3D}"/>
              </a:ext>
            </a:extLst>
          </p:cNvPr>
          <p:cNvSpPr>
            <a:spLocks noGrp="1"/>
          </p:cNvSpPr>
          <p:nvPr>
            <p:ph type="dt" sz="half" idx="10"/>
          </p:nvPr>
        </p:nvSpPr>
        <p:spPr/>
        <p:txBody>
          <a:bodyPr/>
          <a:lstStyle/>
          <a:p>
            <a:fld id="{B95B5A23-DA0D-4E02-87B2-C6B31878518C}" type="datetimeFigureOut">
              <a:rPr lang="en-IN" smtClean="0"/>
              <a:t>08-08-2024</a:t>
            </a:fld>
            <a:endParaRPr lang="en-IN"/>
          </a:p>
        </p:txBody>
      </p:sp>
      <p:sp>
        <p:nvSpPr>
          <p:cNvPr id="5" name="Footer Placeholder 4">
            <a:extLst>
              <a:ext uri="{FF2B5EF4-FFF2-40B4-BE49-F238E27FC236}">
                <a16:creationId xmlns:a16="http://schemas.microsoft.com/office/drawing/2014/main" id="{44480E3F-789F-5552-1397-44C58103C6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D7902-77AF-DC38-172A-2981272AFF60}"/>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61683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CE1-EBCE-1CFC-1D99-212A4FBDAC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340A9C-A7EA-E82C-0F0F-3B56E3B511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FC7BB9-F5A5-17EA-AFFE-C6F324FE36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BEC940-CA05-A316-7829-81E46D96CC6C}"/>
              </a:ext>
            </a:extLst>
          </p:cNvPr>
          <p:cNvSpPr>
            <a:spLocks noGrp="1"/>
          </p:cNvSpPr>
          <p:nvPr>
            <p:ph type="dt" sz="half" idx="10"/>
          </p:nvPr>
        </p:nvSpPr>
        <p:spPr/>
        <p:txBody>
          <a:bodyPr/>
          <a:lstStyle/>
          <a:p>
            <a:fld id="{B95B5A23-DA0D-4E02-87B2-C6B31878518C}" type="datetimeFigureOut">
              <a:rPr lang="en-IN" smtClean="0"/>
              <a:t>08-08-2024</a:t>
            </a:fld>
            <a:endParaRPr lang="en-IN"/>
          </a:p>
        </p:txBody>
      </p:sp>
      <p:sp>
        <p:nvSpPr>
          <p:cNvPr id="6" name="Footer Placeholder 5">
            <a:extLst>
              <a:ext uri="{FF2B5EF4-FFF2-40B4-BE49-F238E27FC236}">
                <a16:creationId xmlns:a16="http://schemas.microsoft.com/office/drawing/2014/main" id="{3214BE31-4CC4-287D-EF5C-87DCFFC03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FB9552-DB91-ED73-A42C-6327725D78DF}"/>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33001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573C-3158-4C70-B1D5-D44C0CE784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C84155-4AFC-288E-6AA4-E7F62CF38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35B46-CB6D-13D4-A772-8DCE373392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F14053-ED7B-2F27-B38C-DD82ED5F5C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0A9A7-9CA3-C786-B5D4-BA84C8BF2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E4F6AB-8E1B-9AE4-3F7D-EC9B39EE9D72}"/>
              </a:ext>
            </a:extLst>
          </p:cNvPr>
          <p:cNvSpPr>
            <a:spLocks noGrp="1"/>
          </p:cNvSpPr>
          <p:nvPr>
            <p:ph type="dt" sz="half" idx="10"/>
          </p:nvPr>
        </p:nvSpPr>
        <p:spPr/>
        <p:txBody>
          <a:bodyPr/>
          <a:lstStyle/>
          <a:p>
            <a:fld id="{B95B5A23-DA0D-4E02-87B2-C6B31878518C}" type="datetimeFigureOut">
              <a:rPr lang="en-IN" smtClean="0"/>
              <a:t>08-08-2024</a:t>
            </a:fld>
            <a:endParaRPr lang="en-IN"/>
          </a:p>
        </p:txBody>
      </p:sp>
      <p:sp>
        <p:nvSpPr>
          <p:cNvPr id="8" name="Footer Placeholder 7">
            <a:extLst>
              <a:ext uri="{FF2B5EF4-FFF2-40B4-BE49-F238E27FC236}">
                <a16:creationId xmlns:a16="http://schemas.microsoft.com/office/drawing/2014/main" id="{E85867FB-DDE6-BAB2-0BAC-F411698EBF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AFF71-F2B8-8F72-3C55-ED1D9AC7D22C}"/>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62060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295C-3BE5-99A9-2D67-4BEF1A18BB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9F3E86-2ABD-ABBD-8529-52801987ADDE}"/>
              </a:ext>
            </a:extLst>
          </p:cNvPr>
          <p:cNvSpPr>
            <a:spLocks noGrp="1"/>
          </p:cNvSpPr>
          <p:nvPr>
            <p:ph type="dt" sz="half" idx="10"/>
          </p:nvPr>
        </p:nvSpPr>
        <p:spPr/>
        <p:txBody>
          <a:bodyPr/>
          <a:lstStyle/>
          <a:p>
            <a:fld id="{B95B5A23-DA0D-4E02-87B2-C6B31878518C}" type="datetimeFigureOut">
              <a:rPr lang="en-IN" smtClean="0"/>
              <a:t>08-08-2024</a:t>
            </a:fld>
            <a:endParaRPr lang="en-IN"/>
          </a:p>
        </p:txBody>
      </p:sp>
      <p:sp>
        <p:nvSpPr>
          <p:cNvPr id="4" name="Footer Placeholder 3">
            <a:extLst>
              <a:ext uri="{FF2B5EF4-FFF2-40B4-BE49-F238E27FC236}">
                <a16:creationId xmlns:a16="http://schemas.microsoft.com/office/drawing/2014/main" id="{6AB39DBA-1679-1714-8B25-320C53E7B9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074C1C-70DB-EB0A-ACFD-8AD399E0173B}"/>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275110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F20E8-4081-40AE-4372-E88FD48606E0}"/>
              </a:ext>
            </a:extLst>
          </p:cNvPr>
          <p:cNvSpPr>
            <a:spLocks noGrp="1"/>
          </p:cNvSpPr>
          <p:nvPr>
            <p:ph type="dt" sz="half" idx="10"/>
          </p:nvPr>
        </p:nvSpPr>
        <p:spPr/>
        <p:txBody>
          <a:bodyPr/>
          <a:lstStyle/>
          <a:p>
            <a:fld id="{B95B5A23-DA0D-4E02-87B2-C6B31878518C}" type="datetimeFigureOut">
              <a:rPr lang="en-IN" smtClean="0"/>
              <a:t>08-08-2024</a:t>
            </a:fld>
            <a:endParaRPr lang="en-IN"/>
          </a:p>
        </p:txBody>
      </p:sp>
      <p:sp>
        <p:nvSpPr>
          <p:cNvPr id="3" name="Footer Placeholder 2">
            <a:extLst>
              <a:ext uri="{FF2B5EF4-FFF2-40B4-BE49-F238E27FC236}">
                <a16:creationId xmlns:a16="http://schemas.microsoft.com/office/drawing/2014/main" id="{DEB26D87-1DF6-5B39-C3B9-C4797D1E09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DBEE63-9660-88F0-7CF2-EBD0C44C6A6E}"/>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164424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2A89-69E7-4891-7279-FDDD74221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1F4979-8853-37EE-48D8-76E56139C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E93845-E6AC-D7FF-3EF1-392FFB908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BA45A-3544-94B7-F01B-1B992154E7B2}"/>
              </a:ext>
            </a:extLst>
          </p:cNvPr>
          <p:cNvSpPr>
            <a:spLocks noGrp="1"/>
          </p:cNvSpPr>
          <p:nvPr>
            <p:ph type="dt" sz="half" idx="10"/>
          </p:nvPr>
        </p:nvSpPr>
        <p:spPr/>
        <p:txBody>
          <a:bodyPr/>
          <a:lstStyle/>
          <a:p>
            <a:fld id="{B95B5A23-DA0D-4E02-87B2-C6B31878518C}" type="datetimeFigureOut">
              <a:rPr lang="en-IN" smtClean="0"/>
              <a:t>08-08-2024</a:t>
            </a:fld>
            <a:endParaRPr lang="en-IN"/>
          </a:p>
        </p:txBody>
      </p:sp>
      <p:sp>
        <p:nvSpPr>
          <p:cNvPr id="6" name="Footer Placeholder 5">
            <a:extLst>
              <a:ext uri="{FF2B5EF4-FFF2-40B4-BE49-F238E27FC236}">
                <a16:creationId xmlns:a16="http://schemas.microsoft.com/office/drawing/2014/main" id="{C2FEA7A3-6166-7CAE-EB57-D78925A3E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4CA504-FEFE-BAB9-4E2C-78D89D16C3F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97294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D75F-9EAD-86E7-B649-05E3CEC5F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EFA884-4586-D94F-2568-50A149DFD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F08A5-D70F-8558-1160-376AA2CA6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29947-B56C-7649-6F4B-8D1379E516B9}"/>
              </a:ext>
            </a:extLst>
          </p:cNvPr>
          <p:cNvSpPr>
            <a:spLocks noGrp="1"/>
          </p:cNvSpPr>
          <p:nvPr>
            <p:ph type="dt" sz="half" idx="10"/>
          </p:nvPr>
        </p:nvSpPr>
        <p:spPr/>
        <p:txBody>
          <a:bodyPr/>
          <a:lstStyle/>
          <a:p>
            <a:fld id="{B95B5A23-DA0D-4E02-87B2-C6B31878518C}" type="datetimeFigureOut">
              <a:rPr lang="en-IN" smtClean="0"/>
              <a:t>08-08-2024</a:t>
            </a:fld>
            <a:endParaRPr lang="en-IN"/>
          </a:p>
        </p:txBody>
      </p:sp>
      <p:sp>
        <p:nvSpPr>
          <p:cNvPr id="6" name="Footer Placeholder 5">
            <a:extLst>
              <a:ext uri="{FF2B5EF4-FFF2-40B4-BE49-F238E27FC236}">
                <a16:creationId xmlns:a16="http://schemas.microsoft.com/office/drawing/2014/main" id="{5F4BC6DC-5CB2-70A1-E553-42FD6636D1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165615-9C24-A380-B689-0F67AA8E155C}"/>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86178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0DCBE-814F-6647-CEF2-69C7F27CB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CFF289-6ACC-B372-BDC2-7E2D7BD95B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BF2C3-936C-A604-2ED8-2B1BD23937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B5A23-DA0D-4E02-87B2-C6B31878518C}" type="datetimeFigureOut">
              <a:rPr lang="en-IN" smtClean="0"/>
              <a:t>08-08-2024</a:t>
            </a:fld>
            <a:endParaRPr lang="en-IN"/>
          </a:p>
        </p:txBody>
      </p:sp>
      <p:sp>
        <p:nvSpPr>
          <p:cNvPr id="5" name="Footer Placeholder 4">
            <a:extLst>
              <a:ext uri="{FF2B5EF4-FFF2-40B4-BE49-F238E27FC236}">
                <a16:creationId xmlns:a16="http://schemas.microsoft.com/office/drawing/2014/main" id="{8065A744-A0C1-DE88-74B5-12513BE60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0ABFAE-C0A6-1802-4BDF-8D109F6E1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3CF27-D661-431D-B269-1F826BB07B55}" type="slidenum">
              <a:rPr lang="en-IN" smtClean="0"/>
              <a:t>‹#›</a:t>
            </a:fld>
            <a:endParaRPr lang="en-IN"/>
          </a:p>
        </p:txBody>
      </p:sp>
    </p:spTree>
    <p:extLst>
      <p:ext uri="{BB962C8B-B14F-4D97-AF65-F5344CB8AC3E}">
        <p14:creationId xmlns:p14="http://schemas.microsoft.com/office/powerpoint/2010/main" val="2655396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sql-server/sql-server-downloads?rtc=1" TargetMode="External"/><Relationship Id="rId2" Type="http://schemas.openxmlformats.org/officeDocument/2006/relationships/hyperlink" Target="https://dotnet.microsoft.com/en-us/download/dotnet/8.0" TargetMode="External"/><Relationship Id="rId1" Type="http://schemas.openxmlformats.org/officeDocument/2006/relationships/slideLayout" Target="../slideLayouts/slideLayout2.xml"/><Relationship Id="rId5" Type="http://schemas.openxmlformats.org/officeDocument/2006/relationships/hyperlink" Target="https://github.com/sameer8saini/NZWalks-Solution.git" TargetMode="External"/><Relationship Id="rId4" Type="http://schemas.openxmlformats.org/officeDocument/2006/relationships/hyperlink" Target="https://docs.microsoft.com/en-us/sql/ssms/download-sql-server-management-studiossms?view=sql-server-ver1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1234/api/product/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7498-D612-B9B0-CF9B-31805B378A8D}"/>
              </a:ext>
            </a:extLst>
          </p:cNvPr>
          <p:cNvSpPr>
            <a:spLocks noGrp="1"/>
          </p:cNvSpPr>
          <p:nvPr>
            <p:ph type="ctrTitle"/>
          </p:nvPr>
        </p:nvSpPr>
        <p:spPr/>
        <p:txBody>
          <a:bodyPr/>
          <a:lstStyle/>
          <a:p>
            <a:r>
              <a:rPr lang="en-IN" dirty="0"/>
              <a:t>Net Core Web API</a:t>
            </a:r>
          </a:p>
        </p:txBody>
      </p:sp>
    </p:spTree>
    <p:extLst>
      <p:ext uri="{BB962C8B-B14F-4D97-AF65-F5344CB8AC3E}">
        <p14:creationId xmlns:p14="http://schemas.microsoft.com/office/powerpoint/2010/main" val="294691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err="1"/>
              <a:t>Serilog</a:t>
            </a:r>
            <a:r>
              <a:rPr lang="en-IN" sz="1600" b="1" dirty="0"/>
              <a:t>: </a:t>
            </a:r>
            <a:r>
              <a:rPr lang="en-IN" sz="1600" dirty="0"/>
              <a:t>It is a third party and we have to install the package </a:t>
            </a:r>
            <a:r>
              <a:rPr lang="en-IN" sz="1600" dirty="0" err="1"/>
              <a:t>Serilog</a:t>
            </a:r>
            <a:r>
              <a:rPr lang="en-IN" sz="1600" dirty="0"/>
              <a:t> from </a:t>
            </a:r>
            <a:r>
              <a:rPr lang="en-IN" sz="1600" dirty="0" err="1"/>
              <a:t>nuget</a:t>
            </a:r>
            <a:r>
              <a:rPr lang="en-IN" sz="1600" dirty="0"/>
              <a:t>. Package name is </a:t>
            </a:r>
            <a:r>
              <a:rPr lang="en-IN" sz="1600" dirty="0" err="1"/>
              <a:t>Serilog.AspNetCore.Based</a:t>
            </a:r>
            <a:r>
              <a:rPr lang="en-IN" sz="1600" dirty="0"/>
              <a:t> on where we have to log we have to install another </a:t>
            </a:r>
            <a:r>
              <a:rPr lang="en-IN" sz="1600" dirty="0" err="1"/>
              <a:t>package.if</a:t>
            </a:r>
            <a:r>
              <a:rPr lang="en-IN" sz="1600" dirty="0"/>
              <a:t> we want to capture the logs in a file then we have to install </a:t>
            </a:r>
            <a:r>
              <a:rPr lang="en-IN" sz="1600" dirty="0" err="1"/>
              <a:t>Serilog.Sinks.File</a:t>
            </a:r>
            <a:r>
              <a:rPr lang="en-IN" sz="1600" dirty="0"/>
              <a:t> package. Then we have to register the </a:t>
            </a:r>
            <a:r>
              <a:rPr lang="en-IN" sz="1600" dirty="0" err="1"/>
              <a:t>serilog</a:t>
            </a:r>
            <a:r>
              <a:rPr lang="en-IN" sz="1600" dirty="0"/>
              <a:t> in </a:t>
            </a:r>
            <a:r>
              <a:rPr lang="en-IN" sz="1600" dirty="0" err="1"/>
              <a:t>program.cs</a:t>
            </a:r>
            <a:r>
              <a:rPr lang="en-IN" sz="1600" dirty="0"/>
              <a:t> file</a:t>
            </a:r>
          </a:p>
          <a:p>
            <a:r>
              <a:rPr lang="en-IN" sz="1600" b="1" dirty="0"/>
              <a:t>Dependency Injection – Custom Logging: </a:t>
            </a:r>
            <a:endParaRPr lang="en-IN" sz="1600" dirty="0"/>
          </a:p>
          <a:p>
            <a:r>
              <a:rPr lang="en-IN" sz="1600" b="1" dirty="0" err="1"/>
              <a:t>AddSingleton</a:t>
            </a:r>
            <a:r>
              <a:rPr lang="en-IN" sz="1600" b="1" dirty="0"/>
              <a:t>: </a:t>
            </a:r>
            <a:r>
              <a:rPr lang="en-IN" sz="1600" dirty="0"/>
              <a:t>It has the longest lifetime and this is created when the application starts, and that object will be used </a:t>
            </a:r>
            <a:r>
              <a:rPr lang="en-IN" sz="1600" dirty="0" err="1"/>
              <a:t>everytime</a:t>
            </a:r>
            <a:r>
              <a:rPr lang="en-IN" sz="1600" dirty="0"/>
              <a:t> an application requests an implementation.</a:t>
            </a:r>
          </a:p>
          <a:p>
            <a:r>
              <a:rPr lang="en-IN" sz="1600" b="1" dirty="0" err="1"/>
              <a:t>AddScoped</a:t>
            </a:r>
            <a:r>
              <a:rPr lang="en-IN" sz="1600" b="1" dirty="0"/>
              <a:t>: </a:t>
            </a:r>
            <a:r>
              <a:rPr lang="en-IN" sz="1600" dirty="0"/>
              <a:t>it is basically for every request it will create a new object and provide that where it is requested</a:t>
            </a:r>
          </a:p>
          <a:p>
            <a:r>
              <a:rPr lang="en-IN" sz="1600" b="1" dirty="0" err="1"/>
              <a:t>AddTransient</a:t>
            </a:r>
            <a:r>
              <a:rPr lang="en-IN" sz="1600" b="1" dirty="0"/>
              <a:t>: </a:t>
            </a:r>
            <a:r>
              <a:rPr lang="en-IN" sz="1600" dirty="0"/>
              <a:t>it means that every time that object is accessed let say even in one request if that object is accessed like ten times then it will create ten different objects and assign that where it is needed.</a:t>
            </a:r>
          </a:p>
          <a:p>
            <a:r>
              <a:rPr lang="en-IN" sz="1600" dirty="0"/>
              <a:t>Benefit of Dependency injection is let say you want to change the logging implementation then we can implement and can inject the dependency.</a:t>
            </a:r>
          </a:p>
          <a:p>
            <a:r>
              <a:rPr lang="en-IN" sz="1600" dirty="0"/>
              <a:t>We can specify the connection string in </a:t>
            </a:r>
            <a:r>
              <a:rPr lang="en-IN" sz="1600" dirty="0" err="1"/>
              <a:t>appsettings.json</a:t>
            </a:r>
            <a:r>
              <a:rPr lang="en-IN" sz="1600" dirty="0"/>
              <a:t> file and in program class we add </a:t>
            </a:r>
            <a:r>
              <a:rPr lang="en-IN" sz="1600" dirty="0" err="1"/>
              <a:t>builder.services.AddDbContext</a:t>
            </a:r>
            <a:r>
              <a:rPr lang="en-IN" sz="1600" dirty="0"/>
              <a:t> code and then in </a:t>
            </a:r>
            <a:r>
              <a:rPr lang="en-IN" sz="1600" dirty="0" err="1"/>
              <a:t>dbcontext</a:t>
            </a:r>
            <a:r>
              <a:rPr lang="en-IN" sz="1600" dirty="0"/>
              <a:t> class we have to add the constructor and we have to pass </a:t>
            </a:r>
            <a:r>
              <a:rPr lang="en-IN" sz="1600" dirty="0" err="1"/>
              <a:t>DbContextOptions</a:t>
            </a:r>
            <a:r>
              <a:rPr lang="en-IN" sz="1600" dirty="0"/>
              <a:t> to constructor parameter.</a:t>
            </a:r>
          </a:p>
          <a:p>
            <a:r>
              <a:rPr lang="en-IN" sz="1600" dirty="0"/>
              <a:t>If we want to convert from one object to other from DTO to model and vice versa we can use </a:t>
            </a:r>
            <a:r>
              <a:rPr lang="en-IN" sz="1600" b="1" dirty="0"/>
              <a:t>Auto mapper</a:t>
            </a:r>
            <a:r>
              <a:rPr lang="en-IN" sz="1600" dirty="0"/>
              <a:t>. To implement auto mapper we have to install package from </a:t>
            </a:r>
            <a:r>
              <a:rPr lang="en-IN" sz="1600" dirty="0" err="1"/>
              <a:t>nuget</a:t>
            </a:r>
            <a:r>
              <a:rPr lang="en-IN" sz="1600" dirty="0"/>
              <a:t> package </a:t>
            </a:r>
            <a:r>
              <a:rPr lang="en-IN" sz="1600" dirty="0" err="1"/>
              <a:t>manager.Package</a:t>
            </a:r>
            <a:r>
              <a:rPr lang="en-IN" sz="1600" dirty="0"/>
              <a:t> name is </a:t>
            </a:r>
            <a:r>
              <a:rPr lang="en-IN" sz="1600" dirty="0" err="1"/>
              <a:t>AutoMapper</a:t>
            </a:r>
            <a:r>
              <a:rPr lang="en-IN" sz="1600" dirty="0"/>
              <a:t> and </a:t>
            </a:r>
            <a:r>
              <a:rPr lang="en-IN" sz="1600" dirty="0" err="1"/>
              <a:t>AutoMapper.Extensions.Microsoft.DependencyInjection</a:t>
            </a:r>
            <a:r>
              <a:rPr lang="en-IN" sz="1600" dirty="0"/>
              <a:t>. Then we have to add code in </a:t>
            </a:r>
            <a:r>
              <a:rPr lang="en-IN" sz="1600" dirty="0" err="1"/>
              <a:t>Program.cs</a:t>
            </a:r>
            <a:r>
              <a:rPr lang="en-IN" sz="1600" dirty="0"/>
              <a:t> file. First we have to create a class and inherit with Profile and then create a constructor and we have to use </a:t>
            </a:r>
            <a:r>
              <a:rPr lang="en-IN" sz="1600" dirty="0" err="1"/>
              <a:t>CreateMap</a:t>
            </a:r>
            <a:r>
              <a:rPr lang="en-IN" sz="1600" dirty="0"/>
              <a:t> method and we have to specify source and destination.</a:t>
            </a:r>
          </a:p>
          <a:p>
            <a:r>
              <a:rPr lang="en-IN" sz="1600" dirty="0"/>
              <a:t>We will not directly interact with database directly in the controller</a:t>
            </a:r>
          </a:p>
          <a:p>
            <a:r>
              <a:rPr lang="en-IN" sz="1600" dirty="0"/>
              <a:t>When we generate a JWT token  we need a secret key  using that key our token will be encrypted that secret key is used to validate if that token is valid or not. Here anyone can generate a token but this secret key will be used to authenticate whether token is generated by </a:t>
            </a:r>
            <a:r>
              <a:rPr lang="en-IN" sz="1600" dirty="0" err="1"/>
              <a:t>api</a:t>
            </a:r>
            <a:endParaRPr lang="en-IN" sz="1600" dirty="0"/>
          </a:p>
          <a:p>
            <a:r>
              <a:rPr lang="en-IN" sz="1600" dirty="0"/>
              <a:t>We have to add </a:t>
            </a:r>
            <a:r>
              <a:rPr lang="en-IN" sz="1600" dirty="0" err="1"/>
              <a:t>app.UseAuthentication</a:t>
            </a:r>
            <a:r>
              <a:rPr lang="en-IN" sz="1600" dirty="0"/>
              <a:t> in </a:t>
            </a:r>
            <a:r>
              <a:rPr lang="en-IN" sz="1600" dirty="0" err="1"/>
              <a:t>program.cs</a:t>
            </a:r>
            <a:r>
              <a:rPr lang="en-IN" sz="1600" dirty="0"/>
              <a:t> file. In postman we can pass the token in header using authorization key and same we can implement in swagger</a:t>
            </a:r>
          </a:p>
          <a:p>
            <a:r>
              <a:rPr lang="en-IN" sz="1600" dirty="0"/>
              <a:t>To implement versioning we have to install Versioning packages from </a:t>
            </a:r>
            <a:r>
              <a:rPr lang="en-IN" sz="1600" dirty="0" err="1"/>
              <a:t>nuget</a:t>
            </a:r>
            <a:endParaRPr lang="en-IN" sz="1600" dirty="0"/>
          </a:p>
        </p:txBody>
      </p:sp>
    </p:spTree>
    <p:extLst>
      <p:ext uri="{BB962C8B-B14F-4D97-AF65-F5344CB8AC3E}">
        <p14:creationId xmlns:p14="http://schemas.microsoft.com/office/powerpoint/2010/main" val="416138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t>Caching: </a:t>
            </a:r>
            <a:r>
              <a:rPr lang="en-IN" sz="1600" dirty="0"/>
              <a:t>if an endpoint typically sends the same data and if we receive multiple requests for same end point. In that case we can use caching to send the response back rather than going to database and making the calls with each request. To enable caching in </a:t>
            </a:r>
            <a:r>
              <a:rPr lang="en-IN" sz="1600" dirty="0" err="1"/>
              <a:t>program.cs</a:t>
            </a:r>
            <a:r>
              <a:rPr lang="en-IN" sz="1600" dirty="0"/>
              <a:t> file we have to add </a:t>
            </a:r>
            <a:r>
              <a:rPr lang="en-IN" sz="1600" dirty="0" err="1"/>
              <a:t>builder.Services.AddResponseCaching</a:t>
            </a:r>
            <a:r>
              <a:rPr lang="en-IN" sz="1600" dirty="0"/>
              <a:t>();. Then we have to work on what are the requests that we want to cache.in the action method we have to use [</a:t>
            </a:r>
            <a:r>
              <a:rPr lang="en-IN" sz="1600" dirty="0" err="1"/>
              <a:t>ResponseCache</a:t>
            </a:r>
            <a:r>
              <a:rPr lang="en-IN" sz="1600" dirty="0"/>
              <a:t>(Duration=30)]// here suppose if we receive 50 requests in one minute it will reduce to 2 </a:t>
            </a:r>
            <a:r>
              <a:rPr lang="en-IN" sz="1600" dirty="0" err="1"/>
              <a:t>requestsbecause</a:t>
            </a:r>
            <a:r>
              <a:rPr lang="en-IN" sz="1600" dirty="0"/>
              <a:t> for every 30 seconds it will cache.</a:t>
            </a:r>
          </a:p>
          <a:p>
            <a:r>
              <a:rPr lang="en-IN" sz="1600" b="1" dirty="0" err="1"/>
              <a:t>ResponseCacheLocation</a:t>
            </a:r>
            <a:r>
              <a:rPr lang="en-IN" sz="1600" b="1" dirty="0"/>
              <a:t> </a:t>
            </a:r>
            <a:r>
              <a:rPr lang="en-IN" sz="1600" dirty="0"/>
              <a:t>we have three </a:t>
            </a:r>
            <a:r>
              <a:rPr lang="en-IN" sz="1600" dirty="0" err="1"/>
              <a:t>options,None</a:t>
            </a:r>
            <a:r>
              <a:rPr lang="en-IN" sz="1600" dirty="0"/>
              <a:t> means it will not </a:t>
            </a:r>
            <a:r>
              <a:rPr lang="en-IN" sz="1600" dirty="0" err="1"/>
              <a:t>cache,Any</a:t>
            </a:r>
            <a:r>
              <a:rPr lang="en-IN" sz="1600" dirty="0"/>
              <a:t> means it is </a:t>
            </a:r>
            <a:r>
              <a:rPr lang="en-IN" sz="1600" dirty="0" err="1"/>
              <a:t>public,Client</a:t>
            </a:r>
            <a:endParaRPr lang="en-IN" sz="1600" dirty="0"/>
          </a:p>
          <a:p>
            <a:r>
              <a:rPr lang="en-IN" sz="1600" b="1" dirty="0" err="1"/>
              <a:t>CacheProfile</a:t>
            </a:r>
            <a:r>
              <a:rPr lang="en-IN" sz="1600" b="1" dirty="0"/>
              <a:t> </a:t>
            </a:r>
            <a:r>
              <a:rPr lang="en-IN" sz="1600" dirty="0"/>
              <a:t>Instead of specifying the cache duration in each and every action  method we can set the duration in </a:t>
            </a:r>
            <a:r>
              <a:rPr lang="en-IN" sz="1600" dirty="0" err="1"/>
              <a:t>program.cs</a:t>
            </a:r>
            <a:r>
              <a:rPr lang="en-IN" sz="1600" dirty="0"/>
              <a:t> file using cache profile and we can use that inside the action method.</a:t>
            </a:r>
          </a:p>
          <a:p>
            <a:r>
              <a:rPr lang="en-IN" sz="1600" b="1" dirty="0" err="1"/>
              <a:t>ASP.Net</a:t>
            </a:r>
            <a:r>
              <a:rPr lang="en-IN" sz="1600" b="1" dirty="0"/>
              <a:t> built-in Identity </a:t>
            </a:r>
          </a:p>
        </p:txBody>
      </p:sp>
    </p:spTree>
    <p:extLst>
      <p:ext uri="{BB962C8B-B14F-4D97-AF65-F5344CB8AC3E}">
        <p14:creationId xmlns:p14="http://schemas.microsoft.com/office/powerpoint/2010/main" val="233433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92500" lnSpcReduction="10000"/>
          </a:bodyPr>
          <a:lstStyle/>
          <a:p>
            <a:r>
              <a:rPr lang="en-IN" sz="1600" b="1" dirty="0"/>
              <a:t>What is an API?</a:t>
            </a:r>
          </a:p>
          <a:p>
            <a:r>
              <a:rPr lang="en-IN" sz="1600" dirty="0"/>
              <a:t>API is application programming interface and it is responsible for transmitting the </a:t>
            </a:r>
            <a:r>
              <a:rPr lang="en-IN" sz="1600" dirty="0" err="1"/>
              <a:t>data.It</a:t>
            </a:r>
            <a:r>
              <a:rPr lang="en-IN" sz="1600" dirty="0"/>
              <a:t> is a way for multiple applications to communicate with each other.</a:t>
            </a:r>
          </a:p>
          <a:p>
            <a:r>
              <a:rPr lang="en-IN" sz="1600" dirty="0"/>
              <a:t>In Programming API is responsible for getting a request from the client and then sending a response back to client.so basically if a client is looking for some data it would ask API by sending a request and then API would return back the data in the form of </a:t>
            </a:r>
            <a:r>
              <a:rPr lang="en-IN" sz="1600" dirty="0" err="1"/>
              <a:t>response.API</a:t>
            </a:r>
            <a:r>
              <a:rPr lang="en-IN" sz="1600" dirty="0"/>
              <a:t> can be consumed by </a:t>
            </a:r>
            <a:r>
              <a:rPr lang="en-IN" sz="1600" dirty="0" err="1"/>
              <a:t>web,windows,Mobile</a:t>
            </a:r>
            <a:r>
              <a:rPr lang="en-IN" sz="1600" dirty="0"/>
              <a:t> applications and more.</a:t>
            </a:r>
          </a:p>
          <a:p>
            <a:r>
              <a:rPr lang="en-IN" sz="1600" dirty="0"/>
              <a:t>Here server is responsible to take the request from the client and server will provide the response to the client.</a:t>
            </a:r>
          </a:p>
          <a:p>
            <a:r>
              <a:rPr lang="en-IN" sz="1600" b="1" dirty="0"/>
              <a:t>Pre-Requisites required to develop API: </a:t>
            </a:r>
            <a:r>
              <a:rPr lang="en-IN" sz="1600" dirty="0"/>
              <a:t>Visual Studio 2022, </a:t>
            </a:r>
            <a:r>
              <a:rPr lang="en-IN" sz="1600" dirty="0" err="1"/>
              <a:t>ASP.Net</a:t>
            </a:r>
            <a:r>
              <a:rPr lang="en-IN" sz="1600" dirty="0"/>
              <a:t> Core SDK and runtime(</a:t>
            </a:r>
            <a:r>
              <a:rPr lang="en-IN" sz="1600" dirty="0" err="1"/>
              <a:t>.Net</a:t>
            </a:r>
            <a:r>
              <a:rPr lang="en-IN" sz="1600" dirty="0"/>
              <a:t> 8), SQL </a:t>
            </a:r>
            <a:r>
              <a:rPr lang="en-IN" sz="1600" dirty="0" err="1"/>
              <a:t>Server,SSMS</a:t>
            </a:r>
            <a:endParaRPr lang="en-IN" sz="1600" dirty="0"/>
          </a:p>
          <a:p>
            <a:r>
              <a:rPr lang="en-IN" sz="1600" dirty="0"/>
              <a:t>We can download Visual studio from Visualstudio.Microsoft.com. We have </a:t>
            </a:r>
            <a:r>
              <a:rPr lang="en-IN" sz="1600" dirty="0" err="1"/>
              <a:t>Community,Professional</a:t>
            </a:r>
            <a:r>
              <a:rPr lang="en-IN" sz="1600" dirty="0"/>
              <a:t> and Enterprise Edition. Both Enterprise and Professional are paid where as </a:t>
            </a:r>
            <a:r>
              <a:rPr lang="en-IN" sz="1600" b="1" dirty="0"/>
              <a:t>community </a:t>
            </a:r>
            <a:r>
              <a:rPr lang="en-IN" sz="1600" dirty="0"/>
              <a:t>edition is Free.</a:t>
            </a:r>
          </a:p>
          <a:p>
            <a:r>
              <a:rPr lang="en-IN" sz="1600" dirty="0"/>
              <a:t>Link to download </a:t>
            </a:r>
            <a:r>
              <a:rPr lang="en-IN" sz="1600" dirty="0" err="1"/>
              <a:t>.Net</a:t>
            </a:r>
            <a:r>
              <a:rPr lang="en-IN" sz="1600" dirty="0"/>
              <a:t> SDK and runtime NET 8 SDK and RUNTIME for All Versions </a:t>
            </a:r>
            <a:r>
              <a:rPr lang="en-IN" sz="1600" b="1" dirty="0">
                <a:hlinkClick r:id="rId2"/>
              </a:rPr>
              <a:t>https://dotnet.microsoft.com/en-us/download/dotnet/8.0</a:t>
            </a:r>
            <a:endParaRPr lang="en-IN" sz="1600" b="1" dirty="0"/>
          </a:p>
          <a:p>
            <a:r>
              <a:rPr lang="en-IN" sz="1600" dirty="0"/>
              <a:t>Below is the link to download </a:t>
            </a:r>
            <a:r>
              <a:rPr lang="en-IN" sz="1600" dirty="0" err="1"/>
              <a:t>Sql</a:t>
            </a:r>
            <a:r>
              <a:rPr lang="en-IN" sz="1600" dirty="0"/>
              <a:t> Server </a:t>
            </a:r>
            <a:r>
              <a:rPr lang="en-IN" sz="1600" b="1" dirty="0">
                <a:hlinkClick r:id="rId3"/>
              </a:rPr>
              <a:t>https://www.microsoft.com/en-us/sql-server/sql-server-downloads?rtc=1</a:t>
            </a:r>
            <a:endParaRPr lang="en-IN" sz="1600" b="1" dirty="0"/>
          </a:p>
          <a:p>
            <a:r>
              <a:rPr lang="en-IN" sz="1600" dirty="0"/>
              <a:t>Below is the link to download SSMS </a:t>
            </a:r>
            <a:r>
              <a:rPr lang="en-IN" sz="1600" b="1" dirty="0">
                <a:hlinkClick r:id="rId4"/>
              </a:rPr>
              <a:t>https://docs.microsoft.com/en-us/sql/ssms/download-sql-server-management-studiossms?view=sql-server-ver15</a:t>
            </a:r>
            <a:r>
              <a:rPr lang="en-IN" sz="1600" b="1" dirty="0"/>
              <a:t>  </a:t>
            </a:r>
            <a:r>
              <a:rPr lang="en-IN" sz="1600" dirty="0"/>
              <a:t>This is the IDE to connect to </a:t>
            </a:r>
            <a:r>
              <a:rPr lang="en-IN" sz="1600" dirty="0" err="1"/>
              <a:t>sql</a:t>
            </a:r>
            <a:endParaRPr lang="en-IN" sz="1600" dirty="0"/>
          </a:p>
          <a:p>
            <a:r>
              <a:rPr lang="en-IN" sz="1600" b="1" dirty="0">
                <a:hlinkClick r:id="rId5"/>
              </a:rPr>
              <a:t>https://github.com/sameer8saini/NZWalks-Solution.git</a:t>
            </a:r>
            <a:r>
              <a:rPr lang="en-IN" sz="1600" b="1" dirty="0"/>
              <a:t> </a:t>
            </a:r>
            <a:r>
              <a:rPr lang="en-IN" sz="1600" dirty="0"/>
              <a:t>this is the Git repo for </a:t>
            </a:r>
            <a:r>
              <a:rPr lang="en-IN" sz="1600" dirty="0" err="1"/>
              <a:t>NZWalks</a:t>
            </a:r>
            <a:endParaRPr lang="en-IN" sz="1600" b="1" dirty="0"/>
          </a:p>
          <a:p>
            <a:r>
              <a:rPr lang="en-IN" sz="1600" b="1" dirty="0"/>
              <a:t>Request</a:t>
            </a:r>
            <a:r>
              <a:rPr lang="en-IN" sz="1600" dirty="0"/>
              <a:t>: When we type </a:t>
            </a:r>
            <a:r>
              <a:rPr lang="en-IN" sz="1600" dirty="0" err="1"/>
              <a:t>url</a:t>
            </a:r>
            <a:r>
              <a:rPr lang="en-IN" sz="1600" dirty="0"/>
              <a:t> in address bar and click on Enter button then request will go to remote server and this request is actually a text document.so basically a text document is send to Google Server and this document contains three </a:t>
            </a:r>
            <a:r>
              <a:rPr lang="en-IN" sz="1600" dirty="0" err="1"/>
              <a:t>information.First</a:t>
            </a:r>
            <a:r>
              <a:rPr lang="en-IN" sz="1600" dirty="0"/>
              <a:t> it will have a </a:t>
            </a:r>
            <a:r>
              <a:rPr lang="en-IN" sz="1600" b="1" dirty="0"/>
              <a:t>verb</a:t>
            </a:r>
            <a:r>
              <a:rPr lang="en-IN" sz="1600" dirty="0"/>
              <a:t> which defines what is the action that server has to </a:t>
            </a:r>
            <a:r>
              <a:rPr lang="en-IN" sz="1600" dirty="0" err="1"/>
              <a:t>take.Then</a:t>
            </a:r>
            <a:r>
              <a:rPr lang="en-IN" sz="1600" dirty="0"/>
              <a:t> we have </a:t>
            </a:r>
            <a:r>
              <a:rPr lang="en-IN" sz="1600" b="1" dirty="0"/>
              <a:t>headers </a:t>
            </a:r>
            <a:r>
              <a:rPr lang="en-IN" sz="1600" dirty="0"/>
              <a:t>which has information about request itself and finally we have </a:t>
            </a:r>
            <a:r>
              <a:rPr lang="en-IN" sz="1600" b="1" dirty="0"/>
              <a:t>content </a:t>
            </a:r>
            <a:r>
              <a:rPr lang="en-IN" sz="1600" dirty="0"/>
              <a:t>which is optional </a:t>
            </a:r>
            <a:r>
              <a:rPr lang="en-IN" sz="1600" dirty="0" err="1"/>
              <a:t>field.Example</a:t>
            </a:r>
            <a:r>
              <a:rPr lang="en-IN" sz="1600" dirty="0"/>
              <a:t> let say we want to create something on the server so in that case Http verb will be </a:t>
            </a:r>
            <a:r>
              <a:rPr lang="en-IN" sz="1600" b="1" dirty="0"/>
              <a:t>post. </a:t>
            </a:r>
            <a:r>
              <a:rPr lang="en-IN" sz="1600" dirty="0"/>
              <a:t>Inside header we might have information about content length and finally we are sending </a:t>
            </a:r>
            <a:r>
              <a:rPr lang="en-IN" sz="1600" b="1" dirty="0"/>
              <a:t>content </a:t>
            </a:r>
            <a:r>
              <a:rPr lang="en-IN" sz="1600" dirty="0"/>
              <a:t>which must be created(data).</a:t>
            </a:r>
          </a:p>
          <a:p>
            <a:r>
              <a:rPr lang="en-IN" sz="1600" dirty="0"/>
              <a:t>When the server gets this request it will process the request and sends the response back(either success or failure) and in that response it contains three </a:t>
            </a:r>
            <a:r>
              <a:rPr lang="en-IN" sz="1600" dirty="0" err="1"/>
              <a:t>items.we</a:t>
            </a:r>
            <a:r>
              <a:rPr lang="en-IN" sz="1600" dirty="0"/>
              <a:t> have a </a:t>
            </a:r>
            <a:r>
              <a:rPr lang="en-IN" sz="1600" b="1" dirty="0"/>
              <a:t>status code, header and content. </a:t>
            </a:r>
            <a:r>
              <a:rPr lang="en-IN" sz="1600" dirty="0"/>
              <a:t>Response is also a piece of data and we can think it as another text </a:t>
            </a:r>
            <a:r>
              <a:rPr lang="en-IN" sz="1600" dirty="0" err="1"/>
              <a:t>document.</a:t>
            </a:r>
            <a:r>
              <a:rPr lang="en-IN" sz="1600" b="1" dirty="0" err="1"/>
              <a:t>status</a:t>
            </a:r>
            <a:r>
              <a:rPr lang="en-IN" sz="1600" b="1" dirty="0"/>
              <a:t> code </a:t>
            </a:r>
            <a:r>
              <a:rPr lang="en-IN" sz="1600" dirty="0"/>
              <a:t>defines whether the request that was made is successful or fail </a:t>
            </a:r>
            <a:r>
              <a:rPr lang="en-IN" sz="1600" dirty="0" err="1"/>
              <a:t>etc.if</a:t>
            </a:r>
            <a:r>
              <a:rPr lang="en-IN" sz="1600" dirty="0"/>
              <a:t> we send a post request and if it is successful then </a:t>
            </a:r>
            <a:r>
              <a:rPr lang="en-IN" sz="1600" b="1" dirty="0"/>
              <a:t>status code </a:t>
            </a:r>
            <a:r>
              <a:rPr lang="en-IN" sz="1600" dirty="0"/>
              <a:t>is 201(Created).</a:t>
            </a:r>
          </a:p>
          <a:p>
            <a:r>
              <a:rPr lang="en-IN" sz="1600" dirty="0"/>
              <a:t>Here server itself is stateless which means that server will not  remember things which means server will be getting multiple requests and once it process the request and sends the response back it forgets about that request because if it remember about all the request then memory consumption is more and disk will be overloaded with the data.</a:t>
            </a:r>
          </a:p>
          <a:p>
            <a:pPr marL="0" indent="0">
              <a:buNone/>
            </a:pPr>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404062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t>Understanding File Structure</a:t>
            </a:r>
          </a:p>
          <a:p>
            <a:r>
              <a:rPr lang="en-IN" sz="1600" dirty="0"/>
              <a:t>A Solution is an architecture for organising projects inside visual studio. One Solution can have multiple project. A Project is a structure for organising files and folders in a single project. Project file extension is </a:t>
            </a:r>
            <a:r>
              <a:rPr lang="en-IN" sz="1600" dirty="0" err="1"/>
              <a:t>csproj</a:t>
            </a:r>
            <a:r>
              <a:rPr lang="en-IN" sz="1600" dirty="0"/>
              <a:t> if language is C# and if language is VB then file extension is </a:t>
            </a:r>
            <a:r>
              <a:rPr lang="en-IN" sz="1600" dirty="0" err="1"/>
              <a:t>vbproj</a:t>
            </a:r>
            <a:r>
              <a:rPr lang="en-IN" sz="1600" dirty="0"/>
              <a:t>.</a:t>
            </a:r>
          </a:p>
          <a:p>
            <a:r>
              <a:rPr lang="en-IN" sz="1600" dirty="0"/>
              <a:t>Inside project file we can see different properties of project. For example we can see property group where we have </a:t>
            </a:r>
            <a:r>
              <a:rPr lang="en-IN" sz="1600" dirty="0" err="1"/>
              <a:t>TargetFramework</a:t>
            </a:r>
            <a:r>
              <a:rPr lang="en-IN" sz="1600" dirty="0"/>
              <a:t>, we also have Nullable property .Later when we add </a:t>
            </a:r>
            <a:r>
              <a:rPr lang="en-IN" sz="1600" dirty="0" err="1"/>
              <a:t>Nuget</a:t>
            </a:r>
            <a:r>
              <a:rPr lang="en-IN" sz="1600" dirty="0"/>
              <a:t> Packages to the project then reference of the package will be inside the project file inside </a:t>
            </a:r>
            <a:r>
              <a:rPr lang="en-IN" sz="1600" dirty="0" err="1"/>
              <a:t>ItemGroup</a:t>
            </a:r>
            <a:r>
              <a:rPr lang="en-IN" sz="1600" dirty="0"/>
              <a:t>.</a:t>
            </a:r>
          </a:p>
          <a:p>
            <a:r>
              <a:rPr lang="en-IN" sz="1600" dirty="0"/>
              <a:t>Next we have </a:t>
            </a:r>
            <a:r>
              <a:rPr lang="en-IN" sz="1600" dirty="0" err="1"/>
              <a:t>launchSettings.json</a:t>
            </a:r>
            <a:r>
              <a:rPr lang="en-IN" sz="1600" dirty="0"/>
              <a:t> file which is inside the Properties </a:t>
            </a:r>
            <a:r>
              <a:rPr lang="en-IN" sz="1600" dirty="0" err="1"/>
              <a:t>folder.inside</a:t>
            </a:r>
            <a:r>
              <a:rPr lang="en-IN" sz="1600" dirty="0"/>
              <a:t> this file we have launch related </a:t>
            </a:r>
            <a:r>
              <a:rPr lang="en-IN" sz="1600" dirty="0" err="1"/>
              <a:t>information.we</a:t>
            </a:r>
            <a:r>
              <a:rPr lang="en-IN" sz="1600" dirty="0"/>
              <a:t> have profiles , application </a:t>
            </a:r>
            <a:r>
              <a:rPr lang="en-IN" sz="1600" dirty="0" err="1"/>
              <a:t>url</a:t>
            </a:r>
            <a:r>
              <a:rPr lang="en-IN" sz="1600" dirty="0"/>
              <a:t> resides inside this file. We have different profiles like </a:t>
            </a:r>
            <a:r>
              <a:rPr lang="en-IN" sz="1600" dirty="0" err="1"/>
              <a:t>http,https,IIS</a:t>
            </a:r>
            <a:r>
              <a:rPr lang="en-IN" sz="1600" dirty="0"/>
              <a:t> Express which is visible on top of Visual studio</a:t>
            </a:r>
          </a:p>
          <a:p>
            <a:r>
              <a:rPr lang="en-IN" sz="1600" dirty="0"/>
              <a:t>Next we have controller's folder and inside this folder we have different end points or controllers</a:t>
            </a:r>
          </a:p>
          <a:p>
            <a:r>
              <a:rPr lang="en-IN" sz="1600" dirty="0"/>
              <a:t>We have a </a:t>
            </a:r>
            <a:r>
              <a:rPr lang="en-IN" sz="1600" dirty="0" err="1"/>
              <a:t>appsettings.json</a:t>
            </a:r>
            <a:r>
              <a:rPr lang="en-IN" sz="1600" dirty="0"/>
              <a:t> file which is used to store configuration for our application.</a:t>
            </a:r>
          </a:p>
          <a:p>
            <a:r>
              <a:rPr lang="en-IN" sz="1600" dirty="0"/>
              <a:t>Finally we have a </a:t>
            </a:r>
            <a:r>
              <a:rPr lang="en-IN" sz="1600" dirty="0" err="1"/>
              <a:t>program.cs</a:t>
            </a:r>
            <a:r>
              <a:rPr lang="en-IN" sz="1600" dirty="0"/>
              <a:t> </a:t>
            </a:r>
            <a:r>
              <a:rPr lang="en-IN" sz="1600" dirty="0" err="1"/>
              <a:t>file.This</a:t>
            </a:r>
            <a:r>
              <a:rPr lang="en-IN" sz="1600" dirty="0"/>
              <a:t> is important file in </a:t>
            </a:r>
            <a:r>
              <a:rPr lang="en-IN" sz="1600" dirty="0" err="1"/>
              <a:t>.Net</a:t>
            </a:r>
            <a:r>
              <a:rPr lang="en-IN" sz="1600" dirty="0"/>
              <a:t> core </a:t>
            </a:r>
            <a:r>
              <a:rPr lang="en-IN" sz="1600" dirty="0" err="1"/>
              <a:t>framework.This</a:t>
            </a:r>
            <a:r>
              <a:rPr lang="en-IN" sz="1600" dirty="0"/>
              <a:t> is the entry point of the application and when app runs the code inside the </a:t>
            </a:r>
            <a:r>
              <a:rPr lang="en-IN" sz="1600" dirty="0" err="1"/>
              <a:t>program.cs</a:t>
            </a:r>
            <a:r>
              <a:rPr lang="en-IN" sz="1600" dirty="0"/>
              <a:t> file is executed first. In this file we have dependencies to our application which can be used later in application.ASP.net core provides Dependency injection by </a:t>
            </a:r>
            <a:r>
              <a:rPr lang="en-IN" sz="1600" dirty="0" err="1"/>
              <a:t>default.Another</a:t>
            </a:r>
            <a:r>
              <a:rPr lang="en-IN" sz="1600" dirty="0"/>
              <a:t> important function is to configure request Pipeline. By using request pipeline we add middleware which handles request and response pipeline</a:t>
            </a:r>
          </a:p>
          <a:p>
            <a:r>
              <a:rPr lang="en-IN" sz="1600" b="1" dirty="0"/>
              <a:t>What is Rest: </a:t>
            </a:r>
            <a:endParaRPr lang="en-IN" sz="1600" dirty="0"/>
          </a:p>
          <a:p>
            <a:r>
              <a:rPr lang="en-IN" sz="1600" dirty="0"/>
              <a:t>Rest is a Representational state transfer and it is a style of architecture for building web services. </a:t>
            </a:r>
          </a:p>
          <a:p>
            <a:r>
              <a:rPr lang="en-IN" sz="1600" dirty="0"/>
              <a:t>Rest is a set of principles that defines how web service should be designed and interact with each other.</a:t>
            </a:r>
          </a:p>
          <a:p>
            <a:r>
              <a:rPr lang="en-IN" sz="1600" dirty="0"/>
              <a:t>Rest is based on concept of resources. A resource is anything that can be identified and manipulated through a web service.</a:t>
            </a:r>
          </a:p>
          <a:p>
            <a:r>
              <a:rPr lang="en-IN" sz="1600" dirty="0"/>
              <a:t>In a restful architecture resources are accessed through </a:t>
            </a:r>
            <a:r>
              <a:rPr lang="en-IN" sz="1600" dirty="0" err="1"/>
              <a:t>urls.Each</a:t>
            </a:r>
            <a:r>
              <a:rPr lang="en-IN" sz="1600" dirty="0"/>
              <a:t> </a:t>
            </a:r>
            <a:r>
              <a:rPr lang="en-IN" sz="1600" dirty="0" err="1"/>
              <a:t>url</a:t>
            </a:r>
            <a:r>
              <a:rPr lang="en-IN" sz="1600" dirty="0"/>
              <a:t> identifies a specific resource and Http Verbs are used to perform actions on these resources.</a:t>
            </a:r>
          </a:p>
          <a:p>
            <a:r>
              <a:rPr lang="en-IN" sz="1600" dirty="0"/>
              <a:t>For example a Get request can be used to retrieve a </a:t>
            </a:r>
            <a:r>
              <a:rPr lang="en-IN" sz="1600" dirty="0" err="1"/>
              <a:t>resource,while</a:t>
            </a:r>
            <a:r>
              <a:rPr lang="en-IN" sz="1600" dirty="0"/>
              <a:t> post can be used to create a new resource.</a:t>
            </a:r>
          </a:p>
          <a:p>
            <a:r>
              <a:rPr lang="en-IN" sz="1600" dirty="0"/>
              <a:t>Rest is a stateless which means that server should not store any client state between these requests </a:t>
            </a:r>
          </a:p>
          <a:p>
            <a:endParaRPr lang="en-IN" sz="2000" dirty="0"/>
          </a:p>
          <a:p>
            <a:endParaRPr lang="en-IN" sz="2000" dirty="0"/>
          </a:p>
          <a:p>
            <a:endParaRPr lang="en-IN" sz="2000" dirty="0"/>
          </a:p>
        </p:txBody>
      </p:sp>
    </p:spTree>
    <p:extLst>
      <p:ext uri="{BB962C8B-B14F-4D97-AF65-F5344CB8AC3E}">
        <p14:creationId xmlns:p14="http://schemas.microsoft.com/office/powerpoint/2010/main" val="275963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t>Http Verbs</a:t>
            </a:r>
          </a:p>
          <a:p>
            <a:r>
              <a:rPr lang="en-IN" sz="1600" dirty="0"/>
              <a:t>Http Verb defines the type of action that can be performed on a </a:t>
            </a:r>
            <a:r>
              <a:rPr lang="en-IN" sz="1600" dirty="0" err="1"/>
              <a:t>resource.Http</a:t>
            </a:r>
            <a:r>
              <a:rPr lang="en-IN" sz="1600" dirty="0"/>
              <a:t> Verbs are GET,POST,PUT,DELETE,PATCH and OPTIONS.</a:t>
            </a:r>
          </a:p>
          <a:p>
            <a:r>
              <a:rPr lang="en-IN" sz="1600" b="1" dirty="0"/>
              <a:t>Routing in </a:t>
            </a:r>
            <a:r>
              <a:rPr lang="en-IN" sz="1600" b="1" dirty="0" err="1"/>
              <a:t>ASP.Net</a:t>
            </a:r>
            <a:r>
              <a:rPr lang="en-IN" sz="1600" b="1" dirty="0"/>
              <a:t> Core</a:t>
            </a:r>
          </a:p>
          <a:p>
            <a:r>
              <a:rPr lang="en-IN" sz="1600" dirty="0"/>
              <a:t>Routing is the process of matching the incoming http request  to appropriate action </a:t>
            </a:r>
            <a:r>
              <a:rPr lang="en-IN" sz="1600" dirty="0" err="1"/>
              <a:t>method.Routing</a:t>
            </a:r>
            <a:r>
              <a:rPr lang="en-IN" sz="1600" dirty="0"/>
              <a:t> is used to map the </a:t>
            </a:r>
            <a:r>
              <a:rPr lang="en-IN" sz="1600" dirty="0" err="1"/>
              <a:t>url</a:t>
            </a:r>
            <a:r>
              <a:rPr lang="en-IN" sz="1600" dirty="0"/>
              <a:t> of the request to a control and its action method.</a:t>
            </a:r>
          </a:p>
          <a:p>
            <a:r>
              <a:rPr lang="en-IN" sz="1600" dirty="0"/>
              <a:t>Example: </a:t>
            </a:r>
            <a:r>
              <a:rPr lang="en-IN" sz="1600" dirty="0">
                <a:hlinkClick r:id="rId2"/>
              </a:rPr>
              <a:t>http://localhost:1234/api/product/2</a:t>
            </a:r>
            <a:r>
              <a:rPr lang="en-IN" sz="1600" dirty="0"/>
              <a:t> so here it looks for product controller and since the request is to delete the product it looks for Delete action method and number 2 is the parameter which deletes the id=2</a:t>
            </a:r>
          </a:p>
          <a:p>
            <a:r>
              <a:rPr lang="en-IN" sz="1600" dirty="0"/>
              <a:t>Whenever we create a controller it should be suffixed with </a:t>
            </a:r>
            <a:r>
              <a:rPr lang="en-IN" sz="1600" b="1" dirty="0"/>
              <a:t>controller </a:t>
            </a:r>
            <a:r>
              <a:rPr lang="en-IN" sz="1600" dirty="0"/>
              <a:t>keyword so asp.net core will recognise it as a controller</a:t>
            </a:r>
          </a:p>
          <a:p>
            <a:r>
              <a:rPr lang="en-IN" sz="1600" dirty="0"/>
              <a:t>To implement </a:t>
            </a:r>
            <a:r>
              <a:rPr lang="en-IN" sz="1600" dirty="0" err="1"/>
              <a:t>EFCore</a:t>
            </a:r>
            <a:r>
              <a:rPr lang="en-IN" sz="1600" dirty="0"/>
              <a:t> First we have to install </a:t>
            </a:r>
            <a:r>
              <a:rPr lang="en-IN" sz="1600" b="1" dirty="0" err="1"/>
              <a:t>Microsoft.EntityFrameworkcore.SqlServer</a:t>
            </a:r>
            <a:r>
              <a:rPr lang="en-IN" sz="1600" b="1" dirty="0"/>
              <a:t> </a:t>
            </a:r>
            <a:r>
              <a:rPr lang="en-IN" sz="1600" dirty="0"/>
              <a:t>and </a:t>
            </a:r>
            <a:r>
              <a:rPr lang="en-IN" sz="1600" b="1" dirty="0" err="1"/>
              <a:t>Microsoft.EntityFrameworkCore.Tools</a:t>
            </a:r>
            <a:r>
              <a:rPr lang="en-IN" sz="1600" b="1" dirty="0"/>
              <a:t> </a:t>
            </a:r>
            <a:r>
              <a:rPr lang="en-IN" sz="1600" dirty="0"/>
              <a:t>(This package is responsible for running Migrations)</a:t>
            </a:r>
          </a:p>
          <a:p>
            <a:r>
              <a:rPr lang="en-IN" sz="1600" dirty="0"/>
              <a:t>In </a:t>
            </a:r>
            <a:r>
              <a:rPr lang="en-IN" sz="1600" dirty="0" err="1"/>
              <a:t>ASP.Net</a:t>
            </a:r>
            <a:r>
              <a:rPr lang="en-IN" sz="1600" dirty="0"/>
              <a:t> Core </a:t>
            </a:r>
            <a:r>
              <a:rPr lang="en-IN" sz="1600" dirty="0" err="1"/>
              <a:t>DbContext</a:t>
            </a:r>
            <a:r>
              <a:rPr lang="en-IN" sz="1600" dirty="0"/>
              <a:t> class is a class that represents a session with database and provides set of API’s for performing Database operations.</a:t>
            </a:r>
          </a:p>
          <a:p>
            <a:r>
              <a:rPr lang="en-IN" sz="1600" dirty="0" err="1"/>
              <a:t>DBContext</a:t>
            </a:r>
            <a:r>
              <a:rPr lang="en-IN" sz="1600" dirty="0"/>
              <a:t> class is responsible for maintaining a connection to database, tracking changes to data and performs database operations such as </a:t>
            </a:r>
            <a:r>
              <a:rPr lang="en-IN" sz="1600" dirty="0" err="1"/>
              <a:t>inserting,updating,deleting</a:t>
            </a:r>
            <a:r>
              <a:rPr lang="en-IN" sz="1600" dirty="0"/>
              <a:t>.</a:t>
            </a:r>
          </a:p>
          <a:p>
            <a:r>
              <a:rPr lang="en-IN" sz="1600" dirty="0"/>
              <a:t>So </a:t>
            </a:r>
            <a:r>
              <a:rPr lang="en-IN" sz="1600" dirty="0" err="1"/>
              <a:t>DBContext</a:t>
            </a:r>
            <a:r>
              <a:rPr lang="en-IN" sz="1600" dirty="0"/>
              <a:t> class is a bridge between domain classes and </a:t>
            </a:r>
            <a:r>
              <a:rPr lang="en-IN" sz="1600" dirty="0" err="1"/>
              <a:t>database.It</a:t>
            </a:r>
            <a:r>
              <a:rPr lang="en-IN" sz="1600" dirty="0"/>
              <a:t> is responsible for interacting with database and performing CRUD operations in </a:t>
            </a:r>
            <a:r>
              <a:rPr lang="en-IN" sz="1600" dirty="0" err="1"/>
              <a:t>db</a:t>
            </a:r>
            <a:r>
              <a:rPr lang="en-IN" sz="1600" dirty="0"/>
              <a:t> table</a:t>
            </a:r>
          </a:p>
          <a:p>
            <a:r>
              <a:rPr lang="en-IN" sz="1600" dirty="0" err="1"/>
              <a:t>DbSet</a:t>
            </a:r>
            <a:r>
              <a:rPr lang="en-IN" sz="1600" dirty="0"/>
              <a:t> is a property of </a:t>
            </a:r>
            <a:r>
              <a:rPr lang="en-IN" sz="1600" dirty="0" err="1"/>
              <a:t>Dbcontext</a:t>
            </a:r>
            <a:r>
              <a:rPr lang="en-IN" sz="1600" dirty="0"/>
              <a:t> class that represents a collection of entities in database</a:t>
            </a:r>
          </a:p>
          <a:p>
            <a:r>
              <a:rPr lang="en-IN" sz="1600" b="1" dirty="0"/>
              <a:t>Dependency Injection </a:t>
            </a:r>
            <a:r>
              <a:rPr lang="en-IN" sz="1600" dirty="0"/>
              <a:t>is a design pattern  which is used to increase maintainability and testability by reducing the coupling between </a:t>
            </a:r>
            <a:r>
              <a:rPr lang="en-IN" sz="1600" dirty="0" err="1"/>
              <a:t>components.In</a:t>
            </a:r>
            <a:r>
              <a:rPr lang="en-IN" sz="1600" dirty="0"/>
              <a:t> </a:t>
            </a:r>
            <a:r>
              <a:rPr lang="en-IN" sz="1600" dirty="0" err="1"/>
              <a:t>ASP.Net</a:t>
            </a:r>
            <a:r>
              <a:rPr lang="en-IN" sz="1600" dirty="0"/>
              <a:t> core DI is built in feature.</a:t>
            </a:r>
          </a:p>
          <a:p>
            <a:r>
              <a:rPr lang="en-IN" sz="1600" b="1" dirty="0"/>
              <a:t>DI Container </a:t>
            </a:r>
            <a:r>
              <a:rPr lang="en-IN" sz="1600" dirty="0"/>
              <a:t>is responsible for creating and managing instances.</a:t>
            </a:r>
          </a:p>
          <a:p>
            <a:r>
              <a:rPr lang="en-IN" sz="1600" b="1" dirty="0"/>
              <a:t>DTO: </a:t>
            </a:r>
            <a:r>
              <a:rPr lang="en-IN" sz="1600" dirty="0"/>
              <a:t>It is a data transfer object  that are used to transfer data between different layers of components of </a:t>
            </a:r>
            <a:r>
              <a:rPr lang="en-IN" sz="1600" dirty="0" err="1"/>
              <a:t>application.It</a:t>
            </a:r>
            <a:r>
              <a:rPr lang="en-IN" sz="1600" dirty="0"/>
              <a:t> contains the subset of properties of domain object</a:t>
            </a:r>
            <a:endParaRPr lang="en-IN" sz="1600" b="1" dirty="0"/>
          </a:p>
          <a:p>
            <a:endParaRPr lang="en-IN" sz="1600" dirty="0"/>
          </a:p>
          <a:p>
            <a:endParaRPr lang="en-IN" sz="2000" dirty="0"/>
          </a:p>
          <a:p>
            <a:endParaRPr lang="en-IN" sz="2000" dirty="0"/>
          </a:p>
          <a:p>
            <a:endParaRPr lang="en-IN" sz="2000" dirty="0"/>
          </a:p>
        </p:txBody>
      </p:sp>
    </p:spTree>
    <p:extLst>
      <p:ext uri="{BB962C8B-B14F-4D97-AF65-F5344CB8AC3E}">
        <p14:creationId xmlns:p14="http://schemas.microsoft.com/office/powerpoint/2010/main" val="3958709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dirty="0"/>
              <a:t>We have an API and the database which talks to </a:t>
            </a:r>
            <a:r>
              <a:rPr lang="en-IN" sz="1600" dirty="0" err="1"/>
              <a:t>api</a:t>
            </a:r>
            <a:r>
              <a:rPr lang="en-IN" sz="1600" dirty="0"/>
              <a:t>  and we also have a client which is calling the </a:t>
            </a:r>
            <a:r>
              <a:rPr lang="en-IN" sz="1600" dirty="0" err="1"/>
              <a:t>api</a:t>
            </a:r>
            <a:r>
              <a:rPr lang="en-IN" sz="1600" dirty="0"/>
              <a:t> to get data from </a:t>
            </a:r>
            <a:r>
              <a:rPr lang="en-IN" sz="1600" dirty="0" err="1"/>
              <a:t>database.if</a:t>
            </a:r>
            <a:r>
              <a:rPr lang="en-IN" sz="1600" dirty="0"/>
              <a:t> we are using </a:t>
            </a:r>
            <a:r>
              <a:rPr lang="en-IN" sz="1600" dirty="0" err="1"/>
              <a:t>EFCore</a:t>
            </a:r>
            <a:r>
              <a:rPr lang="en-IN" sz="1600" dirty="0"/>
              <a:t> we have a domain model which have a mapping between tables in database.si here domain model talks to database since </a:t>
            </a:r>
            <a:r>
              <a:rPr lang="en-IN" sz="1600" dirty="0" err="1"/>
              <a:t>dbcontext</a:t>
            </a:r>
            <a:r>
              <a:rPr lang="en-IN" sz="1600" dirty="0"/>
              <a:t> class only knows about domain models.si there will be an additional layer which is DTO in between client and API and this </a:t>
            </a:r>
            <a:r>
              <a:rPr lang="en-IN" sz="1600" dirty="0" err="1"/>
              <a:t>dto</a:t>
            </a:r>
            <a:r>
              <a:rPr lang="en-IN" sz="1600" dirty="0"/>
              <a:t> will be send as a response to client but we never send a domain model to </a:t>
            </a:r>
            <a:r>
              <a:rPr lang="en-IN" sz="1600" dirty="0" err="1"/>
              <a:t>client.So</a:t>
            </a:r>
            <a:r>
              <a:rPr lang="en-IN" sz="1600" dirty="0"/>
              <a:t> if we want to add a </a:t>
            </a:r>
            <a:r>
              <a:rPr lang="en-IN" sz="1600" dirty="0" err="1"/>
              <a:t>nw</a:t>
            </a:r>
            <a:r>
              <a:rPr lang="en-IN" sz="1600" dirty="0"/>
              <a:t> resource client will send a DTO that will be converted to Domain model and this domain model will interact with </a:t>
            </a:r>
            <a:r>
              <a:rPr lang="en-IN" sz="1600" dirty="0" err="1"/>
              <a:t>dbcontext</a:t>
            </a:r>
            <a:r>
              <a:rPr lang="en-IN" sz="1600" dirty="0"/>
              <a:t> </a:t>
            </a:r>
          </a:p>
          <a:p>
            <a:r>
              <a:rPr lang="en-IN" sz="1600" b="1" dirty="0"/>
              <a:t>Benefits of using DTO</a:t>
            </a:r>
          </a:p>
          <a:p>
            <a:r>
              <a:rPr lang="en-IN" sz="1600" b="1" dirty="0"/>
              <a:t>If we do not want to expose all the properties to client, then we use DTO</a:t>
            </a:r>
          </a:p>
          <a:p>
            <a:r>
              <a:rPr lang="en-IN" sz="1600" b="1" dirty="0"/>
              <a:t>Separation of concern</a:t>
            </a:r>
          </a:p>
          <a:p>
            <a:r>
              <a:rPr lang="en-IN" sz="1600" b="1" dirty="0"/>
              <a:t>Performance instead of sending all properties of domain model we send only required properties to client</a:t>
            </a:r>
          </a:p>
          <a:p>
            <a:r>
              <a:rPr lang="en-IN" sz="1600" b="1" dirty="0"/>
              <a:t>Security as it exposes only necessary data(properties)</a:t>
            </a:r>
          </a:p>
          <a:p>
            <a:r>
              <a:rPr lang="en-IN" sz="1600" b="1" dirty="0"/>
              <a:t>Versioning</a:t>
            </a:r>
          </a:p>
          <a:p>
            <a:r>
              <a:rPr lang="en-IN" sz="1600" b="1" dirty="0"/>
              <a:t>Asynchronous Programming:  </a:t>
            </a:r>
            <a:r>
              <a:rPr lang="en-IN" sz="1600" dirty="0"/>
              <a:t>In traditional Synchronous programming , the program execution is blocked while waiting for long operation to complete and this can result in poor performance. SO async programming allows the program to continue execution other tasks while waiting for long running operation to complete which result in better performance.</a:t>
            </a:r>
          </a:p>
          <a:p>
            <a:r>
              <a:rPr lang="en-IN" sz="1600" dirty="0"/>
              <a:t>In </a:t>
            </a:r>
            <a:r>
              <a:rPr lang="en-IN" sz="1600" dirty="0" err="1"/>
              <a:t>ASP.Net</a:t>
            </a:r>
            <a:r>
              <a:rPr lang="en-IN" sz="1600" dirty="0"/>
              <a:t> core </a:t>
            </a:r>
            <a:r>
              <a:rPr lang="en-IN" sz="1600" dirty="0" err="1"/>
              <a:t>asycn</a:t>
            </a:r>
            <a:r>
              <a:rPr lang="en-IN" sz="1600" dirty="0"/>
              <a:t> programming is achieved using async and await keyword which enables developer to write code that can be executed asynchronously which </a:t>
            </a:r>
            <a:r>
              <a:rPr lang="en-IN" sz="1600" dirty="0" err="1"/>
              <a:t>measn</a:t>
            </a:r>
            <a:r>
              <a:rPr lang="en-IN" sz="1600" dirty="0"/>
              <a:t> long running operations such as </a:t>
            </a:r>
            <a:r>
              <a:rPr lang="en-IN" sz="1600" dirty="0" err="1"/>
              <a:t>db</a:t>
            </a:r>
            <a:r>
              <a:rPr lang="en-IN" sz="1600" dirty="0"/>
              <a:t> queries, file operations will be executed without blocking the main thread ,allowing the application to continue responding to user request.</a:t>
            </a:r>
          </a:p>
          <a:p>
            <a:r>
              <a:rPr lang="en-IN" sz="1600" b="1" dirty="0"/>
              <a:t>Repository Pattern </a:t>
            </a:r>
            <a:r>
              <a:rPr lang="en-IN" sz="1600" dirty="0"/>
              <a:t>It is a design pattern that helps to separate the data access layer from the rest of the application.it provides a standard interface which is an interface class for accessing and managing data in a data store such as database without exposing the implementation details to the rest of the </a:t>
            </a:r>
            <a:r>
              <a:rPr lang="en-IN" sz="1600" dirty="0" err="1"/>
              <a:t>application.It</a:t>
            </a:r>
            <a:r>
              <a:rPr lang="en-IN" sz="1600" dirty="0"/>
              <a:t> involves creating an Abstraction layer between the application and the data store. The repository class is responsible for performing CRUD operations on data store  and it exposes a set of methods that the application can interact with data. So </a:t>
            </a:r>
            <a:r>
              <a:rPr lang="en-IN" sz="1600" dirty="0" err="1"/>
              <a:t>dbcontext</a:t>
            </a:r>
            <a:r>
              <a:rPr lang="en-IN" sz="1600" dirty="0"/>
              <a:t> class is injected inside the repository rather than inside the controller and repository is then injected inside the controller</a:t>
            </a:r>
          </a:p>
          <a:p>
            <a:r>
              <a:rPr lang="en-IN" sz="1600" b="1" dirty="0"/>
              <a:t>Benefits are Decoupling </a:t>
            </a:r>
            <a:r>
              <a:rPr lang="en-IN" sz="1600" dirty="0"/>
              <a:t>of data access layer from the rest of the application, </a:t>
            </a:r>
            <a:r>
              <a:rPr lang="en-IN" sz="1600" b="1" dirty="0" err="1"/>
              <a:t>consistency,performance</a:t>
            </a:r>
            <a:r>
              <a:rPr lang="en-IN" sz="1600" b="1" dirty="0"/>
              <a:t> and multiple data sources(switching from </a:t>
            </a:r>
            <a:r>
              <a:rPr lang="en-IN" sz="1600" b="1" dirty="0" err="1"/>
              <a:t>sql</a:t>
            </a:r>
            <a:r>
              <a:rPr lang="en-IN" sz="1600" b="1" dirty="0"/>
              <a:t> to mango etc)</a:t>
            </a:r>
          </a:p>
          <a:p>
            <a:endParaRPr lang="en-IN" sz="2000" dirty="0"/>
          </a:p>
        </p:txBody>
      </p:sp>
    </p:spTree>
    <p:extLst>
      <p:ext uri="{BB962C8B-B14F-4D97-AF65-F5344CB8AC3E}">
        <p14:creationId xmlns:p14="http://schemas.microsoft.com/office/powerpoint/2010/main" val="3586194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err="1"/>
              <a:t>AutoMapper</a:t>
            </a:r>
            <a:r>
              <a:rPr lang="en-IN" sz="1600" b="1" dirty="0"/>
              <a:t> </a:t>
            </a:r>
            <a:r>
              <a:rPr lang="en-IN" sz="1600" dirty="0"/>
              <a:t>It is most popular object to object mapping. It simplifies the mapping process between two objects with different structure by defining mapping between their </a:t>
            </a:r>
            <a:r>
              <a:rPr lang="en-IN" sz="1600" dirty="0" err="1"/>
              <a:t>properties.With</a:t>
            </a:r>
            <a:r>
              <a:rPr lang="en-IN" sz="1600" dirty="0"/>
              <a:t> the help of auto mapper we can create mapping between source and destination objects in a centralised location which can be used throughout the application. This reduces the need for manually copying the values between objects.</a:t>
            </a:r>
          </a:p>
          <a:p>
            <a:r>
              <a:rPr lang="en-IN" sz="1600" dirty="0"/>
              <a:t>In ASP.net core </a:t>
            </a:r>
            <a:r>
              <a:rPr lang="en-IN" sz="1600" dirty="0" err="1"/>
              <a:t>automapper</a:t>
            </a:r>
            <a:r>
              <a:rPr lang="en-IN" sz="1600" dirty="0"/>
              <a:t> is commonly used to map between domain models and View models or DTO’s.</a:t>
            </a:r>
          </a:p>
          <a:p>
            <a:r>
              <a:rPr lang="en-IN" sz="1600" dirty="0"/>
              <a:t>We have to install </a:t>
            </a:r>
            <a:r>
              <a:rPr lang="en-IN" sz="1600" dirty="0" err="1"/>
              <a:t>AutoMapper</a:t>
            </a:r>
            <a:r>
              <a:rPr lang="en-IN" sz="1600" dirty="0"/>
              <a:t> from </a:t>
            </a:r>
            <a:r>
              <a:rPr lang="en-IN" sz="1600" dirty="0" err="1"/>
              <a:t>Nuget</a:t>
            </a:r>
            <a:r>
              <a:rPr lang="en-IN" sz="1600" dirty="0"/>
              <a:t> </a:t>
            </a:r>
            <a:r>
              <a:rPr lang="en-IN" sz="1600" dirty="0" err="1"/>
              <a:t>window.Then</a:t>
            </a:r>
            <a:r>
              <a:rPr lang="en-IN" sz="1600" dirty="0"/>
              <a:t> we have to create a class that should be inherited from Profile </a:t>
            </a:r>
            <a:r>
              <a:rPr lang="en-IN" sz="1600" dirty="0" err="1"/>
              <a:t>class.Then</a:t>
            </a:r>
            <a:r>
              <a:rPr lang="en-IN" sz="1600" dirty="0"/>
              <a:t> we have to create a constructor and inside the constructor we have to use </a:t>
            </a:r>
            <a:r>
              <a:rPr lang="en-IN" sz="1600" dirty="0" err="1"/>
              <a:t>CreateMap</a:t>
            </a:r>
            <a:r>
              <a:rPr lang="en-IN" sz="1600" dirty="0"/>
              <a:t>&lt;</a:t>
            </a:r>
            <a:r>
              <a:rPr lang="en-IN" sz="1600" dirty="0" err="1"/>
              <a:t>Source,destination</a:t>
            </a:r>
            <a:r>
              <a:rPr lang="en-IN" sz="1600" dirty="0"/>
              <a:t>).if both source and destination has same property names then we can simply use </a:t>
            </a:r>
            <a:r>
              <a:rPr lang="en-IN" sz="1600" dirty="0" err="1"/>
              <a:t>CreateMap</a:t>
            </a:r>
            <a:r>
              <a:rPr lang="en-IN" sz="1600" dirty="0"/>
              <a:t>&lt;</a:t>
            </a:r>
            <a:r>
              <a:rPr lang="en-IN" sz="1600" dirty="0" err="1"/>
              <a:t>Source,destination</a:t>
            </a:r>
            <a:r>
              <a:rPr lang="en-IN" sz="1600" dirty="0"/>
              <a:t>&gt;().</a:t>
            </a:r>
            <a:r>
              <a:rPr lang="en-IN" sz="1600" dirty="0" err="1"/>
              <a:t>ReverseMap</a:t>
            </a:r>
            <a:r>
              <a:rPr lang="en-IN" sz="1600" dirty="0"/>
              <a:t>();if properties are different in both source and destination then we have to explicitly map the </a:t>
            </a:r>
            <a:r>
              <a:rPr lang="en-IN" sz="1600" dirty="0" err="1"/>
              <a:t>properties.CreateMap</a:t>
            </a:r>
            <a:r>
              <a:rPr lang="en-IN" sz="1600" dirty="0"/>
              <a:t>&lt;</a:t>
            </a:r>
            <a:r>
              <a:rPr lang="en-IN" sz="1600" dirty="0" err="1"/>
              <a:t>Source,destination</a:t>
            </a:r>
            <a:r>
              <a:rPr lang="en-IN" sz="1600" dirty="0"/>
              <a:t>&gt;().</a:t>
            </a:r>
            <a:r>
              <a:rPr lang="en-IN" sz="1600" dirty="0" err="1"/>
              <a:t>ForMember</a:t>
            </a:r>
            <a:r>
              <a:rPr lang="en-IN" sz="1600" dirty="0"/>
              <a:t>(x=&gt;</a:t>
            </a:r>
            <a:r>
              <a:rPr lang="en-IN" sz="1600" dirty="0" err="1"/>
              <a:t>x.Name,opt</a:t>
            </a:r>
            <a:r>
              <a:rPr lang="en-IN" sz="1600" dirty="0"/>
              <a:t>-&gt;</a:t>
            </a:r>
            <a:r>
              <a:rPr lang="en-IN" sz="1600" dirty="0" err="1"/>
              <a:t>opt.Mapfrom</a:t>
            </a:r>
            <a:r>
              <a:rPr lang="en-IN" sz="1600" dirty="0"/>
              <a:t>(x=&gt;</a:t>
            </a:r>
            <a:r>
              <a:rPr lang="en-IN" sz="1600" dirty="0" err="1"/>
              <a:t>x.sourcepropname</a:t>
            </a:r>
            <a:r>
              <a:rPr lang="en-IN" sz="1600" dirty="0"/>
              <a:t>)).</a:t>
            </a:r>
            <a:r>
              <a:rPr lang="en-IN" sz="1600" dirty="0" err="1"/>
              <a:t>ReverseMap</a:t>
            </a:r>
            <a:endParaRPr lang="en-IN" sz="1600" dirty="0"/>
          </a:p>
          <a:p>
            <a:r>
              <a:rPr lang="en-IN" sz="1600" dirty="0"/>
              <a:t>Then in </a:t>
            </a:r>
            <a:r>
              <a:rPr lang="en-IN" sz="1600" dirty="0" err="1"/>
              <a:t>program.cs</a:t>
            </a:r>
            <a:r>
              <a:rPr lang="en-IN" sz="1600" dirty="0"/>
              <a:t> file we have to add </a:t>
            </a:r>
            <a:r>
              <a:rPr lang="en-IN" sz="1600" dirty="0" err="1"/>
              <a:t>builder.services.AddAutomapper</a:t>
            </a:r>
            <a:r>
              <a:rPr lang="en-IN" sz="1600" dirty="0"/>
              <a:t>(</a:t>
            </a:r>
            <a:r>
              <a:rPr lang="en-IN" sz="1600" dirty="0" err="1"/>
              <a:t>typeof</a:t>
            </a:r>
            <a:r>
              <a:rPr lang="en-IN" sz="1600" dirty="0"/>
              <a:t>(</a:t>
            </a:r>
            <a:r>
              <a:rPr lang="en-IN" sz="1600" dirty="0" err="1"/>
              <a:t>classname</a:t>
            </a:r>
            <a:r>
              <a:rPr lang="en-IN" sz="1600" dirty="0"/>
              <a:t>));</a:t>
            </a:r>
          </a:p>
          <a:p>
            <a:r>
              <a:rPr lang="en-IN" sz="1600" b="1" dirty="0"/>
              <a:t>We can Seed the data in </a:t>
            </a:r>
            <a:r>
              <a:rPr lang="en-IN" sz="1600" b="1" dirty="0" err="1"/>
              <a:t>dbcontext</a:t>
            </a:r>
            <a:r>
              <a:rPr lang="en-IN" sz="1600" b="1" dirty="0"/>
              <a:t> class in </a:t>
            </a:r>
            <a:r>
              <a:rPr lang="en-IN" sz="1600" b="1" dirty="0" err="1"/>
              <a:t>onModelCreating</a:t>
            </a:r>
            <a:r>
              <a:rPr lang="en-IN" sz="1600" b="1" dirty="0"/>
              <a:t> method</a:t>
            </a:r>
          </a:p>
          <a:p>
            <a:r>
              <a:rPr lang="en-IN" sz="1600" b="1" dirty="0"/>
              <a:t>In </a:t>
            </a:r>
            <a:r>
              <a:rPr lang="en-IN" sz="1600" b="1" dirty="0" err="1"/>
              <a:t>EFCore</a:t>
            </a:r>
            <a:r>
              <a:rPr lang="en-IN" sz="1600" b="1" dirty="0"/>
              <a:t> </a:t>
            </a:r>
            <a:r>
              <a:rPr lang="en-IN" sz="1600" dirty="0"/>
              <a:t>Navigation properties allows to navigate from one entity to another entity.it establish a relationship between two entities.</a:t>
            </a:r>
          </a:p>
          <a:p>
            <a:r>
              <a:rPr lang="en-IN" sz="1600" b="1" dirty="0"/>
              <a:t>Model Validations</a:t>
            </a:r>
          </a:p>
          <a:p>
            <a:r>
              <a:rPr lang="en-IN" sz="1600" b="1" dirty="0"/>
              <a:t>We can also use custom action filter to perform validations. </a:t>
            </a:r>
            <a:r>
              <a:rPr lang="en-IN" sz="1600" dirty="0"/>
              <a:t>So instead of explicitly specifying </a:t>
            </a:r>
            <a:r>
              <a:rPr lang="en-IN" sz="1600" dirty="0" err="1"/>
              <a:t>Modelstate.IsValid</a:t>
            </a:r>
            <a:r>
              <a:rPr lang="en-IN" sz="1600" dirty="0"/>
              <a:t> in all action methods we can create one </a:t>
            </a:r>
            <a:r>
              <a:rPr lang="en-IN" sz="1600" dirty="0" err="1"/>
              <a:t>custome</a:t>
            </a:r>
            <a:r>
              <a:rPr lang="en-IN" sz="1600" dirty="0"/>
              <a:t> class that must inherit </a:t>
            </a:r>
            <a:r>
              <a:rPr lang="en-IN" sz="1600" b="1" dirty="0" err="1"/>
              <a:t>ActionFilterAttribute</a:t>
            </a:r>
            <a:r>
              <a:rPr lang="en-IN" sz="1600" b="1" dirty="0"/>
              <a:t> </a:t>
            </a:r>
            <a:r>
              <a:rPr lang="en-IN" sz="1600" dirty="0"/>
              <a:t>and we have to override </a:t>
            </a:r>
            <a:r>
              <a:rPr lang="en-IN" sz="1600" b="1" dirty="0" err="1"/>
              <a:t>OnActionExecuting</a:t>
            </a:r>
            <a:r>
              <a:rPr lang="en-IN" sz="1600" b="1" dirty="0"/>
              <a:t> </a:t>
            </a:r>
            <a:r>
              <a:rPr lang="en-IN" sz="1600" dirty="0"/>
              <a:t>method and implement the logic inside it.</a:t>
            </a:r>
          </a:p>
          <a:p>
            <a:r>
              <a:rPr lang="en-IN" sz="1600" b="1" dirty="0"/>
              <a:t>Authentication and Authorization: </a:t>
            </a:r>
            <a:r>
              <a:rPr lang="en-IN" sz="1600" dirty="0"/>
              <a:t>Authentication is the process of determining a user’s </a:t>
            </a:r>
            <a:r>
              <a:rPr lang="en-IN" sz="1600" dirty="0" err="1"/>
              <a:t>identity.By</a:t>
            </a:r>
            <a:r>
              <a:rPr lang="en-IN" sz="1600" dirty="0"/>
              <a:t> using authentication we check if user is valid or not.it can be performed using username and password.</a:t>
            </a:r>
          </a:p>
          <a:p>
            <a:r>
              <a:rPr lang="en-IN" sz="1600" b="1" dirty="0"/>
              <a:t>Authorization </a:t>
            </a:r>
            <a:r>
              <a:rPr lang="en-IN" sz="1600" dirty="0"/>
              <a:t>is process of determining whether user has permission to perform  a certain action or access the particular resource. Authorization can be based on various factors such as </a:t>
            </a:r>
            <a:r>
              <a:rPr lang="en-IN" sz="1600" dirty="0" err="1"/>
              <a:t>roles,policies,claims</a:t>
            </a:r>
            <a:r>
              <a:rPr lang="en-IN" sz="1600" dirty="0"/>
              <a:t> and authentication status.</a:t>
            </a:r>
          </a:p>
          <a:p>
            <a:r>
              <a:rPr lang="en-IN" sz="1600" b="1" dirty="0"/>
              <a:t>Roles </a:t>
            </a:r>
            <a:r>
              <a:rPr lang="en-IN" sz="1600" dirty="0"/>
              <a:t>define a set of permissions that can be assigned to users. For example after authentication we will check if user has a read only role or read write role.</a:t>
            </a:r>
          </a:p>
          <a:p>
            <a:r>
              <a:rPr lang="en-IN" sz="1600" b="1" dirty="0"/>
              <a:t>Why we need authentication and authorization is </a:t>
            </a:r>
            <a:r>
              <a:rPr lang="en-IN" sz="1600" dirty="0"/>
              <a:t>if we make our </a:t>
            </a:r>
            <a:r>
              <a:rPr lang="en-IN" sz="1600" dirty="0" err="1"/>
              <a:t>api</a:t>
            </a:r>
            <a:r>
              <a:rPr lang="en-IN" sz="1600" dirty="0"/>
              <a:t> public any body can access our </a:t>
            </a:r>
            <a:r>
              <a:rPr lang="en-IN" sz="1600" dirty="0" err="1"/>
              <a:t>api</a:t>
            </a:r>
            <a:r>
              <a:rPr lang="en-IN" sz="1600" dirty="0"/>
              <a:t>  and can able to get all the resources from api.so we need to block </a:t>
            </a:r>
            <a:r>
              <a:rPr lang="en-IN" sz="1600" dirty="0" err="1"/>
              <a:t>api</a:t>
            </a:r>
            <a:r>
              <a:rPr lang="en-IN" sz="1600" dirty="0"/>
              <a:t> from public use so that we can only allow only authenticated users to access our </a:t>
            </a:r>
            <a:r>
              <a:rPr lang="en-IN" sz="1600" dirty="0" err="1"/>
              <a:t>api</a:t>
            </a:r>
            <a:endParaRPr lang="en-IN" sz="2000" b="1" dirty="0"/>
          </a:p>
        </p:txBody>
      </p:sp>
    </p:spTree>
    <p:extLst>
      <p:ext uri="{BB962C8B-B14F-4D97-AF65-F5344CB8AC3E}">
        <p14:creationId xmlns:p14="http://schemas.microsoft.com/office/powerpoint/2010/main" val="323690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dirty="0"/>
              <a:t>To implement JWT we have to install few packages.1)</a:t>
            </a:r>
            <a:r>
              <a:rPr lang="en-IN" sz="1600" dirty="0" err="1"/>
              <a:t>Microsoft.AspNetCore.Authentication.JwtBearer</a:t>
            </a:r>
            <a:r>
              <a:rPr lang="en-IN" sz="1600" dirty="0"/>
              <a:t> 2)</a:t>
            </a:r>
            <a:r>
              <a:rPr lang="en-IN" sz="1600" dirty="0" err="1"/>
              <a:t>Micosoft.Identity.ModelTokens</a:t>
            </a:r>
            <a:endParaRPr lang="en-IN" sz="1600" dirty="0"/>
          </a:p>
          <a:p>
            <a:r>
              <a:rPr lang="en-IN" sz="1600" dirty="0"/>
              <a:t>3)</a:t>
            </a:r>
            <a:r>
              <a:rPr lang="en-IN" sz="1600" dirty="0" err="1"/>
              <a:t>System.IdentityModel.Tokens.Jwt</a:t>
            </a:r>
            <a:r>
              <a:rPr lang="en-IN" sz="1600" dirty="0"/>
              <a:t> 4)</a:t>
            </a:r>
            <a:r>
              <a:rPr lang="en-IN" sz="1600" dirty="0" err="1"/>
              <a:t>Microsoft.AspNetCore.Identity.EntityFrameworkCore</a:t>
            </a:r>
            <a:endParaRPr lang="en-IN" sz="1600" dirty="0"/>
          </a:p>
          <a:p>
            <a:r>
              <a:rPr lang="en-IN" sz="1600" b="1" dirty="0"/>
              <a:t>If we have two </a:t>
            </a:r>
            <a:r>
              <a:rPr lang="en-IN" sz="1600" b="1" dirty="0" err="1"/>
              <a:t>db</a:t>
            </a:r>
            <a:r>
              <a:rPr lang="en-IN" sz="1600" b="1" dirty="0"/>
              <a:t> context classes and if we run add-Migration </a:t>
            </a:r>
            <a:r>
              <a:rPr lang="en-IN" sz="1600" b="1" dirty="0" err="1"/>
              <a:t>MigrationName</a:t>
            </a:r>
            <a:r>
              <a:rPr lang="en-IN" sz="1600" b="1" dirty="0"/>
              <a:t> then it will fail.so we have to use add-Migration </a:t>
            </a:r>
            <a:r>
              <a:rPr lang="en-IN" sz="1600" b="1" dirty="0" err="1"/>
              <a:t>Migrationname</a:t>
            </a:r>
            <a:r>
              <a:rPr lang="en-IN" sz="1600" b="1" dirty="0"/>
              <a:t> –context “</a:t>
            </a:r>
            <a:r>
              <a:rPr lang="en-IN" sz="1600" b="1" dirty="0" err="1"/>
              <a:t>Dbcontextclassname</a:t>
            </a:r>
            <a:r>
              <a:rPr lang="en-IN" sz="1600" b="1" dirty="0"/>
              <a:t>” and same we have to follow for other commands like update-database –context “name”</a:t>
            </a:r>
          </a:p>
          <a:p>
            <a:r>
              <a:rPr lang="en-IN" sz="1600" b="1" dirty="0"/>
              <a:t>If we get </a:t>
            </a:r>
            <a:r>
              <a:rPr lang="en-IN" sz="1600" b="1" dirty="0" err="1"/>
              <a:t>HttpStatusCode</a:t>
            </a:r>
            <a:r>
              <a:rPr lang="en-IN" sz="1600" b="1" dirty="0"/>
              <a:t> 403 forbidden which means request is </a:t>
            </a:r>
            <a:r>
              <a:rPr lang="en-IN" sz="1600" b="1" dirty="0" err="1"/>
              <a:t>logal</a:t>
            </a:r>
            <a:r>
              <a:rPr lang="en-IN" sz="1600" b="1" dirty="0"/>
              <a:t> but you do not have access to </a:t>
            </a:r>
            <a:r>
              <a:rPr lang="en-IN" sz="1600" b="1" dirty="0" err="1"/>
              <a:t>autjhorise</a:t>
            </a:r>
            <a:r>
              <a:rPr lang="en-IN" sz="1600" b="1" dirty="0"/>
              <a:t> the resource(Role based mechanism)</a:t>
            </a:r>
          </a:p>
          <a:p>
            <a:r>
              <a:rPr lang="en-IN" sz="1600" b="1" dirty="0"/>
              <a:t>Logging </a:t>
            </a:r>
            <a:r>
              <a:rPr lang="en-IN" sz="1600" dirty="0"/>
              <a:t>is the process of capturing and storing information about the application’s behaviour during runtime. It helps developer how the application is functioning and provides the valuable insights into issues that may arise</a:t>
            </a:r>
          </a:p>
          <a:p>
            <a:r>
              <a:rPr lang="en-IN" sz="1600" b="1" dirty="0"/>
              <a:t>We will use 3</a:t>
            </a:r>
            <a:r>
              <a:rPr lang="en-IN" sz="1600" b="1" baseline="30000" dirty="0"/>
              <a:t>rd</a:t>
            </a:r>
            <a:r>
              <a:rPr lang="en-IN" sz="1600" b="1" dirty="0"/>
              <a:t> party library called </a:t>
            </a:r>
            <a:r>
              <a:rPr lang="en-IN" sz="1600" b="1" dirty="0" err="1"/>
              <a:t>Serilog</a:t>
            </a:r>
            <a:r>
              <a:rPr lang="en-IN" sz="1600" b="1" dirty="0"/>
              <a:t>. </a:t>
            </a:r>
            <a:r>
              <a:rPr lang="en-IN" sz="1600" dirty="0"/>
              <a:t>We have to install few packages from nuget.1)</a:t>
            </a:r>
            <a:r>
              <a:rPr lang="en-IN" sz="1600" dirty="0" err="1"/>
              <a:t>Serilog</a:t>
            </a:r>
            <a:r>
              <a:rPr lang="en-IN" sz="1600" dirty="0"/>
              <a:t> 2)</a:t>
            </a:r>
            <a:r>
              <a:rPr lang="en-IN" sz="1600" dirty="0" err="1"/>
              <a:t>Serilog.AspNetCore</a:t>
            </a:r>
            <a:r>
              <a:rPr lang="en-IN" sz="1600" dirty="0"/>
              <a:t> 3)</a:t>
            </a:r>
            <a:r>
              <a:rPr lang="en-IN" sz="1600" dirty="0" err="1"/>
              <a:t>Serilog.Sinks.Console</a:t>
            </a:r>
            <a:r>
              <a:rPr lang="en-IN" sz="1600" dirty="0"/>
              <a:t>.</a:t>
            </a:r>
          </a:p>
          <a:p>
            <a:r>
              <a:rPr lang="en-IN" sz="1600" b="1" dirty="0"/>
              <a:t>If we want to store the logs in text file </a:t>
            </a:r>
            <a:r>
              <a:rPr lang="en-IN" sz="1600" b="1" dirty="0" err="1"/>
              <a:t>Serilog.Sinks.File</a:t>
            </a:r>
            <a:endParaRPr lang="en-IN" sz="1600" b="1" dirty="0"/>
          </a:p>
          <a:p>
            <a:r>
              <a:rPr lang="en-IN" sz="1600" b="1" dirty="0"/>
              <a:t>Global Exception Handling in </a:t>
            </a:r>
            <a:r>
              <a:rPr lang="en-IN" sz="1600" b="1" dirty="0" err="1"/>
              <a:t>webapi</a:t>
            </a:r>
            <a:r>
              <a:rPr lang="en-IN" sz="1600" b="1" dirty="0"/>
              <a:t>: </a:t>
            </a:r>
            <a:r>
              <a:rPr lang="en-IN" sz="1600" dirty="0"/>
              <a:t>It allows to handle any unhandled exceptions that occurs during the processing of the request.</a:t>
            </a:r>
          </a:p>
          <a:p>
            <a:r>
              <a:rPr lang="en-IN" sz="1600" b="1" dirty="0"/>
              <a:t>Versioning </a:t>
            </a:r>
            <a:r>
              <a:rPr lang="en-IN" sz="1600" dirty="0"/>
              <a:t>It is a technique that enables to manage multiple versions of </a:t>
            </a:r>
            <a:r>
              <a:rPr lang="en-IN" sz="1600" dirty="0" err="1"/>
              <a:t>api</a:t>
            </a:r>
            <a:r>
              <a:rPr lang="en-IN" sz="1600" dirty="0"/>
              <a:t>. To work with versioning we have to install </a:t>
            </a:r>
            <a:r>
              <a:rPr lang="en-IN" sz="1600" b="1" dirty="0" err="1"/>
              <a:t>Microsoft.AspNetCore.Mvc.Versioning</a:t>
            </a:r>
            <a:endParaRPr lang="en-IN" sz="1600" b="1" dirty="0"/>
          </a:p>
          <a:p>
            <a:r>
              <a:rPr lang="en-IN" sz="1600" b="1" dirty="0"/>
              <a:t>In order to consume web </a:t>
            </a:r>
            <a:r>
              <a:rPr lang="en-IN" sz="1600" b="1" dirty="0" err="1"/>
              <a:t>api</a:t>
            </a:r>
            <a:r>
              <a:rPr lang="en-IN" sz="1600" b="1" dirty="0"/>
              <a:t> in </a:t>
            </a:r>
            <a:r>
              <a:rPr lang="en-IN" sz="1600" b="1" dirty="0" err="1"/>
              <a:t>mvc</a:t>
            </a:r>
            <a:r>
              <a:rPr lang="en-IN" sz="1600" b="1" dirty="0"/>
              <a:t> controller class we have to use </a:t>
            </a:r>
            <a:r>
              <a:rPr lang="en-IN" sz="1600" b="1" dirty="0" err="1"/>
              <a:t>HttpClient</a:t>
            </a:r>
            <a:r>
              <a:rPr lang="en-IN" sz="1600" b="1" dirty="0"/>
              <a:t>. </a:t>
            </a:r>
            <a:r>
              <a:rPr lang="en-IN" sz="1600" dirty="0"/>
              <a:t>If we want to inject the http client we have to do it in </a:t>
            </a:r>
            <a:r>
              <a:rPr lang="en-IN" sz="1600" dirty="0" err="1"/>
              <a:t>program.cs</a:t>
            </a:r>
            <a:r>
              <a:rPr lang="en-IN" sz="1600" dirty="0"/>
              <a:t> file </a:t>
            </a:r>
            <a:r>
              <a:rPr lang="en-IN" sz="1600" dirty="0" err="1"/>
              <a:t>builder.services.AddHttpClient</a:t>
            </a:r>
            <a:r>
              <a:rPr lang="en-IN" sz="1600"/>
              <a:t>();</a:t>
            </a:r>
            <a:endParaRPr lang="en-IN" sz="1600" b="1" dirty="0"/>
          </a:p>
        </p:txBody>
      </p:sp>
    </p:spTree>
    <p:extLst>
      <p:ext uri="{BB962C8B-B14F-4D97-AF65-F5344CB8AC3E}">
        <p14:creationId xmlns:p14="http://schemas.microsoft.com/office/powerpoint/2010/main" val="345160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t>Request Object: </a:t>
            </a:r>
            <a:r>
              <a:rPr lang="en-IN" sz="1600" dirty="0"/>
              <a:t>First thing in the request object is verb and these are Http verbs or actions.it defines what action should </a:t>
            </a:r>
            <a:r>
              <a:rPr lang="en-IN" sz="1600" dirty="0" err="1"/>
              <a:t>happen.if</a:t>
            </a:r>
            <a:r>
              <a:rPr lang="en-IN" sz="1600" dirty="0"/>
              <a:t> we are working on some data which we want to </a:t>
            </a:r>
            <a:r>
              <a:rPr lang="en-IN" sz="1600" dirty="0" err="1"/>
              <a:t>create,read,update</a:t>
            </a:r>
            <a:r>
              <a:rPr lang="en-IN" sz="1600" dirty="0"/>
              <a:t> and delete the </a:t>
            </a:r>
            <a:r>
              <a:rPr lang="en-IN" sz="1600" dirty="0" err="1"/>
              <a:t>data.we</a:t>
            </a:r>
            <a:r>
              <a:rPr lang="en-IN" sz="1600" dirty="0"/>
              <a:t> have specific verbs for all this which defines what action is needed for the </a:t>
            </a:r>
            <a:r>
              <a:rPr lang="en-IN" sz="1600" dirty="0" err="1"/>
              <a:t>request.</a:t>
            </a:r>
            <a:r>
              <a:rPr lang="en-IN" sz="1600" b="1" dirty="0" err="1"/>
              <a:t>Get</a:t>
            </a:r>
            <a:r>
              <a:rPr lang="en-IN" sz="1600" b="1" dirty="0"/>
              <a:t> </a:t>
            </a:r>
            <a:r>
              <a:rPr lang="en-IN" sz="1600" dirty="0"/>
              <a:t>is used to fetch the data from the server, </a:t>
            </a:r>
            <a:r>
              <a:rPr lang="en-IN" sz="1600" b="1" dirty="0"/>
              <a:t>post </a:t>
            </a:r>
            <a:r>
              <a:rPr lang="en-IN" sz="1600" dirty="0"/>
              <a:t>is used to create a </a:t>
            </a:r>
            <a:r>
              <a:rPr lang="en-IN" sz="1600" dirty="0" err="1"/>
              <a:t>resource,</a:t>
            </a:r>
            <a:r>
              <a:rPr lang="en-IN" sz="1600" b="1" dirty="0" err="1"/>
              <a:t>Put</a:t>
            </a:r>
            <a:r>
              <a:rPr lang="en-IN" sz="1600" b="1" dirty="0"/>
              <a:t> </a:t>
            </a:r>
            <a:r>
              <a:rPr lang="en-IN" sz="1600" dirty="0"/>
              <a:t>is used to update the </a:t>
            </a:r>
            <a:r>
              <a:rPr lang="en-IN" sz="1600" dirty="0" err="1"/>
              <a:t>resource,</a:t>
            </a:r>
            <a:r>
              <a:rPr lang="en-IN" sz="1600" b="1" dirty="0" err="1"/>
              <a:t>patch</a:t>
            </a:r>
            <a:r>
              <a:rPr lang="en-IN" sz="1600" b="1" dirty="0"/>
              <a:t> </a:t>
            </a:r>
            <a:r>
              <a:rPr lang="en-IN" sz="1600" dirty="0"/>
              <a:t>is will not update the whole resource and I only want to update a part of the resource, </a:t>
            </a:r>
            <a:r>
              <a:rPr lang="en-IN" sz="1600" b="1" dirty="0"/>
              <a:t>Delete </a:t>
            </a:r>
            <a:r>
              <a:rPr lang="en-IN" sz="1600" dirty="0"/>
              <a:t>is used to delete the resource and we have more http verbs.</a:t>
            </a:r>
          </a:p>
          <a:p>
            <a:r>
              <a:rPr lang="en-IN" sz="1600" dirty="0"/>
              <a:t>Next part in the request object is </a:t>
            </a:r>
            <a:r>
              <a:rPr lang="en-IN" sz="1600" b="1" dirty="0"/>
              <a:t>header </a:t>
            </a:r>
            <a:r>
              <a:rPr lang="en-IN" sz="1600" dirty="0"/>
              <a:t>it is set of name value pair that has metadata about the request. We have </a:t>
            </a:r>
            <a:r>
              <a:rPr lang="en-IN" sz="1600" b="1" dirty="0"/>
              <a:t>content type </a:t>
            </a:r>
            <a:r>
              <a:rPr lang="en-IN" sz="1600" dirty="0"/>
              <a:t>which is what is the content type of the </a:t>
            </a:r>
            <a:r>
              <a:rPr lang="en-IN" sz="1600" dirty="0" err="1"/>
              <a:t>request.Then</a:t>
            </a:r>
            <a:r>
              <a:rPr lang="en-IN" sz="1600" dirty="0"/>
              <a:t> we have content length which defines the size of </a:t>
            </a:r>
            <a:r>
              <a:rPr lang="en-IN" sz="1600" dirty="0" err="1"/>
              <a:t>content.we</a:t>
            </a:r>
            <a:r>
              <a:rPr lang="en-IN" sz="1600" dirty="0"/>
              <a:t> also have an </a:t>
            </a:r>
            <a:r>
              <a:rPr lang="en-IN" sz="1600" b="1" dirty="0"/>
              <a:t>Accept </a:t>
            </a:r>
            <a:r>
              <a:rPr lang="en-IN" sz="1600" dirty="0"/>
              <a:t>which defines what kind of request is acceptable like JSON,XML etc</a:t>
            </a:r>
          </a:p>
          <a:p>
            <a:r>
              <a:rPr lang="en-IN" sz="1600" dirty="0"/>
              <a:t>Finally we have a </a:t>
            </a:r>
            <a:r>
              <a:rPr lang="en-IN" sz="1600" b="1" dirty="0"/>
              <a:t>content </a:t>
            </a:r>
            <a:r>
              <a:rPr lang="en-IN" sz="1600" dirty="0"/>
              <a:t>it can be </a:t>
            </a:r>
            <a:r>
              <a:rPr lang="en-IN" sz="1600" dirty="0" err="1"/>
              <a:t>json</a:t>
            </a:r>
            <a:r>
              <a:rPr lang="en-IN" sz="1600" dirty="0"/>
              <a:t> object</a:t>
            </a:r>
          </a:p>
          <a:p>
            <a:r>
              <a:rPr lang="en-IN" sz="1600" b="1" dirty="0"/>
              <a:t>Response Object: </a:t>
            </a:r>
            <a:r>
              <a:rPr lang="en-IN" sz="1600" dirty="0"/>
              <a:t>It contains the </a:t>
            </a:r>
            <a:r>
              <a:rPr lang="en-IN" sz="1600" b="1" dirty="0"/>
              <a:t>Status Code </a:t>
            </a:r>
            <a:r>
              <a:rPr lang="en-IN" sz="1600" dirty="0"/>
              <a:t>and it is simply a number that represents on what was done on the server and its final result.100-109 (</a:t>
            </a:r>
            <a:r>
              <a:rPr lang="en-IN" sz="1600" dirty="0" err="1"/>
              <a:t>Informations</a:t>
            </a:r>
            <a:r>
              <a:rPr lang="en-IN" sz="1600" dirty="0"/>
              <a:t>) and these are most rarely status that we see and most common Http status code we see is 200-299:Success.Here 200(ok),201(Created),204(No content).Here 200 is most common status </a:t>
            </a:r>
            <a:r>
              <a:rPr lang="en-IN" sz="1600" dirty="0" err="1"/>
              <a:t>code.if</a:t>
            </a:r>
            <a:r>
              <a:rPr lang="en-IN" sz="1600" dirty="0"/>
              <a:t> Http post request is successful then we get 201 created.204 status is more common when we are updating something because when we update a record we just want user to know that update was successful and we do not want to pass the updated record in that case we return status 204 basically means no </a:t>
            </a:r>
            <a:r>
              <a:rPr lang="en-IN" sz="1600" dirty="0" err="1"/>
              <a:t>content.Next</a:t>
            </a:r>
            <a:r>
              <a:rPr lang="en-IN" sz="1600" dirty="0"/>
              <a:t> we have 300-399(Redirection).Next 400-499:Client Errors which means there is an error in the request that was sent.400(Bad Request),404(Not found) if we are accessing an endpoint that does not </a:t>
            </a:r>
            <a:r>
              <a:rPr lang="en-IN" sz="1600" dirty="0" err="1"/>
              <a:t>exists.Here</a:t>
            </a:r>
            <a:r>
              <a:rPr lang="en-IN" sz="1600" dirty="0"/>
              <a:t> 400 means bad request which means something in the request is not as </a:t>
            </a:r>
            <a:r>
              <a:rPr lang="en-IN" sz="1600" dirty="0" err="1"/>
              <a:t>expected.Next</a:t>
            </a:r>
            <a:r>
              <a:rPr lang="en-IN" sz="1600" dirty="0"/>
              <a:t> 500-599(Server Errors).500(Internal Server error). Whatever the response server has to send that will be in the </a:t>
            </a:r>
            <a:r>
              <a:rPr lang="en-IN" sz="1600" b="1" dirty="0"/>
              <a:t>content. </a:t>
            </a:r>
            <a:endParaRPr lang="en-IN" sz="1600" dirty="0"/>
          </a:p>
          <a:p>
            <a:r>
              <a:rPr lang="en-IN" sz="1600" b="1" dirty="0" err="1"/>
              <a:t>Github</a:t>
            </a:r>
            <a:r>
              <a:rPr lang="en-IN" sz="1600" b="1" dirty="0"/>
              <a:t> link </a:t>
            </a:r>
            <a:r>
              <a:rPr lang="en-IN" sz="1100" b="1" i="0" dirty="0">
                <a:solidFill>
                  <a:srgbClr val="2D2F31"/>
                </a:solidFill>
                <a:effectLst/>
                <a:latin typeface="Udemy Sans"/>
              </a:rPr>
              <a:t>https://www.dotnetmastery.com/Home/Details?courseId=7</a:t>
            </a:r>
            <a:endParaRPr lang="en-IN" sz="1600" b="1" dirty="0"/>
          </a:p>
          <a:p>
            <a:r>
              <a:rPr lang="en-IN" sz="1600" b="1" dirty="0"/>
              <a:t>Controllers: </a:t>
            </a:r>
            <a:r>
              <a:rPr lang="en-IN" sz="1600" dirty="0"/>
              <a:t>First we can create a class and class name must contain Controller keyword and once the class is created. We have to inherit the class with </a:t>
            </a:r>
            <a:r>
              <a:rPr lang="en-IN" sz="1600" b="1" dirty="0" err="1"/>
              <a:t>controllerbase</a:t>
            </a:r>
            <a:r>
              <a:rPr lang="en-IN" sz="1600" b="1" dirty="0"/>
              <a:t> </a:t>
            </a:r>
            <a:r>
              <a:rPr lang="en-IN" sz="1600" dirty="0"/>
              <a:t>class and then we have to decorate a class with [</a:t>
            </a:r>
            <a:r>
              <a:rPr lang="en-IN" sz="1600" b="1" dirty="0" err="1"/>
              <a:t>ApiController</a:t>
            </a:r>
            <a:r>
              <a:rPr lang="en-IN" sz="1600" b="1" dirty="0"/>
              <a:t>]</a:t>
            </a:r>
            <a:r>
              <a:rPr lang="en-IN" sz="1600" dirty="0"/>
              <a:t>.</a:t>
            </a:r>
          </a:p>
          <a:p>
            <a:r>
              <a:rPr lang="en-IN" sz="1600" dirty="0"/>
              <a:t>If we want to access the action methods then we must provide</a:t>
            </a:r>
            <a:r>
              <a:rPr lang="en-IN" sz="1600" b="1" dirty="0"/>
              <a:t> Route </a:t>
            </a:r>
            <a:r>
              <a:rPr lang="en-IN" sz="1600" dirty="0"/>
              <a:t>attribute to controller first and then we have to add the </a:t>
            </a:r>
            <a:r>
              <a:rPr lang="en-IN" sz="1600" dirty="0" err="1"/>
              <a:t>HttpVerb</a:t>
            </a:r>
            <a:r>
              <a:rPr lang="en-IN" sz="1600" dirty="0"/>
              <a:t> to action method then only it will work</a:t>
            </a:r>
          </a:p>
          <a:p>
            <a:r>
              <a:rPr lang="en-IN" sz="1600" dirty="0"/>
              <a:t>In Route attribute we can provide the </a:t>
            </a:r>
            <a:r>
              <a:rPr lang="en-IN" sz="1600" dirty="0" err="1"/>
              <a:t>controllername</a:t>
            </a:r>
            <a:r>
              <a:rPr lang="en-IN" sz="1600" dirty="0"/>
              <a:t> directly like [Route(“</a:t>
            </a:r>
            <a:r>
              <a:rPr lang="en-IN" sz="1600" dirty="0" err="1"/>
              <a:t>api</a:t>
            </a:r>
            <a:r>
              <a:rPr lang="en-IN" sz="1600" dirty="0"/>
              <a:t>/Employee”)] but problem here is if we change the controller name we have to change the controller name in route attribute but if we want that to be changed automatically then we can use [Route(“</a:t>
            </a:r>
            <a:r>
              <a:rPr lang="en-IN" sz="1600" dirty="0" err="1"/>
              <a:t>api</a:t>
            </a:r>
            <a:r>
              <a:rPr lang="en-IN" sz="1600" dirty="0"/>
              <a:t>/[Controller]”)]</a:t>
            </a:r>
          </a:p>
          <a:p>
            <a:pPr marL="0" indent="0">
              <a:buNone/>
            </a:pPr>
            <a:endParaRPr lang="en-IN" sz="1600" dirty="0"/>
          </a:p>
          <a:p>
            <a:pPr marL="0" indent="0">
              <a:buNone/>
            </a:pPr>
            <a:endParaRPr lang="en-IN" sz="1600" dirty="0"/>
          </a:p>
          <a:p>
            <a:endParaRPr lang="en-IN" sz="1600" dirty="0"/>
          </a:p>
          <a:p>
            <a:endParaRPr lang="en-IN" sz="1600" dirty="0"/>
          </a:p>
        </p:txBody>
      </p:sp>
    </p:spTree>
    <p:extLst>
      <p:ext uri="{BB962C8B-B14F-4D97-AF65-F5344CB8AC3E}">
        <p14:creationId xmlns:p14="http://schemas.microsoft.com/office/powerpoint/2010/main" val="265079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t>DTO: </a:t>
            </a:r>
            <a:r>
              <a:rPr lang="en-IN" sz="1600" dirty="0"/>
              <a:t>Typically in real world scenario when we work with API in controller we are directly using the model but rather we have to use </a:t>
            </a:r>
            <a:r>
              <a:rPr lang="en-IN" sz="1600" dirty="0" err="1"/>
              <a:t>DTO’s.DTO</a:t>
            </a:r>
            <a:r>
              <a:rPr lang="en-IN" sz="1600" dirty="0"/>
              <a:t> provides a wrapper between model</a:t>
            </a:r>
          </a:p>
          <a:p>
            <a:r>
              <a:rPr lang="en-IN" sz="1600" dirty="0"/>
              <a:t>If we have multiple get action methods and </a:t>
            </a:r>
            <a:r>
              <a:rPr lang="en-IN" sz="1600" dirty="0" err="1"/>
              <a:t>httpverb</a:t>
            </a:r>
            <a:r>
              <a:rPr lang="en-IN" sz="1600" dirty="0"/>
              <a:t> is </a:t>
            </a:r>
            <a:r>
              <a:rPr lang="en-IN" sz="1600" dirty="0" err="1"/>
              <a:t>HttpGet</a:t>
            </a:r>
            <a:r>
              <a:rPr lang="en-IN" sz="1600" dirty="0"/>
              <a:t> then it will be ambiguity to fix we have to explicitly specify the parameter name as [</a:t>
            </a:r>
            <a:r>
              <a:rPr lang="en-IN" sz="1600" dirty="0" err="1"/>
              <a:t>HttpGet</a:t>
            </a:r>
            <a:r>
              <a:rPr lang="en-IN" sz="1600" dirty="0"/>
              <a:t>(“id”)]</a:t>
            </a:r>
          </a:p>
          <a:p>
            <a:r>
              <a:rPr lang="en-IN" sz="1600" b="1" dirty="0"/>
              <a:t>Status code return from end </a:t>
            </a:r>
            <a:r>
              <a:rPr lang="en-IN" sz="1600" b="1" dirty="0" err="1"/>
              <a:t>points:</a:t>
            </a:r>
            <a:r>
              <a:rPr lang="en-IN" sz="1600" dirty="0" err="1"/>
              <a:t>To</a:t>
            </a:r>
            <a:r>
              <a:rPr lang="en-IN" sz="1600" dirty="0"/>
              <a:t> return the status code from the action </a:t>
            </a:r>
            <a:r>
              <a:rPr lang="en-IN" sz="1600" dirty="0" err="1"/>
              <a:t>methods.First</a:t>
            </a:r>
            <a:r>
              <a:rPr lang="en-IN" sz="1600" dirty="0"/>
              <a:t> we have to change the return type to </a:t>
            </a:r>
            <a:r>
              <a:rPr lang="en-IN" sz="1600" dirty="0" err="1"/>
              <a:t>ActionResult</a:t>
            </a:r>
            <a:r>
              <a:rPr lang="en-IN" sz="1600" dirty="0"/>
              <a:t>&lt;</a:t>
            </a:r>
            <a:r>
              <a:rPr lang="en-IN" sz="1600" dirty="0" err="1"/>
              <a:t>Returntypeofmethod</a:t>
            </a:r>
            <a:r>
              <a:rPr lang="en-IN" sz="1600" dirty="0"/>
              <a:t>&gt; and in return statement if </a:t>
            </a:r>
            <a:r>
              <a:rPr lang="en-IN" sz="1600" dirty="0" err="1"/>
              <a:t>everythin</a:t>
            </a:r>
            <a:r>
              <a:rPr lang="en-IN" sz="1600" dirty="0"/>
              <a:t> goes fine then we have to use return Ok(</a:t>
            </a:r>
            <a:r>
              <a:rPr lang="en-IN" sz="1600" dirty="0" err="1"/>
              <a:t>resulthere</a:t>
            </a:r>
            <a:r>
              <a:rPr lang="en-IN" sz="1600" dirty="0"/>
              <a:t>)</a:t>
            </a:r>
          </a:p>
          <a:p>
            <a:r>
              <a:rPr lang="en-IN" sz="1600" b="1" dirty="0"/>
              <a:t>Response Type: </a:t>
            </a:r>
            <a:r>
              <a:rPr lang="en-IN" sz="1600" dirty="0"/>
              <a:t>from the end point we are returning the statis code which is visible in Swagger but we can see something as undocumented below status code and it makes sense to document like what are the possible status code for this end </a:t>
            </a:r>
            <a:r>
              <a:rPr lang="en-IN" sz="1600" dirty="0" err="1"/>
              <a:t>point.we</a:t>
            </a:r>
            <a:r>
              <a:rPr lang="en-IN" sz="1600" dirty="0"/>
              <a:t> have to use </a:t>
            </a:r>
            <a:r>
              <a:rPr lang="en-IN" sz="1600" dirty="0" err="1"/>
              <a:t>ProduceResponseType</a:t>
            </a:r>
            <a:r>
              <a:rPr lang="en-IN" sz="1600" dirty="0"/>
              <a:t>(200), </a:t>
            </a:r>
            <a:r>
              <a:rPr lang="en-IN" sz="1600" dirty="0" err="1"/>
              <a:t>ProduceResponseType</a:t>
            </a:r>
            <a:r>
              <a:rPr lang="en-IN" sz="1600" dirty="0"/>
              <a:t>(404) on the action method</a:t>
            </a:r>
          </a:p>
          <a:p>
            <a:r>
              <a:rPr lang="en-IN" sz="1600" b="1" dirty="0"/>
              <a:t>Post Request: </a:t>
            </a:r>
            <a:r>
              <a:rPr lang="en-IN" sz="1600" dirty="0"/>
              <a:t>while creating a post request </a:t>
            </a:r>
            <a:r>
              <a:rPr lang="en-IN" sz="1600" dirty="0" err="1"/>
              <a:t>HttpVerb</a:t>
            </a:r>
            <a:r>
              <a:rPr lang="en-IN" sz="1600" dirty="0"/>
              <a:t> will be </a:t>
            </a:r>
            <a:r>
              <a:rPr lang="en-IN" sz="1600" b="1" dirty="0" err="1"/>
              <a:t>HttpPost</a:t>
            </a:r>
            <a:r>
              <a:rPr lang="en-IN" sz="1600" b="1" dirty="0"/>
              <a:t> </a:t>
            </a:r>
            <a:r>
              <a:rPr lang="en-IN" sz="1600" dirty="0"/>
              <a:t>and we have to use [</a:t>
            </a:r>
            <a:r>
              <a:rPr lang="en-IN" sz="1600" dirty="0" err="1"/>
              <a:t>FromBody</a:t>
            </a:r>
            <a:r>
              <a:rPr lang="en-IN" sz="1600" dirty="0"/>
              <a:t>] to the parameters.</a:t>
            </a:r>
          </a:p>
          <a:p>
            <a:r>
              <a:rPr lang="en-IN" sz="1600" b="1" dirty="0" err="1"/>
              <a:t>CreatedAtRoute</a:t>
            </a:r>
            <a:r>
              <a:rPr lang="en-IN" sz="1600" b="1" dirty="0"/>
              <a:t>: </a:t>
            </a:r>
            <a:r>
              <a:rPr lang="en-IN" sz="1600" dirty="0"/>
              <a:t>when we create a record it returns 200 Ok but sometimes in API we want when a resource is created we provide the </a:t>
            </a:r>
            <a:r>
              <a:rPr lang="en-IN" sz="1600" dirty="0" err="1"/>
              <a:t>urlwhere</a:t>
            </a:r>
            <a:r>
              <a:rPr lang="en-IN" sz="1600" dirty="0"/>
              <a:t> the actual resource is created</a:t>
            </a:r>
          </a:p>
          <a:p>
            <a:r>
              <a:rPr lang="en-IN" sz="1600" b="1" dirty="0" err="1"/>
              <a:t>ModelState</a:t>
            </a:r>
            <a:r>
              <a:rPr lang="en-IN" sz="1600" b="1" dirty="0"/>
              <a:t> Validations: </a:t>
            </a:r>
            <a:r>
              <a:rPr lang="en-IN" sz="1600" dirty="0"/>
              <a:t>First we can apply Data Annotations on Model and if we execute the end point we will get error because we use </a:t>
            </a:r>
            <a:r>
              <a:rPr lang="en-IN" sz="1600" dirty="0" err="1"/>
              <a:t>APIController</a:t>
            </a:r>
            <a:r>
              <a:rPr lang="en-IN" sz="1600" dirty="0"/>
              <a:t> at the top of the controller. If we remove it will not throw exception.so if we remove the </a:t>
            </a:r>
            <a:r>
              <a:rPr lang="en-IN" sz="1600" dirty="0" err="1"/>
              <a:t>APIController</a:t>
            </a:r>
            <a:r>
              <a:rPr lang="en-IN" sz="1600" dirty="0"/>
              <a:t> and still if we want to throw the exception then we have to explicitly check the </a:t>
            </a:r>
            <a:r>
              <a:rPr lang="en-IN" sz="1600" dirty="0" err="1"/>
              <a:t>ModelState</a:t>
            </a:r>
            <a:endParaRPr lang="en-IN" sz="1600" dirty="0"/>
          </a:p>
          <a:p>
            <a:r>
              <a:rPr lang="en-IN" sz="1600" b="1" dirty="0"/>
              <a:t>Custom </a:t>
            </a:r>
            <a:r>
              <a:rPr lang="en-IN" sz="1600" b="1" dirty="0" err="1"/>
              <a:t>ModelState</a:t>
            </a:r>
            <a:r>
              <a:rPr lang="en-IN" sz="1600" b="1" dirty="0"/>
              <a:t> Validation: </a:t>
            </a:r>
            <a:r>
              <a:rPr lang="en-IN" sz="1600" dirty="0"/>
              <a:t>Suppose if we have both </a:t>
            </a:r>
            <a:r>
              <a:rPr lang="en-IN" sz="1600" dirty="0" err="1"/>
              <a:t>APIController</a:t>
            </a:r>
            <a:r>
              <a:rPr lang="en-IN" sz="1600" dirty="0"/>
              <a:t> and also </a:t>
            </a:r>
            <a:r>
              <a:rPr lang="en-IN" sz="1600" dirty="0" err="1"/>
              <a:t>ModeState</a:t>
            </a:r>
            <a:r>
              <a:rPr lang="en-IN" sz="1600" dirty="0"/>
              <a:t> Validation in action </a:t>
            </a:r>
            <a:r>
              <a:rPr lang="en-IN" sz="1600" dirty="0" err="1"/>
              <a:t>method.If</a:t>
            </a:r>
            <a:r>
              <a:rPr lang="en-IN" sz="1600" dirty="0"/>
              <a:t> validation fails it will not hit action method also because the validation will be performed by </a:t>
            </a:r>
            <a:r>
              <a:rPr lang="en-IN" sz="1600" dirty="0" err="1"/>
              <a:t>APIController</a:t>
            </a:r>
            <a:endParaRPr lang="en-IN" sz="1600" dirty="0"/>
          </a:p>
          <a:p>
            <a:r>
              <a:rPr lang="en-IN" sz="1600" b="1" dirty="0" err="1"/>
              <a:t>HttpPut</a:t>
            </a:r>
            <a:r>
              <a:rPr lang="en-IN" sz="1600" b="1" dirty="0"/>
              <a:t> </a:t>
            </a:r>
            <a:r>
              <a:rPr lang="en-IN" sz="1600" dirty="0"/>
              <a:t>is used to update all properties where as </a:t>
            </a:r>
            <a:r>
              <a:rPr lang="en-IN" sz="1600" b="1" dirty="0" err="1"/>
              <a:t>HttpPatch</a:t>
            </a:r>
            <a:r>
              <a:rPr lang="en-IN" sz="1600" b="1" dirty="0"/>
              <a:t> </a:t>
            </a:r>
            <a:r>
              <a:rPr lang="en-IN" sz="1600" dirty="0"/>
              <a:t>is used to update few properties</a:t>
            </a:r>
          </a:p>
          <a:p>
            <a:r>
              <a:rPr lang="en-IN" sz="1600" b="1" dirty="0"/>
              <a:t>Content Negotiation: </a:t>
            </a:r>
            <a:r>
              <a:rPr lang="en-IN" sz="1600" dirty="0"/>
              <a:t>Default response for API is Json. We can explicitly set Accept verb in the header section inside the postman to application/</a:t>
            </a:r>
            <a:r>
              <a:rPr lang="en-IN" sz="1600" dirty="0" err="1"/>
              <a:t>json</a:t>
            </a:r>
            <a:r>
              <a:rPr lang="en-IN" sz="1600" dirty="0"/>
              <a:t>.</a:t>
            </a:r>
          </a:p>
          <a:p>
            <a:r>
              <a:rPr lang="en-IN" sz="1600" b="1" dirty="0"/>
              <a:t>Dependency injection: Talking about logging </a:t>
            </a:r>
            <a:r>
              <a:rPr lang="en-IN" sz="1600" dirty="0"/>
              <a:t>In any application logging plays a critical role. Logging by default built in inside the console window with the ,net </a:t>
            </a:r>
            <a:r>
              <a:rPr lang="en-IN" sz="1600" dirty="0" err="1"/>
              <a:t>framework.Logging</a:t>
            </a:r>
            <a:r>
              <a:rPr lang="en-IN" sz="1600" dirty="0"/>
              <a:t> is already registered inside the </a:t>
            </a:r>
            <a:r>
              <a:rPr lang="en-IN" sz="1600" dirty="0" err="1"/>
              <a:t>createBuilder</a:t>
            </a:r>
            <a:r>
              <a:rPr lang="en-IN" sz="1600" dirty="0"/>
              <a:t> when the application is being </a:t>
            </a:r>
            <a:r>
              <a:rPr lang="en-IN" sz="1600" dirty="0" err="1"/>
              <a:t>built.since</a:t>
            </a:r>
            <a:r>
              <a:rPr lang="en-IN" sz="1600" dirty="0"/>
              <a:t> logging is already registered in the application we just need to retrieve that in dependency injection. In order to see that logging is already built in asp.net core we can view the </a:t>
            </a:r>
            <a:r>
              <a:rPr lang="en-IN" sz="1600" dirty="0" err="1"/>
              <a:t>appsettings.json</a:t>
            </a:r>
            <a:r>
              <a:rPr lang="en-IN" sz="1600" dirty="0"/>
              <a:t> file. </a:t>
            </a:r>
            <a:r>
              <a:rPr lang="en-IN" sz="1600" dirty="0" err="1"/>
              <a:t>Defualt</a:t>
            </a:r>
            <a:r>
              <a:rPr lang="en-IN" sz="1600" dirty="0"/>
              <a:t> log level is information</a:t>
            </a:r>
            <a:endParaRPr lang="en-IN" sz="1600" b="1" dirty="0"/>
          </a:p>
          <a:p>
            <a:pPr marL="0" indent="0">
              <a:buNone/>
            </a:pPr>
            <a:endParaRPr lang="en-IN" sz="1600" b="1" dirty="0"/>
          </a:p>
          <a:p>
            <a:endParaRPr lang="en-IN" sz="1600" dirty="0"/>
          </a:p>
          <a:p>
            <a:endParaRPr lang="en-IN" sz="1600" dirty="0"/>
          </a:p>
        </p:txBody>
      </p:sp>
    </p:spTree>
    <p:extLst>
      <p:ext uri="{BB962C8B-B14F-4D97-AF65-F5344CB8AC3E}">
        <p14:creationId xmlns:p14="http://schemas.microsoft.com/office/powerpoint/2010/main" val="1676743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6c483d2-2db6-4653-9580-eddcd7f444d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9B30C27CF747C47A225D6959222F9B1" ma:contentTypeVersion="16" ma:contentTypeDescription="Create a new document." ma:contentTypeScope="" ma:versionID="598b5024942e5f82856d0c28ef0b5838">
  <xsd:schema xmlns:xsd="http://www.w3.org/2001/XMLSchema" xmlns:xs="http://www.w3.org/2001/XMLSchema" xmlns:p="http://schemas.microsoft.com/office/2006/metadata/properties" xmlns:ns3="9fd32d76-f667-4557-87a3-726637a93b2e" xmlns:ns4="26c483d2-2db6-4653-9580-eddcd7f444d5" targetNamespace="http://schemas.microsoft.com/office/2006/metadata/properties" ma:root="true" ma:fieldsID="25e1b06eb737506ae1f7abdfa23f7e58" ns3:_="" ns4:_="">
    <xsd:import namespace="9fd32d76-f667-4557-87a3-726637a93b2e"/>
    <xsd:import namespace="26c483d2-2db6-4653-9580-eddcd7f444d5"/>
    <xsd:element name="properties">
      <xsd:complexType>
        <xsd:sequence>
          <xsd:element name="documentManagement">
            <xsd:complexType>
              <xsd:all>
                <xsd:element ref="ns3:SharedWithUsers" minOccurs="0"/>
                <xsd:element ref="ns3:SharedWithDetails" minOccurs="0"/>
                <xsd:element ref="ns3:SharingHintHash" minOccurs="0"/>
                <xsd:element ref="ns4:_activity"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ObjectDetectorVersions" minOccurs="0"/>
                <xsd:element ref="ns4:MediaLengthInSeconds" minOccurs="0"/>
                <xsd:element ref="ns4:MediaServiceSystemTags" minOccurs="0"/>
                <xsd:element ref="ns4:MediaServiceLoca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32d76-f667-4557-87a3-726637a93b2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c483d2-2db6-4653-9580-eddcd7f444d5" elementFormDefault="qualified">
    <xsd:import namespace="http://schemas.microsoft.com/office/2006/documentManagement/types"/>
    <xsd:import namespace="http://schemas.microsoft.com/office/infopath/2007/PartnerControls"/>
    <xsd:element name="_activity" ma:index="11"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A9FB3A-17E2-472F-8D5D-99924D4FCCB8}">
  <ds:schemaRefs>
    <ds:schemaRef ds:uri="26c483d2-2db6-4653-9580-eddcd7f444d5"/>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9fd32d76-f667-4557-87a3-726637a93b2e"/>
    <ds:schemaRef ds:uri="http://www.w3.org/XML/1998/namespace"/>
  </ds:schemaRefs>
</ds:datastoreItem>
</file>

<file path=customXml/itemProps2.xml><?xml version="1.0" encoding="utf-8"?>
<ds:datastoreItem xmlns:ds="http://schemas.openxmlformats.org/officeDocument/2006/customXml" ds:itemID="{D70E4A80-315E-4CA4-989A-820E84DBB4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32d76-f667-4557-87a3-726637a93b2e"/>
    <ds:schemaRef ds:uri="26c483d2-2db6-4653-9580-eddcd7f444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CA5455-ED4C-4A3B-85FB-5A209EC4B4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50874</TotalTime>
  <Words>4173</Words>
  <Application>Microsoft Office PowerPoint</Application>
  <PresentationFormat>Widescreen</PresentationFormat>
  <Paragraphs>118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Udemy Sans</vt:lpstr>
      <vt:lpstr>Office Theme</vt:lpstr>
      <vt:lpstr>Net Core Web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Koppada, Venkat</dc:creator>
  <cp:lastModifiedBy>Koppada, Venkat</cp:lastModifiedBy>
  <cp:revision>393</cp:revision>
  <dcterms:created xsi:type="dcterms:W3CDTF">2024-05-23T14:56:16Z</dcterms:created>
  <dcterms:modified xsi:type="dcterms:W3CDTF">2024-08-09T09:57:02Z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0x010100E9B30C27CF747C47A225D6959222F9B1</vt:lpwstr>
  </property>
</Properties>
</file>