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6CEEC-0905-475A-BED1-753E357B142E}" v="15" dt="2024-06-15T08:15:46.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B007-284E-4E54-C6BE-15EAB8288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41D636-99E8-2600-B5CD-2EE8B9F9F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0582C5-3A1A-7969-65A1-A1E26ED3761B}"/>
              </a:ext>
            </a:extLst>
          </p:cNvPr>
          <p:cNvSpPr>
            <a:spLocks noGrp="1"/>
          </p:cNvSpPr>
          <p:nvPr>
            <p:ph type="dt" sz="half" idx="10"/>
          </p:nvPr>
        </p:nvSpPr>
        <p:spPr/>
        <p:txBody>
          <a:bodyPr/>
          <a:lstStyle/>
          <a:p>
            <a:fld id="{B95B5A23-DA0D-4E02-87B2-C6B31878518C}" type="datetimeFigureOut">
              <a:rPr lang="en-IN" smtClean="0"/>
              <a:t>21-07-2024</a:t>
            </a:fld>
            <a:endParaRPr lang="en-IN"/>
          </a:p>
        </p:txBody>
      </p:sp>
      <p:sp>
        <p:nvSpPr>
          <p:cNvPr id="5" name="Footer Placeholder 4">
            <a:extLst>
              <a:ext uri="{FF2B5EF4-FFF2-40B4-BE49-F238E27FC236}">
                <a16:creationId xmlns:a16="http://schemas.microsoft.com/office/drawing/2014/main" id="{2B30A275-F335-9AF2-3B4D-4FF2B065F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14BB4-3A21-1378-CFC4-18E998B6D5B2}"/>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286427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D1C8-820E-65F0-BC8E-42D495DC52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3EF00-F8E1-A091-DE1C-4525E1EF05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68548F-07F0-CEE3-6898-C347BA5BEF73}"/>
              </a:ext>
            </a:extLst>
          </p:cNvPr>
          <p:cNvSpPr>
            <a:spLocks noGrp="1"/>
          </p:cNvSpPr>
          <p:nvPr>
            <p:ph type="dt" sz="half" idx="10"/>
          </p:nvPr>
        </p:nvSpPr>
        <p:spPr/>
        <p:txBody>
          <a:bodyPr/>
          <a:lstStyle/>
          <a:p>
            <a:fld id="{B95B5A23-DA0D-4E02-87B2-C6B31878518C}" type="datetimeFigureOut">
              <a:rPr lang="en-IN" smtClean="0"/>
              <a:t>21-07-2024</a:t>
            </a:fld>
            <a:endParaRPr lang="en-IN"/>
          </a:p>
        </p:txBody>
      </p:sp>
      <p:sp>
        <p:nvSpPr>
          <p:cNvPr id="5" name="Footer Placeholder 4">
            <a:extLst>
              <a:ext uri="{FF2B5EF4-FFF2-40B4-BE49-F238E27FC236}">
                <a16:creationId xmlns:a16="http://schemas.microsoft.com/office/drawing/2014/main" id="{5756997C-F5A1-B6BB-6105-5EA82F0C0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FD7385-08CF-1DE6-6A9A-6A58DC400C80}"/>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77856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0A76F-43D1-658F-B51D-41049D5C5C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079692-D146-6E98-A7E7-A8BFD4FB1B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5B7A57-CD54-7A4F-5EDA-EC3D75ABDB34}"/>
              </a:ext>
            </a:extLst>
          </p:cNvPr>
          <p:cNvSpPr>
            <a:spLocks noGrp="1"/>
          </p:cNvSpPr>
          <p:nvPr>
            <p:ph type="dt" sz="half" idx="10"/>
          </p:nvPr>
        </p:nvSpPr>
        <p:spPr/>
        <p:txBody>
          <a:bodyPr/>
          <a:lstStyle/>
          <a:p>
            <a:fld id="{B95B5A23-DA0D-4E02-87B2-C6B31878518C}" type="datetimeFigureOut">
              <a:rPr lang="en-IN" smtClean="0"/>
              <a:t>21-07-2024</a:t>
            </a:fld>
            <a:endParaRPr lang="en-IN"/>
          </a:p>
        </p:txBody>
      </p:sp>
      <p:sp>
        <p:nvSpPr>
          <p:cNvPr id="5" name="Footer Placeholder 4">
            <a:extLst>
              <a:ext uri="{FF2B5EF4-FFF2-40B4-BE49-F238E27FC236}">
                <a16:creationId xmlns:a16="http://schemas.microsoft.com/office/drawing/2014/main" id="{1348B52A-8729-DED1-E49E-565C17CE0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556D6-89FC-6485-8ACA-3826D445F06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410853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A13B-DEC8-446E-BB0A-70F6F53647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76D214-EB6B-CC86-4C7A-58C1CF0FFC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6F87D-1438-F0A4-D97E-D117C83CD724}"/>
              </a:ext>
            </a:extLst>
          </p:cNvPr>
          <p:cNvSpPr>
            <a:spLocks noGrp="1"/>
          </p:cNvSpPr>
          <p:nvPr>
            <p:ph type="dt" sz="half" idx="10"/>
          </p:nvPr>
        </p:nvSpPr>
        <p:spPr/>
        <p:txBody>
          <a:bodyPr/>
          <a:lstStyle/>
          <a:p>
            <a:fld id="{B95B5A23-DA0D-4E02-87B2-C6B31878518C}" type="datetimeFigureOut">
              <a:rPr lang="en-IN" smtClean="0"/>
              <a:t>21-07-2024</a:t>
            </a:fld>
            <a:endParaRPr lang="en-IN"/>
          </a:p>
        </p:txBody>
      </p:sp>
      <p:sp>
        <p:nvSpPr>
          <p:cNvPr id="5" name="Footer Placeholder 4">
            <a:extLst>
              <a:ext uri="{FF2B5EF4-FFF2-40B4-BE49-F238E27FC236}">
                <a16:creationId xmlns:a16="http://schemas.microsoft.com/office/drawing/2014/main" id="{011B009B-12DB-D2D4-B963-B1C833B26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15AB7-D470-D1F7-2492-E677CD205FC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198881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76AA-C43E-A2FE-D362-74B621588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7B100F-7D61-356C-AF97-5F2FFEB4C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E8DCA-E5D0-1C63-4942-635650DBAD3D}"/>
              </a:ext>
            </a:extLst>
          </p:cNvPr>
          <p:cNvSpPr>
            <a:spLocks noGrp="1"/>
          </p:cNvSpPr>
          <p:nvPr>
            <p:ph type="dt" sz="half" idx="10"/>
          </p:nvPr>
        </p:nvSpPr>
        <p:spPr/>
        <p:txBody>
          <a:bodyPr/>
          <a:lstStyle/>
          <a:p>
            <a:fld id="{B95B5A23-DA0D-4E02-87B2-C6B31878518C}" type="datetimeFigureOut">
              <a:rPr lang="en-IN" smtClean="0"/>
              <a:t>21-07-2024</a:t>
            </a:fld>
            <a:endParaRPr lang="en-IN"/>
          </a:p>
        </p:txBody>
      </p:sp>
      <p:sp>
        <p:nvSpPr>
          <p:cNvPr id="5" name="Footer Placeholder 4">
            <a:extLst>
              <a:ext uri="{FF2B5EF4-FFF2-40B4-BE49-F238E27FC236}">
                <a16:creationId xmlns:a16="http://schemas.microsoft.com/office/drawing/2014/main" id="{44480E3F-789F-5552-1397-44C58103C6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D7902-77AF-DC38-172A-2981272AFF60}"/>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61683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CE1-EBCE-1CFC-1D99-212A4FBDAC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340A9C-A7EA-E82C-0F0F-3B56E3B511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FC7BB9-F5A5-17EA-AFFE-C6F324FE3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BEC940-CA05-A316-7829-81E46D96CC6C}"/>
              </a:ext>
            </a:extLst>
          </p:cNvPr>
          <p:cNvSpPr>
            <a:spLocks noGrp="1"/>
          </p:cNvSpPr>
          <p:nvPr>
            <p:ph type="dt" sz="half" idx="10"/>
          </p:nvPr>
        </p:nvSpPr>
        <p:spPr/>
        <p:txBody>
          <a:bodyPr/>
          <a:lstStyle/>
          <a:p>
            <a:fld id="{B95B5A23-DA0D-4E02-87B2-C6B31878518C}" type="datetimeFigureOut">
              <a:rPr lang="en-IN" smtClean="0"/>
              <a:t>21-07-2024</a:t>
            </a:fld>
            <a:endParaRPr lang="en-IN"/>
          </a:p>
        </p:txBody>
      </p:sp>
      <p:sp>
        <p:nvSpPr>
          <p:cNvPr id="6" name="Footer Placeholder 5">
            <a:extLst>
              <a:ext uri="{FF2B5EF4-FFF2-40B4-BE49-F238E27FC236}">
                <a16:creationId xmlns:a16="http://schemas.microsoft.com/office/drawing/2014/main" id="{3214BE31-4CC4-287D-EF5C-87DCFFC03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FB9552-DB91-ED73-A42C-6327725D78DF}"/>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33001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573C-3158-4C70-B1D5-D44C0CE784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84155-4AFC-288E-6AA4-E7F62CF38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35B46-CB6D-13D4-A772-8DCE373392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F14053-ED7B-2F27-B38C-DD82ED5F5C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0A9A7-9CA3-C786-B5D4-BA84C8BF2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E4F6AB-8E1B-9AE4-3F7D-EC9B39EE9D72}"/>
              </a:ext>
            </a:extLst>
          </p:cNvPr>
          <p:cNvSpPr>
            <a:spLocks noGrp="1"/>
          </p:cNvSpPr>
          <p:nvPr>
            <p:ph type="dt" sz="half" idx="10"/>
          </p:nvPr>
        </p:nvSpPr>
        <p:spPr/>
        <p:txBody>
          <a:bodyPr/>
          <a:lstStyle/>
          <a:p>
            <a:fld id="{B95B5A23-DA0D-4E02-87B2-C6B31878518C}" type="datetimeFigureOut">
              <a:rPr lang="en-IN" smtClean="0"/>
              <a:t>21-07-2024</a:t>
            </a:fld>
            <a:endParaRPr lang="en-IN"/>
          </a:p>
        </p:txBody>
      </p:sp>
      <p:sp>
        <p:nvSpPr>
          <p:cNvPr id="8" name="Footer Placeholder 7">
            <a:extLst>
              <a:ext uri="{FF2B5EF4-FFF2-40B4-BE49-F238E27FC236}">
                <a16:creationId xmlns:a16="http://schemas.microsoft.com/office/drawing/2014/main" id="{E85867FB-DDE6-BAB2-0BAC-F411698EBF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AFF71-F2B8-8F72-3C55-ED1D9AC7D22C}"/>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62060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295C-3BE5-99A9-2D67-4BEF1A18BB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9F3E86-2ABD-ABBD-8529-52801987ADDE}"/>
              </a:ext>
            </a:extLst>
          </p:cNvPr>
          <p:cNvSpPr>
            <a:spLocks noGrp="1"/>
          </p:cNvSpPr>
          <p:nvPr>
            <p:ph type="dt" sz="half" idx="10"/>
          </p:nvPr>
        </p:nvSpPr>
        <p:spPr/>
        <p:txBody>
          <a:bodyPr/>
          <a:lstStyle/>
          <a:p>
            <a:fld id="{B95B5A23-DA0D-4E02-87B2-C6B31878518C}" type="datetimeFigureOut">
              <a:rPr lang="en-IN" smtClean="0"/>
              <a:t>21-07-2024</a:t>
            </a:fld>
            <a:endParaRPr lang="en-IN"/>
          </a:p>
        </p:txBody>
      </p:sp>
      <p:sp>
        <p:nvSpPr>
          <p:cNvPr id="4" name="Footer Placeholder 3">
            <a:extLst>
              <a:ext uri="{FF2B5EF4-FFF2-40B4-BE49-F238E27FC236}">
                <a16:creationId xmlns:a16="http://schemas.microsoft.com/office/drawing/2014/main" id="{6AB39DBA-1679-1714-8B25-320C53E7B9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074C1C-70DB-EB0A-ACFD-8AD399E0173B}"/>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275110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F20E8-4081-40AE-4372-E88FD48606E0}"/>
              </a:ext>
            </a:extLst>
          </p:cNvPr>
          <p:cNvSpPr>
            <a:spLocks noGrp="1"/>
          </p:cNvSpPr>
          <p:nvPr>
            <p:ph type="dt" sz="half" idx="10"/>
          </p:nvPr>
        </p:nvSpPr>
        <p:spPr/>
        <p:txBody>
          <a:bodyPr/>
          <a:lstStyle/>
          <a:p>
            <a:fld id="{B95B5A23-DA0D-4E02-87B2-C6B31878518C}" type="datetimeFigureOut">
              <a:rPr lang="en-IN" smtClean="0"/>
              <a:t>21-07-2024</a:t>
            </a:fld>
            <a:endParaRPr lang="en-IN"/>
          </a:p>
        </p:txBody>
      </p:sp>
      <p:sp>
        <p:nvSpPr>
          <p:cNvPr id="3" name="Footer Placeholder 2">
            <a:extLst>
              <a:ext uri="{FF2B5EF4-FFF2-40B4-BE49-F238E27FC236}">
                <a16:creationId xmlns:a16="http://schemas.microsoft.com/office/drawing/2014/main" id="{DEB26D87-1DF6-5B39-C3B9-C4797D1E09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DBEE63-9660-88F0-7CF2-EBD0C44C6A6E}"/>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164424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2A89-69E7-4891-7279-FDDD74221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1F4979-8853-37EE-48D8-76E56139C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E93845-E6AC-D7FF-3EF1-392FFB908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BA45A-3544-94B7-F01B-1B992154E7B2}"/>
              </a:ext>
            </a:extLst>
          </p:cNvPr>
          <p:cNvSpPr>
            <a:spLocks noGrp="1"/>
          </p:cNvSpPr>
          <p:nvPr>
            <p:ph type="dt" sz="half" idx="10"/>
          </p:nvPr>
        </p:nvSpPr>
        <p:spPr/>
        <p:txBody>
          <a:bodyPr/>
          <a:lstStyle/>
          <a:p>
            <a:fld id="{B95B5A23-DA0D-4E02-87B2-C6B31878518C}" type="datetimeFigureOut">
              <a:rPr lang="en-IN" smtClean="0"/>
              <a:t>21-07-2024</a:t>
            </a:fld>
            <a:endParaRPr lang="en-IN"/>
          </a:p>
        </p:txBody>
      </p:sp>
      <p:sp>
        <p:nvSpPr>
          <p:cNvPr id="6" name="Footer Placeholder 5">
            <a:extLst>
              <a:ext uri="{FF2B5EF4-FFF2-40B4-BE49-F238E27FC236}">
                <a16:creationId xmlns:a16="http://schemas.microsoft.com/office/drawing/2014/main" id="{C2FEA7A3-6166-7CAE-EB57-D78925A3E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4CA504-FEFE-BAB9-4E2C-78D89D16C3F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97294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D75F-9EAD-86E7-B649-05E3CEC5F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EFA884-4586-D94F-2568-50A149DFD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F08A5-D70F-8558-1160-376AA2CA6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29947-B56C-7649-6F4B-8D1379E516B9}"/>
              </a:ext>
            </a:extLst>
          </p:cNvPr>
          <p:cNvSpPr>
            <a:spLocks noGrp="1"/>
          </p:cNvSpPr>
          <p:nvPr>
            <p:ph type="dt" sz="half" idx="10"/>
          </p:nvPr>
        </p:nvSpPr>
        <p:spPr/>
        <p:txBody>
          <a:bodyPr/>
          <a:lstStyle/>
          <a:p>
            <a:fld id="{B95B5A23-DA0D-4E02-87B2-C6B31878518C}" type="datetimeFigureOut">
              <a:rPr lang="en-IN" smtClean="0"/>
              <a:t>21-07-2024</a:t>
            </a:fld>
            <a:endParaRPr lang="en-IN"/>
          </a:p>
        </p:txBody>
      </p:sp>
      <p:sp>
        <p:nvSpPr>
          <p:cNvPr id="6" name="Footer Placeholder 5">
            <a:extLst>
              <a:ext uri="{FF2B5EF4-FFF2-40B4-BE49-F238E27FC236}">
                <a16:creationId xmlns:a16="http://schemas.microsoft.com/office/drawing/2014/main" id="{5F4BC6DC-5CB2-70A1-E553-42FD6636D1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65615-9C24-A380-B689-0F67AA8E155C}"/>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86178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0DCBE-814F-6647-CEF2-69C7F27CB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FF289-6ACC-B372-BDC2-7E2D7BD95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BF2C3-936C-A604-2ED8-2B1BD2393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B5A23-DA0D-4E02-87B2-C6B31878518C}" type="datetimeFigureOut">
              <a:rPr lang="en-IN" smtClean="0"/>
              <a:t>21-07-2024</a:t>
            </a:fld>
            <a:endParaRPr lang="en-IN"/>
          </a:p>
        </p:txBody>
      </p:sp>
      <p:sp>
        <p:nvSpPr>
          <p:cNvPr id="5" name="Footer Placeholder 4">
            <a:extLst>
              <a:ext uri="{FF2B5EF4-FFF2-40B4-BE49-F238E27FC236}">
                <a16:creationId xmlns:a16="http://schemas.microsoft.com/office/drawing/2014/main" id="{8065A744-A0C1-DE88-74B5-12513BE60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0ABFAE-C0A6-1802-4BDF-8D109F6E1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3CF27-D661-431D-B269-1F826BB07B55}" type="slidenum">
              <a:rPr lang="en-IN" smtClean="0"/>
              <a:t>‹#›</a:t>
            </a:fld>
            <a:endParaRPr lang="en-IN"/>
          </a:p>
        </p:txBody>
      </p:sp>
    </p:spTree>
    <p:extLst>
      <p:ext uri="{BB962C8B-B14F-4D97-AF65-F5344CB8AC3E}">
        <p14:creationId xmlns:p14="http://schemas.microsoft.com/office/powerpoint/2010/main" val="2655396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7498-D612-B9B0-CF9B-31805B378A8D}"/>
              </a:ext>
            </a:extLst>
          </p:cNvPr>
          <p:cNvSpPr>
            <a:spLocks noGrp="1"/>
          </p:cNvSpPr>
          <p:nvPr>
            <p:ph type="ctrTitle"/>
          </p:nvPr>
        </p:nvSpPr>
        <p:spPr/>
        <p:txBody>
          <a:bodyPr/>
          <a:lstStyle/>
          <a:p>
            <a:r>
              <a:rPr lang="en-IN" dirty="0"/>
              <a:t>Entity Framework</a:t>
            </a:r>
          </a:p>
        </p:txBody>
      </p:sp>
    </p:spTree>
    <p:extLst>
      <p:ext uri="{BB962C8B-B14F-4D97-AF65-F5344CB8AC3E}">
        <p14:creationId xmlns:p14="http://schemas.microsoft.com/office/powerpoint/2010/main" val="294691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lnSpcReduction="10000"/>
          </a:bodyPr>
          <a:lstStyle/>
          <a:p>
            <a:r>
              <a:rPr lang="en-IN" sz="2000" b="1" dirty="0"/>
              <a:t>Steps to organize the Fluent API logic is</a:t>
            </a:r>
          </a:p>
          <a:p>
            <a:r>
              <a:rPr lang="en-IN" sz="2000" b="1" dirty="0"/>
              <a:t>Step1: </a:t>
            </a:r>
            <a:r>
              <a:rPr lang="en-IN" sz="2000" dirty="0"/>
              <a:t>Create a folder and create a new class</a:t>
            </a:r>
          </a:p>
          <a:p>
            <a:r>
              <a:rPr lang="en-IN" sz="2000" b="1" dirty="0"/>
              <a:t>Step2: </a:t>
            </a:r>
            <a:r>
              <a:rPr lang="en-IN" sz="2000" dirty="0"/>
              <a:t>This class must inherit </a:t>
            </a:r>
            <a:r>
              <a:rPr lang="en-IN" sz="2000" dirty="0" err="1"/>
              <a:t>EntityTypeConfiguration</a:t>
            </a:r>
            <a:r>
              <a:rPr lang="en-IN" sz="2000" dirty="0"/>
              <a:t>&lt;</a:t>
            </a:r>
            <a:r>
              <a:rPr lang="en-IN" sz="2000" dirty="0" err="1"/>
              <a:t>Classname</a:t>
            </a:r>
            <a:r>
              <a:rPr lang="en-IN" sz="2000" dirty="0"/>
              <a:t>&gt;</a:t>
            </a:r>
          </a:p>
          <a:p>
            <a:r>
              <a:rPr lang="en-IN" sz="2000" b="1" dirty="0"/>
              <a:t>Step3: </a:t>
            </a:r>
            <a:r>
              <a:rPr lang="en-IN" sz="2000" dirty="0"/>
              <a:t>Inside the constructor we have to implement the logic which is in </a:t>
            </a:r>
            <a:r>
              <a:rPr lang="en-IN" sz="2000" dirty="0" err="1"/>
              <a:t>OnModelCreating</a:t>
            </a:r>
            <a:endParaRPr lang="en-IN" sz="2000" dirty="0"/>
          </a:p>
          <a:p>
            <a:r>
              <a:rPr lang="en-IN" sz="2000" b="1" dirty="0"/>
              <a:t>Step4: </a:t>
            </a:r>
            <a:r>
              <a:rPr lang="en-IN" sz="2000" dirty="0"/>
              <a:t>we have to reference this class inside the </a:t>
            </a:r>
            <a:r>
              <a:rPr lang="en-IN" sz="2000" dirty="0" err="1"/>
              <a:t>OnModelCreating</a:t>
            </a:r>
            <a:r>
              <a:rPr lang="en-IN" sz="2000" dirty="0"/>
              <a:t> Method of </a:t>
            </a:r>
            <a:r>
              <a:rPr lang="en-IN" sz="2000" dirty="0" err="1"/>
              <a:t>DbContext</a:t>
            </a:r>
            <a:r>
              <a:rPr lang="en-IN" sz="2000" dirty="0"/>
              <a:t> class using below code </a:t>
            </a:r>
            <a:r>
              <a:rPr lang="en-IN" sz="2000" dirty="0" err="1"/>
              <a:t>modelbuilder.Configurations.Add</a:t>
            </a:r>
            <a:r>
              <a:rPr lang="en-IN" sz="2000" dirty="0"/>
              <a:t>(new </a:t>
            </a:r>
            <a:r>
              <a:rPr lang="en-IN" sz="2000" dirty="0" err="1"/>
              <a:t>classname</a:t>
            </a:r>
            <a:r>
              <a:rPr lang="en-IN" sz="2000" dirty="0"/>
              <a:t>());</a:t>
            </a:r>
          </a:p>
          <a:p>
            <a:endParaRPr lang="en-IN" sz="2000" b="1" dirty="0"/>
          </a:p>
          <a:p>
            <a:r>
              <a:rPr lang="en-IN" sz="2000" b="1" dirty="0" err="1"/>
              <a:t>Linq</a:t>
            </a:r>
            <a:r>
              <a:rPr lang="en-IN" sz="2000" b="1" dirty="0"/>
              <a:t> Querying Data: </a:t>
            </a:r>
            <a:r>
              <a:rPr lang="en-IN" sz="2000" dirty="0"/>
              <a:t>LINQ Stands for Language Integrated Query and it is a programming model introduced by </a:t>
            </a:r>
            <a:r>
              <a:rPr lang="en-IN" sz="2000" dirty="0" err="1"/>
              <a:t>MicroSoft</a:t>
            </a:r>
            <a:r>
              <a:rPr lang="en-IN" sz="2000" dirty="0"/>
              <a:t> that bridges the gap between world of objects and world of data. With LINQ we can query any data stores as long as they have a LINQ Provider. We can query list of objects in the memory. With LINQ we can query objects, </a:t>
            </a:r>
            <a:r>
              <a:rPr lang="en-IN" sz="2000" dirty="0" err="1"/>
              <a:t>XML,Relational</a:t>
            </a:r>
            <a:r>
              <a:rPr lang="en-IN" sz="2000" dirty="0"/>
              <a:t> DB like </a:t>
            </a:r>
            <a:r>
              <a:rPr lang="en-IN" sz="2000" dirty="0" err="1"/>
              <a:t>sql</a:t>
            </a:r>
            <a:endParaRPr lang="en-IN" sz="2000" dirty="0"/>
          </a:p>
          <a:p>
            <a:r>
              <a:rPr lang="en-IN" sz="2000" b="1" dirty="0"/>
              <a:t>Before LINQ </a:t>
            </a:r>
            <a:r>
              <a:rPr lang="en-IN" sz="2000" dirty="0"/>
              <a:t>we have to write T-SQL queries to query </a:t>
            </a:r>
            <a:r>
              <a:rPr lang="en-IN" sz="2000" dirty="0" err="1"/>
              <a:t>sql</a:t>
            </a:r>
            <a:r>
              <a:rPr lang="en-IN" sz="2000" dirty="0"/>
              <a:t> server database or PL SQL queries to query Oracle database and also if we want to query xml store we have to use </a:t>
            </a:r>
            <a:r>
              <a:rPr lang="en-IN" sz="2000" dirty="0" err="1"/>
              <a:t>Xquery</a:t>
            </a:r>
            <a:r>
              <a:rPr lang="en-IN" sz="2000" dirty="0"/>
              <a:t> which is different from T-SQL or PL SQL. So Now with </a:t>
            </a:r>
            <a:r>
              <a:rPr lang="en-IN" sz="2000" b="1" dirty="0"/>
              <a:t>LINQ </a:t>
            </a:r>
            <a:r>
              <a:rPr lang="en-IN" sz="2000" dirty="0"/>
              <a:t>we use the exact same model to query any data store at runtime depending on what the target data store is our queries will be automatically translated into a different languages that is supported by the data store. We can write LINQ queries in two ways we can use extension methods or query language like SQL</a:t>
            </a:r>
          </a:p>
          <a:p>
            <a:r>
              <a:rPr lang="en-IN" sz="2000" dirty="0"/>
              <a:t>Example: var query=from c in </a:t>
            </a:r>
            <a:r>
              <a:rPr lang="en-IN" sz="2000" dirty="0" err="1"/>
              <a:t>context.Courses</a:t>
            </a:r>
            <a:r>
              <a:rPr lang="en-IN" sz="2000" dirty="0"/>
              <a:t> where </a:t>
            </a:r>
            <a:r>
              <a:rPr lang="en-IN" sz="2000" dirty="0" err="1"/>
              <a:t>c.Name.Contains</a:t>
            </a:r>
            <a:r>
              <a:rPr lang="en-IN" sz="2000" dirty="0"/>
              <a:t>(“C#”) </a:t>
            </a:r>
            <a:r>
              <a:rPr lang="en-IN" sz="2000" dirty="0" err="1"/>
              <a:t>orderby</a:t>
            </a:r>
            <a:r>
              <a:rPr lang="en-IN" sz="2000" dirty="0"/>
              <a:t> </a:t>
            </a:r>
            <a:r>
              <a:rPr lang="en-IN" sz="2000" dirty="0" err="1"/>
              <a:t>c.Name</a:t>
            </a:r>
            <a:r>
              <a:rPr lang="en-IN" sz="2000" dirty="0"/>
              <a:t> select c; this is </a:t>
            </a:r>
            <a:r>
              <a:rPr lang="en-IN" sz="2000" dirty="0" err="1"/>
              <a:t>linq</a:t>
            </a:r>
            <a:r>
              <a:rPr lang="en-IN" sz="2000" dirty="0"/>
              <a:t> syntax. Now I will write the same using extension </a:t>
            </a:r>
            <a:r>
              <a:rPr lang="en-IN" sz="2000" dirty="0" err="1"/>
              <a:t>methods.var</a:t>
            </a:r>
            <a:r>
              <a:rPr lang="en-IN" sz="2000" dirty="0"/>
              <a:t> courses=</a:t>
            </a:r>
            <a:r>
              <a:rPr lang="en-IN" sz="2000" dirty="0" err="1"/>
              <a:t>context.Courses.where</a:t>
            </a:r>
            <a:r>
              <a:rPr lang="en-IN" sz="2000" dirty="0"/>
              <a:t>(x=&gt;</a:t>
            </a:r>
            <a:r>
              <a:rPr lang="en-IN" sz="2000" dirty="0" err="1"/>
              <a:t>x.Name.contains</a:t>
            </a:r>
            <a:r>
              <a:rPr lang="en-IN" sz="2000" dirty="0"/>
              <a:t>(“C#”)).</a:t>
            </a:r>
            <a:r>
              <a:rPr lang="en-IN" sz="2000" dirty="0" err="1"/>
              <a:t>OrderBy</a:t>
            </a:r>
            <a:r>
              <a:rPr lang="en-IN" sz="2000" dirty="0"/>
              <a:t>(c=&gt;</a:t>
            </a:r>
            <a:r>
              <a:rPr lang="en-IN" sz="2000" dirty="0" err="1"/>
              <a:t>c.Name</a:t>
            </a:r>
            <a:r>
              <a:rPr lang="en-IN" sz="2000" dirty="0"/>
              <a:t>);</a:t>
            </a:r>
          </a:p>
          <a:p>
            <a:r>
              <a:rPr lang="en-IN" sz="2000" dirty="0"/>
              <a:t>Which one is better among two is first approach is good for programmers who are more comfortable with </a:t>
            </a:r>
            <a:r>
              <a:rPr lang="en-IN" sz="2000" dirty="0" err="1"/>
              <a:t>sql</a:t>
            </a:r>
            <a:r>
              <a:rPr lang="en-IN" sz="2000" dirty="0"/>
              <a:t> style queries where as second approach(extension methods) is good for programmers who are fine with Lambda </a:t>
            </a:r>
            <a:r>
              <a:rPr lang="en-IN" sz="2000" dirty="0" err="1"/>
              <a:t>expressions,delegates,actions</a:t>
            </a:r>
            <a:r>
              <a:rPr lang="en-IN" sz="2000" dirty="0"/>
              <a:t> etc.</a:t>
            </a:r>
          </a:p>
        </p:txBody>
      </p:sp>
    </p:spTree>
    <p:extLst>
      <p:ext uri="{BB962C8B-B14F-4D97-AF65-F5344CB8AC3E}">
        <p14:creationId xmlns:p14="http://schemas.microsoft.com/office/powerpoint/2010/main" val="166060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92500" lnSpcReduction="10000"/>
          </a:bodyPr>
          <a:lstStyle/>
          <a:p>
            <a:r>
              <a:rPr lang="en-IN" sz="2000" b="1" dirty="0"/>
              <a:t>LINQ Syntax: </a:t>
            </a:r>
            <a:endParaRPr lang="en-IN" sz="2000" dirty="0"/>
          </a:p>
          <a:p>
            <a:r>
              <a:rPr lang="en-IN" sz="2000" b="1" dirty="0"/>
              <a:t>Restriction: </a:t>
            </a:r>
            <a:r>
              <a:rPr lang="en-IN" sz="2000" dirty="0"/>
              <a:t>we use where condition</a:t>
            </a:r>
          </a:p>
          <a:p>
            <a:r>
              <a:rPr lang="en-IN" sz="2000" b="1" dirty="0"/>
              <a:t>Ordering: </a:t>
            </a:r>
            <a:endParaRPr lang="en-IN" sz="2000" dirty="0"/>
          </a:p>
          <a:p>
            <a:r>
              <a:rPr lang="en-IN" sz="2000" b="1" dirty="0"/>
              <a:t>Projection: </a:t>
            </a:r>
            <a:r>
              <a:rPr lang="en-IN" sz="2000" dirty="0"/>
              <a:t>we can use anonymous object</a:t>
            </a:r>
          </a:p>
          <a:p>
            <a:r>
              <a:rPr lang="en-IN" sz="2000" b="1" dirty="0"/>
              <a:t>Grouping: </a:t>
            </a:r>
            <a:r>
              <a:rPr lang="en-IN" sz="2000" dirty="0"/>
              <a:t>we do not necessary use </a:t>
            </a:r>
            <a:r>
              <a:rPr lang="en-IN" sz="2000" dirty="0" err="1"/>
              <a:t>groupby</a:t>
            </a:r>
            <a:r>
              <a:rPr lang="en-IN" sz="2000" dirty="0"/>
              <a:t> with an aggregate function as we do it in </a:t>
            </a:r>
            <a:r>
              <a:rPr lang="en-IN" sz="2000" dirty="0" err="1"/>
              <a:t>sql.we</a:t>
            </a:r>
            <a:r>
              <a:rPr lang="en-IN" sz="2000" dirty="0"/>
              <a:t> use group by to break down the list of objects into one or more groups</a:t>
            </a:r>
          </a:p>
          <a:p>
            <a:r>
              <a:rPr lang="en-IN" sz="2000" b="1" dirty="0"/>
              <a:t>Joining: </a:t>
            </a:r>
            <a:r>
              <a:rPr lang="en-IN" sz="2000" dirty="0"/>
              <a:t>In LINQ we have three types of Joining Inner Join, Group Join, Cross Join. If we want to get the common records from the multiple tables we use inner join. But we no need to do this in LINQ we can use the navigation property of our entities to display the properties of the related entities.so when do we need to use inner join in LINQ is we use inner join when we want to link to entities that do not have an navigation property.</a:t>
            </a:r>
          </a:p>
          <a:p>
            <a:r>
              <a:rPr lang="en-IN" sz="2000" b="1" dirty="0"/>
              <a:t>Group Join: </a:t>
            </a:r>
            <a:r>
              <a:rPr lang="en-IN" sz="2000" dirty="0"/>
              <a:t>imagine we have two entities author on the left and courses on the </a:t>
            </a:r>
            <a:r>
              <a:rPr lang="en-IN" sz="2000" dirty="0" err="1"/>
              <a:t>rightwith</a:t>
            </a:r>
            <a:r>
              <a:rPr lang="en-IN" sz="2000" dirty="0"/>
              <a:t> group join we can associate each object on the left with one or more matching objects on the right</a:t>
            </a:r>
          </a:p>
          <a:p>
            <a:r>
              <a:rPr lang="en-IN" sz="2000" b="1" dirty="0"/>
              <a:t>Cross Join: </a:t>
            </a:r>
            <a:endParaRPr lang="en-IN" sz="2000" dirty="0"/>
          </a:p>
          <a:p>
            <a:r>
              <a:rPr lang="en-IN" sz="2000" b="1" dirty="0"/>
              <a:t>LINQ Extension Methods:</a:t>
            </a:r>
          </a:p>
          <a:p>
            <a:r>
              <a:rPr lang="en-IN" sz="2000" b="1" dirty="0"/>
              <a:t>SET operators: </a:t>
            </a:r>
            <a:r>
              <a:rPr lang="en-IN" sz="2000" dirty="0"/>
              <a:t>we use distinct method to get unique results</a:t>
            </a:r>
          </a:p>
          <a:p>
            <a:r>
              <a:rPr lang="en-IN" sz="2000" b="1" dirty="0" err="1"/>
              <a:t>Deffered</a:t>
            </a:r>
            <a:r>
              <a:rPr lang="en-IN" sz="2000" b="1" dirty="0"/>
              <a:t> Execution: </a:t>
            </a:r>
            <a:r>
              <a:rPr lang="en-IN" sz="2000" dirty="0"/>
              <a:t>Here queries are not executed at the time you create them but they are executed when we iterate over a query variable or if we call one of the methods like </a:t>
            </a:r>
            <a:r>
              <a:rPr lang="en-IN" sz="2000" dirty="0" err="1"/>
              <a:t>ToList</a:t>
            </a:r>
            <a:r>
              <a:rPr lang="en-IN" sz="2000" dirty="0"/>
              <a:t>(),</a:t>
            </a:r>
            <a:r>
              <a:rPr lang="en-IN" sz="2000" dirty="0" err="1"/>
              <a:t>ToArray</a:t>
            </a:r>
            <a:r>
              <a:rPr lang="en-IN" sz="2000" dirty="0"/>
              <a:t>(),</a:t>
            </a:r>
            <a:r>
              <a:rPr lang="en-IN" sz="2000" dirty="0" err="1"/>
              <a:t>ToDictionary</a:t>
            </a:r>
            <a:r>
              <a:rPr lang="en-IN" sz="2000" dirty="0"/>
              <a:t>() ,</a:t>
            </a:r>
            <a:r>
              <a:rPr lang="en-IN" sz="2000" dirty="0" err="1"/>
              <a:t>First,Last,Sigle,Max,Min</a:t>
            </a:r>
            <a:r>
              <a:rPr lang="en-IN" sz="2000" dirty="0"/>
              <a:t> etc.so this is called as </a:t>
            </a:r>
            <a:r>
              <a:rPr lang="en-IN" sz="2000" dirty="0" err="1"/>
              <a:t>deffered</a:t>
            </a:r>
            <a:r>
              <a:rPr lang="en-IN" sz="2000" dirty="0"/>
              <a:t> execution and query is not executed immediately</a:t>
            </a:r>
          </a:p>
          <a:p>
            <a:r>
              <a:rPr lang="en-IN" sz="2000" b="1" dirty="0" err="1"/>
              <a:t>Iquerable</a:t>
            </a:r>
            <a:r>
              <a:rPr lang="en-IN" sz="2000" b="1" dirty="0"/>
              <a:t>: </a:t>
            </a:r>
            <a:r>
              <a:rPr lang="en-IN" sz="2000" dirty="0" err="1"/>
              <a:t>Iquerable</a:t>
            </a:r>
            <a:r>
              <a:rPr lang="en-IN" sz="2000" dirty="0"/>
              <a:t> is an interface that derives from </a:t>
            </a:r>
            <a:r>
              <a:rPr lang="en-IN" sz="2000" dirty="0" err="1"/>
              <a:t>Ienumerable</a:t>
            </a:r>
            <a:r>
              <a:rPr lang="en-IN" sz="2000" dirty="0"/>
              <a:t> and it represents an object that can be enumerated(which means we can use foreach loop to iterate).Example like </a:t>
            </a:r>
            <a:r>
              <a:rPr lang="en-IN" sz="2000" dirty="0" err="1"/>
              <a:t>string,array,dictionary.Iquerable</a:t>
            </a:r>
            <a:r>
              <a:rPr lang="en-IN" sz="2000" dirty="0"/>
              <a:t> will filter the data at database side and then it will return the results where as </a:t>
            </a:r>
            <a:r>
              <a:rPr lang="en-IN" sz="2000" dirty="0" err="1"/>
              <a:t>Ienumerable</a:t>
            </a:r>
            <a:r>
              <a:rPr lang="en-IN" sz="2000" dirty="0"/>
              <a:t> will return all the data and load them in memory and then it will filter the data on C# side.</a:t>
            </a:r>
            <a:endParaRPr lang="en-IN" sz="2000" b="1" dirty="0"/>
          </a:p>
        </p:txBody>
      </p:sp>
    </p:spTree>
    <p:extLst>
      <p:ext uri="{BB962C8B-B14F-4D97-AF65-F5344CB8AC3E}">
        <p14:creationId xmlns:p14="http://schemas.microsoft.com/office/powerpoint/2010/main" val="377044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dirty="0"/>
              <a:t>There are three ways to load the related objects 1.Lazy loading 2.Eager Loading 3.Explicit Loading.</a:t>
            </a:r>
          </a:p>
          <a:p>
            <a:r>
              <a:rPr lang="en-IN" sz="2000" b="1" dirty="0"/>
              <a:t>Lazy Loading: </a:t>
            </a:r>
            <a:r>
              <a:rPr lang="en-IN" sz="2000" dirty="0"/>
              <a:t> Related objects are not loaded immediately and they are loaded on-demand when we access them. Example: var course=</a:t>
            </a:r>
            <a:r>
              <a:rPr lang="en-IN" sz="2000" dirty="0" err="1"/>
              <a:t>context.Courses.Single</a:t>
            </a:r>
            <a:r>
              <a:rPr lang="en-IN" sz="2000" dirty="0"/>
              <a:t>(c=&gt;c.id==3);//here </a:t>
            </a:r>
            <a:r>
              <a:rPr lang="en-IN" sz="2000" dirty="0" err="1"/>
              <a:t>ef</a:t>
            </a:r>
            <a:r>
              <a:rPr lang="en-IN" sz="2000" dirty="0"/>
              <a:t> will </a:t>
            </a:r>
            <a:r>
              <a:rPr lang="en-IN" sz="2000" dirty="0" err="1"/>
              <a:t>geneate</a:t>
            </a:r>
            <a:r>
              <a:rPr lang="en-IN" sz="2000" dirty="0"/>
              <a:t> a </a:t>
            </a:r>
            <a:r>
              <a:rPr lang="en-IN" sz="2000" dirty="0" err="1"/>
              <a:t>sql</a:t>
            </a:r>
            <a:r>
              <a:rPr lang="en-IN" sz="2000" dirty="0"/>
              <a:t> query and it will be executed on </a:t>
            </a:r>
            <a:r>
              <a:rPr lang="en-IN" sz="2000" dirty="0" err="1"/>
              <a:t>db</a:t>
            </a:r>
            <a:r>
              <a:rPr lang="en-IN" sz="2000" dirty="0"/>
              <a:t> side and gets the </a:t>
            </a:r>
            <a:r>
              <a:rPr lang="en-IN" sz="2000" dirty="0" err="1"/>
              <a:t>data.foreach</a:t>
            </a:r>
            <a:r>
              <a:rPr lang="en-IN" sz="2000" dirty="0"/>
              <a:t>(var course1 in </a:t>
            </a:r>
            <a:r>
              <a:rPr lang="en-IN" sz="2000" dirty="0" err="1"/>
              <a:t>course.Tags</a:t>
            </a:r>
            <a:r>
              <a:rPr lang="en-IN" sz="2000" dirty="0"/>
              <a:t>)//here again EF will prepare </a:t>
            </a:r>
            <a:r>
              <a:rPr lang="en-IN" sz="2000" dirty="0" err="1"/>
              <a:t>sql</a:t>
            </a:r>
            <a:r>
              <a:rPr lang="en-IN" sz="2000" dirty="0"/>
              <a:t> query and execute that query so here this is lazy loading because related </a:t>
            </a:r>
            <a:r>
              <a:rPr lang="en-IN" sz="2000" dirty="0" err="1"/>
              <a:t>objesct</a:t>
            </a:r>
            <a:r>
              <a:rPr lang="en-IN" sz="2000" dirty="0"/>
              <a:t>(Tags) is not loaded immediately but it will load on demand. We can </a:t>
            </a:r>
            <a:r>
              <a:rPr lang="en-IN" sz="2000" dirty="0" err="1"/>
              <a:t>disabe</a:t>
            </a:r>
            <a:r>
              <a:rPr lang="en-IN" sz="2000" dirty="0"/>
              <a:t> </a:t>
            </a:r>
            <a:r>
              <a:rPr lang="en-IN" sz="2000" dirty="0" err="1"/>
              <a:t>lazyloading</a:t>
            </a:r>
            <a:r>
              <a:rPr lang="en-IN" sz="2000" dirty="0"/>
              <a:t> in the constructor class of </a:t>
            </a:r>
            <a:r>
              <a:rPr lang="en-IN" sz="2000" dirty="0" err="1"/>
              <a:t>dbcontext</a:t>
            </a:r>
            <a:r>
              <a:rPr lang="en-IN" sz="2000" dirty="0"/>
              <a:t> class. </a:t>
            </a:r>
            <a:r>
              <a:rPr lang="en-IN" sz="2000" dirty="0" err="1"/>
              <a:t>This.configuration.LazyLoadingEnabled</a:t>
            </a:r>
            <a:r>
              <a:rPr lang="en-IN" sz="2000" dirty="0"/>
              <a:t>=false;</a:t>
            </a:r>
          </a:p>
          <a:p>
            <a:r>
              <a:rPr lang="en-IN" sz="2000" b="1" dirty="0"/>
              <a:t>N+1 problem: </a:t>
            </a:r>
            <a:r>
              <a:rPr lang="en-IN" sz="2000" dirty="0" err="1"/>
              <a:t>example:var</a:t>
            </a:r>
            <a:r>
              <a:rPr lang="en-IN" sz="2000" dirty="0"/>
              <a:t> courses=</a:t>
            </a:r>
            <a:r>
              <a:rPr lang="en-IN" sz="2000" dirty="0" err="1"/>
              <a:t>context.Courses.ToList</a:t>
            </a:r>
            <a:r>
              <a:rPr lang="en-IN" sz="2000" dirty="0"/>
              <a:t>();//Here EF will send one query to database and then we use foreach loop like foreach(var course in courses){</a:t>
            </a:r>
            <a:r>
              <a:rPr lang="en-IN" sz="2000" dirty="0" err="1"/>
              <a:t>console.writeline</a:t>
            </a:r>
            <a:r>
              <a:rPr lang="en-IN" sz="2000" dirty="0"/>
              <a:t>(</a:t>
            </a:r>
            <a:r>
              <a:rPr lang="en-IN" sz="2000" dirty="0" err="1"/>
              <a:t>course.Author.Name</a:t>
            </a:r>
            <a:r>
              <a:rPr lang="en-IN" sz="2000" dirty="0"/>
              <a:t>)} so here if we have 100 courses then EF will prepare 100 queries to get the Author Name. so here we have N+1 issue</a:t>
            </a:r>
          </a:p>
          <a:p>
            <a:r>
              <a:rPr lang="en-IN" sz="2000" b="1" dirty="0"/>
              <a:t>Eager Loading: </a:t>
            </a:r>
            <a:r>
              <a:rPr lang="en-IN" sz="2000" dirty="0"/>
              <a:t>Instead of loading the related objects on demand we can load upfront. We have to use include method to load the related objects immediately. Var courses=</a:t>
            </a:r>
            <a:r>
              <a:rPr lang="en-IN" sz="2000" dirty="0" err="1"/>
              <a:t>context.Courses.Include</a:t>
            </a:r>
            <a:r>
              <a:rPr lang="en-IN" sz="2000" dirty="0"/>
              <a:t>(“Author”).</a:t>
            </a:r>
            <a:r>
              <a:rPr lang="en-IN" sz="2000" dirty="0" err="1"/>
              <a:t>ToList</a:t>
            </a:r>
            <a:r>
              <a:rPr lang="en-IN" sz="2000" dirty="0"/>
              <a:t>();so here EF will perform join Author table with course table so instead of magic string in include we can use Lambda expression. Var courses=</a:t>
            </a:r>
            <a:r>
              <a:rPr lang="en-IN" sz="2000" dirty="0" err="1"/>
              <a:t>context.Courses.Include</a:t>
            </a:r>
            <a:r>
              <a:rPr lang="en-IN" sz="2000" dirty="0"/>
              <a:t>(c=&gt;</a:t>
            </a:r>
            <a:r>
              <a:rPr lang="en-IN" sz="2000" dirty="0" err="1"/>
              <a:t>c.Author</a:t>
            </a:r>
            <a:r>
              <a:rPr lang="en-IN" sz="2000" dirty="0"/>
              <a:t>).</a:t>
            </a:r>
            <a:r>
              <a:rPr lang="en-IN" sz="2000" dirty="0" err="1"/>
              <a:t>ToList</a:t>
            </a:r>
            <a:r>
              <a:rPr lang="en-IN" sz="2000" dirty="0"/>
              <a:t>();</a:t>
            </a:r>
          </a:p>
          <a:p>
            <a:r>
              <a:rPr lang="en-IN" sz="2000" b="1" dirty="0"/>
              <a:t>Explicit Loading: </a:t>
            </a:r>
            <a:r>
              <a:rPr lang="en-IN" sz="2000" dirty="0"/>
              <a:t>There are two ways to implement explicit loading.one is </a:t>
            </a:r>
            <a:r>
              <a:rPr lang="en-IN" sz="2000" dirty="0" err="1"/>
              <a:t>context.Entry</a:t>
            </a:r>
            <a:r>
              <a:rPr lang="en-IN" sz="2000" dirty="0"/>
              <a:t>(author).Collection(a=&gt;</a:t>
            </a:r>
            <a:r>
              <a:rPr lang="en-IN" sz="2000" dirty="0" err="1"/>
              <a:t>a.Courses</a:t>
            </a:r>
            <a:r>
              <a:rPr lang="en-IN" sz="2000" dirty="0"/>
              <a:t>).load(); an other way is </a:t>
            </a:r>
            <a:r>
              <a:rPr lang="en-IN" sz="2000" dirty="0" err="1"/>
              <a:t>context.Courses,where</a:t>
            </a:r>
            <a:r>
              <a:rPr lang="en-IN" sz="2000" dirty="0"/>
              <a:t>(x=&gt;</a:t>
            </a:r>
            <a:r>
              <a:rPr lang="en-IN" sz="2000" dirty="0" err="1"/>
              <a:t>x.AuthorId</a:t>
            </a:r>
            <a:r>
              <a:rPr lang="en-IN" sz="2000" dirty="0"/>
              <a:t>==author.id).Load();</a:t>
            </a:r>
            <a:endParaRPr lang="en-IN" sz="2000" b="1" dirty="0"/>
          </a:p>
        </p:txBody>
      </p:sp>
    </p:spTree>
    <p:extLst>
      <p:ext uri="{BB962C8B-B14F-4D97-AF65-F5344CB8AC3E}">
        <p14:creationId xmlns:p14="http://schemas.microsoft.com/office/powerpoint/2010/main" val="12092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How to add, Update and delete the objects using EF</a:t>
            </a:r>
          </a:p>
          <a:p>
            <a:r>
              <a:rPr lang="en-IN" sz="2000" dirty="0"/>
              <a:t>Inside the </a:t>
            </a:r>
            <a:r>
              <a:rPr lang="en-IN" sz="2000" dirty="0" err="1"/>
              <a:t>Dbcontecxt</a:t>
            </a:r>
            <a:r>
              <a:rPr lang="en-IN" sz="2000" dirty="0"/>
              <a:t> we have a </a:t>
            </a:r>
            <a:r>
              <a:rPr lang="en-IN" sz="2000" dirty="0" err="1"/>
              <a:t>ChangeTracker</a:t>
            </a:r>
            <a:r>
              <a:rPr lang="en-IN" sz="2000" dirty="0"/>
              <a:t> that is responsible for keeping track of the state of objects into </a:t>
            </a:r>
            <a:r>
              <a:rPr lang="en-IN" sz="2000" dirty="0" err="1"/>
              <a:t>dbcontext</a:t>
            </a:r>
            <a:r>
              <a:rPr lang="en-IN" sz="2000" dirty="0"/>
              <a:t>. </a:t>
            </a:r>
          </a:p>
          <a:p>
            <a:r>
              <a:rPr lang="en-IN" sz="2000" dirty="0"/>
              <a:t>When we add a new object change tracker sees that and marks it as a new object with state of </a:t>
            </a:r>
            <a:r>
              <a:rPr lang="en-IN" sz="2000" b="1" dirty="0"/>
              <a:t>Added</a:t>
            </a:r>
          </a:p>
          <a:p>
            <a:r>
              <a:rPr lang="en-IN" sz="2000" dirty="0"/>
              <a:t>When we modify the object change tracker will mark the state as </a:t>
            </a:r>
            <a:r>
              <a:rPr lang="en-IN" sz="2000" b="1" dirty="0"/>
              <a:t>Modified</a:t>
            </a:r>
          </a:p>
          <a:p>
            <a:r>
              <a:rPr lang="en-IN" sz="2000" dirty="0"/>
              <a:t>When we remove an existing object the change tracker sets the state to </a:t>
            </a:r>
            <a:r>
              <a:rPr lang="en-IN" sz="2000" b="1" dirty="0"/>
              <a:t>Deleted</a:t>
            </a:r>
          </a:p>
          <a:p>
            <a:r>
              <a:rPr lang="en-IN" sz="2000" dirty="0"/>
              <a:t>But none of this modifications are reflected in the database at this point and they all are in the memory when we call </a:t>
            </a:r>
            <a:r>
              <a:rPr lang="en-IN" sz="2000" dirty="0" err="1"/>
              <a:t>SaveChanges</a:t>
            </a:r>
            <a:r>
              <a:rPr lang="en-IN" sz="2000" dirty="0"/>
              <a:t>() of </a:t>
            </a:r>
            <a:r>
              <a:rPr lang="en-IN" sz="2000" dirty="0" err="1"/>
              <a:t>dbcontext</a:t>
            </a:r>
            <a:r>
              <a:rPr lang="en-IN" sz="2000" dirty="0"/>
              <a:t> EF will look for the state of the object and based on them it creates a different queries to update the database.so once the changes are committed to the database change tracker sets these object to </a:t>
            </a:r>
            <a:r>
              <a:rPr lang="en-IN" sz="2000" b="1" dirty="0"/>
              <a:t>unchanged</a:t>
            </a:r>
            <a:endParaRPr lang="en-IN" sz="2000" dirty="0"/>
          </a:p>
          <a:p>
            <a:r>
              <a:rPr lang="en-IN" sz="2000" b="1" dirty="0"/>
              <a:t>Adding Object:</a:t>
            </a:r>
          </a:p>
          <a:p>
            <a:r>
              <a:rPr lang="en-IN" sz="2000" dirty="0"/>
              <a:t>var courses=new Course{Name=“Angular”};</a:t>
            </a:r>
            <a:r>
              <a:rPr lang="en-IN" sz="2000" dirty="0" err="1"/>
              <a:t>context.Courses.Add</a:t>
            </a:r>
            <a:r>
              <a:rPr lang="en-IN" sz="2000" dirty="0"/>
              <a:t>(courses);</a:t>
            </a:r>
            <a:r>
              <a:rPr lang="en-IN" sz="2000" dirty="0" err="1"/>
              <a:t>context.SaveChanges</a:t>
            </a:r>
            <a:r>
              <a:rPr lang="en-IN" sz="2000" dirty="0"/>
              <a:t>();</a:t>
            </a:r>
          </a:p>
          <a:p>
            <a:r>
              <a:rPr lang="en-IN" sz="2000" b="1" dirty="0"/>
              <a:t>Updating Objects:</a:t>
            </a:r>
          </a:p>
          <a:p>
            <a:r>
              <a:rPr lang="en-IN" sz="2000" dirty="0"/>
              <a:t>Var course=</a:t>
            </a:r>
            <a:r>
              <a:rPr lang="en-IN" sz="2000" dirty="0" err="1"/>
              <a:t>context.Courses.Find</a:t>
            </a:r>
            <a:r>
              <a:rPr lang="en-IN" sz="2000" dirty="0"/>
              <a:t>(4);//here we use find method only on Primary key fields</a:t>
            </a:r>
          </a:p>
          <a:p>
            <a:r>
              <a:rPr lang="en-IN" sz="2000" dirty="0" err="1"/>
              <a:t>Course.Name</a:t>
            </a:r>
            <a:r>
              <a:rPr lang="en-IN" sz="2000" dirty="0"/>
              <a:t>=“Venkat”;</a:t>
            </a:r>
            <a:r>
              <a:rPr lang="en-IN" sz="2000" dirty="0" err="1"/>
              <a:t>context.SaveChanges</a:t>
            </a:r>
            <a:r>
              <a:rPr lang="en-IN" sz="2000" dirty="0"/>
              <a:t>();</a:t>
            </a:r>
          </a:p>
          <a:p>
            <a:r>
              <a:rPr lang="en-IN" sz="2000" b="1" dirty="0"/>
              <a:t>Removing Object:</a:t>
            </a:r>
          </a:p>
          <a:p>
            <a:r>
              <a:rPr lang="en-IN" sz="2000" dirty="0"/>
              <a:t>Var course=</a:t>
            </a:r>
            <a:r>
              <a:rPr lang="en-IN" sz="2000" dirty="0" err="1"/>
              <a:t>context.Courses.Find</a:t>
            </a:r>
            <a:r>
              <a:rPr lang="en-IN" sz="2000" dirty="0"/>
              <a:t>(4);</a:t>
            </a:r>
            <a:r>
              <a:rPr lang="en-IN" sz="2000" dirty="0" err="1"/>
              <a:t>context.c</a:t>
            </a:r>
            <a:r>
              <a:rPr lang="en-IN" sz="2000" dirty="0"/>
              <a:t>=</a:t>
            </a:r>
            <a:r>
              <a:rPr lang="en-IN" sz="2000" dirty="0" err="1"/>
              <a:t>Courses.Remove</a:t>
            </a:r>
            <a:r>
              <a:rPr lang="en-IN" sz="2000" dirty="0"/>
              <a:t>(course);</a:t>
            </a:r>
            <a:r>
              <a:rPr lang="en-IN" sz="2000" dirty="0" err="1"/>
              <a:t>context.SaveChanges</a:t>
            </a:r>
            <a:r>
              <a:rPr lang="en-IN" sz="2000" dirty="0"/>
              <a:t>();</a:t>
            </a:r>
          </a:p>
        </p:txBody>
      </p:sp>
    </p:spTree>
    <p:extLst>
      <p:ext uri="{BB962C8B-B14F-4D97-AF65-F5344CB8AC3E}">
        <p14:creationId xmlns:p14="http://schemas.microsoft.com/office/powerpoint/2010/main" val="1586158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Working with </a:t>
            </a:r>
            <a:r>
              <a:rPr lang="en-IN" sz="2000" b="1"/>
              <a:t>Change Tracker:</a:t>
            </a:r>
          </a:p>
          <a:p>
            <a:endParaRPr lang="en-IN" sz="2000" dirty="0"/>
          </a:p>
        </p:txBody>
      </p:sp>
    </p:spTree>
    <p:extLst>
      <p:ext uri="{BB962C8B-B14F-4D97-AF65-F5344CB8AC3E}">
        <p14:creationId xmlns:p14="http://schemas.microsoft.com/office/powerpoint/2010/main" val="358550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1353800" cy="6858000"/>
          </a:xfrm>
        </p:spPr>
        <p:txBody>
          <a:bodyPr>
            <a:normAutofit lnSpcReduction="10000"/>
          </a:bodyPr>
          <a:lstStyle/>
          <a:p>
            <a:r>
              <a:rPr lang="en-IN" sz="2000" b="1" dirty="0"/>
              <a:t>Entity Framework: </a:t>
            </a:r>
            <a:r>
              <a:rPr lang="en-IN" sz="2000" dirty="0"/>
              <a:t> If we need to access a database in your application then earlier we use ADO.net and we use to write store procedures to perform CRUD operations.</a:t>
            </a:r>
          </a:p>
          <a:p>
            <a:r>
              <a:rPr lang="en-IN" sz="2000" dirty="0"/>
              <a:t>There are three workflows to build a domain model using entity framework. </a:t>
            </a:r>
          </a:p>
          <a:p>
            <a:r>
              <a:rPr lang="en-IN" sz="2000" dirty="0"/>
              <a:t>1.Database First 2.Code First 3. Model First</a:t>
            </a:r>
          </a:p>
          <a:p>
            <a:r>
              <a:rPr lang="en-IN" sz="2000" dirty="0"/>
              <a:t>With Database First we start with database. So we design our tables using Visual designers and then have Entity Framework generate domain classes based on database</a:t>
            </a:r>
          </a:p>
          <a:p>
            <a:r>
              <a:rPr lang="en-IN" sz="2000" dirty="0"/>
              <a:t>With Code First  we start with the code .so we simply create a domain classes and then have EF generate the database for us.</a:t>
            </a:r>
          </a:p>
          <a:p>
            <a:r>
              <a:rPr lang="en-IN" sz="2000" dirty="0"/>
              <a:t>Finally, we have the model first approach  with this approach we use a visual designer  in Visual studio to model our classes and their associations. Some kind of UML Diagram then based on this diagram EF will generate the domain classes and database for us.</a:t>
            </a:r>
          </a:p>
          <a:p>
            <a:r>
              <a:rPr lang="en-IN" sz="2000" b="1" dirty="0"/>
              <a:t>Demo-Database first approach: </a:t>
            </a:r>
            <a:r>
              <a:rPr lang="en-IN" sz="2000" dirty="0"/>
              <a:t>Below are the steps to implement Database First Approach</a:t>
            </a:r>
          </a:p>
          <a:p>
            <a:r>
              <a:rPr lang="en-IN" sz="2000" b="1" dirty="0"/>
              <a:t>Step1: </a:t>
            </a:r>
            <a:r>
              <a:rPr lang="en-IN" sz="2000" dirty="0"/>
              <a:t>create a Database table and make any field as primary key and save the file using change script icon in SSMS</a:t>
            </a:r>
          </a:p>
          <a:p>
            <a:r>
              <a:rPr lang="en-IN" sz="2000" b="1" dirty="0"/>
              <a:t>Step2: </a:t>
            </a:r>
            <a:r>
              <a:rPr lang="en-IN" sz="2000" dirty="0"/>
              <a:t>open Visual studio , create a project and install </a:t>
            </a:r>
            <a:r>
              <a:rPr lang="en-IN" sz="2000" dirty="0" err="1"/>
              <a:t>EntityFramework</a:t>
            </a:r>
            <a:r>
              <a:rPr lang="en-IN" sz="2000" dirty="0"/>
              <a:t> using </a:t>
            </a:r>
            <a:r>
              <a:rPr lang="en-IN" sz="2000" dirty="0" err="1"/>
              <a:t>nuget</a:t>
            </a:r>
            <a:r>
              <a:rPr lang="en-IN" sz="2000" dirty="0"/>
              <a:t> package console. We have to execute command </a:t>
            </a:r>
            <a:r>
              <a:rPr lang="en-IN" sz="2000" b="1" dirty="0"/>
              <a:t>install-package </a:t>
            </a:r>
            <a:r>
              <a:rPr lang="en-IN" sz="2000" b="1" dirty="0" err="1"/>
              <a:t>entityframework</a:t>
            </a:r>
            <a:r>
              <a:rPr lang="en-IN" sz="2000" b="1" dirty="0"/>
              <a:t> </a:t>
            </a:r>
            <a:r>
              <a:rPr lang="en-IN" sz="2000" dirty="0"/>
              <a:t>in package console or from manage </a:t>
            </a:r>
            <a:r>
              <a:rPr lang="en-IN" sz="2000" dirty="0" err="1"/>
              <a:t>Nuget</a:t>
            </a:r>
            <a:r>
              <a:rPr lang="en-IN" sz="2000" dirty="0"/>
              <a:t> Package we can directly install.</a:t>
            </a:r>
          </a:p>
          <a:p>
            <a:r>
              <a:rPr lang="en-IN" sz="2000" b="1" dirty="0"/>
              <a:t>Step3: </a:t>
            </a:r>
            <a:r>
              <a:rPr lang="en-IN" sz="2000" dirty="0"/>
              <a:t>Right click on the project , Add New </a:t>
            </a:r>
            <a:r>
              <a:rPr lang="en-IN" sz="2000" dirty="0" err="1"/>
              <a:t>item</a:t>
            </a:r>
            <a:r>
              <a:rPr lang="en-IN" sz="2000" dirty="0" err="1">
                <a:sym typeface="Wingdings" panose="05000000000000000000" pitchFamily="2" charset="2"/>
              </a:rPr>
              <a:t>ADO.Net</a:t>
            </a:r>
            <a:r>
              <a:rPr lang="en-IN" sz="2000" dirty="0">
                <a:sym typeface="Wingdings" panose="05000000000000000000" pitchFamily="2" charset="2"/>
              </a:rPr>
              <a:t> Entity Data Model and this is the conceptual model that represents the mapping between database tables and our domain </a:t>
            </a:r>
            <a:r>
              <a:rPr lang="en-IN" sz="2000" dirty="0" err="1">
                <a:sym typeface="Wingdings" panose="05000000000000000000" pitchFamily="2" charset="2"/>
              </a:rPr>
              <a:t>classes.After</a:t>
            </a:r>
            <a:r>
              <a:rPr lang="en-IN" sz="2000" dirty="0">
                <a:sym typeface="Wingdings" panose="05000000000000000000" pitchFamily="2" charset="2"/>
              </a:rPr>
              <a:t> selecting the </a:t>
            </a:r>
            <a:r>
              <a:rPr lang="en-IN" sz="2000" dirty="0" err="1">
                <a:sym typeface="Wingdings" panose="05000000000000000000" pitchFamily="2" charset="2"/>
              </a:rPr>
              <a:t>ADO.Net</a:t>
            </a:r>
            <a:r>
              <a:rPr lang="en-IN" sz="2000" dirty="0">
                <a:sym typeface="Wingdings" panose="05000000000000000000" pitchFamily="2" charset="2"/>
              </a:rPr>
              <a:t> Entity Data Model, give it name and click on </a:t>
            </a:r>
            <a:r>
              <a:rPr lang="en-IN" sz="2000" dirty="0" err="1">
                <a:sym typeface="Wingdings" panose="05000000000000000000" pitchFamily="2" charset="2"/>
              </a:rPr>
              <a:t>nextselect</a:t>
            </a:r>
            <a:r>
              <a:rPr lang="en-IN" sz="2000" dirty="0">
                <a:sym typeface="Wingdings" panose="05000000000000000000" pitchFamily="2" charset="2"/>
              </a:rPr>
              <a:t> EF Designer from database as we already have database. Then select the New connection, select the server and database. Then select the Database objects and click on </a:t>
            </a:r>
            <a:r>
              <a:rPr lang="en-IN" sz="2000" dirty="0" err="1">
                <a:sym typeface="Wingdings" panose="05000000000000000000" pitchFamily="2" charset="2"/>
              </a:rPr>
              <a:t>Finish.once</a:t>
            </a:r>
            <a:r>
              <a:rPr lang="en-IN" sz="2000" dirty="0">
                <a:sym typeface="Wingdings" panose="05000000000000000000" pitchFamily="2" charset="2"/>
              </a:rPr>
              <a:t> we click on Finish </a:t>
            </a:r>
            <a:r>
              <a:rPr lang="en-IN" sz="2000" dirty="0" err="1">
                <a:sym typeface="Wingdings" panose="05000000000000000000" pitchFamily="2" charset="2"/>
              </a:rPr>
              <a:t>ot</a:t>
            </a:r>
            <a:r>
              <a:rPr lang="en-IN" sz="2000" dirty="0">
                <a:sym typeface="Wingdings" panose="05000000000000000000" pitchFamily="2" charset="2"/>
              </a:rPr>
              <a:t> will generate .</a:t>
            </a:r>
            <a:r>
              <a:rPr lang="en-IN" sz="2000" dirty="0" err="1">
                <a:sym typeface="Wingdings" panose="05000000000000000000" pitchFamily="2" charset="2"/>
              </a:rPr>
              <a:t>edmx</a:t>
            </a:r>
            <a:r>
              <a:rPr lang="en-IN" sz="2000" dirty="0">
                <a:sym typeface="Wingdings" panose="05000000000000000000" pitchFamily="2" charset="2"/>
              </a:rPr>
              <a:t> file</a:t>
            </a:r>
            <a:endParaRPr lang="en-IN" sz="2000" b="1" dirty="0"/>
          </a:p>
          <a:p>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404062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1353800" cy="6858000"/>
          </a:xfrm>
        </p:spPr>
        <p:txBody>
          <a:bodyPr>
            <a:normAutofit/>
          </a:bodyPr>
          <a:lstStyle/>
          <a:p>
            <a:r>
              <a:rPr lang="en-IN" sz="2000" dirty="0"/>
              <a:t>When we expand the .</a:t>
            </a:r>
            <a:r>
              <a:rPr lang="en-IN" sz="2000" dirty="0" err="1"/>
              <a:t>edmx</a:t>
            </a:r>
            <a:r>
              <a:rPr lang="en-IN" sz="2000" dirty="0"/>
              <a:t> file in the solution explorer it contains .</a:t>
            </a:r>
            <a:r>
              <a:rPr lang="en-IN" sz="2000" dirty="0" err="1"/>
              <a:t>tt</a:t>
            </a:r>
            <a:r>
              <a:rPr lang="en-IN" sz="2000" dirty="0"/>
              <a:t> file which stands for T4 template and it is a way to generate a code based on a template and if we expand .</a:t>
            </a:r>
            <a:r>
              <a:rPr lang="en-IN" sz="2000" dirty="0" err="1"/>
              <a:t>tt</a:t>
            </a:r>
            <a:r>
              <a:rPr lang="en-IN" sz="2000" dirty="0"/>
              <a:t> file we have a .cs file which has </a:t>
            </a:r>
            <a:r>
              <a:rPr lang="en-IN" sz="2000" dirty="0" err="1"/>
              <a:t>DbContext</a:t>
            </a:r>
            <a:r>
              <a:rPr lang="en-IN" sz="2000" dirty="0"/>
              <a:t> class which is used to load or save the data to database and inside this class we have a property </a:t>
            </a:r>
            <a:r>
              <a:rPr lang="en-IN" sz="2000" dirty="0" err="1"/>
              <a:t>DbSet</a:t>
            </a:r>
            <a:r>
              <a:rPr lang="en-IN" sz="2000" dirty="0"/>
              <a:t>&lt;Class&gt; which represents a table in the database.</a:t>
            </a:r>
          </a:p>
          <a:p>
            <a:r>
              <a:rPr lang="en-IN" sz="2000" b="1" dirty="0"/>
              <a:t>Code First Approach: </a:t>
            </a:r>
            <a:endParaRPr lang="en-IN" sz="2000" dirty="0"/>
          </a:p>
          <a:p>
            <a:r>
              <a:rPr lang="en-IN" sz="2000" b="1" dirty="0"/>
              <a:t>Step1: </a:t>
            </a:r>
            <a:r>
              <a:rPr lang="en-IN" sz="2000" dirty="0"/>
              <a:t>First we have to create a New project and then install </a:t>
            </a:r>
            <a:r>
              <a:rPr lang="en-IN" sz="2000" dirty="0" err="1"/>
              <a:t>EntityFramework</a:t>
            </a:r>
            <a:r>
              <a:rPr lang="en-IN" sz="2000" dirty="0"/>
              <a:t> package from Package manager console</a:t>
            </a:r>
          </a:p>
          <a:p>
            <a:r>
              <a:rPr lang="en-IN" sz="2000" b="1" dirty="0"/>
              <a:t>Step2: </a:t>
            </a:r>
            <a:r>
              <a:rPr lang="en-IN" sz="2000" dirty="0"/>
              <a:t>We have to create a Model class</a:t>
            </a:r>
          </a:p>
          <a:p>
            <a:r>
              <a:rPr lang="en-IN" sz="2000" b="1" dirty="0"/>
              <a:t>Step3: </a:t>
            </a:r>
            <a:r>
              <a:rPr lang="en-IN" sz="2000" dirty="0"/>
              <a:t>we need a </a:t>
            </a:r>
            <a:r>
              <a:rPr lang="en-IN" sz="2000" dirty="0" err="1"/>
              <a:t>dbcontext</a:t>
            </a:r>
            <a:r>
              <a:rPr lang="en-IN" sz="2000" dirty="0"/>
              <a:t> class which means we have to create a class and inherit </a:t>
            </a:r>
            <a:r>
              <a:rPr lang="en-IN" sz="2000" dirty="0" err="1"/>
              <a:t>DbContext</a:t>
            </a:r>
            <a:r>
              <a:rPr lang="en-IN" sz="2000" dirty="0"/>
              <a:t> class</a:t>
            </a:r>
          </a:p>
          <a:p>
            <a:r>
              <a:rPr lang="en-IN" sz="2000" b="1" dirty="0"/>
              <a:t>Step 4: </a:t>
            </a:r>
            <a:r>
              <a:rPr lang="en-IN" sz="2000" dirty="0"/>
              <a:t>we need to specify the connection string of the database in </a:t>
            </a:r>
            <a:r>
              <a:rPr lang="en-IN" sz="2000" dirty="0" err="1"/>
              <a:t>app.config</a:t>
            </a:r>
            <a:endParaRPr lang="en-IN" sz="2000" dirty="0"/>
          </a:p>
          <a:p>
            <a:r>
              <a:rPr lang="en-IN" sz="2000" b="1" dirty="0"/>
              <a:t>Step 5: </a:t>
            </a:r>
            <a:r>
              <a:rPr lang="en-IN" sz="2000" dirty="0"/>
              <a:t>we have to enable code first migrations by using commands. First we have to execute </a:t>
            </a:r>
            <a:r>
              <a:rPr lang="en-IN" sz="2000" b="1" dirty="0"/>
              <a:t>enable-migrations </a:t>
            </a:r>
            <a:r>
              <a:rPr lang="en-IN" sz="2000" dirty="0"/>
              <a:t>it will enable the migration and creates a Migration folder and </a:t>
            </a:r>
            <a:r>
              <a:rPr lang="en-IN" sz="2000" dirty="0" err="1"/>
              <a:t>Configuration.cs</a:t>
            </a:r>
            <a:r>
              <a:rPr lang="en-IN" sz="2000" dirty="0"/>
              <a:t> file. Then we have to execute another command </a:t>
            </a:r>
            <a:r>
              <a:rPr lang="en-IN" sz="2000" b="1" dirty="0"/>
              <a:t>add-migration </a:t>
            </a:r>
            <a:r>
              <a:rPr lang="en-IN" sz="2000" b="1" dirty="0" err="1"/>
              <a:t>migrationname</a:t>
            </a:r>
            <a:r>
              <a:rPr lang="en-IN" sz="2000" b="1" dirty="0"/>
              <a:t>. </a:t>
            </a:r>
            <a:r>
              <a:rPr lang="en-IN" sz="2000" dirty="0"/>
              <a:t>Then we have to execute </a:t>
            </a:r>
            <a:r>
              <a:rPr lang="en-IN" sz="2000" b="1" dirty="0"/>
              <a:t>update-Database </a:t>
            </a:r>
            <a:r>
              <a:rPr lang="en-IN" sz="2000" dirty="0"/>
              <a:t>command to execute the scripts in database</a:t>
            </a:r>
          </a:p>
          <a:p>
            <a:r>
              <a:rPr lang="en-IN" sz="2000" b="1" dirty="0"/>
              <a:t>Pluralize or Singularize generated Object names checkbox: </a:t>
            </a:r>
            <a:r>
              <a:rPr lang="en-IN" sz="2000" dirty="0"/>
              <a:t>if we check this checkbox the </a:t>
            </a:r>
            <a:r>
              <a:rPr lang="en-IN" sz="2000" dirty="0" err="1"/>
              <a:t>the</a:t>
            </a:r>
            <a:r>
              <a:rPr lang="en-IN" sz="2000" dirty="0"/>
              <a:t> database table names will be pluralize example like </a:t>
            </a:r>
            <a:r>
              <a:rPr lang="en-IN" sz="2000" dirty="0" err="1"/>
              <a:t>Authors,Courses</a:t>
            </a:r>
            <a:r>
              <a:rPr lang="en-IN" sz="2000" dirty="0"/>
              <a:t> and the Entities which  means models will be Singularize like Author, Course etc</a:t>
            </a:r>
          </a:p>
          <a:p>
            <a:r>
              <a:rPr lang="en-IN" sz="2000" b="1" dirty="0"/>
              <a:t>Inside each entity we have two sections one is property and other is navigation property. Navigation property is a property that helps to navigate from one entity to another entity</a:t>
            </a:r>
          </a:p>
          <a:p>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358172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1353800" cy="6858000"/>
          </a:xfrm>
        </p:spPr>
        <p:txBody>
          <a:bodyPr>
            <a:normAutofit lnSpcReduction="10000"/>
          </a:bodyPr>
          <a:lstStyle/>
          <a:p>
            <a:r>
              <a:rPr lang="en-IN" sz="2000" b="1" dirty="0"/>
              <a:t>EDMX or Entity Data Model: </a:t>
            </a:r>
            <a:r>
              <a:rPr lang="en-IN" sz="2000" dirty="0"/>
              <a:t>It is a Visual Representation of an XML. It contains three section which are storage model which is the representation of our </a:t>
            </a:r>
            <a:r>
              <a:rPr lang="en-IN" sz="2000" dirty="0" err="1"/>
              <a:t>database,Conceptual</a:t>
            </a:r>
            <a:r>
              <a:rPr lang="en-IN" sz="2000" dirty="0"/>
              <a:t> Model which is the representation of our entity and Mapping which is the mapping between models.</a:t>
            </a:r>
          </a:p>
          <a:p>
            <a:r>
              <a:rPr lang="en-IN" sz="2000" b="1" dirty="0"/>
              <a:t>Storage model </a:t>
            </a:r>
            <a:r>
              <a:rPr lang="en-IN" sz="2000" dirty="0"/>
              <a:t>contains the data about the database or tables or columns. So this storage model knows everything about the database schema</a:t>
            </a:r>
          </a:p>
          <a:p>
            <a:r>
              <a:rPr lang="en-IN" sz="2000" b="1" dirty="0"/>
              <a:t>Conceptual Model: </a:t>
            </a:r>
            <a:r>
              <a:rPr lang="en-IN" sz="2000" dirty="0"/>
              <a:t>it is the entity generated based on database </a:t>
            </a:r>
            <a:r>
              <a:rPr lang="en-IN" sz="2000" dirty="0" err="1"/>
              <a:t>table.example</a:t>
            </a:r>
            <a:r>
              <a:rPr lang="en-IN" sz="2000" dirty="0"/>
              <a:t> is model</a:t>
            </a:r>
          </a:p>
          <a:p>
            <a:r>
              <a:rPr lang="en-IN" sz="2000" b="1" dirty="0"/>
              <a:t>Mapping: </a:t>
            </a:r>
            <a:r>
              <a:rPr lang="en-IN" sz="2000" dirty="0"/>
              <a:t>It is used to map the conceptual model with storage model</a:t>
            </a:r>
          </a:p>
          <a:p>
            <a:r>
              <a:rPr lang="en-IN" sz="2000" dirty="0"/>
              <a:t>We can see both conceptual and storage model visually by right clicking on empty </a:t>
            </a:r>
            <a:r>
              <a:rPr lang="en-IN" sz="2000" dirty="0" err="1"/>
              <a:t>edmx</a:t>
            </a:r>
            <a:r>
              <a:rPr lang="en-IN" sz="2000" dirty="0"/>
              <a:t> file and select model browser</a:t>
            </a:r>
          </a:p>
          <a:p>
            <a:r>
              <a:rPr lang="en-IN" sz="2000" b="1" dirty="0"/>
              <a:t>Dealing with Database Changes: </a:t>
            </a:r>
            <a:endParaRPr lang="en-IN" sz="2000" dirty="0"/>
          </a:p>
          <a:p>
            <a:r>
              <a:rPr lang="en-IN" sz="2000" dirty="0"/>
              <a:t>Suppose if we make changes in database like adding </a:t>
            </a:r>
            <a:r>
              <a:rPr lang="en-IN" sz="2000" dirty="0" err="1"/>
              <a:t>table.Then</a:t>
            </a:r>
            <a:r>
              <a:rPr lang="en-IN" sz="2000" dirty="0"/>
              <a:t> after changing database we have to go to Visual </a:t>
            </a:r>
            <a:r>
              <a:rPr lang="en-IN" sz="2000" dirty="0" err="1"/>
              <a:t>studio.In</a:t>
            </a:r>
            <a:r>
              <a:rPr lang="en-IN" sz="2000" dirty="0"/>
              <a:t> </a:t>
            </a:r>
            <a:r>
              <a:rPr lang="en-IN" sz="2000" dirty="0" err="1"/>
              <a:t>demx</a:t>
            </a:r>
            <a:r>
              <a:rPr lang="en-IN" sz="2000" dirty="0"/>
              <a:t> file right click and update model from database. It shows the Wizard and we have three tabs </a:t>
            </a:r>
            <a:r>
              <a:rPr lang="en-IN" sz="2000" dirty="0" err="1"/>
              <a:t>Add,Refresh</a:t>
            </a:r>
            <a:r>
              <a:rPr lang="en-IN" sz="2000" dirty="0"/>
              <a:t> and Delete. </a:t>
            </a:r>
            <a:r>
              <a:rPr lang="en-IN" sz="2000" b="1" dirty="0"/>
              <a:t>Add</a:t>
            </a:r>
            <a:r>
              <a:rPr lang="en-IN" sz="2000" dirty="0"/>
              <a:t> tabs shows any objects in the database that we currently do not have in our entity data model. The </a:t>
            </a:r>
            <a:r>
              <a:rPr lang="en-IN" sz="2000" b="1" dirty="0"/>
              <a:t>Refresh </a:t>
            </a:r>
            <a:r>
              <a:rPr lang="en-IN" sz="2000" dirty="0"/>
              <a:t>tab shows all objects in our entity data model that will be refreshed when we click finish button. </a:t>
            </a:r>
            <a:r>
              <a:rPr lang="en-IN" sz="2000" b="1" dirty="0"/>
              <a:t>Delete </a:t>
            </a:r>
            <a:r>
              <a:rPr lang="en-IN" sz="2000" dirty="0"/>
              <a:t>tab has all objects that are deleted from the database.</a:t>
            </a:r>
          </a:p>
          <a:p>
            <a:r>
              <a:rPr lang="en-IN" sz="2000" b="1" dirty="0"/>
              <a:t>Importing Store Procedure: </a:t>
            </a:r>
            <a:endParaRPr lang="en-IN" sz="2000" dirty="0"/>
          </a:p>
          <a:p>
            <a:r>
              <a:rPr lang="en-IN" sz="2000" dirty="0"/>
              <a:t>We have select import selected store procedure and functions into entity model </a:t>
            </a:r>
            <a:r>
              <a:rPr lang="en-IN" sz="2000" dirty="0" err="1"/>
              <a:t>checkbox.this</a:t>
            </a:r>
            <a:r>
              <a:rPr lang="en-IN" sz="2000" dirty="0"/>
              <a:t> checkbox means we know </a:t>
            </a:r>
            <a:r>
              <a:rPr lang="en-IN" sz="2000" dirty="0" err="1"/>
              <a:t>edmx</a:t>
            </a:r>
            <a:r>
              <a:rPr lang="en-IN" sz="2000" dirty="0"/>
              <a:t> has 3 parts </a:t>
            </a:r>
            <a:r>
              <a:rPr lang="en-IN" sz="2000" dirty="0" err="1"/>
              <a:t>storage,conceptual</a:t>
            </a:r>
            <a:r>
              <a:rPr lang="en-IN" sz="2000" dirty="0"/>
              <a:t> and mapping </a:t>
            </a:r>
            <a:r>
              <a:rPr lang="en-IN" sz="2000" dirty="0" err="1"/>
              <a:t>model.Storage</a:t>
            </a:r>
            <a:r>
              <a:rPr lang="en-IN" sz="2000" dirty="0"/>
              <a:t> model is representation of database objects.so when we bring our database objects like tables or </a:t>
            </a:r>
            <a:r>
              <a:rPr lang="en-IN" sz="2000" dirty="0" err="1"/>
              <a:t>sp</a:t>
            </a:r>
            <a:r>
              <a:rPr lang="en-IN" sz="2000" dirty="0"/>
              <a:t> they will be defined in the storage </a:t>
            </a:r>
            <a:r>
              <a:rPr lang="en-IN" sz="2000" dirty="0" err="1"/>
              <a:t>model.Now</a:t>
            </a:r>
            <a:r>
              <a:rPr lang="en-IN" sz="2000" dirty="0"/>
              <a:t> when we check this check box apart from bringing </a:t>
            </a:r>
            <a:r>
              <a:rPr lang="en-IN" sz="2000" dirty="0" err="1"/>
              <a:t>sp</a:t>
            </a:r>
            <a:r>
              <a:rPr lang="en-IN" sz="2000" dirty="0"/>
              <a:t> and functions into our storage model this wizard will also create functions in our conceptual model that we can call to execute those </a:t>
            </a:r>
            <a:r>
              <a:rPr lang="en-IN" sz="2000" dirty="0" err="1"/>
              <a:t>procedures.if</a:t>
            </a:r>
            <a:r>
              <a:rPr lang="en-IN" sz="2000" dirty="0"/>
              <a:t> we don’t check it we do not have any option to execute these sp. These methods will be available inside the function imports using which we can execute these sp.</a:t>
            </a:r>
          </a:p>
          <a:p>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65731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1353800" cy="6858000"/>
          </a:xfrm>
        </p:spPr>
        <p:txBody>
          <a:bodyPr>
            <a:normAutofit/>
          </a:bodyPr>
          <a:lstStyle/>
          <a:p>
            <a:r>
              <a:rPr lang="en-IN" sz="2000" b="1" dirty="0"/>
              <a:t>Function Imports: </a:t>
            </a:r>
            <a:r>
              <a:rPr lang="en-IN" sz="2000" dirty="0"/>
              <a:t>It can return complex type, Entities. If the store procedure returns the data from the multiple tables then we can use complex type. If data is getting from single table then we can use Entity</a:t>
            </a:r>
            <a:endParaRPr lang="en-IN" sz="2000" b="1" dirty="0"/>
          </a:p>
          <a:p>
            <a:r>
              <a:rPr lang="en-IN" sz="2000" b="1" dirty="0"/>
              <a:t>Working with Enums: </a:t>
            </a:r>
            <a:r>
              <a:rPr lang="en-IN" sz="2000" dirty="0"/>
              <a:t>In </a:t>
            </a:r>
            <a:r>
              <a:rPr lang="en-IN" sz="2000" dirty="0" err="1"/>
              <a:t>Edmx</a:t>
            </a:r>
            <a:r>
              <a:rPr lang="en-IN" sz="2000" dirty="0"/>
              <a:t> file if we go to properties of entity field we can set the </a:t>
            </a:r>
            <a:r>
              <a:rPr lang="en-IN" sz="2000" b="1" dirty="0"/>
              <a:t>type </a:t>
            </a:r>
            <a:r>
              <a:rPr lang="en-IN" sz="2000" dirty="0"/>
              <a:t>for the property like </a:t>
            </a:r>
            <a:r>
              <a:rPr lang="en-IN" sz="2000" dirty="0" err="1"/>
              <a:t>int,string</a:t>
            </a:r>
            <a:r>
              <a:rPr lang="en-IN" sz="2000" dirty="0"/>
              <a:t> and also we can set </a:t>
            </a:r>
            <a:r>
              <a:rPr lang="en-IN" sz="2000" dirty="0" err="1"/>
              <a:t>ENUM.We</a:t>
            </a:r>
            <a:r>
              <a:rPr lang="en-IN" sz="2000" dirty="0"/>
              <a:t> can create ENUM’s into two ways. We can create ENUM in our entity data model or if we already have ENUM somewhere in the code so we can bring that into our </a:t>
            </a:r>
            <a:r>
              <a:rPr lang="en-IN" sz="2000" dirty="0" err="1"/>
              <a:t>model.First</a:t>
            </a:r>
            <a:r>
              <a:rPr lang="en-IN" sz="2000" dirty="0"/>
              <a:t> In model browser we can find Enum Types in Conceptual Model. We can right click on it and can create ENUM. Another way to create ENUM is by checking the checkbox Reference external type in the wizard and provide the </a:t>
            </a:r>
            <a:r>
              <a:rPr lang="en-IN" sz="2000" dirty="0" err="1"/>
              <a:t>fullyqualified</a:t>
            </a:r>
            <a:r>
              <a:rPr lang="en-IN" sz="2000" dirty="0"/>
              <a:t> namespace </a:t>
            </a:r>
          </a:p>
          <a:p>
            <a:r>
              <a:rPr lang="en-IN" sz="2000" b="1" dirty="0"/>
              <a:t>Code First approach with New Database: </a:t>
            </a:r>
          </a:p>
          <a:p>
            <a:r>
              <a:rPr lang="en-IN" sz="2000" b="1" dirty="0"/>
              <a:t>Step1: </a:t>
            </a:r>
            <a:r>
              <a:rPr lang="en-IN" sz="2000" dirty="0"/>
              <a:t>Create a New project and install the </a:t>
            </a:r>
            <a:r>
              <a:rPr lang="en-IN" sz="2000" dirty="0" err="1"/>
              <a:t>EntityFramework</a:t>
            </a:r>
            <a:r>
              <a:rPr lang="en-IN" sz="2000" dirty="0"/>
              <a:t> package from Package manager console. We can install specific version by using Package manager console using command </a:t>
            </a:r>
            <a:r>
              <a:rPr lang="en-IN" sz="2000" b="1" dirty="0"/>
              <a:t>install-package </a:t>
            </a:r>
            <a:r>
              <a:rPr lang="en-IN" sz="2000" b="1" dirty="0" err="1"/>
              <a:t>EntityFramework</a:t>
            </a:r>
            <a:r>
              <a:rPr lang="en-IN" sz="2000" b="1" dirty="0"/>
              <a:t> –Version:6.1.3</a:t>
            </a:r>
          </a:p>
          <a:p>
            <a:r>
              <a:rPr lang="en-IN" sz="2000" b="1" dirty="0"/>
              <a:t>Step2: </a:t>
            </a:r>
            <a:r>
              <a:rPr lang="en-IN" sz="2000" dirty="0"/>
              <a:t>We have to create a Model</a:t>
            </a:r>
          </a:p>
          <a:p>
            <a:r>
              <a:rPr lang="en-IN" sz="2000" b="1" dirty="0"/>
              <a:t>Step3: </a:t>
            </a:r>
            <a:r>
              <a:rPr lang="en-IN" sz="2000" dirty="0"/>
              <a:t>we need a </a:t>
            </a:r>
            <a:r>
              <a:rPr lang="en-IN" sz="2000" dirty="0" err="1"/>
              <a:t>Dbcontext</a:t>
            </a:r>
            <a:r>
              <a:rPr lang="en-IN" sz="2000" dirty="0"/>
              <a:t> which communicates with database and it should contain </a:t>
            </a:r>
            <a:r>
              <a:rPr lang="en-IN" sz="2000" dirty="0" err="1"/>
              <a:t>Dbset</a:t>
            </a:r>
            <a:r>
              <a:rPr lang="en-IN" sz="2000" dirty="0"/>
              <a:t>&lt;Tables&gt; and </a:t>
            </a:r>
            <a:r>
              <a:rPr lang="en-IN" sz="2000" dirty="0" err="1"/>
              <a:t>Dbset</a:t>
            </a:r>
            <a:r>
              <a:rPr lang="en-IN" sz="2000" dirty="0"/>
              <a:t> is a collection of objects that represents a table in database</a:t>
            </a:r>
          </a:p>
          <a:p>
            <a:r>
              <a:rPr lang="en-IN" sz="2000" b="1" dirty="0"/>
              <a:t>Step4: </a:t>
            </a:r>
            <a:r>
              <a:rPr lang="en-IN" sz="2000" dirty="0"/>
              <a:t>we have to set the </a:t>
            </a:r>
            <a:r>
              <a:rPr lang="en-IN" sz="2000" dirty="0" err="1"/>
              <a:t>connectionstring</a:t>
            </a:r>
            <a:r>
              <a:rPr lang="en-IN" sz="2000" dirty="0"/>
              <a:t> in </a:t>
            </a:r>
            <a:r>
              <a:rPr lang="en-IN" sz="2000" dirty="0" err="1"/>
              <a:t>app.config</a:t>
            </a:r>
            <a:r>
              <a:rPr lang="en-IN" sz="2000" dirty="0"/>
              <a:t> and inside the connection string we have to specify </a:t>
            </a:r>
            <a:r>
              <a:rPr lang="en-IN" sz="2000" dirty="0" err="1"/>
              <a:t>Providername</a:t>
            </a:r>
            <a:r>
              <a:rPr lang="en-IN" sz="2000" dirty="0"/>
              <a:t> attribute to </a:t>
            </a:r>
            <a:r>
              <a:rPr lang="en-IN" sz="2000" dirty="0" err="1"/>
              <a:t>System.Data.SqlClient</a:t>
            </a:r>
            <a:r>
              <a:rPr lang="en-IN" sz="2000" dirty="0"/>
              <a:t> if we work with Code First Approach</a:t>
            </a:r>
          </a:p>
          <a:p>
            <a:r>
              <a:rPr lang="en-IN" sz="2000" b="1" dirty="0"/>
              <a:t>Step5:</a:t>
            </a:r>
            <a:r>
              <a:rPr lang="en-IN" sz="2000" dirty="0"/>
              <a:t>we have to execute migration </a:t>
            </a:r>
            <a:r>
              <a:rPr lang="en-IN" sz="2000" dirty="0" err="1"/>
              <a:t>commands.First</a:t>
            </a:r>
            <a:r>
              <a:rPr lang="en-IN" sz="2000" dirty="0"/>
              <a:t> we have to execute </a:t>
            </a:r>
            <a:r>
              <a:rPr lang="en-IN" sz="2000" b="1" dirty="0"/>
              <a:t>enable-Migrations</a:t>
            </a:r>
            <a:r>
              <a:rPr lang="en-IN" sz="2000" dirty="0"/>
              <a:t> </a:t>
            </a:r>
            <a:r>
              <a:rPr lang="en-IN" sz="2000" dirty="0" err="1"/>
              <a:t>command.Netx</a:t>
            </a:r>
            <a:r>
              <a:rPr lang="en-IN" sz="2000" dirty="0"/>
              <a:t> we have to execute </a:t>
            </a:r>
            <a:r>
              <a:rPr lang="en-IN" sz="2000" b="1" dirty="0"/>
              <a:t>add-migration </a:t>
            </a:r>
            <a:r>
              <a:rPr lang="en-IN" sz="2000" b="1" dirty="0" err="1"/>
              <a:t>migrationname</a:t>
            </a:r>
            <a:r>
              <a:rPr lang="en-IN" sz="2000" b="1" dirty="0"/>
              <a:t>. </a:t>
            </a:r>
            <a:r>
              <a:rPr lang="en-IN" sz="2000" dirty="0"/>
              <a:t>This will create one file which has </a:t>
            </a:r>
            <a:r>
              <a:rPr lang="en-IN" sz="2000" b="1" dirty="0"/>
              <a:t>Up </a:t>
            </a:r>
            <a:r>
              <a:rPr lang="en-IN" sz="2000" dirty="0"/>
              <a:t>and </a:t>
            </a:r>
            <a:r>
              <a:rPr lang="en-IN" sz="2000" b="1" dirty="0"/>
              <a:t>down </a:t>
            </a:r>
            <a:r>
              <a:rPr lang="en-IN" sz="2000" dirty="0" err="1"/>
              <a:t>methods.</a:t>
            </a:r>
            <a:r>
              <a:rPr lang="en-IN" sz="2000" b="1" dirty="0" err="1"/>
              <a:t>Up</a:t>
            </a:r>
            <a:r>
              <a:rPr lang="en-IN" sz="2000" b="1" dirty="0"/>
              <a:t> </a:t>
            </a:r>
            <a:r>
              <a:rPr lang="en-IN" sz="2000" dirty="0"/>
              <a:t>method contains the logic to alter the </a:t>
            </a:r>
            <a:r>
              <a:rPr lang="en-IN" sz="2000" dirty="0" err="1"/>
              <a:t>db</a:t>
            </a:r>
            <a:r>
              <a:rPr lang="en-IN" sz="2000" dirty="0"/>
              <a:t> objects like create a </a:t>
            </a:r>
            <a:r>
              <a:rPr lang="en-IN" sz="2000" dirty="0" err="1"/>
              <a:t>table,add</a:t>
            </a:r>
            <a:r>
              <a:rPr lang="en-IN" sz="2000" dirty="0"/>
              <a:t> a column to existing table etc. Next we have to execute </a:t>
            </a:r>
            <a:r>
              <a:rPr lang="en-IN" sz="2000" b="1" dirty="0"/>
              <a:t>update-database </a:t>
            </a:r>
            <a:r>
              <a:rPr lang="en-IN" sz="2000" dirty="0"/>
              <a:t>command which updates the database</a:t>
            </a:r>
          </a:p>
          <a:p>
            <a:endParaRPr lang="en-IN" sz="2000" b="1"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3283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1353800" cy="6858000"/>
          </a:xfrm>
        </p:spPr>
        <p:txBody>
          <a:bodyPr>
            <a:normAutofit lnSpcReduction="10000"/>
          </a:bodyPr>
          <a:lstStyle/>
          <a:p>
            <a:r>
              <a:rPr lang="en-IN" sz="2000" b="1" dirty="0"/>
              <a:t>Code First approach with existing Database:</a:t>
            </a:r>
          </a:p>
          <a:p>
            <a:r>
              <a:rPr lang="en-IN" sz="2000" b="1" dirty="0"/>
              <a:t>Step1: </a:t>
            </a:r>
            <a:r>
              <a:rPr lang="en-IN" sz="2000" dirty="0"/>
              <a:t>First we have to add .</a:t>
            </a:r>
            <a:r>
              <a:rPr lang="en-IN" sz="2000" dirty="0" err="1"/>
              <a:t>edmx</a:t>
            </a:r>
            <a:r>
              <a:rPr lang="en-IN" sz="2000" dirty="0"/>
              <a:t> file by selecting </a:t>
            </a:r>
            <a:r>
              <a:rPr lang="en-IN" sz="2000" dirty="0" err="1"/>
              <a:t>ADO.Net</a:t>
            </a:r>
            <a:r>
              <a:rPr lang="en-IN" sz="2000" dirty="0"/>
              <a:t> Entity Data model and when we click on next a new wizard will open and here we have to select Code First from database</a:t>
            </a:r>
          </a:p>
          <a:p>
            <a:r>
              <a:rPr lang="en-IN" sz="2000" b="1" dirty="0"/>
              <a:t>Step2: </a:t>
            </a:r>
            <a:r>
              <a:rPr lang="en-IN" sz="2000" dirty="0"/>
              <a:t>we have to enable the migration if the model changes and that changes must affect the database.so we have to enable migration.</a:t>
            </a:r>
          </a:p>
          <a:p>
            <a:r>
              <a:rPr lang="en-IN" sz="2000" b="1" dirty="0"/>
              <a:t>**</a:t>
            </a:r>
            <a:r>
              <a:rPr lang="en-IN" sz="2000" dirty="0"/>
              <a:t>if we already have a database tables and if we run the migration and again the table script will be created and if we run this script using update-database command we will get error because tables already exist.so to avoid exception we have to execute </a:t>
            </a:r>
            <a:r>
              <a:rPr lang="en-IN" sz="2000" b="1" dirty="0"/>
              <a:t>add-migration </a:t>
            </a:r>
            <a:r>
              <a:rPr lang="en-IN" sz="2000" b="1" dirty="0" err="1"/>
              <a:t>initialmodel</a:t>
            </a:r>
            <a:r>
              <a:rPr lang="en-IN" sz="2000" b="1" dirty="0"/>
              <a:t> –</a:t>
            </a:r>
            <a:r>
              <a:rPr lang="en-IN" sz="2000" b="1" dirty="0" err="1"/>
              <a:t>IgnoreChanges</a:t>
            </a:r>
            <a:r>
              <a:rPr lang="en-IN" sz="2000" b="1" dirty="0"/>
              <a:t> –Force </a:t>
            </a:r>
            <a:r>
              <a:rPr lang="en-IN" sz="2000" dirty="0"/>
              <a:t>so the up and down methods will be empty and then we have to run </a:t>
            </a:r>
            <a:r>
              <a:rPr lang="en-IN" sz="2000" b="1" dirty="0"/>
              <a:t>update-database </a:t>
            </a:r>
            <a:r>
              <a:rPr lang="en-IN" sz="2000" dirty="0"/>
              <a:t>command</a:t>
            </a:r>
          </a:p>
          <a:p>
            <a:r>
              <a:rPr lang="en-IN" sz="2000" dirty="0"/>
              <a:t>If we want to add some data while creating a table we use </a:t>
            </a:r>
            <a:r>
              <a:rPr lang="en-IN" sz="2000" b="1" dirty="0" err="1"/>
              <a:t>Sql</a:t>
            </a:r>
            <a:r>
              <a:rPr lang="en-IN" sz="2000" b="1" dirty="0"/>
              <a:t> </a:t>
            </a:r>
            <a:r>
              <a:rPr lang="en-IN" sz="2000" dirty="0"/>
              <a:t>method inside the </a:t>
            </a:r>
            <a:r>
              <a:rPr lang="en-IN" sz="2000" b="1" dirty="0"/>
              <a:t>Up() method</a:t>
            </a:r>
          </a:p>
          <a:p>
            <a:r>
              <a:rPr lang="en-IN" sz="2000" b="1" dirty="0"/>
              <a:t>How to downgrade a database using Entity Framework.</a:t>
            </a:r>
          </a:p>
          <a:p>
            <a:r>
              <a:rPr lang="en-IN" sz="2000" dirty="0"/>
              <a:t>In package manager console we have to run </a:t>
            </a:r>
            <a:r>
              <a:rPr lang="en-IN" sz="2000" b="1" dirty="0"/>
              <a:t>update-database –</a:t>
            </a:r>
            <a:r>
              <a:rPr lang="en-IN" sz="2000" b="1" dirty="0" err="1"/>
              <a:t>TargetMigration:ClassnamewhichisinMigrationFolder</a:t>
            </a:r>
            <a:endParaRPr lang="en-IN" sz="2000" b="1" dirty="0"/>
          </a:p>
          <a:p>
            <a:r>
              <a:rPr lang="en-IN" sz="2000" dirty="0"/>
              <a:t>To bring the database back to latest version we have to execute </a:t>
            </a:r>
            <a:r>
              <a:rPr lang="en-IN" sz="2000" b="1" dirty="0"/>
              <a:t>update-database</a:t>
            </a:r>
          </a:p>
          <a:p>
            <a:r>
              <a:rPr lang="en-IN" sz="2000" b="1" dirty="0"/>
              <a:t>Seeding Database:</a:t>
            </a:r>
          </a:p>
          <a:p>
            <a:r>
              <a:rPr lang="en-IN" sz="2000" dirty="0"/>
              <a:t>When we enable migrations visual studio will automatically creates </a:t>
            </a:r>
            <a:r>
              <a:rPr lang="en-IN" sz="2000" dirty="0" err="1"/>
              <a:t>Configuration.cs</a:t>
            </a:r>
            <a:r>
              <a:rPr lang="en-IN" sz="2000" dirty="0"/>
              <a:t> file. Basically we have two types of </a:t>
            </a:r>
            <a:r>
              <a:rPr lang="en-IN" sz="2000" dirty="0" err="1"/>
              <a:t>migrations.Code</a:t>
            </a:r>
            <a:r>
              <a:rPr lang="en-IN" sz="2000" dirty="0"/>
              <a:t> First migration and automatic migrations. With code first migration as we change our model we manually execute our migration commands in package manager console to create migration. With automatic migration we do not have to do it we keep changing our model then we deploy our application and the first time its loaded EF compares our model with the schema of the database and if there is a mismatch </a:t>
            </a:r>
            <a:r>
              <a:rPr lang="en-IN" sz="2000" dirty="0" err="1"/>
              <a:t>ot</a:t>
            </a:r>
            <a:r>
              <a:rPr lang="en-IN" sz="2000" dirty="0"/>
              <a:t> automatically tries to upgrade the </a:t>
            </a:r>
            <a:r>
              <a:rPr lang="en-IN" sz="2000" dirty="0" err="1"/>
              <a:t>db</a:t>
            </a:r>
            <a:r>
              <a:rPr lang="en-IN" sz="2000" dirty="0"/>
              <a:t> and this approach is unsuccessful that is why we use code first migration</a:t>
            </a:r>
          </a:p>
          <a:p>
            <a:endParaRPr lang="en-IN" sz="2000" dirty="0"/>
          </a:p>
        </p:txBody>
      </p:sp>
    </p:spTree>
    <p:extLst>
      <p:ext uri="{BB962C8B-B14F-4D97-AF65-F5344CB8AC3E}">
        <p14:creationId xmlns:p14="http://schemas.microsoft.com/office/powerpoint/2010/main" val="327272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1353800" cy="6858000"/>
          </a:xfrm>
        </p:spPr>
        <p:txBody>
          <a:bodyPr>
            <a:normAutofit lnSpcReduction="10000"/>
          </a:bodyPr>
          <a:lstStyle/>
          <a:p>
            <a:r>
              <a:rPr lang="en-IN" sz="2000" dirty="0"/>
              <a:t>We use </a:t>
            </a:r>
            <a:r>
              <a:rPr lang="en-IN" sz="2000" b="1" dirty="0"/>
              <a:t>Seed </a:t>
            </a:r>
            <a:r>
              <a:rPr lang="en-IN" sz="2000" dirty="0"/>
              <a:t>method to initialize our database with dummy </a:t>
            </a:r>
            <a:r>
              <a:rPr lang="en-IN" sz="2000" dirty="0" err="1"/>
              <a:t>data.Just</a:t>
            </a:r>
            <a:r>
              <a:rPr lang="en-IN" sz="2000" dirty="0"/>
              <a:t> to clarify we use this against our development database but we should not store reference data like list of </a:t>
            </a:r>
            <a:r>
              <a:rPr lang="en-IN" sz="2000" dirty="0" err="1"/>
              <a:t>coutries,state</a:t>
            </a:r>
            <a:r>
              <a:rPr lang="en-IN" sz="2000" dirty="0"/>
              <a:t> etc so the reference data that we want to deploy to production is by creating the empty migration and use </a:t>
            </a:r>
            <a:r>
              <a:rPr lang="en-IN" sz="2000" b="1" dirty="0" err="1"/>
              <a:t>sql</a:t>
            </a:r>
            <a:r>
              <a:rPr lang="en-IN" sz="2000" b="1" dirty="0"/>
              <a:t> </a:t>
            </a:r>
            <a:r>
              <a:rPr lang="en-IN" sz="2000" b="1" dirty="0" err="1"/>
              <a:t>method</a:t>
            </a:r>
            <a:r>
              <a:rPr lang="en-IN" sz="2000" dirty="0" err="1"/>
              <a:t>to</a:t>
            </a:r>
            <a:r>
              <a:rPr lang="en-IN" sz="2000" dirty="0"/>
              <a:t> populate data in </a:t>
            </a:r>
            <a:r>
              <a:rPr lang="en-IN" sz="2000" dirty="0" err="1"/>
              <a:t>database.We</a:t>
            </a:r>
            <a:r>
              <a:rPr lang="en-IN" sz="2000" dirty="0"/>
              <a:t> have to execute </a:t>
            </a:r>
            <a:r>
              <a:rPr lang="en-IN" sz="2000" b="1" dirty="0"/>
              <a:t>add-migration</a:t>
            </a:r>
          </a:p>
          <a:p>
            <a:r>
              <a:rPr lang="en-IN" sz="2000" b="1" dirty="0"/>
              <a:t>Overriding Conventions: </a:t>
            </a:r>
            <a:r>
              <a:rPr lang="en-IN" sz="2000" dirty="0"/>
              <a:t>There are two ways to override code first </a:t>
            </a:r>
            <a:r>
              <a:rPr lang="en-IN" sz="2000" dirty="0" err="1"/>
              <a:t>conventions.One</a:t>
            </a:r>
            <a:r>
              <a:rPr lang="en-IN" sz="2000" dirty="0"/>
              <a:t> is by Data Annotations and other is by Fluent API.</a:t>
            </a:r>
          </a:p>
          <a:p>
            <a:r>
              <a:rPr lang="en-IN" sz="2000" dirty="0"/>
              <a:t>Data Annotation: If we apply Required Attribute on a property then it will make that field as Not nullable in Database</a:t>
            </a:r>
          </a:p>
          <a:p>
            <a:r>
              <a:rPr lang="en-IN" sz="2000" dirty="0"/>
              <a:t>We can apply the same using Fluent API. To implement fluent API we have to go to </a:t>
            </a:r>
            <a:r>
              <a:rPr lang="en-IN" sz="2000" dirty="0" err="1"/>
              <a:t>db</a:t>
            </a:r>
            <a:r>
              <a:rPr lang="en-IN" sz="2000" dirty="0"/>
              <a:t> context class and inside this we have </a:t>
            </a:r>
            <a:r>
              <a:rPr lang="en-IN" sz="2000" dirty="0" err="1"/>
              <a:t>onModelCreating</a:t>
            </a:r>
            <a:r>
              <a:rPr lang="en-IN" sz="2000" dirty="0"/>
              <a:t> Method and we have to implement Fluent API logic here</a:t>
            </a:r>
          </a:p>
          <a:p>
            <a:r>
              <a:rPr lang="en-IN" sz="2000" b="1" dirty="0" err="1"/>
              <a:t>DataAnnotation</a:t>
            </a:r>
            <a:r>
              <a:rPr lang="en-IN" sz="2000" b="1" dirty="0"/>
              <a:t> attributes:</a:t>
            </a:r>
          </a:p>
          <a:p>
            <a:r>
              <a:rPr lang="en-IN" sz="2000" b="1" dirty="0"/>
              <a:t>[Table(“</a:t>
            </a:r>
            <a:r>
              <a:rPr lang="en-IN" sz="2000" b="1" dirty="0" err="1"/>
              <a:t>tblname</a:t>
            </a:r>
            <a:r>
              <a:rPr lang="en-IN" sz="2000" b="1" dirty="0"/>
              <a:t>”,schema=“</a:t>
            </a:r>
            <a:r>
              <a:rPr lang="en-IN" sz="2000" b="1" dirty="0" err="1"/>
              <a:t>dbo</a:t>
            </a:r>
            <a:r>
              <a:rPr lang="en-IN" sz="2000" b="1" dirty="0"/>
              <a:t>”)] here schema is optional</a:t>
            </a:r>
          </a:p>
          <a:p>
            <a:r>
              <a:rPr lang="en-IN" sz="2000" b="1" dirty="0"/>
              <a:t>[Column(“Name”)] and optionally we can set TypeName=“Varchar”</a:t>
            </a:r>
          </a:p>
          <a:p>
            <a:r>
              <a:rPr lang="en-IN" sz="2000" b="1" dirty="0"/>
              <a:t>Primary Key </a:t>
            </a:r>
            <a:r>
              <a:rPr lang="en-IN" sz="2000" dirty="0"/>
              <a:t>If a class has property with </a:t>
            </a:r>
            <a:r>
              <a:rPr lang="en-IN" sz="2000" dirty="0" err="1"/>
              <a:t>Idor</a:t>
            </a:r>
            <a:r>
              <a:rPr lang="en-IN" sz="2000" dirty="0"/>
              <a:t> name of the </a:t>
            </a:r>
            <a:r>
              <a:rPr lang="en-IN" sz="2000" dirty="0" err="1"/>
              <a:t>class+ID</a:t>
            </a:r>
            <a:r>
              <a:rPr lang="en-IN" sz="2000" dirty="0"/>
              <a:t> then that should be a primary </a:t>
            </a:r>
            <a:r>
              <a:rPr lang="en-IN" sz="2000" dirty="0" err="1"/>
              <a:t>key.Or</a:t>
            </a:r>
            <a:r>
              <a:rPr lang="en-IN" sz="2000" dirty="0"/>
              <a:t> else if we ant to make other property has primary key then we have to use </a:t>
            </a:r>
            <a:r>
              <a:rPr lang="en-IN" sz="2000" b="1" dirty="0"/>
              <a:t>[Key] </a:t>
            </a:r>
            <a:r>
              <a:rPr lang="en-IN" sz="2000" dirty="0"/>
              <a:t>attribute</a:t>
            </a:r>
          </a:p>
          <a:p>
            <a:r>
              <a:rPr lang="en-IN" sz="2000" dirty="0"/>
              <a:t>if we want to generate as an Identity </a:t>
            </a:r>
            <a:r>
              <a:rPr lang="en-IN" sz="2000" dirty="0" err="1"/>
              <a:t>colun</a:t>
            </a:r>
            <a:r>
              <a:rPr lang="en-IN" sz="2000" dirty="0"/>
              <a:t> then we have to use </a:t>
            </a:r>
            <a:r>
              <a:rPr lang="en-IN" sz="2000" b="1" dirty="0"/>
              <a:t>[</a:t>
            </a:r>
            <a:r>
              <a:rPr lang="en-IN" sz="2000" b="1" dirty="0" err="1"/>
              <a:t>DatabaseGenerated</a:t>
            </a:r>
            <a:r>
              <a:rPr lang="en-IN" sz="2000" b="1" dirty="0"/>
              <a:t>(</a:t>
            </a:r>
            <a:r>
              <a:rPr lang="en-IN" sz="2000" b="1" dirty="0" err="1"/>
              <a:t>DatabaseGeneratedoption.None</a:t>
            </a:r>
            <a:r>
              <a:rPr lang="en-IN" sz="2000" b="1" dirty="0"/>
              <a:t>)] </a:t>
            </a:r>
            <a:r>
              <a:rPr lang="en-IN" sz="2000" dirty="0"/>
              <a:t>Here it is an ENUM and it has three options. One is </a:t>
            </a:r>
            <a:r>
              <a:rPr lang="en-IN" sz="2000" b="1" dirty="0"/>
              <a:t>None </a:t>
            </a:r>
            <a:r>
              <a:rPr lang="en-IN" sz="2000" dirty="0"/>
              <a:t>which will not generate the value for this </a:t>
            </a:r>
            <a:r>
              <a:rPr lang="en-IN" sz="2000" dirty="0" err="1"/>
              <a:t>property.Next</a:t>
            </a:r>
            <a:r>
              <a:rPr lang="en-IN" sz="2000" dirty="0"/>
              <a:t> is </a:t>
            </a:r>
            <a:r>
              <a:rPr lang="en-IN" sz="2000" b="1" dirty="0"/>
              <a:t>Identity </a:t>
            </a:r>
            <a:r>
              <a:rPr lang="en-IN" sz="2000" dirty="0"/>
              <a:t>which means it is an identity </a:t>
            </a:r>
            <a:r>
              <a:rPr lang="en-IN" sz="2000" dirty="0" err="1"/>
              <a:t>columnand</a:t>
            </a:r>
            <a:r>
              <a:rPr lang="en-IN" sz="2000" dirty="0"/>
              <a:t> third one is Computed which means target column is computed column in </a:t>
            </a:r>
            <a:r>
              <a:rPr lang="en-IN" sz="2000" dirty="0" err="1"/>
              <a:t>database.For</a:t>
            </a:r>
            <a:r>
              <a:rPr lang="en-IN" sz="2000" dirty="0"/>
              <a:t> example we might have a computed column called </a:t>
            </a:r>
            <a:r>
              <a:rPr lang="en-IN" sz="2000" dirty="0" err="1"/>
              <a:t>fullname</a:t>
            </a:r>
            <a:r>
              <a:rPr lang="en-IN" sz="2000" dirty="0"/>
              <a:t> that combines first and last name columns. We need to tell EF that value of the property is computed in database</a:t>
            </a:r>
          </a:p>
          <a:p>
            <a:r>
              <a:rPr lang="en-IN" sz="2000" b="1" dirty="0"/>
              <a:t>Composite Key: </a:t>
            </a:r>
            <a:r>
              <a:rPr lang="en-IN" sz="2000" dirty="0"/>
              <a:t>We have to add Key attribute and also Order attribute</a:t>
            </a:r>
          </a:p>
          <a:p>
            <a:endParaRPr lang="en-IN" sz="2000" dirty="0"/>
          </a:p>
          <a:p>
            <a:endParaRPr lang="en-IN" sz="2000" b="1" dirty="0"/>
          </a:p>
        </p:txBody>
      </p:sp>
    </p:spTree>
    <p:extLst>
      <p:ext uri="{BB962C8B-B14F-4D97-AF65-F5344CB8AC3E}">
        <p14:creationId xmlns:p14="http://schemas.microsoft.com/office/powerpoint/2010/main" val="209542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1353800" cy="6858000"/>
          </a:xfrm>
        </p:spPr>
        <p:txBody>
          <a:bodyPr>
            <a:normAutofit fontScale="92500" lnSpcReduction="10000"/>
          </a:bodyPr>
          <a:lstStyle/>
          <a:p>
            <a:r>
              <a:rPr lang="en-IN" sz="2000" b="1" dirty="0"/>
              <a:t>Nulls: </a:t>
            </a:r>
            <a:r>
              <a:rPr lang="en-IN" sz="2000" dirty="0"/>
              <a:t>If the property is nullable it should be marked as nullable in the database also</a:t>
            </a:r>
          </a:p>
          <a:p>
            <a:r>
              <a:rPr lang="en-IN" sz="2000" b="1" dirty="0"/>
              <a:t>Lengths of strings: </a:t>
            </a:r>
            <a:r>
              <a:rPr lang="en-IN" sz="2000" dirty="0"/>
              <a:t>if we have a string property that EF assumes database column is of type </a:t>
            </a:r>
            <a:r>
              <a:rPr lang="en-IN" sz="2000" dirty="0" err="1"/>
              <a:t>nvarchar</a:t>
            </a:r>
            <a:r>
              <a:rPr lang="en-IN" sz="2000" dirty="0"/>
              <a:t>(max) and if we want to change the length of the column we use </a:t>
            </a:r>
            <a:r>
              <a:rPr lang="en-IN" sz="2000" b="1" dirty="0" err="1"/>
              <a:t>MaxLength</a:t>
            </a:r>
            <a:r>
              <a:rPr lang="en-IN" sz="2000" b="1" dirty="0"/>
              <a:t> </a:t>
            </a:r>
            <a:r>
              <a:rPr lang="en-IN" sz="2000" dirty="0" err="1"/>
              <a:t>attribute.Ex</a:t>
            </a:r>
            <a:r>
              <a:rPr lang="en-IN" sz="2000" dirty="0"/>
              <a:t> [</a:t>
            </a:r>
            <a:r>
              <a:rPr lang="en-IN" sz="2000" dirty="0" err="1"/>
              <a:t>MaxLength</a:t>
            </a:r>
            <a:r>
              <a:rPr lang="en-IN" sz="2000" dirty="0"/>
              <a:t>(255)]</a:t>
            </a:r>
          </a:p>
          <a:p>
            <a:r>
              <a:rPr lang="en-IN" sz="2000" b="1" dirty="0"/>
              <a:t>Index </a:t>
            </a:r>
            <a:r>
              <a:rPr lang="en-IN" sz="2000" dirty="0"/>
              <a:t>we can add index on a property by simply using index attribute and we can optionally set unique=true to make sure that property column is </a:t>
            </a:r>
            <a:r>
              <a:rPr lang="en-IN" sz="2000" dirty="0" err="1"/>
              <a:t>unique.Ex</a:t>
            </a:r>
            <a:r>
              <a:rPr lang="en-IN" sz="2000" dirty="0"/>
              <a:t>[Index(</a:t>
            </a:r>
            <a:r>
              <a:rPr lang="en-IN" sz="2000" dirty="0" err="1"/>
              <a:t>IsUnique</a:t>
            </a:r>
            <a:r>
              <a:rPr lang="en-IN" sz="2000" dirty="0"/>
              <a:t>=true)]</a:t>
            </a:r>
          </a:p>
          <a:p>
            <a:r>
              <a:rPr lang="en-IN" sz="2000" b="1" dirty="0"/>
              <a:t>Foreign Keys: </a:t>
            </a:r>
            <a:r>
              <a:rPr lang="en-IN" sz="2000" dirty="0"/>
              <a:t>we can use [</a:t>
            </a:r>
            <a:r>
              <a:rPr lang="en-IN" sz="2000" dirty="0" err="1"/>
              <a:t>ForeignKey</a:t>
            </a:r>
            <a:r>
              <a:rPr lang="en-IN" sz="2000" dirty="0"/>
              <a:t>(“Author”)] on property and “Author” this should be property onside the same class where FK is available</a:t>
            </a:r>
          </a:p>
          <a:p>
            <a:r>
              <a:rPr lang="en-IN" sz="2000" b="1" dirty="0"/>
              <a:t>Required: </a:t>
            </a:r>
            <a:r>
              <a:rPr lang="en-IN" sz="2000" dirty="0"/>
              <a:t>if we specify this attribute on property then it make the table column as Not null in database</a:t>
            </a:r>
          </a:p>
          <a:p>
            <a:endParaRPr lang="en-IN" sz="2000" b="1" dirty="0"/>
          </a:p>
          <a:p>
            <a:r>
              <a:rPr lang="en-IN" sz="2000" b="1" dirty="0" err="1"/>
              <a:t>FluentAPI</a:t>
            </a:r>
            <a:r>
              <a:rPr lang="en-IN" sz="2000" b="1" dirty="0"/>
              <a:t>: </a:t>
            </a:r>
            <a:r>
              <a:rPr lang="en-IN" sz="2000" dirty="0"/>
              <a:t>in order to use Fluent API we need to override </a:t>
            </a:r>
            <a:r>
              <a:rPr lang="en-IN" sz="2000" dirty="0" err="1"/>
              <a:t>onmodelCreating</a:t>
            </a:r>
            <a:r>
              <a:rPr lang="en-IN" sz="2000" dirty="0"/>
              <a:t> in </a:t>
            </a:r>
            <a:r>
              <a:rPr lang="en-IN" sz="2000" dirty="0" err="1"/>
              <a:t>Dbcontext</a:t>
            </a:r>
            <a:r>
              <a:rPr lang="en-IN" sz="2000" dirty="0"/>
              <a:t> </a:t>
            </a:r>
            <a:r>
              <a:rPr lang="en-IN" sz="2000" dirty="0" err="1"/>
              <a:t>class.Example</a:t>
            </a:r>
            <a:r>
              <a:rPr lang="en-IN" sz="2000" dirty="0"/>
              <a:t> </a:t>
            </a:r>
            <a:r>
              <a:rPr lang="en-IN" sz="2000" dirty="0" err="1"/>
              <a:t>modelbuilder.Entity</a:t>
            </a:r>
            <a:r>
              <a:rPr lang="en-IN" sz="2000" dirty="0"/>
              <a:t>&lt;</a:t>
            </a:r>
            <a:r>
              <a:rPr lang="en-IN" sz="2000" dirty="0" err="1"/>
              <a:t>ClassName</a:t>
            </a:r>
            <a:r>
              <a:rPr lang="en-IN" sz="2000" dirty="0"/>
              <a:t>&gt;().</a:t>
            </a:r>
            <a:r>
              <a:rPr lang="en-IN" sz="2000" dirty="0" err="1"/>
              <a:t>ToTable</a:t>
            </a:r>
            <a:r>
              <a:rPr lang="en-IN" sz="2000" dirty="0"/>
              <a:t>(“</a:t>
            </a:r>
            <a:r>
              <a:rPr lang="en-IN" sz="2000" dirty="0" err="1"/>
              <a:t>TableName</a:t>
            </a:r>
            <a:r>
              <a:rPr lang="en-IN" sz="2000" dirty="0"/>
              <a:t>”) this code is used to override the </a:t>
            </a:r>
            <a:r>
              <a:rPr lang="en-IN" sz="2000" dirty="0" err="1"/>
              <a:t>tablename</a:t>
            </a:r>
            <a:r>
              <a:rPr lang="en-IN" sz="2000" dirty="0"/>
              <a:t> in </a:t>
            </a:r>
            <a:r>
              <a:rPr lang="en-IN" sz="2000" dirty="0" err="1"/>
              <a:t>database.And</a:t>
            </a:r>
            <a:r>
              <a:rPr lang="en-IN" sz="2000" dirty="0"/>
              <a:t> if we want to change the schema for the table then we have to pass the second argument to this </a:t>
            </a:r>
            <a:r>
              <a:rPr lang="en-IN" sz="2000" dirty="0" err="1"/>
              <a:t>ToTable</a:t>
            </a:r>
            <a:r>
              <a:rPr lang="en-IN" sz="2000" dirty="0"/>
              <a:t>() method. To configure Primary Key we use </a:t>
            </a:r>
            <a:r>
              <a:rPr lang="en-IN" sz="2000" dirty="0" err="1"/>
              <a:t>HasKey</a:t>
            </a:r>
            <a:r>
              <a:rPr lang="en-IN" sz="2000" dirty="0"/>
              <a:t>(x=&gt;</a:t>
            </a:r>
            <a:r>
              <a:rPr lang="en-IN" sz="2000" dirty="0" err="1"/>
              <a:t>x.ISBN</a:t>
            </a:r>
            <a:r>
              <a:rPr lang="en-IN" sz="2000" dirty="0"/>
              <a:t>). So if we want to implement </a:t>
            </a:r>
            <a:r>
              <a:rPr lang="en-IN" sz="2000" b="1" dirty="0"/>
              <a:t>composite key </a:t>
            </a:r>
            <a:r>
              <a:rPr lang="en-IN" sz="2000" dirty="0"/>
              <a:t>we have to use anonymous object in the </a:t>
            </a:r>
            <a:r>
              <a:rPr lang="en-IN" sz="2000" dirty="0" err="1"/>
              <a:t>HasKey</a:t>
            </a:r>
            <a:r>
              <a:rPr lang="en-IN" sz="2000" dirty="0"/>
              <a:t> method and supply the </a:t>
            </a:r>
            <a:r>
              <a:rPr lang="en-IN" sz="2000" dirty="0" err="1"/>
              <a:t>properties.modelbuilder.Entity</a:t>
            </a:r>
            <a:r>
              <a:rPr lang="en-IN" sz="2000" dirty="0"/>
              <a:t>&lt;</a:t>
            </a:r>
            <a:r>
              <a:rPr lang="en-IN" sz="2000" dirty="0" err="1"/>
              <a:t>ClassName</a:t>
            </a:r>
            <a:r>
              <a:rPr lang="en-IN" sz="2000" dirty="0"/>
              <a:t>&gt;().</a:t>
            </a:r>
            <a:r>
              <a:rPr lang="en-IN" sz="2000" dirty="0" err="1"/>
              <a:t>HasKey</a:t>
            </a:r>
            <a:r>
              <a:rPr lang="en-IN" sz="2000" dirty="0"/>
              <a:t>(t=?new{</a:t>
            </a:r>
            <a:r>
              <a:rPr lang="en-IN" sz="2000" dirty="0" err="1"/>
              <a:t>t,ordered,t.itemid</a:t>
            </a:r>
            <a:r>
              <a:rPr lang="en-IN" sz="2000" dirty="0"/>
              <a:t>})</a:t>
            </a:r>
          </a:p>
          <a:p>
            <a:r>
              <a:rPr lang="en-IN" sz="2000" dirty="0"/>
              <a:t>If we want to change the Column </a:t>
            </a:r>
            <a:r>
              <a:rPr lang="en-IN" sz="2000" dirty="0" err="1"/>
              <a:t>Names.we</a:t>
            </a:r>
            <a:r>
              <a:rPr lang="en-IN" sz="2000" dirty="0"/>
              <a:t> have to use </a:t>
            </a:r>
            <a:r>
              <a:rPr lang="en-IN" sz="2000" dirty="0" err="1"/>
              <a:t>modelbuilder.Entity</a:t>
            </a:r>
            <a:r>
              <a:rPr lang="en-IN" sz="2000" dirty="0"/>
              <a:t>&lt;</a:t>
            </a:r>
            <a:r>
              <a:rPr lang="en-IN" sz="2000" dirty="0" err="1"/>
              <a:t>ClassName</a:t>
            </a:r>
            <a:r>
              <a:rPr lang="en-IN" sz="2000" dirty="0"/>
              <a:t>&gt;().Property(x=&gt;</a:t>
            </a:r>
            <a:r>
              <a:rPr lang="en-IN" sz="2000" dirty="0" err="1"/>
              <a:t>x.Name</a:t>
            </a:r>
            <a:r>
              <a:rPr lang="en-IN" sz="2000" dirty="0"/>
              <a:t>).</a:t>
            </a:r>
            <a:r>
              <a:rPr lang="en-IN" sz="2000" dirty="0" err="1"/>
              <a:t>HasColumnName</a:t>
            </a:r>
            <a:r>
              <a:rPr lang="en-IN" sz="2000" dirty="0"/>
              <a:t>(“</a:t>
            </a:r>
            <a:r>
              <a:rPr lang="en-IN" sz="2000" dirty="0" err="1"/>
              <a:t>sName</a:t>
            </a:r>
            <a:r>
              <a:rPr lang="en-IN" sz="2000" dirty="0"/>
              <a:t>”)</a:t>
            </a:r>
          </a:p>
          <a:p>
            <a:r>
              <a:rPr lang="en-IN" sz="2000" b="1" dirty="0" err="1"/>
              <a:t>RelationShips</a:t>
            </a:r>
            <a:r>
              <a:rPr lang="en-IN" sz="2000" b="1" dirty="0"/>
              <a:t>: </a:t>
            </a:r>
            <a:r>
              <a:rPr lang="en-IN" sz="2000" dirty="0"/>
              <a:t>Image we have a Relationship(1-1,1-Many,Many-Many) between Entity1 and Entity2.If we want to configure the </a:t>
            </a:r>
            <a:r>
              <a:rPr lang="en-IN" sz="2000" dirty="0" err="1"/>
              <a:t>relatipship</a:t>
            </a:r>
            <a:r>
              <a:rPr lang="en-IN" sz="2000" dirty="0"/>
              <a:t> with EF we can start from either end(From left-Right or Right-Left).If we configure from Entity1 to Entity2.First we need reference for Entity1 so first we have to call </a:t>
            </a:r>
            <a:r>
              <a:rPr lang="en-IN" sz="2000" dirty="0" err="1"/>
              <a:t>modelbuilder.Entity</a:t>
            </a:r>
            <a:r>
              <a:rPr lang="en-IN" sz="2000" dirty="0"/>
              <a:t>&lt;Class&gt;() and then depending on relation we can call any one of the method(</a:t>
            </a:r>
            <a:r>
              <a:rPr lang="en-IN" sz="2000" dirty="0" err="1"/>
              <a:t>HasMany</a:t>
            </a:r>
            <a:r>
              <a:rPr lang="en-IN" sz="2000" dirty="0"/>
              <a:t>(),</a:t>
            </a:r>
            <a:r>
              <a:rPr lang="en-IN" sz="2000" dirty="0" err="1"/>
              <a:t>HasRequired</a:t>
            </a:r>
            <a:r>
              <a:rPr lang="en-IN" sz="2000" dirty="0"/>
              <a:t>(),</a:t>
            </a:r>
            <a:r>
              <a:rPr lang="en-IN" sz="2000" dirty="0" err="1"/>
              <a:t>HasOptional</a:t>
            </a:r>
            <a:r>
              <a:rPr lang="en-IN" sz="2000" dirty="0"/>
              <a:t>()) and now we configure the reverse direction from Entity2 to Entity1. So we require any of the one method like </a:t>
            </a:r>
            <a:r>
              <a:rPr lang="en-IN" sz="2000" dirty="0" err="1"/>
              <a:t>WithMany</a:t>
            </a:r>
            <a:r>
              <a:rPr lang="en-IN" sz="2000" dirty="0"/>
              <a:t>(),</a:t>
            </a:r>
            <a:r>
              <a:rPr lang="en-IN" sz="2000" dirty="0" err="1"/>
              <a:t>WithRequired</a:t>
            </a:r>
            <a:r>
              <a:rPr lang="en-IN" sz="2000" dirty="0"/>
              <a:t>() or </a:t>
            </a:r>
            <a:r>
              <a:rPr lang="en-IN" sz="2000" dirty="0" err="1"/>
              <a:t>WithOptional</a:t>
            </a:r>
            <a:r>
              <a:rPr lang="en-IN" sz="2000" dirty="0"/>
              <a:t>()</a:t>
            </a:r>
            <a:endParaRPr lang="en-IN" sz="2000" b="1" dirty="0"/>
          </a:p>
        </p:txBody>
      </p:sp>
    </p:spTree>
    <p:extLst>
      <p:ext uri="{BB962C8B-B14F-4D97-AF65-F5344CB8AC3E}">
        <p14:creationId xmlns:p14="http://schemas.microsoft.com/office/powerpoint/2010/main" val="112413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One to Many: </a:t>
            </a:r>
            <a:r>
              <a:rPr lang="en-IN" sz="2000" dirty="0"/>
              <a:t>Example an author can have many </a:t>
            </a:r>
            <a:r>
              <a:rPr lang="en-IN" sz="2000" dirty="0" err="1"/>
              <a:t>courses.But</a:t>
            </a:r>
            <a:r>
              <a:rPr lang="en-IN" sz="2000" dirty="0"/>
              <a:t> each course have only one </a:t>
            </a:r>
            <a:r>
              <a:rPr lang="en-IN" sz="2000" dirty="0" err="1"/>
              <a:t>author.If</a:t>
            </a:r>
            <a:r>
              <a:rPr lang="en-IN" sz="2000" dirty="0"/>
              <a:t> we configure this relation from Left to </a:t>
            </a:r>
            <a:r>
              <a:rPr lang="en-IN" sz="2000" dirty="0" err="1"/>
              <a:t>right.Example</a:t>
            </a:r>
            <a:r>
              <a:rPr lang="en-IN" sz="2000" dirty="0"/>
              <a:t> </a:t>
            </a:r>
            <a:r>
              <a:rPr lang="en-IN" sz="2000" dirty="0" err="1"/>
              <a:t>modelbuilder.Entity</a:t>
            </a:r>
            <a:r>
              <a:rPr lang="en-IN" sz="2000" dirty="0"/>
              <a:t>&lt;Author&gt;().</a:t>
            </a:r>
            <a:r>
              <a:rPr lang="en-IN" sz="2000" dirty="0" err="1"/>
              <a:t>HasMany</a:t>
            </a:r>
            <a:r>
              <a:rPr lang="en-IN" sz="2000" dirty="0"/>
              <a:t>(a=&gt;</a:t>
            </a:r>
            <a:r>
              <a:rPr lang="en-IN" sz="2000" dirty="0" err="1"/>
              <a:t>a.courses</a:t>
            </a:r>
            <a:r>
              <a:rPr lang="en-IN" sz="2000" dirty="0"/>
              <a:t>).</a:t>
            </a:r>
            <a:r>
              <a:rPr lang="en-IN" sz="2000" dirty="0" err="1"/>
              <a:t>WithRequired</a:t>
            </a:r>
            <a:r>
              <a:rPr lang="en-IN" sz="2000" dirty="0"/>
              <a:t>(x=&gt;</a:t>
            </a:r>
            <a:r>
              <a:rPr lang="en-IN" sz="2000" dirty="0" err="1"/>
              <a:t>x.Author</a:t>
            </a:r>
            <a:r>
              <a:rPr lang="en-IN" sz="2000" dirty="0"/>
              <a:t>) here because author can have many courses we call </a:t>
            </a:r>
            <a:r>
              <a:rPr lang="en-IN" sz="2000" dirty="0" err="1"/>
              <a:t>HasMany</a:t>
            </a:r>
            <a:r>
              <a:rPr lang="en-IN" sz="2000" dirty="0"/>
              <a:t>() method and this is the configuration from one side which is form left to right and now we need to start the right to left which is from Courses to </a:t>
            </a:r>
            <a:r>
              <a:rPr lang="en-IN" sz="2000" dirty="0" err="1"/>
              <a:t>Author,since</a:t>
            </a:r>
            <a:r>
              <a:rPr lang="en-IN" sz="2000" dirty="0"/>
              <a:t> a course can have one author we call </a:t>
            </a:r>
            <a:r>
              <a:rPr lang="en-IN" sz="2000" dirty="0" err="1"/>
              <a:t>WithRequired</a:t>
            </a:r>
            <a:r>
              <a:rPr lang="en-IN" sz="2000" dirty="0"/>
              <a:t>(). We can optionally call the </a:t>
            </a:r>
            <a:r>
              <a:rPr lang="en-IN" sz="2000" dirty="0" err="1"/>
              <a:t>HasForeignKey</a:t>
            </a:r>
            <a:endParaRPr lang="en-IN" sz="2000" dirty="0"/>
          </a:p>
          <a:p>
            <a:r>
              <a:rPr lang="en-IN" sz="2000" b="1" dirty="0"/>
              <a:t>Many-to-Many: </a:t>
            </a:r>
            <a:r>
              <a:rPr lang="en-IN" sz="2000" dirty="0"/>
              <a:t>We have a Course and Tag and if we start from course to tag we need a reference of Course Entity towards </a:t>
            </a:r>
            <a:r>
              <a:rPr lang="en-IN" sz="2000" dirty="0" err="1"/>
              <a:t>tag.modelbuilder.Entity</a:t>
            </a:r>
            <a:r>
              <a:rPr lang="en-IN" sz="2000" dirty="0"/>
              <a:t>&lt;Course&gt;.</a:t>
            </a:r>
            <a:r>
              <a:rPr lang="en-IN" sz="2000" dirty="0" err="1"/>
              <a:t>HasMany</a:t>
            </a:r>
            <a:r>
              <a:rPr lang="en-IN" sz="2000" dirty="0"/>
              <a:t>(x=&gt;</a:t>
            </a:r>
            <a:r>
              <a:rPr lang="en-IN" sz="2000" dirty="0" err="1"/>
              <a:t>x.Tags</a:t>
            </a:r>
            <a:r>
              <a:rPr lang="en-IN" sz="2000" dirty="0"/>
              <a:t>).</a:t>
            </a:r>
            <a:r>
              <a:rPr lang="en-IN" sz="2000" dirty="0" err="1"/>
              <a:t>WithMany</a:t>
            </a:r>
            <a:r>
              <a:rPr lang="en-IN" sz="2000" dirty="0"/>
              <a:t>(s=&gt;</a:t>
            </a:r>
            <a:r>
              <a:rPr lang="en-IN" sz="2000" dirty="0" err="1"/>
              <a:t>s.Courses</a:t>
            </a:r>
            <a:r>
              <a:rPr lang="en-IN" sz="2000" dirty="0"/>
              <a:t>) here tags is the navigation property in the course </a:t>
            </a:r>
            <a:r>
              <a:rPr lang="en-IN" sz="2000" dirty="0" err="1"/>
              <a:t>class.Now</a:t>
            </a:r>
            <a:r>
              <a:rPr lang="en-IN" sz="2000" dirty="0"/>
              <a:t> we need to configure the other direction from Tags to course and we need to call </a:t>
            </a:r>
            <a:r>
              <a:rPr lang="en-IN" sz="2000" dirty="0" err="1"/>
              <a:t>WithMany</a:t>
            </a:r>
            <a:r>
              <a:rPr lang="en-IN" sz="2000" dirty="0"/>
              <a:t>() method</a:t>
            </a:r>
          </a:p>
          <a:p>
            <a:r>
              <a:rPr lang="en-IN" sz="2000" b="1" dirty="0"/>
              <a:t>One-to –Zero/One: </a:t>
            </a:r>
            <a:r>
              <a:rPr lang="en-IN" sz="2000" dirty="0"/>
              <a:t>Here we have a course and course can optionally have a Caption but each caption belongs to one course. </a:t>
            </a:r>
            <a:r>
              <a:rPr lang="en-IN" sz="2000" dirty="0" err="1"/>
              <a:t>Modelbuilder.Entity</a:t>
            </a:r>
            <a:r>
              <a:rPr lang="en-IN" sz="2000" dirty="0"/>
              <a:t>&lt;Course&gt;().</a:t>
            </a:r>
            <a:r>
              <a:rPr lang="en-IN" sz="2000" dirty="0" err="1"/>
              <a:t>HasOptional</a:t>
            </a:r>
            <a:r>
              <a:rPr lang="en-IN" sz="2000" dirty="0"/>
              <a:t>(c=&gt;</a:t>
            </a:r>
            <a:r>
              <a:rPr lang="en-IN" sz="2000" dirty="0" err="1"/>
              <a:t>c.Caption</a:t>
            </a:r>
            <a:r>
              <a:rPr lang="en-IN" sz="2000" dirty="0"/>
              <a:t>).</a:t>
            </a:r>
            <a:r>
              <a:rPr lang="en-IN" sz="2000" dirty="0" err="1"/>
              <a:t>WithRequired</a:t>
            </a:r>
            <a:r>
              <a:rPr lang="en-IN" sz="2000" dirty="0"/>
              <a:t>(x=&gt;</a:t>
            </a:r>
            <a:r>
              <a:rPr lang="en-IN" sz="2000" dirty="0" err="1"/>
              <a:t>x.Course</a:t>
            </a:r>
            <a:r>
              <a:rPr lang="en-IN" sz="2000" dirty="0"/>
              <a:t>)</a:t>
            </a:r>
          </a:p>
          <a:p>
            <a:r>
              <a:rPr lang="en-IN" sz="2000" b="1" dirty="0"/>
              <a:t>One-to-One: </a:t>
            </a:r>
            <a:r>
              <a:rPr lang="en-IN" sz="2000" dirty="0"/>
              <a:t>We have a course and a </a:t>
            </a:r>
            <a:r>
              <a:rPr lang="en-IN" sz="2000" dirty="0" err="1"/>
              <a:t>cover.A</a:t>
            </a:r>
            <a:r>
              <a:rPr lang="en-IN" sz="2000" dirty="0"/>
              <a:t> course has one cover and a cover belongs to one </a:t>
            </a:r>
            <a:r>
              <a:rPr lang="en-IN" sz="2000" dirty="0" err="1"/>
              <a:t>course.modeulbuilder.Entity</a:t>
            </a:r>
            <a:r>
              <a:rPr lang="en-IN" sz="2000" dirty="0"/>
              <a:t>&lt;Course&gt;().</a:t>
            </a:r>
            <a:r>
              <a:rPr lang="en-IN" sz="2000" dirty="0" err="1"/>
              <a:t>HasRequired</a:t>
            </a:r>
            <a:r>
              <a:rPr lang="en-IN" sz="2000" dirty="0"/>
              <a:t>(c=&gt;</a:t>
            </a:r>
            <a:r>
              <a:rPr lang="en-IN" sz="2000" dirty="0" err="1"/>
              <a:t>c.Cover</a:t>
            </a:r>
            <a:r>
              <a:rPr lang="en-IN" sz="2000" dirty="0"/>
              <a:t>).</a:t>
            </a:r>
            <a:r>
              <a:rPr lang="en-IN" sz="2000" dirty="0" err="1"/>
              <a:t>WithrequiredPrinciple</a:t>
            </a:r>
            <a:r>
              <a:rPr lang="en-IN" sz="2000" dirty="0"/>
              <a:t>(c=&gt;</a:t>
            </a:r>
            <a:r>
              <a:rPr lang="en-IN" sz="2000" dirty="0" err="1"/>
              <a:t>c.course</a:t>
            </a:r>
            <a:r>
              <a:rPr lang="en-IN" sz="2000" dirty="0"/>
              <a:t>) and if we go in reverse order from right to left here principle means parent and dependent means child</a:t>
            </a:r>
          </a:p>
          <a:p>
            <a:r>
              <a:rPr lang="en-IN" sz="2000" b="1" dirty="0"/>
              <a:t>One-to-one from(Right to left): </a:t>
            </a:r>
            <a:r>
              <a:rPr lang="en-IN" sz="2000" dirty="0" err="1"/>
              <a:t>modelbuilder.Enityt</a:t>
            </a:r>
            <a:r>
              <a:rPr lang="en-IN" sz="2000" dirty="0"/>
              <a:t>&lt;Cover&gt;().</a:t>
            </a:r>
            <a:r>
              <a:rPr lang="en-IN" sz="2000" dirty="0" err="1"/>
              <a:t>HasRequired</a:t>
            </a:r>
            <a:r>
              <a:rPr lang="en-IN" sz="2000" dirty="0"/>
              <a:t>(c=&gt;</a:t>
            </a:r>
            <a:r>
              <a:rPr lang="en-IN" sz="2000" dirty="0" err="1"/>
              <a:t>c.course</a:t>
            </a:r>
            <a:r>
              <a:rPr lang="en-IN" sz="2000" dirty="0"/>
              <a:t>).</a:t>
            </a:r>
            <a:r>
              <a:rPr lang="en-IN" sz="2000" dirty="0" err="1"/>
              <a:t>WithRequiredDependant</a:t>
            </a:r>
            <a:r>
              <a:rPr lang="en-IN" sz="2000" dirty="0"/>
              <a:t>(x=&gt;</a:t>
            </a:r>
            <a:r>
              <a:rPr lang="en-IN" sz="2000" dirty="0" err="1"/>
              <a:t>x.cover</a:t>
            </a:r>
            <a:r>
              <a:rPr lang="en-IN" sz="2000" dirty="0"/>
              <a:t>);</a:t>
            </a:r>
          </a:p>
          <a:p>
            <a:r>
              <a:rPr lang="en-IN" sz="2000" b="1" dirty="0"/>
              <a:t>Map: </a:t>
            </a:r>
            <a:r>
              <a:rPr lang="en-IN" sz="2000" dirty="0"/>
              <a:t>This method is used to change the database table names using Fluent API</a:t>
            </a:r>
          </a:p>
          <a:p>
            <a:r>
              <a:rPr lang="en-IN" sz="2000" b="1" dirty="0"/>
              <a:t>Organising Fluent API Configurations: </a:t>
            </a:r>
            <a:r>
              <a:rPr lang="en-IN" sz="2000" dirty="0"/>
              <a:t>Inside </a:t>
            </a:r>
            <a:r>
              <a:rPr lang="en-IN" sz="2000" dirty="0" err="1"/>
              <a:t>onmodelcreating</a:t>
            </a:r>
            <a:r>
              <a:rPr lang="en-IN" sz="2000" dirty="0"/>
              <a:t> method if we have lot of code related Fluent API then class file will become large.so instead of writing all the configurations inside this </a:t>
            </a:r>
            <a:r>
              <a:rPr lang="en-IN" sz="2000" dirty="0" err="1"/>
              <a:t>OnModelCreating</a:t>
            </a:r>
            <a:r>
              <a:rPr lang="en-IN" sz="2000" dirty="0"/>
              <a:t> method we can move that to a different class</a:t>
            </a:r>
            <a:endParaRPr lang="en-IN" sz="2000" b="1" dirty="0"/>
          </a:p>
        </p:txBody>
      </p:sp>
    </p:spTree>
    <p:extLst>
      <p:ext uri="{BB962C8B-B14F-4D97-AF65-F5344CB8AC3E}">
        <p14:creationId xmlns:p14="http://schemas.microsoft.com/office/powerpoint/2010/main" val="1619939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B30C27CF747C47A225D6959222F9B1" ma:contentTypeVersion="16" ma:contentTypeDescription="Create a new document." ma:contentTypeScope="" ma:versionID="598b5024942e5f82856d0c28ef0b5838">
  <xsd:schema xmlns:xsd="http://www.w3.org/2001/XMLSchema" xmlns:xs="http://www.w3.org/2001/XMLSchema" xmlns:p="http://schemas.microsoft.com/office/2006/metadata/properties" xmlns:ns3="9fd32d76-f667-4557-87a3-726637a93b2e" xmlns:ns4="26c483d2-2db6-4653-9580-eddcd7f444d5" targetNamespace="http://schemas.microsoft.com/office/2006/metadata/properties" ma:root="true" ma:fieldsID="25e1b06eb737506ae1f7abdfa23f7e58" ns3:_="" ns4:_="">
    <xsd:import namespace="9fd32d76-f667-4557-87a3-726637a93b2e"/>
    <xsd:import namespace="26c483d2-2db6-4653-9580-eddcd7f444d5"/>
    <xsd:element name="properties">
      <xsd:complexType>
        <xsd:sequence>
          <xsd:element name="documentManagement">
            <xsd:complexType>
              <xsd:all>
                <xsd:element ref="ns3:SharedWithUsers" minOccurs="0"/>
                <xsd:element ref="ns3:SharedWithDetails" minOccurs="0"/>
                <xsd:element ref="ns3:SharingHintHash" minOccurs="0"/>
                <xsd:element ref="ns4:_activity"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ObjectDetectorVersions" minOccurs="0"/>
                <xsd:element ref="ns4:MediaLengthInSeconds" minOccurs="0"/>
                <xsd:element ref="ns4:MediaServiceSystemTags" minOccurs="0"/>
                <xsd:element ref="ns4:MediaServiceLoca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32d76-f667-4557-87a3-726637a93b2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c483d2-2db6-4653-9580-eddcd7f444d5" elementFormDefault="qualified">
    <xsd:import namespace="http://schemas.microsoft.com/office/2006/documentManagement/types"/>
    <xsd:import namespace="http://schemas.microsoft.com/office/infopath/2007/PartnerControls"/>
    <xsd:element name="_activity" ma:index="11"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6c483d2-2db6-4653-9580-eddcd7f444d5" xsi:nil="true"/>
  </documentManagement>
</p:properties>
</file>

<file path=customXml/itemProps1.xml><?xml version="1.0" encoding="utf-8"?>
<ds:datastoreItem xmlns:ds="http://schemas.openxmlformats.org/officeDocument/2006/customXml" ds:itemID="{FACA5455-ED4C-4A3B-85FB-5A209EC4B49A}">
  <ds:schemaRefs>
    <ds:schemaRef ds:uri="http://schemas.microsoft.com/sharepoint/v3/contenttype/forms"/>
  </ds:schemaRefs>
</ds:datastoreItem>
</file>

<file path=customXml/itemProps2.xml><?xml version="1.0" encoding="utf-8"?>
<ds:datastoreItem xmlns:ds="http://schemas.openxmlformats.org/officeDocument/2006/customXml" ds:itemID="{D70E4A80-315E-4CA4-989A-820E84DBB4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32d76-f667-4557-87a3-726637a93b2e"/>
    <ds:schemaRef ds:uri="26c483d2-2db6-4653-9580-eddcd7f444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A9FB3A-17E2-472F-8D5D-99924D4FCCB8}">
  <ds:schemaRefs>
    <ds:schemaRef ds:uri="26c483d2-2db6-4653-9580-eddcd7f444d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9fd32d76-f667-4557-87a3-726637a93b2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34089</TotalTime>
  <Words>4067</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Entity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Koppada, Venkat</dc:creator>
  <cp:lastModifiedBy>Varma, Koppada Venkata</cp:lastModifiedBy>
  <cp:revision>236</cp:revision>
  <dcterms:created xsi:type="dcterms:W3CDTF">2024-05-23T14:56:16Z</dcterms:created>
  <dcterms:modified xsi:type="dcterms:W3CDTF">2024-07-22T10:27:27Z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0x010100E9B30C27CF747C47A225D6959222F9B1</vt:lpwstr>
  </property>
</Properties>
</file>