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23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C6CEEC-0905-475A-BED1-753E357B142E}" v="15" dt="2024-06-15T08:15:46.0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EB007-284E-4E54-C6BE-15EAB8288A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D41D636-99E8-2600-B5CD-2EE8B9F9F9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0582C5-3A1A-7969-65A1-A1E26ED3761B}"/>
              </a:ext>
            </a:extLst>
          </p:cNvPr>
          <p:cNvSpPr>
            <a:spLocks noGrp="1"/>
          </p:cNvSpPr>
          <p:nvPr>
            <p:ph type="dt" sz="half" idx="10"/>
          </p:nvPr>
        </p:nvSpPr>
        <p:spPr/>
        <p:txBody>
          <a:bodyPr/>
          <a:lstStyle/>
          <a:p>
            <a:fld id="{B95B5A23-DA0D-4E02-87B2-C6B31878518C}" type="datetimeFigureOut">
              <a:rPr lang="en-IN" smtClean="0"/>
              <a:t>23-07-2024</a:t>
            </a:fld>
            <a:endParaRPr lang="en-IN"/>
          </a:p>
        </p:txBody>
      </p:sp>
      <p:sp>
        <p:nvSpPr>
          <p:cNvPr id="5" name="Footer Placeholder 4">
            <a:extLst>
              <a:ext uri="{FF2B5EF4-FFF2-40B4-BE49-F238E27FC236}">
                <a16:creationId xmlns:a16="http://schemas.microsoft.com/office/drawing/2014/main" id="{2B30A275-F335-9AF2-3B4D-4FF2B065F5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614BB4-3A21-1378-CFC4-18E998B6D5B2}"/>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2864277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2D1C8-820E-65F0-BC8E-42D495DC525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C3EF00-F8E1-A091-DE1C-4525E1EF05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68548F-07F0-CEE3-6898-C347BA5BEF73}"/>
              </a:ext>
            </a:extLst>
          </p:cNvPr>
          <p:cNvSpPr>
            <a:spLocks noGrp="1"/>
          </p:cNvSpPr>
          <p:nvPr>
            <p:ph type="dt" sz="half" idx="10"/>
          </p:nvPr>
        </p:nvSpPr>
        <p:spPr/>
        <p:txBody>
          <a:bodyPr/>
          <a:lstStyle/>
          <a:p>
            <a:fld id="{B95B5A23-DA0D-4E02-87B2-C6B31878518C}" type="datetimeFigureOut">
              <a:rPr lang="en-IN" smtClean="0"/>
              <a:t>23-07-2024</a:t>
            </a:fld>
            <a:endParaRPr lang="en-IN"/>
          </a:p>
        </p:txBody>
      </p:sp>
      <p:sp>
        <p:nvSpPr>
          <p:cNvPr id="5" name="Footer Placeholder 4">
            <a:extLst>
              <a:ext uri="{FF2B5EF4-FFF2-40B4-BE49-F238E27FC236}">
                <a16:creationId xmlns:a16="http://schemas.microsoft.com/office/drawing/2014/main" id="{5756997C-F5A1-B6BB-6105-5EA82F0C08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FD7385-08CF-1DE6-6A9A-6A58DC400C80}"/>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3778561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10A76F-43D1-658F-B51D-41049D5C5C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079692-D146-6E98-A7E7-A8BFD4FB1B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5B7A57-CD54-7A4F-5EDA-EC3D75ABDB34}"/>
              </a:ext>
            </a:extLst>
          </p:cNvPr>
          <p:cNvSpPr>
            <a:spLocks noGrp="1"/>
          </p:cNvSpPr>
          <p:nvPr>
            <p:ph type="dt" sz="half" idx="10"/>
          </p:nvPr>
        </p:nvSpPr>
        <p:spPr/>
        <p:txBody>
          <a:bodyPr/>
          <a:lstStyle/>
          <a:p>
            <a:fld id="{B95B5A23-DA0D-4E02-87B2-C6B31878518C}" type="datetimeFigureOut">
              <a:rPr lang="en-IN" smtClean="0"/>
              <a:t>23-07-2024</a:t>
            </a:fld>
            <a:endParaRPr lang="en-IN"/>
          </a:p>
        </p:txBody>
      </p:sp>
      <p:sp>
        <p:nvSpPr>
          <p:cNvPr id="5" name="Footer Placeholder 4">
            <a:extLst>
              <a:ext uri="{FF2B5EF4-FFF2-40B4-BE49-F238E27FC236}">
                <a16:creationId xmlns:a16="http://schemas.microsoft.com/office/drawing/2014/main" id="{1348B52A-8729-DED1-E49E-565C17CE0D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A556D6-89FC-6485-8ACA-3826D445F066}"/>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4108537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7A13B-DEC8-446E-BB0A-70F6F53647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76D214-EB6B-CC86-4C7A-58C1CF0FFC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06F87D-1438-F0A4-D97E-D117C83CD724}"/>
              </a:ext>
            </a:extLst>
          </p:cNvPr>
          <p:cNvSpPr>
            <a:spLocks noGrp="1"/>
          </p:cNvSpPr>
          <p:nvPr>
            <p:ph type="dt" sz="half" idx="10"/>
          </p:nvPr>
        </p:nvSpPr>
        <p:spPr/>
        <p:txBody>
          <a:bodyPr/>
          <a:lstStyle/>
          <a:p>
            <a:fld id="{B95B5A23-DA0D-4E02-87B2-C6B31878518C}" type="datetimeFigureOut">
              <a:rPr lang="en-IN" smtClean="0"/>
              <a:t>23-07-2024</a:t>
            </a:fld>
            <a:endParaRPr lang="en-IN"/>
          </a:p>
        </p:txBody>
      </p:sp>
      <p:sp>
        <p:nvSpPr>
          <p:cNvPr id="5" name="Footer Placeholder 4">
            <a:extLst>
              <a:ext uri="{FF2B5EF4-FFF2-40B4-BE49-F238E27FC236}">
                <a16:creationId xmlns:a16="http://schemas.microsoft.com/office/drawing/2014/main" id="{011B009B-12DB-D2D4-B963-B1C833B261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A15AB7-D470-D1F7-2492-E677CD205FC6}"/>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1988818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876AA-C43E-A2FE-D362-74B6215880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7B100F-7D61-356C-AF97-5F2FFEB4C0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4E8DCA-E5D0-1C63-4942-635650DBAD3D}"/>
              </a:ext>
            </a:extLst>
          </p:cNvPr>
          <p:cNvSpPr>
            <a:spLocks noGrp="1"/>
          </p:cNvSpPr>
          <p:nvPr>
            <p:ph type="dt" sz="half" idx="10"/>
          </p:nvPr>
        </p:nvSpPr>
        <p:spPr/>
        <p:txBody>
          <a:bodyPr/>
          <a:lstStyle/>
          <a:p>
            <a:fld id="{B95B5A23-DA0D-4E02-87B2-C6B31878518C}" type="datetimeFigureOut">
              <a:rPr lang="en-IN" smtClean="0"/>
              <a:t>23-07-2024</a:t>
            </a:fld>
            <a:endParaRPr lang="en-IN"/>
          </a:p>
        </p:txBody>
      </p:sp>
      <p:sp>
        <p:nvSpPr>
          <p:cNvPr id="5" name="Footer Placeholder 4">
            <a:extLst>
              <a:ext uri="{FF2B5EF4-FFF2-40B4-BE49-F238E27FC236}">
                <a16:creationId xmlns:a16="http://schemas.microsoft.com/office/drawing/2014/main" id="{44480E3F-789F-5552-1397-44C58103C6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9D7902-77AF-DC38-172A-2981272AFF60}"/>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3616835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9ACE1-EBCE-1CFC-1D99-212A4FBDAC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340A9C-A7EA-E82C-0F0F-3B56E3B511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8FC7BB9-F5A5-17EA-AFFE-C6F324FE36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BEC940-CA05-A316-7829-81E46D96CC6C}"/>
              </a:ext>
            </a:extLst>
          </p:cNvPr>
          <p:cNvSpPr>
            <a:spLocks noGrp="1"/>
          </p:cNvSpPr>
          <p:nvPr>
            <p:ph type="dt" sz="half" idx="10"/>
          </p:nvPr>
        </p:nvSpPr>
        <p:spPr/>
        <p:txBody>
          <a:bodyPr/>
          <a:lstStyle/>
          <a:p>
            <a:fld id="{B95B5A23-DA0D-4E02-87B2-C6B31878518C}" type="datetimeFigureOut">
              <a:rPr lang="en-IN" smtClean="0"/>
              <a:t>23-07-2024</a:t>
            </a:fld>
            <a:endParaRPr lang="en-IN"/>
          </a:p>
        </p:txBody>
      </p:sp>
      <p:sp>
        <p:nvSpPr>
          <p:cNvPr id="6" name="Footer Placeholder 5">
            <a:extLst>
              <a:ext uri="{FF2B5EF4-FFF2-40B4-BE49-F238E27FC236}">
                <a16:creationId xmlns:a16="http://schemas.microsoft.com/office/drawing/2014/main" id="{3214BE31-4CC4-287D-EF5C-87DCFFC03F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FB9552-DB91-ED73-A42C-6327725D78DF}"/>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3330018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573C-3158-4C70-B1D5-D44C0CE784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C84155-4AFC-288E-6AA4-E7F62CF386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635B46-CB6D-13D4-A772-8DCE373392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F14053-ED7B-2F27-B38C-DD82ED5F5C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80A9A7-9CA3-C786-B5D4-BA84C8BF2A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3E4F6AB-8E1B-9AE4-3F7D-EC9B39EE9D72}"/>
              </a:ext>
            </a:extLst>
          </p:cNvPr>
          <p:cNvSpPr>
            <a:spLocks noGrp="1"/>
          </p:cNvSpPr>
          <p:nvPr>
            <p:ph type="dt" sz="half" idx="10"/>
          </p:nvPr>
        </p:nvSpPr>
        <p:spPr/>
        <p:txBody>
          <a:bodyPr/>
          <a:lstStyle/>
          <a:p>
            <a:fld id="{B95B5A23-DA0D-4E02-87B2-C6B31878518C}" type="datetimeFigureOut">
              <a:rPr lang="en-IN" smtClean="0"/>
              <a:t>23-07-2024</a:t>
            </a:fld>
            <a:endParaRPr lang="en-IN"/>
          </a:p>
        </p:txBody>
      </p:sp>
      <p:sp>
        <p:nvSpPr>
          <p:cNvPr id="8" name="Footer Placeholder 7">
            <a:extLst>
              <a:ext uri="{FF2B5EF4-FFF2-40B4-BE49-F238E27FC236}">
                <a16:creationId xmlns:a16="http://schemas.microsoft.com/office/drawing/2014/main" id="{E85867FB-DDE6-BAB2-0BAC-F411698EBF3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7AFF71-F2B8-8F72-3C55-ED1D9AC7D22C}"/>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3620607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F295C-3BE5-99A9-2D67-4BEF1A18BB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E9F3E86-2ABD-ABBD-8529-52801987ADDE}"/>
              </a:ext>
            </a:extLst>
          </p:cNvPr>
          <p:cNvSpPr>
            <a:spLocks noGrp="1"/>
          </p:cNvSpPr>
          <p:nvPr>
            <p:ph type="dt" sz="half" idx="10"/>
          </p:nvPr>
        </p:nvSpPr>
        <p:spPr/>
        <p:txBody>
          <a:bodyPr/>
          <a:lstStyle/>
          <a:p>
            <a:fld id="{B95B5A23-DA0D-4E02-87B2-C6B31878518C}" type="datetimeFigureOut">
              <a:rPr lang="en-IN" smtClean="0"/>
              <a:t>23-07-2024</a:t>
            </a:fld>
            <a:endParaRPr lang="en-IN"/>
          </a:p>
        </p:txBody>
      </p:sp>
      <p:sp>
        <p:nvSpPr>
          <p:cNvPr id="4" name="Footer Placeholder 3">
            <a:extLst>
              <a:ext uri="{FF2B5EF4-FFF2-40B4-BE49-F238E27FC236}">
                <a16:creationId xmlns:a16="http://schemas.microsoft.com/office/drawing/2014/main" id="{6AB39DBA-1679-1714-8B25-320C53E7B95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1074C1C-70DB-EB0A-ACFD-8AD399E0173B}"/>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275110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2F20E8-4081-40AE-4372-E88FD48606E0}"/>
              </a:ext>
            </a:extLst>
          </p:cNvPr>
          <p:cNvSpPr>
            <a:spLocks noGrp="1"/>
          </p:cNvSpPr>
          <p:nvPr>
            <p:ph type="dt" sz="half" idx="10"/>
          </p:nvPr>
        </p:nvSpPr>
        <p:spPr/>
        <p:txBody>
          <a:bodyPr/>
          <a:lstStyle/>
          <a:p>
            <a:fld id="{B95B5A23-DA0D-4E02-87B2-C6B31878518C}" type="datetimeFigureOut">
              <a:rPr lang="en-IN" smtClean="0"/>
              <a:t>23-07-2024</a:t>
            </a:fld>
            <a:endParaRPr lang="en-IN"/>
          </a:p>
        </p:txBody>
      </p:sp>
      <p:sp>
        <p:nvSpPr>
          <p:cNvPr id="3" name="Footer Placeholder 2">
            <a:extLst>
              <a:ext uri="{FF2B5EF4-FFF2-40B4-BE49-F238E27FC236}">
                <a16:creationId xmlns:a16="http://schemas.microsoft.com/office/drawing/2014/main" id="{DEB26D87-1DF6-5B39-C3B9-C4797D1E091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DBEE63-9660-88F0-7CF2-EBD0C44C6A6E}"/>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1644245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42A89-69E7-4891-7279-FDDD74221E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31F4979-8853-37EE-48D8-76E56139C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FE93845-E6AC-D7FF-3EF1-392FFB9088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BBA45A-3544-94B7-F01B-1B992154E7B2}"/>
              </a:ext>
            </a:extLst>
          </p:cNvPr>
          <p:cNvSpPr>
            <a:spLocks noGrp="1"/>
          </p:cNvSpPr>
          <p:nvPr>
            <p:ph type="dt" sz="half" idx="10"/>
          </p:nvPr>
        </p:nvSpPr>
        <p:spPr/>
        <p:txBody>
          <a:bodyPr/>
          <a:lstStyle/>
          <a:p>
            <a:fld id="{B95B5A23-DA0D-4E02-87B2-C6B31878518C}" type="datetimeFigureOut">
              <a:rPr lang="en-IN" smtClean="0"/>
              <a:t>23-07-2024</a:t>
            </a:fld>
            <a:endParaRPr lang="en-IN"/>
          </a:p>
        </p:txBody>
      </p:sp>
      <p:sp>
        <p:nvSpPr>
          <p:cNvPr id="6" name="Footer Placeholder 5">
            <a:extLst>
              <a:ext uri="{FF2B5EF4-FFF2-40B4-BE49-F238E27FC236}">
                <a16:creationId xmlns:a16="http://schemas.microsoft.com/office/drawing/2014/main" id="{C2FEA7A3-6166-7CAE-EB57-D78925A3ED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4CA504-FEFE-BAB9-4E2C-78D89D16C3F6}"/>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972948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6D75F-9EAD-86E7-B649-05E3CEC5F7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4EFA884-4586-D94F-2568-50A149DFD9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0F08A5-D70F-8558-1160-376AA2CA6F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529947-B56C-7649-6F4B-8D1379E516B9}"/>
              </a:ext>
            </a:extLst>
          </p:cNvPr>
          <p:cNvSpPr>
            <a:spLocks noGrp="1"/>
          </p:cNvSpPr>
          <p:nvPr>
            <p:ph type="dt" sz="half" idx="10"/>
          </p:nvPr>
        </p:nvSpPr>
        <p:spPr/>
        <p:txBody>
          <a:bodyPr/>
          <a:lstStyle/>
          <a:p>
            <a:fld id="{B95B5A23-DA0D-4E02-87B2-C6B31878518C}" type="datetimeFigureOut">
              <a:rPr lang="en-IN" smtClean="0"/>
              <a:t>23-07-2024</a:t>
            </a:fld>
            <a:endParaRPr lang="en-IN"/>
          </a:p>
        </p:txBody>
      </p:sp>
      <p:sp>
        <p:nvSpPr>
          <p:cNvPr id="6" name="Footer Placeholder 5">
            <a:extLst>
              <a:ext uri="{FF2B5EF4-FFF2-40B4-BE49-F238E27FC236}">
                <a16:creationId xmlns:a16="http://schemas.microsoft.com/office/drawing/2014/main" id="{5F4BC6DC-5CB2-70A1-E553-42FD6636D1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165615-9C24-A380-B689-0F67AA8E155C}"/>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861782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B0DCBE-814F-6647-CEF2-69C7F27CB5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CFF289-6ACC-B372-BDC2-7E2D7BD95B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8BF2C3-936C-A604-2ED8-2B1BD23937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5B5A23-DA0D-4E02-87B2-C6B31878518C}" type="datetimeFigureOut">
              <a:rPr lang="en-IN" smtClean="0"/>
              <a:t>23-07-2024</a:t>
            </a:fld>
            <a:endParaRPr lang="en-IN"/>
          </a:p>
        </p:txBody>
      </p:sp>
      <p:sp>
        <p:nvSpPr>
          <p:cNvPr id="5" name="Footer Placeholder 4">
            <a:extLst>
              <a:ext uri="{FF2B5EF4-FFF2-40B4-BE49-F238E27FC236}">
                <a16:creationId xmlns:a16="http://schemas.microsoft.com/office/drawing/2014/main" id="{8065A744-A0C1-DE88-74B5-12513BE600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0ABFAE-C0A6-1802-4BDF-8D109F6E16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83CF27-D661-431D-B269-1F826BB07B55}" type="slidenum">
              <a:rPr lang="en-IN" smtClean="0"/>
              <a:t>‹#›</a:t>
            </a:fld>
            <a:endParaRPr lang="en-IN"/>
          </a:p>
        </p:txBody>
      </p:sp>
    </p:spTree>
    <p:extLst>
      <p:ext uri="{BB962C8B-B14F-4D97-AF65-F5344CB8AC3E}">
        <p14:creationId xmlns:p14="http://schemas.microsoft.com/office/powerpoint/2010/main" val="2655396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A7498-D612-B9B0-CF9B-31805B378A8D}"/>
              </a:ext>
            </a:extLst>
          </p:cNvPr>
          <p:cNvSpPr>
            <a:spLocks noGrp="1"/>
          </p:cNvSpPr>
          <p:nvPr>
            <p:ph type="ctrTitle"/>
          </p:nvPr>
        </p:nvSpPr>
        <p:spPr/>
        <p:txBody>
          <a:bodyPr/>
          <a:lstStyle/>
          <a:p>
            <a:r>
              <a:rPr lang="en-IN" dirty="0"/>
              <a:t>Entity </a:t>
            </a:r>
            <a:r>
              <a:rPr lang="en-IN" dirty="0" err="1"/>
              <a:t>FrameWorkCore</a:t>
            </a:r>
            <a:endParaRPr lang="en-IN" dirty="0"/>
          </a:p>
        </p:txBody>
      </p:sp>
    </p:spTree>
    <p:extLst>
      <p:ext uri="{BB962C8B-B14F-4D97-AF65-F5344CB8AC3E}">
        <p14:creationId xmlns:p14="http://schemas.microsoft.com/office/powerpoint/2010/main" val="2946914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2000" b="1" dirty="0"/>
              <a:t>Tracking VS </a:t>
            </a:r>
            <a:r>
              <a:rPr lang="en-IN" sz="2000" b="1" dirty="0" err="1"/>
              <a:t>NoTracking</a:t>
            </a:r>
            <a:r>
              <a:rPr lang="en-IN" sz="2000" b="1" dirty="0"/>
              <a:t>: </a:t>
            </a:r>
            <a:r>
              <a:rPr lang="en-IN" sz="2000" dirty="0"/>
              <a:t>if we want to disable tracking then we have to use </a:t>
            </a:r>
            <a:r>
              <a:rPr lang="en-IN" sz="2000" dirty="0" err="1"/>
              <a:t>db.books.AsNoTracking</a:t>
            </a:r>
            <a:r>
              <a:rPr lang="en-IN" sz="2000" dirty="0"/>
              <a:t>().</a:t>
            </a:r>
            <a:r>
              <a:rPr lang="en-IN" sz="2000" dirty="0" err="1"/>
              <a:t>ToList</a:t>
            </a:r>
            <a:r>
              <a:rPr lang="en-IN" sz="2000" dirty="0"/>
              <a:t>();If we want we can globally set in </a:t>
            </a:r>
            <a:r>
              <a:rPr lang="en-IN" sz="2000" dirty="0" err="1"/>
              <a:t>program.cs</a:t>
            </a:r>
            <a:r>
              <a:rPr lang="en-IN" sz="2000" dirty="0"/>
              <a:t> file just above </a:t>
            </a:r>
            <a:r>
              <a:rPr lang="en-IN" sz="2000" dirty="0" err="1"/>
              <a:t>useSqlserver</a:t>
            </a:r>
            <a:r>
              <a:rPr lang="en-IN" sz="2000" dirty="0"/>
              <a:t> </a:t>
            </a:r>
            <a:r>
              <a:rPr lang="en-IN" sz="2000" dirty="0" err="1"/>
              <a:t>method.options.UseQueryTrackingBehavior</a:t>
            </a:r>
            <a:r>
              <a:rPr lang="en-IN" sz="2000" dirty="0"/>
              <a:t>(</a:t>
            </a:r>
            <a:r>
              <a:rPr lang="en-IN" sz="2000" dirty="0" err="1"/>
              <a:t>QueryTrackingBehavior.NoTracking</a:t>
            </a:r>
            <a:r>
              <a:rPr lang="en-IN" sz="2000" dirty="0"/>
              <a:t>);</a:t>
            </a:r>
          </a:p>
          <a:p>
            <a:r>
              <a:rPr lang="en-IN" sz="2000" b="1" dirty="0"/>
              <a:t>Creating Views and Store Procedures: </a:t>
            </a:r>
            <a:r>
              <a:rPr lang="en-IN" sz="2000" dirty="0"/>
              <a:t>First we have to create empty migration using add-Migration &lt;</a:t>
            </a:r>
            <a:r>
              <a:rPr lang="en-IN" sz="2000" dirty="0" err="1"/>
              <a:t>MigrationName</a:t>
            </a:r>
            <a:r>
              <a:rPr lang="en-IN" sz="2000" dirty="0"/>
              <a:t>&gt; and then we have to use </a:t>
            </a:r>
            <a:r>
              <a:rPr lang="en-IN" sz="2000" b="1" dirty="0" err="1"/>
              <a:t>Sql</a:t>
            </a:r>
            <a:r>
              <a:rPr lang="en-IN" sz="2000" b="1" dirty="0"/>
              <a:t> </a:t>
            </a:r>
            <a:r>
              <a:rPr lang="en-IN" sz="2000" dirty="0"/>
              <a:t>to use create view statement. So once we execute update-database it will create views and store procs in database. Then if we want to access the data from view first we have to create a class and then we have to add that class as a </a:t>
            </a:r>
            <a:r>
              <a:rPr lang="en-IN" sz="2000" dirty="0" err="1"/>
              <a:t>DbSet</a:t>
            </a:r>
            <a:r>
              <a:rPr lang="en-IN" sz="2000" dirty="0"/>
              <a:t> Property.so class should have same properties as view and it should not be more or less.so when we add something to </a:t>
            </a:r>
            <a:r>
              <a:rPr lang="en-IN" sz="2000" dirty="0" err="1"/>
              <a:t>dbset</a:t>
            </a:r>
            <a:r>
              <a:rPr lang="en-IN" sz="2000" dirty="0"/>
              <a:t> it will try to create a table and we do not want to create a table because we are using this as it will be a return type for view and on top of that </a:t>
            </a:r>
            <a:r>
              <a:rPr lang="en-IN" sz="2000" dirty="0" err="1"/>
              <a:t>Dbset</a:t>
            </a:r>
            <a:r>
              <a:rPr lang="en-IN" sz="2000" dirty="0"/>
              <a:t> requires a primary key and it is not required for view.so we have to set that this </a:t>
            </a:r>
            <a:r>
              <a:rPr lang="en-IN" sz="2000" dirty="0" err="1"/>
              <a:t>dbset</a:t>
            </a:r>
            <a:r>
              <a:rPr lang="en-IN" sz="2000" dirty="0"/>
              <a:t> does not have any key we can do that in </a:t>
            </a:r>
            <a:r>
              <a:rPr lang="en-IN" sz="2000" dirty="0" err="1"/>
              <a:t>onModelCreating</a:t>
            </a:r>
            <a:r>
              <a:rPr lang="en-IN" sz="2000" dirty="0"/>
              <a:t> </a:t>
            </a:r>
            <a:r>
              <a:rPr lang="en-IN" sz="2000" dirty="0" err="1"/>
              <a:t>method.modelbuilder.Entity</a:t>
            </a:r>
            <a:r>
              <a:rPr lang="en-IN" sz="2000" dirty="0"/>
              <a:t>&lt;</a:t>
            </a:r>
            <a:r>
              <a:rPr lang="en-IN" sz="2000" dirty="0" err="1"/>
              <a:t>className</a:t>
            </a:r>
            <a:r>
              <a:rPr lang="en-IN" sz="2000" dirty="0"/>
              <a:t>&gt;().</a:t>
            </a:r>
            <a:r>
              <a:rPr lang="en-IN" sz="2000" dirty="0" err="1"/>
              <a:t>HasNoKey</a:t>
            </a:r>
            <a:r>
              <a:rPr lang="en-IN" sz="2000" dirty="0"/>
              <a:t>().</a:t>
            </a:r>
            <a:r>
              <a:rPr lang="en-IN" sz="2000" dirty="0" err="1"/>
              <a:t>ToView</a:t>
            </a:r>
            <a:r>
              <a:rPr lang="en-IN" sz="2000" dirty="0"/>
              <a:t>(“</a:t>
            </a:r>
            <a:r>
              <a:rPr lang="en-IN" sz="2000" dirty="0" err="1"/>
              <a:t>ViewName</a:t>
            </a:r>
            <a:r>
              <a:rPr lang="en-IN" sz="2000" dirty="0"/>
              <a:t>”);</a:t>
            </a:r>
          </a:p>
          <a:p>
            <a:r>
              <a:rPr lang="en-IN" sz="2000" b="1" dirty="0"/>
              <a:t>Raw SQL in EF Core: </a:t>
            </a:r>
            <a:r>
              <a:rPr lang="en-IN" sz="2000" dirty="0"/>
              <a:t>EF Core allows to execute Raw </a:t>
            </a:r>
            <a:r>
              <a:rPr lang="en-IN" sz="2000" dirty="0" err="1"/>
              <a:t>Sql.We</a:t>
            </a:r>
            <a:r>
              <a:rPr lang="en-IN" sz="2000" dirty="0"/>
              <a:t> can execute Raw </a:t>
            </a:r>
            <a:r>
              <a:rPr lang="en-IN" sz="2000" dirty="0" err="1"/>
              <a:t>Sql</a:t>
            </a:r>
            <a:r>
              <a:rPr lang="en-IN" sz="2000" dirty="0"/>
              <a:t> using below methods </a:t>
            </a:r>
            <a:r>
              <a:rPr lang="en-IN" sz="2000" b="1" dirty="0" err="1"/>
              <a:t>FromSqlRaw</a:t>
            </a:r>
            <a:r>
              <a:rPr lang="en-IN" sz="2000" b="1" dirty="0"/>
              <a:t> </a:t>
            </a:r>
            <a:r>
              <a:rPr lang="en-IN" sz="2000" dirty="0"/>
              <a:t>and </a:t>
            </a:r>
            <a:r>
              <a:rPr lang="en-IN" sz="2000" b="1" dirty="0" err="1"/>
              <a:t>FromSQLInterpolated</a:t>
            </a:r>
            <a:r>
              <a:rPr lang="en-IN" sz="2000" b="1" dirty="0"/>
              <a:t>.</a:t>
            </a:r>
          </a:p>
          <a:p>
            <a:r>
              <a:rPr lang="en-IN" sz="2000" dirty="0"/>
              <a:t>Example is </a:t>
            </a:r>
            <a:r>
              <a:rPr lang="en-IN" sz="2000" dirty="0" err="1"/>
              <a:t>db.Books.FromSqlRaw</a:t>
            </a:r>
            <a:r>
              <a:rPr lang="en-IN" sz="2000" dirty="0"/>
              <a:t>(“Select * from table”).</a:t>
            </a:r>
            <a:r>
              <a:rPr lang="en-IN" sz="2000" dirty="0" err="1"/>
              <a:t>ToList</a:t>
            </a:r>
            <a:r>
              <a:rPr lang="en-IN" sz="2000" dirty="0"/>
              <a:t>();There is some limitation when working with </a:t>
            </a:r>
            <a:r>
              <a:rPr lang="en-IN" sz="2000" dirty="0" err="1"/>
              <a:t>fromsqlraw</a:t>
            </a:r>
            <a:r>
              <a:rPr lang="en-IN" sz="2000" dirty="0"/>
              <a:t> we have to use select * and if we use column names like ISBN etc it will not work</a:t>
            </a:r>
          </a:p>
          <a:p>
            <a:r>
              <a:rPr lang="en-IN" sz="2000" dirty="0"/>
              <a:t>Example for </a:t>
            </a:r>
            <a:r>
              <a:rPr lang="en-IN" sz="2000" dirty="0" err="1"/>
              <a:t>FromsqlInterpolated</a:t>
            </a:r>
            <a:r>
              <a:rPr lang="en-IN" sz="2000" dirty="0"/>
              <a:t> </a:t>
            </a:r>
            <a:r>
              <a:rPr lang="en-IN" sz="2000" dirty="0" err="1"/>
              <a:t>db.Books.FromSqlInyterpolated</a:t>
            </a:r>
            <a:r>
              <a:rPr lang="en-IN" sz="2000" dirty="0"/>
              <a:t>($“Select * from table where id={id}”).</a:t>
            </a:r>
            <a:r>
              <a:rPr lang="en-IN" sz="2000" dirty="0" err="1"/>
              <a:t>ToList</a:t>
            </a:r>
            <a:r>
              <a:rPr lang="en-IN" sz="2000" dirty="0"/>
              <a:t>();</a:t>
            </a:r>
          </a:p>
          <a:p>
            <a:r>
              <a:rPr lang="en-IN" sz="2000" b="1" dirty="0"/>
              <a:t>Executing Store Procedure: </a:t>
            </a:r>
            <a:r>
              <a:rPr lang="en-IN" sz="2000" dirty="0"/>
              <a:t>var proc=</a:t>
            </a:r>
            <a:r>
              <a:rPr lang="en-IN" sz="2000" dirty="0" err="1"/>
              <a:t>db.Books.FromSqlInterpolated</a:t>
            </a:r>
            <a:r>
              <a:rPr lang="en-IN" sz="2000" dirty="0"/>
              <a:t>($”Exec </a:t>
            </a:r>
            <a:r>
              <a:rPr lang="en-IN" sz="2000" dirty="0" err="1"/>
              <a:t>procname</a:t>
            </a:r>
            <a:r>
              <a:rPr lang="en-IN" sz="2000" dirty="0"/>
              <a:t> {id}”).</a:t>
            </a:r>
            <a:r>
              <a:rPr lang="en-IN" sz="2000" dirty="0" err="1"/>
              <a:t>ToList</a:t>
            </a:r>
            <a:r>
              <a:rPr lang="en-IN" sz="2000"/>
              <a:t>();</a:t>
            </a:r>
            <a:endParaRPr lang="en-IN" sz="2000" b="1" dirty="0"/>
          </a:p>
          <a:p>
            <a:endParaRPr lang="en-IN" sz="2000" b="1" dirty="0"/>
          </a:p>
          <a:p>
            <a:pPr marL="0" indent="0">
              <a:buNone/>
            </a:pPr>
            <a:endParaRPr lang="en-IN" sz="2000" dirty="0"/>
          </a:p>
          <a:p>
            <a:endParaRPr lang="en-IN" sz="2000" dirty="0"/>
          </a:p>
          <a:p>
            <a:endParaRPr lang="en-IN" sz="2000" dirty="0"/>
          </a:p>
          <a:p>
            <a:endParaRPr lang="en-IN" sz="2000" b="1" dirty="0"/>
          </a:p>
          <a:p>
            <a:endParaRPr lang="en-IN" sz="2000" b="1" dirty="0"/>
          </a:p>
          <a:p>
            <a:endParaRPr lang="en-IN" sz="2000" b="1" dirty="0"/>
          </a:p>
          <a:p>
            <a:pPr marL="0" indent="0">
              <a:buNone/>
            </a:pPr>
            <a:endParaRPr lang="en-IN" sz="2000" dirty="0"/>
          </a:p>
          <a:p>
            <a:pPr marL="0" indent="0">
              <a:buNone/>
            </a:pPr>
            <a:endParaRPr lang="en-IN" sz="2000" dirty="0"/>
          </a:p>
          <a:p>
            <a:endParaRPr lang="en-IN" sz="2000" dirty="0"/>
          </a:p>
          <a:p>
            <a:endParaRPr lang="en-IN" sz="2000" dirty="0"/>
          </a:p>
        </p:txBody>
      </p:sp>
    </p:spTree>
    <p:extLst>
      <p:ext uri="{BB962C8B-B14F-4D97-AF65-F5344CB8AC3E}">
        <p14:creationId xmlns:p14="http://schemas.microsoft.com/office/powerpoint/2010/main" val="4210372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2000" b="1" dirty="0"/>
              <a:t>What is ORM</a:t>
            </a:r>
          </a:p>
          <a:p>
            <a:r>
              <a:rPr lang="en-IN" sz="2000" dirty="0"/>
              <a:t>ORM stands for object relational mapping.so here object is nothing but we have a class in programming language that will act as an object. Relational stands for Relational Database management like SQL Server or any other relational </a:t>
            </a:r>
            <a:r>
              <a:rPr lang="en-IN" sz="2000" dirty="0" err="1"/>
              <a:t>database.Finally</a:t>
            </a:r>
            <a:r>
              <a:rPr lang="en-IN" sz="2000" dirty="0"/>
              <a:t> we have a mapping which acts as a bridge between object and tables.</a:t>
            </a:r>
          </a:p>
          <a:p>
            <a:r>
              <a:rPr lang="en-IN" sz="2000" dirty="0"/>
              <a:t>So ORM is a technique that will allow you to query and manipulate data from a database using an object</a:t>
            </a:r>
          </a:p>
          <a:p>
            <a:r>
              <a:rPr lang="en-IN" sz="2000" dirty="0"/>
              <a:t>Advantages of ORM:</a:t>
            </a:r>
          </a:p>
          <a:p>
            <a:r>
              <a:rPr lang="en-IN" sz="2000" dirty="0"/>
              <a:t>One of the benefit is we do not need to write SQL queries and we can directly use it in the language</a:t>
            </a:r>
          </a:p>
          <a:p>
            <a:r>
              <a:rPr lang="en-IN" sz="2000" dirty="0"/>
              <a:t>Most of the queries we write will perform better than if we write them ourself.</a:t>
            </a:r>
          </a:p>
          <a:p>
            <a:r>
              <a:rPr lang="en-IN" sz="2000" b="1" dirty="0" err="1"/>
              <a:t>EntityFramework</a:t>
            </a:r>
            <a:r>
              <a:rPr lang="en-IN" sz="2000" b="1" dirty="0"/>
              <a:t> Core </a:t>
            </a:r>
            <a:r>
              <a:rPr lang="en-IN" sz="2000" dirty="0"/>
              <a:t>is a cross platform and open source </a:t>
            </a:r>
            <a:r>
              <a:rPr lang="en-IN" sz="2000" dirty="0" err="1"/>
              <a:t>ORM.EFCore</a:t>
            </a:r>
            <a:r>
              <a:rPr lang="en-IN" sz="2000" dirty="0"/>
              <a:t> is the new version of EF after EF6.x.It is an open </a:t>
            </a:r>
            <a:r>
              <a:rPr lang="en-IN" sz="2000" dirty="0" err="1"/>
              <a:t>source,lightweight,extensible</a:t>
            </a:r>
            <a:r>
              <a:rPr lang="en-IN" sz="2000" dirty="0"/>
              <a:t> and cross platform version of EF. It is an enhancement to </a:t>
            </a:r>
            <a:r>
              <a:rPr lang="en-IN" sz="2000" dirty="0" err="1"/>
              <a:t>ADO.Net</a:t>
            </a:r>
            <a:r>
              <a:rPr lang="en-IN" sz="2000" dirty="0"/>
              <a:t> that gives developer an automated mechanism for storing and accessing the data in database.</a:t>
            </a:r>
          </a:p>
          <a:p>
            <a:r>
              <a:rPr lang="en-IN" sz="2000" dirty="0"/>
              <a:t>We can write queries using LINQ as compared to SQL</a:t>
            </a:r>
          </a:p>
          <a:p>
            <a:r>
              <a:rPr lang="en-IN" sz="2000" dirty="0"/>
              <a:t>No need to store procedures but if we want we can use them if needed</a:t>
            </a:r>
          </a:p>
          <a:p>
            <a:r>
              <a:rPr lang="en-IN" sz="2000" b="1" dirty="0"/>
              <a:t>Tools Required :</a:t>
            </a:r>
          </a:p>
          <a:p>
            <a:r>
              <a:rPr lang="en-IN" sz="2000" dirty="0"/>
              <a:t>We need Visual studio</a:t>
            </a:r>
          </a:p>
          <a:p>
            <a:r>
              <a:rPr lang="en-IN" sz="2000" dirty="0"/>
              <a:t>SQL Server</a:t>
            </a:r>
          </a:p>
          <a:p>
            <a:r>
              <a:rPr lang="en-IN" sz="2000" dirty="0"/>
              <a:t>SSMS</a:t>
            </a:r>
          </a:p>
          <a:p>
            <a:pPr marL="0" indent="0">
              <a:buNone/>
            </a:pPr>
            <a:endParaRPr lang="en-IN" sz="2000" dirty="0"/>
          </a:p>
          <a:p>
            <a:pPr marL="0" indent="0">
              <a:buNone/>
            </a:pPr>
            <a:endParaRPr lang="en-IN" sz="2000" dirty="0"/>
          </a:p>
          <a:p>
            <a:endParaRPr lang="en-IN" sz="2000" dirty="0"/>
          </a:p>
          <a:p>
            <a:endParaRPr lang="en-IN" sz="2000" dirty="0"/>
          </a:p>
        </p:txBody>
      </p:sp>
    </p:spTree>
    <p:extLst>
      <p:ext uri="{BB962C8B-B14F-4D97-AF65-F5344CB8AC3E}">
        <p14:creationId xmlns:p14="http://schemas.microsoft.com/office/powerpoint/2010/main" val="4040620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fontScale="92500" lnSpcReduction="10000"/>
          </a:bodyPr>
          <a:lstStyle/>
          <a:p>
            <a:r>
              <a:rPr lang="en-IN" sz="2000" dirty="0"/>
              <a:t>When we are working with </a:t>
            </a:r>
            <a:r>
              <a:rPr lang="en-IN" sz="2000" dirty="0" err="1"/>
              <a:t>EFCore</a:t>
            </a:r>
            <a:r>
              <a:rPr lang="en-IN" sz="2000" dirty="0"/>
              <a:t> we need to add </a:t>
            </a:r>
            <a:r>
              <a:rPr lang="en-IN" sz="2000" dirty="0" err="1"/>
              <a:t>nuget</a:t>
            </a:r>
            <a:r>
              <a:rPr lang="en-IN" sz="2000" dirty="0"/>
              <a:t> packages to our application(mostly in </a:t>
            </a:r>
            <a:r>
              <a:rPr lang="en-IN" sz="2000" dirty="0" err="1"/>
              <a:t>DataAccess</a:t>
            </a:r>
            <a:r>
              <a:rPr lang="en-IN" sz="2000" dirty="0"/>
              <a:t> project)</a:t>
            </a:r>
          </a:p>
          <a:p>
            <a:r>
              <a:rPr lang="en-IN" sz="2000" dirty="0" err="1"/>
              <a:t>Microsoft.EntityFrameworkCore</a:t>
            </a:r>
            <a:endParaRPr lang="en-IN" sz="2000" dirty="0"/>
          </a:p>
          <a:p>
            <a:r>
              <a:rPr lang="en-IN" sz="2000" dirty="0" err="1"/>
              <a:t>Microsoft.EntityFrameworkCore.SqlServer</a:t>
            </a:r>
            <a:endParaRPr lang="en-IN" sz="2000" dirty="0"/>
          </a:p>
          <a:p>
            <a:r>
              <a:rPr lang="en-IN" sz="2000" dirty="0" err="1"/>
              <a:t>Microsoft.EntityFrameworkCore.Tools</a:t>
            </a:r>
            <a:endParaRPr lang="en-IN" sz="2000" dirty="0"/>
          </a:p>
          <a:p>
            <a:r>
              <a:rPr lang="en-IN" sz="2000" dirty="0" err="1"/>
              <a:t>Microsoft.EntityFrameworkCore.Design</a:t>
            </a:r>
            <a:endParaRPr lang="en-IN" sz="2000" dirty="0"/>
          </a:p>
          <a:p>
            <a:r>
              <a:rPr lang="en-IN" sz="2000" dirty="0"/>
              <a:t>We need a </a:t>
            </a:r>
            <a:r>
              <a:rPr lang="en-IN" sz="2000" dirty="0" err="1"/>
              <a:t>dbcontext</a:t>
            </a:r>
            <a:r>
              <a:rPr lang="en-IN" sz="2000" dirty="0"/>
              <a:t> class which interact with database objects like tables etc.so we have to create a custom class and inherit </a:t>
            </a:r>
            <a:r>
              <a:rPr lang="en-IN" sz="2000" dirty="0" err="1"/>
              <a:t>DbContext</a:t>
            </a:r>
            <a:r>
              <a:rPr lang="en-IN" sz="2000" dirty="0"/>
              <a:t> class. Db context class is available in </a:t>
            </a:r>
            <a:r>
              <a:rPr lang="en-IN" sz="2000" dirty="0" err="1"/>
              <a:t>Microsoft.EntityFrameworkCore.If</a:t>
            </a:r>
            <a:r>
              <a:rPr lang="en-IN" sz="2000" dirty="0"/>
              <a:t> we want to perform CRUD operations like </a:t>
            </a:r>
            <a:r>
              <a:rPr lang="en-IN" sz="2000" dirty="0" err="1"/>
              <a:t>creating,updating,deleting</a:t>
            </a:r>
            <a:r>
              <a:rPr lang="en-IN" sz="2000" dirty="0"/>
              <a:t> tables then we have to use </a:t>
            </a:r>
            <a:r>
              <a:rPr lang="en-IN" sz="2000" dirty="0" err="1"/>
              <a:t>DbContext</a:t>
            </a:r>
            <a:r>
              <a:rPr lang="en-IN" sz="2000" dirty="0"/>
              <a:t> class.so inside the custom class we will be creating the </a:t>
            </a:r>
            <a:r>
              <a:rPr lang="en-IN" sz="2000" dirty="0" err="1"/>
              <a:t>DbSet</a:t>
            </a:r>
            <a:r>
              <a:rPr lang="en-IN" sz="2000" dirty="0"/>
              <a:t>&lt;</a:t>
            </a:r>
            <a:r>
              <a:rPr lang="en-IN" sz="2000" dirty="0" err="1"/>
              <a:t>ClassName</a:t>
            </a:r>
            <a:r>
              <a:rPr lang="en-IN" sz="2000" dirty="0"/>
              <a:t>&gt; properties which points to a table in database.</a:t>
            </a:r>
          </a:p>
          <a:p>
            <a:r>
              <a:rPr lang="en-IN" sz="2000" dirty="0"/>
              <a:t>We can configure the Connection string either in </a:t>
            </a:r>
            <a:r>
              <a:rPr lang="en-IN" sz="2000" dirty="0" err="1"/>
              <a:t>app.config</a:t>
            </a:r>
            <a:r>
              <a:rPr lang="en-IN" sz="2000" dirty="0"/>
              <a:t> or </a:t>
            </a:r>
            <a:r>
              <a:rPr lang="en-IN" sz="2000" dirty="0" err="1"/>
              <a:t>appsettings.json</a:t>
            </a:r>
            <a:r>
              <a:rPr lang="en-IN" sz="2000" dirty="0"/>
              <a:t> or directly we can hard code in </a:t>
            </a:r>
            <a:r>
              <a:rPr lang="en-IN" sz="2000" dirty="0" err="1"/>
              <a:t>dbcontext</a:t>
            </a:r>
            <a:r>
              <a:rPr lang="en-IN" sz="2000" dirty="0"/>
              <a:t> class by overriding </a:t>
            </a:r>
            <a:r>
              <a:rPr lang="en-IN" sz="2000" dirty="0" err="1"/>
              <a:t>OnConfiguring</a:t>
            </a:r>
            <a:r>
              <a:rPr lang="en-IN" sz="2000" dirty="0"/>
              <a:t> Method and we have to use </a:t>
            </a:r>
            <a:r>
              <a:rPr lang="en-IN" sz="2000" dirty="0" err="1"/>
              <a:t>options.UseSqlServer</a:t>
            </a:r>
            <a:r>
              <a:rPr lang="en-IN" sz="2000" dirty="0"/>
              <a:t>(“</a:t>
            </a:r>
            <a:r>
              <a:rPr lang="en-IN" sz="2000" dirty="0" err="1"/>
              <a:t>connstring</a:t>
            </a:r>
            <a:r>
              <a:rPr lang="en-IN" sz="2000" dirty="0"/>
              <a:t>”)</a:t>
            </a:r>
          </a:p>
          <a:p>
            <a:r>
              <a:rPr lang="en-IN" sz="2000" dirty="0"/>
              <a:t>Add Migrations. We have to use </a:t>
            </a:r>
            <a:r>
              <a:rPr lang="en-IN" sz="2000" b="1" dirty="0"/>
              <a:t>add-migration &lt;</a:t>
            </a:r>
            <a:r>
              <a:rPr lang="en-IN" sz="2000" b="1" dirty="0" err="1"/>
              <a:t>MigrationName</a:t>
            </a:r>
            <a:r>
              <a:rPr lang="en-IN" sz="2000" b="1" dirty="0"/>
              <a:t>&gt; </a:t>
            </a:r>
            <a:r>
              <a:rPr lang="en-IN" sz="2000" dirty="0"/>
              <a:t>for creating a migration. If we are following a Code first approach and if we want to create a database table based on Model then model must contain Primary key which we can define explicitly using [Key] attribute or if we create a property with </a:t>
            </a:r>
            <a:r>
              <a:rPr lang="en-IN" sz="2000" b="1" dirty="0"/>
              <a:t>Id </a:t>
            </a:r>
            <a:r>
              <a:rPr lang="en-IN" sz="2000" dirty="0"/>
              <a:t>then EF will consider it as a primary </a:t>
            </a:r>
            <a:r>
              <a:rPr lang="en-IN" sz="2000" dirty="0" err="1"/>
              <a:t>key.EF</a:t>
            </a:r>
            <a:r>
              <a:rPr lang="en-IN" sz="2000" dirty="0"/>
              <a:t> will consider it as primary key on two condition one if the property name is </a:t>
            </a:r>
            <a:r>
              <a:rPr lang="en-IN" sz="2000" b="1" dirty="0"/>
              <a:t>Id </a:t>
            </a:r>
            <a:r>
              <a:rPr lang="en-IN" sz="2000" dirty="0"/>
              <a:t>and if a model does not explicitly define a [key] then it will assume Id as the primary </a:t>
            </a:r>
            <a:r>
              <a:rPr lang="en-IN" sz="2000" dirty="0" err="1"/>
              <a:t>key.And</a:t>
            </a:r>
            <a:r>
              <a:rPr lang="en-IN" sz="2000" dirty="0"/>
              <a:t> also if we have a property with </a:t>
            </a:r>
            <a:r>
              <a:rPr lang="en-IN" sz="2000" dirty="0" err="1"/>
              <a:t>ClassName</a:t>
            </a:r>
            <a:r>
              <a:rPr lang="en-IN" sz="2000" dirty="0"/>
              <a:t>{</a:t>
            </a:r>
            <a:r>
              <a:rPr lang="en-IN" sz="2000" b="1" dirty="0"/>
              <a:t>Id} </a:t>
            </a:r>
            <a:r>
              <a:rPr lang="en-IN" sz="2000" dirty="0"/>
              <a:t>then this property is also assumed as a primary key</a:t>
            </a:r>
          </a:p>
          <a:p>
            <a:r>
              <a:rPr lang="en-IN" sz="2000" dirty="0"/>
              <a:t>When we execute add-migration command Migrations Folder will be automatically created and inside this folder migration file will be </a:t>
            </a:r>
            <a:r>
              <a:rPr lang="en-IN" sz="2000" dirty="0" err="1"/>
              <a:t>created.Inside</a:t>
            </a:r>
            <a:r>
              <a:rPr lang="en-IN" sz="2000" dirty="0"/>
              <a:t> the migration we have two </a:t>
            </a:r>
            <a:r>
              <a:rPr lang="en-IN" sz="2000" dirty="0" err="1"/>
              <a:t>methods.Up</a:t>
            </a:r>
            <a:r>
              <a:rPr lang="en-IN" sz="2000" dirty="0"/>
              <a:t> and down </a:t>
            </a:r>
            <a:r>
              <a:rPr lang="en-IN" sz="2000" dirty="0" err="1"/>
              <a:t>methods.Up</a:t>
            </a:r>
            <a:r>
              <a:rPr lang="en-IN" sz="2000" dirty="0"/>
              <a:t> method basically has what it needs to do and Down method has logic to revert back the changes if something goes </a:t>
            </a:r>
            <a:r>
              <a:rPr lang="en-IN" sz="2000" dirty="0" err="1"/>
              <a:t>wrong.So</a:t>
            </a:r>
            <a:r>
              <a:rPr lang="en-IN" sz="2000" dirty="0"/>
              <a:t> in UP method it internally calls EF core migration API to tell what exactly happen in the database</a:t>
            </a:r>
          </a:p>
          <a:p>
            <a:r>
              <a:rPr lang="en-IN" sz="2000" dirty="0"/>
              <a:t>Then we have to execute </a:t>
            </a:r>
            <a:r>
              <a:rPr lang="en-IN" sz="2000" b="1" dirty="0"/>
              <a:t>update-database</a:t>
            </a:r>
            <a:r>
              <a:rPr lang="en-IN" sz="2000" dirty="0"/>
              <a:t> command this command will create the database first and then it will generate SQL based on migration and it will execute the script in </a:t>
            </a:r>
            <a:r>
              <a:rPr lang="en-IN" sz="2000" dirty="0" err="1"/>
              <a:t>database.once</a:t>
            </a:r>
            <a:r>
              <a:rPr lang="en-IN" sz="2000" dirty="0"/>
              <a:t> the database and tables are created EF will automatically create </a:t>
            </a:r>
            <a:r>
              <a:rPr lang="en-IN" sz="2000" dirty="0" err="1"/>
              <a:t>EFMigrationsHistory</a:t>
            </a:r>
            <a:r>
              <a:rPr lang="en-IN" sz="2000" dirty="0"/>
              <a:t> table</a:t>
            </a:r>
          </a:p>
          <a:p>
            <a:endParaRPr lang="en-IN" sz="2000" dirty="0"/>
          </a:p>
          <a:p>
            <a:pPr marL="0" indent="0">
              <a:buNone/>
            </a:pPr>
            <a:endParaRPr lang="en-IN" sz="2000" dirty="0"/>
          </a:p>
          <a:p>
            <a:pPr marL="0" indent="0">
              <a:buNone/>
            </a:pPr>
            <a:endParaRPr lang="en-IN" sz="2000" dirty="0"/>
          </a:p>
          <a:p>
            <a:endParaRPr lang="en-IN" sz="2000" dirty="0"/>
          </a:p>
          <a:p>
            <a:endParaRPr lang="en-IN" sz="2000" dirty="0"/>
          </a:p>
        </p:txBody>
      </p:sp>
    </p:spTree>
    <p:extLst>
      <p:ext uri="{BB962C8B-B14F-4D97-AF65-F5344CB8AC3E}">
        <p14:creationId xmlns:p14="http://schemas.microsoft.com/office/powerpoint/2010/main" val="4149179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2000" dirty="0"/>
              <a:t>With the help of __</a:t>
            </a:r>
            <a:r>
              <a:rPr lang="en-IN" sz="2000" dirty="0" err="1"/>
              <a:t>EFMigrationsHistory</a:t>
            </a:r>
            <a:r>
              <a:rPr lang="en-IN" sz="2000" dirty="0"/>
              <a:t> table EF will track which migrations have been applied on the </a:t>
            </a:r>
            <a:r>
              <a:rPr lang="en-IN" sz="2000" dirty="0" err="1"/>
              <a:t>database.If</a:t>
            </a:r>
            <a:r>
              <a:rPr lang="en-IN" sz="2000" dirty="0"/>
              <a:t> we add a new migration then it will not apply the migration that has already been applied in the database and it will apply only the migrations that have not been pushed to the </a:t>
            </a:r>
            <a:r>
              <a:rPr lang="en-IN" sz="2000" dirty="0" err="1"/>
              <a:t>database.Inside</a:t>
            </a:r>
            <a:r>
              <a:rPr lang="en-IN" sz="2000" dirty="0"/>
              <a:t> the migrations folder we have the </a:t>
            </a:r>
            <a:r>
              <a:rPr lang="en-IN" sz="2000" dirty="0" err="1"/>
              <a:t>ApplicationDbContextsnapshot</a:t>
            </a:r>
            <a:r>
              <a:rPr lang="en-IN" sz="2000" dirty="0"/>
              <a:t> and here it keeps the snapshot of what has been created in database.so if we add a new property in model it will know that column does not exists in the database based on the snapshot and then it will add a new migration.so that is the way EF core will track all the changes that are there between the code and database.</a:t>
            </a:r>
          </a:p>
          <a:p>
            <a:r>
              <a:rPr lang="en-IN" sz="2000" dirty="0"/>
              <a:t>If we want to change the database column we can change the model and apply the </a:t>
            </a:r>
            <a:r>
              <a:rPr lang="en-IN" sz="2000" dirty="0" err="1"/>
              <a:t>migration.and</a:t>
            </a:r>
            <a:r>
              <a:rPr lang="en-IN" sz="2000" dirty="0"/>
              <a:t> other way is we can use </a:t>
            </a:r>
            <a:r>
              <a:rPr lang="en-IN" sz="2000" dirty="0" err="1"/>
              <a:t>onModelCreating</a:t>
            </a:r>
            <a:r>
              <a:rPr lang="en-IN" sz="2000" dirty="0"/>
              <a:t> method of </a:t>
            </a:r>
            <a:r>
              <a:rPr lang="en-IN" sz="2000" dirty="0" err="1"/>
              <a:t>dbcontext</a:t>
            </a:r>
            <a:r>
              <a:rPr lang="en-IN" sz="2000" dirty="0"/>
              <a:t> class.</a:t>
            </a:r>
          </a:p>
          <a:p>
            <a:r>
              <a:rPr lang="en-IN" sz="2000" dirty="0"/>
              <a:t>If the migration is not applied in the database(which means we only execute add-migration command) and if we want to remove the migration then we can use Remove-migration command.</a:t>
            </a:r>
          </a:p>
          <a:p>
            <a:r>
              <a:rPr lang="en-IN" sz="2000" dirty="0"/>
              <a:t>If we do not change anything and if we execute add-migration command so an empty migration will be created because EF core detects that  there are no changes need to be applied to the </a:t>
            </a:r>
            <a:r>
              <a:rPr lang="en-IN" sz="2000" dirty="0" err="1"/>
              <a:t>database.In</a:t>
            </a:r>
            <a:r>
              <a:rPr lang="en-IN" sz="2000" dirty="0"/>
              <a:t> which scenarios add-migration must be </a:t>
            </a:r>
            <a:r>
              <a:rPr lang="en-IN" sz="2000" dirty="0" err="1"/>
              <a:t>added.Below</a:t>
            </a:r>
            <a:r>
              <a:rPr lang="en-IN" sz="2000" dirty="0"/>
              <a:t> are the scenarios</a:t>
            </a:r>
          </a:p>
          <a:p>
            <a:r>
              <a:rPr lang="en-IN" sz="2000" dirty="0"/>
              <a:t>When we add a new class</a:t>
            </a:r>
          </a:p>
          <a:p>
            <a:r>
              <a:rPr lang="en-IN" sz="2000" dirty="0"/>
              <a:t>When we add a new property/column</a:t>
            </a:r>
          </a:p>
          <a:p>
            <a:r>
              <a:rPr lang="en-IN" sz="2000" dirty="0"/>
              <a:t>If we modify existing property</a:t>
            </a:r>
          </a:p>
          <a:p>
            <a:r>
              <a:rPr lang="en-IN" sz="2000" dirty="0"/>
              <a:t>If we delete any property</a:t>
            </a:r>
          </a:p>
          <a:p>
            <a:r>
              <a:rPr lang="en-IN" sz="2000" dirty="0"/>
              <a:t>If we delete any class/table</a:t>
            </a:r>
          </a:p>
          <a:p>
            <a:pPr marL="0" indent="0">
              <a:buNone/>
            </a:pPr>
            <a:endParaRPr lang="en-IN" sz="2000" dirty="0"/>
          </a:p>
          <a:p>
            <a:pPr marL="0" indent="0">
              <a:buNone/>
            </a:pPr>
            <a:endParaRPr lang="en-IN" sz="2000" dirty="0"/>
          </a:p>
          <a:p>
            <a:endParaRPr lang="en-IN" sz="2000" dirty="0"/>
          </a:p>
          <a:p>
            <a:endParaRPr lang="en-IN" sz="2000" dirty="0"/>
          </a:p>
        </p:txBody>
      </p:sp>
    </p:spTree>
    <p:extLst>
      <p:ext uri="{BB962C8B-B14F-4D97-AF65-F5344CB8AC3E}">
        <p14:creationId xmlns:p14="http://schemas.microsoft.com/office/powerpoint/2010/main" val="1421142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2000" b="1" dirty="0"/>
              <a:t>Rollback to old Migration: </a:t>
            </a:r>
            <a:r>
              <a:rPr lang="en-IN" sz="2000" dirty="0"/>
              <a:t>This is something which should not be performed in production</a:t>
            </a:r>
            <a:endParaRPr lang="en-IN" sz="2000" b="1" dirty="0"/>
          </a:p>
          <a:p>
            <a:r>
              <a:rPr lang="en-IN" sz="2000" dirty="0"/>
              <a:t>We have to execute </a:t>
            </a:r>
            <a:r>
              <a:rPr lang="en-IN" sz="2000" b="1" dirty="0"/>
              <a:t>update-database </a:t>
            </a:r>
            <a:r>
              <a:rPr lang="en-IN" sz="2000" dirty="0" err="1"/>
              <a:t>Classname</a:t>
            </a:r>
            <a:r>
              <a:rPr lang="en-IN" sz="2000" dirty="0"/>
              <a:t>(which is inside the migrations folder) which will rollback to a specific migration and again if we want to come back to latest version we have to execute </a:t>
            </a:r>
            <a:r>
              <a:rPr lang="en-IN" sz="2000" b="1" dirty="0"/>
              <a:t>update-database</a:t>
            </a:r>
          </a:p>
          <a:p>
            <a:r>
              <a:rPr lang="en-IN" sz="2000" b="1" dirty="0"/>
              <a:t>Reverting back and deleting Migrations:</a:t>
            </a:r>
          </a:p>
          <a:p>
            <a:r>
              <a:rPr lang="en-IN" sz="2000" dirty="0"/>
              <a:t>Get-migration command will get all the migration details</a:t>
            </a:r>
          </a:p>
          <a:p>
            <a:r>
              <a:rPr lang="en-IN" sz="2000" dirty="0"/>
              <a:t>Drop-database will drop the database</a:t>
            </a:r>
          </a:p>
          <a:p>
            <a:r>
              <a:rPr lang="en-IN" sz="2000" b="1" dirty="0"/>
              <a:t>Seeding Data using migration:</a:t>
            </a:r>
          </a:p>
          <a:p>
            <a:r>
              <a:rPr lang="en-IN" sz="2000" dirty="0"/>
              <a:t>If we want some default records then we can do migration we </a:t>
            </a:r>
            <a:r>
              <a:rPr lang="en-IN" sz="2000" dirty="0" err="1"/>
              <a:t>hae</a:t>
            </a:r>
            <a:r>
              <a:rPr lang="en-IN" sz="2000" dirty="0"/>
              <a:t> to implement inside the </a:t>
            </a:r>
            <a:r>
              <a:rPr lang="en-IN" sz="2000" dirty="0" err="1"/>
              <a:t>onModelCreating</a:t>
            </a:r>
            <a:r>
              <a:rPr lang="en-IN" sz="2000" dirty="0"/>
              <a:t> method inside the </a:t>
            </a:r>
            <a:r>
              <a:rPr lang="en-IN" sz="2000" dirty="0" err="1"/>
              <a:t>dbcontext</a:t>
            </a:r>
            <a:r>
              <a:rPr lang="en-IN" sz="2000" dirty="0"/>
              <a:t> </a:t>
            </a:r>
            <a:r>
              <a:rPr lang="en-IN" sz="2000" dirty="0" err="1"/>
              <a:t>classs</a:t>
            </a:r>
            <a:endParaRPr lang="en-IN" sz="2000" dirty="0"/>
          </a:p>
          <a:p>
            <a:r>
              <a:rPr lang="en-IN" sz="2000" dirty="0"/>
              <a:t>If we want to change the </a:t>
            </a:r>
            <a:r>
              <a:rPr lang="en-IN" sz="2000" dirty="0" err="1"/>
              <a:t>tablenames,columnNames</a:t>
            </a:r>
            <a:r>
              <a:rPr lang="en-IN" sz="2000" dirty="0"/>
              <a:t> then we can use Data Annotations or </a:t>
            </a:r>
            <a:r>
              <a:rPr lang="en-IN" sz="2000" dirty="0" err="1"/>
              <a:t>FluentAPI</a:t>
            </a:r>
            <a:r>
              <a:rPr lang="en-IN" sz="2000" dirty="0"/>
              <a:t>,</a:t>
            </a:r>
          </a:p>
          <a:p>
            <a:r>
              <a:rPr lang="en-IN" sz="2000" dirty="0" err="1"/>
              <a:t>Required:it</a:t>
            </a:r>
            <a:r>
              <a:rPr lang="en-IN" sz="2000" dirty="0"/>
              <a:t> will make property as mandatory</a:t>
            </a:r>
          </a:p>
          <a:p>
            <a:r>
              <a:rPr lang="en-IN" sz="2000" dirty="0" err="1"/>
              <a:t>Key:it</a:t>
            </a:r>
            <a:r>
              <a:rPr lang="en-IN" sz="2000" dirty="0"/>
              <a:t> is used to make the field as primary key</a:t>
            </a:r>
          </a:p>
          <a:p>
            <a:r>
              <a:rPr lang="en-IN" sz="2000" dirty="0" err="1"/>
              <a:t>MaxLength:if</a:t>
            </a:r>
            <a:r>
              <a:rPr lang="en-IN" sz="2000" dirty="0"/>
              <a:t> we want a string property to have a maximum length of let say 50 characters then we can use this annotation</a:t>
            </a:r>
          </a:p>
          <a:p>
            <a:r>
              <a:rPr lang="en-IN" sz="2000" dirty="0" err="1"/>
              <a:t>NotMapped:It</a:t>
            </a:r>
            <a:r>
              <a:rPr lang="en-IN" sz="2000" dirty="0"/>
              <a:t> basically means there is a property which is doing some computation but that will not be added as a new column in that case we use this attribute.</a:t>
            </a:r>
          </a:p>
          <a:p>
            <a:r>
              <a:rPr lang="en-IN" sz="2000" b="1" dirty="0"/>
              <a:t>EF Core Power Tools: </a:t>
            </a:r>
          </a:p>
          <a:p>
            <a:endParaRPr lang="en-IN" sz="2000" b="1" dirty="0"/>
          </a:p>
          <a:p>
            <a:endParaRPr lang="en-IN" sz="2000" b="1" dirty="0"/>
          </a:p>
          <a:p>
            <a:pPr marL="0" indent="0">
              <a:buNone/>
            </a:pPr>
            <a:endParaRPr lang="en-IN" sz="2000" dirty="0"/>
          </a:p>
          <a:p>
            <a:pPr marL="0" indent="0">
              <a:buNone/>
            </a:pPr>
            <a:endParaRPr lang="en-IN" sz="2000" dirty="0"/>
          </a:p>
          <a:p>
            <a:endParaRPr lang="en-IN" sz="2000" dirty="0"/>
          </a:p>
          <a:p>
            <a:endParaRPr lang="en-IN" sz="2000" dirty="0"/>
          </a:p>
        </p:txBody>
      </p:sp>
    </p:spTree>
    <p:extLst>
      <p:ext uri="{BB962C8B-B14F-4D97-AF65-F5344CB8AC3E}">
        <p14:creationId xmlns:p14="http://schemas.microsoft.com/office/powerpoint/2010/main" val="2915107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2000" b="1" dirty="0"/>
              <a:t>One-to-One </a:t>
            </a:r>
            <a:r>
              <a:rPr lang="en-IN" sz="2000" b="1" dirty="0" err="1"/>
              <a:t>RelationShip</a:t>
            </a:r>
            <a:r>
              <a:rPr lang="en-IN" sz="2000" b="1" dirty="0"/>
              <a:t>: </a:t>
            </a:r>
            <a:r>
              <a:rPr lang="en-IN" sz="2000" dirty="0"/>
              <a:t>We should have a primary and foreign key relation </a:t>
            </a:r>
            <a:r>
              <a:rPr lang="en-IN" sz="2000" dirty="0" err="1"/>
              <a:t>ship.To</a:t>
            </a:r>
            <a:r>
              <a:rPr lang="en-IN" sz="2000" dirty="0"/>
              <a:t> set foreign key we must have a navigation </a:t>
            </a:r>
            <a:r>
              <a:rPr lang="en-IN" sz="2000" dirty="0" err="1"/>
              <a:t>property.we</a:t>
            </a:r>
            <a:r>
              <a:rPr lang="en-IN" sz="2000" dirty="0"/>
              <a:t> have to create two properties and for one of the property we have to use </a:t>
            </a:r>
            <a:r>
              <a:rPr lang="en-IN" sz="2000" dirty="0" err="1"/>
              <a:t>Foreignkey</a:t>
            </a:r>
            <a:r>
              <a:rPr lang="en-IN" sz="2000" dirty="0"/>
              <a:t>[“</a:t>
            </a:r>
            <a:r>
              <a:rPr lang="en-IN" sz="2000" dirty="0" err="1"/>
              <a:t>PropertyName</a:t>
            </a:r>
            <a:r>
              <a:rPr lang="en-IN" sz="2000" dirty="0"/>
              <a:t>”] and this should be within the child class.</a:t>
            </a:r>
          </a:p>
          <a:p>
            <a:r>
              <a:rPr lang="en-IN" sz="2000" b="1" dirty="0"/>
              <a:t>One-to-many:</a:t>
            </a:r>
          </a:p>
          <a:p>
            <a:r>
              <a:rPr lang="en-IN" sz="2000" dirty="0"/>
              <a:t>in case of one-to-many we will get error if we do not have a data in the parent table.so we need to seed the data</a:t>
            </a:r>
          </a:p>
          <a:p>
            <a:r>
              <a:rPr lang="en-IN" sz="2000" b="1" dirty="0"/>
              <a:t>Many-to-Many:</a:t>
            </a:r>
          </a:p>
          <a:p>
            <a:r>
              <a:rPr lang="en-IN" sz="2000" dirty="0"/>
              <a:t>In case of this relationship EF core will automatically creates a mapping table and we cannot further add extra columns so we can create this mapping table by manually creating the class file and add required properties and run the migration</a:t>
            </a:r>
          </a:p>
          <a:p>
            <a:r>
              <a:rPr lang="en-IN" sz="2000" b="1" dirty="0"/>
              <a:t>Fluent API: </a:t>
            </a:r>
            <a:r>
              <a:rPr lang="en-IN" sz="2000" dirty="0"/>
              <a:t>It is the advanced way of specifying model configuration that covers everything that data annotation can do and can do advanced configuration which are not possible with data annotation.. Like we have to define the composite key on foreign key. </a:t>
            </a:r>
          </a:p>
          <a:p>
            <a:r>
              <a:rPr lang="en-IN" sz="2000" dirty="0"/>
              <a:t>in order to implement fluent </a:t>
            </a:r>
            <a:r>
              <a:rPr lang="en-IN" sz="2000" dirty="0" err="1"/>
              <a:t>api</a:t>
            </a:r>
            <a:r>
              <a:rPr lang="en-IN" sz="2000" dirty="0"/>
              <a:t> we have to do that in </a:t>
            </a:r>
            <a:r>
              <a:rPr lang="en-IN" sz="2000" dirty="0" err="1"/>
              <a:t>dbcontext</a:t>
            </a:r>
            <a:r>
              <a:rPr lang="en-IN" sz="2000" dirty="0"/>
              <a:t> class inside </a:t>
            </a:r>
            <a:r>
              <a:rPr lang="en-IN" sz="2000" dirty="0" err="1"/>
              <a:t>onmodelcreating</a:t>
            </a:r>
            <a:r>
              <a:rPr lang="en-IN" sz="2000" dirty="0"/>
              <a:t> method.</a:t>
            </a:r>
          </a:p>
          <a:p>
            <a:r>
              <a:rPr lang="en-IN" sz="2000" b="1" dirty="0" err="1"/>
              <a:t>Tablename</a:t>
            </a:r>
            <a:r>
              <a:rPr lang="en-IN" sz="2000" b="1" dirty="0"/>
              <a:t> and </a:t>
            </a:r>
            <a:r>
              <a:rPr lang="en-IN" sz="2000" b="1" dirty="0" err="1"/>
              <a:t>ColumnName</a:t>
            </a:r>
            <a:r>
              <a:rPr lang="en-IN" sz="2000" b="1" dirty="0"/>
              <a:t>:</a:t>
            </a:r>
          </a:p>
          <a:p>
            <a:r>
              <a:rPr lang="en-IN" sz="2000" dirty="0"/>
              <a:t>To rename a table we have to use </a:t>
            </a:r>
            <a:r>
              <a:rPr lang="en-IN" sz="2000" dirty="0" err="1"/>
              <a:t>modelbuilder.Entity</a:t>
            </a:r>
            <a:r>
              <a:rPr lang="en-IN" sz="2000" dirty="0"/>
              <a:t>&lt;</a:t>
            </a:r>
            <a:r>
              <a:rPr lang="en-IN" sz="2000" dirty="0" err="1"/>
              <a:t>ClassName</a:t>
            </a:r>
            <a:r>
              <a:rPr lang="en-IN" sz="2000" dirty="0"/>
              <a:t>&gt;().</a:t>
            </a:r>
            <a:r>
              <a:rPr lang="en-IN" sz="2000" dirty="0" err="1"/>
              <a:t>ToTable</a:t>
            </a:r>
            <a:r>
              <a:rPr lang="en-IN" sz="2000" dirty="0"/>
              <a:t>(“</a:t>
            </a:r>
            <a:r>
              <a:rPr lang="en-IN" sz="2000" dirty="0" err="1"/>
              <a:t>tbl_name</a:t>
            </a:r>
            <a:r>
              <a:rPr lang="en-IN" sz="2000" dirty="0"/>
              <a:t>”);</a:t>
            </a:r>
          </a:p>
          <a:p>
            <a:r>
              <a:rPr lang="en-IN" sz="2000" dirty="0"/>
              <a:t>To change the column name we have to use </a:t>
            </a:r>
            <a:r>
              <a:rPr lang="en-IN" sz="2000" dirty="0" err="1"/>
              <a:t>modelbuilder.Entity</a:t>
            </a:r>
            <a:r>
              <a:rPr lang="en-IN" sz="2000" dirty="0"/>
              <a:t>&lt;</a:t>
            </a:r>
            <a:r>
              <a:rPr lang="en-IN" sz="2000" dirty="0" err="1"/>
              <a:t>ClassName</a:t>
            </a:r>
            <a:r>
              <a:rPr lang="en-IN" sz="2000" dirty="0"/>
              <a:t>&gt;().Property(u=&gt;</a:t>
            </a:r>
            <a:r>
              <a:rPr lang="en-IN" sz="2000" dirty="0" err="1"/>
              <a:t>u.propname</a:t>
            </a:r>
            <a:r>
              <a:rPr lang="en-IN" sz="2000" dirty="0"/>
              <a:t>).</a:t>
            </a:r>
            <a:r>
              <a:rPr lang="en-IN" sz="2000" dirty="0" err="1"/>
              <a:t>HascolumnName</a:t>
            </a:r>
            <a:r>
              <a:rPr lang="en-IN" sz="2000" dirty="0"/>
              <a:t>(“</a:t>
            </a:r>
            <a:r>
              <a:rPr lang="en-IN" sz="2000" dirty="0" err="1"/>
              <a:t>New_Col_Name</a:t>
            </a:r>
            <a:r>
              <a:rPr lang="en-IN" sz="2000" dirty="0"/>
              <a:t>”);</a:t>
            </a:r>
          </a:p>
          <a:p>
            <a:r>
              <a:rPr lang="en-IN" sz="2000" b="1" dirty="0"/>
              <a:t>Required and Primary Key:</a:t>
            </a:r>
          </a:p>
          <a:p>
            <a:r>
              <a:rPr lang="en-IN" sz="2000" b="1" dirty="0"/>
              <a:t>Required: </a:t>
            </a:r>
            <a:r>
              <a:rPr lang="en-IN" sz="2000" dirty="0"/>
              <a:t>WE have to use </a:t>
            </a:r>
            <a:r>
              <a:rPr lang="en-IN" sz="2000" dirty="0" err="1"/>
              <a:t>modelbuilder.Entity</a:t>
            </a:r>
            <a:r>
              <a:rPr lang="en-IN" sz="2000" dirty="0"/>
              <a:t>&lt;</a:t>
            </a:r>
            <a:r>
              <a:rPr lang="en-IN" sz="2000" dirty="0" err="1"/>
              <a:t>Classname</a:t>
            </a:r>
            <a:r>
              <a:rPr lang="en-IN" sz="2000" dirty="0"/>
              <a:t>&gt;().property(x=&gt;</a:t>
            </a:r>
            <a:r>
              <a:rPr lang="en-IN" sz="2000" dirty="0" err="1"/>
              <a:t>x.Name</a:t>
            </a:r>
            <a:r>
              <a:rPr lang="en-IN" sz="2000" dirty="0"/>
              <a:t>).</a:t>
            </a:r>
            <a:r>
              <a:rPr lang="en-IN" sz="2000" dirty="0" err="1"/>
              <a:t>IsRequired</a:t>
            </a:r>
            <a:r>
              <a:rPr lang="en-IN" sz="2000" dirty="0"/>
              <a:t>();</a:t>
            </a:r>
          </a:p>
          <a:p>
            <a:endParaRPr lang="en-IN" sz="2000" b="1" dirty="0"/>
          </a:p>
          <a:p>
            <a:endParaRPr lang="en-IN" sz="2000" b="1" dirty="0"/>
          </a:p>
          <a:p>
            <a:endParaRPr lang="en-IN" sz="2000" b="1" dirty="0"/>
          </a:p>
          <a:p>
            <a:pPr marL="0" indent="0">
              <a:buNone/>
            </a:pPr>
            <a:endParaRPr lang="en-IN" sz="2000" dirty="0"/>
          </a:p>
          <a:p>
            <a:pPr marL="0" indent="0">
              <a:buNone/>
            </a:pPr>
            <a:endParaRPr lang="en-IN" sz="2000" dirty="0"/>
          </a:p>
          <a:p>
            <a:endParaRPr lang="en-IN" sz="2000" dirty="0"/>
          </a:p>
          <a:p>
            <a:endParaRPr lang="en-IN" sz="2000" dirty="0"/>
          </a:p>
        </p:txBody>
      </p:sp>
    </p:spTree>
    <p:extLst>
      <p:ext uri="{BB962C8B-B14F-4D97-AF65-F5344CB8AC3E}">
        <p14:creationId xmlns:p14="http://schemas.microsoft.com/office/powerpoint/2010/main" val="3339462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2000" b="1" dirty="0"/>
              <a:t>Primary Key: </a:t>
            </a:r>
            <a:r>
              <a:rPr lang="en-IN" sz="2000" dirty="0"/>
              <a:t> we have to use </a:t>
            </a:r>
            <a:r>
              <a:rPr lang="en-IN" sz="2000" dirty="0" err="1"/>
              <a:t>modelbuilder.Entity</a:t>
            </a:r>
            <a:r>
              <a:rPr lang="en-IN" sz="2000" dirty="0"/>
              <a:t>&lt;</a:t>
            </a:r>
            <a:r>
              <a:rPr lang="en-IN" sz="2000" dirty="0" err="1"/>
              <a:t>ClassName</a:t>
            </a:r>
            <a:r>
              <a:rPr lang="en-IN" sz="2000" dirty="0"/>
              <a:t>&gt;().</a:t>
            </a:r>
            <a:r>
              <a:rPr lang="en-IN" sz="2000" dirty="0" err="1"/>
              <a:t>HasKey</a:t>
            </a:r>
            <a:r>
              <a:rPr lang="en-IN" sz="2000" dirty="0"/>
              <a:t>(x=&gt;</a:t>
            </a:r>
            <a:r>
              <a:rPr lang="en-IN" sz="2000" dirty="0" err="1"/>
              <a:t>x.PropName</a:t>
            </a:r>
            <a:r>
              <a:rPr lang="en-IN" sz="2000" dirty="0"/>
              <a:t>);</a:t>
            </a:r>
          </a:p>
          <a:p>
            <a:r>
              <a:rPr lang="en-IN" sz="2000" b="1" dirty="0" err="1"/>
              <a:t>MaxLength:</a:t>
            </a:r>
            <a:r>
              <a:rPr lang="en-IN" sz="2000" dirty="0" err="1"/>
              <a:t>modelbuilder.Entity</a:t>
            </a:r>
            <a:r>
              <a:rPr lang="en-IN" sz="2000" dirty="0"/>
              <a:t>&lt;</a:t>
            </a:r>
            <a:r>
              <a:rPr lang="en-IN" sz="2000" dirty="0" err="1"/>
              <a:t>ClassName</a:t>
            </a:r>
            <a:r>
              <a:rPr lang="en-IN" sz="2000" dirty="0"/>
              <a:t>&gt;().Property(x=&gt;</a:t>
            </a:r>
            <a:r>
              <a:rPr lang="en-IN" sz="2000" dirty="0" err="1"/>
              <a:t>x.Title</a:t>
            </a:r>
            <a:r>
              <a:rPr lang="en-IN" sz="2000" dirty="0"/>
              <a:t>).</a:t>
            </a:r>
            <a:r>
              <a:rPr lang="en-IN" sz="2000" dirty="0" err="1"/>
              <a:t>HasMaxLength</a:t>
            </a:r>
            <a:r>
              <a:rPr lang="en-IN" sz="2000" dirty="0"/>
              <a:t>(50);</a:t>
            </a:r>
          </a:p>
          <a:p>
            <a:r>
              <a:rPr lang="en-IN" sz="2000" b="1" dirty="0"/>
              <a:t>Not Mapped: </a:t>
            </a:r>
            <a:r>
              <a:rPr lang="en-IN" sz="2000" dirty="0" err="1"/>
              <a:t>modelbuilder.Entity</a:t>
            </a:r>
            <a:r>
              <a:rPr lang="en-IN" sz="2000" dirty="0"/>
              <a:t>&lt;</a:t>
            </a:r>
            <a:r>
              <a:rPr lang="en-IN" sz="2000" dirty="0" err="1"/>
              <a:t>ClassName</a:t>
            </a:r>
            <a:r>
              <a:rPr lang="en-IN" sz="2000" dirty="0"/>
              <a:t>&gt;().ignore(x=&gt;</a:t>
            </a:r>
            <a:r>
              <a:rPr lang="en-IN" sz="2000" dirty="0" err="1"/>
              <a:t>x.columnName</a:t>
            </a:r>
            <a:r>
              <a:rPr lang="en-IN" sz="2000" dirty="0"/>
              <a:t>);</a:t>
            </a:r>
          </a:p>
          <a:p>
            <a:r>
              <a:rPr lang="en-IN" sz="2000" b="1" dirty="0"/>
              <a:t>One-to-one relation using Fluent API:</a:t>
            </a:r>
          </a:p>
          <a:p>
            <a:r>
              <a:rPr lang="en-IN" sz="2000" dirty="0" err="1"/>
              <a:t>Modelbuilder.Entity</a:t>
            </a:r>
            <a:r>
              <a:rPr lang="en-IN" sz="2000" dirty="0"/>
              <a:t>&lt;</a:t>
            </a:r>
            <a:r>
              <a:rPr lang="en-IN" sz="2000" dirty="0" err="1"/>
              <a:t>ClassName</a:t>
            </a:r>
            <a:r>
              <a:rPr lang="en-IN" sz="2000" dirty="0"/>
              <a:t>&gt;.</a:t>
            </a:r>
            <a:r>
              <a:rPr lang="en-IN" sz="2000" dirty="0" err="1"/>
              <a:t>Hasone</a:t>
            </a:r>
            <a:r>
              <a:rPr lang="en-IN" sz="2000" dirty="0"/>
              <a:t>(a=&gt;</a:t>
            </a:r>
            <a:r>
              <a:rPr lang="en-IN" sz="2000" dirty="0" err="1"/>
              <a:t>a.prop</a:t>
            </a:r>
            <a:r>
              <a:rPr lang="en-IN" sz="2000" dirty="0"/>
              <a:t>).</a:t>
            </a:r>
            <a:r>
              <a:rPr lang="en-IN" sz="2000" dirty="0" err="1"/>
              <a:t>withone</a:t>
            </a:r>
            <a:r>
              <a:rPr lang="en-IN" sz="2000" dirty="0"/>
              <a:t>(x=&gt;</a:t>
            </a:r>
            <a:r>
              <a:rPr lang="en-IN" sz="2000" dirty="0" err="1"/>
              <a:t>x.prop</a:t>
            </a:r>
            <a:r>
              <a:rPr lang="en-IN" sz="2000" dirty="0"/>
              <a:t>).</a:t>
            </a:r>
            <a:r>
              <a:rPr lang="en-IN" sz="2000" dirty="0" err="1"/>
              <a:t>HasForeignKey</a:t>
            </a:r>
            <a:r>
              <a:rPr lang="en-IN" sz="2000" dirty="0"/>
              <a:t>&lt;</a:t>
            </a:r>
            <a:r>
              <a:rPr lang="en-IN" sz="2000" dirty="0" err="1"/>
              <a:t>classname</a:t>
            </a:r>
            <a:r>
              <a:rPr lang="en-IN" sz="2000" dirty="0"/>
              <a:t>&gt;(u=&gt;</a:t>
            </a:r>
            <a:r>
              <a:rPr lang="en-IN" sz="2000" dirty="0" err="1"/>
              <a:t>u.prop</a:t>
            </a:r>
            <a:r>
              <a:rPr lang="en-IN" sz="2000" dirty="0"/>
              <a:t>);</a:t>
            </a:r>
          </a:p>
          <a:p>
            <a:r>
              <a:rPr lang="en-IN" sz="2000" b="1" dirty="0"/>
              <a:t>One-To-Many Relationship:</a:t>
            </a:r>
          </a:p>
          <a:p>
            <a:r>
              <a:rPr lang="en-IN" sz="2000" dirty="0" err="1"/>
              <a:t>Modelbuilder.Entity</a:t>
            </a:r>
            <a:r>
              <a:rPr lang="en-IN" sz="2000" dirty="0"/>
              <a:t>&lt;</a:t>
            </a:r>
            <a:r>
              <a:rPr lang="en-IN" sz="2000" dirty="0" err="1"/>
              <a:t>ClassName</a:t>
            </a:r>
            <a:r>
              <a:rPr lang="en-IN" sz="2000" dirty="0"/>
              <a:t>&gt;.</a:t>
            </a:r>
            <a:r>
              <a:rPr lang="en-IN" sz="2000" dirty="0" err="1"/>
              <a:t>Hasone</a:t>
            </a:r>
            <a:r>
              <a:rPr lang="en-IN" sz="2000" dirty="0"/>
              <a:t>(a=&gt;</a:t>
            </a:r>
            <a:r>
              <a:rPr lang="en-IN" sz="2000" dirty="0" err="1"/>
              <a:t>a.prop</a:t>
            </a:r>
            <a:r>
              <a:rPr lang="en-IN" sz="2000" dirty="0"/>
              <a:t>).</a:t>
            </a:r>
            <a:r>
              <a:rPr lang="en-IN" sz="2000" dirty="0" err="1"/>
              <a:t>withmany</a:t>
            </a:r>
            <a:r>
              <a:rPr lang="en-IN" sz="2000" dirty="0"/>
              <a:t>(x=&gt;</a:t>
            </a:r>
            <a:r>
              <a:rPr lang="en-IN" sz="2000" dirty="0" err="1"/>
              <a:t>x.prop</a:t>
            </a:r>
            <a:r>
              <a:rPr lang="en-IN" sz="2000" dirty="0"/>
              <a:t>).</a:t>
            </a:r>
            <a:r>
              <a:rPr lang="en-IN" sz="2000" dirty="0" err="1"/>
              <a:t>HasForeignKeyu</a:t>
            </a:r>
            <a:r>
              <a:rPr lang="en-IN" sz="2000" dirty="0"/>
              <a:t>=&gt;</a:t>
            </a:r>
            <a:r>
              <a:rPr lang="en-IN" sz="2000" dirty="0" err="1"/>
              <a:t>u.prop</a:t>
            </a:r>
            <a:r>
              <a:rPr lang="en-IN" sz="2000" dirty="0"/>
              <a:t>);</a:t>
            </a:r>
          </a:p>
          <a:p>
            <a:r>
              <a:rPr lang="en-IN" sz="2000" b="1" dirty="0"/>
              <a:t>Many-to-Many: skip mapping: </a:t>
            </a:r>
            <a:r>
              <a:rPr lang="en-IN" sz="2000" dirty="0"/>
              <a:t>with skip we should not have to implement many to many just we have to add the navigation properties in the classes</a:t>
            </a:r>
          </a:p>
          <a:p>
            <a:r>
              <a:rPr lang="en-IN" sz="2000" b="1" dirty="0"/>
              <a:t>Many-to-Many Manual Table:</a:t>
            </a:r>
          </a:p>
          <a:p>
            <a:r>
              <a:rPr lang="en-IN" sz="2000" b="1" dirty="0"/>
              <a:t>Organize Fluent API:</a:t>
            </a:r>
          </a:p>
          <a:p>
            <a:r>
              <a:rPr lang="en-IN" sz="2000" dirty="0"/>
              <a:t>We have to create a custom class and inherit </a:t>
            </a:r>
            <a:r>
              <a:rPr lang="en-IN" sz="2000" dirty="0" err="1"/>
              <a:t>IEntityTypeConfiguration</a:t>
            </a:r>
            <a:r>
              <a:rPr lang="en-IN" sz="2000" dirty="0"/>
              <a:t>&lt;</a:t>
            </a:r>
            <a:r>
              <a:rPr lang="en-IN" sz="2000" dirty="0" err="1"/>
              <a:t>ClassName</a:t>
            </a:r>
            <a:r>
              <a:rPr lang="en-IN" sz="2000" dirty="0"/>
              <a:t>&gt; and inside the class we have configure method</a:t>
            </a:r>
          </a:p>
          <a:p>
            <a:r>
              <a:rPr lang="en-IN" sz="2000" b="1" dirty="0"/>
              <a:t>Filtering Queries:</a:t>
            </a:r>
          </a:p>
          <a:p>
            <a:r>
              <a:rPr lang="en-IN" sz="2000" dirty="0"/>
              <a:t>To retrieve the books from </a:t>
            </a:r>
            <a:r>
              <a:rPr lang="en-IN" sz="2000" dirty="0" err="1"/>
              <a:t>db</a:t>
            </a:r>
            <a:r>
              <a:rPr lang="en-IN" sz="2000" dirty="0"/>
              <a:t> using </a:t>
            </a:r>
            <a:r>
              <a:rPr lang="en-IN" sz="2000" dirty="0" err="1"/>
              <a:t>EFCore</a:t>
            </a:r>
            <a:r>
              <a:rPr lang="en-IN" sz="2000" dirty="0"/>
              <a:t> we use </a:t>
            </a:r>
            <a:r>
              <a:rPr lang="en-IN" sz="2000" dirty="0" err="1"/>
              <a:t>context.Books.ToList</a:t>
            </a:r>
            <a:r>
              <a:rPr lang="en-IN" sz="2000" dirty="0"/>
              <a:t>();</a:t>
            </a:r>
          </a:p>
          <a:p>
            <a:r>
              <a:rPr lang="en-IN" sz="2000" dirty="0"/>
              <a:t>To create a record we use </a:t>
            </a:r>
            <a:r>
              <a:rPr lang="en-IN" sz="2000" dirty="0" err="1"/>
              <a:t>context.Books.Add</a:t>
            </a:r>
            <a:r>
              <a:rPr lang="en-IN" sz="2000" dirty="0"/>
              <a:t>(value);</a:t>
            </a:r>
            <a:r>
              <a:rPr lang="en-IN" sz="2000" dirty="0" err="1"/>
              <a:t>context.SaveChanges</a:t>
            </a:r>
            <a:r>
              <a:rPr lang="en-IN" sz="2000" dirty="0"/>
              <a:t>();</a:t>
            </a:r>
          </a:p>
          <a:p>
            <a:r>
              <a:rPr lang="en-IN" sz="2000" dirty="0"/>
              <a:t>Logging Query: inside the </a:t>
            </a:r>
            <a:r>
              <a:rPr lang="en-IN" sz="2000" dirty="0" err="1"/>
              <a:t>docontext</a:t>
            </a:r>
            <a:r>
              <a:rPr lang="en-IN" sz="2000" dirty="0"/>
              <a:t> class </a:t>
            </a:r>
            <a:r>
              <a:rPr lang="en-IN" sz="2000" dirty="0" err="1"/>
              <a:t>OnConfiguring</a:t>
            </a:r>
            <a:r>
              <a:rPr lang="en-IN" sz="2000" dirty="0"/>
              <a:t> Method we have to use </a:t>
            </a:r>
            <a:r>
              <a:rPr lang="en-IN" sz="2000" dirty="0" err="1"/>
              <a:t>LogTo</a:t>
            </a:r>
            <a:r>
              <a:rPr lang="en-IN" sz="2000" dirty="0"/>
              <a:t>() method to log the queries</a:t>
            </a:r>
          </a:p>
          <a:p>
            <a:endParaRPr lang="en-IN" sz="2000" dirty="0"/>
          </a:p>
          <a:p>
            <a:pPr marL="0" indent="0">
              <a:buNone/>
            </a:pPr>
            <a:endParaRPr lang="en-IN" sz="2000" dirty="0"/>
          </a:p>
          <a:p>
            <a:endParaRPr lang="en-IN" sz="2000" dirty="0"/>
          </a:p>
          <a:p>
            <a:endParaRPr lang="en-IN" sz="2000" dirty="0"/>
          </a:p>
          <a:p>
            <a:endParaRPr lang="en-IN" sz="2000" b="1" dirty="0"/>
          </a:p>
          <a:p>
            <a:endParaRPr lang="en-IN" sz="2000" b="1" dirty="0"/>
          </a:p>
          <a:p>
            <a:endParaRPr lang="en-IN" sz="2000" b="1" dirty="0"/>
          </a:p>
          <a:p>
            <a:pPr marL="0" indent="0">
              <a:buNone/>
            </a:pPr>
            <a:endParaRPr lang="en-IN" sz="2000" dirty="0"/>
          </a:p>
          <a:p>
            <a:pPr marL="0" indent="0">
              <a:buNone/>
            </a:pPr>
            <a:endParaRPr lang="en-IN" sz="2000" dirty="0"/>
          </a:p>
          <a:p>
            <a:endParaRPr lang="en-IN" sz="2000" dirty="0"/>
          </a:p>
          <a:p>
            <a:endParaRPr lang="en-IN" sz="2000" dirty="0"/>
          </a:p>
        </p:txBody>
      </p:sp>
    </p:spTree>
    <p:extLst>
      <p:ext uri="{BB962C8B-B14F-4D97-AF65-F5344CB8AC3E}">
        <p14:creationId xmlns:p14="http://schemas.microsoft.com/office/powerpoint/2010/main" val="3176934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fontScale="92500" lnSpcReduction="10000"/>
          </a:bodyPr>
          <a:lstStyle/>
          <a:p>
            <a:r>
              <a:rPr lang="en-IN" sz="2000" b="1" dirty="0"/>
              <a:t>First and </a:t>
            </a:r>
            <a:r>
              <a:rPr lang="en-IN" sz="2000" b="1" dirty="0" err="1"/>
              <a:t>FirstOrDefault</a:t>
            </a:r>
            <a:r>
              <a:rPr lang="en-IN" sz="2000" b="1" dirty="0"/>
              <a:t>: </a:t>
            </a:r>
            <a:r>
              <a:rPr lang="en-IN" sz="2000" dirty="0"/>
              <a:t>In case of First it will throw an exception if record is not be found but in case of </a:t>
            </a:r>
            <a:r>
              <a:rPr lang="en-IN" sz="2000" dirty="0" err="1"/>
              <a:t>FirstOrDefault</a:t>
            </a:r>
            <a:r>
              <a:rPr lang="en-IN" sz="2000" dirty="0"/>
              <a:t> it will not throw an exception if record is not found.</a:t>
            </a:r>
          </a:p>
          <a:p>
            <a:r>
              <a:rPr lang="en-IN" sz="2000" dirty="0"/>
              <a:t>Let say if we are trying to retrieve one record.so we can use </a:t>
            </a:r>
            <a:r>
              <a:rPr lang="en-IN" sz="2000" b="1" dirty="0"/>
              <a:t>Where </a:t>
            </a:r>
            <a:r>
              <a:rPr lang="en-IN" sz="2000" dirty="0"/>
              <a:t>filter but problem here is if we use Where then return type will be </a:t>
            </a:r>
            <a:r>
              <a:rPr lang="en-IN" sz="2000" dirty="0" err="1"/>
              <a:t>Iquerable</a:t>
            </a:r>
            <a:r>
              <a:rPr lang="en-IN" sz="2000" dirty="0"/>
              <a:t> and to access the value we have to use foreach loop. So rather than using where while retrieving only one record we can use </a:t>
            </a:r>
            <a:r>
              <a:rPr lang="en-IN" sz="2000" dirty="0" err="1"/>
              <a:t>FirstorDefault</a:t>
            </a:r>
            <a:r>
              <a:rPr lang="en-IN" sz="2000" dirty="0"/>
              <a:t>(here we have to condition) and </a:t>
            </a:r>
            <a:r>
              <a:rPr lang="en-IN" sz="2000" b="1" dirty="0"/>
              <a:t>where </a:t>
            </a:r>
            <a:r>
              <a:rPr lang="en-IN" sz="2000" dirty="0"/>
              <a:t>clause is not required. To avoid </a:t>
            </a:r>
            <a:r>
              <a:rPr lang="en-IN" sz="2000" dirty="0" err="1"/>
              <a:t>sql</a:t>
            </a:r>
            <a:r>
              <a:rPr lang="en-IN" sz="2000" dirty="0"/>
              <a:t> injection we can </a:t>
            </a:r>
            <a:r>
              <a:rPr lang="en-IN" sz="2000" dirty="0" err="1"/>
              <a:t>assing</a:t>
            </a:r>
            <a:r>
              <a:rPr lang="en-IN" sz="2000" dirty="0"/>
              <a:t> value in the variable and then we can use it in </a:t>
            </a:r>
            <a:r>
              <a:rPr lang="en-IN" sz="2000" dirty="0" err="1"/>
              <a:t>FirstorDefault</a:t>
            </a:r>
            <a:r>
              <a:rPr lang="en-IN" sz="2000" dirty="0"/>
              <a:t>.</a:t>
            </a:r>
          </a:p>
          <a:p>
            <a:r>
              <a:rPr lang="en-IN" sz="2000" b="1" dirty="0"/>
              <a:t>Filter with Where: </a:t>
            </a:r>
            <a:endParaRPr lang="en-IN" sz="2000" dirty="0"/>
          </a:p>
          <a:p>
            <a:r>
              <a:rPr lang="en-IN" sz="2000" b="1" dirty="0"/>
              <a:t>Find: </a:t>
            </a:r>
            <a:r>
              <a:rPr lang="en-IN" sz="2000" dirty="0"/>
              <a:t>In order to retrieve one record we have First and </a:t>
            </a:r>
            <a:r>
              <a:rPr lang="en-IN" sz="2000" dirty="0" err="1"/>
              <a:t>FirstorDefault</a:t>
            </a:r>
            <a:r>
              <a:rPr lang="en-IN" sz="2000" dirty="0"/>
              <a:t> but we can also use </a:t>
            </a:r>
            <a:r>
              <a:rPr lang="en-IN" sz="2000" b="1" dirty="0"/>
              <a:t>Find </a:t>
            </a:r>
            <a:r>
              <a:rPr lang="en-IN" sz="2000" dirty="0"/>
              <a:t>and it works only with primary key of the </a:t>
            </a:r>
            <a:r>
              <a:rPr lang="en-IN" sz="2000" dirty="0" err="1"/>
              <a:t>table.Inisde</a:t>
            </a:r>
            <a:r>
              <a:rPr lang="en-IN" sz="2000" dirty="0"/>
              <a:t> find we do not need to add any condition we directly need to pass the primary key </a:t>
            </a:r>
            <a:r>
              <a:rPr lang="en-IN" sz="2000" dirty="0" err="1"/>
              <a:t>value.Find</a:t>
            </a:r>
            <a:r>
              <a:rPr lang="en-IN" sz="2000" dirty="0"/>
              <a:t> is not a </a:t>
            </a:r>
            <a:r>
              <a:rPr lang="en-IN" sz="2000" dirty="0" err="1"/>
              <a:t>Linq</a:t>
            </a:r>
            <a:r>
              <a:rPr lang="en-IN" sz="2000" dirty="0"/>
              <a:t> method it is method on </a:t>
            </a:r>
            <a:r>
              <a:rPr lang="en-IN" sz="2000" dirty="0" err="1"/>
              <a:t>Dbset</a:t>
            </a:r>
            <a:r>
              <a:rPr lang="en-IN" sz="2000" dirty="0"/>
              <a:t> itself.</a:t>
            </a:r>
          </a:p>
          <a:p>
            <a:r>
              <a:rPr lang="en-IN" sz="2000" b="1" dirty="0"/>
              <a:t>Single and </a:t>
            </a:r>
            <a:r>
              <a:rPr lang="en-IN" sz="2000" b="1" dirty="0" err="1"/>
              <a:t>SingleorDefault</a:t>
            </a:r>
            <a:r>
              <a:rPr lang="en-IN" sz="2000" b="1" dirty="0"/>
              <a:t>: </a:t>
            </a:r>
            <a:r>
              <a:rPr lang="en-IN" sz="2000" dirty="0"/>
              <a:t> single will filter only one record and inside single method we have to pass the condition and it will work for any column .Here single will return only one record but in background it will prepare a </a:t>
            </a:r>
            <a:r>
              <a:rPr lang="en-IN" sz="2000" dirty="0" err="1"/>
              <a:t>sql</a:t>
            </a:r>
            <a:r>
              <a:rPr lang="en-IN" sz="2000" dirty="0"/>
              <a:t> query using select Top(2) because we have two records and single excepts only one record and if we have more than one record it will throw an exception and also if we do not have any records single will throw an exception where as </a:t>
            </a:r>
            <a:r>
              <a:rPr lang="en-IN" sz="2000" dirty="0" err="1"/>
              <a:t>singleorDefault</a:t>
            </a:r>
            <a:r>
              <a:rPr lang="en-IN" sz="2000" dirty="0"/>
              <a:t> it will not throw an exception.</a:t>
            </a:r>
            <a:endParaRPr lang="en-IN" sz="2000" b="1" dirty="0"/>
          </a:p>
          <a:p>
            <a:r>
              <a:rPr lang="en-IN" sz="2000" b="1" dirty="0" err="1"/>
              <a:t>Contains,Like</a:t>
            </a:r>
            <a:r>
              <a:rPr lang="en-IN" sz="2000" b="1" dirty="0"/>
              <a:t> and Aggregate:</a:t>
            </a:r>
          </a:p>
          <a:p>
            <a:r>
              <a:rPr lang="en-IN" sz="2000" dirty="0"/>
              <a:t>If we use contains then it will retrieve all the records which has a specific </a:t>
            </a:r>
            <a:r>
              <a:rPr lang="en-IN" sz="2000" dirty="0" err="1"/>
              <a:t>value.sql</a:t>
            </a:r>
            <a:r>
              <a:rPr lang="en-IN" sz="2000" dirty="0"/>
              <a:t> query will be Like %12%. But if we want to retrieve the records if value starts with 12% then we have to use </a:t>
            </a:r>
            <a:r>
              <a:rPr lang="en-IN" sz="2000" dirty="0" err="1"/>
              <a:t>EF.Functions.Like</a:t>
            </a:r>
            <a:r>
              <a:rPr lang="en-IN" sz="2000" dirty="0"/>
              <a:t> inside the where condition</a:t>
            </a:r>
          </a:p>
          <a:p>
            <a:r>
              <a:rPr lang="en-IN" sz="2000" b="1" dirty="0" err="1"/>
              <a:t>Defered</a:t>
            </a:r>
            <a:r>
              <a:rPr lang="en-IN" sz="2000" b="1" dirty="0"/>
              <a:t> Execution: </a:t>
            </a:r>
            <a:r>
              <a:rPr lang="en-IN" sz="2000" dirty="0"/>
              <a:t>We will not get the records from the database because query is not executed in </a:t>
            </a:r>
            <a:r>
              <a:rPr lang="en-IN" sz="2000" dirty="0" err="1"/>
              <a:t>db</a:t>
            </a:r>
            <a:r>
              <a:rPr lang="en-IN" sz="2000" dirty="0"/>
              <a:t> but once we use iterate using </a:t>
            </a:r>
            <a:r>
              <a:rPr lang="en-IN" sz="2000" dirty="0" err="1"/>
              <a:t>oreach</a:t>
            </a:r>
            <a:r>
              <a:rPr lang="en-IN" sz="2000" dirty="0"/>
              <a:t> loop then only query gets executed in database and will retrieve the </a:t>
            </a:r>
            <a:r>
              <a:rPr lang="en-IN" sz="2000" dirty="0" err="1"/>
              <a:t>records.if</a:t>
            </a:r>
            <a:r>
              <a:rPr lang="en-IN" sz="2000" dirty="0"/>
              <a:t> we use </a:t>
            </a:r>
            <a:r>
              <a:rPr lang="en-IN" sz="2000" dirty="0" err="1"/>
              <a:t>FirstorDefault,ToList</a:t>
            </a:r>
            <a:r>
              <a:rPr lang="en-IN" sz="2000" dirty="0"/>
              <a:t>() or Single etc then query will be executed immediately</a:t>
            </a:r>
          </a:p>
          <a:p>
            <a:r>
              <a:rPr lang="en-IN" sz="2000" b="1" dirty="0"/>
              <a:t>Sorting Data: </a:t>
            </a:r>
            <a:r>
              <a:rPr lang="en-IN" sz="2000" dirty="0"/>
              <a:t>if we have multiple </a:t>
            </a:r>
            <a:r>
              <a:rPr lang="en-IN" sz="2000" dirty="0" err="1"/>
              <a:t>orderby</a:t>
            </a:r>
            <a:r>
              <a:rPr lang="en-IN" sz="2000" dirty="0"/>
              <a:t> then it will ignore the first one and result may display wrong to fix we have to use </a:t>
            </a:r>
            <a:r>
              <a:rPr lang="en-IN" sz="2000" dirty="0" err="1"/>
              <a:t>orderby</a:t>
            </a:r>
            <a:r>
              <a:rPr lang="en-IN" sz="2000" dirty="0"/>
              <a:t> and </a:t>
            </a:r>
            <a:r>
              <a:rPr lang="en-IN" sz="2000" dirty="0" err="1"/>
              <a:t>thenbydescending</a:t>
            </a:r>
            <a:r>
              <a:rPr lang="en-IN" sz="2000" dirty="0"/>
              <a:t> </a:t>
            </a:r>
            <a:r>
              <a:rPr lang="en-IN" sz="2000" dirty="0" err="1"/>
              <a:t>etc.First</a:t>
            </a:r>
            <a:r>
              <a:rPr lang="en-IN" sz="2000" dirty="0"/>
              <a:t> it will order by </a:t>
            </a:r>
            <a:r>
              <a:rPr lang="en-IN" sz="2000" dirty="0" err="1"/>
              <a:t>asc</a:t>
            </a:r>
            <a:r>
              <a:rPr lang="en-IN" sz="2000" dirty="0"/>
              <a:t> and if there are any duplicates then it will do </a:t>
            </a:r>
            <a:r>
              <a:rPr lang="en-IN" sz="2000" dirty="0" err="1"/>
              <a:t>desc</a:t>
            </a:r>
            <a:r>
              <a:rPr lang="en-IN" sz="2000" dirty="0"/>
              <a:t> for duplicates</a:t>
            </a:r>
            <a:endParaRPr lang="en-IN" sz="2000" b="1" dirty="0"/>
          </a:p>
          <a:p>
            <a:pPr marL="0" indent="0">
              <a:buNone/>
            </a:pPr>
            <a:endParaRPr lang="en-IN" sz="2000" dirty="0"/>
          </a:p>
          <a:p>
            <a:endParaRPr lang="en-IN" sz="2000" dirty="0"/>
          </a:p>
          <a:p>
            <a:endParaRPr lang="en-IN" sz="2000" dirty="0"/>
          </a:p>
          <a:p>
            <a:endParaRPr lang="en-IN" sz="2000" b="1" dirty="0"/>
          </a:p>
          <a:p>
            <a:endParaRPr lang="en-IN" sz="2000" b="1" dirty="0"/>
          </a:p>
          <a:p>
            <a:endParaRPr lang="en-IN" sz="2000" b="1" dirty="0"/>
          </a:p>
          <a:p>
            <a:pPr marL="0" indent="0">
              <a:buNone/>
            </a:pPr>
            <a:endParaRPr lang="en-IN" sz="2000" dirty="0"/>
          </a:p>
          <a:p>
            <a:pPr marL="0" indent="0">
              <a:buNone/>
            </a:pPr>
            <a:endParaRPr lang="en-IN" sz="2000" dirty="0"/>
          </a:p>
          <a:p>
            <a:endParaRPr lang="en-IN" sz="2000" dirty="0"/>
          </a:p>
          <a:p>
            <a:endParaRPr lang="en-IN" sz="2000" dirty="0"/>
          </a:p>
        </p:txBody>
      </p:sp>
    </p:spTree>
    <p:extLst>
      <p:ext uri="{BB962C8B-B14F-4D97-AF65-F5344CB8AC3E}">
        <p14:creationId xmlns:p14="http://schemas.microsoft.com/office/powerpoint/2010/main" val="3923596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2000" b="1" dirty="0"/>
              <a:t>Paging Methods: </a:t>
            </a:r>
            <a:r>
              <a:rPr lang="en-IN" sz="2000" dirty="0"/>
              <a:t>we use skip and take methods</a:t>
            </a:r>
          </a:p>
          <a:p>
            <a:r>
              <a:rPr lang="en-IN" sz="2000" dirty="0"/>
              <a:t>If we are using Web application first we have to configure </a:t>
            </a:r>
            <a:r>
              <a:rPr lang="en-IN" sz="2000" dirty="0" err="1"/>
              <a:t>Dbcontext</a:t>
            </a:r>
            <a:r>
              <a:rPr lang="en-IN" sz="2000" dirty="0"/>
              <a:t> in </a:t>
            </a:r>
            <a:r>
              <a:rPr lang="en-IN" sz="2000" dirty="0" err="1"/>
              <a:t>program.cs</a:t>
            </a:r>
            <a:r>
              <a:rPr lang="en-IN" sz="2000" dirty="0"/>
              <a:t> file and in </a:t>
            </a:r>
            <a:r>
              <a:rPr lang="en-IN" sz="2000" dirty="0" err="1"/>
              <a:t>dbcontext</a:t>
            </a:r>
            <a:r>
              <a:rPr lang="en-IN" sz="2000" dirty="0"/>
              <a:t> class we have to create a constructor and pass the connection to the base class.</a:t>
            </a:r>
          </a:p>
          <a:p>
            <a:r>
              <a:rPr lang="en-IN" sz="2000" dirty="0"/>
              <a:t>If we want to seed data we can use </a:t>
            </a:r>
            <a:r>
              <a:rPr lang="en-IN" sz="2000" dirty="0" err="1"/>
              <a:t>onModelCreating</a:t>
            </a:r>
            <a:r>
              <a:rPr lang="en-IN" sz="2000" dirty="0"/>
              <a:t> method or we can use SQL method inside the Up method.</a:t>
            </a:r>
          </a:p>
          <a:p>
            <a:r>
              <a:rPr lang="en-IN" sz="2000" b="1" dirty="0"/>
              <a:t>Projection: </a:t>
            </a:r>
            <a:r>
              <a:rPr lang="en-IN" sz="2000" dirty="0"/>
              <a:t>it is a way of  converting an entity into </a:t>
            </a:r>
            <a:r>
              <a:rPr lang="en-IN" sz="2000" dirty="0" err="1"/>
              <a:t>c#</a:t>
            </a:r>
            <a:r>
              <a:rPr lang="en-IN" sz="2000" dirty="0"/>
              <a:t> class with a subset of properties</a:t>
            </a:r>
          </a:p>
          <a:p>
            <a:r>
              <a:rPr lang="en-IN" sz="2000" b="1" dirty="0"/>
              <a:t>Explicit Loading: </a:t>
            </a:r>
            <a:r>
              <a:rPr lang="en-IN" sz="2000" dirty="0" err="1"/>
              <a:t>db.entry</a:t>
            </a:r>
            <a:r>
              <a:rPr lang="en-IN" sz="2000" dirty="0"/>
              <a:t>(</a:t>
            </a:r>
            <a:r>
              <a:rPr lang="en-IN" sz="2000" dirty="0" err="1"/>
              <a:t>obj</a:t>
            </a:r>
            <a:r>
              <a:rPr lang="en-IN" sz="2000" dirty="0"/>
              <a:t>).reference(u=&gt;</a:t>
            </a:r>
            <a:r>
              <a:rPr lang="en-IN" sz="2000" dirty="0" err="1"/>
              <a:t>u.Publisher</a:t>
            </a:r>
            <a:r>
              <a:rPr lang="en-IN" sz="2000" dirty="0"/>
              <a:t>).Load();</a:t>
            </a:r>
          </a:p>
          <a:p>
            <a:r>
              <a:rPr lang="en-IN" sz="2000" b="1" dirty="0"/>
              <a:t>Eager loading: </a:t>
            </a:r>
            <a:r>
              <a:rPr lang="en-IN" sz="2000" dirty="0"/>
              <a:t>it solves N+1 issue and this eager loading loads the relates entities .we use </a:t>
            </a:r>
            <a:r>
              <a:rPr lang="en-IN" sz="2000" b="1" dirty="0"/>
              <a:t>include</a:t>
            </a:r>
            <a:r>
              <a:rPr lang="en-IN" sz="2000" dirty="0"/>
              <a:t> method to load related objects</a:t>
            </a:r>
          </a:p>
          <a:p>
            <a:r>
              <a:rPr lang="en-IN" sz="2000" b="1" dirty="0"/>
              <a:t>Lazy Loading: </a:t>
            </a:r>
            <a:r>
              <a:rPr lang="en-IN" sz="2000" dirty="0"/>
              <a:t>related entities will only be loaded when they are accessed. We have to install </a:t>
            </a:r>
            <a:r>
              <a:rPr lang="en-IN" sz="2000" dirty="0" err="1"/>
              <a:t>Microsoft.EntityFrameworkcore.Proxies</a:t>
            </a:r>
            <a:r>
              <a:rPr lang="en-IN" sz="2000" dirty="0"/>
              <a:t> package from </a:t>
            </a:r>
            <a:r>
              <a:rPr lang="en-IN" sz="2000" dirty="0" err="1"/>
              <a:t>nuget</a:t>
            </a:r>
            <a:r>
              <a:rPr lang="en-IN" sz="2000" dirty="0"/>
              <a:t>. Then inside </a:t>
            </a:r>
            <a:r>
              <a:rPr lang="en-IN" sz="2000" dirty="0" err="1"/>
              <a:t>program.cs</a:t>
            </a:r>
            <a:r>
              <a:rPr lang="en-IN" sz="2000" dirty="0"/>
              <a:t> file we have to use </a:t>
            </a:r>
            <a:r>
              <a:rPr lang="en-IN" sz="2000" dirty="0" err="1"/>
              <a:t>UseLazyLoadingProxies</a:t>
            </a:r>
            <a:r>
              <a:rPr lang="en-IN" sz="2000" dirty="0"/>
              <a:t>() method before </a:t>
            </a:r>
            <a:r>
              <a:rPr lang="en-IN" sz="2000" dirty="0" err="1"/>
              <a:t>UseSqlServer</a:t>
            </a:r>
            <a:r>
              <a:rPr lang="en-IN" sz="2000" dirty="0"/>
              <a:t> and then we have to make navigation properties as Virtual</a:t>
            </a:r>
            <a:endParaRPr lang="en-IN" sz="2000" b="1" dirty="0"/>
          </a:p>
          <a:p>
            <a:r>
              <a:rPr lang="en-IN" sz="2000" b="1" dirty="0" err="1"/>
              <a:t>Iquerable</a:t>
            </a:r>
            <a:r>
              <a:rPr lang="en-IN" sz="2000" b="1" dirty="0"/>
              <a:t> VS </a:t>
            </a:r>
            <a:r>
              <a:rPr lang="en-IN" sz="2000" b="1" dirty="0" err="1"/>
              <a:t>Ienumerable</a:t>
            </a:r>
            <a:endParaRPr lang="en-IN" sz="2000" b="1" dirty="0"/>
          </a:p>
          <a:p>
            <a:r>
              <a:rPr lang="en-IN" sz="2000" dirty="0" err="1"/>
              <a:t>Iquerable</a:t>
            </a:r>
            <a:r>
              <a:rPr lang="en-IN" sz="2000" dirty="0"/>
              <a:t> interface inherits from ienumerable.so here </a:t>
            </a:r>
            <a:r>
              <a:rPr lang="en-IN" sz="2000" dirty="0" err="1"/>
              <a:t>ienumerable</a:t>
            </a:r>
            <a:r>
              <a:rPr lang="en-IN" sz="2000" dirty="0"/>
              <a:t> returns all the records from the table and then filter is </a:t>
            </a:r>
            <a:r>
              <a:rPr lang="en-IN" sz="2000" dirty="0" err="1"/>
              <a:t>appled</a:t>
            </a:r>
            <a:r>
              <a:rPr lang="en-IN" sz="2000" dirty="0"/>
              <a:t> in the memory(at client side) where as </a:t>
            </a:r>
            <a:r>
              <a:rPr lang="en-IN" sz="2000" dirty="0" err="1"/>
              <a:t>iquerable</a:t>
            </a:r>
            <a:r>
              <a:rPr lang="en-IN" sz="2000" dirty="0"/>
              <a:t> filters the records from database and returns the result</a:t>
            </a:r>
          </a:p>
          <a:p>
            <a:r>
              <a:rPr lang="en-IN" sz="2000" b="1" dirty="0" err="1"/>
              <a:t>ChangeTracker</a:t>
            </a:r>
            <a:r>
              <a:rPr lang="en-IN" sz="2000" b="1" dirty="0"/>
              <a:t>: </a:t>
            </a:r>
            <a:r>
              <a:rPr lang="en-IN" sz="2000" dirty="0" err="1"/>
              <a:t>db.Employee.ToList</a:t>
            </a:r>
            <a:r>
              <a:rPr lang="en-IN" sz="2000" dirty="0"/>
              <a:t>(); here it will retrieve the data and state will be </a:t>
            </a:r>
            <a:r>
              <a:rPr lang="en-IN" sz="2000" b="1" dirty="0"/>
              <a:t>unchanged. </a:t>
            </a:r>
            <a:r>
              <a:rPr lang="en-IN" sz="2000" dirty="0"/>
              <a:t>Once we add </a:t>
            </a:r>
            <a:r>
              <a:rPr lang="en-IN" sz="2000" dirty="0" err="1"/>
              <a:t>db.Books.Add</a:t>
            </a:r>
            <a:r>
              <a:rPr lang="en-IN" sz="2000" dirty="0"/>
              <a:t>(books);// change tracker will update the state as </a:t>
            </a:r>
            <a:r>
              <a:rPr lang="en-IN" sz="2000" b="1" dirty="0"/>
              <a:t>Added</a:t>
            </a:r>
            <a:r>
              <a:rPr lang="en-IN" sz="2000" dirty="0"/>
              <a:t>. so once we saved that record in the database using </a:t>
            </a:r>
            <a:r>
              <a:rPr lang="en-IN" sz="2000" dirty="0" err="1"/>
              <a:t>savechanges</a:t>
            </a:r>
            <a:r>
              <a:rPr lang="en-IN" sz="2000" dirty="0"/>
              <a:t>() method that state will be changed to </a:t>
            </a:r>
            <a:r>
              <a:rPr lang="en-IN" sz="2000" b="1" dirty="0"/>
              <a:t>unchanged </a:t>
            </a:r>
            <a:r>
              <a:rPr lang="en-IN" sz="2000" dirty="0"/>
              <a:t>if we add </a:t>
            </a:r>
            <a:r>
              <a:rPr lang="en-IN" sz="2000" dirty="0" err="1"/>
              <a:t>db.Books.Remove</a:t>
            </a:r>
            <a:r>
              <a:rPr lang="en-IN" sz="2000" dirty="0"/>
              <a:t>(books) then state will be </a:t>
            </a:r>
            <a:r>
              <a:rPr lang="en-IN" sz="2000" b="1" dirty="0"/>
              <a:t>Deleted </a:t>
            </a:r>
            <a:r>
              <a:rPr lang="en-IN" sz="2000" dirty="0"/>
              <a:t>if we add </a:t>
            </a:r>
            <a:r>
              <a:rPr lang="en-IN" sz="2000" dirty="0" err="1"/>
              <a:t>db.Categories.update</a:t>
            </a:r>
            <a:r>
              <a:rPr lang="en-IN" sz="2000" dirty="0"/>
              <a:t>(category);// here state will be </a:t>
            </a:r>
            <a:r>
              <a:rPr lang="en-IN" sz="2000" b="1" dirty="0"/>
              <a:t>Modified</a:t>
            </a:r>
          </a:p>
          <a:p>
            <a:endParaRPr lang="en-IN" sz="2000" b="1" dirty="0"/>
          </a:p>
          <a:p>
            <a:pPr marL="0" indent="0">
              <a:buNone/>
            </a:pPr>
            <a:endParaRPr lang="en-IN" sz="2000" dirty="0"/>
          </a:p>
          <a:p>
            <a:endParaRPr lang="en-IN" sz="2000" dirty="0"/>
          </a:p>
          <a:p>
            <a:endParaRPr lang="en-IN" sz="2000" dirty="0"/>
          </a:p>
          <a:p>
            <a:endParaRPr lang="en-IN" sz="2000" b="1" dirty="0"/>
          </a:p>
          <a:p>
            <a:endParaRPr lang="en-IN" sz="2000" b="1" dirty="0"/>
          </a:p>
          <a:p>
            <a:endParaRPr lang="en-IN" sz="2000" b="1" dirty="0"/>
          </a:p>
          <a:p>
            <a:pPr marL="0" indent="0">
              <a:buNone/>
            </a:pPr>
            <a:endParaRPr lang="en-IN" sz="2000" dirty="0"/>
          </a:p>
          <a:p>
            <a:pPr marL="0" indent="0">
              <a:buNone/>
            </a:pPr>
            <a:endParaRPr lang="en-IN" sz="2000" dirty="0"/>
          </a:p>
          <a:p>
            <a:endParaRPr lang="en-IN" sz="2000" dirty="0"/>
          </a:p>
          <a:p>
            <a:endParaRPr lang="en-IN" sz="2000" dirty="0"/>
          </a:p>
        </p:txBody>
      </p:sp>
    </p:spTree>
    <p:extLst>
      <p:ext uri="{BB962C8B-B14F-4D97-AF65-F5344CB8AC3E}">
        <p14:creationId xmlns:p14="http://schemas.microsoft.com/office/powerpoint/2010/main" val="4284717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26c483d2-2db6-4653-9580-eddcd7f444d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9B30C27CF747C47A225D6959222F9B1" ma:contentTypeVersion="16" ma:contentTypeDescription="Create a new document." ma:contentTypeScope="" ma:versionID="598b5024942e5f82856d0c28ef0b5838">
  <xsd:schema xmlns:xsd="http://www.w3.org/2001/XMLSchema" xmlns:xs="http://www.w3.org/2001/XMLSchema" xmlns:p="http://schemas.microsoft.com/office/2006/metadata/properties" xmlns:ns3="9fd32d76-f667-4557-87a3-726637a93b2e" xmlns:ns4="26c483d2-2db6-4653-9580-eddcd7f444d5" targetNamespace="http://schemas.microsoft.com/office/2006/metadata/properties" ma:root="true" ma:fieldsID="25e1b06eb737506ae1f7abdfa23f7e58" ns3:_="" ns4:_="">
    <xsd:import namespace="9fd32d76-f667-4557-87a3-726637a93b2e"/>
    <xsd:import namespace="26c483d2-2db6-4653-9580-eddcd7f444d5"/>
    <xsd:element name="properties">
      <xsd:complexType>
        <xsd:sequence>
          <xsd:element name="documentManagement">
            <xsd:complexType>
              <xsd:all>
                <xsd:element ref="ns3:SharedWithUsers" minOccurs="0"/>
                <xsd:element ref="ns3:SharedWithDetails" minOccurs="0"/>
                <xsd:element ref="ns3:SharingHintHash" minOccurs="0"/>
                <xsd:element ref="ns4:_activity"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ObjectDetectorVersions" minOccurs="0"/>
                <xsd:element ref="ns4:MediaLengthInSeconds" minOccurs="0"/>
                <xsd:element ref="ns4:MediaServiceSystemTags" minOccurs="0"/>
                <xsd:element ref="ns4:MediaServiceLocation"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d32d76-f667-4557-87a3-726637a93b2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c483d2-2db6-4653-9580-eddcd7f444d5" elementFormDefault="qualified">
    <xsd:import namespace="http://schemas.microsoft.com/office/2006/documentManagement/types"/>
    <xsd:import namespace="http://schemas.microsoft.com/office/infopath/2007/PartnerControls"/>
    <xsd:element name="_activity" ma:index="11"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Location" ma:index="22" nillable="true" ma:displayName="Location" ma:indexed="true" ma:internalName="MediaServiceLocation"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A9FB3A-17E2-472F-8D5D-99924D4FCCB8}">
  <ds:schemaRefs>
    <ds:schemaRef ds:uri="26c483d2-2db6-4653-9580-eddcd7f444d5"/>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9fd32d76-f667-4557-87a3-726637a93b2e"/>
    <ds:schemaRef ds:uri="http://www.w3.org/XML/1998/namespace"/>
  </ds:schemaRefs>
</ds:datastoreItem>
</file>

<file path=customXml/itemProps2.xml><?xml version="1.0" encoding="utf-8"?>
<ds:datastoreItem xmlns:ds="http://schemas.openxmlformats.org/officeDocument/2006/customXml" ds:itemID="{D70E4A80-315E-4CA4-989A-820E84DBB4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d32d76-f667-4557-87a3-726637a93b2e"/>
    <ds:schemaRef ds:uri="26c483d2-2db6-4653-9580-eddcd7f444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ACA5455-ED4C-4A3B-85FB-5A209EC4B4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38168</TotalTime>
  <Words>2731</Words>
  <Application>Microsoft Office PowerPoint</Application>
  <PresentationFormat>Widescreen</PresentationFormat>
  <Paragraphs>149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Entity FrameWorkCore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Koppada, Venkat</dc:creator>
  <cp:lastModifiedBy>Varma, Koppada Venkata</cp:lastModifiedBy>
  <cp:revision>391</cp:revision>
  <dcterms:created xsi:type="dcterms:W3CDTF">2024-05-23T14:56:16Z</dcterms:created>
  <dcterms:modified xsi:type="dcterms:W3CDTF">2024-07-25T10:17:36Z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0x010100E9B30C27CF747C47A225D6959222F9B1</vt:lpwstr>
  </property>
</Properties>
</file>