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7" r:id="rId5"/>
    <p:sldId id="259" r:id="rId6"/>
    <p:sldId id="260" r:id="rId7"/>
    <p:sldId id="261" r:id="rId8"/>
    <p:sldId id="262" r:id="rId9"/>
    <p:sldId id="263" r:id="rId10"/>
    <p:sldId id="265" r:id="rId11"/>
    <p:sldId id="266" r:id="rId12"/>
    <p:sldId id="267" r:id="rId13"/>
    <p:sldId id="268" r:id="rId14"/>
    <p:sldId id="269" r:id="rId15"/>
    <p:sldId id="270" r:id="rId16"/>
    <p:sldId id="271" r:id="rId17"/>
    <p:sldId id="272" r:id="rId18"/>
    <p:sldId id="286" r:id="rId19"/>
    <p:sldId id="273" r:id="rId20"/>
    <p:sldId id="274" r:id="rId21"/>
    <p:sldId id="287" r:id="rId22"/>
    <p:sldId id="275" r:id="rId23"/>
    <p:sldId id="276" r:id="rId24"/>
    <p:sldId id="288" r:id="rId25"/>
    <p:sldId id="289" r:id="rId26"/>
    <p:sldId id="290" r:id="rId27"/>
    <p:sldId id="291" r:id="rId28"/>
    <p:sldId id="292" r:id="rId29"/>
    <p:sldId id="293" r:id="rId30"/>
    <p:sldId id="294" r:id="rId31"/>
    <p:sldId id="295" r:id="rId32"/>
    <p:sldId id="296" r:id="rId33"/>
    <p:sldId id="297" r:id="rId34"/>
    <p:sldId id="298" r:id="rId35"/>
    <p:sldId id="299" r:id="rId36"/>
    <p:sldId id="300" r:id="rId37"/>
    <p:sldId id="301" r:id="rId38"/>
    <p:sldId id="302" r:id="rId39"/>
    <p:sldId id="303" r:id="rId40"/>
    <p:sldId id="304" r:id="rId41"/>
    <p:sldId id="277" r:id="rId42"/>
    <p:sldId id="306" r:id="rId43"/>
    <p:sldId id="307" r:id="rId44"/>
    <p:sldId id="308" r:id="rId45"/>
    <p:sldId id="309" r:id="rId46"/>
    <p:sldId id="310" r:id="rId47"/>
    <p:sldId id="311" r:id="rId48"/>
    <p:sldId id="312" r:id="rId49"/>
    <p:sldId id="305" r:id="rId50"/>
    <p:sldId id="278" r:id="rId51"/>
    <p:sldId id="279" r:id="rId52"/>
    <p:sldId id="280" r:id="rId53"/>
    <p:sldId id="281" r:id="rId54"/>
    <p:sldId id="283" r:id="rId55"/>
    <p:sldId id="284" r:id="rId56"/>
    <p:sldId id="285" r:id="rId57"/>
    <p:sldId id="282" r:id="rId5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C239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CC6CEEC-0905-475A-BED1-753E357B142E}" v="15" dt="2024-06-15T08:15:46.06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EB007-284E-4E54-C6BE-15EAB8288A2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D41D636-99E8-2600-B5CD-2EE8B9F9F92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60582C5-3A1A-7969-65A1-A1E26ED3761B}"/>
              </a:ext>
            </a:extLst>
          </p:cNvPr>
          <p:cNvSpPr>
            <a:spLocks noGrp="1"/>
          </p:cNvSpPr>
          <p:nvPr>
            <p:ph type="dt" sz="half" idx="10"/>
          </p:nvPr>
        </p:nvSpPr>
        <p:spPr/>
        <p:txBody>
          <a:bodyPr/>
          <a:lstStyle/>
          <a:p>
            <a:fld id="{B95B5A23-DA0D-4E02-87B2-C6B31878518C}" type="datetimeFigureOut">
              <a:rPr lang="en-IN" smtClean="0"/>
              <a:t>19-06-2024</a:t>
            </a:fld>
            <a:endParaRPr lang="en-IN"/>
          </a:p>
        </p:txBody>
      </p:sp>
      <p:sp>
        <p:nvSpPr>
          <p:cNvPr id="5" name="Footer Placeholder 4">
            <a:extLst>
              <a:ext uri="{FF2B5EF4-FFF2-40B4-BE49-F238E27FC236}">
                <a16:creationId xmlns:a16="http://schemas.microsoft.com/office/drawing/2014/main" id="{2B30A275-F335-9AF2-3B4D-4FF2B065F58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6614BB4-3A21-1378-CFC4-18E998B6D5B2}"/>
              </a:ext>
            </a:extLst>
          </p:cNvPr>
          <p:cNvSpPr>
            <a:spLocks noGrp="1"/>
          </p:cNvSpPr>
          <p:nvPr>
            <p:ph type="sldNum" sz="quarter" idx="12"/>
          </p:nvPr>
        </p:nvSpPr>
        <p:spPr/>
        <p:txBody>
          <a:bodyPr/>
          <a:lstStyle/>
          <a:p>
            <a:fld id="{3E83CF27-D661-431D-B269-1F826BB07B55}" type="slidenum">
              <a:rPr lang="en-IN" smtClean="0"/>
              <a:t>‹#›</a:t>
            </a:fld>
            <a:endParaRPr lang="en-IN"/>
          </a:p>
        </p:txBody>
      </p:sp>
    </p:spTree>
    <p:extLst>
      <p:ext uri="{BB962C8B-B14F-4D97-AF65-F5344CB8AC3E}">
        <p14:creationId xmlns:p14="http://schemas.microsoft.com/office/powerpoint/2010/main" val="28642776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2D1C8-820E-65F0-BC8E-42D495DC525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EC3EF00-F8E1-A091-DE1C-4525E1EF05D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068548F-07F0-CEE3-6898-C347BA5BEF73}"/>
              </a:ext>
            </a:extLst>
          </p:cNvPr>
          <p:cNvSpPr>
            <a:spLocks noGrp="1"/>
          </p:cNvSpPr>
          <p:nvPr>
            <p:ph type="dt" sz="half" idx="10"/>
          </p:nvPr>
        </p:nvSpPr>
        <p:spPr/>
        <p:txBody>
          <a:bodyPr/>
          <a:lstStyle/>
          <a:p>
            <a:fld id="{B95B5A23-DA0D-4E02-87B2-C6B31878518C}" type="datetimeFigureOut">
              <a:rPr lang="en-IN" smtClean="0"/>
              <a:t>19-06-2024</a:t>
            </a:fld>
            <a:endParaRPr lang="en-IN"/>
          </a:p>
        </p:txBody>
      </p:sp>
      <p:sp>
        <p:nvSpPr>
          <p:cNvPr id="5" name="Footer Placeholder 4">
            <a:extLst>
              <a:ext uri="{FF2B5EF4-FFF2-40B4-BE49-F238E27FC236}">
                <a16:creationId xmlns:a16="http://schemas.microsoft.com/office/drawing/2014/main" id="{5756997C-F5A1-B6BB-6105-5EA82F0C081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CFD7385-08CF-1DE6-6A9A-6A58DC400C80}"/>
              </a:ext>
            </a:extLst>
          </p:cNvPr>
          <p:cNvSpPr>
            <a:spLocks noGrp="1"/>
          </p:cNvSpPr>
          <p:nvPr>
            <p:ph type="sldNum" sz="quarter" idx="12"/>
          </p:nvPr>
        </p:nvSpPr>
        <p:spPr/>
        <p:txBody>
          <a:bodyPr/>
          <a:lstStyle/>
          <a:p>
            <a:fld id="{3E83CF27-D661-431D-B269-1F826BB07B55}" type="slidenum">
              <a:rPr lang="en-IN" smtClean="0"/>
              <a:t>‹#›</a:t>
            </a:fld>
            <a:endParaRPr lang="en-IN"/>
          </a:p>
        </p:txBody>
      </p:sp>
    </p:spTree>
    <p:extLst>
      <p:ext uri="{BB962C8B-B14F-4D97-AF65-F5344CB8AC3E}">
        <p14:creationId xmlns:p14="http://schemas.microsoft.com/office/powerpoint/2010/main" val="37785616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C10A76F-43D1-658F-B51D-41049D5C5C8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D079692-D146-6E98-A7E7-A8BFD4FB1B0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75B7A57-CD54-7A4F-5EDA-EC3D75ABDB34}"/>
              </a:ext>
            </a:extLst>
          </p:cNvPr>
          <p:cNvSpPr>
            <a:spLocks noGrp="1"/>
          </p:cNvSpPr>
          <p:nvPr>
            <p:ph type="dt" sz="half" idx="10"/>
          </p:nvPr>
        </p:nvSpPr>
        <p:spPr/>
        <p:txBody>
          <a:bodyPr/>
          <a:lstStyle/>
          <a:p>
            <a:fld id="{B95B5A23-DA0D-4E02-87B2-C6B31878518C}" type="datetimeFigureOut">
              <a:rPr lang="en-IN" smtClean="0"/>
              <a:t>19-06-2024</a:t>
            </a:fld>
            <a:endParaRPr lang="en-IN"/>
          </a:p>
        </p:txBody>
      </p:sp>
      <p:sp>
        <p:nvSpPr>
          <p:cNvPr id="5" name="Footer Placeholder 4">
            <a:extLst>
              <a:ext uri="{FF2B5EF4-FFF2-40B4-BE49-F238E27FC236}">
                <a16:creationId xmlns:a16="http://schemas.microsoft.com/office/drawing/2014/main" id="{1348B52A-8729-DED1-E49E-565C17CE0D9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8A556D6-89FC-6485-8ACA-3826D445F066}"/>
              </a:ext>
            </a:extLst>
          </p:cNvPr>
          <p:cNvSpPr>
            <a:spLocks noGrp="1"/>
          </p:cNvSpPr>
          <p:nvPr>
            <p:ph type="sldNum" sz="quarter" idx="12"/>
          </p:nvPr>
        </p:nvSpPr>
        <p:spPr/>
        <p:txBody>
          <a:bodyPr/>
          <a:lstStyle/>
          <a:p>
            <a:fld id="{3E83CF27-D661-431D-B269-1F826BB07B55}" type="slidenum">
              <a:rPr lang="en-IN" smtClean="0"/>
              <a:t>‹#›</a:t>
            </a:fld>
            <a:endParaRPr lang="en-IN"/>
          </a:p>
        </p:txBody>
      </p:sp>
    </p:spTree>
    <p:extLst>
      <p:ext uri="{BB962C8B-B14F-4D97-AF65-F5344CB8AC3E}">
        <p14:creationId xmlns:p14="http://schemas.microsoft.com/office/powerpoint/2010/main" val="4108537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7A13B-DEC8-446E-BB0A-70F6F536477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A76D214-EB6B-CC86-4C7A-58C1CF0FFC2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306F87D-1438-F0A4-D97E-D117C83CD724}"/>
              </a:ext>
            </a:extLst>
          </p:cNvPr>
          <p:cNvSpPr>
            <a:spLocks noGrp="1"/>
          </p:cNvSpPr>
          <p:nvPr>
            <p:ph type="dt" sz="half" idx="10"/>
          </p:nvPr>
        </p:nvSpPr>
        <p:spPr/>
        <p:txBody>
          <a:bodyPr/>
          <a:lstStyle/>
          <a:p>
            <a:fld id="{B95B5A23-DA0D-4E02-87B2-C6B31878518C}" type="datetimeFigureOut">
              <a:rPr lang="en-IN" smtClean="0"/>
              <a:t>19-06-2024</a:t>
            </a:fld>
            <a:endParaRPr lang="en-IN"/>
          </a:p>
        </p:txBody>
      </p:sp>
      <p:sp>
        <p:nvSpPr>
          <p:cNvPr id="5" name="Footer Placeholder 4">
            <a:extLst>
              <a:ext uri="{FF2B5EF4-FFF2-40B4-BE49-F238E27FC236}">
                <a16:creationId xmlns:a16="http://schemas.microsoft.com/office/drawing/2014/main" id="{011B009B-12DB-D2D4-B963-B1C833B2617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DA15AB7-D470-D1F7-2492-E677CD205FC6}"/>
              </a:ext>
            </a:extLst>
          </p:cNvPr>
          <p:cNvSpPr>
            <a:spLocks noGrp="1"/>
          </p:cNvSpPr>
          <p:nvPr>
            <p:ph type="sldNum" sz="quarter" idx="12"/>
          </p:nvPr>
        </p:nvSpPr>
        <p:spPr/>
        <p:txBody>
          <a:bodyPr/>
          <a:lstStyle/>
          <a:p>
            <a:fld id="{3E83CF27-D661-431D-B269-1F826BB07B55}" type="slidenum">
              <a:rPr lang="en-IN" smtClean="0"/>
              <a:t>‹#›</a:t>
            </a:fld>
            <a:endParaRPr lang="en-IN"/>
          </a:p>
        </p:txBody>
      </p:sp>
    </p:spTree>
    <p:extLst>
      <p:ext uri="{BB962C8B-B14F-4D97-AF65-F5344CB8AC3E}">
        <p14:creationId xmlns:p14="http://schemas.microsoft.com/office/powerpoint/2010/main" val="19888186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876AA-C43E-A2FE-D362-74B6215880E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27B100F-7D61-356C-AF97-5F2FFEB4C07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24E8DCA-E5D0-1C63-4942-635650DBAD3D}"/>
              </a:ext>
            </a:extLst>
          </p:cNvPr>
          <p:cNvSpPr>
            <a:spLocks noGrp="1"/>
          </p:cNvSpPr>
          <p:nvPr>
            <p:ph type="dt" sz="half" idx="10"/>
          </p:nvPr>
        </p:nvSpPr>
        <p:spPr/>
        <p:txBody>
          <a:bodyPr/>
          <a:lstStyle/>
          <a:p>
            <a:fld id="{B95B5A23-DA0D-4E02-87B2-C6B31878518C}" type="datetimeFigureOut">
              <a:rPr lang="en-IN" smtClean="0"/>
              <a:t>19-06-2024</a:t>
            </a:fld>
            <a:endParaRPr lang="en-IN"/>
          </a:p>
        </p:txBody>
      </p:sp>
      <p:sp>
        <p:nvSpPr>
          <p:cNvPr id="5" name="Footer Placeholder 4">
            <a:extLst>
              <a:ext uri="{FF2B5EF4-FFF2-40B4-BE49-F238E27FC236}">
                <a16:creationId xmlns:a16="http://schemas.microsoft.com/office/drawing/2014/main" id="{44480E3F-789F-5552-1397-44C58103C6B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29D7902-77AF-DC38-172A-2981272AFF60}"/>
              </a:ext>
            </a:extLst>
          </p:cNvPr>
          <p:cNvSpPr>
            <a:spLocks noGrp="1"/>
          </p:cNvSpPr>
          <p:nvPr>
            <p:ph type="sldNum" sz="quarter" idx="12"/>
          </p:nvPr>
        </p:nvSpPr>
        <p:spPr/>
        <p:txBody>
          <a:bodyPr/>
          <a:lstStyle/>
          <a:p>
            <a:fld id="{3E83CF27-D661-431D-B269-1F826BB07B55}" type="slidenum">
              <a:rPr lang="en-IN" smtClean="0"/>
              <a:t>‹#›</a:t>
            </a:fld>
            <a:endParaRPr lang="en-IN"/>
          </a:p>
        </p:txBody>
      </p:sp>
    </p:spTree>
    <p:extLst>
      <p:ext uri="{BB962C8B-B14F-4D97-AF65-F5344CB8AC3E}">
        <p14:creationId xmlns:p14="http://schemas.microsoft.com/office/powerpoint/2010/main" val="36168354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9ACE1-EBCE-1CFC-1D99-212A4FBDAC1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5340A9C-A7EA-E82C-0F0F-3B56E3B511A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8FC7BB9-F5A5-17EA-AFFE-C6F324FE36E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FBEC940-CA05-A316-7829-81E46D96CC6C}"/>
              </a:ext>
            </a:extLst>
          </p:cNvPr>
          <p:cNvSpPr>
            <a:spLocks noGrp="1"/>
          </p:cNvSpPr>
          <p:nvPr>
            <p:ph type="dt" sz="half" idx="10"/>
          </p:nvPr>
        </p:nvSpPr>
        <p:spPr/>
        <p:txBody>
          <a:bodyPr/>
          <a:lstStyle/>
          <a:p>
            <a:fld id="{B95B5A23-DA0D-4E02-87B2-C6B31878518C}" type="datetimeFigureOut">
              <a:rPr lang="en-IN" smtClean="0"/>
              <a:t>19-06-2024</a:t>
            </a:fld>
            <a:endParaRPr lang="en-IN"/>
          </a:p>
        </p:txBody>
      </p:sp>
      <p:sp>
        <p:nvSpPr>
          <p:cNvPr id="6" name="Footer Placeholder 5">
            <a:extLst>
              <a:ext uri="{FF2B5EF4-FFF2-40B4-BE49-F238E27FC236}">
                <a16:creationId xmlns:a16="http://schemas.microsoft.com/office/drawing/2014/main" id="{3214BE31-4CC4-287D-EF5C-87DCFFC03FA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8FB9552-DB91-ED73-A42C-6327725D78DF}"/>
              </a:ext>
            </a:extLst>
          </p:cNvPr>
          <p:cNvSpPr>
            <a:spLocks noGrp="1"/>
          </p:cNvSpPr>
          <p:nvPr>
            <p:ph type="sldNum" sz="quarter" idx="12"/>
          </p:nvPr>
        </p:nvSpPr>
        <p:spPr/>
        <p:txBody>
          <a:bodyPr/>
          <a:lstStyle/>
          <a:p>
            <a:fld id="{3E83CF27-D661-431D-B269-1F826BB07B55}" type="slidenum">
              <a:rPr lang="en-IN" smtClean="0"/>
              <a:t>‹#›</a:t>
            </a:fld>
            <a:endParaRPr lang="en-IN"/>
          </a:p>
        </p:txBody>
      </p:sp>
    </p:spTree>
    <p:extLst>
      <p:ext uri="{BB962C8B-B14F-4D97-AF65-F5344CB8AC3E}">
        <p14:creationId xmlns:p14="http://schemas.microsoft.com/office/powerpoint/2010/main" val="33300181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6573C-3158-4C70-B1D5-D44C0CE7844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EC84155-4AFC-288E-6AA4-E7F62CF3866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5635B46-CB6D-13D4-A772-8DCE373392F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1F14053-ED7B-2F27-B38C-DD82ED5F5C0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380A9A7-9CA3-C786-B5D4-BA84C8BF2AC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3E4F6AB-8E1B-9AE4-3F7D-EC9B39EE9D72}"/>
              </a:ext>
            </a:extLst>
          </p:cNvPr>
          <p:cNvSpPr>
            <a:spLocks noGrp="1"/>
          </p:cNvSpPr>
          <p:nvPr>
            <p:ph type="dt" sz="half" idx="10"/>
          </p:nvPr>
        </p:nvSpPr>
        <p:spPr/>
        <p:txBody>
          <a:bodyPr/>
          <a:lstStyle/>
          <a:p>
            <a:fld id="{B95B5A23-DA0D-4E02-87B2-C6B31878518C}" type="datetimeFigureOut">
              <a:rPr lang="en-IN" smtClean="0"/>
              <a:t>19-06-2024</a:t>
            </a:fld>
            <a:endParaRPr lang="en-IN"/>
          </a:p>
        </p:txBody>
      </p:sp>
      <p:sp>
        <p:nvSpPr>
          <p:cNvPr id="8" name="Footer Placeholder 7">
            <a:extLst>
              <a:ext uri="{FF2B5EF4-FFF2-40B4-BE49-F238E27FC236}">
                <a16:creationId xmlns:a16="http://schemas.microsoft.com/office/drawing/2014/main" id="{E85867FB-DDE6-BAB2-0BAC-F411698EBF3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07AFF71-F2B8-8F72-3C55-ED1D9AC7D22C}"/>
              </a:ext>
            </a:extLst>
          </p:cNvPr>
          <p:cNvSpPr>
            <a:spLocks noGrp="1"/>
          </p:cNvSpPr>
          <p:nvPr>
            <p:ph type="sldNum" sz="quarter" idx="12"/>
          </p:nvPr>
        </p:nvSpPr>
        <p:spPr/>
        <p:txBody>
          <a:bodyPr/>
          <a:lstStyle/>
          <a:p>
            <a:fld id="{3E83CF27-D661-431D-B269-1F826BB07B55}" type="slidenum">
              <a:rPr lang="en-IN" smtClean="0"/>
              <a:t>‹#›</a:t>
            </a:fld>
            <a:endParaRPr lang="en-IN"/>
          </a:p>
        </p:txBody>
      </p:sp>
    </p:spTree>
    <p:extLst>
      <p:ext uri="{BB962C8B-B14F-4D97-AF65-F5344CB8AC3E}">
        <p14:creationId xmlns:p14="http://schemas.microsoft.com/office/powerpoint/2010/main" val="36206073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F295C-3BE5-99A9-2D67-4BEF1A18BBB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E9F3E86-2ABD-ABBD-8529-52801987ADDE}"/>
              </a:ext>
            </a:extLst>
          </p:cNvPr>
          <p:cNvSpPr>
            <a:spLocks noGrp="1"/>
          </p:cNvSpPr>
          <p:nvPr>
            <p:ph type="dt" sz="half" idx="10"/>
          </p:nvPr>
        </p:nvSpPr>
        <p:spPr/>
        <p:txBody>
          <a:bodyPr/>
          <a:lstStyle/>
          <a:p>
            <a:fld id="{B95B5A23-DA0D-4E02-87B2-C6B31878518C}" type="datetimeFigureOut">
              <a:rPr lang="en-IN" smtClean="0"/>
              <a:t>19-06-2024</a:t>
            </a:fld>
            <a:endParaRPr lang="en-IN"/>
          </a:p>
        </p:txBody>
      </p:sp>
      <p:sp>
        <p:nvSpPr>
          <p:cNvPr id="4" name="Footer Placeholder 3">
            <a:extLst>
              <a:ext uri="{FF2B5EF4-FFF2-40B4-BE49-F238E27FC236}">
                <a16:creationId xmlns:a16="http://schemas.microsoft.com/office/drawing/2014/main" id="{6AB39DBA-1679-1714-8B25-320C53E7B95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1074C1C-70DB-EB0A-ACFD-8AD399E0173B}"/>
              </a:ext>
            </a:extLst>
          </p:cNvPr>
          <p:cNvSpPr>
            <a:spLocks noGrp="1"/>
          </p:cNvSpPr>
          <p:nvPr>
            <p:ph type="sldNum" sz="quarter" idx="12"/>
          </p:nvPr>
        </p:nvSpPr>
        <p:spPr/>
        <p:txBody>
          <a:bodyPr/>
          <a:lstStyle/>
          <a:p>
            <a:fld id="{3E83CF27-D661-431D-B269-1F826BB07B55}" type="slidenum">
              <a:rPr lang="en-IN" smtClean="0"/>
              <a:t>‹#›</a:t>
            </a:fld>
            <a:endParaRPr lang="en-IN"/>
          </a:p>
        </p:txBody>
      </p:sp>
    </p:spTree>
    <p:extLst>
      <p:ext uri="{BB962C8B-B14F-4D97-AF65-F5344CB8AC3E}">
        <p14:creationId xmlns:p14="http://schemas.microsoft.com/office/powerpoint/2010/main" val="27511003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2F20E8-4081-40AE-4372-E88FD48606E0}"/>
              </a:ext>
            </a:extLst>
          </p:cNvPr>
          <p:cNvSpPr>
            <a:spLocks noGrp="1"/>
          </p:cNvSpPr>
          <p:nvPr>
            <p:ph type="dt" sz="half" idx="10"/>
          </p:nvPr>
        </p:nvSpPr>
        <p:spPr/>
        <p:txBody>
          <a:bodyPr/>
          <a:lstStyle/>
          <a:p>
            <a:fld id="{B95B5A23-DA0D-4E02-87B2-C6B31878518C}" type="datetimeFigureOut">
              <a:rPr lang="en-IN" smtClean="0"/>
              <a:t>19-06-2024</a:t>
            </a:fld>
            <a:endParaRPr lang="en-IN"/>
          </a:p>
        </p:txBody>
      </p:sp>
      <p:sp>
        <p:nvSpPr>
          <p:cNvPr id="3" name="Footer Placeholder 2">
            <a:extLst>
              <a:ext uri="{FF2B5EF4-FFF2-40B4-BE49-F238E27FC236}">
                <a16:creationId xmlns:a16="http://schemas.microsoft.com/office/drawing/2014/main" id="{DEB26D87-1DF6-5B39-C3B9-C4797D1E091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7DBEE63-9660-88F0-7CF2-EBD0C44C6A6E}"/>
              </a:ext>
            </a:extLst>
          </p:cNvPr>
          <p:cNvSpPr>
            <a:spLocks noGrp="1"/>
          </p:cNvSpPr>
          <p:nvPr>
            <p:ph type="sldNum" sz="quarter" idx="12"/>
          </p:nvPr>
        </p:nvSpPr>
        <p:spPr/>
        <p:txBody>
          <a:bodyPr/>
          <a:lstStyle/>
          <a:p>
            <a:fld id="{3E83CF27-D661-431D-B269-1F826BB07B55}" type="slidenum">
              <a:rPr lang="en-IN" smtClean="0"/>
              <a:t>‹#›</a:t>
            </a:fld>
            <a:endParaRPr lang="en-IN"/>
          </a:p>
        </p:txBody>
      </p:sp>
    </p:spTree>
    <p:extLst>
      <p:ext uri="{BB962C8B-B14F-4D97-AF65-F5344CB8AC3E}">
        <p14:creationId xmlns:p14="http://schemas.microsoft.com/office/powerpoint/2010/main" val="16442459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42A89-69E7-4891-7279-FDDD74221E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31F4979-8853-37EE-48D8-76E56139CC5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FE93845-E6AC-D7FF-3EF1-392FFB9088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8BBA45A-3544-94B7-F01B-1B992154E7B2}"/>
              </a:ext>
            </a:extLst>
          </p:cNvPr>
          <p:cNvSpPr>
            <a:spLocks noGrp="1"/>
          </p:cNvSpPr>
          <p:nvPr>
            <p:ph type="dt" sz="half" idx="10"/>
          </p:nvPr>
        </p:nvSpPr>
        <p:spPr/>
        <p:txBody>
          <a:bodyPr/>
          <a:lstStyle/>
          <a:p>
            <a:fld id="{B95B5A23-DA0D-4E02-87B2-C6B31878518C}" type="datetimeFigureOut">
              <a:rPr lang="en-IN" smtClean="0"/>
              <a:t>19-06-2024</a:t>
            </a:fld>
            <a:endParaRPr lang="en-IN"/>
          </a:p>
        </p:txBody>
      </p:sp>
      <p:sp>
        <p:nvSpPr>
          <p:cNvPr id="6" name="Footer Placeholder 5">
            <a:extLst>
              <a:ext uri="{FF2B5EF4-FFF2-40B4-BE49-F238E27FC236}">
                <a16:creationId xmlns:a16="http://schemas.microsoft.com/office/drawing/2014/main" id="{C2FEA7A3-6166-7CAE-EB57-D78925A3EDD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54CA504-FEFE-BAB9-4E2C-78D89D16C3F6}"/>
              </a:ext>
            </a:extLst>
          </p:cNvPr>
          <p:cNvSpPr>
            <a:spLocks noGrp="1"/>
          </p:cNvSpPr>
          <p:nvPr>
            <p:ph type="sldNum" sz="quarter" idx="12"/>
          </p:nvPr>
        </p:nvSpPr>
        <p:spPr/>
        <p:txBody>
          <a:bodyPr/>
          <a:lstStyle/>
          <a:p>
            <a:fld id="{3E83CF27-D661-431D-B269-1F826BB07B55}" type="slidenum">
              <a:rPr lang="en-IN" smtClean="0"/>
              <a:t>‹#›</a:t>
            </a:fld>
            <a:endParaRPr lang="en-IN"/>
          </a:p>
        </p:txBody>
      </p:sp>
    </p:spTree>
    <p:extLst>
      <p:ext uri="{BB962C8B-B14F-4D97-AF65-F5344CB8AC3E}">
        <p14:creationId xmlns:p14="http://schemas.microsoft.com/office/powerpoint/2010/main" val="9729481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6D75F-9EAD-86E7-B649-05E3CEC5F73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4EFA884-4586-D94F-2568-50A149DFD93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E0F08A5-D70F-8558-1160-376AA2CA6F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B529947-B56C-7649-6F4B-8D1379E516B9}"/>
              </a:ext>
            </a:extLst>
          </p:cNvPr>
          <p:cNvSpPr>
            <a:spLocks noGrp="1"/>
          </p:cNvSpPr>
          <p:nvPr>
            <p:ph type="dt" sz="half" idx="10"/>
          </p:nvPr>
        </p:nvSpPr>
        <p:spPr/>
        <p:txBody>
          <a:bodyPr/>
          <a:lstStyle/>
          <a:p>
            <a:fld id="{B95B5A23-DA0D-4E02-87B2-C6B31878518C}" type="datetimeFigureOut">
              <a:rPr lang="en-IN" smtClean="0"/>
              <a:t>19-06-2024</a:t>
            </a:fld>
            <a:endParaRPr lang="en-IN"/>
          </a:p>
        </p:txBody>
      </p:sp>
      <p:sp>
        <p:nvSpPr>
          <p:cNvPr id="6" name="Footer Placeholder 5">
            <a:extLst>
              <a:ext uri="{FF2B5EF4-FFF2-40B4-BE49-F238E27FC236}">
                <a16:creationId xmlns:a16="http://schemas.microsoft.com/office/drawing/2014/main" id="{5F4BC6DC-5CB2-70A1-E553-42FD6636D1F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2165615-9C24-A380-B689-0F67AA8E155C}"/>
              </a:ext>
            </a:extLst>
          </p:cNvPr>
          <p:cNvSpPr>
            <a:spLocks noGrp="1"/>
          </p:cNvSpPr>
          <p:nvPr>
            <p:ph type="sldNum" sz="quarter" idx="12"/>
          </p:nvPr>
        </p:nvSpPr>
        <p:spPr/>
        <p:txBody>
          <a:bodyPr/>
          <a:lstStyle/>
          <a:p>
            <a:fld id="{3E83CF27-D661-431D-B269-1F826BB07B55}" type="slidenum">
              <a:rPr lang="en-IN" smtClean="0"/>
              <a:t>‹#›</a:t>
            </a:fld>
            <a:endParaRPr lang="en-IN"/>
          </a:p>
        </p:txBody>
      </p:sp>
    </p:spTree>
    <p:extLst>
      <p:ext uri="{BB962C8B-B14F-4D97-AF65-F5344CB8AC3E}">
        <p14:creationId xmlns:p14="http://schemas.microsoft.com/office/powerpoint/2010/main" val="8617820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BB0DCBE-814F-6647-CEF2-69C7F27CB5E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5CFF289-6ACC-B372-BDC2-7E2D7BD95B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78BF2C3-936C-A604-2ED8-2B1BD23937F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5B5A23-DA0D-4E02-87B2-C6B31878518C}" type="datetimeFigureOut">
              <a:rPr lang="en-IN" smtClean="0"/>
              <a:t>19-06-2024</a:t>
            </a:fld>
            <a:endParaRPr lang="en-IN"/>
          </a:p>
        </p:txBody>
      </p:sp>
      <p:sp>
        <p:nvSpPr>
          <p:cNvPr id="5" name="Footer Placeholder 4">
            <a:extLst>
              <a:ext uri="{FF2B5EF4-FFF2-40B4-BE49-F238E27FC236}">
                <a16:creationId xmlns:a16="http://schemas.microsoft.com/office/drawing/2014/main" id="{8065A744-A0C1-DE88-74B5-12513BE600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D0ABFAE-C0A6-1802-4BDF-8D109F6E163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83CF27-D661-431D-B269-1F826BB07B55}" type="slidenum">
              <a:rPr lang="en-IN" smtClean="0"/>
              <a:t>‹#›</a:t>
            </a:fld>
            <a:endParaRPr lang="en-IN"/>
          </a:p>
        </p:txBody>
      </p:sp>
    </p:spTree>
    <p:extLst>
      <p:ext uri="{BB962C8B-B14F-4D97-AF65-F5344CB8AC3E}">
        <p14:creationId xmlns:p14="http://schemas.microsoft.com/office/powerpoint/2010/main" val="26553961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www.iconfinder.com/"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postman-echo.com/get" TargetMode="External"/><Relationship Id="rId2" Type="http://schemas.openxmlformats.org/officeDocument/2006/relationships/hyperlink" Target="http://www.abc.com/"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www.google.com/"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A7498-D612-B9B0-CF9B-31805B378A8D}"/>
              </a:ext>
            </a:extLst>
          </p:cNvPr>
          <p:cNvSpPr>
            <a:spLocks noGrp="1"/>
          </p:cNvSpPr>
          <p:nvPr>
            <p:ph type="ctrTitle"/>
          </p:nvPr>
        </p:nvSpPr>
        <p:spPr/>
        <p:txBody>
          <a:bodyPr/>
          <a:lstStyle/>
          <a:p>
            <a:r>
              <a:rPr lang="en-IN" dirty="0"/>
              <a:t>Html</a:t>
            </a:r>
          </a:p>
        </p:txBody>
      </p:sp>
    </p:spTree>
    <p:extLst>
      <p:ext uri="{BB962C8B-B14F-4D97-AF65-F5344CB8AC3E}">
        <p14:creationId xmlns:p14="http://schemas.microsoft.com/office/powerpoint/2010/main" val="29469140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B52295-8BE5-4CEF-6DAE-A943FABFD96E}"/>
              </a:ext>
            </a:extLst>
          </p:cNvPr>
          <p:cNvSpPr>
            <a:spLocks noGrp="1"/>
          </p:cNvSpPr>
          <p:nvPr>
            <p:ph idx="1"/>
          </p:nvPr>
        </p:nvSpPr>
        <p:spPr>
          <a:xfrm>
            <a:off x="0" y="254000"/>
            <a:ext cx="11353800" cy="6604000"/>
          </a:xfrm>
        </p:spPr>
        <p:txBody>
          <a:bodyPr>
            <a:normAutofit fontScale="85000" lnSpcReduction="10000"/>
          </a:bodyPr>
          <a:lstStyle/>
          <a:p>
            <a:r>
              <a:rPr lang="en-IN" sz="1800" b="1" dirty="0" err="1"/>
              <a:t>Css</a:t>
            </a:r>
            <a:r>
              <a:rPr lang="en-IN" sz="1800" b="1" dirty="0"/>
              <a:t> Inheritance: </a:t>
            </a:r>
            <a:r>
              <a:rPr lang="en-IN" sz="1800" dirty="0"/>
              <a:t> suppose if we apply the </a:t>
            </a:r>
            <a:r>
              <a:rPr lang="en-IN" sz="1800" dirty="0" err="1"/>
              <a:t>color</a:t>
            </a:r>
            <a:r>
              <a:rPr lang="en-IN" sz="1800" dirty="0"/>
              <a:t> for </a:t>
            </a:r>
            <a:r>
              <a:rPr lang="en-IN" sz="1800" dirty="0" err="1"/>
              <a:t>ul</a:t>
            </a:r>
            <a:r>
              <a:rPr lang="en-IN" sz="1800" dirty="0"/>
              <a:t> element then it will be applied to child element li items which is inheritance.</a:t>
            </a:r>
          </a:p>
          <a:p>
            <a:r>
              <a:rPr lang="en-IN" sz="1800" dirty="0"/>
              <a:t>Some properties like </a:t>
            </a:r>
            <a:r>
              <a:rPr lang="en-IN" sz="1800" dirty="0" err="1"/>
              <a:t>color</a:t>
            </a:r>
            <a:r>
              <a:rPr lang="en-IN" sz="1800" dirty="0"/>
              <a:t> are inherited from parent but border properties are not inherited</a:t>
            </a:r>
          </a:p>
          <a:p>
            <a:r>
              <a:rPr lang="en-IN" sz="1800" dirty="0"/>
              <a:t>I have a div and marked the border as red and inside the div we have a child element paragraph. If we want to inherit from parent we can use p{</a:t>
            </a:r>
            <a:r>
              <a:rPr lang="en-IN" sz="1800" dirty="0" err="1"/>
              <a:t>border:inherit</a:t>
            </a:r>
            <a:r>
              <a:rPr lang="en-IN" sz="1800" dirty="0"/>
              <a:t>}</a:t>
            </a:r>
          </a:p>
          <a:p>
            <a:pPr marL="0" indent="0">
              <a:buNone/>
            </a:pPr>
            <a:r>
              <a:rPr lang="en-IN" sz="1800" b="1" dirty="0"/>
              <a:t>Styling text—font family</a:t>
            </a:r>
          </a:p>
          <a:p>
            <a:r>
              <a:rPr lang="en-IN" sz="1800" dirty="0"/>
              <a:t>Font-family is used to control the font of a particular selection. Example </a:t>
            </a:r>
            <a:r>
              <a:rPr lang="en-IN" sz="1800" dirty="0" err="1"/>
              <a:t>font-family:”Times</a:t>
            </a:r>
            <a:r>
              <a:rPr lang="en-IN" sz="1800" dirty="0"/>
              <a:t> New roman” this is the default property value for all the browsers. Since the body is the parent tag for all the tags and if we apply the font-family to body tag it will be applicable for all its children, example body{</a:t>
            </a:r>
            <a:r>
              <a:rPr lang="en-IN" sz="1800" dirty="0" err="1"/>
              <a:t>font-family:’Segoe</a:t>
            </a:r>
            <a:r>
              <a:rPr lang="en-IN" sz="1800" dirty="0"/>
              <a:t> UI’,</a:t>
            </a:r>
            <a:r>
              <a:rPr lang="en-IN" sz="1800" dirty="0" err="1"/>
              <a:t>Tahoma,Geneva</a:t>
            </a:r>
            <a:r>
              <a:rPr lang="en-IN" sz="1800" dirty="0"/>
              <a:t>} here we applied multiple font-families. So here browser tries to apply first font-family and if that font-family is not applicable for a particular device then it will try to apply second font-family and so on.</a:t>
            </a:r>
          </a:p>
          <a:p>
            <a:r>
              <a:rPr lang="en-IN" sz="1800" b="1" dirty="0"/>
              <a:t>Font-size:  </a:t>
            </a:r>
            <a:r>
              <a:rPr lang="en-IN" sz="1800" dirty="0"/>
              <a:t>it will increase or decrease the text size.it can also be inherited. For example we have a paragraph and inside the paragraph text we also have an anchor tag and if we set the font-size for a paragraph like 30px so same will be applied to the anchor tag which is nothing but the inheritance. The default font-size in most of the browsers is 16px. Font-size:16px; we also have em,pt,%,</a:t>
            </a:r>
            <a:r>
              <a:rPr lang="en-IN" sz="1800" dirty="0" err="1"/>
              <a:t>vh,vw</a:t>
            </a:r>
            <a:r>
              <a:rPr lang="en-IN" sz="1800" dirty="0"/>
              <a:t>. So here 1em=current font-size; so for example if we apply font-size:30px for a specific div. so- inside the same div tag the size unit 1em=30px;</a:t>
            </a:r>
          </a:p>
          <a:p>
            <a:r>
              <a:rPr lang="en-IN" sz="1800" dirty="0"/>
              <a:t>Another size unit is pt which means point which is 1/72 part of an inch. So it is will suited for printer but not for display devices</a:t>
            </a:r>
          </a:p>
          <a:p>
            <a:r>
              <a:rPr lang="en-IN" sz="1800" dirty="0"/>
              <a:t>Sometimes we can font-size should be automatically increase or decrease based on the parent element font-size then at that time we have to use percentage. So 100%=current font-</a:t>
            </a:r>
            <a:r>
              <a:rPr lang="en-IN" sz="1800" dirty="0" err="1"/>
              <a:t>size.for</a:t>
            </a:r>
            <a:r>
              <a:rPr lang="en-IN" sz="1800" dirty="0"/>
              <a:t> example current font-size=16px then 100%=16px;,</a:t>
            </a:r>
          </a:p>
          <a:p>
            <a:r>
              <a:rPr lang="en-IN" sz="1800" dirty="0"/>
              <a:t>We can also specify the font-size  by using </a:t>
            </a:r>
            <a:r>
              <a:rPr lang="en-IN" sz="1800" dirty="0" err="1"/>
              <a:t>vh</a:t>
            </a:r>
            <a:r>
              <a:rPr lang="en-IN" sz="1800" dirty="0"/>
              <a:t> and </a:t>
            </a:r>
            <a:r>
              <a:rPr lang="en-IN" sz="1800" dirty="0" err="1"/>
              <a:t>vw</a:t>
            </a:r>
            <a:r>
              <a:rPr lang="en-IN" sz="1800" dirty="0"/>
              <a:t>. Here </a:t>
            </a:r>
            <a:r>
              <a:rPr lang="en-IN" sz="1800" dirty="0" err="1"/>
              <a:t>vh</a:t>
            </a:r>
            <a:r>
              <a:rPr lang="en-IN" sz="1800" dirty="0"/>
              <a:t> is viewport height and </a:t>
            </a:r>
            <a:r>
              <a:rPr lang="en-IN" sz="1800" dirty="0" err="1"/>
              <a:t>vw</a:t>
            </a:r>
            <a:r>
              <a:rPr lang="en-IN" sz="1800" dirty="0"/>
              <a:t> is viewport width. Here viewport means actual space in the browser where the page appears excluding location bar, toolbar etc.. Here 1vh= 1% of viewport height and 1vw=1% of viewport width</a:t>
            </a:r>
          </a:p>
          <a:p>
            <a:r>
              <a:rPr lang="en-IN" sz="1800" dirty="0"/>
              <a:t>Pixels are like the building blocks of any digital image you see on a computer screen, phone or tv.</a:t>
            </a:r>
          </a:p>
          <a:p>
            <a:r>
              <a:rPr lang="en-IN" sz="1800" dirty="0"/>
              <a:t>Each pixel represents a single point of </a:t>
            </a:r>
            <a:r>
              <a:rPr lang="en-IN" sz="1800" dirty="0" err="1"/>
              <a:t>color</a:t>
            </a:r>
            <a:r>
              <a:rPr lang="en-IN" sz="1800" dirty="0"/>
              <a:t>. By combining these </a:t>
            </a:r>
            <a:r>
              <a:rPr lang="en-IN" sz="1800" dirty="0" err="1"/>
              <a:t>colored</a:t>
            </a:r>
            <a:r>
              <a:rPr lang="en-IN" sz="1800" dirty="0"/>
              <a:t> pixels we can create a vast array of images</a:t>
            </a:r>
          </a:p>
          <a:p>
            <a:r>
              <a:rPr lang="en-IN" sz="1800" b="1" dirty="0"/>
              <a:t>Font-weight:  </a:t>
            </a:r>
            <a:r>
              <a:rPr lang="en-IN" sz="1800" dirty="0"/>
              <a:t>it is used to apply the bold style for the desired elements. it controls the boldness or the weight of the text. For example by default the h1 text is bold because it applies the </a:t>
            </a:r>
            <a:r>
              <a:rPr lang="en-IN" sz="1800" dirty="0" err="1"/>
              <a:t>font-weight:bold</a:t>
            </a:r>
            <a:r>
              <a:rPr lang="en-IN" sz="1800" dirty="0"/>
              <a:t> and we can change the default </a:t>
            </a:r>
            <a:r>
              <a:rPr lang="en-IN" sz="1800" dirty="0" err="1"/>
              <a:t>behavior</a:t>
            </a:r>
            <a:r>
              <a:rPr lang="en-IN" sz="1800" dirty="0"/>
              <a:t> like making the text normal instead of bold by using </a:t>
            </a:r>
            <a:r>
              <a:rPr lang="en-IN" sz="1800" dirty="0" err="1"/>
              <a:t>font-weight:normal</a:t>
            </a:r>
            <a:r>
              <a:rPr lang="en-IN" sz="1800" dirty="0"/>
              <a:t>; possible values are normal, </a:t>
            </a:r>
            <a:r>
              <a:rPr lang="en-IN" sz="1800" dirty="0" err="1"/>
              <a:t>bold,bolder,lighter,number</a:t>
            </a:r>
            <a:r>
              <a:rPr lang="en-IN" sz="1800" dirty="0"/>
              <a:t>. We can also specify in number like 400 means normal, 700=bold</a:t>
            </a:r>
          </a:p>
          <a:p>
            <a:r>
              <a:rPr lang="en-IN" sz="1800" dirty="0"/>
              <a:t>we can provide the font-weight in values from 100 to 900 . Here 700= bold</a:t>
            </a:r>
          </a:p>
          <a:p>
            <a:endParaRPr lang="en-IN" sz="2000" dirty="0"/>
          </a:p>
          <a:p>
            <a:endParaRPr lang="en-IN" sz="2000" dirty="0"/>
          </a:p>
        </p:txBody>
      </p:sp>
    </p:spTree>
    <p:extLst>
      <p:ext uri="{BB962C8B-B14F-4D97-AF65-F5344CB8AC3E}">
        <p14:creationId xmlns:p14="http://schemas.microsoft.com/office/powerpoint/2010/main" val="4538513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B52295-8BE5-4CEF-6DAE-A943FABFD96E}"/>
              </a:ext>
            </a:extLst>
          </p:cNvPr>
          <p:cNvSpPr>
            <a:spLocks noGrp="1"/>
          </p:cNvSpPr>
          <p:nvPr>
            <p:ph idx="1"/>
          </p:nvPr>
        </p:nvSpPr>
        <p:spPr>
          <a:xfrm>
            <a:off x="0" y="0"/>
            <a:ext cx="12192000" cy="6858000"/>
          </a:xfrm>
        </p:spPr>
        <p:txBody>
          <a:bodyPr>
            <a:normAutofit fontScale="25000" lnSpcReduction="20000"/>
          </a:bodyPr>
          <a:lstStyle/>
          <a:p>
            <a:r>
              <a:rPr lang="en-IN" sz="4900" b="1" dirty="0"/>
              <a:t>Font-style: </a:t>
            </a:r>
            <a:r>
              <a:rPr lang="en-IN" sz="4900" dirty="0"/>
              <a:t>it is used to make text italic or non-italic. Possible values are normal and italic. Default value is normal</a:t>
            </a:r>
          </a:p>
          <a:p>
            <a:r>
              <a:rPr lang="en-IN" sz="4900" b="1" dirty="0"/>
              <a:t>Font-variant: </a:t>
            </a:r>
            <a:r>
              <a:rPr lang="en-IN" sz="4900" dirty="0"/>
              <a:t>it is used to apply </a:t>
            </a:r>
            <a:r>
              <a:rPr lang="en-IN" sz="4900" dirty="0" err="1"/>
              <a:t>smallcaps</a:t>
            </a:r>
            <a:r>
              <a:rPr lang="en-IN" sz="4900" dirty="0"/>
              <a:t> that means all the letters will be </a:t>
            </a:r>
            <a:r>
              <a:rPr lang="en-IN" sz="4900" dirty="0" err="1"/>
              <a:t>uppercase.first</a:t>
            </a:r>
            <a:r>
              <a:rPr lang="en-IN" sz="4900" dirty="0"/>
              <a:t> letter of the word will be larger size. Possible values are normal and small-caps</a:t>
            </a:r>
          </a:p>
          <a:p>
            <a:r>
              <a:rPr lang="en-IN" sz="4900" b="1" dirty="0"/>
              <a:t>Instead </a:t>
            </a:r>
            <a:r>
              <a:rPr lang="en-IN" sz="4900" dirty="0"/>
              <a:t>of specifying font-</a:t>
            </a:r>
            <a:r>
              <a:rPr lang="en-IN" sz="4900" dirty="0" err="1"/>
              <a:t>family,font</a:t>
            </a:r>
            <a:r>
              <a:rPr lang="en-IN" sz="4900" dirty="0"/>
              <a:t>-</a:t>
            </a:r>
            <a:r>
              <a:rPr lang="en-IN" sz="4900" dirty="0" err="1"/>
              <a:t>size,font</a:t>
            </a:r>
            <a:r>
              <a:rPr lang="en-IN" sz="4900" dirty="0"/>
              <a:t>-</a:t>
            </a:r>
            <a:r>
              <a:rPr lang="en-IN" sz="4900" dirty="0" err="1"/>
              <a:t>style,font</a:t>
            </a:r>
            <a:r>
              <a:rPr lang="en-IN" sz="4900" dirty="0"/>
              <a:t>-weight and font-</a:t>
            </a:r>
            <a:r>
              <a:rPr lang="en-IN" sz="4900" dirty="0" err="1"/>
              <a:t>variat</a:t>
            </a:r>
            <a:r>
              <a:rPr lang="en-IN" sz="4900" dirty="0"/>
              <a:t> separately we can combine all this by  using “font” shorthand. If we want to use all the properties then only we have to use font shorthand .</a:t>
            </a:r>
          </a:p>
          <a:p>
            <a:r>
              <a:rPr lang="en-IN" sz="4900" b="1" dirty="0" err="1"/>
              <a:t>Font:font-style</a:t>
            </a:r>
            <a:r>
              <a:rPr lang="en-IN" sz="4900" b="1" dirty="0"/>
              <a:t> font-variant font-weight font-size font-family; here order must be same </a:t>
            </a:r>
            <a:r>
              <a:rPr lang="en-IN" sz="4900" b="1" dirty="0" err="1"/>
              <a:t>font:italic</a:t>
            </a:r>
            <a:r>
              <a:rPr lang="en-IN" sz="4900" b="1" dirty="0"/>
              <a:t> small-caps bold 40px ‘</a:t>
            </a:r>
            <a:r>
              <a:rPr lang="en-IN" sz="4900" b="1" dirty="0" err="1"/>
              <a:t>Arail</a:t>
            </a:r>
            <a:r>
              <a:rPr lang="en-IN" sz="4900" b="1" dirty="0"/>
              <a:t> Black’;</a:t>
            </a:r>
          </a:p>
          <a:p>
            <a:r>
              <a:rPr lang="en-IN" sz="4900" b="1" dirty="0"/>
              <a:t>Text-align: </a:t>
            </a:r>
            <a:r>
              <a:rPr lang="en-IN" sz="4900" dirty="0"/>
              <a:t>this property is used to specify the alignment of the </a:t>
            </a:r>
            <a:r>
              <a:rPr lang="en-IN" sz="4900" dirty="0" err="1"/>
              <a:t>text.possible</a:t>
            </a:r>
            <a:r>
              <a:rPr lang="en-IN" sz="4900" dirty="0"/>
              <a:t> values are right, </a:t>
            </a:r>
            <a:r>
              <a:rPr lang="en-IN" sz="4900" dirty="0" err="1"/>
              <a:t>center</a:t>
            </a:r>
            <a:r>
              <a:rPr lang="en-IN" sz="4900" dirty="0"/>
              <a:t>, justify. Default value is left.</a:t>
            </a:r>
          </a:p>
          <a:p>
            <a:r>
              <a:rPr lang="en-IN" sz="4900" b="1" dirty="0" err="1"/>
              <a:t>Letter-spacing:</a:t>
            </a:r>
            <a:r>
              <a:rPr lang="en-IN" sz="4900" dirty="0" err="1"/>
              <a:t>This</a:t>
            </a:r>
            <a:r>
              <a:rPr lang="en-IN" sz="4900" dirty="0"/>
              <a:t> property is used to specify the space between the letters in the text</a:t>
            </a:r>
            <a:r>
              <a:rPr lang="en-IN" sz="4900" b="1" dirty="0"/>
              <a:t> of selected elements.</a:t>
            </a:r>
            <a:r>
              <a:rPr lang="en-IN" sz="4900" dirty="0"/>
              <a:t>it will give the space between each character. Letter-spacing:20px; Here positive and negative values are allowed.</a:t>
            </a:r>
          </a:p>
          <a:p>
            <a:r>
              <a:rPr lang="en-IN" sz="4900" b="1" dirty="0"/>
              <a:t>Word-spacing: </a:t>
            </a:r>
            <a:r>
              <a:rPr lang="en-IN" sz="4900" dirty="0"/>
              <a:t>It is used to specify the space between words .it will give the space between each work. Word-spacing:20px;</a:t>
            </a:r>
          </a:p>
          <a:p>
            <a:r>
              <a:rPr lang="en-IN" sz="4900" b="1" dirty="0"/>
              <a:t>Line-height: </a:t>
            </a:r>
            <a:r>
              <a:rPr lang="en-IN" sz="4900" dirty="0"/>
              <a:t>it is a property  which is used to specify the height of line of text in selected elements.it defines the vertical space between each line of the text.</a:t>
            </a:r>
          </a:p>
          <a:p>
            <a:r>
              <a:rPr lang="en-IN" sz="4900" b="1" dirty="0" err="1"/>
              <a:t>Text-shadow:</a:t>
            </a:r>
            <a:r>
              <a:rPr lang="en-IN" sz="4900" dirty="0" err="1"/>
              <a:t>This</a:t>
            </a:r>
            <a:r>
              <a:rPr lang="en-IN" sz="4900" dirty="0"/>
              <a:t> property is used to specify the shadow for the text.in text-shadow </a:t>
            </a:r>
            <a:r>
              <a:rPr lang="en-IN" sz="4900" dirty="0" err="1"/>
              <a:t>propery</a:t>
            </a:r>
            <a:r>
              <a:rPr lang="en-IN" sz="4900" dirty="0"/>
              <a:t> we require to specify the four values h-shadow v-shadow bur-radius </a:t>
            </a:r>
            <a:r>
              <a:rPr lang="en-IN" sz="4900" dirty="0" err="1"/>
              <a:t>color;h-shadow</a:t>
            </a:r>
            <a:r>
              <a:rPr lang="en-IN" sz="4900" dirty="0"/>
              <a:t> means horizontal shadow specifies the space between letter and shadow horizontally and vertical shadow specifies the space between letter and shadow vertically.</a:t>
            </a:r>
          </a:p>
          <a:p>
            <a:r>
              <a:rPr lang="en-IN" sz="4900" dirty="0"/>
              <a:t>We can specify positive or negative value for h-shadow and v-shadow. In case of h-shadow if value is positive then shadow will move towards right and if it is negative value shadow will move towards left.</a:t>
            </a:r>
          </a:p>
          <a:p>
            <a:r>
              <a:rPr lang="en-IN" sz="4900" dirty="0"/>
              <a:t>In case of v-shadow if the value is positive the shadow will move to bottom and if it is negative value shadow will move top</a:t>
            </a:r>
          </a:p>
          <a:p>
            <a:r>
              <a:rPr lang="en-IN" sz="4900" dirty="0"/>
              <a:t>Blur-radius add the </a:t>
            </a:r>
            <a:r>
              <a:rPr lang="en-IN" sz="4900" dirty="0" err="1"/>
              <a:t>blurness</a:t>
            </a:r>
            <a:r>
              <a:rPr lang="en-IN" sz="4900" dirty="0"/>
              <a:t> to the shadow and at last we have to specify the </a:t>
            </a:r>
            <a:r>
              <a:rPr lang="en-IN" sz="4900" dirty="0" err="1"/>
              <a:t>color</a:t>
            </a:r>
            <a:r>
              <a:rPr lang="en-IN" sz="4900" dirty="0"/>
              <a:t> of the shadow.  Text-shadow:5px 3px 6px red;</a:t>
            </a:r>
          </a:p>
          <a:p>
            <a:r>
              <a:rPr lang="en-IN" sz="4900" b="1" dirty="0"/>
              <a:t>Text-transform: </a:t>
            </a:r>
            <a:r>
              <a:rPr lang="en-IN" sz="4900" dirty="0"/>
              <a:t>it will convert the text into </a:t>
            </a:r>
            <a:r>
              <a:rPr lang="en-IN" sz="4900" dirty="0" err="1"/>
              <a:t>uppercase,lowercase,capitalize</a:t>
            </a:r>
            <a:r>
              <a:rPr lang="en-IN" sz="4900" dirty="0"/>
              <a:t> and none.</a:t>
            </a:r>
          </a:p>
          <a:p>
            <a:r>
              <a:rPr lang="en-IN" sz="4900" b="1" dirty="0"/>
              <a:t>Text-decoration:  text-decoration-line </a:t>
            </a:r>
            <a:r>
              <a:rPr lang="en-IN" sz="4900" dirty="0"/>
              <a:t>it is used to specify underline, </a:t>
            </a:r>
            <a:r>
              <a:rPr lang="en-IN" sz="4900" dirty="0" err="1"/>
              <a:t>overline,line-through,none</a:t>
            </a:r>
            <a:r>
              <a:rPr lang="en-IN" sz="4900" dirty="0"/>
              <a:t> etc. suppose if we  want to remove the underline form the anchor tag text we can use </a:t>
            </a:r>
            <a:r>
              <a:rPr lang="en-IN" sz="4900" dirty="0" err="1"/>
              <a:t>text-decoration:none</a:t>
            </a:r>
            <a:r>
              <a:rPr lang="en-IN" sz="4900" dirty="0"/>
              <a:t>;  </a:t>
            </a:r>
            <a:r>
              <a:rPr lang="en-IN" sz="4900" b="1" dirty="0"/>
              <a:t>text-decoration-style:</a:t>
            </a:r>
            <a:r>
              <a:rPr lang="en-IN" sz="4900" dirty="0"/>
              <a:t> possible values are </a:t>
            </a:r>
            <a:r>
              <a:rPr lang="en-IN" sz="4900" dirty="0" err="1"/>
              <a:t>dotted,wavy,dashed,solid,double</a:t>
            </a:r>
            <a:r>
              <a:rPr lang="en-IN" sz="4900" dirty="0"/>
              <a:t>. </a:t>
            </a:r>
            <a:r>
              <a:rPr lang="en-IN" sz="4900" b="1" dirty="0"/>
              <a:t>text-decoration-</a:t>
            </a:r>
            <a:r>
              <a:rPr lang="en-IN" sz="4900" b="1" dirty="0" err="1"/>
              <a:t>color</a:t>
            </a:r>
            <a:r>
              <a:rPr lang="en-IN" sz="4900" b="1" dirty="0"/>
              <a:t> </a:t>
            </a:r>
            <a:r>
              <a:rPr lang="en-IN" sz="4900" dirty="0"/>
              <a:t>is used to specify the hexadecimal </a:t>
            </a:r>
            <a:r>
              <a:rPr lang="en-IN" sz="4900" dirty="0" err="1"/>
              <a:t>color</a:t>
            </a:r>
            <a:r>
              <a:rPr lang="en-IN" sz="4900" dirty="0"/>
              <a:t>.</a:t>
            </a:r>
          </a:p>
          <a:p>
            <a:r>
              <a:rPr lang="en-IN" sz="4900" dirty="0"/>
              <a:t>Text-decoration: text-decoration-line text-decoration-</a:t>
            </a:r>
            <a:r>
              <a:rPr lang="en-IN" sz="4900" dirty="0" err="1"/>
              <a:t>color</a:t>
            </a:r>
            <a:r>
              <a:rPr lang="en-IN" sz="4900" dirty="0"/>
              <a:t> text-decoration-style; underline red wavy;</a:t>
            </a:r>
          </a:p>
          <a:p>
            <a:r>
              <a:rPr lang="en-IN" sz="4900" b="1" dirty="0"/>
              <a:t>Text-indent: </a:t>
            </a:r>
            <a:r>
              <a:rPr lang="en-IN" sz="4900" dirty="0"/>
              <a:t>we use this property to apply left indentation for first line of the paragraph. It accepts number like text-indent:100px;</a:t>
            </a:r>
            <a:endParaRPr lang="en-IN" sz="4900" b="1" dirty="0"/>
          </a:p>
          <a:p>
            <a:r>
              <a:rPr lang="en-IN" sz="4900" b="1" dirty="0"/>
              <a:t>White-space: </a:t>
            </a:r>
            <a:r>
              <a:rPr lang="en-IN" sz="4900" dirty="0"/>
              <a:t>this property is used to specify how the text should be wrapped inside the paragraph. It means whenever a line of paragraph is completed it indicates whether the text has to be wrapped to next line or not .possible values are </a:t>
            </a:r>
            <a:r>
              <a:rPr lang="en-IN" sz="4900" dirty="0" err="1"/>
              <a:t>normal,nowrap</a:t>
            </a:r>
            <a:r>
              <a:rPr lang="en-IN" sz="4900" dirty="0"/>
              <a:t> and </a:t>
            </a:r>
            <a:r>
              <a:rPr lang="en-IN" sz="4900" dirty="0" err="1"/>
              <a:t>pre.nowrap</a:t>
            </a:r>
            <a:r>
              <a:rPr lang="en-IN" sz="4900" dirty="0"/>
              <a:t> means text will not move to next line normal means text will move to next line and sequence of spaces are combined in a single </a:t>
            </a:r>
            <a:r>
              <a:rPr lang="en-IN" sz="4900" dirty="0" err="1"/>
              <a:t>space.pre</a:t>
            </a:r>
            <a:r>
              <a:rPr lang="en-IN" sz="4900" dirty="0"/>
              <a:t> will display the text as it is written in the source code.</a:t>
            </a:r>
            <a:endParaRPr lang="en-IN" sz="4900" b="1" dirty="0"/>
          </a:p>
          <a:p>
            <a:r>
              <a:rPr lang="en-IN" sz="4900" b="1" dirty="0"/>
              <a:t>Tag </a:t>
            </a:r>
            <a:r>
              <a:rPr lang="en-IN" sz="4900" b="1" dirty="0" err="1"/>
              <a:t>Selector:</a:t>
            </a:r>
            <a:r>
              <a:rPr lang="en-IN" sz="4900" dirty="0" err="1"/>
              <a:t>It</a:t>
            </a:r>
            <a:r>
              <a:rPr lang="en-IN" sz="4900" dirty="0"/>
              <a:t> selects all instances of particular tag. Style tag can be placed inside the head tag because in browser it is better to load the style first and then content of document in body tag. Example is div{border:4px solid red;}</a:t>
            </a:r>
            <a:endParaRPr lang="en-IN" sz="4900" b="1" dirty="0"/>
          </a:p>
          <a:p>
            <a:r>
              <a:rPr lang="en-IN" sz="4900" b="1" dirty="0"/>
              <a:t>Id selector:</a:t>
            </a:r>
            <a:r>
              <a:rPr lang="en-IN" sz="4900" dirty="0"/>
              <a:t> This is used to select the elements based on some conditions in order to apply the styles to </a:t>
            </a:r>
            <a:r>
              <a:rPr lang="en-IN" sz="4900" dirty="0" err="1"/>
              <a:t>them.Below</a:t>
            </a:r>
            <a:r>
              <a:rPr lang="en-IN" sz="4900" dirty="0"/>
              <a:t> </a:t>
            </a:r>
            <a:r>
              <a:rPr lang="en-IN" sz="4900" dirty="0" err="1"/>
              <a:t>css</a:t>
            </a:r>
            <a:r>
              <a:rPr lang="en-IN" sz="4900" dirty="0"/>
              <a:t> will be applied only to the matching element which has id equal to given id</a:t>
            </a:r>
          </a:p>
          <a:p>
            <a:pPr marL="0" indent="0">
              <a:buNone/>
            </a:pPr>
            <a:r>
              <a:rPr lang="en-IN" sz="4900" dirty="0"/>
              <a:t>#idname{</a:t>
            </a:r>
          </a:p>
          <a:p>
            <a:pPr marL="0" indent="0">
              <a:buNone/>
            </a:pPr>
            <a:r>
              <a:rPr lang="en-IN" sz="4900" dirty="0" err="1"/>
              <a:t>Background-color:red</a:t>
            </a:r>
            <a:r>
              <a:rPr lang="en-IN" sz="4900" dirty="0"/>
              <a:t>;</a:t>
            </a:r>
          </a:p>
          <a:p>
            <a:pPr marL="0" indent="0">
              <a:buNone/>
            </a:pPr>
            <a:r>
              <a:rPr lang="en-IN" sz="4900" dirty="0"/>
              <a:t>}</a:t>
            </a:r>
          </a:p>
          <a:p>
            <a:pPr marL="0" indent="0">
              <a:buNone/>
            </a:pPr>
            <a:r>
              <a:rPr lang="en-IN" sz="4900" dirty="0"/>
              <a:t>If we want to select all the instances of a particular tag then we have to use tag selector but if we want to select a single instance  of a particular tag based on  id we can use ID selector. Among 10 elements if we want to select only 3 or 4 </a:t>
            </a:r>
            <a:r>
              <a:rPr lang="en-IN" sz="4900" dirty="0" err="1"/>
              <a:t>elemenst</a:t>
            </a:r>
            <a:r>
              <a:rPr lang="en-IN" sz="4900" dirty="0"/>
              <a:t> then we can use class selector</a:t>
            </a:r>
          </a:p>
          <a:p>
            <a:endParaRPr lang="en-IN" sz="2000" dirty="0"/>
          </a:p>
        </p:txBody>
      </p:sp>
    </p:spTree>
    <p:extLst>
      <p:ext uri="{BB962C8B-B14F-4D97-AF65-F5344CB8AC3E}">
        <p14:creationId xmlns:p14="http://schemas.microsoft.com/office/powerpoint/2010/main" val="40483034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B52295-8BE5-4CEF-6DAE-A943FABFD96E}"/>
              </a:ext>
            </a:extLst>
          </p:cNvPr>
          <p:cNvSpPr>
            <a:spLocks noGrp="1"/>
          </p:cNvSpPr>
          <p:nvPr>
            <p:ph idx="1"/>
          </p:nvPr>
        </p:nvSpPr>
        <p:spPr>
          <a:xfrm>
            <a:off x="0" y="0"/>
            <a:ext cx="12192000" cy="6858000"/>
          </a:xfrm>
        </p:spPr>
        <p:txBody>
          <a:bodyPr>
            <a:normAutofit fontScale="92500" lnSpcReduction="20000"/>
          </a:bodyPr>
          <a:lstStyle/>
          <a:p>
            <a:r>
              <a:rPr lang="en-IN" sz="2000" b="1" dirty="0"/>
              <a:t>Text-direction: </a:t>
            </a:r>
            <a:r>
              <a:rPr lang="en-IN" sz="2000" dirty="0"/>
              <a:t>this property is mainly used to specify the text direction like left to right and right-left direction. Sometimes for languages like Arabic it requires to change the text direction from right to left. Direction property has two values </a:t>
            </a:r>
            <a:r>
              <a:rPr lang="en-IN" sz="2000" dirty="0" err="1"/>
              <a:t>ltr</a:t>
            </a:r>
            <a:r>
              <a:rPr lang="en-IN" sz="2000" dirty="0"/>
              <a:t> and </a:t>
            </a:r>
            <a:r>
              <a:rPr lang="en-IN" sz="2000" dirty="0" err="1"/>
              <a:t>rtl</a:t>
            </a:r>
            <a:r>
              <a:rPr lang="en-IN" sz="2000" dirty="0"/>
              <a:t> and also along with direction have to use </a:t>
            </a:r>
            <a:r>
              <a:rPr lang="en-IN" sz="2000" dirty="0" err="1"/>
              <a:t>Unicode-bidi:bidi-override</a:t>
            </a:r>
            <a:r>
              <a:rPr lang="en-IN" sz="2000" dirty="0"/>
              <a:t>; </a:t>
            </a:r>
            <a:endParaRPr lang="en-IN" sz="2000" b="1" dirty="0"/>
          </a:p>
          <a:p>
            <a:endParaRPr lang="en-IN" sz="2000" b="1" dirty="0"/>
          </a:p>
          <a:p>
            <a:r>
              <a:rPr lang="en-IN" sz="2000" b="1" dirty="0"/>
              <a:t>Class Selector:  </a:t>
            </a:r>
            <a:r>
              <a:rPr lang="en-IN" sz="2000" dirty="0"/>
              <a:t>it is used to select a group of elements which must have common appearance based on class name. dot is the symbol of the class selector</a:t>
            </a:r>
          </a:p>
          <a:p>
            <a:r>
              <a:rPr lang="en-IN" sz="2000" dirty="0"/>
              <a:t>.</a:t>
            </a:r>
            <a:r>
              <a:rPr lang="en-IN" sz="2000" dirty="0" err="1"/>
              <a:t>classname</a:t>
            </a:r>
            <a:r>
              <a:rPr lang="en-IN" sz="2000" dirty="0"/>
              <a:t>{</a:t>
            </a:r>
          </a:p>
          <a:p>
            <a:pPr marL="0" indent="0">
              <a:buNone/>
            </a:pPr>
            <a:r>
              <a:rPr lang="en-IN" sz="2000" dirty="0"/>
              <a:t> </a:t>
            </a:r>
            <a:r>
              <a:rPr lang="en-IN" sz="2000" dirty="0" err="1"/>
              <a:t>Color:red</a:t>
            </a:r>
            <a:r>
              <a:rPr lang="en-IN" sz="2000" dirty="0"/>
              <a:t>;</a:t>
            </a:r>
          </a:p>
          <a:p>
            <a:pPr marL="0" indent="0">
              <a:buNone/>
            </a:pPr>
            <a:r>
              <a:rPr lang="en-IN" sz="2000" dirty="0"/>
              <a:t>}</a:t>
            </a:r>
          </a:p>
          <a:p>
            <a:r>
              <a:rPr lang="en-IN" sz="2000" b="1" dirty="0"/>
              <a:t>List-style type: </a:t>
            </a:r>
            <a:r>
              <a:rPr lang="en-IN" sz="2000" dirty="0"/>
              <a:t>it will be applied for li items and that is the reason it will display bullet point. If we put none then bullet points will be hidden. </a:t>
            </a:r>
          </a:p>
          <a:p>
            <a:r>
              <a:rPr lang="en-IN" sz="2000" dirty="0"/>
              <a:t>we can also place the images instead of bullet points by using </a:t>
            </a:r>
            <a:r>
              <a:rPr lang="en-IN" sz="2000" dirty="0" err="1"/>
              <a:t>list-style-image:url</a:t>
            </a:r>
            <a:r>
              <a:rPr lang="en-IN" sz="2000" dirty="0"/>
              <a:t>(“image path”)</a:t>
            </a:r>
          </a:p>
          <a:p>
            <a:r>
              <a:rPr lang="en-IN" sz="2000" dirty="0"/>
              <a:t>a:visited{} we can apply the styles for the visited links</a:t>
            </a:r>
          </a:p>
          <a:p>
            <a:r>
              <a:rPr lang="en-IN" sz="2000" dirty="0"/>
              <a:t>A:hover will be applied on the links which are hovered. Both visited and hover are pseudo classes</a:t>
            </a:r>
          </a:p>
          <a:p>
            <a:endParaRPr lang="en-IN" sz="2000" dirty="0"/>
          </a:p>
          <a:p>
            <a:r>
              <a:rPr lang="en-IN" sz="2000" b="1" dirty="0"/>
              <a:t>Universal selector:</a:t>
            </a:r>
          </a:p>
          <a:p>
            <a:r>
              <a:rPr lang="en-IN" sz="2000" dirty="0"/>
              <a:t>*{</a:t>
            </a:r>
            <a:r>
              <a:rPr lang="en-IN" sz="2000" dirty="0" err="1"/>
              <a:t>color:red</a:t>
            </a:r>
            <a:r>
              <a:rPr lang="en-IN" sz="2000" dirty="0"/>
              <a:t>;}</a:t>
            </a:r>
          </a:p>
          <a:p>
            <a:endParaRPr lang="en-IN" sz="2000" dirty="0"/>
          </a:p>
          <a:p>
            <a:r>
              <a:rPr lang="en-IN" sz="2000" b="1" dirty="0"/>
              <a:t>Attribute selector:</a:t>
            </a:r>
            <a:r>
              <a:rPr lang="en-IN" sz="2000" dirty="0"/>
              <a:t> it selects the elements based on the value of certain attribute. Example input[type=“email”]{</a:t>
            </a:r>
          </a:p>
          <a:p>
            <a:r>
              <a:rPr lang="en-IN" sz="2000" dirty="0" err="1"/>
              <a:t>Color:red</a:t>
            </a:r>
            <a:r>
              <a:rPr lang="en-IN" sz="2000" dirty="0"/>
              <a:t>;</a:t>
            </a:r>
          </a:p>
          <a:p>
            <a:r>
              <a:rPr lang="en-IN" sz="2000" dirty="0"/>
              <a:t>}</a:t>
            </a:r>
          </a:p>
          <a:p>
            <a:endParaRPr lang="en-IN" sz="2000" b="1" dirty="0"/>
          </a:p>
        </p:txBody>
      </p:sp>
    </p:spTree>
    <p:extLst>
      <p:ext uri="{BB962C8B-B14F-4D97-AF65-F5344CB8AC3E}">
        <p14:creationId xmlns:p14="http://schemas.microsoft.com/office/powerpoint/2010/main" val="14834803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B52295-8BE5-4CEF-6DAE-A943FABFD96E}"/>
              </a:ext>
            </a:extLst>
          </p:cNvPr>
          <p:cNvSpPr>
            <a:spLocks noGrp="1"/>
          </p:cNvSpPr>
          <p:nvPr>
            <p:ph idx="1"/>
          </p:nvPr>
        </p:nvSpPr>
        <p:spPr>
          <a:xfrm>
            <a:off x="0" y="254000"/>
            <a:ext cx="11353800" cy="6604000"/>
          </a:xfrm>
        </p:spPr>
        <p:txBody>
          <a:bodyPr>
            <a:normAutofit/>
          </a:bodyPr>
          <a:lstStyle/>
          <a:p>
            <a:r>
              <a:rPr lang="en-IN" sz="2000" b="1" dirty="0"/>
              <a:t>a[</a:t>
            </a:r>
            <a:r>
              <a:rPr lang="en-IN" sz="2000" b="1" dirty="0" err="1"/>
              <a:t>href</a:t>
            </a:r>
            <a:r>
              <a:rPr lang="en-IN" sz="2000" b="1" dirty="0"/>
              <a:t>*=“wiki”] //</a:t>
            </a:r>
            <a:r>
              <a:rPr lang="en-IN" sz="2000" dirty="0"/>
              <a:t> it selects the links with “wiki” anywhere in the </a:t>
            </a:r>
            <a:r>
              <a:rPr lang="en-IN" sz="2000" dirty="0" err="1"/>
              <a:t>url</a:t>
            </a:r>
            <a:endParaRPr lang="en-IN" sz="2000" dirty="0"/>
          </a:p>
          <a:p>
            <a:r>
              <a:rPr lang="en-IN" sz="2000" b="1" dirty="0"/>
              <a:t>a[</a:t>
            </a:r>
            <a:r>
              <a:rPr lang="en-IN" sz="2000" b="1" dirty="0" err="1"/>
              <a:t>href</a:t>
            </a:r>
            <a:r>
              <a:rPr lang="en-IN" sz="2000" b="1" dirty="0"/>
              <a:t>^=“#”] </a:t>
            </a:r>
            <a:r>
              <a:rPr lang="en-IN" sz="2000" dirty="0"/>
              <a:t>//it selects the links that starts with ‘#’</a:t>
            </a:r>
          </a:p>
          <a:p>
            <a:r>
              <a:rPr lang="en-IN" sz="2000" b="1" dirty="0"/>
              <a:t>a[</a:t>
            </a:r>
            <a:r>
              <a:rPr lang="en-IN" sz="2000" b="1" dirty="0" err="1"/>
              <a:t>href</a:t>
            </a:r>
            <a:r>
              <a:rPr lang="en-IN" sz="2000" b="1" dirty="0"/>
              <a:t>$=“.org”] </a:t>
            </a:r>
            <a:r>
              <a:rPr lang="en-IN" sz="2000" dirty="0"/>
              <a:t>//it starts with links with </a:t>
            </a:r>
            <a:r>
              <a:rPr lang="en-IN" sz="2000" dirty="0" err="1"/>
              <a:t>url</a:t>
            </a:r>
            <a:r>
              <a:rPr lang="en-IN" sz="2000" dirty="0"/>
              <a:t> that ends with .org</a:t>
            </a:r>
          </a:p>
          <a:p>
            <a:endParaRPr lang="en-IN" sz="2000" b="1" dirty="0"/>
          </a:p>
          <a:p>
            <a:r>
              <a:rPr lang="en-IN" sz="2000" b="1" dirty="0"/>
              <a:t>Grouping Selector: </a:t>
            </a:r>
            <a:endParaRPr lang="en-IN" sz="2000" dirty="0"/>
          </a:p>
          <a:p>
            <a:r>
              <a:rPr lang="en-IN" sz="2000" dirty="0"/>
              <a:t>H1,h2{</a:t>
            </a:r>
            <a:r>
              <a:rPr lang="en-IN" sz="2000" dirty="0" err="1"/>
              <a:t>color:red</a:t>
            </a:r>
            <a:r>
              <a:rPr lang="en-IN" sz="2000" dirty="0"/>
              <a:t>;}</a:t>
            </a:r>
          </a:p>
          <a:p>
            <a:r>
              <a:rPr lang="en-IN" sz="2000" dirty="0"/>
              <a:t>We can also use it for class, tag, id etc. .class,#</a:t>
            </a:r>
            <a:r>
              <a:rPr lang="en-IN" sz="2000" dirty="0" err="1"/>
              <a:t>idelement,p</a:t>
            </a:r>
            <a:r>
              <a:rPr lang="en-IN" sz="2000" dirty="0"/>
              <a:t>{</a:t>
            </a:r>
            <a:r>
              <a:rPr lang="en-IN" sz="2000" dirty="0" err="1"/>
              <a:t>color:red</a:t>
            </a:r>
            <a:r>
              <a:rPr lang="en-IN" sz="2000" dirty="0"/>
              <a:t>;}</a:t>
            </a:r>
          </a:p>
          <a:p>
            <a:endParaRPr lang="en-IN" sz="2000" dirty="0"/>
          </a:p>
          <a:p>
            <a:r>
              <a:rPr lang="en-IN" sz="2000" b="1" dirty="0"/>
              <a:t>Descendant and child combinators:</a:t>
            </a:r>
          </a:p>
          <a:p>
            <a:r>
              <a:rPr lang="en-IN" sz="2000" dirty="0"/>
              <a:t>example like div h1{</a:t>
            </a:r>
            <a:r>
              <a:rPr lang="en-IN" sz="2000" dirty="0" err="1"/>
              <a:t>color:red</a:t>
            </a:r>
            <a:r>
              <a:rPr lang="en-IN" sz="2000" dirty="0"/>
              <a:t>;}; here style will be applied to all the h1 tags which are inside the div element</a:t>
            </a:r>
          </a:p>
          <a:p>
            <a:r>
              <a:rPr lang="en-IN" sz="2000" b="1" dirty="0"/>
              <a:t>Child combinator: </a:t>
            </a:r>
            <a:r>
              <a:rPr lang="en-IN" sz="2000" dirty="0"/>
              <a:t>selects the elements that are direct children of first element </a:t>
            </a:r>
            <a:r>
              <a:rPr lang="en-IN" sz="2000" dirty="0" err="1"/>
              <a:t>ul</a:t>
            </a:r>
            <a:r>
              <a:rPr lang="en-IN" sz="2000" dirty="0"/>
              <a:t>&gt;li{</a:t>
            </a:r>
            <a:r>
              <a:rPr lang="en-IN" sz="2000" dirty="0" err="1"/>
              <a:t>color:red</a:t>
            </a:r>
            <a:r>
              <a:rPr lang="en-IN" sz="2000" dirty="0"/>
              <a:t>;}</a:t>
            </a:r>
          </a:p>
          <a:p>
            <a:endParaRPr lang="en-IN" sz="2000" b="1" dirty="0"/>
          </a:p>
          <a:p>
            <a:r>
              <a:rPr lang="en-IN" sz="2000" b="1" dirty="0"/>
              <a:t>Compound Selector: </a:t>
            </a:r>
            <a:r>
              <a:rPr lang="en-IN" sz="2000" dirty="0"/>
              <a:t>we can combine class, id and element selector without spaces example </a:t>
            </a:r>
            <a:r>
              <a:rPr lang="en-IN" sz="2000" dirty="0" err="1"/>
              <a:t>div.abc</a:t>
            </a:r>
            <a:r>
              <a:rPr lang="en-IN" sz="2000" dirty="0"/>
              <a:t>{</a:t>
            </a:r>
          </a:p>
          <a:p>
            <a:r>
              <a:rPr lang="en-IN" sz="2000" dirty="0" err="1"/>
              <a:t>Color:red</a:t>
            </a:r>
            <a:r>
              <a:rPr lang="en-IN" sz="2000" dirty="0"/>
              <a:t>; //it will select the div which has </a:t>
            </a:r>
            <a:r>
              <a:rPr lang="en-IN" sz="2000" dirty="0" err="1"/>
              <a:t>classname</a:t>
            </a:r>
            <a:r>
              <a:rPr lang="en-IN" sz="2000" dirty="0"/>
              <a:t>=</a:t>
            </a:r>
            <a:r>
              <a:rPr lang="en-IN" sz="2000" dirty="0" err="1"/>
              <a:t>abc</a:t>
            </a:r>
            <a:endParaRPr lang="en-IN" sz="2000" dirty="0"/>
          </a:p>
          <a:p>
            <a:r>
              <a:rPr lang="en-IN" sz="2000" dirty="0"/>
              <a:t>}</a:t>
            </a:r>
            <a:endParaRPr lang="en-IN" sz="2000" b="1" dirty="0"/>
          </a:p>
        </p:txBody>
      </p:sp>
    </p:spTree>
    <p:extLst>
      <p:ext uri="{BB962C8B-B14F-4D97-AF65-F5344CB8AC3E}">
        <p14:creationId xmlns:p14="http://schemas.microsoft.com/office/powerpoint/2010/main" val="32622111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B52295-8BE5-4CEF-6DAE-A943FABFD96E}"/>
              </a:ext>
            </a:extLst>
          </p:cNvPr>
          <p:cNvSpPr>
            <a:spLocks noGrp="1"/>
          </p:cNvSpPr>
          <p:nvPr>
            <p:ph idx="1"/>
          </p:nvPr>
        </p:nvSpPr>
        <p:spPr>
          <a:xfrm>
            <a:off x="0" y="0"/>
            <a:ext cx="12192000" cy="6858000"/>
          </a:xfrm>
        </p:spPr>
        <p:txBody>
          <a:bodyPr>
            <a:normAutofit fontScale="77500" lnSpcReduction="20000"/>
          </a:bodyPr>
          <a:lstStyle/>
          <a:p>
            <a:r>
              <a:rPr lang="en-IN" sz="2000" b="1" dirty="0"/>
              <a:t>Background-</a:t>
            </a:r>
            <a:r>
              <a:rPr lang="en-IN" sz="2000" b="1" dirty="0" err="1"/>
              <a:t>color</a:t>
            </a:r>
            <a:r>
              <a:rPr lang="en-IN" sz="2000" b="1" dirty="0"/>
              <a:t>: </a:t>
            </a:r>
            <a:r>
              <a:rPr lang="en-IN" sz="2000" dirty="0"/>
              <a:t>This property is used to specify the background </a:t>
            </a:r>
            <a:r>
              <a:rPr lang="en-IN" sz="2000" dirty="0" err="1"/>
              <a:t>color</a:t>
            </a:r>
            <a:r>
              <a:rPr lang="en-IN" sz="2000" dirty="0"/>
              <a:t> of any selected elements.. We can specify the value in various formats similar to </a:t>
            </a:r>
            <a:r>
              <a:rPr lang="en-IN" sz="2000" dirty="0" err="1"/>
              <a:t>color</a:t>
            </a:r>
            <a:r>
              <a:rPr lang="en-IN" sz="2000" dirty="0"/>
              <a:t> like we can provide in hexadecimal, </a:t>
            </a:r>
            <a:r>
              <a:rPr lang="en-IN" sz="2000" dirty="0" err="1"/>
              <a:t>rgb,rgba</a:t>
            </a:r>
            <a:r>
              <a:rPr lang="en-IN" sz="2000" dirty="0"/>
              <a:t> or </a:t>
            </a:r>
            <a:r>
              <a:rPr lang="en-IN" sz="2000" dirty="0" err="1"/>
              <a:t>colorname</a:t>
            </a:r>
            <a:r>
              <a:rPr lang="en-IN" sz="2000" dirty="0"/>
              <a:t>. So writing the </a:t>
            </a:r>
            <a:r>
              <a:rPr lang="en-IN" sz="2000" dirty="0" err="1"/>
              <a:t>color</a:t>
            </a:r>
            <a:r>
              <a:rPr lang="en-IN" sz="2000" dirty="0"/>
              <a:t> name like red, green is not recommended because in that case we can specify the exact shade of the </a:t>
            </a:r>
            <a:r>
              <a:rPr lang="en-IN" sz="2000" dirty="0" err="1"/>
              <a:t>color</a:t>
            </a:r>
            <a:endParaRPr lang="en-IN" sz="2000" b="1" dirty="0"/>
          </a:p>
          <a:p>
            <a:r>
              <a:rPr lang="en-IN" sz="2000" b="1" dirty="0"/>
              <a:t>Box model: </a:t>
            </a:r>
            <a:r>
              <a:rPr lang="en-IN" sz="2000" dirty="0"/>
              <a:t>In </a:t>
            </a:r>
            <a:r>
              <a:rPr lang="en-IN" sz="2000" dirty="0" err="1"/>
              <a:t>html,all</a:t>
            </a:r>
            <a:r>
              <a:rPr lang="en-IN" sz="2000" dirty="0"/>
              <a:t> the elements are appear in the browser based on box model only . In other words browser always follows box model architecture while displaying each and every html element in the web page.</a:t>
            </a:r>
          </a:p>
          <a:p>
            <a:r>
              <a:rPr lang="en-IN" sz="2000" dirty="0"/>
              <a:t>Box model is a model which provides the guidelines and structure of elements while displaying them on web </a:t>
            </a:r>
            <a:r>
              <a:rPr lang="en-IN" sz="2000" dirty="0" err="1"/>
              <a:t>page.box</a:t>
            </a:r>
            <a:r>
              <a:rPr lang="en-IN" sz="2000" dirty="0"/>
              <a:t> model consists of four parts </a:t>
            </a:r>
            <a:r>
              <a:rPr lang="en-IN" sz="2000" dirty="0" err="1"/>
              <a:t>content,padding,border</a:t>
            </a:r>
            <a:r>
              <a:rPr lang="en-IN" sz="2000" dirty="0"/>
              <a:t> and margin.</a:t>
            </a:r>
          </a:p>
          <a:p>
            <a:r>
              <a:rPr lang="en-IN" sz="2000" dirty="0"/>
              <a:t>First we will have a content and surrounding the content some space is maintained which is called as padding and outside the padding border is maintained surrounding the elements, by default padding and border is 0 so that is the reason we can see any border of html </a:t>
            </a:r>
            <a:r>
              <a:rPr lang="en-IN" sz="2000" dirty="0" err="1"/>
              <a:t>elements.margin</a:t>
            </a:r>
            <a:r>
              <a:rPr lang="en-IN" sz="2000" dirty="0"/>
              <a:t> is located outside the border. So mainly the combination of padding, border and margin is called as box model.</a:t>
            </a:r>
            <a:endParaRPr lang="en-IN" sz="2000" b="1" dirty="0"/>
          </a:p>
          <a:p>
            <a:r>
              <a:rPr lang="en-IN" sz="2000" b="1" dirty="0"/>
              <a:t>Working with borders:</a:t>
            </a:r>
          </a:p>
          <a:p>
            <a:r>
              <a:rPr lang="en-IN" sz="2000" dirty="0"/>
              <a:t>We have three border-</a:t>
            </a:r>
            <a:r>
              <a:rPr lang="en-IN" sz="2000" dirty="0" err="1"/>
              <a:t>color</a:t>
            </a:r>
            <a:r>
              <a:rPr lang="en-IN" sz="2000" dirty="0"/>
              <a:t> border-style and border-width example like 2px solid red;</a:t>
            </a:r>
          </a:p>
          <a:p>
            <a:r>
              <a:rPr lang="en-IN" sz="2000" dirty="0"/>
              <a:t>For a box we can apply different </a:t>
            </a:r>
            <a:r>
              <a:rPr lang="en-IN" sz="2000" dirty="0" err="1"/>
              <a:t>color,width</a:t>
            </a:r>
            <a:r>
              <a:rPr lang="en-IN" sz="2000" dirty="0"/>
              <a:t> and style . For example for </a:t>
            </a:r>
            <a:r>
              <a:rPr lang="en-IN" sz="2000" dirty="0" err="1"/>
              <a:t>border-color-top:red</a:t>
            </a:r>
            <a:r>
              <a:rPr lang="en-IN" sz="2000" dirty="0"/>
              <a:t>; for </a:t>
            </a:r>
            <a:r>
              <a:rPr lang="en-IN" sz="2000" dirty="0" err="1"/>
              <a:t>botto,left</a:t>
            </a:r>
            <a:r>
              <a:rPr lang="en-IN" sz="2000" dirty="0"/>
              <a:t> and right we can apply different </a:t>
            </a:r>
            <a:r>
              <a:rPr lang="en-IN" sz="2000" dirty="0" err="1"/>
              <a:t>colors</a:t>
            </a:r>
            <a:r>
              <a:rPr lang="en-IN" sz="2000" dirty="0"/>
              <a:t> and same for width and style.</a:t>
            </a:r>
          </a:p>
          <a:p>
            <a:r>
              <a:rPr lang="en-IN" sz="2000" dirty="0"/>
              <a:t>There is a shorthand for above like instead of using separate border-</a:t>
            </a:r>
            <a:r>
              <a:rPr lang="en-IN" sz="2000" dirty="0" err="1"/>
              <a:t>color</a:t>
            </a:r>
            <a:r>
              <a:rPr lang="en-IN" sz="2000" dirty="0"/>
              <a:t>, border-style, border-width we can simply use border:2px solid red;</a:t>
            </a:r>
          </a:p>
          <a:p>
            <a:r>
              <a:rPr lang="en-IN" sz="2000" b="1" dirty="0"/>
              <a:t>We use width and heigh to control the size of content box</a:t>
            </a:r>
            <a:endParaRPr lang="en-IN" sz="2000" dirty="0"/>
          </a:p>
          <a:p>
            <a:r>
              <a:rPr lang="en-IN" sz="2000" b="1" dirty="0"/>
              <a:t>Margin </a:t>
            </a:r>
            <a:r>
              <a:rPr lang="en-IN" sz="2000" dirty="0"/>
              <a:t>is the space between one element with other element. Assume there are two elements that appears line by line or side by </a:t>
            </a:r>
            <a:r>
              <a:rPr lang="en-IN" sz="2000" dirty="0" err="1"/>
              <a:t>side.if</a:t>
            </a:r>
            <a:r>
              <a:rPr lang="en-IN" sz="2000" dirty="0"/>
              <a:t> we don’t set any margin between them then it will be difficult to identify.so it is better to apply the margin because margin is the space between the elements. Margin is four types margin-</a:t>
            </a:r>
            <a:r>
              <a:rPr lang="en-IN" sz="2000" dirty="0" err="1"/>
              <a:t>top,margin</a:t>
            </a:r>
            <a:r>
              <a:rPr lang="en-IN" sz="2000" dirty="0"/>
              <a:t>-</a:t>
            </a:r>
            <a:r>
              <a:rPr lang="en-IN" sz="2000" dirty="0" err="1"/>
              <a:t>bottom,margin</a:t>
            </a:r>
            <a:r>
              <a:rPr lang="en-IN" sz="2000" dirty="0"/>
              <a:t>-</a:t>
            </a:r>
            <a:r>
              <a:rPr lang="en-IN" sz="2000" dirty="0" err="1"/>
              <a:t>right,margin</a:t>
            </a:r>
            <a:r>
              <a:rPr lang="en-IN" sz="2000" dirty="0"/>
              <a:t>-left. </a:t>
            </a:r>
            <a:r>
              <a:rPr lang="en-IN" sz="2000" dirty="0" err="1"/>
              <a:t>Whe</a:t>
            </a:r>
            <a:r>
              <a:rPr lang="en-IN" sz="2000" dirty="0"/>
              <a:t> we specify margin:10px so </a:t>
            </a:r>
            <a:r>
              <a:rPr lang="en-IN" sz="2000" dirty="0" err="1"/>
              <a:t>bydefault</a:t>
            </a:r>
            <a:r>
              <a:rPr lang="en-IN" sz="2000" dirty="0"/>
              <a:t> same margin is applied for all the margins. By default browser will combine the bottom-margin of the first element and the top-margin of second element if elements are line by line. If the elements is placed side by side and the margin-right of the first element will not combine the margin-left of second element. Here margin collision will not happen</a:t>
            </a:r>
          </a:p>
          <a:p>
            <a:r>
              <a:rPr lang="en-IN" sz="2000" b="1" dirty="0"/>
              <a:t>Margin: </a:t>
            </a:r>
            <a:r>
              <a:rPr lang="en-IN" sz="2000" dirty="0"/>
              <a:t>we will apply top right bottom left margins separately, suppose if we apply margin:10px then it will be applied for all the side and if we want to override the bottom margin then we can use margin-bottom:20px</a:t>
            </a:r>
          </a:p>
          <a:p>
            <a:r>
              <a:rPr lang="en-IN" sz="2000" b="1" dirty="0"/>
              <a:t>Margin shorthand: </a:t>
            </a:r>
            <a:r>
              <a:rPr lang="en-IN" sz="2000" dirty="0"/>
              <a:t>instead of specifying margin-top margin-bottom margin-right margin-left separately we can specify all these in one property which is</a:t>
            </a:r>
            <a:r>
              <a:rPr lang="en-IN" sz="2000" b="1" dirty="0"/>
              <a:t> </a:t>
            </a:r>
            <a:r>
              <a:rPr lang="en-IN" sz="2000" b="1" dirty="0" err="1"/>
              <a:t>margin.</a:t>
            </a:r>
            <a:r>
              <a:rPr lang="en-IN" sz="2000" dirty="0" err="1"/>
              <a:t>there</a:t>
            </a:r>
            <a:r>
              <a:rPr lang="en-IN" sz="2000" dirty="0"/>
              <a:t> are 3 ways to specify the margin in shortcut way with two values, three values and four values. If we specify the margin with one value so same value will be applied for all the margins(</a:t>
            </a:r>
            <a:r>
              <a:rPr lang="en-IN" sz="2000" dirty="0" err="1"/>
              <a:t>top,bottom,right,left</a:t>
            </a:r>
            <a:r>
              <a:rPr lang="en-IN" sz="2000" dirty="0"/>
              <a:t>).if we specify margin with two values the first value will be applied as top and bottom margins and second will be applied as right and left margins. In case if we specify the margin property with 3 values so first value will be applied for top , second for </a:t>
            </a:r>
            <a:r>
              <a:rPr lang="en-IN" sz="2000" dirty="0" err="1"/>
              <a:t>rightandledt</a:t>
            </a:r>
            <a:r>
              <a:rPr lang="en-IN" sz="2000" dirty="0"/>
              <a:t> and 3</a:t>
            </a:r>
            <a:r>
              <a:rPr lang="en-IN" sz="2000" baseline="30000" dirty="0"/>
              <a:t>rd</a:t>
            </a:r>
            <a:r>
              <a:rPr lang="en-IN" sz="2000" dirty="0"/>
              <a:t> value for bottom.in case of margin with 4 values it will apply clockwise like top right bottom and left margins</a:t>
            </a:r>
            <a:endParaRPr lang="en-IN" sz="2000" b="1" dirty="0"/>
          </a:p>
        </p:txBody>
      </p:sp>
    </p:spTree>
    <p:extLst>
      <p:ext uri="{BB962C8B-B14F-4D97-AF65-F5344CB8AC3E}">
        <p14:creationId xmlns:p14="http://schemas.microsoft.com/office/powerpoint/2010/main" val="271450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B52295-8BE5-4CEF-6DAE-A943FABFD96E}"/>
              </a:ext>
            </a:extLst>
          </p:cNvPr>
          <p:cNvSpPr>
            <a:spLocks noGrp="1"/>
          </p:cNvSpPr>
          <p:nvPr>
            <p:ph idx="1"/>
          </p:nvPr>
        </p:nvSpPr>
        <p:spPr>
          <a:xfrm>
            <a:off x="0" y="0"/>
            <a:ext cx="12192000" cy="6858000"/>
          </a:xfrm>
        </p:spPr>
        <p:txBody>
          <a:bodyPr>
            <a:normAutofit fontScale="85000" lnSpcReduction="20000"/>
          </a:bodyPr>
          <a:lstStyle/>
          <a:p>
            <a:r>
              <a:rPr lang="en-IN" sz="2000" b="1" dirty="0"/>
              <a:t>Padding: </a:t>
            </a:r>
            <a:r>
              <a:rPr lang="en-IN" sz="2000" dirty="0"/>
              <a:t>this property is part of box model. The space between content and border is called padding. If we specify padding:20px; then it will apply padding for all sides(</a:t>
            </a:r>
            <a:r>
              <a:rPr lang="en-IN" sz="2000" dirty="0" err="1"/>
              <a:t>top,bottom,left,right</a:t>
            </a:r>
            <a:r>
              <a:rPr lang="en-IN" sz="2000" dirty="0"/>
              <a:t>). We can specify the padding for each individual side.</a:t>
            </a:r>
          </a:p>
          <a:p>
            <a:r>
              <a:rPr lang="en-IN" sz="2000" dirty="0"/>
              <a:t>We can specify the padding for all sides by specifying the padding shorthand syntax. If we specify the two values for padding property then first value  is for padding top and bottom and second value is for padding rightandleft.in case of three values first value is taken as top padding second value is taken as </a:t>
            </a:r>
            <a:r>
              <a:rPr lang="en-IN" sz="2000" dirty="0" err="1"/>
              <a:t>rightandleft</a:t>
            </a:r>
            <a:r>
              <a:rPr lang="en-IN" sz="2000" dirty="0"/>
              <a:t> padding and third value is for bottom padding. In case of 4 values first value is for top padding, second value is for right padding, third value is for bottom padding and fourth value is for left padding.</a:t>
            </a:r>
          </a:p>
          <a:p>
            <a:r>
              <a:rPr lang="en-IN" sz="2000" b="1" dirty="0"/>
              <a:t>Width and Height: </a:t>
            </a:r>
            <a:r>
              <a:rPr lang="en-IN" sz="2000" dirty="0"/>
              <a:t> Height property specifies the height of the content of the element. Width is the horizontal line of the content and height is the vertical line of the content. Default value for width and height is </a:t>
            </a:r>
            <a:r>
              <a:rPr lang="en-IN" sz="2000" b="1" dirty="0"/>
              <a:t>auto </a:t>
            </a:r>
            <a:r>
              <a:rPr lang="en-IN" sz="2000" dirty="0"/>
              <a:t> which means browser calculates the width and height of the content depending on the content given in the </a:t>
            </a:r>
            <a:r>
              <a:rPr lang="en-IN" sz="2000" dirty="0" err="1"/>
              <a:t>tag.if</a:t>
            </a:r>
            <a:r>
              <a:rPr lang="en-IN" sz="2000" dirty="0"/>
              <a:t> we provide the content for a div and her div is a block level element so width will be 100%. If we give width:350px; so actual width of the content is 350px without padding, border and margin. And we give right-padding is 20px and left padding margin is 30px so total of 350+20+30=400px will be the total width for box which includes content and padding and for height means vertical line including height + top-padding and bottom-padding. If we highlight the element in the browser we will get yellow </a:t>
            </a:r>
            <a:r>
              <a:rPr lang="en-IN" sz="2000" dirty="0" err="1"/>
              <a:t>color</a:t>
            </a:r>
            <a:r>
              <a:rPr lang="en-IN" sz="2000" dirty="0"/>
              <a:t> which is margin.</a:t>
            </a:r>
          </a:p>
          <a:p>
            <a:r>
              <a:rPr lang="en-IN" sz="2000" b="1" dirty="0"/>
              <a:t>Float: </a:t>
            </a:r>
            <a:r>
              <a:rPr lang="en-IN" sz="2000" dirty="0"/>
              <a:t>This property is used to display the block level elements like div side by side. Possible values are </a:t>
            </a:r>
            <a:r>
              <a:rPr lang="en-IN" sz="2000" dirty="0" err="1"/>
              <a:t>left,none</a:t>
            </a:r>
            <a:r>
              <a:rPr lang="en-IN" sz="2000" dirty="0"/>
              <a:t> and </a:t>
            </a:r>
            <a:r>
              <a:rPr lang="en-IN" sz="2000" dirty="0" err="1"/>
              <a:t>right.if</a:t>
            </a:r>
            <a:r>
              <a:rPr lang="en-IN" sz="2000" dirty="0"/>
              <a:t> we apply </a:t>
            </a:r>
            <a:r>
              <a:rPr lang="en-IN" sz="2000" dirty="0" err="1"/>
              <a:t>float:left</a:t>
            </a:r>
            <a:r>
              <a:rPr lang="en-IN" sz="2000" dirty="0"/>
              <a:t> the elements will appear from left to right and if we apply </a:t>
            </a:r>
            <a:r>
              <a:rPr lang="en-IN" sz="2000" dirty="0" err="1"/>
              <a:t>float:right</a:t>
            </a:r>
            <a:r>
              <a:rPr lang="en-IN" sz="2000" dirty="0"/>
              <a:t> elements will appear side by side and it will be from right side of the page towards </a:t>
            </a:r>
            <a:r>
              <a:rPr lang="en-IN" sz="2000" dirty="0" err="1"/>
              <a:t>left.default</a:t>
            </a:r>
            <a:r>
              <a:rPr lang="en-IN" sz="2000" dirty="0"/>
              <a:t> value for float property is none.</a:t>
            </a:r>
          </a:p>
          <a:p>
            <a:r>
              <a:rPr lang="en-IN" sz="2000" b="1" dirty="0"/>
              <a:t>Clear: </a:t>
            </a:r>
            <a:r>
              <a:rPr lang="en-IN" sz="2000" dirty="0"/>
              <a:t>in case if we are using the float left or float right in order to display the elements side by side we can use clear left or clear right property in order to push the element to the next </a:t>
            </a:r>
            <a:r>
              <a:rPr lang="en-IN" sz="2000" dirty="0" err="1"/>
              <a:t>line.assume</a:t>
            </a:r>
            <a:r>
              <a:rPr lang="en-IN" sz="2000" dirty="0"/>
              <a:t> we have a set of elements and we are displaying the elements side by side by using float left and there is a particular element in the middle which we want to push to next line breaking the sequence of float left so if we want o push that particular element to next line we have to use the clear left and use clear right property in case of float right. Possible values for clear are left, right, both and none. We can apply clear both in case if we want to clear both float left and float right at a time.</a:t>
            </a:r>
          </a:p>
          <a:p>
            <a:r>
              <a:rPr lang="en-IN" sz="2000" b="1" dirty="0"/>
              <a:t>Border: </a:t>
            </a:r>
            <a:r>
              <a:rPr lang="en-IN" sz="2000" dirty="0"/>
              <a:t>it is a part of box model and it is a line surrounding the padding of the element. Border sits between the margin and padding of the </a:t>
            </a:r>
            <a:r>
              <a:rPr lang="en-IN" sz="2000" dirty="0" err="1"/>
              <a:t>element.we</a:t>
            </a:r>
            <a:r>
              <a:rPr lang="en-IN" sz="2000" dirty="0"/>
              <a:t> can mainly specify three properties border-style, border-</a:t>
            </a:r>
            <a:r>
              <a:rPr lang="en-IN" sz="2000" dirty="0" err="1"/>
              <a:t>color</a:t>
            </a:r>
            <a:r>
              <a:rPr lang="en-IN" sz="2000" dirty="0"/>
              <a:t> and border-width. Border-width is the thickness of the border example like 2px,3px </a:t>
            </a:r>
            <a:r>
              <a:rPr lang="en-IN" sz="2000" dirty="0" err="1"/>
              <a:t>etc.border</a:t>
            </a:r>
            <a:r>
              <a:rPr lang="en-IN" sz="2000" dirty="0"/>
              <a:t>-style is the style of the border which can be like solid dotted dashed double groove inset outset etc and border-</a:t>
            </a:r>
            <a:r>
              <a:rPr lang="en-IN" sz="2000" dirty="0" err="1"/>
              <a:t>color</a:t>
            </a:r>
            <a:r>
              <a:rPr lang="en-IN" sz="2000" dirty="0"/>
              <a:t> is the </a:t>
            </a:r>
            <a:r>
              <a:rPr lang="en-IN" sz="2000" dirty="0" err="1"/>
              <a:t>color</a:t>
            </a:r>
            <a:r>
              <a:rPr lang="en-IN" sz="2000" dirty="0"/>
              <a:t> of the border.</a:t>
            </a:r>
          </a:p>
          <a:p>
            <a:r>
              <a:rPr lang="en-IN" sz="2000" b="1" dirty="0"/>
              <a:t>Border </a:t>
            </a:r>
            <a:r>
              <a:rPr lang="en-IN" sz="2000" dirty="0"/>
              <a:t>shorthand property is used to specify the border-width border-style border-</a:t>
            </a:r>
            <a:r>
              <a:rPr lang="en-IN" sz="2000" dirty="0" err="1"/>
              <a:t>color</a:t>
            </a:r>
            <a:r>
              <a:rPr lang="en-IN" sz="2000" dirty="0"/>
              <a:t> in a single property called border. If we want to apply all these property then we have to use border property and if we want to apply only individual property then we can use above property like border-style etc </a:t>
            </a:r>
            <a:r>
              <a:rPr lang="en-IN" sz="2000" b="1" dirty="0"/>
              <a:t>border: 10px solid red;</a:t>
            </a:r>
            <a:r>
              <a:rPr lang="en-IN" sz="2000" dirty="0"/>
              <a:t> here border </a:t>
            </a:r>
            <a:r>
              <a:rPr lang="en-IN" sz="2000" dirty="0" err="1"/>
              <a:t>color</a:t>
            </a:r>
            <a:r>
              <a:rPr lang="en-IN" sz="2000" dirty="0"/>
              <a:t> is optional and by default it will take element </a:t>
            </a:r>
            <a:r>
              <a:rPr lang="en-IN" sz="2000" dirty="0" err="1"/>
              <a:t>color</a:t>
            </a:r>
            <a:r>
              <a:rPr lang="en-IN" sz="2000" dirty="0"/>
              <a:t>.</a:t>
            </a:r>
          </a:p>
          <a:p>
            <a:r>
              <a:rPr lang="en-IN" sz="2000" dirty="0"/>
              <a:t>We can specify the border for a particular side individually by using properties like border-top border-bottom border-right and border-left. Example like border-top: 2px solid red;</a:t>
            </a:r>
          </a:p>
        </p:txBody>
      </p:sp>
    </p:spTree>
    <p:extLst>
      <p:ext uri="{BB962C8B-B14F-4D97-AF65-F5344CB8AC3E}">
        <p14:creationId xmlns:p14="http://schemas.microsoft.com/office/powerpoint/2010/main" val="4593576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B52295-8BE5-4CEF-6DAE-A943FABFD96E}"/>
              </a:ext>
            </a:extLst>
          </p:cNvPr>
          <p:cNvSpPr>
            <a:spLocks noGrp="1"/>
          </p:cNvSpPr>
          <p:nvPr>
            <p:ph idx="1"/>
          </p:nvPr>
        </p:nvSpPr>
        <p:spPr>
          <a:xfrm>
            <a:off x="0" y="0"/>
            <a:ext cx="12192000" cy="6858000"/>
          </a:xfrm>
        </p:spPr>
        <p:txBody>
          <a:bodyPr>
            <a:normAutofit fontScale="70000" lnSpcReduction="20000"/>
          </a:bodyPr>
          <a:lstStyle/>
          <a:p>
            <a:r>
              <a:rPr lang="en-IN" sz="2000" b="1" dirty="0"/>
              <a:t>Outline: </a:t>
            </a:r>
            <a:r>
              <a:rPr lang="en-IN" sz="2000" dirty="0"/>
              <a:t>it is very rare to use outline property and this outline property just looks like a border. Outline is a line  that is outside the border of the element. Image outside the border we have another border and that extra border is called outline. Syntax for outline is similar to </a:t>
            </a:r>
            <a:r>
              <a:rPr lang="en-IN" sz="2000" dirty="0" err="1"/>
              <a:t>border.outline</a:t>
            </a:r>
            <a:r>
              <a:rPr lang="en-IN" sz="2000" dirty="0"/>
              <a:t>: outline-width outline-style outline-</a:t>
            </a:r>
            <a:r>
              <a:rPr lang="en-IN" sz="2000" dirty="0" err="1"/>
              <a:t>color</a:t>
            </a:r>
            <a:r>
              <a:rPr lang="en-IN" sz="2000" dirty="0"/>
              <a:t>.</a:t>
            </a:r>
          </a:p>
          <a:p>
            <a:r>
              <a:rPr lang="en-IN" sz="2000" b="1" dirty="0"/>
              <a:t>Outline-offset: </a:t>
            </a:r>
            <a:r>
              <a:rPr lang="en-IN" sz="2000" dirty="0" err="1"/>
              <a:t>bydefault</a:t>
            </a:r>
            <a:r>
              <a:rPr lang="en-IN" sz="2000" dirty="0"/>
              <a:t> there is no space between the border and outline but by using outline offset property we </a:t>
            </a:r>
            <a:r>
              <a:rPr lang="en-IN" sz="2000" dirty="0" err="1"/>
              <a:t>cn</a:t>
            </a:r>
            <a:r>
              <a:rPr lang="en-IN" sz="2000" dirty="0"/>
              <a:t> maintain some space between the border and </a:t>
            </a:r>
            <a:r>
              <a:rPr lang="en-IN" sz="2000" dirty="0" err="1"/>
              <a:t>outline.example</a:t>
            </a:r>
            <a:r>
              <a:rPr lang="en-IN" sz="2000" dirty="0"/>
              <a:t> outline-offset:5px;</a:t>
            </a:r>
          </a:p>
          <a:p>
            <a:r>
              <a:rPr lang="en-IN" sz="2000" b="1" dirty="0"/>
              <a:t>Border-Radius: </a:t>
            </a:r>
            <a:r>
              <a:rPr lang="en-IN" sz="2000" dirty="0"/>
              <a:t>This property can be used to apply rounded corners for the border of the elements. There are 3 syntax for border-radius with 1,2 and 4 values.border-radius:5px: here we used one value so it will be applied for all the corners that is top left top right bottom left and bottom right. In case of two values </a:t>
            </a:r>
            <a:r>
              <a:rPr lang="en-IN" sz="2000" dirty="0" err="1"/>
              <a:t>topleftandbottomright</a:t>
            </a:r>
            <a:r>
              <a:rPr lang="en-IN" sz="2000" dirty="0"/>
              <a:t> </a:t>
            </a:r>
            <a:r>
              <a:rPr lang="en-IN" sz="2000" dirty="0" err="1"/>
              <a:t>toprightandbottomleft</a:t>
            </a:r>
            <a:r>
              <a:rPr lang="en-IN" sz="2000" dirty="0"/>
              <a:t>. In case of 4 values top left top right bottom right and bottom left.</a:t>
            </a:r>
            <a:endParaRPr lang="en-IN" sz="2000" b="1" dirty="0"/>
          </a:p>
          <a:p>
            <a:r>
              <a:rPr lang="en-IN" sz="2000" b="1" dirty="0"/>
              <a:t>Box-shadow: </a:t>
            </a:r>
            <a:r>
              <a:rPr lang="en-IN" sz="2000" dirty="0"/>
              <a:t>This property is used to specify the shadow for html elements. In box-shadow property we require to specify five values that is h-offset v-offset blur spread </a:t>
            </a:r>
            <a:r>
              <a:rPr lang="en-IN" sz="2000" dirty="0" err="1"/>
              <a:t>color</a:t>
            </a:r>
            <a:r>
              <a:rPr lang="en-IN" sz="2000" dirty="0"/>
              <a:t>;. Here h-offset is horizontal offset and it is the space between border and shadow horizontally that is on x-axis v-offset is the space between border and shadow vertically on y-axis third property is blur by adding the </a:t>
            </a:r>
            <a:r>
              <a:rPr lang="en-IN" sz="2000" dirty="0" err="1"/>
              <a:t>blurness</a:t>
            </a:r>
            <a:r>
              <a:rPr lang="en-IN" sz="2000" dirty="0"/>
              <a:t> we can display the shadow with blur effect and the spread  will enhance the area of the shadow which means shadow area will be increased and last one is </a:t>
            </a:r>
            <a:r>
              <a:rPr lang="en-IN" sz="2000" dirty="0" err="1"/>
              <a:t>color</a:t>
            </a:r>
            <a:r>
              <a:rPr lang="en-IN" sz="2000" dirty="0"/>
              <a:t> which will be </a:t>
            </a:r>
            <a:r>
              <a:rPr lang="en-IN" sz="2000" dirty="0" err="1"/>
              <a:t>color</a:t>
            </a:r>
            <a:r>
              <a:rPr lang="en-IN" sz="2000" dirty="0"/>
              <a:t> of the shadow. Box-shadow:10px 10px 5px</a:t>
            </a:r>
            <a:endParaRPr lang="en-IN" sz="2000" b="1" dirty="0"/>
          </a:p>
          <a:p>
            <a:r>
              <a:rPr lang="en-IN" sz="2000" b="1" dirty="0"/>
              <a:t>Display property: </a:t>
            </a:r>
            <a:r>
              <a:rPr lang="en-IN" sz="2000" dirty="0"/>
              <a:t> possible values are inline, bock and none. With the help of this we can make the elements as inline or block. For example, span is an inline element and we can make it as a block using this display property.</a:t>
            </a:r>
          </a:p>
          <a:p>
            <a:r>
              <a:rPr lang="en-IN" sz="2000" b="1" dirty="0"/>
              <a:t>Block: </a:t>
            </a:r>
            <a:r>
              <a:rPr lang="en-IN" sz="2000" dirty="0"/>
              <a:t>this block level elements by default occupy 100% of screen width and</a:t>
            </a:r>
            <a:r>
              <a:rPr lang="en-IN" sz="2000" b="1" dirty="0"/>
              <a:t> </a:t>
            </a:r>
            <a:r>
              <a:rPr lang="en-IN" sz="2000" dirty="0"/>
              <a:t>elements will break onto a new line for example like paragraph, heading will take up the entire block of a screen and if we apply heigh for this elements it will be applied. But if we apply for inline elements nothing will happen</a:t>
            </a:r>
          </a:p>
          <a:p>
            <a:r>
              <a:rPr lang="en-IN" sz="2000" b="1" dirty="0"/>
              <a:t>Inline </a:t>
            </a:r>
            <a:r>
              <a:rPr lang="en-IN" sz="2000" dirty="0"/>
              <a:t>elements does not break onto a new line. Width and height does not apply. Vertical padding, margin and border apply but do not cause other inline elements to move away from the box</a:t>
            </a:r>
          </a:p>
          <a:p>
            <a:r>
              <a:rPr lang="en-IN" sz="2000" dirty="0"/>
              <a:t>Horizontal padding, margin and border will apply and cause other boxes to move away</a:t>
            </a:r>
          </a:p>
          <a:p>
            <a:r>
              <a:rPr lang="en-IN" sz="2000" dirty="0"/>
              <a:t>We also have an inline-block which will not move the box away into new line, it respects height and width and this inline-block makes the elements side by side.</a:t>
            </a:r>
          </a:p>
          <a:p>
            <a:endParaRPr lang="en-IN" sz="2000" dirty="0"/>
          </a:p>
          <a:p>
            <a:r>
              <a:rPr lang="en-IN" sz="2000" b="1" dirty="0" err="1"/>
              <a:t>Display:none</a:t>
            </a:r>
            <a:r>
              <a:rPr lang="en-IN" sz="2000" b="1" dirty="0"/>
              <a:t> </a:t>
            </a:r>
            <a:r>
              <a:rPr lang="en-IN" sz="2000" dirty="0"/>
              <a:t>hides the element and white spaces will be removes and if we still want then we have to use opacity:0</a:t>
            </a:r>
          </a:p>
          <a:p>
            <a:endParaRPr lang="en-IN" sz="2000" b="1" dirty="0"/>
          </a:p>
          <a:p>
            <a:r>
              <a:rPr lang="en-IN" sz="2000" b="1" dirty="0"/>
              <a:t>Margin: </a:t>
            </a:r>
            <a:r>
              <a:rPr lang="en-IN" sz="2000" dirty="0"/>
              <a:t>negative margin and margin auto. </a:t>
            </a:r>
          </a:p>
          <a:p>
            <a:r>
              <a:rPr lang="en-IN" sz="2000" b="1" dirty="0"/>
              <a:t>Margin collapse: </a:t>
            </a:r>
            <a:r>
              <a:rPr lang="en-IN" sz="2000" dirty="0"/>
              <a:t>horizontal margin does not collapse where as vertical one will collapse</a:t>
            </a:r>
          </a:p>
          <a:p>
            <a:r>
              <a:rPr lang="en-IN" sz="2000" dirty="0"/>
              <a:t>Margin:0 auto; makes the element </a:t>
            </a:r>
            <a:r>
              <a:rPr lang="en-IN" sz="2000" dirty="0" err="1"/>
              <a:t>center</a:t>
            </a:r>
            <a:endParaRPr lang="en-IN" sz="2000" dirty="0"/>
          </a:p>
          <a:p>
            <a:r>
              <a:rPr lang="en-IN" sz="2000" b="1" dirty="0"/>
              <a:t>Max and min width: </a:t>
            </a:r>
            <a:r>
              <a:rPr lang="en-IN" sz="2000" dirty="0"/>
              <a:t>if we decrease the size width will not change if we make min-width:300px;</a:t>
            </a:r>
            <a:endParaRPr lang="en-IN" sz="2000" b="1" dirty="0"/>
          </a:p>
        </p:txBody>
      </p:sp>
    </p:spTree>
    <p:extLst>
      <p:ext uri="{BB962C8B-B14F-4D97-AF65-F5344CB8AC3E}">
        <p14:creationId xmlns:p14="http://schemas.microsoft.com/office/powerpoint/2010/main" val="1758502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B52295-8BE5-4CEF-6DAE-A943FABFD96E}"/>
              </a:ext>
            </a:extLst>
          </p:cNvPr>
          <p:cNvSpPr>
            <a:spLocks noGrp="1"/>
          </p:cNvSpPr>
          <p:nvPr>
            <p:ph idx="1"/>
          </p:nvPr>
        </p:nvSpPr>
        <p:spPr>
          <a:xfrm>
            <a:off x="0" y="0"/>
            <a:ext cx="12192000" cy="6858000"/>
          </a:xfrm>
        </p:spPr>
        <p:txBody>
          <a:bodyPr>
            <a:normAutofit/>
          </a:bodyPr>
          <a:lstStyle/>
          <a:p>
            <a:r>
              <a:rPr lang="en-IN" sz="1600" b="1" dirty="0"/>
              <a:t>Transition: </a:t>
            </a:r>
            <a:r>
              <a:rPr lang="en-IN" sz="1600" dirty="0"/>
              <a:t>This property can be used to change the property value gradually instead of immediate change. For example on mouseover of the element we want to change the background </a:t>
            </a:r>
            <a:r>
              <a:rPr lang="en-IN" sz="1600" dirty="0" err="1"/>
              <a:t>color</a:t>
            </a:r>
            <a:r>
              <a:rPr lang="en-IN" sz="1600" dirty="0"/>
              <a:t> of the element. So here </a:t>
            </a:r>
            <a:r>
              <a:rPr lang="en-IN" sz="1600" dirty="0" err="1"/>
              <a:t>color</a:t>
            </a:r>
            <a:r>
              <a:rPr lang="en-IN" sz="1600" dirty="0"/>
              <a:t> will change slowly instead of sudden change, so this is called </a:t>
            </a:r>
            <a:r>
              <a:rPr lang="en-IN" sz="1600" dirty="0" err="1"/>
              <a:t>transition.In</a:t>
            </a:r>
            <a:r>
              <a:rPr lang="en-IN" sz="1600" dirty="0"/>
              <a:t> general transition supports only </a:t>
            </a:r>
            <a:r>
              <a:rPr lang="en-IN" sz="1600" dirty="0" err="1"/>
              <a:t>color</a:t>
            </a:r>
            <a:r>
              <a:rPr lang="en-IN" sz="1600" dirty="0"/>
              <a:t> based properties and numerical based properties. </a:t>
            </a:r>
            <a:r>
              <a:rPr lang="en-IN" sz="1600" dirty="0" err="1"/>
              <a:t>Color</a:t>
            </a:r>
            <a:r>
              <a:rPr lang="en-IN" sz="1600" dirty="0"/>
              <a:t> based properties like background-</a:t>
            </a:r>
            <a:r>
              <a:rPr lang="en-IN" sz="1600" dirty="0" err="1"/>
              <a:t>color</a:t>
            </a:r>
            <a:r>
              <a:rPr lang="en-IN" sz="1600" dirty="0"/>
              <a:t>, </a:t>
            </a:r>
            <a:r>
              <a:rPr lang="en-IN" sz="1600" dirty="0" err="1"/>
              <a:t>color</a:t>
            </a:r>
            <a:r>
              <a:rPr lang="en-IN" sz="1600" dirty="0"/>
              <a:t>, border-</a:t>
            </a:r>
            <a:r>
              <a:rPr lang="en-IN" sz="1600" dirty="0" err="1"/>
              <a:t>color</a:t>
            </a:r>
            <a:r>
              <a:rPr lang="en-IN" sz="1600" dirty="0"/>
              <a:t>, shadow-</a:t>
            </a:r>
            <a:r>
              <a:rPr lang="en-IN" sz="1600" dirty="0" err="1"/>
              <a:t>color</a:t>
            </a:r>
            <a:r>
              <a:rPr lang="en-IN" sz="1600" dirty="0"/>
              <a:t> etc and number based properties like font-size, border-</a:t>
            </a:r>
            <a:r>
              <a:rPr lang="en-IN" sz="1600" dirty="0" err="1"/>
              <a:t>wdith</a:t>
            </a:r>
            <a:r>
              <a:rPr lang="en-IN" sz="1600" dirty="0"/>
              <a:t>, </a:t>
            </a:r>
            <a:r>
              <a:rPr lang="en-IN" sz="1600" dirty="0" err="1"/>
              <a:t>width,heightmargin</a:t>
            </a:r>
            <a:r>
              <a:rPr lang="en-IN" sz="1600" dirty="0"/>
              <a:t> opacity etc</a:t>
            </a:r>
          </a:p>
          <a:p>
            <a:r>
              <a:rPr lang="en-IN" sz="1600" dirty="0"/>
              <a:t>Syntax is </a:t>
            </a:r>
            <a:r>
              <a:rPr lang="en-IN" sz="1600" dirty="0" err="1"/>
              <a:t>transition:property</a:t>
            </a:r>
            <a:r>
              <a:rPr lang="en-IN" sz="1600" dirty="0"/>
              <a:t> duration; example is .</a:t>
            </a:r>
            <a:r>
              <a:rPr lang="en-IN" sz="1600" dirty="0" err="1"/>
              <a:t>class:hover</a:t>
            </a:r>
            <a:r>
              <a:rPr lang="en-IN" sz="1600" dirty="0"/>
              <a:t>{</a:t>
            </a:r>
            <a:r>
              <a:rPr lang="en-IN" sz="1600" dirty="0" err="1"/>
              <a:t>background-color:red</a:t>
            </a:r>
            <a:r>
              <a:rPr lang="en-IN" sz="1600" dirty="0"/>
              <a:t>;}  .class{</a:t>
            </a:r>
            <a:r>
              <a:rPr lang="en-IN" sz="1600" dirty="0" err="1"/>
              <a:t>transition:background-color</a:t>
            </a:r>
            <a:r>
              <a:rPr lang="en-IN" sz="1600" dirty="0"/>
              <a:t> 5s}</a:t>
            </a:r>
          </a:p>
          <a:p>
            <a:r>
              <a:rPr lang="en-IN" sz="1600" b="1" dirty="0"/>
              <a:t>Transformation:</a:t>
            </a:r>
            <a:r>
              <a:rPr lang="en-IN" sz="1600" dirty="0"/>
              <a:t> This property is used to display the element from a different angle which means we want to rotate it or move it or zoom it or twist it.. We have four types of transformations that is scale rotate translate and skew transformation. The scale transformation  is used to zoom the element. Next is rotate which is used to rotate the element. Translate transformation can be used to move the element horizontally or </a:t>
            </a:r>
            <a:r>
              <a:rPr lang="en-IN" sz="1600" dirty="0" err="1"/>
              <a:t>vertically.translate</a:t>
            </a:r>
            <a:r>
              <a:rPr lang="en-IN" sz="1600" dirty="0"/>
              <a:t>(</a:t>
            </a:r>
            <a:r>
              <a:rPr lang="en-IN" sz="1600" dirty="0" err="1"/>
              <a:t>x,y</a:t>
            </a:r>
            <a:r>
              <a:rPr lang="en-IN" sz="1600" dirty="0"/>
              <a:t>) will move element horizontally and vertically, translate means only moves the element horizontally and translate moves the element </a:t>
            </a:r>
            <a:r>
              <a:rPr lang="en-IN" sz="1600" dirty="0" err="1"/>
              <a:t>vertically.finally</a:t>
            </a:r>
            <a:r>
              <a:rPr lang="en-IN" sz="1600" dirty="0"/>
              <a:t> skew transformation is used to twist the element.</a:t>
            </a:r>
          </a:p>
          <a:p>
            <a:r>
              <a:rPr lang="en-IN" sz="1600" b="1" dirty="0" err="1"/>
              <a:t>Transformation:scale</a:t>
            </a:r>
            <a:r>
              <a:rPr lang="en-IN" sz="1600" b="1" dirty="0"/>
              <a:t>(2) rotate(-45deg);</a:t>
            </a:r>
          </a:p>
          <a:p>
            <a:r>
              <a:rPr lang="en-IN" sz="1600" b="1" dirty="0"/>
              <a:t>Transform-origin: </a:t>
            </a:r>
            <a:r>
              <a:rPr lang="en-IN" sz="1600" dirty="0"/>
              <a:t>while the transformation is being applied there will be certain fixed point of the element </a:t>
            </a:r>
            <a:r>
              <a:rPr lang="en-IN" sz="1600" dirty="0" err="1"/>
              <a:t>bydefault</a:t>
            </a:r>
            <a:r>
              <a:rPr lang="en-IN" sz="1600" dirty="0"/>
              <a:t> it is middle </a:t>
            </a:r>
            <a:r>
              <a:rPr lang="en-IN" sz="1600" dirty="0" err="1"/>
              <a:t>center</a:t>
            </a:r>
            <a:r>
              <a:rPr lang="en-IN" sz="1600" dirty="0"/>
              <a:t>. For example we are applying rotate transformation so while the element is being rotated clock wise or anti clockwise the middle </a:t>
            </a:r>
            <a:r>
              <a:rPr lang="en-IN" sz="1600" dirty="0" err="1"/>
              <a:t>center</a:t>
            </a:r>
            <a:r>
              <a:rPr lang="en-IN" sz="1600" dirty="0"/>
              <a:t> point will be fixed that is called transform </a:t>
            </a:r>
            <a:r>
              <a:rPr lang="en-IN" sz="1600" dirty="0" err="1"/>
              <a:t>origin.we</a:t>
            </a:r>
            <a:r>
              <a:rPr lang="en-IN" sz="1600" dirty="0"/>
              <a:t> can change the transform origin point. The default transform-origin is </a:t>
            </a:r>
            <a:r>
              <a:rPr lang="en-IN" sz="1600" dirty="0" err="1"/>
              <a:t>center</a:t>
            </a:r>
            <a:r>
              <a:rPr lang="en-IN" sz="1600" dirty="0"/>
              <a:t> </a:t>
            </a:r>
            <a:r>
              <a:rPr lang="en-IN" sz="1600" dirty="0" err="1"/>
              <a:t>center</a:t>
            </a:r>
            <a:r>
              <a:rPr lang="en-IN" sz="1600" dirty="0"/>
              <a:t>. </a:t>
            </a:r>
            <a:r>
              <a:rPr lang="en-IN" sz="1600" dirty="0" err="1"/>
              <a:t>Posible</a:t>
            </a:r>
            <a:r>
              <a:rPr lang="en-IN" sz="1600" dirty="0"/>
              <a:t> values are bottom left, bottom </a:t>
            </a:r>
            <a:r>
              <a:rPr lang="en-IN" sz="1600" dirty="0" err="1"/>
              <a:t>right,top</a:t>
            </a:r>
            <a:r>
              <a:rPr lang="en-IN" sz="1600" dirty="0"/>
              <a:t> </a:t>
            </a:r>
            <a:r>
              <a:rPr lang="en-IN" sz="1600" dirty="0" err="1"/>
              <a:t>left,top</a:t>
            </a:r>
            <a:r>
              <a:rPr lang="en-IN" sz="1600" dirty="0"/>
              <a:t> right etc</a:t>
            </a:r>
          </a:p>
          <a:p>
            <a:r>
              <a:rPr lang="en-IN" sz="1600" b="1" dirty="0"/>
              <a:t>3D transformation: </a:t>
            </a:r>
            <a:r>
              <a:rPr lang="en-IN" sz="1600" dirty="0"/>
              <a:t>whenever we apply transformation along with x y and z axis it is called as 3D </a:t>
            </a:r>
            <a:r>
              <a:rPr lang="en-IN" sz="1600" dirty="0" err="1"/>
              <a:t>Transformation.mainly</a:t>
            </a:r>
            <a:r>
              <a:rPr lang="en-IN" sz="1600" dirty="0"/>
              <a:t> we have two types of 3D Transformation that is scale 3D and rotate 3D.syntax is </a:t>
            </a:r>
            <a:r>
              <a:rPr lang="en-IN" sz="1600" b="1" dirty="0"/>
              <a:t>transform:rotate3D(0.2,1,0,2,180deg), transform:scale3D(0.2,1,0.2)</a:t>
            </a:r>
          </a:p>
          <a:p>
            <a:r>
              <a:rPr lang="en-IN" sz="1600" b="1" dirty="0"/>
              <a:t>Keyframe Animations: </a:t>
            </a:r>
            <a:r>
              <a:rPr lang="en-IN" sz="1600" dirty="0"/>
              <a:t>These are group of transitions which means imagine a transition is performed one after the other that is called keyframe animation</a:t>
            </a:r>
          </a:p>
          <a:p>
            <a:r>
              <a:rPr lang="en-IN" sz="1600" dirty="0"/>
              <a:t>@keyframe name{</a:t>
            </a:r>
          </a:p>
          <a:p>
            <a:r>
              <a:rPr lang="en-IN" sz="1600" dirty="0"/>
              <a:t>0%{</a:t>
            </a:r>
            <a:r>
              <a:rPr lang="en-IN" sz="1600" dirty="0" err="1"/>
              <a:t>background-color:red;transform:rotate</a:t>
            </a:r>
            <a:r>
              <a:rPr lang="en-IN" sz="1600" dirty="0"/>
              <a:t>(0deg) scale(1);255{</a:t>
            </a:r>
            <a:r>
              <a:rPr lang="en-IN" sz="1600" dirty="0" err="1"/>
              <a:t>background-color:green;transform:rotate</a:t>
            </a:r>
            <a:r>
              <a:rPr lang="en-IN" sz="1600" dirty="0"/>
              <a:t>(-90deg)}}</a:t>
            </a:r>
          </a:p>
          <a:p>
            <a:r>
              <a:rPr lang="en-IN" sz="1600" dirty="0"/>
              <a:t>}   .</a:t>
            </a:r>
            <a:r>
              <a:rPr lang="en-IN" sz="1600" dirty="0" err="1"/>
              <a:t>state:active</a:t>
            </a:r>
            <a:r>
              <a:rPr lang="en-IN" sz="1600" dirty="0"/>
              <a:t>{</a:t>
            </a:r>
            <a:r>
              <a:rPr lang="en-IN" sz="1600" dirty="0" err="1"/>
              <a:t>animation:name</a:t>
            </a:r>
            <a:r>
              <a:rPr lang="en-IN" sz="1600" dirty="0"/>
              <a:t> 10s}</a:t>
            </a:r>
          </a:p>
          <a:p>
            <a:r>
              <a:rPr lang="en-IN" sz="1600" b="1" dirty="0"/>
              <a:t>Gradient </a:t>
            </a:r>
            <a:r>
              <a:rPr lang="en-IN" sz="1600" b="1" dirty="0" err="1"/>
              <a:t>Color</a:t>
            </a:r>
            <a:r>
              <a:rPr lang="en-IN" sz="1600" b="1" dirty="0"/>
              <a:t>: </a:t>
            </a:r>
            <a:r>
              <a:rPr lang="en-IN" sz="1600" dirty="0"/>
              <a:t>we can apply multiple </a:t>
            </a:r>
            <a:r>
              <a:rPr lang="en-IN" sz="1600" dirty="0" err="1"/>
              <a:t>color</a:t>
            </a:r>
            <a:r>
              <a:rPr lang="en-IN" sz="1600" dirty="0"/>
              <a:t> as background </a:t>
            </a:r>
            <a:r>
              <a:rPr lang="en-IN" sz="1600" dirty="0" err="1"/>
              <a:t>color</a:t>
            </a:r>
            <a:r>
              <a:rPr lang="en-IN" sz="1600" dirty="0"/>
              <a:t> for the elements by using gradient </a:t>
            </a:r>
            <a:r>
              <a:rPr lang="en-IN" sz="1600" dirty="0" err="1"/>
              <a:t>color.we</a:t>
            </a:r>
            <a:r>
              <a:rPr lang="en-IN" sz="1600" dirty="0"/>
              <a:t> have two types of gradients which are linear-gradient and radial-gradient. Linear gradient allows to specify multiple </a:t>
            </a:r>
            <a:r>
              <a:rPr lang="en-IN" sz="1600" dirty="0" err="1"/>
              <a:t>colors</a:t>
            </a:r>
            <a:r>
              <a:rPr lang="en-IN" sz="1600" dirty="0"/>
              <a:t> in a sequential order </a:t>
            </a:r>
            <a:r>
              <a:rPr lang="en-IN" sz="1600" dirty="0" err="1"/>
              <a:t>horizontally.with</a:t>
            </a:r>
            <a:r>
              <a:rPr lang="en-IN" sz="1600" dirty="0"/>
              <a:t> radial gradient it will apply multiple </a:t>
            </a:r>
            <a:r>
              <a:rPr lang="en-IN" sz="1600" dirty="0" err="1"/>
              <a:t>color</a:t>
            </a:r>
            <a:r>
              <a:rPr lang="en-IN" sz="1600" dirty="0"/>
              <a:t> in shapes like circle ellipse or any other custom shape. Syntax is </a:t>
            </a:r>
            <a:r>
              <a:rPr lang="en-IN" sz="1600" dirty="0" err="1"/>
              <a:t>background-image:linear-gradient</a:t>
            </a:r>
            <a:r>
              <a:rPr lang="en-IN" sz="1600" dirty="0"/>
              <a:t>(</a:t>
            </a:r>
            <a:r>
              <a:rPr lang="en-IN" sz="1600" dirty="0" err="1"/>
              <a:t>red,green,blue</a:t>
            </a:r>
            <a:r>
              <a:rPr lang="en-IN" sz="1600" dirty="0"/>
              <a:t>);</a:t>
            </a:r>
            <a:endParaRPr lang="en-IN" sz="1600" b="1" dirty="0"/>
          </a:p>
          <a:p>
            <a:endParaRPr lang="en-IN" sz="2000" b="1" dirty="0"/>
          </a:p>
        </p:txBody>
      </p:sp>
    </p:spTree>
    <p:extLst>
      <p:ext uri="{BB962C8B-B14F-4D97-AF65-F5344CB8AC3E}">
        <p14:creationId xmlns:p14="http://schemas.microsoft.com/office/powerpoint/2010/main" val="26577751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B52295-8BE5-4CEF-6DAE-A943FABFD96E}"/>
              </a:ext>
            </a:extLst>
          </p:cNvPr>
          <p:cNvSpPr>
            <a:spLocks noGrp="1"/>
          </p:cNvSpPr>
          <p:nvPr>
            <p:ph idx="1"/>
          </p:nvPr>
        </p:nvSpPr>
        <p:spPr>
          <a:xfrm>
            <a:off x="0" y="0"/>
            <a:ext cx="12192000" cy="6858000"/>
          </a:xfrm>
        </p:spPr>
        <p:txBody>
          <a:bodyPr>
            <a:normAutofit fontScale="85000" lnSpcReduction="20000"/>
          </a:bodyPr>
          <a:lstStyle/>
          <a:p>
            <a:r>
              <a:rPr lang="en-IN" sz="2000" dirty="0"/>
              <a:t>We can change the horizontal direction by specifying the first parameter as to bottom left.syntax is background-image:linear-gradient(to bottom left,red,green,yellow); syntax for radial gradient is background-image:radial-gradient(circle,red,green,blue);</a:t>
            </a:r>
          </a:p>
          <a:p>
            <a:r>
              <a:rPr lang="en-IN" sz="2000" b="1" dirty="0"/>
              <a:t>Overflow: </a:t>
            </a:r>
            <a:r>
              <a:rPr lang="en-IN" sz="2000" dirty="0"/>
              <a:t>this property specifies whether scroll bar should be appear in the element or not. Assume we have a div tag with lot of content and space is very much limited and in that case, we want to display scroll bar we can enable the scroll bar for a particular div tag by using overflow.possible values are visible,hidden,scroll,auto. If overflow value is visible the extra content will also be visible outside the element when the context exceed the limit like width and height of the element. If the value is </a:t>
            </a:r>
            <a:r>
              <a:rPr lang="en-IN" sz="2000" b="1" dirty="0"/>
              <a:t>hidden </a:t>
            </a:r>
            <a:r>
              <a:rPr lang="en-IN" sz="2000" dirty="0"/>
              <a:t>extra content will not be visible outside the element and that content will be hidden. If the value is </a:t>
            </a:r>
            <a:r>
              <a:rPr lang="en-IN" sz="2000" b="1" dirty="0"/>
              <a:t>scroll </a:t>
            </a:r>
            <a:r>
              <a:rPr lang="en-IN" sz="2000" dirty="0"/>
              <a:t>then we will get horizontal and vertical scroll bar across the element to scroll the content.in case of </a:t>
            </a:r>
            <a:r>
              <a:rPr lang="en-IN" sz="2000" b="1" dirty="0"/>
              <a:t>auto </a:t>
            </a:r>
            <a:r>
              <a:rPr lang="en-IN" sz="2000" dirty="0"/>
              <a:t>scroll bar is </a:t>
            </a:r>
            <a:r>
              <a:rPr lang="en-IN" sz="2000" dirty="0" err="1"/>
              <a:t>visible.difference</a:t>
            </a:r>
            <a:r>
              <a:rPr lang="en-IN" sz="2000" dirty="0"/>
              <a:t> between scroll and auto is in case of scroll even though content is less than element size scroll bar will be always visible but in case of auto if the content exceed the limit then only the scroll bar appears and if the content is less then scroll bar is not visible.so auto is better than scroll&gt; default value is </a:t>
            </a:r>
            <a:r>
              <a:rPr lang="en-IN" sz="2000" b="1" dirty="0"/>
              <a:t>visible.</a:t>
            </a:r>
          </a:p>
          <a:p>
            <a:r>
              <a:rPr lang="en-IN" sz="2000" b="1" dirty="0"/>
              <a:t>Word wrap: </a:t>
            </a:r>
            <a:r>
              <a:rPr lang="en-IN" sz="2000" dirty="0"/>
              <a:t>using this property we can specify whether long words should be wrapped to next line or </a:t>
            </a:r>
            <a:r>
              <a:rPr lang="en-IN" sz="2000" dirty="0" err="1"/>
              <a:t>not.possible</a:t>
            </a:r>
            <a:r>
              <a:rPr lang="en-IN" sz="2000" dirty="0"/>
              <a:t> values are normal andbreak-word.so assume we have a div tag with some long word which exceed the width of the element so in that case if we want to push that word to next line or not can be specified using word wrap property. Default value is normal and in that case long word which exceed the limit of the width will not be wrapped to next line but it will display in same line which enables the horizontal scroll bar </a:t>
            </a:r>
            <a:r>
              <a:rPr lang="en-IN" sz="2000" dirty="0" err="1"/>
              <a:t>automatyically.if</a:t>
            </a:r>
            <a:r>
              <a:rPr lang="en-IN" sz="2000" dirty="0"/>
              <a:t> we use break-word it will be split into the next line which will not enable horizontal scroll bar. Syntax is </a:t>
            </a:r>
            <a:r>
              <a:rPr lang="en-IN" sz="2000" dirty="0" err="1"/>
              <a:t>word-wrap:break-word</a:t>
            </a:r>
            <a:r>
              <a:rPr lang="en-IN" sz="2000" dirty="0"/>
              <a:t>;</a:t>
            </a:r>
            <a:endParaRPr lang="en-IN" sz="2000" b="1" dirty="0"/>
          </a:p>
          <a:p>
            <a:r>
              <a:rPr lang="en-IN" sz="2000" b="1" dirty="0"/>
              <a:t>Writing mode: </a:t>
            </a:r>
            <a:r>
              <a:rPr lang="en-IN" sz="2000" dirty="0"/>
              <a:t>using this property we can change the text orientation either horizontal or vertical. Possible values horizontal-</a:t>
            </a:r>
            <a:r>
              <a:rPr lang="en-IN" sz="2000" dirty="0" err="1"/>
              <a:t>tb,vertical</a:t>
            </a:r>
            <a:r>
              <a:rPr lang="en-IN" sz="2000" dirty="0"/>
              <a:t>-</a:t>
            </a:r>
            <a:r>
              <a:rPr lang="en-IN" sz="2000" dirty="0" err="1"/>
              <a:t>rl,vertical-lr</a:t>
            </a:r>
            <a:r>
              <a:rPr lang="en-IN" sz="2000" dirty="0"/>
              <a:t>. Horizontal-tb means text will appear horizontally from left to right and multiple lines will arrange from top to bottom order.in case of vertical-</a:t>
            </a:r>
            <a:r>
              <a:rPr lang="en-IN" sz="2000" dirty="0" err="1"/>
              <a:t>rl</a:t>
            </a:r>
            <a:r>
              <a:rPr lang="en-IN" sz="2000" dirty="0"/>
              <a:t> text appears vertically and the lines will be arranged from  right to left order and for vertical-</a:t>
            </a:r>
            <a:r>
              <a:rPr lang="en-IN" sz="2000" dirty="0" err="1"/>
              <a:t>lr</a:t>
            </a:r>
            <a:r>
              <a:rPr lang="en-IN" sz="2000" dirty="0"/>
              <a:t> text appears vertically and lines will be arranged from left to </a:t>
            </a:r>
            <a:r>
              <a:rPr lang="en-IN" sz="2000" dirty="0" err="1"/>
              <a:t>right.default</a:t>
            </a:r>
            <a:r>
              <a:rPr lang="en-IN" sz="2000" dirty="0"/>
              <a:t> value is horizontal-</a:t>
            </a:r>
            <a:r>
              <a:rPr lang="en-IN" sz="2000" dirty="0" err="1"/>
              <a:t>tb.syntax</a:t>
            </a:r>
            <a:r>
              <a:rPr lang="en-IN" sz="2000" dirty="0"/>
              <a:t> is </a:t>
            </a:r>
            <a:r>
              <a:rPr lang="en-IN" sz="2000" dirty="0" err="1"/>
              <a:t>writing-mode:horizontal-tb</a:t>
            </a:r>
            <a:endParaRPr lang="en-IN" sz="2000" dirty="0"/>
          </a:p>
          <a:p>
            <a:r>
              <a:rPr lang="en-IN" sz="2000" b="1" dirty="0"/>
              <a:t>Max-width and min-width: </a:t>
            </a:r>
            <a:r>
              <a:rPr lang="en-IN" sz="2000" dirty="0"/>
              <a:t>these properties specifies min and max width of the element we can notice the min and max width of the element while resizing the browser. If we specify the element min-width of 200px and in general cases width </a:t>
            </a:r>
            <a:r>
              <a:rPr lang="en-IN" sz="2000" dirty="0" err="1"/>
              <a:t>wil</a:t>
            </a:r>
            <a:r>
              <a:rPr lang="en-IN" sz="2000" dirty="0"/>
              <a:t> get reduced or increase if we resize or maximise the browser. But if we specify the min-width then the element width will not change even we resize the browser.</a:t>
            </a:r>
            <a:endParaRPr lang="en-IN" sz="2000" b="1" dirty="0"/>
          </a:p>
          <a:p>
            <a:endParaRPr lang="en-IN" sz="2000" b="1" dirty="0"/>
          </a:p>
          <a:p>
            <a:r>
              <a:rPr lang="en-IN" sz="2000" b="1" dirty="0"/>
              <a:t>Sibling combinator: </a:t>
            </a:r>
            <a:r>
              <a:rPr lang="en-IN" sz="2000" dirty="0"/>
              <a:t>it is a selector which selects the elements that share the same parent. </a:t>
            </a:r>
          </a:p>
          <a:p>
            <a:r>
              <a:rPr lang="en-IN" sz="2000" dirty="0"/>
              <a:t>First one is the adjacent combinator. We use plus sign character. Suppose we have h1 and then after we have two paragraphs and if we want to select the first paragraph, we use adjacent combinator.</a:t>
            </a:r>
          </a:p>
          <a:p>
            <a:r>
              <a:rPr lang="en-IN" sz="2000" dirty="0"/>
              <a:t>&lt;h1&gt;This is heading&lt;/h1&gt;  &lt;p&gt;para&lt;/p&gt; &lt;p&gt;para1 &lt;/p&gt;  h1 + p{ </a:t>
            </a:r>
            <a:r>
              <a:rPr lang="en-IN" sz="2000" dirty="0" err="1"/>
              <a:t>color:red</a:t>
            </a:r>
            <a:r>
              <a:rPr lang="en-IN" sz="2000" dirty="0"/>
              <a:t>;}</a:t>
            </a:r>
          </a:p>
          <a:p>
            <a:r>
              <a:rPr lang="en-IN" sz="2000" dirty="0"/>
              <a:t>Sibling combinator(~): it will select all the paragraphs which are after h1 . H1 ~ p{</a:t>
            </a:r>
            <a:r>
              <a:rPr lang="en-IN" sz="2000" dirty="0" err="1"/>
              <a:t>color:red</a:t>
            </a:r>
            <a:r>
              <a:rPr lang="en-IN" sz="2000" dirty="0"/>
              <a:t>;}</a:t>
            </a:r>
          </a:p>
        </p:txBody>
      </p:sp>
    </p:spTree>
    <p:extLst>
      <p:ext uri="{BB962C8B-B14F-4D97-AF65-F5344CB8AC3E}">
        <p14:creationId xmlns:p14="http://schemas.microsoft.com/office/powerpoint/2010/main" val="32098153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B52295-8BE5-4CEF-6DAE-A943FABFD96E}"/>
              </a:ext>
            </a:extLst>
          </p:cNvPr>
          <p:cNvSpPr>
            <a:spLocks noGrp="1"/>
          </p:cNvSpPr>
          <p:nvPr>
            <p:ph idx="1"/>
          </p:nvPr>
        </p:nvSpPr>
        <p:spPr>
          <a:xfrm>
            <a:off x="0" y="0"/>
            <a:ext cx="12192000" cy="6858000"/>
          </a:xfrm>
        </p:spPr>
        <p:txBody>
          <a:bodyPr>
            <a:normAutofit fontScale="85000" lnSpcReduction="20000"/>
          </a:bodyPr>
          <a:lstStyle/>
          <a:p>
            <a:r>
              <a:rPr lang="en-IN" sz="2000" b="1" dirty="0"/>
              <a:t>Working with Pseudo classes:  </a:t>
            </a:r>
            <a:r>
              <a:rPr lang="en-IN" sz="2000" dirty="0"/>
              <a:t>A pseudo class is added to a selector that specifies the special state of selected element. For example, pseudo class :hover can be used to select a button when a user’s point hover over the button and the selected button can then be styled.</a:t>
            </a:r>
          </a:p>
          <a:p>
            <a:r>
              <a:rPr lang="en-IN" sz="2000" dirty="0"/>
              <a:t>A pseudo class contains the colon symbol followed by the pseudo class name</a:t>
            </a:r>
          </a:p>
          <a:p>
            <a:r>
              <a:rPr lang="en-IN" sz="2000" dirty="0"/>
              <a:t>If we want to highlight on first item in a &lt;</a:t>
            </a:r>
            <a:r>
              <a:rPr lang="en-IN" sz="2000" dirty="0" err="1"/>
              <a:t>ul</a:t>
            </a:r>
            <a:r>
              <a:rPr lang="en-IN" sz="2000" dirty="0"/>
              <a:t>&gt; or last item in a &lt;</a:t>
            </a:r>
            <a:r>
              <a:rPr lang="en-IN" sz="2000" dirty="0" err="1"/>
              <a:t>ul</a:t>
            </a:r>
            <a:r>
              <a:rPr lang="en-IN" sz="2000" dirty="0"/>
              <a:t>&gt; or any specific item then we can make use of pseudo class</a:t>
            </a:r>
          </a:p>
          <a:p>
            <a:r>
              <a:rPr lang="en-IN" sz="2000" dirty="0" err="1"/>
              <a:t>Li:first-of-type</a:t>
            </a:r>
            <a:r>
              <a:rPr lang="en-IN" sz="2000" dirty="0"/>
              <a:t>{</a:t>
            </a:r>
            <a:r>
              <a:rPr lang="en-IN" sz="2000" dirty="0" err="1"/>
              <a:t>color:red</a:t>
            </a:r>
            <a:r>
              <a:rPr lang="en-IN" sz="2000" dirty="0"/>
              <a:t>;}  </a:t>
            </a:r>
            <a:r>
              <a:rPr lang="en-IN" sz="2000" dirty="0" err="1"/>
              <a:t>li:last-of-type</a:t>
            </a:r>
            <a:r>
              <a:rPr lang="en-IN" sz="2000" dirty="0"/>
              <a:t>{</a:t>
            </a:r>
            <a:r>
              <a:rPr lang="en-IN" sz="2000" dirty="0" err="1"/>
              <a:t>color:red</a:t>
            </a:r>
            <a:r>
              <a:rPr lang="en-IN" sz="2000" dirty="0"/>
              <a:t>;}</a:t>
            </a:r>
          </a:p>
          <a:p>
            <a:r>
              <a:rPr lang="en-IN" sz="2000" dirty="0" err="1"/>
              <a:t>Classname:active</a:t>
            </a:r>
            <a:r>
              <a:rPr lang="en-IN" sz="2000" dirty="0"/>
              <a:t> pseudo class is similar to click event</a:t>
            </a:r>
          </a:p>
          <a:p>
            <a:r>
              <a:rPr lang="en-IN" sz="2000" dirty="0"/>
              <a:t> by </a:t>
            </a:r>
            <a:r>
              <a:rPr lang="en-IN" sz="2000" dirty="0" err="1"/>
              <a:t>usinig</a:t>
            </a:r>
            <a:r>
              <a:rPr lang="en-IN" sz="2000" dirty="0"/>
              <a:t> pseudo class we can make even rows and odd rows different </a:t>
            </a:r>
            <a:r>
              <a:rPr lang="en-IN" sz="2000" dirty="0" err="1"/>
              <a:t>colors</a:t>
            </a:r>
            <a:r>
              <a:rPr lang="en-IN" sz="2000" dirty="0"/>
              <a:t> like </a:t>
            </a:r>
            <a:r>
              <a:rPr lang="en-IN" sz="2000" dirty="0" err="1"/>
              <a:t>li:nth-of-type</a:t>
            </a:r>
            <a:r>
              <a:rPr lang="en-IN" sz="2000" dirty="0"/>
              <a:t>(2n) and </a:t>
            </a:r>
            <a:r>
              <a:rPr lang="en-IN" sz="2000" dirty="0" err="1"/>
              <a:t>li:nth-of-type</a:t>
            </a:r>
            <a:r>
              <a:rPr lang="en-IN" sz="2000" dirty="0"/>
              <a:t>(2n+1)</a:t>
            </a:r>
          </a:p>
          <a:p>
            <a:r>
              <a:rPr lang="en-IN" sz="2000" b="1" dirty="0"/>
              <a:t>Pseudo Elements: </a:t>
            </a:r>
            <a:r>
              <a:rPr lang="en-IN" sz="2000" dirty="0"/>
              <a:t>these are added to a selector that allows to style a specific part of selected element.</a:t>
            </a:r>
          </a:p>
          <a:p>
            <a:pPr marL="0" indent="0">
              <a:buNone/>
            </a:pPr>
            <a:r>
              <a:rPr lang="en-IN" sz="2000" dirty="0"/>
              <a:t>P::first-line{color:red;} it will change the first line of every paragraph to red</a:t>
            </a:r>
          </a:p>
          <a:p>
            <a:pPr marL="0" indent="0">
              <a:buNone/>
            </a:pPr>
            <a:endParaRPr lang="en-IN" sz="2000" dirty="0"/>
          </a:p>
          <a:p>
            <a:pPr marL="0" indent="0">
              <a:buNone/>
            </a:pPr>
            <a:r>
              <a:rPr lang="en-IN" sz="2000" b="1" dirty="0"/>
              <a:t>Selector precedence:</a:t>
            </a:r>
          </a:p>
          <a:p>
            <a:pPr marL="0" indent="0">
              <a:buNone/>
            </a:pPr>
            <a:r>
              <a:rPr lang="en-IN" sz="2000" dirty="0"/>
              <a:t>Suppose if we set the background </a:t>
            </a:r>
            <a:r>
              <a:rPr lang="en-IN" sz="2000" dirty="0" err="1"/>
              <a:t>color</a:t>
            </a:r>
            <a:r>
              <a:rPr lang="en-IN" sz="2000" dirty="0"/>
              <a:t> for paragraph using p selector and by using class </a:t>
            </a:r>
            <a:r>
              <a:rPr lang="en-IN" sz="2000" dirty="0" err="1"/>
              <a:t>slector</a:t>
            </a:r>
            <a:r>
              <a:rPr lang="en-IN" sz="2000" dirty="0"/>
              <a:t> also I tried to changed the paragraph </a:t>
            </a:r>
            <a:r>
              <a:rPr lang="en-IN" sz="2000" dirty="0" err="1"/>
              <a:t>color</a:t>
            </a:r>
            <a:r>
              <a:rPr lang="en-IN" sz="2000" dirty="0"/>
              <a:t>. Now in this case which selector will be applied. Here class selector will be applied.</a:t>
            </a:r>
          </a:p>
          <a:p>
            <a:pPr marL="0" indent="0">
              <a:buNone/>
            </a:pPr>
            <a:r>
              <a:rPr lang="en-IN" sz="2000" dirty="0"/>
              <a:t>Hierarchy is </a:t>
            </a:r>
            <a:r>
              <a:rPr lang="en-IN" sz="2000" b="1" dirty="0"/>
              <a:t>ID </a:t>
            </a:r>
            <a:r>
              <a:rPr lang="en-IN" sz="2000" dirty="0"/>
              <a:t>selector, class(class selector along with attribute or pseudo class), element like paragraph.  </a:t>
            </a:r>
            <a:r>
              <a:rPr lang="en-IN" sz="2000" b="1" dirty="0"/>
              <a:t>So very important is if we have inline styles applied then it will be the first order to be selected for the element</a:t>
            </a:r>
          </a:p>
          <a:p>
            <a:pPr marL="0" indent="0">
              <a:buNone/>
            </a:pPr>
            <a:endParaRPr lang="en-IN" sz="2000" b="1" dirty="0"/>
          </a:p>
          <a:p>
            <a:pPr marL="0" indent="0">
              <a:buNone/>
            </a:pPr>
            <a:r>
              <a:rPr lang="en-IN" sz="2000" b="1" dirty="0"/>
              <a:t>Calculating specificity values.</a:t>
            </a:r>
            <a:r>
              <a:rPr lang="en-IN" sz="2000" dirty="0"/>
              <a:t> Here first comes id,class and then type(element selector).suppose I have div p .class which makes paragraph element green and I have other one .class + .class1 which makes same paragraph element red. So which one will be applied here.so browser will perform specificity.so on first side we have 0(id),1(class) and 2(types).total 012 and other side we have 0(id),2(classes) and o(types) so number is 020. so browser will pick first number from both sides(012 and 020).so it compares since first numbers are 0 and 0 so it will pick next number from both the side which are (1 and 2) since 2 is bigger so it will apply the </a:t>
            </a:r>
            <a:r>
              <a:rPr lang="en-IN" sz="2000" dirty="0" err="1"/>
              <a:t>color</a:t>
            </a:r>
            <a:r>
              <a:rPr lang="en-IN" sz="2000" dirty="0"/>
              <a:t> red because number 2 is greater(020)</a:t>
            </a:r>
          </a:p>
          <a:p>
            <a:pPr marL="0" indent="0">
              <a:buNone/>
            </a:pPr>
            <a:endParaRPr lang="en-IN" sz="2000" dirty="0"/>
          </a:p>
          <a:p>
            <a:pPr marL="0" indent="0">
              <a:buNone/>
            </a:pPr>
            <a:r>
              <a:rPr lang="en-IN" sz="2000" b="1" dirty="0"/>
              <a:t>ID, class/attribute/</a:t>
            </a:r>
            <a:r>
              <a:rPr lang="en-IN" sz="2000" b="1" dirty="0" err="1"/>
              <a:t>pseudoclasses,type</a:t>
            </a:r>
            <a:r>
              <a:rPr lang="en-IN" sz="2000" b="1" dirty="0"/>
              <a:t>/</a:t>
            </a:r>
            <a:r>
              <a:rPr lang="en-IN" sz="2000" b="1" dirty="0" err="1"/>
              <a:t>pseudoelements</a:t>
            </a:r>
            <a:endParaRPr lang="en-IN" sz="2000" dirty="0"/>
          </a:p>
        </p:txBody>
      </p:sp>
    </p:spTree>
    <p:extLst>
      <p:ext uri="{BB962C8B-B14F-4D97-AF65-F5344CB8AC3E}">
        <p14:creationId xmlns:p14="http://schemas.microsoft.com/office/powerpoint/2010/main" val="4010218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B52295-8BE5-4CEF-6DAE-A943FABFD96E}"/>
              </a:ext>
            </a:extLst>
          </p:cNvPr>
          <p:cNvSpPr>
            <a:spLocks noGrp="1"/>
          </p:cNvSpPr>
          <p:nvPr>
            <p:ph idx="1"/>
          </p:nvPr>
        </p:nvSpPr>
        <p:spPr>
          <a:xfrm>
            <a:off x="0" y="254000"/>
            <a:ext cx="11353800" cy="6604000"/>
          </a:xfrm>
        </p:spPr>
        <p:txBody>
          <a:bodyPr>
            <a:normAutofit/>
          </a:bodyPr>
          <a:lstStyle/>
          <a:p>
            <a:r>
              <a:rPr lang="en-IN" sz="2000" dirty="0" err="1"/>
              <a:t>CodePen</a:t>
            </a:r>
            <a:r>
              <a:rPr lang="en-IN" sz="2000" dirty="0"/>
              <a:t> is the online editor where we can write our html and CSS code.</a:t>
            </a:r>
          </a:p>
          <a:p>
            <a:r>
              <a:rPr lang="en-IN" sz="2000" dirty="0"/>
              <a:t>CSS is used to change the appearance or style of Html. Background-</a:t>
            </a:r>
            <a:r>
              <a:rPr lang="en-IN" sz="2000" dirty="0" err="1"/>
              <a:t>color</a:t>
            </a:r>
            <a:r>
              <a:rPr lang="en-IN" sz="2000" dirty="0"/>
              <a:t> will change the button background </a:t>
            </a:r>
            <a:r>
              <a:rPr lang="en-IN" sz="2000" dirty="0" err="1"/>
              <a:t>color</a:t>
            </a:r>
            <a:r>
              <a:rPr lang="en-IN" sz="2000" dirty="0"/>
              <a:t> if we apply it and if we want the button text in white or </a:t>
            </a:r>
            <a:r>
              <a:rPr lang="en-IN" sz="2000" dirty="0" err="1"/>
              <a:t>someother</a:t>
            </a:r>
            <a:r>
              <a:rPr lang="en-IN" sz="2000" dirty="0"/>
              <a:t> </a:t>
            </a:r>
            <a:r>
              <a:rPr lang="en-IN" sz="2000" dirty="0" err="1"/>
              <a:t>color</a:t>
            </a:r>
            <a:r>
              <a:rPr lang="en-IN" sz="2000" dirty="0"/>
              <a:t> then we have to use </a:t>
            </a:r>
            <a:r>
              <a:rPr lang="en-IN" sz="2000" dirty="0" err="1"/>
              <a:t>color:white</a:t>
            </a:r>
            <a:r>
              <a:rPr lang="en-IN" sz="2000" dirty="0"/>
              <a:t>;</a:t>
            </a:r>
          </a:p>
          <a:p>
            <a:r>
              <a:rPr lang="en-IN" sz="2000" dirty="0"/>
              <a:t>If we want the blank space between button text and border then we can use padding. If we specify padding:10px 20px; so here 10px will be applied top and bottom and 20px will be applied left and right</a:t>
            </a:r>
          </a:p>
          <a:p>
            <a:r>
              <a:rPr lang="en-IN" sz="2000" dirty="0"/>
              <a:t>If we want the button text to be bigger we can use font-size:10px;</a:t>
            </a:r>
          </a:p>
          <a:p>
            <a:r>
              <a:rPr lang="en-IN" sz="2000" dirty="0"/>
              <a:t>If we want the background to be changed for entire page we can apply the background-</a:t>
            </a:r>
            <a:r>
              <a:rPr lang="en-IN" sz="2000" dirty="0" err="1"/>
              <a:t>color</a:t>
            </a:r>
            <a:r>
              <a:rPr lang="en-IN" sz="2000" dirty="0"/>
              <a:t> property to body</a:t>
            </a:r>
          </a:p>
          <a:p>
            <a:r>
              <a:rPr lang="en-IN" sz="2000" dirty="0"/>
              <a:t>If we want to change the button border </a:t>
            </a:r>
            <a:r>
              <a:rPr lang="en-IN" sz="2000" dirty="0" err="1"/>
              <a:t>color</a:t>
            </a:r>
            <a:r>
              <a:rPr lang="en-IN" sz="2000" dirty="0"/>
              <a:t> we can use border:2px solid white(any </a:t>
            </a:r>
            <a:r>
              <a:rPr lang="en-IN" sz="2000" dirty="0" err="1"/>
              <a:t>color</a:t>
            </a:r>
            <a:r>
              <a:rPr lang="en-IN" sz="2000" dirty="0"/>
              <a:t>)</a:t>
            </a:r>
          </a:p>
          <a:p>
            <a:r>
              <a:rPr lang="en-IN" sz="2000" dirty="0"/>
              <a:t>On mouse over on the button if we want to change the button </a:t>
            </a:r>
            <a:r>
              <a:rPr lang="en-IN" sz="2000" dirty="0" err="1"/>
              <a:t>color</a:t>
            </a:r>
            <a:r>
              <a:rPr lang="en-IN" sz="2000" dirty="0"/>
              <a:t> we can use </a:t>
            </a:r>
            <a:r>
              <a:rPr lang="en-IN" sz="2000" dirty="0" err="1"/>
              <a:t>button:hover</a:t>
            </a:r>
            <a:r>
              <a:rPr lang="en-IN" sz="2000" dirty="0"/>
              <a:t>{</a:t>
            </a:r>
            <a:r>
              <a:rPr lang="en-IN" sz="2000" dirty="0" err="1"/>
              <a:t>background-color:white</a:t>
            </a:r>
            <a:r>
              <a:rPr lang="en-IN" sz="2000" dirty="0"/>
              <a:t>;}</a:t>
            </a:r>
          </a:p>
          <a:p>
            <a:endParaRPr lang="en-IN" sz="2000" dirty="0"/>
          </a:p>
          <a:p>
            <a:r>
              <a:rPr lang="en-IN" sz="2000" dirty="0"/>
              <a:t>Html, </a:t>
            </a:r>
            <a:r>
              <a:rPr lang="en-IN" sz="2000" dirty="0" err="1"/>
              <a:t>css</a:t>
            </a:r>
            <a:r>
              <a:rPr lang="en-IN" sz="2000" dirty="0"/>
              <a:t> and </a:t>
            </a:r>
            <a:r>
              <a:rPr lang="en-IN" sz="2000" dirty="0" err="1"/>
              <a:t>javascript</a:t>
            </a:r>
            <a:r>
              <a:rPr lang="en-IN" sz="2000" dirty="0"/>
              <a:t> makes a typical web page. So here html is the foundation that is the actual content that we can see on the web page like </a:t>
            </a:r>
            <a:r>
              <a:rPr lang="en-IN" sz="2000" dirty="0" err="1"/>
              <a:t>button,image,text</a:t>
            </a:r>
            <a:r>
              <a:rPr lang="en-IN" sz="2000" dirty="0"/>
              <a:t> etc all that is the html.</a:t>
            </a:r>
          </a:p>
          <a:p>
            <a:r>
              <a:rPr lang="en-IN" sz="2000" dirty="0"/>
              <a:t>CSS applies the styles to the page content.so if html is a button then CSS makes that button big, change the </a:t>
            </a:r>
            <a:r>
              <a:rPr lang="en-IN" sz="2000" dirty="0" err="1"/>
              <a:t>color</a:t>
            </a:r>
            <a:r>
              <a:rPr lang="en-IN" sz="2000" dirty="0"/>
              <a:t> and have different fonts</a:t>
            </a:r>
          </a:p>
          <a:p>
            <a:r>
              <a:rPr lang="en-IN" sz="2000" dirty="0"/>
              <a:t>JavaScript is the behaviour or action of web page content</a:t>
            </a:r>
          </a:p>
          <a:p>
            <a:endParaRPr lang="en-IN" sz="2000" dirty="0"/>
          </a:p>
          <a:p>
            <a:pPr marL="0" indent="0">
              <a:buNone/>
            </a:pPr>
            <a:endParaRPr lang="en-IN" sz="2000" dirty="0"/>
          </a:p>
          <a:p>
            <a:endParaRPr lang="en-IN" sz="2000" dirty="0"/>
          </a:p>
          <a:p>
            <a:endParaRPr lang="en-IN" sz="2000" dirty="0"/>
          </a:p>
        </p:txBody>
      </p:sp>
    </p:spTree>
    <p:extLst>
      <p:ext uri="{BB962C8B-B14F-4D97-AF65-F5344CB8AC3E}">
        <p14:creationId xmlns:p14="http://schemas.microsoft.com/office/powerpoint/2010/main" val="40406201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B52295-8BE5-4CEF-6DAE-A943FABFD96E}"/>
              </a:ext>
            </a:extLst>
          </p:cNvPr>
          <p:cNvSpPr>
            <a:spLocks noGrp="1"/>
          </p:cNvSpPr>
          <p:nvPr>
            <p:ph idx="1"/>
          </p:nvPr>
        </p:nvSpPr>
        <p:spPr>
          <a:xfrm>
            <a:off x="0" y="254000"/>
            <a:ext cx="12192000" cy="6604000"/>
          </a:xfrm>
        </p:spPr>
        <p:txBody>
          <a:bodyPr>
            <a:normAutofit/>
          </a:bodyPr>
          <a:lstStyle/>
          <a:p>
            <a:r>
              <a:rPr lang="en-IN" sz="2000" dirty="0"/>
              <a:t> importance and cascade</a:t>
            </a:r>
          </a:p>
          <a:p>
            <a:r>
              <a:rPr lang="en-IN" sz="2000" dirty="0"/>
              <a:t>We can mark the declaration as important using the !important flag. As we know that id selector is top most that the type(h1,p) selector. Suppose I added </a:t>
            </a:r>
            <a:r>
              <a:rPr lang="en-IN" sz="2000" dirty="0" err="1"/>
              <a:t>color</a:t>
            </a:r>
            <a:r>
              <a:rPr lang="en-IN" sz="2000" dirty="0"/>
              <a:t>=green using id selector and added </a:t>
            </a:r>
            <a:r>
              <a:rPr lang="en-IN" sz="2000" dirty="0" err="1"/>
              <a:t>color</a:t>
            </a:r>
            <a:r>
              <a:rPr lang="en-IN" sz="2000" dirty="0"/>
              <a:t>=red using type(element selector) so here green will be applied as ID is the higher precedence than element. So if you want to change that behaviour like I want red </a:t>
            </a:r>
            <a:r>
              <a:rPr lang="en-IN" sz="2000" dirty="0" err="1"/>
              <a:t>color</a:t>
            </a:r>
            <a:r>
              <a:rPr lang="en-IN" sz="2000" dirty="0"/>
              <a:t> of element type should be applied instead of id selector we can use </a:t>
            </a:r>
            <a:r>
              <a:rPr lang="en-IN" sz="2000" b="1" dirty="0"/>
              <a:t>!important </a:t>
            </a:r>
            <a:endParaRPr lang="en-IN" sz="2000" dirty="0"/>
          </a:p>
          <a:p>
            <a:r>
              <a:rPr lang="en-IN" sz="2000" dirty="0"/>
              <a:t>P{</a:t>
            </a:r>
          </a:p>
          <a:p>
            <a:r>
              <a:rPr lang="en-IN" sz="2000" dirty="0" err="1"/>
              <a:t>Color:red</a:t>
            </a:r>
            <a:r>
              <a:rPr lang="en-IN" sz="2000" dirty="0"/>
              <a:t> !important;</a:t>
            </a:r>
          </a:p>
          <a:p>
            <a:r>
              <a:rPr lang="en-IN" sz="2000" dirty="0"/>
              <a:t>}</a:t>
            </a:r>
          </a:p>
          <a:p>
            <a:endParaRPr lang="en-IN" sz="2000" dirty="0"/>
          </a:p>
          <a:p>
            <a:r>
              <a:rPr lang="en-IN" sz="2000" dirty="0"/>
              <a:t>Maring:0 auto; here 0 margin on top and bottom and auto will make the content </a:t>
            </a:r>
            <a:r>
              <a:rPr lang="en-IN" sz="2000" dirty="0" err="1"/>
              <a:t>center</a:t>
            </a:r>
            <a:endParaRPr lang="en-IN" sz="2000" dirty="0"/>
          </a:p>
          <a:p>
            <a:r>
              <a:rPr lang="en-IN" sz="2000" dirty="0" err="1"/>
              <a:t>Text-align:center</a:t>
            </a:r>
            <a:r>
              <a:rPr lang="en-IN" sz="2000" dirty="0"/>
              <a:t> which will align the text </a:t>
            </a:r>
            <a:r>
              <a:rPr lang="en-IN" sz="2000" dirty="0" err="1"/>
              <a:t>center</a:t>
            </a:r>
            <a:endParaRPr lang="en-IN" sz="2000" dirty="0"/>
          </a:p>
          <a:p>
            <a:r>
              <a:rPr lang="en-IN" sz="2000" dirty="0" err="1"/>
              <a:t>text-transform:uppercase</a:t>
            </a:r>
            <a:endParaRPr lang="en-IN" sz="2000" dirty="0"/>
          </a:p>
          <a:p>
            <a:r>
              <a:rPr lang="en-IN" sz="2000" dirty="0" err="1"/>
              <a:t>Blockquote,code</a:t>
            </a:r>
            <a:r>
              <a:rPr lang="en-IN" sz="2000" dirty="0"/>
              <a:t> and cite</a:t>
            </a:r>
          </a:p>
          <a:p>
            <a:r>
              <a:rPr lang="en-IN" sz="2000" dirty="0" err="1"/>
              <a:t>List-style:none</a:t>
            </a:r>
            <a:r>
              <a:rPr lang="en-IN" sz="2000" dirty="0"/>
              <a:t>; will remove the bullet points</a:t>
            </a:r>
          </a:p>
        </p:txBody>
      </p:sp>
    </p:spTree>
    <p:extLst>
      <p:ext uri="{BB962C8B-B14F-4D97-AF65-F5344CB8AC3E}">
        <p14:creationId xmlns:p14="http://schemas.microsoft.com/office/powerpoint/2010/main" val="22052007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B52295-8BE5-4CEF-6DAE-A943FABFD96E}"/>
              </a:ext>
            </a:extLst>
          </p:cNvPr>
          <p:cNvSpPr>
            <a:spLocks noGrp="1"/>
          </p:cNvSpPr>
          <p:nvPr>
            <p:ph idx="1"/>
          </p:nvPr>
        </p:nvSpPr>
        <p:spPr>
          <a:xfrm>
            <a:off x="0" y="0"/>
            <a:ext cx="12192000" cy="6858000"/>
          </a:xfrm>
        </p:spPr>
        <p:txBody>
          <a:bodyPr>
            <a:normAutofit fontScale="85000" lnSpcReduction="20000"/>
          </a:bodyPr>
          <a:lstStyle/>
          <a:p>
            <a:r>
              <a:rPr lang="en-IN" sz="2000" b="1" dirty="0"/>
              <a:t>Html Lists: </a:t>
            </a:r>
            <a:r>
              <a:rPr lang="en-IN" sz="2000" dirty="0"/>
              <a:t> First is </a:t>
            </a:r>
            <a:r>
              <a:rPr lang="en-IN" sz="2000" dirty="0" err="1"/>
              <a:t>Ul</a:t>
            </a:r>
            <a:r>
              <a:rPr lang="en-IN" sz="2000" dirty="0"/>
              <a:t> which stands for un-ordered list. When we want to display the list of item with bullet we use </a:t>
            </a:r>
            <a:r>
              <a:rPr lang="en-IN" sz="2000" dirty="0" err="1"/>
              <a:t>ul</a:t>
            </a:r>
            <a:r>
              <a:rPr lang="en-IN" sz="2000" dirty="0"/>
              <a:t> </a:t>
            </a:r>
            <a:r>
              <a:rPr lang="en-IN" sz="2000" dirty="0" err="1"/>
              <a:t>tag.ul</a:t>
            </a:r>
            <a:r>
              <a:rPr lang="en-IN" sz="2000" dirty="0"/>
              <a:t> is the collection of li tags and each individual item is represented as li tag.li tag can be used only inside the </a:t>
            </a:r>
            <a:r>
              <a:rPr lang="en-IN" sz="2000" dirty="0" err="1"/>
              <a:t>ul</a:t>
            </a:r>
            <a:r>
              <a:rPr lang="en-IN" sz="2000" dirty="0"/>
              <a:t> tag.</a:t>
            </a:r>
          </a:p>
          <a:p>
            <a:r>
              <a:rPr lang="en-IN" sz="2000" dirty="0"/>
              <a:t>If we want to display the list in numbers, then we have to use &lt;</a:t>
            </a:r>
            <a:r>
              <a:rPr lang="en-IN" sz="2000" dirty="0" err="1"/>
              <a:t>ol</a:t>
            </a:r>
            <a:r>
              <a:rPr lang="en-IN" sz="2000" dirty="0"/>
              <a:t>&gt; tag which is ordered </a:t>
            </a:r>
            <a:r>
              <a:rPr lang="en-IN" sz="2000" dirty="0" err="1"/>
              <a:t>list.ul</a:t>
            </a:r>
            <a:r>
              <a:rPr lang="en-IN" sz="2000" dirty="0"/>
              <a:t> tag displays the items in bullet where as </a:t>
            </a:r>
            <a:r>
              <a:rPr lang="en-IN" sz="2000" dirty="0" err="1"/>
              <a:t>ol</a:t>
            </a:r>
            <a:r>
              <a:rPr lang="en-IN" sz="2000" dirty="0"/>
              <a:t> tag displays the list of items in number. Attributes of </a:t>
            </a:r>
            <a:r>
              <a:rPr lang="en-IN" sz="2000" dirty="0" err="1"/>
              <a:t>ol</a:t>
            </a:r>
            <a:r>
              <a:rPr lang="en-IN" sz="2000" dirty="0"/>
              <a:t> tag. We have an attribute called </a:t>
            </a:r>
            <a:r>
              <a:rPr lang="en-IN" sz="2000" b="1" dirty="0"/>
              <a:t>start </a:t>
            </a:r>
            <a:r>
              <a:rPr lang="en-IN" sz="2000" dirty="0"/>
              <a:t>in order to specify the starting value of the </a:t>
            </a:r>
            <a:r>
              <a:rPr lang="en-IN" sz="2000" dirty="0" err="1"/>
              <a:t>list.for</a:t>
            </a:r>
            <a:r>
              <a:rPr lang="en-IN" sz="2000" dirty="0"/>
              <a:t> example if we specify start=5 then the numbers for list of item starts from 5,6,7 etc and so </a:t>
            </a:r>
            <a:r>
              <a:rPr lang="en-IN" sz="2000" dirty="0" err="1"/>
              <a:t>on.we</a:t>
            </a:r>
            <a:r>
              <a:rPr lang="en-IN" sz="2000" dirty="0"/>
              <a:t> also have another attribute called </a:t>
            </a:r>
            <a:r>
              <a:rPr lang="en-IN" sz="2000" b="1" dirty="0"/>
              <a:t>reversed </a:t>
            </a:r>
            <a:r>
              <a:rPr lang="en-IN" sz="2000" dirty="0"/>
              <a:t>and if we specify reversed=“reversed” then numbers will rendered in reverse order means 1,0,-1,-2,-3 so on.</a:t>
            </a:r>
          </a:p>
          <a:p>
            <a:r>
              <a:rPr lang="en-IN" sz="2000" b="1" dirty="0"/>
              <a:t>List-style-type: </a:t>
            </a:r>
            <a:r>
              <a:rPr lang="en-IN" sz="2000" dirty="0"/>
              <a:t>by using this property we can change the bullet style or number style in case of </a:t>
            </a:r>
            <a:r>
              <a:rPr lang="en-IN" sz="2000" dirty="0" err="1"/>
              <a:t>ul</a:t>
            </a:r>
            <a:r>
              <a:rPr lang="en-IN" sz="2000" dirty="0"/>
              <a:t> or </a:t>
            </a:r>
            <a:r>
              <a:rPr lang="en-IN" sz="2000" dirty="0" err="1"/>
              <a:t>ol</a:t>
            </a:r>
            <a:r>
              <a:rPr lang="en-IN" sz="2000" dirty="0"/>
              <a:t> </a:t>
            </a:r>
            <a:r>
              <a:rPr lang="en-IN" sz="2000" dirty="0" err="1"/>
              <a:t>tags.we</a:t>
            </a:r>
            <a:r>
              <a:rPr lang="en-IN" sz="2000" dirty="0"/>
              <a:t> have so many possible values like </a:t>
            </a:r>
            <a:r>
              <a:rPr lang="en-IN" sz="2000" dirty="0" err="1"/>
              <a:t>disc,square,circle,decimal,upper</a:t>
            </a:r>
            <a:r>
              <a:rPr lang="en-IN" sz="2000" dirty="0"/>
              <a:t>-</a:t>
            </a:r>
            <a:r>
              <a:rPr lang="en-IN" sz="2000" dirty="0" err="1"/>
              <a:t>roman,lower</a:t>
            </a:r>
            <a:r>
              <a:rPr lang="en-IN" sz="2000" dirty="0"/>
              <a:t>-roman etc. disc, square and circle are applicable only for </a:t>
            </a:r>
            <a:r>
              <a:rPr lang="en-IN" sz="2000" dirty="0" err="1"/>
              <a:t>ul</a:t>
            </a:r>
            <a:r>
              <a:rPr lang="en-IN" sz="2000" dirty="0"/>
              <a:t> tag. If we want to display some custom image like hand symbol etc then we have to use list-style-image</a:t>
            </a:r>
          </a:p>
          <a:p>
            <a:r>
              <a:rPr lang="en-IN" sz="2000" b="1" dirty="0"/>
              <a:t>List-style-image </a:t>
            </a:r>
            <a:r>
              <a:rPr lang="en-IN" sz="2000" dirty="0"/>
              <a:t>this property can be used to specify a custom bullet for the unordered list.by default </a:t>
            </a:r>
            <a:r>
              <a:rPr lang="en-IN" sz="2000" dirty="0" err="1"/>
              <a:t>ul</a:t>
            </a:r>
            <a:r>
              <a:rPr lang="en-IN" sz="2000" dirty="0"/>
              <a:t> tag supports only </a:t>
            </a:r>
            <a:r>
              <a:rPr lang="en-IN" sz="2000" dirty="0" err="1"/>
              <a:t>disc,square</a:t>
            </a:r>
            <a:r>
              <a:rPr lang="en-IN" sz="2000" dirty="0"/>
              <a:t> and </a:t>
            </a:r>
            <a:r>
              <a:rPr lang="en-IN" sz="2000" dirty="0" err="1"/>
              <a:t>circle.with</a:t>
            </a:r>
            <a:r>
              <a:rPr lang="en-IN" sz="2000" dirty="0"/>
              <a:t> this property we can display custom symbols. We require image file so for this we can download or create a small image and then we have to specify the path of the file for list-style-image property. Syntax is </a:t>
            </a:r>
            <a:r>
              <a:rPr lang="en-IN" sz="2000" dirty="0" err="1"/>
              <a:t>list-style-image:url</a:t>
            </a:r>
            <a:r>
              <a:rPr lang="en-IN" sz="2000" dirty="0"/>
              <a:t>(“</a:t>
            </a:r>
            <a:r>
              <a:rPr lang="en-IN" sz="2000" dirty="0" err="1"/>
              <a:t>imagepath</a:t>
            </a:r>
            <a:r>
              <a:rPr lang="en-IN" sz="2000" dirty="0"/>
              <a:t>”);</a:t>
            </a:r>
          </a:p>
          <a:p>
            <a:r>
              <a:rPr lang="en-IN" sz="2000" b="1" dirty="0"/>
              <a:t>Nested list: </a:t>
            </a:r>
            <a:r>
              <a:rPr lang="en-IN" sz="2000" dirty="0"/>
              <a:t>list inside the list is called as nested </a:t>
            </a:r>
            <a:r>
              <a:rPr lang="en-IN" sz="2000" dirty="0" err="1"/>
              <a:t>list.for</a:t>
            </a:r>
            <a:r>
              <a:rPr lang="en-IN" sz="2000" dirty="0"/>
              <a:t> example inside the li tag of one list we can place another list by placing </a:t>
            </a:r>
            <a:r>
              <a:rPr lang="en-IN" sz="2000" dirty="0" err="1"/>
              <a:t>ul</a:t>
            </a:r>
            <a:r>
              <a:rPr lang="en-IN" sz="2000" dirty="0"/>
              <a:t> or </a:t>
            </a:r>
            <a:r>
              <a:rPr lang="en-IN" sz="2000" dirty="0" err="1"/>
              <a:t>ol</a:t>
            </a:r>
            <a:r>
              <a:rPr lang="en-IN" sz="2000" dirty="0"/>
              <a:t> tag</a:t>
            </a:r>
          </a:p>
          <a:p>
            <a:r>
              <a:rPr lang="en-IN" sz="2000" b="1" dirty="0" err="1"/>
              <a:t>Discription</a:t>
            </a:r>
            <a:r>
              <a:rPr lang="en-IN" sz="2000" b="1" dirty="0"/>
              <a:t> List: </a:t>
            </a:r>
            <a:r>
              <a:rPr lang="en-IN" sz="2000" dirty="0"/>
              <a:t>html4 definition list is renamed as Description List in html5.it displays list of titles and followed by corresponding description. Syntax is &lt;dl&gt; &lt;dt&gt;description title&lt;/dt&gt;&lt;dd&gt;description data&lt;/dd&gt; &lt;/dl&gt;</a:t>
            </a:r>
          </a:p>
          <a:p>
            <a:r>
              <a:rPr lang="en-IN" sz="2000" b="1" dirty="0"/>
              <a:t>Links(anchor tag): </a:t>
            </a:r>
            <a:r>
              <a:rPr lang="en-IN" sz="2000" dirty="0"/>
              <a:t>anchor tag allows to create hyperlink which is used to navigate to another webpage or another </a:t>
            </a:r>
            <a:r>
              <a:rPr lang="en-IN" sz="2000" dirty="0" err="1"/>
              <a:t>website.we</a:t>
            </a:r>
            <a:r>
              <a:rPr lang="en-IN" sz="2000" dirty="0"/>
              <a:t> have one attribute called </a:t>
            </a:r>
            <a:r>
              <a:rPr lang="en-IN" sz="2000" dirty="0" err="1"/>
              <a:t>href</a:t>
            </a:r>
            <a:r>
              <a:rPr lang="en-IN" sz="2000" dirty="0"/>
              <a:t>(hyperlink reference) to which we have to provide the </a:t>
            </a:r>
            <a:r>
              <a:rPr lang="en-IN" sz="2000" dirty="0" err="1"/>
              <a:t>url</a:t>
            </a:r>
            <a:r>
              <a:rPr lang="en-IN" sz="2000" dirty="0"/>
              <a:t> and when we click on the anchor tag it redirects to target </a:t>
            </a:r>
            <a:r>
              <a:rPr lang="en-IN" sz="2000" dirty="0" err="1"/>
              <a:t>url</a:t>
            </a:r>
            <a:r>
              <a:rPr lang="en-IN" sz="2000" dirty="0"/>
              <a:t>. By default all unvisited links are displayed in blue and </a:t>
            </a:r>
            <a:r>
              <a:rPr lang="en-IN" sz="2000" dirty="0" err="1"/>
              <a:t>underline.once</a:t>
            </a:r>
            <a:r>
              <a:rPr lang="en-IN" sz="2000" dirty="0"/>
              <a:t> user clicks on a particular hyperlink that link becomes visited link and all visited links will be in purple and </a:t>
            </a:r>
            <a:r>
              <a:rPr lang="en-IN" sz="2000" dirty="0" err="1"/>
              <a:t>underline.if</a:t>
            </a:r>
            <a:r>
              <a:rPr lang="en-IN" sz="2000" dirty="0"/>
              <a:t> the user clicks and hold it down with mouse pointer it becomes active link and it will be red </a:t>
            </a:r>
            <a:r>
              <a:rPr lang="en-IN" sz="2000" dirty="0" err="1"/>
              <a:t>color</a:t>
            </a:r>
            <a:r>
              <a:rPr lang="en-IN" sz="2000" dirty="0"/>
              <a:t> and underline.by using </a:t>
            </a:r>
            <a:r>
              <a:rPr lang="en-IN" sz="2000" dirty="0" err="1"/>
              <a:t>css</a:t>
            </a:r>
            <a:r>
              <a:rPr lang="en-IN" sz="2000" dirty="0"/>
              <a:t> we can change or customise the styles</a:t>
            </a:r>
          </a:p>
          <a:p>
            <a:r>
              <a:rPr lang="en-IN" sz="2000" b="1" dirty="0"/>
              <a:t>Link Styles: </a:t>
            </a:r>
            <a:r>
              <a:rPr lang="en-IN" sz="2000" dirty="0"/>
              <a:t>by default all unvisited links are blue and visited links become purple and active links are displayed in red </a:t>
            </a:r>
            <a:r>
              <a:rPr lang="en-IN" sz="2000" dirty="0" err="1"/>
              <a:t>color</a:t>
            </a:r>
            <a:r>
              <a:rPr lang="en-IN" sz="2000" dirty="0"/>
              <a:t> and all are by default </a:t>
            </a:r>
            <a:r>
              <a:rPr lang="en-IN" sz="2000" dirty="0" err="1"/>
              <a:t>underlined.we</a:t>
            </a:r>
            <a:r>
              <a:rPr lang="en-IN" sz="2000" dirty="0"/>
              <a:t> can customize this default behaviour by using </a:t>
            </a:r>
            <a:r>
              <a:rPr lang="en-IN" sz="2000" dirty="0" err="1"/>
              <a:t>css.we</a:t>
            </a:r>
            <a:r>
              <a:rPr lang="en-IN" sz="2000" dirty="0"/>
              <a:t> have to use pseudo </a:t>
            </a:r>
            <a:r>
              <a:rPr lang="en-IN" sz="2000" dirty="0" err="1"/>
              <a:t>classes.for</a:t>
            </a:r>
            <a:r>
              <a:rPr lang="en-IN" sz="2000" dirty="0"/>
              <a:t> normal and unvisited link we have to use (</a:t>
            </a:r>
            <a:r>
              <a:rPr lang="en-IN" sz="2000" dirty="0" err="1"/>
              <a:t>a:link</a:t>
            </a:r>
            <a:r>
              <a:rPr lang="en-IN" sz="2000" dirty="0"/>
              <a:t>) and any classed implemented inside this will be applied for unvisited </a:t>
            </a:r>
            <a:r>
              <a:rPr lang="en-IN" sz="2000" dirty="0" err="1"/>
              <a:t>links.a:visited</a:t>
            </a:r>
            <a:r>
              <a:rPr lang="en-IN" sz="2000" dirty="0"/>
              <a:t> is used for visited links and a:hover is applied when user mouseover on a link. Any styles which are applied in a:active will be applied to hyperlink when user clicks the hyperlink and hold it down.</a:t>
            </a:r>
          </a:p>
          <a:p>
            <a:r>
              <a:rPr lang="en-IN" sz="2000" b="1" dirty="0"/>
              <a:t>Navigation bar: </a:t>
            </a:r>
            <a:r>
              <a:rPr lang="en-IN" sz="2000" dirty="0"/>
              <a:t>it is a nav bar which contains set of </a:t>
            </a:r>
            <a:r>
              <a:rPr lang="en-IN" sz="2000" dirty="0" err="1"/>
              <a:t>links.all</a:t>
            </a:r>
            <a:r>
              <a:rPr lang="en-IN" sz="2000" dirty="0"/>
              <a:t> hyperlinks of navbar must be created inside the li tag of </a:t>
            </a:r>
            <a:r>
              <a:rPr lang="en-IN" sz="2000" dirty="0" err="1"/>
              <a:t>ul</a:t>
            </a:r>
            <a:r>
              <a:rPr lang="en-IN" sz="2000" dirty="0"/>
              <a:t> tag. Here </a:t>
            </a:r>
            <a:r>
              <a:rPr lang="en-IN" sz="2000" dirty="0" err="1"/>
              <a:t>ul</a:t>
            </a:r>
            <a:r>
              <a:rPr lang="en-IN" sz="2000" dirty="0"/>
              <a:t> and li tags are must because we are creating list of </a:t>
            </a:r>
            <a:r>
              <a:rPr lang="en-IN" sz="2000" dirty="0" err="1"/>
              <a:t>links.text-decoration:none</a:t>
            </a:r>
            <a:r>
              <a:rPr lang="en-IN" sz="2000" dirty="0"/>
              <a:t> is used to remove the underlines from anchor tag and we use </a:t>
            </a:r>
            <a:r>
              <a:rPr lang="en-IN" sz="2000" dirty="0" err="1"/>
              <a:t>list-style-type:none</a:t>
            </a:r>
            <a:r>
              <a:rPr lang="en-IN" sz="2000" dirty="0"/>
              <a:t> is used to remove the bullet points. We can display div tags side by side by using </a:t>
            </a:r>
            <a:r>
              <a:rPr lang="en-IN" sz="2000" dirty="0" err="1"/>
              <a:t>float:left</a:t>
            </a:r>
            <a:r>
              <a:rPr lang="en-IN" sz="2000" dirty="0"/>
              <a:t> property.</a:t>
            </a:r>
            <a:endParaRPr lang="en-IN" sz="2000" b="1" dirty="0"/>
          </a:p>
        </p:txBody>
      </p:sp>
    </p:spTree>
    <p:extLst>
      <p:ext uri="{BB962C8B-B14F-4D97-AF65-F5344CB8AC3E}">
        <p14:creationId xmlns:p14="http://schemas.microsoft.com/office/powerpoint/2010/main" val="15174977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B52295-8BE5-4CEF-6DAE-A943FABFD96E}"/>
              </a:ext>
            </a:extLst>
          </p:cNvPr>
          <p:cNvSpPr>
            <a:spLocks noGrp="1"/>
          </p:cNvSpPr>
          <p:nvPr>
            <p:ph idx="1"/>
          </p:nvPr>
        </p:nvSpPr>
        <p:spPr>
          <a:xfrm>
            <a:off x="0" y="0"/>
            <a:ext cx="12192000" cy="6858000"/>
          </a:xfrm>
        </p:spPr>
        <p:txBody>
          <a:bodyPr>
            <a:normAutofit fontScale="85000" lnSpcReduction="10000"/>
          </a:bodyPr>
          <a:lstStyle/>
          <a:p>
            <a:r>
              <a:rPr lang="en-IN" sz="2000" dirty="0" err="1"/>
              <a:t>Box-sizing:border-box</a:t>
            </a:r>
            <a:r>
              <a:rPr lang="en-IN" sz="2000" dirty="0"/>
              <a:t>;</a:t>
            </a:r>
          </a:p>
          <a:p>
            <a:r>
              <a:rPr lang="en-IN" sz="2000" b="1" dirty="0"/>
              <a:t>External style sheets: </a:t>
            </a:r>
            <a:r>
              <a:rPr lang="en-IN" sz="2000" dirty="0"/>
              <a:t>suppose if we implement internal stylesheet using style tag in html file that </a:t>
            </a:r>
            <a:r>
              <a:rPr lang="en-IN" sz="2000" dirty="0" err="1"/>
              <a:t>wil</a:t>
            </a:r>
            <a:r>
              <a:rPr lang="en-IN" sz="2000" dirty="0"/>
              <a:t> be applicable only for that file itself but if we want to access those styles across all the pages then we have to create a separate .</a:t>
            </a:r>
            <a:r>
              <a:rPr lang="en-IN" sz="2000" dirty="0" err="1"/>
              <a:t>css</a:t>
            </a:r>
            <a:r>
              <a:rPr lang="en-IN" sz="2000" dirty="0"/>
              <a:t> file and we have to refer that </a:t>
            </a:r>
            <a:r>
              <a:rPr lang="en-IN" sz="2000" dirty="0" err="1"/>
              <a:t>css</a:t>
            </a:r>
            <a:r>
              <a:rPr lang="en-IN" sz="2000" dirty="0"/>
              <a:t> file in all the pages so that </a:t>
            </a:r>
            <a:r>
              <a:rPr lang="en-IN" sz="2000" dirty="0" err="1"/>
              <a:t>css</a:t>
            </a:r>
            <a:r>
              <a:rPr lang="en-IN" sz="2000" dirty="0"/>
              <a:t> logic will be applied to all the pages by using external style </a:t>
            </a:r>
            <a:r>
              <a:rPr lang="en-IN" sz="2000" dirty="0" err="1"/>
              <a:t>sheets.we</a:t>
            </a:r>
            <a:r>
              <a:rPr lang="en-IN" sz="2000" dirty="0"/>
              <a:t> have to refer the </a:t>
            </a:r>
            <a:r>
              <a:rPr lang="en-IN" sz="2000" dirty="0" err="1"/>
              <a:t>css</a:t>
            </a:r>
            <a:r>
              <a:rPr lang="en-IN" sz="2000" dirty="0"/>
              <a:t> file in html file using </a:t>
            </a:r>
            <a:r>
              <a:rPr lang="en-IN" sz="2000" b="1" dirty="0"/>
              <a:t>link</a:t>
            </a:r>
            <a:r>
              <a:rPr lang="en-IN" sz="2000" dirty="0"/>
              <a:t> tag so that all the </a:t>
            </a:r>
            <a:r>
              <a:rPr lang="en-IN" sz="2000" dirty="0" err="1"/>
              <a:t>css</a:t>
            </a:r>
            <a:r>
              <a:rPr lang="en-IN" sz="2000" dirty="0"/>
              <a:t> logic will be applicable in html file. Benefit of external style sheet is html and </a:t>
            </a:r>
            <a:r>
              <a:rPr lang="en-IN" sz="2000" dirty="0" err="1"/>
              <a:t>css</a:t>
            </a:r>
            <a:r>
              <a:rPr lang="en-IN" sz="2000" dirty="0"/>
              <a:t> code is separated and </a:t>
            </a:r>
            <a:r>
              <a:rPr lang="en-IN" sz="2000" dirty="0" err="1"/>
              <a:t>css</a:t>
            </a:r>
            <a:r>
              <a:rPr lang="en-IN" sz="2000" dirty="0"/>
              <a:t> code is not duplicated among all html </a:t>
            </a:r>
            <a:r>
              <a:rPr lang="en-IN" sz="2000" dirty="0" err="1"/>
              <a:t>files.any</a:t>
            </a:r>
            <a:r>
              <a:rPr lang="en-IN" sz="2000" dirty="0"/>
              <a:t> changes in </a:t>
            </a:r>
            <a:r>
              <a:rPr lang="en-IN" sz="2000" dirty="0" err="1"/>
              <a:t>css</a:t>
            </a:r>
            <a:r>
              <a:rPr lang="en-IN" sz="2000" dirty="0"/>
              <a:t> file will be affected in multiple html </a:t>
            </a:r>
            <a:r>
              <a:rPr lang="en-IN" sz="2000" dirty="0" err="1"/>
              <a:t>files.link</a:t>
            </a:r>
            <a:r>
              <a:rPr lang="en-IN" sz="2000" dirty="0"/>
              <a:t> tag has attribute called </a:t>
            </a:r>
            <a:r>
              <a:rPr lang="en-IN" sz="2000" b="1" dirty="0" err="1"/>
              <a:t>rel</a:t>
            </a:r>
            <a:r>
              <a:rPr lang="en-IN" sz="2000" b="1" dirty="0"/>
              <a:t> </a:t>
            </a:r>
            <a:r>
              <a:rPr lang="en-IN" sz="2000" dirty="0"/>
              <a:t>which tells relation ship between html and </a:t>
            </a:r>
            <a:r>
              <a:rPr lang="en-IN" sz="2000" dirty="0" err="1"/>
              <a:t>css</a:t>
            </a:r>
            <a:r>
              <a:rPr lang="en-IN" sz="2000" dirty="0"/>
              <a:t> file is stylesheet relationship. And we have other option for </a:t>
            </a:r>
            <a:r>
              <a:rPr lang="en-IN" sz="2000" dirty="0" err="1"/>
              <a:t>rel</a:t>
            </a:r>
            <a:r>
              <a:rPr lang="en-IN" sz="2000" dirty="0"/>
              <a:t> which is icon.</a:t>
            </a:r>
          </a:p>
          <a:p>
            <a:r>
              <a:rPr lang="en-IN" sz="2000" b="1" dirty="0"/>
              <a:t>Bookmark links: </a:t>
            </a:r>
            <a:r>
              <a:rPr lang="en-IN" sz="2000" dirty="0"/>
              <a:t>by using bookmark links technique we can create links within the same web page which means form one section to another section of same page we can create hyperlinks. In order to implement we have to create an element with id and in the </a:t>
            </a:r>
            <a:r>
              <a:rPr lang="en-IN" sz="2000" dirty="0" err="1"/>
              <a:t>href</a:t>
            </a:r>
            <a:r>
              <a:rPr lang="en-IN" sz="2000" dirty="0"/>
              <a:t> attribute of anchor tag we have to mention #alongwithidofelement and when the user clicks on that particular anchor tag it will navigate to that section</a:t>
            </a:r>
          </a:p>
          <a:p>
            <a:r>
              <a:rPr lang="en-IN" sz="2000" b="1" dirty="0"/>
              <a:t>File Links: </a:t>
            </a:r>
            <a:r>
              <a:rPr lang="en-IN" sz="2000" dirty="0"/>
              <a:t>using html we can create the hyperlinks not only for web pages but also for other files such as </a:t>
            </a:r>
            <a:r>
              <a:rPr lang="en-IN" sz="2000" dirty="0" err="1"/>
              <a:t>pdf,audio,video,ppt</a:t>
            </a:r>
            <a:r>
              <a:rPr lang="en-IN" sz="2000" dirty="0"/>
              <a:t> files. When we click on anchor tag file will be opened in same tab and if we want to open it in separate tab we have to use </a:t>
            </a:r>
            <a:r>
              <a:rPr lang="en-IN" sz="2000" b="1" dirty="0"/>
              <a:t>target </a:t>
            </a:r>
            <a:r>
              <a:rPr lang="en-IN" sz="2000" dirty="0"/>
              <a:t>attribute and if we want to download the file instead of opening the file in the browser we have to use </a:t>
            </a:r>
            <a:r>
              <a:rPr lang="en-IN" sz="2000" b="1" dirty="0"/>
              <a:t>download </a:t>
            </a:r>
            <a:r>
              <a:rPr lang="en-IN" sz="2000" dirty="0"/>
              <a:t>attribute. All these attributes like </a:t>
            </a:r>
            <a:r>
              <a:rPr lang="en-IN" sz="2000" b="1" dirty="0" err="1"/>
              <a:t>href</a:t>
            </a:r>
            <a:r>
              <a:rPr lang="en-IN" sz="2000" b="1" dirty="0"/>
              <a:t>, target and download </a:t>
            </a:r>
            <a:r>
              <a:rPr lang="en-IN" sz="2000" dirty="0"/>
              <a:t>are part of anchor tag. If we specify </a:t>
            </a:r>
            <a:r>
              <a:rPr lang="en-IN" sz="2000" b="1" dirty="0"/>
              <a:t>target=_blank </a:t>
            </a:r>
            <a:r>
              <a:rPr lang="en-IN" sz="2000" dirty="0"/>
              <a:t>file will be opened in a separate tab</a:t>
            </a:r>
          </a:p>
          <a:p>
            <a:r>
              <a:rPr lang="en-IN" sz="2000" b="1" dirty="0" err="1"/>
              <a:t>Iframe</a:t>
            </a:r>
            <a:r>
              <a:rPr lang="en-IN" sz="2000" b="1" dirty="0"/>
              <a:t>: </a:t>
            </a:r>
            <a:r>
              <a:rPr lang="en-IN" sz="2000" dirty="0"/>
              <a:t>it is used to display another web page or another file within the same web page in a small </a:t>
            </a:r>
            <a:r>
              <a:rPr lang="en-IN" sz="2000" dirty="0" err="1"/>
              <a:t>box.for</a:t>
            </a:r>
            <a:r>
              <a:rPr lang="en-IN" sz="2000" dirty="0"/>
              <a:t> </a:t>
            </a:r>
            <a:r>
              <a:rPr lang="en-IN" sz="2000" dirty="0" err="1"/>
              <a:t>iframe</a:t>
            </a:r>
            <a:r>
              <a:rPr lang="en-IN" sz="2000" dirty="0"/>
              <a:t> we have </a:t>
            </a:r>
            <a:r>
              <a:rPr lang="en-IN" sz="2000" b="1" dirty="0" err="1"/>
              <a:t>src</a:t>
            </a:r>
            <a:r>
              <a:rPr lang="en-IN" sz="2000" b="1" dirty="0"/>
              <a:t> </a:t>
            </a:r>
            <a:r>
              <a:rPr lang="en-IN" sz="2000" dirty="0"/>
              <a:t>attribute for which we have to specify </a:t>
            </a:r>
            <a:r>
              <a:rPr lang="en-IN" sz="2000" dirty="0" err="1"/>
              <a:t>url</a:t>
            </a:r>
            <a:r>
              <a:rPr lang="en-IN" sz="2000" dirty="0"/>
              <a:t> and also we have </a:t>
            </a:r>
            <a:r>
              <a:rPr lang="en-IN" sz="2000" b="1" dirty="0"/>
              <a:t>width and height. </a:t>
            </a:r>
            <a:r>
              <a:rPr lang="en-IN" sz="2000" dirty="0" err="1"/>
              <a:t>Iframe</a:t>
            </a:r>
            <a:r>
              <a:rPr lang="en-IN" sz="2000" dirty="0"/>
              <a:t> can also be used to display the content from the other website such as displaying videos from </a:t>
            </a:r>
            <a:r>
              <a:rPr lang="en-IN" sz="2000" dirty="0" err="1"/>
              <a:t>youtube</a:t>
            </a:r>
            <a:r>
              <a:rPr lang="en-IN" sz="2000" dirty="0"/>
              <a:t> </a:t>
            </a:r>
            <a:r>
              <a:rPr lang="en-IN" sz="2000" dirty="0" err="1"/>
              <a:t>etc.we</a:t>
            </a:r>
            <a:r>
              <a:rPr lang="en-IN" sz="2000" dirty="0"/>
              <a:t> can specify the </a:t>
            </a:r>
            <a:r>
              <a:rPr lang="en-IN" sz="2000" dirty="0" err="1"/>
              <a:t>iframe</a:t>
            </a:r>
            <a:r>
              <a:rPr lang="en-IN" sz="2000" dirty="0"/>
              <a:t> in the anchor tag hyperlink in </a:t>
            </a:r>
            <a:r>
              <a:rPr lang="en-IN" sz="2000" b="1" dirty="0"/>
              <a:t>target </a:t>
            </a:r>
            <a:r>
              <a:rPr lang="en-IN" sz="2000" dirty="0"/>
              <a:t>attribute. </a:t>
            </a:r>
            <a:r>
              <a:rPr lang="en-IN" sz="2000" dirty="0" err="1"/>
              <a:t>Iframe</a:t>
            </a:r>
            <a:r>
              <a:rPr lang="en-IN" sz="2000" dirty="0"/>
              <a:t> has a </a:t>
            </a:r>
            <a:r>
              <a:rPr lang="en-IN" sz="2000" b="1" dirty="0"/>
              <a:t>name </a:t>
            </a:r>
            <a:r>
              <a:rPr lang="en-IN" sz="2000" dirty="0"/>
              <a:t>attribute and we have to specify the name in the anchor tag </a:t>
            </a:r>
            <a:r>
              <a:rPr lang="en-IN" sz="2000" b="1" dirty="0"/>
              <a:t>target </a:t>
            </a:r>
            <a:r>
              <a:rPr lang="en-IN" sz="2000" dirty="0"/>
              <a:t>attribute</a:t>
            </a:r>
          </a:p>
          <a:p>
            <a:r>
              <a:rPr lang="en-IN" sz="2000" b="1" dirty="0"/>
              <a:t>Position: </a:t>
            </a:r>
            <a:r>
              <a:rPr lang="en-IN" sz="2000" dirty="0"/>
              <a:t>This property specifies the position of the element where the element should appear in the web </a:t>
            </a:r>
            <a:r>
              <a:rPr lang="en-IN" sz="2000" dirty="0" err="1"/>
              <a:t>page.possible</a:t>
            </a:r>
            <a:r>
              <a:rPr lang="en-IN" sz="2000" dirty="0"/>
              <a:t> values are static, </a:t>
            </a:r>
            <a:r>
              <a:rPr lang="en-IN" sz="2000" dirty="0" err="1"/>
              <a:t>absolute,fixed,relative,sticky,default</a:t>
            </a:r>
            <a:r>
              <a:rPr lang="en-IN" sz="2000" dirty="0"/>
              <a:t> value is static. If it is a block level element it occupies 100% of width and elements will appear line by </a:t>
            </a:r>
            <a:r>
              <a:rPr lang="en-IN" sz="2000" dirty="0" err="1"/>
              <a:t>line.if</a:t>
            </a:r>
            <a:r>
              <a:rPr lang="en-IN" sz="2000" dirty="0"/>
              <a:t> we have inline elements it does not occupy 100% of the width and elements appear side by side on the web page.so because of static position elements will appear in default </a:t>
            </a:r>
            <a:r>
              <a:rPr lang="en-IN" sz="2000" dirty="0" err="1"/>
              <a:t>position.if</a:t>
            </a:r>
            <a:r>
              <a:rPr lang="en-IN" sz="2000" dirty="0"/>
              <a:t> </a:t>
            </a:r>
            <a:r>
              <a:rPr lang="en-IN" sz="2000" b="1" dirty="0" err="1"/>
              <a:t>position:Absolute</a:t>
            </a:r>
            <a:r>
              <a:rPr lang="en-IN" sz="2000" b="1" dirty="0"/>
              <a:t> </a:t>
            </a:r>
            <a:r>
              <a:rPr lang="en-IN" sz="2000" dirty="0"/>
              <a:t>we can specify x and y co-ordinates by using left and top </a:t>
            </a:r>
            <a:r>
              <a:rPr lang="en-IN" sz="2000" dirty="0" err="1"/>
              <a:t>properties.for</a:t>
            </a:r>
            <a:r>
              <a:rPr lang="en-IN" sz="2000" dirty="0"/>
              <a:t> example distance between left margin and the element is called x-axis which is left property and the distance between vertical margin and element is called as y-axis which is top </a:t>
            </a:r>
            <a:r>
              <a:rPr lang="en-IN" sz="2000" dirty="0" err="1"/>
              <a:t>property.</a:t>
            </a:r>
            <a:r>
              <a:rPr lang="en-IN" sz="2000" b="1" dirty="0" err="1"/>
              <a:t>position:fixed</a:t>
            </a:r>
            <a:r>
              <a:rPr lang="en-IN" sz="2000" b="1" dirty="0"/>
              <a:t> </a:t>
            </a:r>
            <a:r>
              <a:rPr lang="en-IN" sz="2000" dirty="0"/>
              <a:t>is almost equal to </a:t>
            </a:r>
            <a:r>
              <a:rPr lang="en-IN" sz="2000" b="1" dirty="0"/>
              <a:t>absolute </a:t>
            </a:r>
            <a:r>
              <a:rPr lang="en-IN" sz="2000" dirty="0"/>
              <a:t>but the difference is fixed elements will not be scrolled but absolute elements will be scrolled when we scroll the page. In case of </a:t>
            </a:r>
            <a:r>
              <a:rPr lang="en-IN" sz="2000" b="1" dirty="0"/>
              <a:t>Relative </a:t>
            </a:r>
            <a:r>
              <a:rPr lang="en-IN" sz="2000" dirty="0"/>
              <a:t>x and y co-ordinates are calculated from the </a:t>
            </a:r>
            <a:r>
              <a:rPr lang="en-IN" sz="2000" b="1" dirty="0"/>
              <a:t>parent</a:t>
            </a:r>
            <a:r>
              <a:rPr lang="en-IN" sz="2000" dirty="0"/>
              <a:t> element instead of calculating from the page left margin and page top margin. If the </a:t>
            </a:r>
            <a:r>
              <a:rPr lang="en-IN" sz="2000" dirty="0" err="1"/>
              <a:t>position:</a:t>
            </a:r>
            <a:r>
              <a:rPr lang="en-IN" sz="2000" b="1" dirty="0" err="1"/>
              <a:t>static</a:t>
            </a:r>
            <a:r>
              <a:rPr lang="en-IN" sz="2000" b="1" dirty="0"/>
              <a:t> </a:t>
            </a:r>
            <a:r>
              <a:rPr lang="en-IN" sz="2000" dirty="0"/>
              <a:t>we cannot use let and top properties even we mention left and top that does not get affected. If </a:t>
            </a:r>
            <a:r>
              <a:rPr lang="en-IN" sz="2000" dirty="0" err="1"/>
              <a:t>position:</a:t>
            </a:r>
            <a:r>
              <a:rPr lang="en-IN" sz="2000" b="1" dirty="0" err="1"/>
              <a:t>sticky</a:t>
            </a:r>
            <a:r>
              <a:rPr lang="en-IN" sz="2000" b="1" dirty="0"/>
              <a:t> </a:t>
            </a:r>
            <a:r>
              <a:rPr lang="en-IN" sz="2000" dirty="0"/>
              <a:t>then the element will be fixed and if we scroll the page element will not move</a:t>
            </a:r>
            <a:endParaRPr lang="en-IN" sz="2000" b="1" dirty="0"/>
          </a:p>
        </p:txBody>
      </p:sp>
    </p:spTree>
    <p:extLst>
      <p:ext uri="{BB962C8B-B14F-4D97-AF65-F5344CB8AC3E}">
        <p14:creationId xmlns:p14="http://schemas.microsoft.com/office/powerpoint/2010/main" val="15714568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B52295-8BE5-4CEF-6DAE-A943FABFD96E}"/>
              </a:ext>
            </a:extLst>
          </p:cNvPr>
          <p:cNvSpPr>
            <a:spLocks noGrp="1"/>
          </p:cNvSpPr>
          <p:nvPr>
            <p:ph idx="1"/>
          </p:nvPr>
        </p:nvSpPr>
        <p:spPr>
          <a:xfrm>
            <a:off x="0" y="0"/>
            <a:ext cx="12192000" cy="6858000"/>
          </a:xfrm>
        </p:spPr>
        <p:txBody>
          <a:bodyPr>
            <a:normAutofit lnSpcReduction="10000"/>
          </a:bodyPr>
          <a:lstStyle/>
          <a:p>
            <a:r>
              <a:rPr lang="en-IN" sz="2000" dirty="0" err="1"/>
              <a:t>Position:fixed</a:t>
            </a:r>
            <a:r>
              <a:rPr lang="en-IN" sz="2000" dirty="0"/>
              <a:t>. Opacity property specifies the transparency behaviour of the element where opacity 0 means 100% transparent means it is completely invisible and opacity 1 means it is not at all transparent and it is normally </a:t>
            </a:r>
            <a:r>
              <a:rPr lang="en-IN" sz="2000" dirty="0" err="1"/>
              <a:t>visible.&amp;copy</a:t>
            </a:r>
            <a:r>
              <a:rPr lang="en-IN" sz="2000" dirty="0"/>
              <a:t>; value displays copyright symbol.</a:t>
            </a:r>
          </a:p>
          <a:p>
            <a:r>
              <a:rPr lang="en-IN" sz="2000" dirty="0" err="1"/>
              <a:t>Position:relative</a:t>
            </a:r>
            <a:r>
              <a:rPr lang="en-IN" sz="2000" dirty="0"/>
              <a:t> calculates the x and y co-</a:t>
            </a:r>
            <a:r>
              <a:rPr lang="en-IN" sz="2000" dirty="0" err="1"/>
              <a:t>ordiantes</a:t>
            </a:r>
            <a:r>
              <a:rPr lang="en-IN" sz="2000" dirty="0"/>
              <a:t> from the parent element but in case of absolute the </a:t>
            </a:r>
            <a:r>
              <a:rPr lang="en-IN" sz="2000" dirty="0" err="1"/>
              <a:t>pistion</a:t>
            </a:r>
            <a:r>
              <a:rPr lang="en-IN" sz="2000" dirty="0"/>
              <a:t> of x and y co-ordinates are calculated from the top of the page. In case of navbar sticky is better because </a:t>
            </a:r>
            <a:r>
              <a:rPr lang="en-IN" sz="2000" dirty="0" err="1"/>
              <a:t>eventhough</a:t>
            </a:r>
            <a:r>
              <a:rPr lang="en-IN" sz="2000" dirty="0"/>
              <a:t> we scroll it will be visible</a:t>
            </a:r>
          </a:p>
          <a:p>
            <a:r>
              <a:rPr lang="en-IN" sz="2000" b="1" dirty="0"/>
              <a:t>Display: </a:t>
            </a:r>
            <a:r>
              <a:rPr lang="en-IN" sz="2000" dirty="0"/>
              <a:t>can decide whether element should be appear in web page or not by using display </a:t>
            </a:r>
            <a:r>
              <a:rPr lang="en-IN" sz="2000" dirty="0" err="1"/>
              <a:t>property.possible</a:t>
            </a:r>
            <a:r>
              <a:rPr lang="en-IN" sz="2000" dirty="0"/>
              <a:t> values are block, </a:t>
            </a:r>
            <a:r>
              <a:rPr lang="en-IN" sz="2000" dirty="0" err="1"/>
              <a:t>inline,inline-block,none.default</a:t>
            </a:r>
            <a:r>
              <a:rPr lang="en-IN" sz="2000" dirty="0"/>
              <a:t> value for the display property is both </a:t>
            </a:r>
            <a:r>
              <a:rPr lang="en-IN" sz="2000" dirty="0" err="1"/>
              <a:t>iniine</a:t>
            </a:r>
            <a:r>
              <a:rPr lang="en-IN" sz="2000" dirty="0"/>
              <a:t> and </a:t>
            </a:r>
            <a:r>
              <a:rPr lang="en-IN" sz="2000" dirty="0" err="1"/>
              <a:t>block.for</a:t>
            </a:r>
            <a:r>
              <a:rPr lang="en-IN" sz="2000" dirty="0"/>
              <a:t> </a:t>
            </a:r>
            <a:r>
              <a:rPr lang="en-IN" sz="2000" dirty="0" err="1"/>
              <a:t>div,p</a:t>
            </a:r>
            <a:r>
              <a:rPr lang="en-IN" sz="2000" dirty="0"/>
              <a:t> tags default display property value is block.by default div tag occupies 100% of the width so that is the reason any next element that is next to div will automatically go to next line.so block level elements appears line by </a:t>
            </a:r>
            <a:r>
              <a:rPr lang="en-IN" sz="2000" dirty="0" err="1"/>
              <a:t>line.but</a:t>
            </a:r>
            <a:r>
              <a:rPr lang="en-IN" sz="2000" dirty="0"/>
              <a:t> inline elements occupy necessary width based on the content of the element.in case of </a:t>
            </a:r>
            <a:r>
              <a:rPr lang="en-IN" sz="2000" b="1" dirty="0"/>
              <a:t>inline </a:t>
            </a:r>
            <a:r>
              <a:rPr lang="en-IN" sz="2000" dirty="0"/>
              <a:t>the </a:t>
            </a:r>
            <a:r>
              <a:rPr lang="en-IN" sz="2000" b="1" dirty="0"/>
              <a:t>width</a:t>
            </a:r>
            <a:r>
              <a:rPr lang="en-IN" sz="2000" dirty="0"/>
              <a:t> and </a:t>
            </a:r>
            <a:r>
              <a:rPr lang="en-IN" sz="2000" b="1" dirty="0"/>
              <a:t>height</a:t>
            </a:r>
            <a:r>
              <a:rPr lang="en-IN" sz="2000" dirty="0"/>
              <a:t> property does not </a:t>
            </a:r>
            <a:r>
              <a:rPr lang="en-IN" sz="2000" dirty="0" err="1"/>
              <a:t>affect.for</a:t>
            </a:r>
            <a:r>
              <a:rPr lang="en-IN" sz="2000" dirty="0"/>
              <a:t> example like </a:t>
            </a:r>
            <a:r>
              <a:rPr lang="en-IN" sz="2000" dirty="0" err="1"/>
              <a:t>span,a</a:t>
            </a:r>
            <a:r>
              <a:rPr lang="en-IN" sz="2000" dirty="0"/>
              <a:t> tag even though we specify width and height it does not </a:t>
            </a:r>
            <a:r>
              <a:rPr lang="en-IN" sz="2000" dirty="0" err="1"/>
              <a:t>affected.But</a:t>
            </a:r>
            <a:r>
              <a:rPr lang="en-IN" sz="2000" dirty="0"/>
              <a:t> in case of inline elements we want to keep them as inline element only but want to apply width and height then we have to make it as inline-block. For example for </a:t>
            </a:r>
            <a:r>
              <a:rPr lang="en-IN" sz="2000" b="1" dirty="0"/>
              <a:t>anchor </a:t>
            </a:r>
            <a:r>
              <a:rPr lang="en-IN" sz="2000" dirty="0"/>
              <a:t>tag display is </a:t>
            </a:r>
            <a:r>
              <a:rPr lang="en-IN" sz="2000" b="1" dirty="0"/>
              <a:t>inline </a:t>
            </a:r>
            <a:r>
              <a:rPr lang="en-IN" sz="2000" dirty="0"/>
              <a:t>and width and height are not affected and if we want to set the width and height first we have to make that anchor element display property to inline-block. If display property is </a:t>
            </a:r>
            <a:r>
              <a:rPr lang="en-IN" sz="2000" b="1" dirty="0"/>
              <a:t>none </a:t>
            </a:r>
            <a:r>
              <a:rPr lang="en-IN" sz="2000" dirty="0"/>
              <a:t>then element will be hidden and that place will be </a:t>
            </a:r>
            <a:r>
              <a:rPr lang="en-IN" sz="2000" dirty="0" err="1"/>
              <a:t>reclained</a:t>
            </a:r>
            <a:r>
              <a:rPr lang="en-IN" sz="2000" dirty="0"/>
              <a:t> by the next subsequent element</a:t>
            </a:r>
          </a:p>
          <a:p>
            <a:r>
              <a:rPr lang="en-IN" sz="2000" b="1" dirty="0"/>
              <a:t>Visibility: </a:t>
            </a:r>
            <a:r>
              <a:rPr lang="en-IN" sz="2000" dirty="0"/>
              <a:t>we use this to hide the element. Possible values are visible and </a:t>
            </a:r>
            <a:r>
              <a:rPr lang="en-IN" sz="2000" dirty="0" err="1"/>
              <a:t>hidden.if</a:t>
            </a:r>
            <a:r>
              <a:rPr lang="en-IN" sz="2000" dirty="0"/>
              <a:t> value is hidden then element will be hidden so here difference between display none and </a:t>
            </a:r>
            <a:r>
              <a:rPr lang="en-IN" sz="2000" dirty="0" err="1"/>
              <a:t>visibility:hidden</a:t>
            </a:r>
            <a:r>
              <a:rPr lang="en-IN" sz="2000" dirty="0"/>
              <a:t> is </a:t>
            </a:r>
            <a:r>
              <a:rPr lang="en-IN" sz="2000" dirty="0" err="1"/>
              <a:t>thatin</a:t>
            </a:r>
            <a:r>
              <a:rPr lang="en-IN" sz="2000" dirty="0"/>
              <a:t> case of </a:t>
            </a:r>
            <a:r>
              <a:rPr lang="en-IN" sz="2000" dirty="0" err="1"/>
              <a:t>display:none</a:t>
            </a:r>
            <a:r>
              <a:rPr lang="en-IN" sz="2000" dirty="0"/>
              <a:t> the space of the element will be reclaimed by the next subsequent element but in case of </a:t>
            </a:r>
            <a:r>
              <a:rPr lang="en-IN" sz="2000" b="1" dirty="0"/>
              <a:t>hidden </a:t>
            </a:r>
            <a:r>
              <a:rPr lang="en-IN" sz="2000" dirty="0"/>
              <a:t>the empty space will not be reclaimed by next element.</a:t>
            </a:r>
          </a:p>
          <a:p>
            <a:r>
              <a:rPr lang="en-IN" sz="2000" b="1" dirty="0"/>
              <a:t>Image: </a:t>
            </a:r>
            <a:r>
              <a:rPr lang="en-IN" sz="2000" dirty="0" err="1"/>
              <a:t>img</a:t>
            </a:r>
            <a:r>
              <a:rPr lang="en-IN" sz="2000" dirty="0"/>
              <a:t> is the </a:t>
            </a:r>
            <a:r>
              <a:rPr lang="en-IN" sz="2000" dirty="0" err="1"/>
              <a:t>unoaired</a:t>
            </a:r>
            <a:r>
              <a:rPr lang="en-IN" sz="2000" dirty="0"/>
              <a:t> tag which is used to display an image in web </a:t>
            </a:r>
            <a:r>
              <a:rPr lang="en-IN" sz="2000" dirty="0" err="1"/>
              <a:t>page.we</a:t>
            </a:r>
            <a:r>
              <a:rPr lang="en-IN" sz="2000" dirty="0"/>
              <a:t> must specify </a:t>
            </a:r>
            <a:r>
              <a:rPr lang="en-IN" sz="2000" b="1" dirty="0" err="1"/>
              <a:t>src</a:t>
            </a:r>
            <a:r>
              <a:rPr lang="en-IN" sz="2000" b="1" dirty="0"/>
              <a:t> </a:t>
            </a:r>
            <a:r>
              <a:rPr lang="en-IN" sz="2000" dirty="0"/>
              <a:t>attribute and we need to specify </a:t>
            </a:r>
            <a:r>
              <a:rPr lang="en-IN" sz="2000" dirty="0" err="1"/>
              <a:t>filepath</a:t>
            </a:r>
            <a:r>
              <a:rPr lang="en-IN" sz="2000" dirty="0"/>
              <a:t>. We can download images from internet from pixabay.com or pexels.com .</a:t>
            </a:r>
            <a:r>
              <a:rPr lang="en-IN" sz="2000" dirty="0" err="1"/>
              <a:t>img</a:t>
            </a:r>
            <a:r>
              <a:rPr lang="en-IN" sz="2000" dirty="0"/>
              <a:t> tag is inline level elements which means images will display side by </a:t>
            </a:r>
            <a:r>
              <a:rPr lang="en-IN" sz="2000" dirty="0" err="1"/>
              <a:t>side.img:hover</a:t>
            </a:r>
            <a:r>
              <a:rPr lang="en-IN" sz="2000" dirty="0"/>
              <a:t>{</a:t>
            </a:r>
            <a:r>
              <a:rPr lang="en-IN" sz="2000" dirty="0" err="1"/>
              <a:t>transform:scale</a:t>
            </a:r>
            <a:r>
              <a:rPr lang="en-IN" sz="2000" dirty="0"/>
              <a:t>(1.1)} so when we place a mouse on the image the image will zoom out.</a:t>
            </a:r>
          </a:p>
          <a:p>
            <a:endParaRPr lang="en-IN" sz="2000" b="1" dirty="0"/>
          </a:p>
        </p:txBody>
      </p:sp>
    </p:spTree>
    <p:extLst>
      <p:ext uri="{BB962C8B-B14F-4D97-AF65-F5344CB8AC3E}">
        <p14:creationId xmlns:p14="http://schemas.microsoft.com/office/powerpoint/2010/main" val="40193865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B52295-8BE5-4CEF-6DAE-A943FABFD96E}"/>
              </a:ext>
            </a:extLst>
          </p:cNvPr>
          <p:cNvSpPr>
            <a:spLocks noGrp="1"/>
          </p:cNvSpPr>
          <p:nvPr>
            <p:ph idx="1"/>
          </p:nvPr>
        </p:nvSpPr>
        <p:spPr>
          <a:xfrm>
            <a:off x="0" y="0"/>
            <a:ext cx="12192000" cy="6858000"/>
          </a:xfrm>
        </p:spPr>
        <p:txBody>
          <a:bodyPr>
            <a:normAutofit fontScale="77500" lnSpcReduction="20000"/>
          </a:bodyPr>
          <a:lstStyle/>
          <a:p>
            <a:r>
              <a:rPr lang="en-IN" sz="2000" dirty="0"/>
              <a:t>In html5 &lt;figure&gt; and &lt;</a:t>
            </a:r>
            <a:r>
              <a:rPr lang="en-IN" sz="2000" dirty="0" err="1"/>
              <a:t>figcaption</a:t>
            </a:r>
            <a:r>
              <a:rPr lang="en-IN" sz="2000" dirty="0"/>
              <a:t>&gt; have been </a:t>
            </a:r>
            <a:r>
              <a:rPr lang="en-IN" sz="2000" dirty="0" err="1"/>
              <a:t>introduced.figcaption</a:t>
            </a:r>
            <a:r>
              <a:rPr lang="en-IN" sz="2000" dirty="0"/>
              <a:t> tag represents the caption text of the image and figure tag combine </a:t>
            </a:r>
            <a:r>
              <a:rPr lang="en-IN" sz="2000" dirty="0" err="1"/>
              <a:t>img</a:t>
            </a:r>
            <a:r>
              <a:rPr lang="en-IN" sz="2000" dirty="0"/>
              <a:t> tag and </a:t>
            </a:r>
            <a:r>
              <a:rPr lang="en-IN" sz="2000" dirty="0" err="1"/>
              <a:t>ficaption</a:t>
            </a:r>
            <a:r>
              <a:rPr lang="en-IN" sz="2000" dirty="0"/>
              <a:t> tag.&lt;figure&gt; &lt;</a:t>
            </a:r>
            <a:r>
              <a:rPr lang="en-IN" sz="2000" dirty="0" err="1"/>
              <a:t>img</a:t>
            </a:r>
            <a:r>
              <a:rPr lang="en-IN" sz="2000" dirty="0"/>
              <a:t> </a:t>
            </a:r>
            <a:r>
              <a:rPr lang="en-IN" sz="2000" dirty="0" err="1"/>
              <a:t>src</a:t>
            </a:r>
            <a:r>
              <a:rPr lang="en-IN" sz="2000" dirty="0"/>
              <a:t>=“”&gt;&lt;</a:t>
            </a:r>
            <a:r>
              <a:rPr lang="en-IN" sz="2000" dirty="0" err="1"/>
              <a:t>figcaption</a:t>
            </a:r>
            <a:r>
              <a:rPr lang="en-IN" sz="2000" dirty="0"/>
              <a:t>&gt;caption&lt;/</a:t>
            </a:r>
            <a:r>
              <a:rPr lang="en-IN" sz="2000" dirty="0" err="1"/>
              <a:t>figcaption</a:t>
            </a:r>
            <a:r>
              <a:rPr lang="en-IN" sz="2000" dirty="0"/>
              <a:t>&gt;&lt;/figure&gt;.</a:t>
            </a:r>
          </a:p>
          <a:p>
            <a:r>
              <a:rPr lang="en-IN" sz="2000" dirty="0"/>
              <a:t>This figure and </a:t>
            </a:r>
            <a:r>
              <a:rPr lang="en-IN" sz="2000" dirty="0" err="1"/>
              <a:t>figcaption</a:t>
            </a:r>
            <a:r>
              <a:rPr lang="en-IN" sz="2000" dirty="0"/>
              <a:t> will help google like search engines for searching the images based on the </a:t>
            </a:r>
            <a:r>
              <a:rPr lang="en-IN" sz="2000" dirty="0" err="1"/>
              <a:t>figcaption</a:t>
            </a:r>
            <a:endParaRPr lang="en-IN" sz="2000" dirty="0"/>
          </a:p>
          <a:p>
            <a:r>
              <a:rPr lang="en-IN" sz="2000" b="1" dirty="0" err="1"/>
              <a:t>Img</a:t>
            </a:r>
            <a:r>
              <a:rPr lang="en-IN" sz="2000" b="1" dirty="0"/>
              <a:t> </a:t>
            </a:r>
            <a:r>
              <a:rPr lang="en-IN" sz="2000" dirty="0"/>
              <a:t>tag has width, height, </a:t>
            </a:r>
            <a:r>
              <a:rPr lang="en-IN" sz="2000" dirty="0" err="1"/>
              <a:t>src</a:t>
            </a:r>
            <a:r>
              <a:rPr lang="en-IN" sz="2000" dirty="0"/>
              <a:t> and alt attributes. Here alt means alternative text that will appear in case image is not found on the server due to incorrect file name or due to network </a:t>
            </a:r>
            <a:r>
              <a:rPr lang="en-IN" sz="2000" dirty="0" err="1"/>
              <a:t>issues.we</a:t>
            </a:r>
            <a:r>
              <a:rPr lang="en-IN" sz="2000" dirty="0"/>
              <a:t> also have </a:t>
            </a:r>
            <a:r>
              <a:rPr lang="en-IN" sz="2000" b="1" dirty="0"/>
              <a:t>title </a:t>
            </a:r>
            <a:r>
              <a:rPr lang="en-IN" sz="2000" dirty="0"/>
              <a:t>attribute for </a:t>
            </a:r>
            <a:r>
              <a:rPr lang="en-IN" sz="2000" dirty="0" err="1"/>
              <a:t>img</a:t>
            </a:r>
            <a:r>
              <a:rPr lang="en-IN" sz="2000" dirty="0"/>
              <a:t> tag and this title will appear as tooltip when user places mouse pointer on the image</a:t>
            </a:r>
          </a:p>
          <a:p>
            <a:r>
              <a:rPr lang="en-IN" sz="2000" b="1" dirty="0"/>
              <a:t>Style </a:t>
            </a:r>
            <a:r>
              <a:rPr lang="en-IN" sz="2000" dirty="0" err="1"/>
              <a:t>attribte</a:t>
            </a:r>
            <a:r>
              <a:rPr lang="en-IN" sz="2000" dirty="0"/>
              <a:t>: there is an alternative way to specify width and height of </a:t>
            </a:r>
            <a:r>
              <a:rPr lang="en-IN" sz="2000" dirty="0" err="1"/>
              <a:t>img</a:t>
            </a:r>
            <a:r>
              <a:rPr lang="en-IN" sz="2000" dirty="0"/>
              <a:t> tag using style attribute.</a:t>
            </a:r>
          </a:p>
          <a:p>
            <a:r>
              <a:rPr lang="en-IN" sz="2000" b="1" dirty="0"/>
              <a:t>Images as links: </a:t>
            </a:r>
            <a:r>
              <a:rPr lang="en-IN" sz="2000" dirty="0"/>
              <a:t>when user clicks on image it should redirect to some other web page. In order to convert the image into hyperlink we have to wrap that image tag inside the anchor tag</a:t>
            </a:r>
          </a:p>
          <a:p>
            <a:r>
              <a:rPr lang="en-IN" sz="2000" b="1" dirty="0"/>
              <a:t>Background-image: </a:t>
            </a:r>
            <a:r>
              <a:rPr lang="en-IN" sz="2000" dirty="0"/>
              <a:t>with this property we can specify the path of the image file and that will be displayed as a background-image of the </a:t>
            </a:r>
            <a:r>
              <a:rPr lang="en-IN" sz="2000" dirty="0" err="1"/>
              <a:t>element.default</a:t>
            </a:r>
            <a:r>
              <a:rPr lang="en-IN" sz="2000" dirty="0"/>
              <a:t> value of this property is </a:t>
            </a:r>
            <a:r>
              <a:rPr lang="en-IN" sz="2000" b="1" dirty="0"/>
              <a:t>none. </a:t>
            </a:r>
            <a:r>
              <a:rPr lang="en-IN" sz="2000" dirty="0"/>
              <a:t>Syntax for this property is </a:t>
            </a:r>
            <a:r>
              <a:rPr lang="en-IN" sz="2000" dirty="0" err="1"/>
              <a:t>background-image:url</a:t>
            </a:r>
            <a:r>
              <a:rPr lang="en-IN" sz="2000" dirty="0"/>
              <a:t>(“image path”); in case if we want to see the text on the top of the image we can use this background-image and in case if we want to see the text below the image then </a:t>
            </a:r>
            <a:r>
              <a:rPr lang="en-IN" sz="2000" dirty="0" err="1"/>
              <a:t>img</a:t>
            </a:r>
            <a:r>
              <a:rPr lang="en-IN" sz="2000" dirty="0"/>
              <a:t> tag is better.</a:t>
            </a:r>
          </a:p>
          <a:p>
            <a:r>
              <a:rPr lang="en-IN" sz="2000" b="1" dirty="0"/>
              <a:t>Background-repeat: </a:t>
            </a:r>
            <a:r>
              <a:rPr lang="en-IN" sz="2000" dirty="0"/>
              <a:t>in case if we set background-image for body or div tag we can control how many times the background image should be repeated. In case if the element is larger and we set the background-image for the same and in case if the image is smaller we can decide how many times image should be </a:t>
            </a:r>
            <a:r>
              <a:rPr lang="en-IN" sz="2000" dirty="0" err="1"/>
              <a:t>repeated.either</a:t>
            </a:r>
            <a:r>
              <a:rPr lang="en-IN" sz="2000" dirty="0"/>
              <a:t> it should be repeated horizontally or vertically or both horizontal plus vertical or should not be </a:t>
            </a:r>
            <a:r>
              <a:rPr lang="en-IN" sz="2000" dirty="0" err="1"/>
              <a:t>repeated.background</a:t>
            </a:r>
            <a:r>
              <a:rPr lang="en-IN" sz="2000" dirty="0"/>
              <a:t>-repeat has four possible options. </a:t>
            </a:r>
            <a:r>
              <a:rPr lang="en-IN" sz="2000" dirty="0" err="1"/>
              <a:t>Repeat,no</a:t>
            </a:r>
            <a:r>
              <a:rPr lang="en-IN" sz="2000" dirty="0"/>
              <a:t>-</a:t>
            </a:r>
            <a:r>
              <a:rPr lang="en-IN" sz="2000" dirty="0" err="1"/>
              <a:t>repeat,repeat</a:t>
            </a:r>
            <a:r>
              <a:rPr lang="en-IN" sz="2000" dirty="0"/>
              <a:t>-</a:t>
            </a:r>
            <a:r>
              <a:rPr lang="en-IN" sz="2000" dirty="0" err="1"/>
              <a:t>x,repeat</a:t>
            </a:r>
            <a:r>
              <a:rPr lang="en-IN" sz="2000" dirty="0"/>
              <a:t>-y.  In case of </a:t>
            </a:r>
            <a:r>
              <a:rPr lang="en-IN" sz="2000" b="1" dirty="0"/>
              <a:t>repeat </a:t>
            </a:r>
            <a:r>
              <a:rPr lang="en-IN" sz="2000" dirty="0"/>
              <a:t>the background-image will be repeated horizontally and vertically that means on the x-axis and y-axis. In case of no-repeat background-image will not be repeated. In case of </a:t>
            </a:r>
            <a:r>
              <a:rPr lang="en-IN" sz="2000" b="1" dirty="0"/>
              <a:t>repeat-x </a:t>
            </a:r>
            <a:r>
              <a:rPr lang="en-IN" sz="2000" dirty="0"/>
              <a:t>background-image will be repeated only horizontally that means only on x-axis and if it is </a:t>
            </a:r>
            <a:r>
              <a:rPr lang="en-IN" sz="2000" b="1" dirty="0"/>
              <a:t>repeat-y </a:t>
            </a:r>
            <a:r>
              <a:rPr lang="en-IN" sz="2000" dirty="0"/>
              <a:t>the background-image will be repeated vertically that means on y-axis. Default value of background-repeat is </a:t>
            </a:r>
            <a:r>
              <a:rPr lang="en-IN" sz="2000" b="1" dirty="0"/>
              <a:t>repeat. </a:t>
            </a:r>
            <a:endParaRPr lang="en-IN" sz="2000" dirty="0"/>
          </a:p>
          <a:p>
            <a:r>
              <a:rPr lang="en-IN" sz="2000" b="1" dirty="0"/>
              <a:t>Background-position: </a:t>
            </a:r>
            <a:r>
              <a:rPr lang="en-IN" sz="2000" dirty="0"/>
              <a:t>This property specifies the position of the background-image whether it should be  top </a:t>
            </a:r>
            <a:r>
              <a:rPr lang="en-IN" sz="2000" dirty="0" err="1"/>
              <a:t>left,top</a:t>
            </a:r>
            <a:r>
              <a:rPr lang="en-IN" sz="2000" dirty="0"/>
              <a:t> </a:t>
            </a:r>
            <a:r>
              <a:rPr lang="en-IN" sz="2000" dirty="0" err="1"/>
              <a:t>right,left</a:t>
            </a:r>
            <a:r>
              <a:rPr lang="en-IN" sz="2000" dirty="0"/>
              <a:t> bottom etc. we can also specify the value in pixels like 30px </a:t>
            </a:r>
            <a:r>
              <a:rPr lang="en-IN" sz="2000" dirty="0" err="1"/>
              <a:t>30px</a:t>
            </a:r>
            <a:endParaRPr lang="en-IN" sz="2000" dirty="0"/>
          </a:p>
          <a:p>
            <a:r>
              <a:rPr lang="en-IN" sz="2000" b="1" dirty="0"/>
              <a:t>Background-size: </a:t>
            </a:r>
            <a:r>
              <a:rPr lang="en-IN" sz="2000" dirty="0"/>
              <a:t>This property is used in case of </a:t>
            </a:r>
            <a:r>
              <a:rPr lang="en-IN" sz="2000" dirty="0" err="1"/>
              <a:t>background-repeat:no-repeat</a:t>
            </a:r>
            <a:r>
              <a:rPr lang="en-IN" sz="2000" dirty="0"/>
              <a:t>. Possible values are </a:t>
            </a:r>
            <a:r>
              <a:rPr lang="en-IN" sz="2000" dirty="0" err="1"/>
              <a:t>cover,auto,width</a:t>
            </a:r>
            <a:r>
              <a:rPr lang="en-IN" sz="2000" dirty="0"/>
              <a:t> height. Here auto is the default value that means background-image will be displayed in its original </a:t>
            </a:r>
            <a:r>
              <a:rPr lang="en-IN" sz="2000" dirty="0" err="1"/>
              <a:t>size.if</a:t>
            </a:r>
            <a:r>
              <a:rPr lang="en-IN" sz="2000" dirty="0"/>
              <a:t> the background image is larger than the element so by default it will display the top left of the image and remaining image will be clipped out and exactly in that situation remaining values like cover and height width are useful. If we specify cover the background image will be fully covered with the element</a:t>
            </a:r>
          </a:p>
          <a:p>
            <a:r>
              <a:rPr lang="en-IN" sz="2000" b="1" dirty="0"/>
              <a:t>Background-attachment: </a:t>
            </a:r>
            <a:r>
              <a:rPr lang="en-IN" sz="2000" dirty="0"/>
              <a:t>it is useful only when there is a scroll bar for the element. Generally we use it with body </a:t>
            </a:r>
            <a:r>
              <a:rPr lang="en-IN" sz="2000" dirty="0" err="1"/>
              <a:t>tag.suppose</a:t>
            </a:r>
            <a:r>
              <a:rPr lang="en-IN" sz="2000" dirty="0"/>
              <a:t> we have applied the background-image for the body tag and it has a scroll bar and when we scroll the page up and down.so this property will decide whether the background-image should be scrolled along with text or not</a:t>
            </a:r>
            <a:endParaRPr lang="en-IN" sz="2000" b="1" dirty="0"/>
          </a:p>
        </p:txBody>
      </p:sp>
    </p:spTree>
    <p:extLst>
      <p:ext uri="{BB962C8B-B14F-4D97-AF65-F5344CB8AC3E}">
        <p14:creationId xmlns:p14="http://schemas.microsoft.com/office/powerpoint/2010/main" val="14217440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B52295-8BE5-4CEF-6DAE-A943FABFD96E}"/>
              </a:ext>
            </a:extLst>
          </p:cNvPr>
          <p:cNvSpPr>
            <a:spLocks noGrp="1"/>
          </p:cNvSpPr>
          <p:nvPr>
            <p:ph idx="1"/>
          </p:nvPr>
        </p:nvSpPr>
        <p:spPr>
          <a:xfrm>
            <a:off x="0" y="0"/>
            <a:ext cx="12192000" cy="6858000"/>
          </a:xfrm>
        </p:spPr>
        <p:txBody>
          <a:bodyPr>
            <a:normAutofit fontScale="92500" lnSpcReduction="20000"/>
          </a:bodyPr>
          <a:lstStyle/>
          <a:p>
            <a:r>
              <a:rPr lang="en-IN" sz="2000" dirty="0"/>
              <a:t>Possible values for background-attachment are scroll and </a:t>
            </a:r>
            <a:r>
              <a:rPr lang="en-IN" sz="2000" dirty="0" err="1"/>
              <a:t>fixed.if</a:t>
            </a:r>
            <a:r>
              <a:rPr lang="en-IN" sz="2000" dirty="0"/>
              <a:t> we set the value to scroll the background-image will be scrolled along with the web page and this is the default value. If we set to fixed the background-image will not be scrolled along with the text</a:t>
            </a:r>
          </a:p>
          <a:p>
            <a:r>
              <a:rPr lang="en-IN" sz="2000" b="1" dirty="0"/>
              <a:t>Background-clip: </a:t>
            </a:r>
            <a:r>
              <a:rPr lang="en-IN" sz="2000" dirty="0"/>
              <a:t>this property is used to specify where the background </a:t>
            </a:r>
            <a:r>
              <a:rPr lang="en-IN" sz="2000" dirty="0" err="1"/>
              <a:t>color</a:t>
            </a:r>
            <a:r>
              <a:rPr lang="en-IN" sz="2000" dirty="0"/>
              <a:t> or background image should be displayed within the </a:t>
            </a:r>
            <a:r>
              <a:rPr lang="en-IN" sz="2000" dirty="0" err="1"/>
              <a:t>element.possible</a:t>
            </a:r>
            <a:r>
              <a:rPr lang="en-IN" sz="2000" dirty="0"/>
              <a:t> values are border-</a:t>
            </a:r>
            <a:r>
              <a:rPr lang="en-IN" sz="2000" dirty="0" err="1"/>
              <a:t>box,padding</a:t>
            </a:r>
            <a:r>
              <a:rPr lang="en-IN" sz="2000" dirty="0"/>
              <a:t>-</a:t>
            </a:r>
            <a:r>
              <a:rPr lang="en-IN" sz="2000" dirty="0" err="1"/>
              <a:t>box,content-box.default</a:t>
            </a:r>
            <a:r>
              <a:rPr lang="en-IN" sz="2000" dirty="0"/>
              <a:t> value is border-</a:t>
            </a:r>
            <a:r>
              <a:rPr lang="en-IN" sz="2000" dirty="0" err="1"/>
              <a:t>box.if</a:t>
            </a:r>
            <a:r>
              <a:rPr lang="en-IN" sz="2000" dirty="0"/>
              <a:t> we want to display the background-</a:t>
            </a:r>
            <a:r>
              <a:rPr lang="en-IN" sz="2000" dirty="0" err="1"/>
              <a:t>color</a:t>
            </a:r>
            <a:r>
              <a:rPr lang="en-IN" sz="2000" dirty="0"/>
              <a:t> for the entire element including content padding and border then we have to specify the </a:t>
            </a:r>
            <a:r>
              <a:rPr lang="en-IN" sz="2000" dirty="0" err="1"/>
              <a:t>norder</a:t>
            </a:r>
            <a:r>
              <a:rPr lang="en-IN" sz="2000" dirty="0"/>
              <a:t>-box in background-clip </a:t>
            </a:r>
            <a:r>
              <a:rPr lang="en-IN" sz="2000" dirty="0" err="1"/>
              <a:t>property.if</a:t>
            </a:r>
            <a:r>
              <a:rPr lang="en-IN" sz="2000" dirty="0"/>
              <a:t> we want to apply background-</a:t>
            </a:r>
            <a:r>
              <a:rPr lang="en-IN" sz="2000" dirty="0" err="1"/>
              <a:t>color</a:t>
            </a:r>
            <a:r>
              <a:rPr lang="en-IN" sz="2000" dirty="0"/>
              <a:t> </a:t>
            </a:r>
            <a:r>
              <a:rPr lang="en-IN" sz="2000" dirty="0" err="1"/>
              <a:t>upto</a:t>
            </a:r>
            <a:r>
              <a:rPr lang="en-IN" sz="2000" dirty="0"/>
              <a:t> padding excluding the border then we have to set </a:t>
            </a:r>
            <a:r>
              <a:rPr lang="en-IN" sz="2000" dirty="0" err="1"/>
              <a:t>background:clip</a:t>
            </a:r>
            <a:r>
              <a:rPr lang="en-IN" sz="2000" dirty="0"/>
              <a:t> to padding box. If we want to apply the background </a:t>
            </a:r>
            <a:r>
              <a:rPr lang="en-IN" sz="2000" dirty="0" err="1"/>
              <a:t>color</a:t>
            </a:r>
            <a:r>
              <a:rPr lang="en-IN" sz="2000" dirty="0"/>
              <a:t> or image only to the content box then we have to set background-clip property to content </a:t>
            </a:r>
            <a:r>
              <a:rPr lang="en-IN" sz="2000" dirty="0" err="1"/>
              <a:t>box.default</a:t>
            </a:r>
            <a:r>
              <a:rPr lang="en-IN" sz="2000" dirty="0"/>
              <a:t> value is border box</a:t>
            </a:r>
          </a:p>
          <a:p>
            <a:r>
              <a:rPr lang="en-IN" sz="2000" b="1" dirty="0"/>
              <a:t>Multiple background-images: </a:t>
            </a:r>
            <a:r>
              <a:rPr lang="en-IN" sz="2000" dirty="0"/>
              <a:t>we can se the multiple background-images for the same element. We have to use background property </a:t>
            </a:r>
            <a:r>
              <a:rPr lang="en-IN" sz="2000" dirty="0" err="1"/>
              <a:t>background:url</a:t>
            </a:r>
            <a:r>
              <a:rPr lang="en-IN" sz="2000" dirty="0"/>
              <a:t>(“</a:t>
            </a:r>
            <a:r>
              <a:rPr lang="en-IN" sz="2000" dirty="0" err="1"/>
              <a:t>fristimage</a:t>
            </a:r>
            <a:r>
              <a:rPr lang="en-IN" sz="2000" dirty="0"/>
              <a:t>”) </a:t>
            </a:r>
            <a:r>
              <a:rPr lang="en-IN" sz="2000" dirty="0" err="1"/>
              <a:t>xpos</a:t>
            </a:r>
            <a:r>
              <a:rPr lang="en-IN" sz="2000" dirty="0"/>
              <a:t> </a:t>
            </a:r>
            <a:r>
              <a:rPr lang="en-IN" sz="2000" dirty="0" err="1"/>
              <a:t>yposition</a:t>
            </a:r>
            <a:r>
              <a:rPr lang="en-IN" sz="2000" dirty="0"/>
              <a:t> repeat, </a:t>
            </a:r>
            <a:r>
              <a:rPr lang="en-IN" sz="2000" dirty="0" err="1"/>
              <a:t>url</a:t>
            </a:r>
            <a:r>
              <a:rPr lang="en-IN" sz="2000" dirty="0"/>
              <a:t>(“second image”) </a:t>
            </a:r>
            <a:r>
              <a:rPr lang="en-IN" sz="2000" dirty="0" err="1"/>
              <a:t>xpos</a:t>
            </a:r>
            <a:r>
              <a:rPr lang="en-IN" sz="2000" dirty="0"/>
              <a:t> </a:t>
            </a:r>
            <a:r>
              <a:rPr lang="en-IN" sz="2000" dirty="0" err="1"/>
              <a:t>ypos</a:t>
            </a:r>
            <a:r>
              <a:rPr lang="en-IN" sz="2000" dirty="0"/>
              <a:t> repeat</a:t>
            </a:r>
          </a:p>
          <a:p>
            <a:r>
              <a:rPr lang="en-IN" sz="2000" b="1" dirty="0"/>
              <a:t>Border-image: </a:t>
            </a:r>
            <a:r>
              <a:rPr lang="en-IN" sz="2000" dirty="0"/>
              <a:t>to apply border image we have to specify three values border-image </a:t>
            </a:r>
            <a:r>
              <a:rPr lang="en-IN" sz="2000" dirty="0" err="1"/>
              <a:t>source,border</a:t>
            </a:r>
            <a:r>
              <a:rPr lang="en-IN" sz="2000" dirty="0"/>
              <a:t>-image-slice, border-image-repeat. Border-image-source is the image </a:t>
            </a:r>
            <a:r>
              <a:rPr lang="en-IN" sz="2000" dirty="0" err="1"/>
              <a:t>name,border</a:t>
            </a:r>
            <a:r>
              <a:rPr lang="en-IN" sz="2000" dirty="0"/>
              <a:t>-image-slice is the percentage of the image that indicates how much percentage of the image should be displayed in the border and third one is border image repeat(we have </a:t>
            </a:r>
            <a:r>
              <a:rPr lang="en-IN" sz="2000" dirty="0" err="1"/>
              <a:t>stretch,repeat</a:t>
            </a:r>
            <a:r>
              <a:rPr lang="en-IN" sz="2000" dirty="0"/>
              <a:t> and round values).syntax is </a:t>
            </a:r>
            <a:r>
              <a:rPr lang="en-IN" sz="2000" dirty="0" err="1"/>
              <a:t>border-image:url</a:t>
            </a:r>
            <a:r>
              <a:rPr lang="en-IN" sz="2000" dirty="0"/>
              <a:t>(“image”) 30% stretch</a:t>
            </a:r>
          </a:p>
          <a:p>
            <a:r>
              <a:rPr lang="en-IN" sz="2000" b="1" dirty="0"/>
              <a:t>Picture tag:  </a:t>
            </a:r>
            <a:r>
              <a:rPr lang="en-IN" sz="2000" dirty="0"/>
              <a:t>suppose we have two images one is smaller and other is bigger one in case of smaller resolution we want to display small image but on larger display we want to display larger image.it will never shows both the images at a time it will only display one image based on browser resolution</a:t>
            </a:r>
          </a:p>
          <a:p>
            <a:pPr marL="0" indent="0">
              <a:buNone/>
            </a:pPr>
            <a:r>
              <a:rPr lang="en-IN" sz="2000" b="1" dirty="0"/>
              <a:t>&lt;picture&gt;</a:t>
            </a:r>
          </a:p>
          <a:p>
            <a:pPr marL="0" indent="0">
              <a:buNone/>
            </a:pPr>
            <a:r>
              <a:rPr lang="en-IN" sz="2000" b="1" dirty="0"/>
              <a:t>&lt;source </a:t>
            </a:r>
            <a:r>
              <a:rPr lang="en-IN" sz="2000" b="1" dirty="0" err="1"/>
              <a:t>srcset</a:t>
            </a:r>
            <a:r>
              <a:rPr lang="en-IN" sz="2000" b="1" dirty="0"/>
              <a:t>=“filename” media=“(min-width:1000px)”&gt; </a:t>
            </a:r>
            <a:r>
              <a:rPr lang="en-IN" sz="2000" dirty="0"/>
              <a:t>//if the resolution is greater than equal to 1000 this image will be displayed</a:t>
            </a:r>
            <a:endParaRPr lang="en-IN" sz="2000" b="1" dirty="0"/>
          </a:p>
          <a:p>
            <a:pPr marL="0" indent="0">
              <a:buNone/>
            </a:pPr>
            <a:r>
              <a:rPr lang="en-IN" sz="2000" b="1" dirty="0"/>
              <a:t>&lt;source </a:t>
            </a:r>
            <a:r>
              <a:rPr lang="en-IN" sz="2000" b="1" dirty="0" err="1"/>
              <a:t>srcset</a:t>
            </a:r>
            <a:r>
              <a:rPr lang="en-IN" sz="2000" b="1" dirty="0"/>
              <a:t>=“filename” media=“(min-width:200px)”&gt; </a:t>
            </a:r>
            <a:r>
              <a:rPr lang="en-IN" sz="2000" dirty="0"/>
              <a:t>// if resolution is </a:t>
            </a:r>
            <a:r>
              <a:rPr lang="en-IN" sz="2000" dirty="0" err="1"/>
              <a:t>lessthan</a:t>
            </a:r>
            <a:r>
              <a:rPr lang="en-IN" sz="2000" dirty="0"/>
              <a:t> 1000px then this image will be displayed</a:t>
            </a:r>
          </a:p>
          <a:p>
            <a:pPr marL="0" indent="0">
              <a:buNone/>
            </a:pPr>
            <a:r>
              <a:rPr lang="en-IN" sz="2000" b="1" dirty="0"/>
              <a:t>&lt;</a:t>
            </a:r>
            <a:r>
              <a:rPr lang="en-IN" sz="2000" b="1" dirty="0" err="1"/>
              <a:t>img</a:t>
            </a:r>
            <a:r>
              <a:rPr lang="en-IN" sz="2000" b="1" dirty="0"/>
              <a:t> </a:t>
            </a:r>
            <a:r>
              <a:rPr lang="en-IN" sz="2000" b="1" dirty="0" err="1"/>
              <a:t>src</a:t>
            </a:r>
            <a:r>
              <a:rPr lang="en-IN" sz="2000" b="1" dirty="0"/>
              <a:t>=“”&gt; </a:t>
            </a:r>
            <a:r>
              <a:rPr lang="en-IN" sz="2000" dirty="0"/>
              <a:t>here we have to add this tag then only picture tag will work and image will be </a:t>
            </a:r>
            <a:r>
              <a:rPr lang="en-IN" sz="2000" dirty="0" err="1"/>
              <a:t>displayed.here</a:t>
            </a:r>
            <a:r>
              <a:rPr lang="en-IN" sz="2000" dirty="0"/>
              <a:t> automatically </a:t>
            </a:r>
            <a:r>
              <a:rPr lang="en-IN" sz="2000" dirty="0" err="1"/>
              <a:t>src</a:t>
            </a:r>
            <a:r>
              <a:rPr lang="en-IN" sz="2000" dirty="0"/>
              <a:t> value will be set by the </a:t>
            </a:r>
            <a:r>
              <a:rPr lang="en-IN" sz="2000" dirty="0" err="1"/>
              <a:t>sourcetag</a:t>
            </a:r>
            <a:r>
              <a:rPr lang="en-IN" sz="2000" dirty="0"/>
              <a:t>. If we add </a:t>
            </a:r>
            <a:r>
              <a:rPr lang="en-IN" sz="2000" dirty="0" err="1"/>
              <a:t>width,height,alt</a:t>
            </a:r>
            <a:r>
              <a:rPr lang="en-IN" sz="2000" dirty="0"/>
              <a:t> attributes for </a:t>
            </a:r>
            <a:r>
              <a:rPr lang="en-IN" sz="2000" dirty="0" err="1"/>
              <a:t>img</a:t>
            </a:r>
            <a:r>
              <a:rPr lang="en-IN" sz="2000" dirty="0"/>
              <a:t> tag then this will be applied to both the source tags</a:t>
            </a:r>
            <a:endParaRPr lang="en-IN" sz="2000" b="1" dirty="0"/>
          </a:p>
          <a:p>
            <a:pPr marL="0" indent="0">
              <a:buNone/>
            </a:pPr>
            <a:r>
              <a:rPr lang="en-IN" sz="2000" b="1" dirty="0"/>
              <a:t>&lt;/picture&gt;</a:t>
            </a:r>
          </a:p>
          <a:p>
            <a:pPr marL="0" indent="0">
              <a:buNone/>
            </a:pPr>
            <a:endParaRPr lang="en-IN" sz="2000" b="1" dirty="0"/>
          </a:p>
        </p:txBody>
      </p:sp>
    </p:spTree>
    <p:extLst>
      <p:ext uri="{BB962C8B-B14F-4D97-AF65-F5344CB8AC3E}">
        <p14:creationId xmlns:p14="http://schemas.microsoft.com/office/powerpoint/2010/main" val="7001828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B52295-8BE5-4CEF-6DAE-A943FABFD96E}"/>
              </a:ext>
            </a:extLst>
          </p:cNvPr>
          <p:cNvSpPr>
            <a:spLocks noGrp="1"/>
          </p:cNvSpPr>
          <p:nvPr>
            <p:ph idx="1"/>
          </p:nvPr>
        </p:nvSpPr>
        <p:spPr>
          <a:xfrm>
            <a:off x="0" y="0"/>
            <a:ext cx="12192000" cy="6858000"/>
          </a:xfrm>
        </p:spPr>
        <p:txBody>
          <a:bodyPr>
            <a:normAutofit fontScale="92500" lnSpcReduction="10000"/>
          </a:bodyPr>
          <a:lstStyle/>
          <a:p>
            <a:r>
              <a:rPr lang="en-IN" sz="2000" dirty="0"/>
              <a:t>&lt;</a:t>
            </a:r>
            <a:r>
              <a:rPr lang="en-IN" sz="2000" b="1" dirty="0"/>
              <a:t>audio&gt; tag: </a:t>
            </a:r>
            <a:r>
              <a:rPr lang="en-IN" sz="2000" dirty="0"/>
              <a:t>so if we want to play the audio files in the web page then we  need to use audio tag in html.&lt;audio&gt;&lt;source </a:t>
            </a:r>
            <a:r>
              <a:rPr lang="en-IN" sz="2000" dirty="0" err="1"/>
              <a:t>src</a:t>
            </a:r>
            <a:r>
              <a:rPr lang="en-IN" sz="2000" dirty="0"/>
              <a:t>=“filename.mp3”&gt;&lt;/audio&gt;. Generally web browser supports two major formats that is mp3 and </a:t>
            </a:r>
            <a:r>
              <a:rPr lang="en-IN" sz="2000" dirty="0" err="1"/>
              <a:t>ogg</a:t>
            </a:r>
            <a:r>
              <a:rPr lang="en-IN" sz="2000" dirty="0"/>
              <a:t> format.so we have to convert mp3 into </a:t>
            </a:r>
            <a:r>
              <a:rPr lang="en-IN" sz="2000" dirty="0" err="1"/>
              <a:t>ogg</a:t>
            </a:r>
            <a:r>
              <a:rPr lang="en-IN" sz="2000" dirty="0"/>
              <a:t> format which is the open source format for audio files.so we have to specify the same audio in two formats that is mp3 and </a:t>
            </a:r>
            <a:r>
              <a:rPr lang="en-IN" sz="2000" dirty="0" err="1"/>
              <a:t>ogg</a:t>
            </a:r>
            <a:r>
              <a:rPr lang="en-IN" sz="2000" dirty="0"/>
              <a:t> because some browsers support mp3 and some other browser supports </a:t>
            </a:r>
            <a:r>
              <a:rPr lang="en-IN" sz="2000" dirty="0" err="1"/>
              <a:t>ogg</a:t>
            </a:r>
            <a:r>
              <a:rPr lang="en-IN" sz="2000" dirty="0"/>
              <a:t>. Here audio tag is designed in such a way that browser picks up particular file which is supported by the browser. If the browser like chrome supports both the formats so in that case browser will pick the first format file mentioned in the source.in order to display the audio controls we have to add </a:t>
            </a:r>
            <a:r>
              <a:rPr lang="en-IN" sz="2000" b="1" dirty="0"/>
              <a:t>controls=“controls” </a:t>
            </a:r>
            <a:r>
              <a:rPr lang="en-IN" sz="2000" dirty="0"/>
              <a:t>to &lt;audio&gt; tag and if we add </a:t>
            </a:r>
            <a:r>
              <a:rPr lang="en-IN" sz="2000" b="1" dirty="0"/>
              <a:t>autoplay=“autoplay” </a:t>
            </a:r>
            <a:r>
              <a:rPr lang="en-IN" sz="2000" dirty="0"/>
              <a:t>audio will be played automatically when the page is opened in the browser.</a:t>
            </a:r>
          </a:p>
          <a:p>
            <a:r>
              <a:rPr lang="en-IN" sz="2000" dirty="0"/>
              <a:t>&lt;</a:t>
            </a:r>
            <a:r>
              <a:rPr lang="en-IN" sz="2000" b="1" dirty="0"/>
              <a:t>video&gt; tag: </a:t>
            </a:r>
            <a:r>
              <a:rPr lang="en-IN" sz="2000" dirty="0"/>
              <a:t>just like audio tag we can use this video tag to play the video on the </a:t>
            </a:r>
            <a:r>
              <a:rPr lang="en-IN" sz="2000" dirty="0" err="1"/>
              <a:t>browser.first</a:t>
            </a:r>
            <a:r>
              <a:rPr lang="en-IN" sz="2000" dirty="0"/>
              <a:t> we have to place the &lt;video&gt; tag and </a:t>
            </a:r>
            <a:r>
              <a:rPr lang="en-IN" sz="2000" dirty="0" err="1"/>
              <a:t>iside</a:t>
            </a:r>
            <a:r>
              <a:rPr lang="en-IN" sz="2000" dirty="0"/>
              <a:t> this tag we have to use &lt;source&gt; tag .generally for videos it is recommended to use two formats mp4 and </a:t>
            </a:r>
            <a:r>
              <a:rPr lang="en-IN" sz="2000" dirty="0" err="1"/>
              <a:t>ogg</a:t>
            </a:r>
            <a:r>
              <a:rPr lang="en-IN" sz="2000" dirty="0"/>
              <a:t>. This &lt;video&gt;  tag also have </a:t>
            </a:r>
            <a:r>
              <a:rPr lang="en-IN" sz="2000" b="1" dirty="0"/>
              <a:t>controls </a:t>
            </a:r>
            <a:r>
              <a:rPr lang="en-IN" sz="2000" dirty="0"/>
              <a:t>attribute.</a:t>
            </a:r>
          </a:p>
          <a:p>
            <a:r>
              <a:rPr lang="en-IN" sz="2000" dirty="0"/>
              <a:t>&lt;video&gt; &lt;source </a:t>
            </a:r>
            <a:r>
              <a:rPr lang="en-IN" sz="2000" dirty="0" err="1"/>
              <a:t>src</a:t>
            </a:r>
            <a:r>
              <a:rPr lang="en-IN" sz="2000" dirty="0"/>
              <a:t>=“folder/1.mp4” type=“video/mp4”&gt; &lt;/video&gt;</a:t>
            </a:r>
          </a:p>
          <a:p>
            <a:r>
              <a:rPr lang="en-IN" sz="2000" b="1" dirty="0" err="1"/>
              <a:t>Youtube</a:t>
            </a:r>
            <a:r>
              <a:rPr lang="en-IN" sz="2000" b="1" dirty="0"/>
              <a:t> videos in html: </a:t>
            </a:r>
            <a:r>
              <a:rPr lang="en-IN" sz="2000" dirty="0"/>
              <a:t>in order to display the </a:t>
            </a:r>
            <a:r>
              <a:rPr lang="en-IN" sz="2000" dirty="0" err="1"/>
              <a:t>youtube</a:t>
            </a:r>
            <a:r>
              <a:rPr lang="en-IN" sz="2000" dirty="0"/>
              <a:t> video on web page we have to use &lt;</a:t>
            </a:r>
            <a:r>
              <a:rPr lang="en-IN" sz="2000" dirty="0" err="1"/>
              <a:t>iframe</a:t>
            </a:r>
            <a:r>
              <a:rPr lang="en-IN" sz="2000" dirty="0"/>
              <a:t>&gt;. First we have to open the </a:t>
            </a:r>
            <a:r>
              <a:rPr lang="en-IN" sz="2000" dirty="0" err="1"/>
              <a:t>youtube</a:t>
            </a:r>
            <a:r>
              <a:rPr lang="en-IN" sz="2000" dirty="0"/>
              <a:t> video and invoke the embed option in </a:t>
            </a:r>
            <a:r>
              <a:rPr lang="en-IN" sz="2000" dirty="0" err="1"/>
              <a:t>youtube</a:t>
            </a:r>
            <a:r>
              <a:rPr lang="en-IN" sz="2000" dirty="0"/>
              <a:t> video so that we will automatically get the </a:t>
            </a:r>
            <a:r>
              <a:rPr lang="en-IN" sz="2000" dirty="0" err="1"/>
              <a:t>iframe</a:t>
            </a:r>
            <a:r>
              <a:rPr lang="en-IN" sz="2000" dirty="0"/>
              <a:t> tag which is generated by </a:t>
            </a:r>
            <a:r>
              <a:rPr lang="en-IN" sz="2000" dirty="0" err="1"/>
              <a:t>youtube</a:t>
            </a:r>
            <a:r>
              <a:rPr lang="en-IN" sz="2000" dirty="0"/>
              <a:t> automatically and that </a:t>
            </a:r>
            <a:r>
              <a:rPr lang="en-IN" sz="2000" dirty="0" err="1"/>
              <a:t>iframe</a:t>
            </a:r>
            <a:r>
              <a:rPr lang="en-IN" sz="2000" dirty="0"/>
              <a:t> tag displays the </a:t>
            </a:r>
            <a:r>
              <a:rPr lang="en-IN" sz="2000" dirty="0" err="1"/>
              <a:t>youtube</a:t>
            </a:r>
            <a:r>
              <a:rPr lang="en-IN" sz="2000" dirty="0"/>
              <a:t> </a:t>
            </a:r>
            <a:r>
              <a:rPr lang="en-IN" sz="2000" dirty="0" err="1"/>
              <a:t>videon</a:t>
            </a:r>
            <a:r>
              <a:rPr lang="en-IN" sz="2000" dirty="0"/>
              <a:t> on web page. </a:t>
            </a:r>
            <a:r>
              <a:rPr lang="en-IN" sz="2000" dirty="0" err="1"/>
              <a:t>Iframe</a:t>
            </a:r>
            <a:r>
              <a:rPr lang="en-IN" sz="2000" dirty="0"/>
              <a:t> stands for inline frame. To get the </a:t>
            </a:r>
            <a:r>
              <a:rPr lang="en-IN" sz="2000" dirty="0" err="1"/>
              <a:t>ifrma</a:t>
            </a:r>
            <a:r>
              <a:rPr lang="en-IN" sz="2000" dirty="0"/>
              <a:t> tag of </a:t>
            </a:r>
            <a:r>
              <a:rPr lang="en-IN" sz="2000" dirty="0" err="1"/>
              <a:t>youtube</a:t>
            </a:r>
            <a:r>
              <a:rPr lang="en-IN" sz="2000" dirty="0"/>
              <a:t> </a:t>
            </a:r>
            <a:r>
              <a:rPr lang="en-IN" sz="2000" dirty="0" err="1"/>
              <a:t>video.go</a:t>
            </a:r>
            <a:r>
              <a:rPr lang="en-IN" sz="2000" dirty="0"/>
              <a:t> to share and we have embed button which has </a:t>
            </a:r>
            <a:r>
              <a:rPr lang="en-IN" sz="2000" dirty="0" err="1"/>
              <a:t>iframe</a:t>
            </a:r>
            <a:r>
              <a:rPr lang="en-IN" sz="2000" dirty="0"/>
              <a:t> tag</a:t>
            </a:r>
          </a:p>
          <a:p>
            <a:r>
              <a:rPr lang="en-IN" sz="2000" b="1" dirty="0"/>
              <a:t>Image maps: </a:t>
            </a:r>
            <a:r>
              <a:rPr lang="en-IN" sz="2000" dirty="0"/>
              <a:t>suppose we have an image but if user clicks on different places  in the same image and we want to redirect to different hyperlinks in this cases we use map tag in </a:t>
            </a:r>
            <a:r>
              <a:rPr lang="en-IN" sz="2000" dirty="0" err="1"/>
              <a:t>html.map</a:t>
            </a:r>
            <a:r>
              <a:rPr lang="en-IN" sz="2000" dirty="0"/>
              <a:t> tag contains area and areas are of two types one is rectangle and other is circle. In case of rectangle shape we have to specify coordinates like x1,y1,x1,y2 values based on which rectangle shaped area will be created so that when user clicks on that area specified </a:t>
            </a:r>
            <a:r>
              <a:rPr lang="en-IN" sz="2000" dirty="0" err="1"/>
              <a:t>url</a:t>
            </a:r>
            <a:r>
              <a:rPr lang="en-IN" sz="2000" dirty="0"/>
              <a:t> gets opened in the browser. Here x1,y1 indicates top left corner of the rectangle and x2,y2 indicates bottom right corner of the rectangle similarly for circle we have co-ordinates like </a:t>
            </a:r>
            <a:r>
              <a:rPr lang="en-IN" sz="2000" dirty="0" err="1"/>
              <a:t>x,y</a:t>
            </a:r>
            <a:r>
              <a:rPr lang="en-IN" sz="2000" dirty="0"/>
              <a:t> and radius here x and y </a:t>
            </a:r>
            <a:r>
              <a:rPr lang="en-IN" sz="2000" dirty="0" err="1"/>
              <a:t>represens</a:t>
            </a:r>
            <a:r>
              <a:rPr lang="en-IN" sz="2000" dirty="0"/>
              <a:t> the </a:t>
            </a:r>
            <a:r>
              <a:rPr lang="en-IN" sz="2000" dirty="0" err="1"/>
              <a:t>center</a:t>
            </a:r>
            <a:r>
              <a:rPr lang="en-IN" sz="2000" dirty="0"/>
              <a:t> point of circle and radius is circular area. After creating a map tag we have to give a name to map tag using </a:t>
            </a:r>
            <a:r>
              <a:rPr lang="en-IN" sz="2000" b="1" dirty="0"/>
              <a:t>name </a:t>
            </a:r>
            <a:r>
              <a:rPr lang="en-IN" sz="2000" dirty="0"/>
              <a:t>attribute and then we have to link this map tag with </a:t>
            </a:r>
            <a:r>
              <a:rPr lang="en-IN" sz="2000" b="1" dirty="0" err="1"/>
              <a:t>img</a:t>
            </a:r>
            <a:r>
              <a:rPr lang="en-IN" sz="2000" b="1" dirty="0"/>
              <a:t> </a:t>
            </a:r>
            <a:r>
              <a:rPr lang="en-IN" sz="2000" dirty="0"/>
              <a:t>tag by using </a:t>
            </a:r>
            <a:r>
              <a:rPr lang="en-IN" sz="2000" b="1" dirty="0" err="1"/>
              <a:t>usemap</a:t>
            </a:r>
            <a:r>
              <a:rPr lang="en-IN" sz="2000" b="1" dirty="0"/>
              <a:t>=“#</a:t>
            </a:r>
            <a:r>
              <a:rPr lang="en-IN" sz="2000" b="1" dirty="0" err="1"/>
              <a:t>idofmap</a:t>
            </a:r>
            <a:r>
              <a:rPr lang="en-IN" sz="2000" b="1" dirty="0"/>
              <a:t>”</a:t>
            </a:r>
          </a:p>
          <a:p>
            <a:endParaRPr lang="en-IN" sz="2000" b="1" dirty="0"/>
          </a:p>
          <a:p>
            <a:pPr marL="0" indent="0">
              <a:buNone/>
            </a:pPr>
            <a:endParaRPr lang="en-IN" sz="2000" b="1" dirty="0"/>
          </a:p>
        </p:txBody>
      </p:sp>
    </p:spTree>
    <p:extLst>
      <p:ext uri="{BB962C8B-B14F-4D97-AF65-F5344CB8AC3E}">
        <p14:creationId xmlns:p14="http://schemas.microsoft.com/office/powerpoint/2010/main" val="40940667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B52295-8BE5-4CEF-6DAE-A943FABFD96E}"/>
              </a:ext>
            </a:extLst>
          </p:cNvPr>
          <p:cNvSpPr>
            <a:spLocks noGrp="1"/>
          </p:cNvSpPr>
          <p:nvPr>
            <p:ph idx="1"/>
          </p:nvPr>
        </p:nvSpPr>
        <p:spPr>
          <a:xfrm>
            <a:off x="0" y="0"/>
            <a:ext cx="12192000" cy="6858000"/>
          </a:xfrm>
        </p:spPr>
        <p:txBody>
          <a:bodyPr>
            <a:normAutofit/>
          </a:bodyPr>
          <a:lstStyle/>
          <a:p>
            <a:r>
              <a:rPr lang="en-IN" sz="2000" b="1" dirty="0"/>
              <a:t>&lt;table&gt; : </a:t>
            </a:r>
            <a:r>
              <a:rPr lang="en-IN" sz="2000" dirty="0"/>
              <a:t>in html we have table tag to display the tabular type of information where we have the data in the form of rows and </a:t>
            </a:r>
            <a:r>
              <a:rPr lang="en-IN" sz="2000" dirty="0" err="1"/>
              <a:t>columns.table</a:t>
            </a:r>
            <a:r>
              <a:rPr lang="en-IN" sz="2000" dirty="0"/>
              <a:t> is the collection of rows and row is collection of </a:t>
            </a:r>
            <a:r>
              <a:rPr lang="en-IN" sz="2000" dirty="0" err="1"/>
              <a:t>cells.inside</a:t>
            </a:r>
            <a:r>
              <a:rPr lang="en-IN" sz="2000" dirty="0"/>
              <a:t> table we have tr tag and we </a:t>
            </a:r>
            <a:r>
              <a:rPr lang="en-IN" sz="2000" dirty="0" err="1"/>
              <a:t>sould</a:t>
            </a:r>
            <a:r>
              <a:rPr lang="en-IN" sz="2000" dirty="0"/>
              <a:t> not write any content inside the tr tag and </a:t>
            </a:r>
            <a:r>
              <a:rPr lang="en-IN" sz="2000" dirty="0" err="1"/>
              <a:t>atleast</a:t>
            </a:r>
            <a:r>
              <a:rPr lang="en-IN" sz="2000" dirty="0"/>
              <a:t> we should have one td tag </a:t>
            </a:r>
            <a:r>
              <a:rPr lang="en-IN" sz="2000" dirty="0" err="1"/>
              <a:t>td.here</a:t>
            </a:r>
            <a:r>
              <a:rPr lang="en-IN" sz="2000" dirty="0"/>
              <a:t> td stands for table data and tr stands for table </a:t>
            </a:r>
            <a:r>
              <a:rPr lang="en-IN" sz="2000" dirty="0" err="1"/>
              <a:t>row.we</a:t>
            </a:r>
            <a:r>
              <a:rPr lang="en-IN" sz="2000" dirty="0"/>
              <a:t> should write the content only inside the td tag.in order to create a table header we have to use </a:t>
            </a:r>
            <a:r>
              <a:rPr lang="en-IN" sz="2000" dirty="0" err="1"/>
              <a:t>th</a:t>
            </a:r>
            <a:r>
              <a:rPr lang="en-IN" sz="2000" dirty="0"/>
              <a:t> tag inside the td tag.th is equal to bold + td + </a:t>
            </a:r>
            <a:r>
              <a:rPr lang="en-IN" sz="2000" dirty="0" err="1"/>
              <a:t>center.To</a:t>
            </a:r>
            <a:r>
              <a:rPr lang="en-IN" sz="2000" dirty="0"/>
              <a:t> differentiate between normal header rows  and normal data rows html provides two additional tags </a:t>
            </a:r>
            <a:r>
              <a:rPr lang="en-IN" sz="2000" dirty="0" err="1"/>
              <a:t>thead</a:t>
            </a:r>
            <a:r>
              <a:rPr lang="en-IN" sz="2000" dirty="0"/>
              <a:t> and </a:t>
            </a:r>
            <a:r>
              <a:rPr lang="en-IN" sz="2000" dirty="0" err="1"/>
              <a:t>tbody</a:t>
            </a:r>
            <a:r>
              <a:rPr lang="en-IN" sz="2000" dirty="0"/>
              <a:t> and these are optional but recommended to </a:t>
            </a:r>
            <a:r>
              <a:rPr lang="en-IN" sz="2000" dirty="0" err="1"/>
              <a:t>use.we</a:t>
            </a:r>
            <a:r>
              <a:rPr lang="en-IN" sz="2000" dirty="0"/>
              <a:t> have to place the tr tag of headers inside the </a:t>
            </a:r>
            <a:r>
              <a:rPr lang="en-IN" sz="2000" dirty="0" err="1"/>
              <a:t>thead</a:t>
            </a:r>
            <a:r>
              <a:rPr lang="en-IN" sz="2000" dirty="0"/>
              <a:t> and tr tag of data inside the </a:t>
            </a:r>
            <a:r>
              <a:rPr lang="en-IN" sz="2000" dirty="0" err="1"/>
              <a:t>tbody</a:t>
            </a:r>
            <a:r>
              <a:rPr lang="en-IN" sz="2000" dirty="0"/>
              <a:t>.</a:t>
            </a:r>
          </a:p>
          <a:p>
            <a:r>
              <a:rPr lang="en-IN" sz="2000" dirty="0"/>
              <a:t>if we want to apply </a:t>
            </a:r>
            <a:r>
              <a:rPr lang="en-IN" sz="2000" dirty="0" err="1"/>
              <a:t>color</a:t>
            </a:r>
            <a:r>
              <a:rPr lang="en-IN" sz="2000" dirty="0"/>
              <a:t> to table even rows we have to use nth-child(even).example table </a:t>
            </a:r>
            <a:r>
              <a:rPr lang="en-IN" sz="2000" dirty="0" err="1"/>
              <a:t>tr:nth-child</a:t>
            </a:r>
            <a:r>
              <a:rPr lang="en-IN" sz="2000" dirty="0"/>
              <a:t>(even){</a:t>
            </a:r>
            <a:r>
              <a:rPr lang="en-IN" sz="2000" dirty="0" err="1"/>
              <a:t>background-color:red</a:t>
            </a:r>
            <a:r>
              <a:rPr lang="en-IN" sz="2000" dirty="0"/>
              <a:t>;} for odd we have to specify odd instead of even</a:t>
            </a:r>
          </a:p>
          <a:p>
            <a:r>
              <a:rPr lang="en-IN" sz="2000" b="1" dirty="0"/>
              <a:t>&lt;caption&gt;: </a:t>
            </a:r>
            <a:r>
              <a:rPr lang="en-IN" sz="2000" dirty="0"/>
              <a:t>caption tag inside the table specifies the table heading that will be displayed either at the top side or bottom side of the table</a:t>
            </a:r>
          </a:p>
          <a:p>
            <a:r>
              <a:rPr lang="en-IN" sz="2000" b="1" dirty="0" err="1"/>
              <a:t>Colspan</a:t>
            </a:r>
            <a:r>
              <a:rPr lang="en-IN" sz="2000" b="1" dirty="0"/>
              <a:t> attribute: </a:t>
            </a:r>
            <a:r>
              <a:rPr lang="en-IN" sz="2000" dirty="0"/>
              <a:t>how do we merge the cells in the table.to merge the cells in the table we have two attributes of td and </a:t>
            </a:r>
            <a:r>
              <a:rPr lang="en-IN" sz="2000" dirty="0" err="1"/>
              <a:t>th</a:t>
            </a:r>
            <a:r>
              <a:rPr lang="en-IN" sz="2000" dirty="0"/>
              <a:t> tags that is </a:t>
            </a:r>
            <a:r>
              <a:rPr lang="en-IN" sz="2000" dirty="0" err="1"/>
              <a:t>colspan</a:t>
            </a:r>
            <a:r>
              <a:rPr lang="en-IN" sz="2000" dirty="0"/>
              <a:t> and </a:t>
            </a:r>
            <a:r>
              <a:rPr lang="en-IN" sz="2000" dirty="0" err="1"/>
              <a:t>rowspan.if</a:t>
            </a:r>
            <a:r>
              <a:rPr lang="en-IN" sz="2000" dirty="0"/>
              <a:t> we want to merge the cells horizontally we use </a:t>
            </a:r>
            <a:r>
              <a:rPr lang="en-IN" sz="2000" dirty="0" err="1"/>
              <a:t>colspan</a:t>
            </a:r>
            <a:r>
              <a:rPr lang="en-IN" sz="2000" dirty="0"/>
              <a:t> .if we want to merge cells vertically we use </a:t>
            </a:r>
            <a:r>
              <a:rPr lang="en-IN" sz="2000" dirty="0" err="1"/>
              <a:t>rowspan.colspan</a:t>
            </a:r>
            <a:r>
              <a:rPr lang="en-IN" sz="2000" dirty="0"/>
              <a:t>=“number of cells to merge as a value”</a:t>
            </a:r>
          </a:p>
          <a:p>
            <a:r>
              <a:rPr lang="en-IN" sz="2000" b="1" dirty="0" err="1"/>
              <a:t>Rowspan</a:t>
            </a:r>
            <a:r>
              <a:rPr lang="en-IN" sz="2000" b="1" dirty="0"/>
              <a:t> attribute: </a:t>
            </a:r>
            <a:r>
              <a:rPr lang="en-IN" sz="2000" dirty="0"/>
              <a:t>when we want to merge the cells vertically use </a:t>
            </a:r>
            <a:r>
              <a:rPr lang="en-IN" sz="2000" dirty="0" err="1"/>
              <a:t>rowspan.difference</a:t>
            </a:r>
            <a:r>
              <a:rPr lang="en-IN" sz="2000" dirty="0"/>
              <a:t> between </a:t>
            </a:r>
            <a:r>
              <a:rPr lang="en-IN" sz="2000" dirty="0" err="1"/>
              <a:t>colspan</a:t>
            </a:r>
            <a:r>
              <a:rPr lang="en-IN" sz="2000" dirty="0"/>
              <a:t> and </a:t>
            </a:r>
            <a:r>
              <a:rPr lang="en-IN" sz="2000" dirty="0" err="1"/>
              <a:t>rowspan</a:t>
            </a:r>
            <a:r>
              <a:rPr lang="en-IN" sz="2000" dirty="0"/>
              <a:t> is </a:t>
            </a:r>
            <a:r>
              <a:rPr lang="en-IN" sz="2000" dirty="0" err="1"/>
              <a:t>colspan</a:t>
            </a:r>
            <a:r>
              <a:rPr lang="en-IN" sz="2000" dirty="0"/>
              <a:t> merge the cells horizontally where as </a:t>
            </a:r>
            <a:r>
              <a:rPr lang="en-IN" sz="2000" dirty="0" err="1"/>
              <a:t>rowspan</a:t>
            </a:r>
            <a:r>
              <a:rPr lang="en-IN" sz="2000" dirty="0"/>
              <a:t> merge the cell vertically.</a:t>
            </a:r>
          </a:p>
          <a:p>
            <a:r>
              <a:rPr lang="en-IN" sz="2000" b="1" dirty="0"/>
              <a:t>Vertical alignment: </a:t>
            </a:r>
            <a:r>
              <a:rPr lang="en-IN" sz="2000" dirty="0"/>
              <a:t>sometime we want to control the alignment vertically either the text should appear at the top side or middle or </a:t>
            </a:r>
            <a:r>
              <a:rPr lang="en-IN" sz="2000" dirty="0" err="1"/>
              <a:t>bottom.we</a:t>
            </a:r>
            <a:r>
              <a:rPr lang="en-IN" sz="2000" dirty="0"/>
              <a:t> have 5 possible values for vertical-align: </a:t>
            </a:r>
            <a:r>
              <a:rPr lang="en-IN" sz="2000" dirty="0" err="1"/>
              <a:t>baseline,length,top,middle,bottom.if</a:t>
            </a:r>
            <a:r>
              <a:rPr lang="en-IN" sz="2000" dirty="0"/>
              <a:t> we </a:t>
            </a:r>
            <a:r>
              <a:rPr lang="en-IN" sz="2000" dirty="0" err="1"/>
              <a:t>speciy</a:t>
            </a:r>
            <a:r>
              <a:rPr lang="en-IN" sz="2000" dirty="0"/>
              <a:t> </a:t>
            </a:r>
            <a:r>
              <a:rPr lang="en-IN" sz="2000" b="1" dirty="0"/>
              <a:t>top </a:t>
            </a:r>
            <a:r>
              <a:rPr lang="en-IN" sz="2000" dirty="0"/>
              <a:t>the content appears at the top side of the element. </a:t>
            </a:r>
            <a:r>
              <a:rPr lang="en-IN" sz="2000" b="1" dirty="0"/>
              <a:t>Baseline </a:t>
            </a:r>
            <a:r>
              <a:rPr lang="en-IN" sz="2000" dirty="0"/>
              <a:t>is also same as top</a:t>
            </a:r>
          </a:p>
          <a:p>
            <a:r>
              <a:rPr lang="en-IN" sz="2000" b="1" dirty="0"/>
              <a:t>Pagination: </a:t>
            </a:r>
            <a:r>
              <a:rPr lang="en-IN" sz="2000" dirty="0"/>
              <a:t>it means we are displaying the page numbers so that user can click on design page number to view the content of the page. We can create pagination using </a:t>
            </a:r>
            <a:r>
              <a:rPr lang="en-IN" sz="2000" dirty="0" err="1"/>
              <a:t>ul</a:t>
            </a:r>
            <a:r>
              <a:rPr lang="en-IN" sz="2000" dirty="0"/>
              <a:t> tag along with li tag</a:t>
            </a:r>
          </a:p>
          <a:p>
            <a:endParaRPr lang="en-IN" sz="2000" b="1" dirty="0"/>
          </a:p>
          <a:p>
            <a:pPr marL="0" indent="0">
              <a:buNone/>
            </a:pPr>
            <a:endParaRPr lang="en-IN" sz="2000" b="1" dirty="0"/>
          </a:p>
        </p:txBody>
      </p:sp>
    </p:spTree>
    <p:extLst>
      <p:ext uri="{BB962C8B-B14F-4D97-AF65-F5344CB8AC3E}">
        <p14:creationId xmlns:p14="http://schemas.microsoft.com/office/powerpoint/2010/main" val="4733158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B52295-8BE5-4CEF-6DAE-A943FABFD96E}"/>
              </a:ext>
            </a:extLst>
          </p:cNvPr>
          <p:cNvSpPr>
            <a:spLocks noGrp="1"/>
          </p:cNvSpPr>
          <p:nvPr>
            <p:ph idx="1"/>
          </p:nvPr>
        </p:nvSpPr>
        <p:spPr>
          <a:xfrm>
            <a:off x="0" y="0"/>
            <a:ext cx="12192000" cy="6858000"/>
          </a:xfrm>
        </p:spPr>
        <p:txBody>
          <a:bodyPr>
            <a:normAutofit lnSpcReduction="10000"/>
          </a:bodyPr>
          <a:lstStyle/>
          <a:p>
            <a:r>
              <a:rPr lang="en-IN" sz="2000" b="1" dirty="0"/>
              <a:t>&lt;card&gt;: </a:t>
            </a:r>
            <a:r>
              <a:rPr lang="en-IN" sz="2000" dirty="0"/>
              <a:t>a card is a rectangle shaped box where we will have header content and footer.in header we will display the header and in the body we will have content and in footer we </a:t>
            </a:r>
            <a:r>
              <a:rPr lang="en-IN" sz="2000" dirty="0" err="1"/>
              <a:t>wil</a:t>
            </a:r>
            <a:r>
              <a:rPr lang="en-IN" sz="2000" dirty="0"/>
              <a:t> have hyperlinks such as ok or cancel or etc</a:t>
            </a:r>
          </a:p>
          <a:p>
            <a:r>
              <a:rPr lang="en-IN" sz="2000" b="1" dirty="0"/>
              <a:t>Html &lt;form&gt; tag; </a:t>
            </a:r>
            <a:r>
              <a:rPr lang="en-IN" sz="2000" dirty="0"/>
              <a:t>we might have different form in real world web pages such as login form, registration form or different kind of forms where user can enter different details.so a for is used for accepting or reading details from the </a:t>
            </a:r>
            <a:r>
              <a:rPr lang="en-IN" sz="2000" dirty="0" err="1"/>
              <a:t>user.form</a:t>
            </a:r>
            <a:r>
              <a:rPr lang="en-IN" sz="2000" dirty="0"/>
              <a:t> contains various form elements such as textboxes, </a:t>
            </a:r>
            <a:r>
              <a:rPr lang="en-IN" sz="2000" dirty="0" err="1"/>
              <a:t>buttons,radio</a:t>
            </a:r>
            <a:r>
              <a:rPr lang="en-IN" sz="2000" dirty="0"/>
              <a:t> buttons </a:t>
            </a:r>
            <a:r>
              <a:rPr lang="en-IN" sz="2000" dirty="0" err="1"/>
              <a:t>etc.when</a:t>
            </a:r>
            <a:r>
              <a:rPr lang="en-IN" sz="2000" dirty="0"/>
              <a:t> the user clicks on submit button all these details will be submitted to the server so that </a:t>
            </a:r>
            <a:r>
              <a:rPr lang="en-IN" sz="2000" dirty="0" err="1"/>
              <a:t>serverside</a:t>
            </a:r>
            <a:r>
              <a:rPr lang="en-IN" sz="2000" dirty="0"/>
              <a:t> can receive those values and can do some </a:t>
            </a:r>
            <a:r>
              <a:rPr lang="en-IN" sz="2000" dirty="0" err="1"/>
              <a:t>db</a:t>
            </a:r>
            <a:r>
              <a:rPr lang="en-IN" sz="2000" dirty="0"/>
              <a:t> operations such as storing the data in </a:t>
            </a:r>
            <a:r>
              <a:rPr lang="en-IN" sz="2000" dirty="0" err="1"/>
              <a:t>dtabase</a:t>
            </a:r>
            <a:r>
              <a:rPr lang="en-IN" sz="2000" dirty="0"/>
              <a:t> and provide the response back to browser. Form tag has various attributes. We have </a:t>
            </a:r>
            <a:r>
              <a:rPr lang="en-IN" sz="2000" b="1" dirty="0"/>
              <a:t>action </a:t>
            </a:r>
            <a:r>
              <a:rPr lang="en-IN" sz="2000" dirty="0"/>
              <a:t>attribute it contains the target </a:t>
            </a:r>
            <a:r>
              <a:rPr lang="en-IN" sz="2000" dirty="0" err="1"/>
              <a:t>url</a:t>
            </a:r>
            <a:r>
              <a:rPr lang="en-IN" sz="2000" dirty="0"/>
              <a:t> to which form must be submitted and we </a:t>
            </a:r>
            <a:r>
              <a:rPr lang="en-IN" sz="2000" dirty="0" err="1"/>
              <a:t>als</a:t>
            </a:r>
            <a:r>
              <a:rPr lang="en-IN" sz="2000" dirty="0"/>
              <a:t> o have </a:t>
            </a:r>
            <a:r>
              <a:rPr lang="en-IN" sz="2000" b="1" dirty="0"/>
              <a:t>method </a:t>
            </a:r>
            <a:r>
              <a:rPr lang="en-IN" sz="2000" dirty="0"/>
              <a:t>attribute which contains get or post </a:t>
            </a:r>
            <a:r>
              <a:rPr lang="en-IN" sz="2000" dirty="0" err="1"/>
              <a:t>request.we</a:t>
            </a:r>
            <a:r>
              <a:rPr lang="en-IN" sz="2000" dirty="0"/>
              <a:t> also have </a:t>
            </a:r>
            <a:r>
              <a:rPr lang="en-IN" sz="2000" b="1" dirty="0" err="1"/>
              <a:t>novalidation</a:t>
            </a:r>
            <a:r>
              <a:rPr lang="en-IN" sz="2000" b="1" dirty="0"/>
              <a:t> </a:t>
            </a:r>
            <a:r>
              <a:rPr lang="en-IN" sz="2000" dirty="0"/>
              <a:t>to disable the built-in validation of forms,</a:t>
            </a:r>
          </a:p>
          <a:p>
            <a:r>
              <a:rPr lang="en-IN" sz="2000" b="1" dirty="0"/>
              <a:t>Input: </a:t>
            </a:r>
            <a:r>
              <a:rPr lang="en-IN" sz="2000" dirty="0"/>
              <a:t>we can create various types of form element by using input tag such as </a:t>
            </a:r>
            <a:r>
              <a:rPr lang="en-IN" sz="2000" dirty="0" err="1"/>
              <a:t>textbox,password</a:t>
            </a:r>
            <a:r>
              <a:rPr lang="en-IN" sz="2000" dirty="0"/>
              <a:t> </a:t>
            </a:r>
            <a:r>
              <a:rPr lang="en-IN" sz="2000" dirty="0" err="1"/>
              <a:t>textbox,checkbox,radio</a:t>
            </a:r>
            <a:r>
              <a:rPr lang="en-IN" sz="2000" dirty="0"/>
              <a:t> buttons </a:t>
            </a:r>
            <a:r>
              <a:rPr lang="en-IN" sz="2000" dirty="0" err="1"/>
              <a:t>etc.input</a:t>
            </a:r>
            <a:r>
              <a:rPr lang="en-IN" sz="2000" dirty="0"/>
              <a:t> tag support overall 19 types like type=“</a:t>
            </a:r>
            <a:r>
              <a:rPr lang="en-IN" sz="2000" dirty="0" err="1"/>
              <a:t>text”,type</a:t>
            </a:r>
            <a:r>
              <a:rPr lang="en-IN" sz="2000" dirty="0"/>
              <a:t>=“password”. Here input is the unpair tag and it is inline element. If input type=“email” then we have to enter correct format like it should contain @ in the value </a:t>
            </a:r>
            <a:r>
              <a:rPr lang="en-IN" sz="2000" dirty="0" err="1"/>
              <a:t>etc.all</a:t>
            </a:r>
            <a:r>
              <a:rPr lang="en-IN" sz="2000" dirty="0"/>
              <a:t> this elements must be inside the &lt;form&gt; tag and if form tag is not present we will not be able to validate or submit the form to the server. Input tag has various attributes like id,class,value,readonly,disabled,autocomplete,autofocus,placeholder,step ,</a:t>
            </a:r>
            <a:r>
              <a:rPr lang="en-IN" sz="2000" dirty="0" err="1"/>
              <a:t>required,min.max,maxlenght</a:t>
            </a:r>
            <a:r>
              <a:rPr lang="en-IN" sz="2000" dirty="0"/>
              <a:t> etc</a:t>
            </a:r>
          </a:p>
          <a:p>
            <a:r>
              <a:rPr lang="en-IN" sz="2000" dirty="0"/>
              <a:t>We have one pseudo class called :focus which will be invoked when we focus on a textbox</a:t>
            </a:r>
          </a:p>
          <a:p>
            <a:r>
              <a:rPr lang="en-IN" sz="2000" b="1" dirty="0"/>
              <a:t>Label: </a:t>
            </a:r>
            <a:r>
              <a:rPr lang="en-IN" sz="2000" dirty="0"/>
              <a:t>the description text explains what value should be entered in the textbox is called as label and we have a </a:t>
            </a:r>
            <a:r>
              <a:rPr lang="en-IN" sz="2000" b="1" dirty="0"/>
              <a:t>for </a:t>
            </a:r>
            <a:r>
              <a:rPr lang="en-IN" sz="2000" dirty="0"/>
              <a:t>attribute for label and when user clicks on label the cursor focus on the textbox element.so we have to provide the textbox id to the </a:t>
            </a:r>
            <a:r>
              <a:rPr lang="en-IN" sz="2000" b="1" dirty="0"/>
              <a:t>for </a:t>
            </a:r>
            <a:r>
              <a:rPr lang="en-IN" sz="2000" dirty="0"/>
              <a:t>attribute. This is very useful when user is using mobile devices.</a:t>
            </a:r>
          </a:p>
          <a:p>
            <a:r>
              <a:rPr lang="en-IN" sz="2000" b="1" dirty="0"/>
              <a:t>Input value attribute: </a:t>
            </a:r>
            <a:r>
              <a:rPr lang="en-IN" sz="2000" dirty="0"/>
              <a:t>it represents the current value of the form element.it can be set by the developer or by the </a:t>
            </a:r>
            <a:r>
              <a:rPr lang="en-IN" sz="2000" dirty="0" err="1"/>
              <a:t>user..if</a:t>
            </a:r>
            <a:r>
              <a:rPr lang="en-IN" sz="2000" dirty="0"/>
              <a:t> we want to specify some default value for the textbox when page opens we have to use this </a:t>
            </a:r>
            <a:r>
              <a:rPr lang="en-IN" sz="2000" b="1" dirty="0"/>
              <a:t>value </a:t>
            </a:r>
            <a:r>
              <a:rPr lang="en-IN" sz="2000" dirty="0" err="1"/>
              <a:t>attribute.same</a:t>
            </a:r>
            <a:r>
              <a:rPr lang="en-IN" sz="2000" dirty="0"/>
              <a:t> value will be displayed to the user and user can modify the value in the textbox then same will be updated to the value attribute of form element.</a:t>
            </a:r>
            <a:endParaRPr lang="en-IN" sz="2000" b="1" dirty="0"/>
          </a:p>
          <a:p>
            <a:pPr marL="0" indent="0">
              <a:buNone/>
            </a:pPr>
            <a:endParaRPr lang="en-IN" sz="2000" b="1" dirty="0"/>
          </a:p>
        </p:txBody>
      </p:sp>
    </p:spTree>
    <p:extLst>
      <p:ext uri="{BB962C8B-B14F-4D97-AF65-F5344CB8AC3E}">
        <p14:creationId xmlns:p14="http://schemas.microsoft.com/office/powerpoint/2010/main" val="22620588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B52295-8BE5-4CEF-6DAE-A943FABFD96E}"/>
              </a:ext>
            </a:extLst>
          </p:cNvPr>
          <p:cNvSpPr>
            <a:spLocks noGrp="1"/>
          </p:cNvSpPr>
          <p:nvPr>
            <p:ph idx="1"/>
          </p:nvPr>
        </p:nvSpPr>
        <p:spPr>
          <a:xfrm>
            <a:off x="0" y="0"/>
            <a:ext cx="12192000" cy="6858000"/>
          </a:xfrm>
        </p:spPr>
        <p:txBody>
          <a:bodyPr>
            <a:normAutofit lnSpcReduction="10000"/>
          </a:bodyPr>
          <a:lstStyle/>
          <a:p>
            <a:r>
              <a:rPr lang="en-IN" sz="2000" b="1" dirty="0"/>
              <a:t>Submit button: </a:t>
            </a:r>
            <a:r>
              <a:rPr lang="en-IN" sz="2000" dirty="0"/>
              <a:t>after creating necessary textboxes in form we have to create a submit button in order to submit the form details to server.in html we can create a submit button either by creating a button tag or by using input type=“submit” </a:t>
            </a:r>
          </a:p>
          <a:p>
            <a:r>
              <a:rPr lang="en-IN" sz="2000" b="1" dirty="0"/>
              <a:t>Reset button: </a:t>
            </a:r>
            <a:r>
              <a:rPr lang="en-IN" sz="2000" dirty="0"/>
              <a:t>it is used to clear the values of all text boxes and all other form </a:t>
            </a:r>
            <a:r>
              <a:rPr lang="en-IN" sz="2000" dirty="0" err="1"/>
              <a:t>elements.default</a:t>
            </a:r>
            <a:r>
              <a:rPr lang="en-IN" sz="2000" dirty="0"/>
              <a:t> text for this button is Reset and no need to explicitly specify the text for this .if we want to change the text we can change it if we need the text other than “Reset” by adding value=“</a:t>
            </a:r>
            <a:r>
              <a:rPr lang="en-IN" sz="2000" dirty="0" err="1"/>
              <a:t>somothing</a:t>
            </a:r>
            <a:r>
              <a:rPr lang="en-IN" sz="2000" dirty="0"/>
              <a:t>”. </a:t>
            </a:r>
          </a:p>
          <a:p>
            <a:r>
              <a:rPr lang="en-IN" sz="2000" b="1" dirty="0"/>
              <a:t>Input text: </a:t>
            </a:r>
            <a:r>
              <a:rPr lang="en-IN" sz="2000" dirty="0"/>
              <a:t>other than email password dates and numbers for all the general purpose needs we have to use input=“</a:t>
            </a:r>
            <a:r>
              <a:rPr lang="en-IN" sz="2000" dirty="0" err="1"/>
              <a:t>text”.we</a:t>
            </a:r>
            <a:r>
              <a:rPr lang="en-IN" sz="2000" dirty="0"/>
              <a:t> can use it for first name . Last name etc</a:t>
            </a:r>
          </a:p>
          <a:p>
            <a:r>
              <a:rPr lang="en-IN" sz="2000" b="1" dirty="0"/>
              <a:t>Input </a:t>
            </a:r>
            <a:r>
              <a:rPr lang="en-IN" sz="2000" b="1" dirty="0" err="1"/>
              <a:t>color</a:t>
            </a:r>
            <a:r>
              <a:rPr lang="en-IN" sz="2000" b="1" dirty="0"/>
              <a:t>: </a:t>
            </a:r>
            <a:r>
              <a:rPr lang="en-IN" sz="2000" dirty="0"/>
              <a:t>if we want to allow the user to select a </a:t>
            </a:r>
            <a:r>
              <a:rPr lang="en-IN" sz="2000" dirty="0" err="1"/>
              <a:t>color</a:t>
            </a:r>
            <a:r>
              <a:rPr lang="en-IN" sz="2000" dirty="0"/>
              <a:t> in the web page.so for that we have to use type=“</a:t>
            </a:r>
            <a:r>
              <a:rPr lang="en-IN" sz="2000" dirty="0" err="1"/>
              <a:t>color</a:t>
            </a:r>
            <a:r>
              <a:rPr lang="en-IN" sz="2000" dirty="0"/>
              <a:t>”. Browser will display a </a:t>
            </a:r>
            <a:r>
              <a:rPr lang="en-IN" sz="2000" dirty="0" err="1"/>
              <a:t>color</a:t>
            </a:r>
            <a:r>
              <a:rPr lang="en-IN" sz="2000" dirty="0"/>
              <a:t> palette from which user can select a </a:t>
            </a:r>
            <a:r>
              <a:rPr lang="en-IN" sz="2000" dirty="0" err="1"/>
              <a:t>color</a:t>
            </a:r>
            <a:endParaRPr lang="en-IN" sz="2000" dirty="0"/>
          </a:p>
          <a:p>
            <a:r>
              <a:rPr lang="en-IN" sz="2000" b="1" dirty="0"/>
              <a:t>Input date: </a:t>
            </a:r>
            <a:r>
              <a:rPr lang="en-IN" sz="2000" dirty="0"/>
              <a:t>if we want to create a date type of field such as date of birth, date of journey for this we have to use type=“date” . Here browser displays a pop-up </a:t>
            </a:r>
            <a:r>
              <a:rPr lang="en-IN" sz="2000" dirty="0" err="1"/>
              <a:t>calender</a:t>
            </a:r>
            <a:r>
              <a:rPr lang="en-IN" sz="2000" dirty="0"/>
              <a:t> to allow the user to select a date in the </a:t>
            </a:r>
            <a:r>
              <a:rPr lang="en-IN" sz="2000" dirty="0" err="1"/>
              <a:t>form.default</a:t>
            </a:r>
            <a:r>
              <a:rPr lang="en-IN" sz="2000" dirty="0"/>
              <a:t> date format  stored is year-month-date </a:t>
            </a:r>
          </a:p>
          <a:p>
            <a:r>
              <a:rPr lang="en-IN" sz="2000" b="1" dirty="0"/>
              <a:t>Input datetime-local: </a:t>
            </a:r>
            <a:r>
              <a:rPr lang="en-IN" sz="2000" dirty="0"/>
              <a:t>suppose if we want to accept both date and time values in the form then we have to use datetime-</a:t>
            </a:r>
            <a:r>
              <a:rPr lang="en-IN" sz="2000" dirty="0" err="1"/>
              <a:t>local..internally</a:t>
            </a:r>
            <a:r>
              <a:rPr lang="en-IN" sz="2000" dirty="0"/>
              <a:t> the format stored is </a:t>
            </a:r>
            <a:r>
              <a:rPr lang="en-IN" sz="2000" dirty="0" err="1"/>
              <a:t>yyyy</a:t>
            </a:r>
            <a:r>
              <a:rPr lang="en-IN" sz="2000" dirty="0"/>
              <a:t>-mm-dd </a:t>
            </a:r>
            <a:r>
              <a:rPr lang="en-IN" sz="2000" dirty="0" err="1"/>
              <a:t>hh:mm:ss</a:t>
            </a:r>
            <a:r>
              <a:rPr lang="en-IN" sz="2000" dirty="0"/>
              <a:t> . Some browsers like </a:t>
            </a:r>
            <a:r>
              <a:rPr lang="en-IN" sz="2000" dirty="0" err="1"/>
              <a:t>firefox</a:t>
            </a:r>
            <a:r>
              <a:rPr lang="en-IN" sz="2000" dirty="0"/>
              <a:t> does not recognise this datetime-local. It is shown as normal textbox</a:t>
            </a:r>
          </a:p>
          <a:p>
            <a:r>
              <a:rPr lang="en-IN" sz="2000" b="1" dirty="0"/>
              <a:t>Caniuse.com </a:t>
            </a:r>
            <a:r>
              <a:rPr lang="en-IN" sz="2000" dirty="0"/>
              <a:t>this is the site where we can test all the features of </a:t>
            </a:r>
            <a:r>
              <a:rPr lang="en-IN" sz="2000" dirty="0" err="1"/>
              <a:t>css</a:t>
            </a:r>
            <a:r>
              <a:rPr lang="en-IN" sz="2000" dirty="0"/>
              <a:t> and html. In this site we can check if it is supported in all browsers or not.</a:t>
            </a:r>
          </a:p>
          <a:p>
            <a:r>
              <a:rPr lang="en-IN" sz="2000" b="1" dirty="0"/>
              <a:t>Input Time: </a:t>
            </a:r>
            <a:r>
              <a:rPr lang="en-IN" sz="2000" dirty="0"/>
              <a:t>if we want to accept only the time value but not date then we use type=“time”</a:t>
            </a:r>
          </a:p>
          <a:p>
            <a:r>
              <a:rPr lang="en-IN" sz="2000" b="1" dirty="0"/>
              <a:t>Input month: </a:t>
            </a:r>
            <a:r>
              <a:rPr lang="en-IN" sz="2000" dirty="0"/>
              <a:t>if we want to allow the user to select only month value of that particular year then we have to use type=“</a:t>
            </a:r>
            <a:r>
              <a:rPr lang="en-IN" sz="2000" dirty="0" err="1"/>
              <a:t>month”.visible</a:t>
            </a:r>
            <a:r>
              <a:rPr lang="en-IN" sz="2000" dirty="0"/>
              <a:t> format to user is </a:t>
            </a:r>
            <a:r>
              <a:rPr lang="en-IN" sz="2000" dirty="0" err="1"/>
              <a:t>month,year</a:t>
            </a:r>
            <a:r>
              <a:rPr lang="en-IN" sz="2000" dirty="0"/>
              <a:t> but internal format is year-</a:t>
            </a:r>
            <a:r>
              <a:rPr lang="en-IN" sz="2000" dirty="0" err="1"/>
              <a:t>monthnumber</a:t>
            </a:r>
            <a:r>
              <a:rPr lang="en-IN" sz="2000" dirty="0"/>
              <a:t> which is readable through </a:t>
            </a:r>
            <a:r>
              <a:rPr lang="en-IN" sz="2000" dirty="0" err="1"/>
              <a:t>jquery</a:t>
            </a:r>
            <a:r>
              <a:rPr lang="en-IN" sz="2000" dirty="0"/>
              <a:t> or </a:t>
            </a:r>
            <a:r>
              <a:rPr lang="en-IN" sz="2000" dirty="0" err="1"/>
              <a:t>javascript</a:t>
            </a:r>
            <a:endParaRPr lang="en-IN" sz="2000" b="1" dirty="0"/>
          </a:p>
        </p:txBody>
      </p:sp>
    </p:spTree>
    <p:extLst>
      <p:ext uri="{BB962C8B-B14F-4D97-AF65-F5344CB8AC3E}">
        <p14:creationId xmlns:p14="http://schemas.microsoft.com/office/powerpoint/2010/main" val="6187560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B52295-8BE5-4CEF-6DAE-A943FABFD96E}"/>
              </a:ext>
            </a:extLst>
          </p:cNvPr>
          <p:cNvSpPr>
            <a:spLocks noGrp="1"/>
          </p:cNvSpPr>
          <p:nvPr>
            <p:ph idx="1"/>
          </p:nvPr>
        </p:nvSpPr>
        <p:spPr>
          <a:xfrm>
            <a:off x="0" y="254000"/>
            <a:ext cx="11353800" cy="6604000"/>
          </a:xfrm>
        </p:spPr>
        <p:txBody>
          <a:bodyPr>
            <a:normAutofit fontScale="70000" lnSpcReduction="20000"/>
          </a:bodyPr>
          <a:lstStyle/>
          <a:p>
            <a:r>
              <a:rPr lang="en-IN" sz="2000" dirty="0"/>
              <a:t>We need browser like chrome, </a:t>
            </a:r>
            <a:r>
              <a:rPr lang="en-IN" sz="2000" dirty="0" err="1"/>
              <a:t>firefox</a:t>
            </a:r>
            <a:r>
              <a:rPr lang="en-IN" sz="2000" dirty="0"/>
              <a:t> etc and visual studio code editor to develop html and </a:t>
            </a:r>
            <a:r>
              <a:rPr lang="en-IN" sz="2000" dirty="0" err="1"/>
              <a:t>css</a:t>
            </a:r>
            <a:endParaRPr lang="en-IN" sz="2000" dirty="0"/>
          </a:p>
          <a:p>
            <a:r>
              <a:rPr lang="en-IN" sz="2000" dirty="0"/>
              <a:t>We can install community Material theme, Live Server from visual studio code extensions</a:t>
            </a:r>
          </a:p>
          <a:p>
            <a:endParaRPr lang="en-IN" sz="2000" dirty="0"/>
          </a:p>
          <a:p>
            <a:r>
              <a:rPr lang="en-IN" sz="2000" dirty="0"/>
              <a:t>Html stands for hypertext markup </a:t>
            </a:r>
            <a:r>
              <a:rPr lang="en-IN" sz="2000" dirty="0" err="1"/>
              <a:t>language.It</a:t>
            </a:r>
            <a:r>
              <a:rPr lang="en-IN" sz="2000" dirty="0"/>
              <a:t> is a tag-based language which means commands are written in the form of tags.  It is mainly used to create elements in the web page. Html is used to create the basic appearance of the web page. But limitation of html is it does not apply much styles like </a:t>
            </a:r>
            <a:r>
              <a:rPr lang="en-IN" sz="2000" dirty="0" err="1"/>
              <a:t>margin,borders</a:t>
            </a:r>
            <a:r>
              <a:rPr lang="en-IN" sz="2000" dirty="0"/>
              <a:t>, </a:t>
            </a:r>
            <a:r>
              <a:rPr lang="en-IN" sz="2000" dirty="0" err="1"/>
              <a:t>paddings,color</a:t>
            </a:r>
            <a:r>
              <a:rPr lang="en-IN" sz="2000" dirty="0"/>
              <a:t> etc.</a:t>
            </a:r>
          </a:p>
          <a:p>
            <a:r>
              <a:rPr lang="en-IN" sz="2000" dirty="0"/>
              <a:t>Html is not a case sensitive language.</a:t>
            </a:r>
          </a:p>
          <a:p>
            <a:r>
              <a:rPr lang="en-IN" sz="2000" dirty="0"/>
              <a:t>it defines the structure of your content.html consists of series of elements which we can use to enclose, wrap the content to make it appear a certain way.</a:t>
            </a:r>
          </a:p>
          <a:p>
            <a:r>
              <a:rPr lang="en-IN" sz="2000" dirty="0"/>
              <a:t>Paragraph html element represents a paragraph</a:t>
            </a:r>
          </a:p>
          <a:p>
            <a:r>
              <a:rPr lang="en-IN" sz="2000" dirty="0"/>
              <a:t>Mozilla developer network explains about every html element and </a:t>
            </a:r>
            <a:r>
              <a:rPr lang="en-IN" sz="2000" dirty="0" err="1"/>
              <a:t>css</a:t>
            </a:r>
            <a:endParaRPr lang="en-IN" sz="2000" dirty="0"/>
          </a:p>
          <a:p>
            <a:r>
              <a:rPr lang="en-IN" sz="2000" dirty="0"/>
              <a:t>We have 8 sematic tags </a:t>
            </a:r>
            <a:r>
              <a:rPr lang="en-IN" sz="2000" dirty="0" err="1"/>
              <a:t>div,article,aside,header,footer,nav,section,span</a:t>
            </a:r>
            <a:endParaRPr lang="en-IN" sz="2000" dirty="0"/>
          </a:p>
          <a:p>
            <a:endParaRPr lang="en-IN" sz="2000" dirty="0"/>
          </a:p>
          <a:p>
            <a:r>
              <a:rPr lang="en-IN" sz="2000" b="1" dirty="0"/>
              <a:t>Document structure:  (Below structure can be generated by typing exclamatory symbol in </a:t>
            </a:r>
            <a:r>
              <a:rPr lang="en-IN" sz="2000" b="1" dirty="0" err="1"/>
              <a:t>vscode</a:t>
            </a:r>
            <a:r>
              <a:rPr lang="en-IN" sz="2000" b="1" dirty="0"/>
              <a:t>)</a:t>
            </a:r>
          </a:p>
          <a:p>
            <a:r>
              <a:rPr lang="en-IN" sz="2000" dirty="0"/>
              <a:t>Html document starts with &lt;html&gt; tag and end with closing tag of html </a:t>
            </a:r>
            <a:r>
              <a:rPr lang="en-IN" sz="2000" dirty="0" err="1"/>
              <a:t>tag.inside</a:t>
            </a:r>
            <a:r>
              <a:rPr lang="en-IN" sz="2000" dirty="0"/>
              <a:t> the html tags we have to use two tags mainly head and body.. The head tag specifies the document details such as title of web page, charset of webpage, set of </a:t>
            </a:r>
            <a:r>
              <a:rPr lang="en-IN" sz="2000" dirty="0" err="1"/>
              <a:t>css</a:t>
            </a:r>
            <a:r>
              <a:rPr lang="en-IN" sz="2000" dirty="0"/>
              <a:t> and </a:t>
            </a:r>
            <a:r>
              <a:rPr lang="en-IN" sz="2000" dirty="0" err="1"/>
              <a:t>js</a:t>
            </a:r>
            <a:r>
              <a:rPr lang="en-IN" sz="2000" dirty="0"/>
              <a:t> files are specified inside this tag</a:t>
            </a:r>
          </a:p>
          <a:p>
            <a:r>
              <a:rPr lang="en-IN" sz="2000" dirty="0"/>
              <a:t>Head tag contains </a:t>
            </a:r>
            <a:r>
              <a:rPr lang="en-IN" sz="2000" dirty="0" err="1"/>
              <a:t>script.link,meta,title</a:t>
            </a:r>
            <a:r>
              <a:rPr lang="en-IN" sz="2000" dirty="0"/>
              <a:t> etc and body tag contains </a:t>
            </a:r>
            <a:r>
              <a:rPr lang="en-IN" sz="2000" dirty="0" err="1"/>
              <a:t>div,span,heading,paragraph</a:t>
            </a:r>
            <a:r>
              <a:rPr lang="en-IN" sz="2000" dirty="0"/>
              <a:t> etc</a:t>
            </a:r>
          </a:p>
          <a:p>
            <a:r>
              <a:rPr lang="en-IN" sz="2000" dirty="0"/>
              <a:t>Body tag contains the actual content of the web page that can be dismayed in the document area of the browser</a:t>
            </a:r>
          </a:p>
          <a:p>
            <a:r>
              <a:rPr lang="en-IN" sz="2000" b="1" dirty="0"/>
              <a:t>&lt;!DOCTYPE html&gt;</a:t>
            </a:r>
          </a:p>
          <a:p>
            <a:r>
              <a:rPr lang="en-IN" sz="2000" b="1" dirty="0"/>
              <a:t>&lt;html&gt;</a:t>
            </a:r>
          </a:p>
          <a:p>
            <a:r>
              <a:rPr lang="en-IN" sz="2000" b="1" dirty="0"/>
              <a:t>&lt;head&gt;</a:t>
            </a:r>
          </a:p>
          <a:p>
            <a:r>
              <a:rPr lang="en-IN" sz="2000" b="1" dirty="0"/>
              <a:t>&lt;title&gt;My application&lt;/title&gt;</a:t>
            </a:r>
          </a:p>
          <a:p>
            <a:r>
              <a:rPr lang="en-IN" sz="2000" b="1" dirty="0"/>
              <a:t>&lt;/head&gt;</a:t>
            </a:r>
          </a:p>
          <a:p>
            <a:r>
              <a:rPr lang="en-IN" sz="2000" b="1" dirty="0"/>
              <a:t>&lt;body&gt;&lt;/body&gt;</a:t>
            </a:r>
          </a:p>
          <a:p>
            <a:r>
              <a:rPr lang="en-IN" sz="2000" b="1" dirty="0"/>
              <a:t>&lt;/html&gt;</a:t>
            </a:r>
          </a:p>
          <a:p>
            <a:pPr marL="0" indent="0">
              <a:buNone/>
            </a:pPr>
            <a:endParaRPr lang="en-IN" sz="2000" b="1" dirty="0"/>
          </a:p>
          <a:p>
            <a:endParaRPr lang="en-IN" sz="2000" dirty="0"/>
          </a:p>
          <a:p>
            <a:endParaRPr lang="en-IN" sz="2000" dirty="0"/>
          </a:p>
          <a:p>
            <a:pPr marL="0" indent="0">
              <a:buNone/>
            </a:pPr>
            <a:endParaRPr lang="en-IN" sz="2000" dirty="0"/>
          </a:p>
          <a:p>
            <a:endParaRPr lang="en-IN" sz="2000" dirty="0"/>
          </a:p>
          <a:p>
            <a:endParaRPr lang="en-IN" sz="2000" dirty="0"/>
          </a:p>
        </p:txBody>
      </p:sp>
    </p:spTree>
    <p:extLst>
      <p:ext uri="{BB962C8B-B14F-4D97-AF65-F5344CB8AC3E}">
        <p14:creationId xmlns:p14="http://schemas.microsoft.com/office/powerpoint/2010/main" val="12174919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B52295-8BE5-4CEF-6DAE-A943FABFD96E}"/>
              </a:ext>
            </a:extLst>
          </p:cNvPr>
          <p:cNvSpPr>
            <a:spLocks noGrp="1"/>
          </p:cNvSpPr>
          <p:nvPr>
            <p:ph idx="1"/>
          </p:nvPr>
        </p:nvSpPr>
        <p:spPr>
          <a:xfrm>
            <a:off x="0" y="0"/>
            <a:ext cx="12192000" cy="6858000"/>
          </a:xfrm>
        </p:spPr>
        <p:txBody>
          <a:bodyPr>
            <a:normAutofit/>
          </a:bodyPr>
          <a:lstStyle/>
          <a:p>
            <a:r>
              <a:rPr lang="en-IN" sz="2000" b="1" dirty="0"/>
              <a:t>Input type week: </a:t>
            </a:r>
            <a:r>
              <a:rPr lang="en-IN" sz="2000" dirty="0"/>
              <a:t> suppose if we want to allow user to select a specific week of the year then we use type=“week”</a:t>
            </a:r>
          </a:p>
          <a:p>
            <a:r>
              <a:rPr lang="en-IN" sz="2000" b="1" dirty="0"/>
              <a:t>Input file: </a:t>
            </a:r>
            <a:r>
              <a:rPr lang="en-IN" sz="2000" dirty="0"/>
              <a:t>suppose if we want to accept a file attachment from the user then we use type=“file”.by default it will allow to choose only single file but in case if we want to choose multiple files then we have to use </a:t>
            </a:r>
            <a:r>
              <a:rPr lang="en-IN" sz="2000" b="1" dirty="0"/>
              <a:t>multiple </a:t>
            </a:r>
            <a:r>
              <a:rPr lang="en-IN" sz="2000" dirty="0"/>
              <a:t>attribute </a:t>
            </a:r>
            <a:r>
              <a:rPr lang="en-IN" sz="2000" dirty="0" err="1"/>
              <a:t>multile</a:t>
            </a:r>
            <a:r>
              <a:rPr lang="en-IN" sz="2000" dirty="0"/>
              <a:t>=“multiple”</a:t>
            </a:r>
          </a:p>
          <a:p>
            <a:r>
              <a:rPr lang="en-IN" sz="2000" b="1" dirty="0"/>
              <a:t>Input url: </a:t>
            </a:r>
            <a:r>
              <a:rPr lang="en-IN" sz="2000" dirty="0"/>
              <a:t>if we want to accept a website </a:t>
            </a:r>
            <a:r>
              <a:rPr lang="en-IN" sz="2000" dirty="0" err="1"/>
              <a:t>url</a:t>
            </a:r>
            <a:r>
              <a:rPr lang="en-IN" sz="2000" dirty="0"/>
              <a:t> from the user then we have to use type=“</a:t>
            </a:r>
            <a:r>
              <a:rPr lang="en-IN" sz="2000" dirty="0" err="1"/>
              <a:t>url</a:t>
            </a:r>
            <a:r>
              <a:rPr lang="en-IN" sz="2000" dirty="0"/>
              <a:t>”. Browser performs automatic validation in case of type=“email”, type=“</a:t>
            </a:r>
            <a:r>
              <a:rPr lang="en-IN" sz="2000" dirty="0" err="1"/>
              <a:t>url</a:t>
            </a:r>
            <a:r>
              <a:rPr lang="en-IN" sz="2000" dirty="0"/>
              <a:t>” and type=“number”</a:t>
            </a:r>
          </a:p>
          <a:p>
            <a:r>
              <a:rPr lang="en-IN" sz="2000" b="1" dirty="0"/>
              <a:t>Input number: </a:t>
            </a:r>
            <a:r>
              <a:rPr lang="en-IN" sz="2000" dirty="0"/>
              <a:t>if we want the textbox to allow only </a:t>
            </a:r>
            <a:r>
              <a:rPr lang="en-IN" sz="2000" dirty="0" err="1"/>
              <a:t>numerics</a:t>
            </a:r>
            <a:r>
              <a:rPr lang="en-IN" sz="2000" dirty="0"/>
              <a:t> then we use type=“number”.it is introduced in html5 it may vary from one browser to another browser. In </a:t>
            </a:r>
            <a:r>
              <a:rPr lang="en-IN" sz="2000" dirty="0" err="1"/>
              <a:t>firefox</a:t>
            </a:r>
            <a:r>
              <a:rPr lang="en-IN" sz="2000" dirty="0"/>
              <a:t> user can enter alphabets but after that it will display error message but in chromes it will not allow to enter alphabets.in textbox it will display up and down buttons to increase and decrease the numbers.</a:t>
            </a:r>
          </a:p>
          <a:p>
            <a:r>
              <a:rPr lang="en-IN" sz="2000" b="1" dirty="0"/>
              <a:t>Input Range: </a:t>
            </a:r>
            <a:r>
              <a:rPr lang="en-IN" sz="2000" dirty="0"/>
              <a:t>it will allows us to create a slider which similar to music volume increase and decrease horizontal line.it contains </a:t>
            </a:r>
            <a:r>
              <a:rPr lang="en-IN" sz="2000" b="1" dirty="0"/>
              <a:t>min </a:t>
            </a:r>
            <a:r>
              <a:rPr lang="en-IN" sz="2000" dirty="0"/>
              <a:t>and </a:t>
            </a:r>
            <a:r>
              <a:rPr lang="en-IN" sz="2000" b="1" dirty="0"/>
              <a:t>max </a:t>
            </a:r>
            <a:r>
              <a:rPr lang="en-IN" sz="2000" dirty="0"/>
              <a:t>attributes using which we can control the range</a:t>
            </a:r>
          </a:p>
          <a:p>
            <a:r>
              <a:rPr lang="en-IN" sz="2000" b="1" dirty="0"/>
              <a:t>Input search: </a:t>
            </a:r>
            <a:r>
              <a:rPr lang="en-IN" sz="2000" dirty="0"/>
              <a:t>it is same as type=“text” only the difference is in case of search browser displays the X(into) mark to clear the textbox value</a:t>
            </a:r>
          </a:p>
          <a:p>
            <a:r>
              <a:rPr lang="en-IN" sz="2000" b="1" dirty="0"/>
              <a:t>Input radio: </a:t>
            </a:r>
            <a:r>
              <a:rPr lang="en-IN" sz="2000" dirty="0"/>
              <a:t>suppose if we have two or more options for the user and user must select any one of them in that case we use type=“radio” .for example there is a gender field and user have to select only one </a:t>
            </a:r>
            <a:r>
              <a:rPr lang="en-IN" sz="2000" dirty="0" err="1"/>
              <a:t>option.for</a:t>
            </a:r>
            <a:r>
              <a:rPr lang="en-IN" sz="2000" dirty="0"/>
              <a:t> this we use radio button.in this in order to group the radio button we have to give common name for all the radio </a:t>
            </a:r>
            <a:r>
              <a:rPr lang="en-IN" sz="2000" dirty="0" err="1"/>
              <a:t>buttons.for</a:t>
            </a:r>
            <a:r>
              <a:rPr lang="en-IN" sz="2000" dirty="0"/>
              <a:t> example we have 3 options like </a:t>
            </a:r>
            <a:r>
              <a:rPr lang="en-IN" sz="2000" dirty="0" err="1"/>
              <a:t>male,female</a:t>
            </a:r>
            <a:r>
              <a:rPr lang="en-IN" sz="2000" dirty="0"/>
              <a:t> and others and for each of this radio button we give a common name. by default if any one of the radio button </a:t>
            </a:r>
            <a:r>
              <a:rPr lang="en-IN" sz="2000" dirty="0" err="1"/>
              <a:t>shilud</a:t>
            </a:r>
            <a:r>
              <a:rPr lang="en-IN" sz="2000" dirty="0"/>
              <a:t> be checked then we have to use </a:t>
            </a:r>
            <a:r>
              <a:rPr lang="en-IN" sz="2000" b="1" dirty="0"/>
              <a:t>checked </a:t>
            </a:r>
            <a:r>
              <a:rPr lang="en-IN" sz="2000" dirty="0"/>
              <a:t>attribute</a:t>
            </a:r>
          </a:p>
          <a:p>
            <a:r>
              <a:rPr lang="en-IN" sz="2000" b="1" dirty="0"/>
              <a:t>Input checkbox: </a:t>
            </a:r>
            <a:r>
              <a:rPr lang="en-IN" sz="2000" dirty="0"/>
              <a:t>if we want to ask the user like “I read all the guidelines and I accept” and user can answer by selecting the </a:t>
            </a:r>
            <a:r>
              <a:rPr lang="en-IN" sz="2000" dirty="0" err="1"/>
              <a:t>checkbox.for</a:t>
            </a:r>
            <a:r>
              <a:rPr lang="en-IN" sz="2000" dirty="0"/>
              <a:t> yes or no type of options we use check box.</a:t>
            </a:r>
          </a:p>
          <a:p>
            <a:endParaRPr lang="en-IN" sz="2000" b="1" dirty="0"/>
          </a:p>
        </p:txBody>
      </p:sp>
    </p:spTree>
    <p:extLst>
      <p:ext uri="{BB962C8B-B14F-4D97-AF65-F5344CB8AC3E}">
        <p14:creationId xmlns:p14="http://schemas.microsoft.com/office/powerpoint/2010/main" val="29473670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B52295-8BE5-4CEF-6DAE-A943FABFD96E}"/>
              </a:ext>
            </a:extLst>
          </p:cNvPr>
          <p:cNvSpPr>
            <a:spLocks noGrp="1"/>
          </p:cNvSpPr>
          <p:nvPr>
            <p:ph idx="1"/>
          </p:nvPr>
        </p:nvSpPr>
        <p:spPr>
          <a:xfrm>
            <a:off x="0" y="0"/>
            <a:ext cx="12192000" cy="6858000"/>
          </a:xfrm>
        </p:spPr>
        <p:txBody>
          <a:bodyPr>
            <a:normAutofit fontScale="92500" lnSpcReduction="10000"/>
          </a:bodyPr>
          <a:lstStyle/>
          <a:p>
            <a:r>
              <a:rPr lang="en-IN" sz="2000" b="1" dirty="0"/>
              <a:t>Input name: </a:t>
            </a:r>
            <a:r>
              <a:rPr lang="en-IN" sz="2000" dirty="0"/>
              <a:t>it is recommended to set name attribute for all the elements because when user clicks on the submit button all the names and values from all the form elements will be collected automatically and will be submitted as a query string to the server.name=“</a:t>
            </a:r>
            <a:r>
              <a:rPr lang="en-IN" sz="2000" dirty="0" err="1"/>
              <a:t>firstname</a:t>
            </a:r>
            <a:r>
              <a:rPr lang="en-IN" sz="2000" dirty="0"/>
              <a:t>”&amp;name=“</a:t>
            </a:r>
            <a:r>
              <a:rPr lang="en-IN" sz="2000" dirty="0" err="1"/>
              <a:t>lastname</a:t>
            </a:r>
            <a:r>
              <a:rPr lang="en-IN" sz="2000" dirty="0"/>
              <a:t>” so </a:t>
            </a:r>
            <a:r>
              <a:rPr lang="en-IN" sz="2000" dirty="0" err="1"/>
              <a:t>firstname</a:t>
            </a:r>
            <a:r>
              <a:rPr lang="en-IN" sz="2000" dirty="0"/>
              <a:t>=“Venkat” and </a:t>
            </a:r>
            <a:r>
              <a:rPr lang="en-IN" sz="2000" dirty="0" err="1"/>
              <a:t>lastname</a:t>
            </a:r>
            <a:r>
              <a:rPr lang="en-IN" sz="2000" dirty="0"/>
              <a:t>=“</a:t>
            </a:r>
            <a:r>
              <a:rPr lang="en-IN" sz="2000" dirty="0" err="1"/>
              <a:t>varma</a:t>
            </a:r>
            <a:r>
              <a:rPr lang="en-IN" sz="2000" dirty="0"/>
              <a:t>” will be submitted to server.so it is recommended to use name attribute for all form elements.in case if we do not add name attribute that value will not be submitted to the server because nameless elements will not be included in the query string.so what is difference between id and name attributes. Both are used for identification of elements generally we use id in </a:t>
            </a:r>
            <a:r>
              <a:rPr lang="en-IN" sz="2000" dirty="0" err="1"/>
              <a:t>javascript</a:t>
            </a:r>
            <a:r>
              <a:rPr lang="en-IN" sz="2000" dirty="0"/>
              <a:t> html </a:t>
            </a:r>
            <a:r>
              <a:rPr lang="en-IN" sz="2000" dirty="0" err="1"/>
              <a:t>css</a:t>
            </a:r>
            <a:r>
              <a:rPr lang="en-IN" sz="2000" dirty="0"/>
              <a:t> to identify the element but name attribute is used only for submission purpose that means server side program will read the form </a:t>
            </a:r>
            <a:r>
              <a:rPr lang="en-IN" sz="2000" dirty="0" err="1"/>
              <a:t>elementonly</a:t>
            </a:r>
            <a:r>
              <a:rPr lang="en-IN" sz="2000" dirty="0"/>
              <a:t> by using the name attribute, so </a:t>
            </a:r>
            <a:r>
              <a:rPr lang="en-IN" sz="2000" b="1" dirty="0"/>
              <a:t>id </a:t>
            </a:r>
            <a:r>
              <a:rPr lang="en-IN" sz="2000" dirty="0"/>
              <a:t>attribute is used for client side programming and </a:t>
            </a:r>
            <a:r>
              <a:rPr lang="en-IN" sz="2000" b="1" dirty="0"/>
              <a:t>name </a:t>
            </a:r>
            <a:r>
              <a:rPr lang="en-IN" sz="2000" dirty="0"/>
              <a:t>attribute is used for </a:t>
            </a:r>
            <a:r>
              <a:rPr lang="en-IN" sz="2000" dirty="0" err="1"/>
              <a:t>serverside</a:t>
            </a:r>
            <a:r>
              <a:rPr lang="en-IN" sz="2000" dirty="0"/>
              <a:t> programming.</a:t>
            </a:r>
          </a:p>
          <a:p>
            <a:r>
              <a:rPr lang="en-IN" sz="2000" b="1" dirty="0"/>
              <a:t>input hidden: </a:t>
            </a:r>
            <a:r>
              <a:rPr lang="en-IN" sz="2000" dirty="0"/>
              <a:t>sometime we do not want to accept the values from the user but we want to submit the value to the server then in that case we use type=“hidden”</a:t>
            </a:r>
          </a:p>
          <a:p>
            <a:r>
              <a:rPr lang="en-IN" sz="2000" b="1" dirty="0"/>
              <a:t>Input image: </a:t>
            </a:r>
            <a:r>
              <a:rPr lang="en-IN" sz="2000" dirty="0"/>
              <a:t>suppose if we want to display image as a submit button instead of plain button then we use type=“image”.it is alternative to type=“submit’ or button tag. From </a:t>
            </a:r>
            <a:r>
              <a:rPr lang="en-IN" sz="2000" dirty="0">
                <a:hlinkClick r:id="rId2"/>
              </a:rPr>
              <a:t>www.iconfinder.com</a:t>
            </a:r>
            <a:r>
              <a:rPr lang="en-IN" sz="2000" dirty="0"/>
              <a:t> we can download the icon </a:t>
            </a:r>
            <a:r>
              <a:rPr lang="en-IN" sz="2000" dirty="0" err="1"/>
              <a:t>images.this</a:t>
            </a:r>
            <a:r>
              <a:rPr lang="en-IN" sz="2000" dirty="0"/>
              <a:t> type=“image” acts as a submit button and when we click on image the form will be submitted to the server</a:t>
            </a:r>
          </a:p>
          <a:p>
            <a:r>
              <a:rPr lang="en-IN" sz="2000" b="1" dirty="0"/>
              <a:t>Input </a:t>
            </a:r>
            <a:r>
              <a:rPr lang="en-IN" sz="2000" b="1" dirty="0" err="1"/>
              <a:t>readonly</a:t>
            </a:r>
            <a:r>
              <a:rPr lang="en-IN" sz="2000" b="1" dirty="0"/>
              <a:t> attribute: </a:t>
            </a:r>
            <a:r>
              <a:rPr lang="en-IN" sz="2000" dirty="0"/>
              <a:t>suppose we want to set the default value in the textbox and don’t want to allow the user to modify the same in that case we use type=“</a:t>
            </a:r>
            <a:r>
              <a:rPr lang="en-IN" sz="2000" dirty="0" err="1"/>
              <a:t>readonly</a:t>
            </a:r>
            <a:r>
              <a:rPr lang="en-IN" sz="2000" dirty="0"/>
              <a:t>”. If it is </a:t>
            </a:r>
            <a:r>
              <a:rPr lang="en-IN" sz="2000" dirty="0" err="1"/>
              <a:t>readonly</a:t>
            </a:r>
            <a:r>
              <a:rPr lang="en-IN" sz="2000" dirty="0"/>
              <a:t> then user cannot modify the value</a:t>
            </a:r>
          </a:p>
          <a:p>
            <a:r>
              <a:rPr lang="en-IN" sz="2000" b="1" dirty="0"/>
              <a:t>Input disabled: </a:t>
            </a:r>
            <a:r>
              <a:rPr lang="en-IN" sz="2000" dirty="0"/>
              <a:t>there is another way to make textbox </a:t>
            </a:r>
            <a:r>
              <a:rPr lang="en-IN" sz="2000" dirty="0" err="1"/>
              <a:t>readonly</a:t>
            </a:r>
            <a:r>
              <a:rPr lang="en-IN" sz="2000" dirty="0"/>
              <a:t> that is disabled=“disabled” that means value of disabled field cannot be modified by the user and will not be submitted to server at the time of submission and disabled textboxes are not focusable.</a:t>
            </a:r>
          </a:p>
          <a:p>
            <a:r>
              <a:rPr lang="en-IN" sz="2000" b="1" dirty="0"/>
              <a:t>Input autocomplete attribute: </a:t>
            </a:r>
            <a:r>
              <a:rPr lang="en-IN" sz="2000" dirty="0"/>
              <a:t>when user clicks on the textbox automatically it shows the previously entered values that means browser maintains the history of the values that are entered and submitted. This feature is </a:t>
            </a:r>
            <a:r>
              <a:rPr lang="en-IN" sz="2000" dirty="0" err="1"/>
              <a:t>bydefault</a:t>
            </a:r>
            <a:r>
              <a:rPr lang="en-IN" sz="2000" dirty="0"/>
              <a:t> enabled for all the textboxes in all the browsers and this feature is called as </a:t>
            </a:r>
            <a:r>
              <a:rPr lang="en-IN" sz="2000" dirty="0" err="1"/>
              <a:t>autocomplete.we</a:t>
            </a:r>
            <a:r>
              <a:rPr lang="en-IN" sz="2000" dirty="0"/>
              <a:t> can </a:t>
            </a:r>
            <a:r>
              <a:rPr lang="en-IN" sz="2000" dirty="0" err="1"/>
              <a:t>disblae</a:t>
            </a:r>
            <a:r>
              <a:rPr lang="en-IN" sz="2000" dirty="0"/>
              <a:t> this feature by setting autocomplete=“</a:t>
            </a:r>
            <a:r>
              <a:rPr lang="en-IN" sz="2000" dirty="0" err="1"/>
              <a:t>off”.this</a:t>
            </a:r>
            <a:r>
              <a:rPr lang="en-IN" sz="2000" dirty="0"/>
              <a:t> autocomplete works for type=“text”,</a:t>
            </a:r>
            <a:r>
              <a:rPr lang="en-IN" sz="2000" dirty="0" err="1"/>
              <a:t>email,url</a:t>
            </a:r>
            <a:r>
              <a:rPr lang="en-IN" sz="2000" dirty="0"/>
              <a:t> </a:t>
            </a:r>
            <a:r>
              <a:rPr lang="en-IN" sz="2000" dirty="0" err="1"/>
              <a:t>etc.autocomplete</a:t>
            </a:r>
            <a:r>
              <a:rPr lang="en-IN" sz="2000" dirty="0"/>
              <a:t> history will not be shared with other browsers</a:t>
            </a:r>
            <a:endParaRPr lang="en-IN" sz="2000" b="1" dirty="0"/>
          </a:p>
          <a:p>
            <a:endParaRPr lang="en-IN" sz="2000" b="1" dirty="0"/>
          </a:p>
        </p:txBody>
      </p:sp>
    </p:spTree>
    <p:extLst>
      <p:ext uri="{BB962C8B-B14F-4D97-AF65-F5344CB8AC3E}">
        <p14:creationId xmlns:p14="http://schemas.microsoft.com/office/powerpoint/2010/main" val="19405287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B52295-8BE5-4CEF-6DAE-A943FABFD96E}"/>
              </a:ext>
            </a:extLst>
          </p:cNvPr>
          <p:cNvSpPr>
            <a:spLocks noGrp="1"/>
          </p:cNvSpPr>
          <p:nvPr>
            <p:ph idx="1"/>
          </p:nvPr>
        </p:nvSpPr>
        <p:spPr>
          <a:xfrm>
            <a:off x="0" y="0"/>
            <a:ext cx="12192000" cy="6858000"/>
          </a:xfrm>
        </p:spPr>
        <p:txBody>
          <a:bodyPr>
            <a:normAutofit/>
          </a:bodyPr>
          <a:lstStyle/>
          <a:p>
            <a:r>
              <a:rPr lang="en-IN" sz="2000" b="1" dirty="0"/>
              <a:t>Input autofocus: </a:t>
            </a:r>
            <a:r>
              <a:rPr lang="en-IN" sz="2000" dirty="0"/>
              <a:t>when the webpage is opened we would like to place the cursor by default appears in the first textbox of the form. So for that textbox we use </a:t>
            </a:r>
            <a:r>
              <a:rPr lang="en-IN" sz="2000" b="1" dirty="0"/>
              <a:t>autofocus=“autofocus”. </a:t>
            </a:r>
            <a:r>
              <a:rPr lang="en-IN" sz="2000" dirty="0"/>
              <a:t>W have to use this attribute only for one form control if we apply for more that one element autofocus is applied for first textbox.</a:t>
            </a:r>
          </a:p>
          <a:p>
            <a:r>
              <a:rPr lang="en-IN" sz="2000" b="1" dirty="0"/>
              <a:t>Input placeholder: </a:t>
            </a:r>
            <a:r>
              <a:rPr lang="en-IN" sz="2000" dirty="0"/>
              <a:t>inside the textbox we want to display the description text then we have to use placeholder. Placeholder is applicable for type=“</a:t>
            </a:r>
            <a:r>
              <a:rPr lang="en-IN" sz="2000" dirty="0" err="1"/>
              <a:t>email,password,text,url,number</a:t>
            </a:r>
            <a:r>
              <a:rPr lang="en-IN" sz="2000" dirty="0"/>
              <a:t>”</a:t>
            </a:r>
          </a:p>
          <a:p>
            <a:r>
              <a:rPr lang="en-IN" sz="2000" b="1" dirty="0"/>
              <a:t>Input step: </a:t>
            </a:r>
            <a:r>
              <a:rPr lang="en-IN" sz="2000" dirty="0"/>
              <a:t>in case of input type=“number”  when user clicks on up or down button we need to increase certain amount of </a:t>
            </a:r>
            <a:r>
              <a:rPr lang="en-IN" sz="2000" dirty="0" err="1"/>
              <a:t>value.suppose</a:t>
            </a:r>
            <a:r>
              <a:rPr lang="en-IN" sz="2000" dirty="0"/>
              <a:t> when user clicks on up button we need to increase the number by 5 in the same way it should decrease by 5.for that purpose we use step=“5”. This attribute is applicable only for input type=“number”</a:t>
            </a:r>
          </a:p>
          <a:p>
            <a:r>
              <a:rPr lang="en-IN" sz="2000" b="1" dirty="0"/>
              <a:t>Input required: </a:t>
            </a:r>
            <a:r>
              <a:rPr lang="en-IN" sz="2000" dirty="0"/>
              <a:t>whenever we find mandatory fields in a form which means value cannot be blank. In that cases we have to use required=“required” </a:t>
            </a:r>
            <a:r>
              <a:rPr lang="en-IN" sz="2000" dirty="0" err="1"/>
              <a:t>attribute.if</a:t>
            </a:r>
            <a:r>
              <a:rPr lang="en-IN" sz="2000" dirty="0"/>
              <a:t> the value is empty browser automatically displays error message indicating that value cannot be </a:t>
            </a:r>
            <a:r>
              <a:rPr lang="en-IN" sz="2000" dirty="0" err="1"/>
              <a:t>blank.for</a:t>
            </a:r>
            <a:r>
              <a:rPr lang="en-IN" sz="2000" dirty="0"/>
              <a:t> almost all input types we can add this attribute. When we submit the form without entering any value in the textbox we will get error message and form submission will be blocked by the required attribute.</a:t>
            </a:r>
          </a:p>
          <a:p>
            <a:r>
              <a:rPr lang="en-IN" sz="2000" b="1" dirty="0"/>
              <a:t>Input min and max attribute: </a:t>
            </a:r>
            <a:r>
              <a:rPr lang="en-IN" sz="2000" dirty="0"/>
              <a:t> suppose in input type=“number” if we want to allow </a:t>
            </a:r>
            <a:r>
              <a:rPr lang="en-IN" sz="2000" dirty="0" err="1"/>
              <a:t>uptoo</a:t>
            </a:r>
            <a:r>
              <a:rPr lang="en-IN" sz="2000" dirty="0"/>
              <a:t> specific numbers then  we need to specify the min and max values . Suppose if I specify min=1 and max=10 then it will allow </a:t>
            </a:r>
            <a:r>
              <a:rPr lang="en-IN" sz="2000" dirty="0" err="1"/>
              <a:t>upto</a:t>
            </a:r>
            <a:r>
              <a:rPr lang="en-IN" sz="2000" dirty="0"/>
              <a:t> </a:t>
            </a:r>
            <a:r>
              <a:rPr lang="en-IN" sz="2000" dirty="0" err="1"/>
              <a:t>va;ues</a:t>
            </a:r>
            <a:r>
              <a:rPr lang="en-IN" sz="2000" dirty="0"/>
              <a:t> 1 to 10. users cannot enter a value outside the </a:t>
            </a:r>
            <a:r>
              <a:rPr lang="en-IN" sz="2000" dirty="0" err="1"/>
              <a:t>range.we</a:t>
            </a:r>
            <a:r>
              <a:rPr lang="en-IN" sz="2000" dirty="0"/>
              <a:t> can apply this </a:t>
            </a:r>
            <a:r>
              <a:rPr lang="en-IN" sz="2000" dirty="0" err="1"/>
              <a:t>attribtes</a:t>
            </a:r>
            <a:r>
              <a:rPr lang="en-IN" sz="2000" dirty="0"/>
              <a:t> for type=“</a:t>
            </a:r>
            <a:r>
              <a:rPr lang="en-IN" sz="2000" dirty="0" err="1"/>
              <a:t>number,date</a:t>
            </a:r>
            <a:r>
              <a:rPr lang="en-IN" sz="2000" dirty="0"/>
              <a:t> and </a:t>
            </a:r>
            <a:r>
              <a:rPr lang="en-IN" sz="2000" dirty="0" err="1"/>
              <a:t>rabge</a:t>
            </a:r>
            <a:r>
              <a:rPr lang="en-IN" sz="2000" dirty="0"/>
              <a:t>”</a:t>
            </a:r>
          </a:p>
          <a:p>
            <a:r>
              <a:rPr lang="en-IN" sz="2000" b="1" dirty="0"/>
              <a:t>Input </a:t>
            </a:r>
            <a:r>
              <a:rPr lang="en-IN" sz="2000" b="1" dirty="0" err="1"/>
              <a:t>maxlength</a:t>
            </a:r>
            <a:r>
              <a:rPr lang="en-IN" sz="2000" b="1" dirty="0"/>
              <a:t> attribute: </a:t>
            </a:r>
            <a:r>
              <a:rPr lang="en-IN" sz="2000" dirty="0"/>
              <a:t>by default in all the textboxes user can enter unlimited number of </a:t>
            </a:r>
            <a:r>
              <a:rPr lang="en-IN" sz="2000" dirty="0" err="1"/>
              <a:t>characters.if</a:t>
            </a:r>
            <a:r>
              <a:rPr lang="en-IN" sz="2000" dirty="0"/>
              <a:t> we want to limit the number of characters we have to use this </a:t>
            </a:r>
            <a:r>
              <a:rPr lang="en-IN" sz="2000" dirty="0" err="1"/>
              <a:t>attribute.this</a:t>
            </a:r>
            <a:r>
              <a:rPr lang="en-IN" sz="2000" dirty="0"/>
              <a:t> can be applied for type=“</a:t>
            </a:r>
            <a:r>
              <a:rPr lang="en-IN" sz="2000" dirty="0" err="1"/>
              <a:t>text,url,email</a:t>
            </a:r>
            <a:r>
              <a:rPr lang="en-IN" sz="2000" dirty="0"/>
              <a:t> etc but not useful for </a:t>
            </a:r>
            <a:r>
              <a:rPr lang="en-IN" sz="2000" dirty="0" err="1"/>
              <a:t>date,number</a:t>
            </a:r>
            <a:r>
              <a:rPr lang="en-IN" sz="2000" dirty="0"/>
              <a:t> etc.. We can enter any characters like digits, special characters etc but it will allow </a:t>
            </a:r>
            <a:r>
              <a:rPr lang="en-IN" sz="2000" dirty="0" err="1"/>
              <a:t>upto</a:t>
            </a:r>
            <a:r>
              <a:rPr lang="en-IN" sz="2000" dirty="0"/>
              <a:t> </a:t>
            </a:r>
            <a:r>
              <a:rPr lang="en-IN" sz="2000" dirty="0" err="1"/>
              <a:t>maxlength</a:t>
            </a:r>
            <a:r>
              <a:rPr lang="en-IN" sz="2000" dirty="0"/>
              <a:t> characters.</a:t>
            </a:r>
          </a:p>
          <a:p>
            <a:endParaRPr lang="en-IN" sz="2000" b="1" dirty="0"/>
          </a:p>
        </p:txBody>
      </p:sp>
    </p:spTree>
    <p:extLst>
      <p:ext uri="{BB962C8B-B14F-4D97-AF65-F5344CB8AC3E}">
        <p14:creationId xmlns:p14="http://schemas.microsoft.com/office/powerpoint/2010/main" val="38703204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B52295-8BE5-4CEF-6DAE-A943FABFD96E}"/>
              </a:ext>
            </a:extLst>
          </p:cNvPr>
          <p:cNvSpPr>
            <a:spLocks noGrp="1"/>
          </p:cNvSpPr>
          <p:nvPr>
            <p:ph idx="1"/>
          </p:nvPr>
        </p:nvSpPr>
        <p:spPr>
          <a:xfrm>
            <a:off x="0" y="0"/>
            <a:ext cx="12192000" cy="6858000"/>
          </a:xfrm>
        </p:spPr>
        <p:txBody>
          <a:bodyPr>
            <a:normAutofit/>
          </a:bodyPr>
          <a:lstStyle/>
          <a:p>
            <a:r>
              <a:rPr lang="en-IN" sz="2000" b="1" dirty="0"/>
              <a:t>Input pattern: </a:t>
            </a:r>
            <a:r>
              <a:rPr lang="en-IN" sz="2000" dirty="0"/>
              <a:t>it is a regex pattern which can allow only digits or alphabets etc. every regex expression begins with cap symbol(^) and ends with dollar symbol and in the square brackets we have to </a:t>
            </a:r>
            <a:r>
              <a:rPr lang="en-IN" sz="2000" dirty="0" err="1"/>
              <a:t>specifywhat</a:t>
            </a:r>
            <a:r>
              <a:rPr lang="en-IN" sz="2000" dirty="0"/>
              <a:t> characters we want to accept and after that close square bracket we have to add </a:t>
            </a:r>
            <a:r>
              <a:rPr lang="en-IN" sz="2000" dirty="0" err="1"/>
              <a:t>astrick</a:t>
            </a:r>
            <a:r>
              <a:rPr lang="en-IN" sz="2000" dirty="0"/>
              <a:t> * which indicates unlimited numbers are </a:t>
            </a:r>
            <a:r>
              <a:rPr lang="en-IN" sz="2000" dirty="0" err="1"/>
              <a:t>accepted.pattern</a:t>
            </a:r>
            <a:r>
              <a:rPr lang="en-IN" sz="2000" dirty="0"/>
              <a:t>=“^[A-Za-z ]*$”.  Writing regex is complex we can search for the same in google and implement it. ^=Beginning of regex,$=end of regex,*=0 or more characters are allowed,[0-9] digits [A-Z] uppercase characters,[a-z] lowercase characters \d=digits \D=no digits(</a:t>
            </a:r>
            <a:r>
              <a:rPr lang="en-IN" sz="2000" dirty="0" err="1"/>
              <a:t>alphabets,symbols</a:t>
            </a:r>
            <a:r>
              <a:rPr lang="en-IN" sz="2000" dirty="0"/>
              <a:t>) \w=word</a:t>
            </a:r>
          </a:p>
          <a:p>
            <a:r>
              <a:rPr lang="en-IN" sz="2000" b="1" dirty="0" err="1"/>
              <a:t>Novallidate</a:t>
            </a:r>
            <a:r>
              <a:rPr lang="en-IN" sz="2000" b="1" dirty="0"/>
              <a:t> attribute: </a:t>
            </a:r>
            <a:r>
              <a:rPr lang="en-IN" sz="2000" dirty="0"/>
              <a:t>by default html5 provides built-in validations by using input </a:t>
            </a:r>
            <a:r>
              <a:rPr lang="en-IN" sz="2000" dirty="0" err="1"/>
              <a:t>required,pattern,min,max</a:t>
            </a:r>
            <a:r>
              <a:rPr lang="en-IN" sz="2000" dirty="0"/>
              <a:t> etc all these attributes are built in validations in html5. in case if we want to disable those built-in validations we can use </a:t>
            </a:r>
            <a:r>
              <a:rPr lang="en-IN" sz="2000" dirty="0" err="1"/>
              <a:t>novalidation</a:t>
            </a:r>
            <a:r>
              <a:rPr lang="en-IN" sz="2000" dirty="0"/>
              <a:t> attribute on the form and we can perform our own validations using </a:t>
            </a:r>
            <a:r>
              <a:rPr lang="en-IN" sz="2000" dirty="0" err="1"/>
              <a:t>jquery</a:t>
            </a:r>
            <a:r>
              <a:rPr lang="en-IN" sz="2000" dirty="0"/>
              <a:t> or </a:t>
            </a:r>
            <a:r>
              <a:rPr lang="en-IN" sz="2000" dirty="0" err="1"/>
              <a:t>javascript</a:t>
            </a:r>
            <a:r>
              <a:rPr lang="en-IN" sz="2000" dirty="0"/>
              <a:t> .</a:t>
            </a:r>
          </a:p>
          <a:p>
            <a:r>
              <a:rPr lang="en-IN" sz="2000" b="1" dirty="0"/>
              <a:t>Input </a:t>
            </a:r>
            <a:r>
              <a:rPr lang="en-IN" sz="2000" b="1" dirty="0" err="1"/>
              <a:t>formnovalidate</a:t>
            </a:r>
            <a:r>
              <a:rPr lang="en-IN" sz="2000" b="1" dirty="0"/>
              <a:t> attribute:  </a:t>
            </a:r>
            <a:r>
              <a:rPr lang="en-IN" sz="2000" dirty="0"/>
              <a:t>we can disable the built-in validation of html5 either by using the </a:t>
            </a:r>
            <a:r>
              <a:rPr lang="en-IN" sz="2000" dirty="0" err="1"/>
              <a:t>novalidate</a:t>
            </a:r>
            <a:r>
              <a:rPr lang="en-IN" sz="2000" dirty="0"/>
              <a:t> in the form tag or by writing </a:t>
            </a:r>
            <a:r>
              <a:rPr lang="en-IN" sz="2000" dirty="0" err="1"/>
              <a:t>formnovalidate</a:t>
            </a:r>
            <a:r>
              <a:rPr lang="en-IN" sz="2000" dirty="0"/>
              <a:t>=“</a:t>
            </a:r>
            <a:r>
              <a:rPr lang="en-IN" sz="2000" dirty="0" err="1"/>
              <a:t>novalidate</a:t>
            </a:r>
            <a:r>
              <a:rPr lang="en-IN" sz="2000" dirty="0"/>
              <a:t>” attribute near the submit </a:t>
            </a:r>
            <a:r>
              <a:rPr lang="en-IN" sz="2000" dirty="0" err="1"/>
              <a:t>button.the</a:t>
            </a:r>
            <a:r>
              <a:rPr lang="en-IN" sz="2000" dirty="0"/>
              <a:t> difference is if we disable the built-validation for  particular submit button only for that button validations are disabled and for other submit buttons of same form  validations will not be disabled.</a:t>
            </a:r>
          </a:p>
          <a:p>
            <a:r>
              <a:rPr lang="en-IN" sz="2000" b="1" dirty="0"/>
              <a:t>Action attribute: </a:t>
            </a:r>
            <a:r>
              <a:rPr lang="en-IN" sz="2000" dirty="0"/>
              <a:t>it specifies  the target </a:t>
            </a:r>
            <a:r>
              <a:rPr lang="en-IN" sz="2000" dirty="0" err="1"/>
              <a:t>url</a:t>
            </a:r>
            <a:r>
              <a:rPr lang="en-IN" sz="2000" dirty="0"/>
              <a:t> to which we want to submit the form elements when the user clicks on the submit </a:t>
            </a:r>
            <a:r>
              <a:rPr lang="en-IN" sz="2000" dirty="0" err="1"/>
              <a:t>button.where</a:t>
            </a:r>
            <a:r>
              <a:rPr lang="en-IN" sz="2000" dirty="0"/>
              <a:t> user clicks on the submit button all the form elements values will be converted into query </a:t>
            </a:r>
            <a:r>
              <a:rPr lang="en-IN" sz="2000" dirty="0" err="1"/>
              <a:t>string.for</a:t>
            </a:r>
            <a:r>
              <a:rPr lang="en-IN" sz="2000" dirty="0"/>
              <a:t> example it will take the name of the first textbox and then the corresponding value entered by the user.so it will be like </a:t>
            </a:r>
            <a:r>
              <a:rPr lang="en-IN" sz="2000" dirty="0" err="1"/>
              <a:t>firstname</a:t>
            </a:r>
            <a:r>
              <a:rPr lang="en-IN" sz="2000" dirty="0"/>
              <a:t>=</a:t>
            </a:r>
            <a:r>
              <a:rPr lang="en-IN" sz="2000" dirty="0" err="1"/>
              <a:t>Venkat&amp;lastname</a:t>
            </a:r>
            <a:r>
              <a:rPr lang="en-IN" sz="2000" dirty="0"/>
              <a:t>=</a:t>
            </a:r>
            <a:r>
              <a:rPr lang="en-IN" sz="2000" dirty="0" err="1"/>
              <a:t>varma</a:t>
            </a:r>
            <a:r>
              <a:rPr lang="en-IN" sz="2000" dirty="0"/>
              <a:t> </a:t>
            </a:r>
            <a:r>
              <a:rPr lang="en-IN" sz="2000" dirty="0" err="1"/>
              <a:t>etc.ths</a:t>
            </a:r>
            <a:r>
              <a:rPr lang="en-IN" sz="2000" dirty="0"/>
              <a:t> query string will be submitted to the server side </a:t>
            </a:r>
            <a:r>
              <a:rPr lang="en-IN" sz="2000" dirty="0" err="1"/>
              <a:t>url.for</a:t>
            </a:r>
            <a:r>
              <a:rPr lang="en-IN" sz="2000" dirty="0"/>
              <a:t> example </a:t>
            </a:r>
            <a:r>
              <a:rPr lang="en-IN" sz="2000" dirty="0">
                <a:hlinkClick r:id="rId2"/>
              </a:rPr>
              <a:t>www.abc.com</a:t>
            </a:r>
            <a:r>
              <a:rPr lang="en-IN" sz="2000" dirty="0"/>
              <a:t> and this web site receives the values process it and provide the response back to the browser. This </a:t>
            </a:r>
            <a:r>
              <a:rPr lang="en-IN" sz="2000" dirty="0">
                <a:hlinkClick r:id="rId2"/>
              </a:rPr>
              <a:t>www.abc.com</a:t>
            </a:r>
            <a:r>
              <a:rPr lang="en-IN" sz="2000" dirty="0"/>
              <a:t> will be mentioned in the action </a:t>
            </a:r>
            <a:r>
              <a:rPr lang="en-IN" sz="2000" dirty="0" err="1"/>
              <a:t>attribute.we</a:t>
            </a:r>
            <a:r>
              <a:rPr lang="en-IN" sz="2000" dirty="0"/>
              <a:t> can use dummy postman </a:t>
            </a:r>
            <a:r>
              <a:rPr lang="en-IN" sz="2000" dirty="0" err="1"/>
              <a:t>url</a:t>
            </a:r>
            <a:r>
              <a:rPr lang="en-IN" sz="2000" dirty="0"/>
              <a:t> like </a:t>
            </a:r>
            <a:r>
              <a:rPr lang="en-IN" sz="2000" dirty="0">
                <a:hlinkClick r:id="rId3"/>
              </a:rPr>
              <a:t>http://postman-echo.com/get</a:t>
            </a:r>
            <a:r>
              <a:rPr lang="en-IN" sz="2000" dirty="0"/>
              <a:t> and we have to add method=“get”</a:t>
            </a:r>
          </a:p>
          <a:p>
            <a:r>
              <a:rPr lang="en-IN" sz="2000" b="1" dirty="0"/>
              <a:t>Method attribute: </a:t>
            </a:r>
            <a:r>
              <a:rPr lang="en-IN" sz="2000" dirty="0"/>
              <a:t>in case of get request query string will be part of the </a:t>
            </a:r>
            <a:r>
              <a:rPr lang="en-IN" sz="2000" dirty="0" err="1"/>
              <a:t>url</a:t>
            </a:r>
            <a:r>
              <a:rPr lang="en-IN" sz="2000" dirty="0"/>
              <a:t> but in case of post form parameters will be passed in the request body instead of part of </a:t>
            </a:r>
            <a:r>
              <a:rPr lang="en-IN" sz="2000" dirty="0" err="1"/>
              <a:t>url</a:t>
            </a:r>
            <a:r>
              <a:rPr lang="en-IN" sz="2000" dirty="0"/>
              <a:t>.</a:t>
            </a:r>
            <a:endParaRPr lang="en-IN" sz="2000" b="1" dirty="0"/>
          </a:p>
        </p:txBody>
      </p:sp>
    </p:spTree>
    <p:extLst>
      <p:ext uri="{BB962C8B-B14F-4D97-AF65-F5344CB8AC3E}">
        <p14:creationId xmlns:p14="http://schemas.microsoft.com/office/powerpoint/2010/main" val="40529957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B52295-8BE5-4CEF-6DAE-A943FABFD96E}"/>
              </a:ext>
            </a:extLst>
          </p:cNvPr>
          <p:cNvSpPr>
            <a:spLocks noGrp="1"/>
          </p:cNvSpPr>
          <p:nvPr>
            <p:ph idx="1"/>
          </p:nvPr>
        </p:nvSpPr>
        <p:spPr>
          <a:xfrm>
            <a:off x="0" y="0"/>
            <a:ext cx="12192000" cy="6858000"/>
          </a:xfrm>
        </p:spPr>
        <p:txBody>
          <a:bodyPr>
            <a:normAutofit lnSpcReduction="10000"/>
          </a:bodyPr>
          <a:lstStyle/>
          <a:p>
            <a:r>
              <a:rPr lang="en-IN" sz="2000" b="1" dirty="0"/>
              <a:t>Target attribute: </a:t>
            </a:r>
            <a:r>
              <a:rPr lang="en-IN" sz="2000" dirty="0" err="1"/>
              <a:t>afer</a:t>
            </a:r>
            <a:r>
              <a:rPr lang="en-IN" sz="2000" dirty="0"/>
              <a:t> entering all the values in all the text boxes and when user clicks on submit </a:t>
            </a:r>
            <a:r>
              <a:rPr lang="en-IN" sz="2000" dirty="0" err="1"/>
              <a:t>buttonwe</a:t>
            </a:r>
            <a:r>
              <a:rPr lang="en-IN" sz="2000" dirty="0"/>
              <a:t> would like to open the target </a:t>
            </a:r>
            <a:r>
              <a:rPr lang="en-IN" sz="2000" dirty="0" err="1"/>
              <a:t>url</a:t>
            </a:r>
            <a:r>
              <a:rPr lang="en-IN" sz="2000" dirty="0"/>
              <a:t> in a separate browser tab instead of opening the same in same browser tab s for that case we use target attribute of the form </a:t>
            </a:r>
            <a:r>
              <a:rPr lang="en-IN" sz="2000" dirty="0" err="1"/>
              <a:t>tag..we</a:t>
            </a:r>
            <a:r>
              <a:rPr lang="en-IN" sz="2000" dirty="0"/>
              <a:t> have to use target=_blank. Or else we can also use </a:t>
            </a:r>
            <a:r>
              <a:rPr lang="en-IN" sz="2000" dirty="0" err="1"/>
              <a:t>iframe</a:t>
            </a:r>
            <a:r>
              <a:rPr lang="en-IN" sz="2000" dirty="0"/>
              <a:t> if we want to display the other page content</a:t>
            </a:r>
          </a:p>
          <a:p>
            <a:r>
              <a:rPr lang="en-IN" sz="2000" b="1" dirty="0"/>
              <a:t>Input “</a:t>
            </a:r>
            <a:r>
              <a:rPr lang="en-IN" sz="2000" b="1" dirty="0" err="1"/>
              <a:t>Formtarget</a:t>
            </a:r>
            <a:r>
              <a:rPr lang="en-IN" sz="2000" b="1" dirty="0"/>
              <a:t>” attribute: </a:t>
            </a:r>
            <a:r>
              <a:rPr lang="en-IN" sz="2000" dirty="0"/>
              <a:t>instead of setting method , target and action attributes in the form tag we </a:t>
            </a:r>
            <a:r>
              <a:rPr lang="en-IN" sz="2000" dirty="0" err="1"/>
              <a:t>cal</a:t>
            </a:r>
            <a:r>
              <a:rPr lang="en-IN" sz="2000" dirty="0"/>
              <a:t> also write all those attributes in the submit button</a:t>
            </a:r>
            <a:r>
              <a:rPr lang="en-IN" sz="2000" b="1" dirty="0"/>
              <a:t> </a:t>
            </a:r>
            <a:r>
              <a:rPr lang="en-IN" sz="2000" dirty="0"/>
              <a:t>that is input type=“submit” or in the button tag. If we add these </a:t>
            </a:r>
            <a:r>
              <a:rPr lang="en-IN" sz="2000" dirty="0" err="1"/>
              <a:t>action,target</a:t>
            </a:r>
            <a:r>
              <a:rPr lang="en-IN" sz="2000" dirty="0"/>
              <a:t> attributes on form tag it will be applied to all submit button but if we apply the same to submit button it will be applied only to that submit button but not to other buttons in the </a:t>
            </a:r>
            <a:r>
              <a:rPr lang="en-IN" sz="2000" dirty="0" err="1"/>
              <a:t>form.if</a:t>
            </a:r>
            <a:r>
              <a:rPr lang="en-IN" sz="2000" dirty="0"/>
              <a:t> we want to specify </a:t>
            </a:r>
            <a:r>
              <a:rPr lang="en-IN" sz="2000" dirty="0" err="1"/>
              <a:t>action,target</a:t>
            </a:r>
            <a:r>
              <a:rPr lang="en-IN" sz="2000" dirty="0"/>
              <a:t> and method attributes to the button tag we have to add the prefix “form” to all the attributes example like </a:t>
            </a:r>
            <a:r>
              <a:rPr lang="en-IN" sz="2000" dirty="0" err="1"/>
              <a:t>formaction</a:t>
            </a:r>
            <a:r>
              <a:rPr lang="en-IN" sz="2000" dirty="0"/>
              <a:t> etc.so by using this attribute we can specify different targets and actions for multiple submit buttons.</a:t>
            </a:r>
          </a:p>
          <a:p>
            <a:r>
              <a:rPr lang="en-IN" sz="2000" b="1" dirty="0"/>
              <a:t>Input multiple attribute: </a:t>
            </a:r>
            <a:r>
              <a:rPr lang="en-IN" sz="2000" dirty="0" err="1"/>
              <a:t>bydefault</a:t>
            </a:r>
            <a:r>
              <a:rPr lang="en-IN" sz="2000" dirty="0"/>
              <a:t> in case of input type=file user can select only one file but in case if we want to allow user to allow multiple files then we have to use multiple=“multiple”. </a:t>
            </a:r>
          </a:p>
          <a:p>
            <a:r>
              <a:rPr lang="en-IN" sz="2000" b="1" dirty="0"/>
              <a:t>Input Form attribute: </a:t>
            </a:r>
            <a:r>
              <a:rPr lang="en-IN" sz="2000" dirty="0"/>
              <a:t>by default form can recognise only the form elements that are present only inside the form tag.it does not identify the elements that are outside the form tag and the elements which are outside the form tag will not be submitted when we click on submit </a:t>
            </a:r>
            <a:r>
              <a:rPr lang="en-IN" sz="2000" dirty="0" err="1"/>
              <a:t>button.if</a:t>
            </a:r>
            <a:r>
              <a:rPr lang="en-IN" sz="2000" dirty="0"/>
              <a:t> we want to submit the values of the </a:t>
            </a:r>
            <a:r>
              <a:rPr lang="en-IN" sz="2000" dirty="0" err="1"/>
              <a:t>elemnt</a:t>
            </a:r>
            <a:r>
              <a:rPr lang="en-IN" sz="2000" dirty="0"/>
              <a:t> which are outside the form tag in that case we have to use </a:t>
            </a:r>
            <a:r>
              <a:rPr lang="en-IN" sz="2000" b="1" dirty="0"/>
              <a:t>form tag </a:t>
            </a:r>
            <a:r>
              <a:rPr lang="en-IN" sz="2000" dirty="0"/>
              <a:t>and to that form tag we have to assign the form id.</a:t>
            </a:r>
          </a:p>
          <a:p>
            <a:r>
              <a:rPr lang="en-IN" sz="2000" b="1" dirty="0" err="1"/>
              <a:t>DataList</a:t>
            </a:r>
            <a:r>
              <a:rPr lang="en-IN" sz="2000" b="1" dirty="0"/>
              <a:t>: </a:t>
            </a:r>
            <a:r>
              <a:rPr lang="en-IN" sz="2000" dirty="0"/>
              <a:t>it is very similar to dropdown </a:t>
            </a:r>
            <a:r>
              <a:rPr lang="en-IN" sz="2000" dirty="0" err="1"/>
              <a:t>list.suppose</a:t>
            </a:r>
            <a:r>
              <a:rPr lang="en-IN" sz="2000" dirty="0"/>
              <a:t> we have city list and when user type something in the city list it will give suggestions and user can select any one from the suggestion.&lt;</a:t>
            </a:r>
            <a:r>
              <a:rPr lang="en-IN" sz="2000" dirty="0" err="1"/>
              <a:t>datalist</a:t>
            </a:r>
            <a:r>
              <a:rPr lang="en-IN" sz="2000" dirty="0"/>
              <a:t> id=“cities”&gt;&lt;option value=“Hyderabad”&gt;&lt;/options&gt;&lt;/</a:t>
            </a:r>
            <a:r>
              <a:rPr lang="en-IN" sz="2000" dirty="0" err="1"/>
              <a:t>datalist</a:t>
            </a:r>
            <a:r>
              <a:rPr lang="en-IN" sz="2000" dirty="0"/>
              <a:t>&gt; and this id we have to specify in the input type=“text” using </a:t>
            </a:r>
            <a:r>
              <a:rPr lang="en-IN" sz="2000" b="1" dirty="0"/>
              <a:t>list </a:t>
            </a:r>
            <a:r>
              <a:rPr lang="en-IN" sz="2000" dirty="0"/>
              <a:t>attribute</a:t>
            </a:r>
          </a:p>
          <a:p>
            <a:r>
              <a:rPr lang="en-IN" sz="2000" b="1" dirty="0" err="1"/>
              <a:t>Textarea</a:t>
            </a:r>
            <a:r>
              <a:rPr lang="en-IN" sz="2000" b="1" dirty="0"/>
              <a:t>: </a:t>
            </a:r>
            <a:r>
              <a:rPr lang="en-IN" sz="2000" dirty="0"/>
              <a:t>we can create multi-line textbox by using </a:t>
            </a:r>
            <a:r>
              <a:rPr lang="en-IN" sz="2000" dirty="0" err="1"/>
              <a:t>textarea</a:t>
            </a:r>
            <a:r>
              <a:rPr lang="en-IN" sz="2000" dirty="0"/>
              <a:t> tag. It contains </a:t>
            </a:r>
            <a:r>
              <a:rPr lang="en-IN" sz="2000" b="1" dirty="0"/>
              <a:t>cols and rows </a:t>
            </a:r>
            <a:r>
              <a:rPr lang="en-IN" sz="2000" b="1" dirty="0" err="1"/>
              <a:t>attribute.</a:t>
            </a:r>
            <a:r>
              <a:rPr lang="en-IN" sz="2000" dirty="0" err="1"/>
              <a:t>here</a:t>
            </a:r>
            <a:r>
              <a:rPr lang="en-IN" sz="2000" dirty="0"/>
              <a:t> cols means number of characters per line and rows means number of rows/lines rows decide height of the text box and cols decides width of the textbox</a:t>
            </a:r>
            <a:endParaRPr lang="en-IN" sz="2000" b="1" dirty="0"/>
          </a:p>
        </p:txBody>
      </p:sp>
    </p:spTree>
    <p:extLst>
      <p:ext uri="{BB962C8B-B14F-4D97-AF65-F5344CB8AC3E}">
        <p14:creationId xmlns:p14="http://schemas.microsoft.com/office/powerpoint/2010/main" val="28882122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B52295-8BE5-4CEF-6DAE-A943FABFD96E}"/>
              </a:ext>
            </a:extLst>
          </p:cNvPr>
          <p:cNvSpPr>
            <a:spLocks noGrp="1"/>
          </p:cNvSpPr>
          <p:nvPr>
            <p:ph idx="1"/>
          </p:nvPr>
        </p:nvSpPr>
        <p:spPr>
          <a:xfrm>
            <a:off x="0" y="0"/>
            <a:ext cx="12192000" cy="6858000"/>
          </a:xfrm>
        </p:spPr>
        <p:txBody>
          <a:bodyPr>
            <a:normAutofit/>
          </a:bodyPr>
          <a:lstStyle/>
          <a:p>
            <a:r>
              <a:rPr lang="en-IN" sz="2000" b="1" dirty="0"/>
              <a:t>Select attribute: </a:t>
            </a:r>
            <a:r>
              <a:rPr lang="en-IN" sz="2000" dirty="0"/>
              <a:t>if we want to display the set of options to the user and allow the user to choose any one of </a:t>
            </a:r>
            <a:r>
              <a:rPr lang="en-IN" sz="2000" dirty="0" err="1"/>
              <a:t>them.option</a:t>
            </a:r>
            <a:r>
              <a:rPr lang="en-IN" sz="2000" dirty="0"/>
              <a:t> value will be submitted to the server &lt;option value=“</a:t>
            </a:r>
            <a:r>
              <a:rPr lang="en-IN" sz="2000" dirty="0" err="1"/>
              <a:t>abc</a:t>
            </a:r>
            <a:r>
              <a:rPr lang="en-IN" sz="2000" dirty="0"/>
              <a:t>”&gt;display to user&lt;/option&gt; and the text which is in between opening and closing of option tag will be visible to the user</a:t>
            </a:r>
          </a:p>
          <a:p>
            <a:r>
              <a:rPr lang="en-IN" sz="2000" dirty="0"/>
              <a:t>In select tag we have two attributes multiple and </a:t>
            </a:r>
            <a:r>
              <a:rPr lang="en-IN" sz="2000" dirty="0" err="1"/>
              <a:t>size.when</a:t>
            </a:r>
            <a:r>
              <a:rPr lang="en-IN" sz="2000" dirty="0"/>
              <a:t> we add multiple=“multiple” it will allow user to select multiple options at a time and size attribute specifies how many options must be visible in the dropdown list</a:t>
            </a:r>
          </a:p>
          <a:p>
            <a:r>
              <a:rPr lang="en-IN" sz="2000" b="1" dirty="0" err="1"/>
              <a:t>Optgroup</a:t>
            </a:r>
            <a:r>
              <a:rPr lang="en-IN" sz="2000" b="1" dirty="0"/>
              <a:t>: </a:t>
            </a:r>
            <a:r>
              <a:rPr lang="en-IN" sz="2000" dirty="0"/>
              <a:t>we can create sub groups in the dropdown by using opt group tag</a:t>
            </a:r>
          </a:p>
          <a:p>
            <a:r>
              <a:rPr lang="en-IN" sz="2000" b="1" dirty="0" err="1"/>
              <a:t>FieldSet</a:t>
            </a:r>
            <a:r>
              <a:rPr lang="en-IN" sz="2000" b="1" dirty="0"/>
              <a:t> and Legend: </a:t>
            </a:r>
            <a:r>
              <a:rPr lang="en-IN" sz="2000" dirty="0"/>
              <a:t>we can show a box surrounding the set of fields by using </a:t>
            </a:r>
            <a:r>
              <a:rPr lang="en-IN" sz="2000" dirty="0" err="1"/>
              <a:t>fieldset</a:t>
            </a:r>
            <a:r>
              <a:rPr lang="en-IN" sz="2000" dirty="0"/>
              <a:t> and legend tags. </a:t>
            </a:r>
            <a:r>
              <a:rPr lang="en-IN" sz="2000" dirty="0" err="1"/>
              <a:t>Fieldset</a:t>
            </a:r>
            <a:r>
              <a:rPr lang="en-IN" sz="2000" dirty="0"/>
              <a:t> will create a box and legend will create a title/description for a box</a:t>
            </a:r>
          </a:p>
          <a:p>
            <a:r>
              <a:rPr lang="en-IN" sz="2000" b="1" dirty="0"/>
              <a:t>Introduction to CSS Selector: </a:t>
            </a:r>
            <a:r>
              <a:rPr lang="en-IN" sz="2000" dirty="0"/>
              <a:t> First we will write the selector and then inside the selector we will write property and the value; selector is the syntax to select the elements. We have various types of selector </a:t>
            </a:r>
            <a:r>
              <a:rPr lang="en-IN" sz="2000" dirty="0" err="1"/>
              <a:t>class,id</a:t>
            </a:r>
            <a:r>
              <a:rPr lang="en-IN" sz="2000" dirty="0"/>
              <a:t>, tag or </a:t>
            </a:r>
            <a:r>
              <a:rPr lang="en-IN" sz="2000" dirty="0" err="1"/>
              <a:t>element,child,direct</a:t>
            </a:r>
            <a:r>
              <a:rPr lang="en-IN" sz="2000" dirty="0"/>
              <a:t> </a:t>
            </a:r>
            <a:r>
              <a:rPr lang="en-IN" sz="2000" dirty="0" err="1"/>
              <a:t>child,grouping,attribute,global</a:t>
            </a:r>
            <a:r>
              <a:rPr lang="en-IN" sz="2000" dirty="0"/>
              <a:t> selector</a:t>
            </a:r>
          </a:p>
          <a:p>
            <a:r>
              <a:rPr lang="en-IN" sz="2000" b="1" dirty="0"/>
              <a:t>Class Selector: </a:t>
            </a:r>
            <a:r>
              <a:rPr lang="en-IN" sz="2000" dirty="0"/>
              <a:t>dot is the symbol of class selector which selects all the instances where the class name is </a:t>
            </a:r>
            <a:r>
              <a:rPr lang="en-IN" sz="2000" dirty="0" err="1"/>
              <a:t>present.class</a:t>
            </a:r>
            <a:r>
              <a:rPr lang="en-IN" sz="2000" dirty="0"/>
              <a:t> selector selects the multiple elements or single </a:t>
            </a:r>
            <a:r>
              <a:rPr lang="en-IN" sz="2000" dirty="0" err="1"/>
              <a:t>element.if</a:t>
            </a:r>
            <a:r>
              <a:rPr lang="en-IN" sz="2000" dirty="0"/>
              <a:t> we want to select group of elements then we use class selector.</a:t>
            </a:r>
          </a:p>
          <a:p>
            <a:r>
              <a:rPr lang="en-IN" sz="2000" b="1" dirty="0"/>
              <a:t>Class-class Compound selector: </a:t>
            </a:r>
            <a:r>
              <a:rPr lang="en-IN" sz="2000" dirty="0"/>
              <a:t>it means we can write .class1.class2 without any space in between them.in this case it selects the elements that has both class </a:t>
            </a:r>
            <a:r>
              <a:rPr lang="en-IN" sz="2000" dirty="0" err="1"/>
              <a:t>names.if</a:t>
            </a:r>
            <a:r>
              <a:rPr lang="en-IN" sz="2000" dirty="0"/>
              <a:t> an element has only one class either class1 or class2 then it will not be selected</a:t>
            </a:r>
          </a:p>
          <a:p>
            <a:r>
              <a:rPr lang="en-IN" sz="2000" b="1" dirty="0"/>
              <a:t>Class-class child selector: </a:t>
            </a:r>
            <a:r>
              <a:rPr lang="en-IN" sz="2000" dirty="0"/>
              <a:t>basically for child selector we will apply space and at left hand side of the space it indicates the parent and at the right hand side of the space it indicates child element. Example .class1 class2</a:t>
            </a:r>
          </a:p>
          <a:p>
            <a:r>
              <a:rPr lang="en-IN" sz="2000" b="1" dirty="0"/>
              <a:t>ID Selector: </a:t>
            </a:r>
            <a:r>
              <a:rPr lang="en-IN" sz="2000" dirty="0"/>
              <a:t># is the symbol of the id selector which selects the elements based on the id.</a:t>
            </a:r>
            <a:endParaRPr lang="en-IN" sz="2000" b="1" dirty="0"/>
          </a:p>
        </p:txBody>
      </p:sp>
    </p:spTree>
    <p:extLst>
      <p:ext uri="{BB962C8B-B14F-4D97-AF65-F5344CB8AC3E}">
        <p14:creationId xmlns:p14="http://schemas.microsoft.com/office/powerpoint/2010/main" val="399913134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B52295-8BE5-4CEF-6DAE-A943FABFD96E}"/>
              </a:ext>
            </a:extLst>
          </p:cNvPr>
          <p:cNvSpPr>
            <a:spLocks noGrp="1"/>
          </p:cNvSpPr>
          <p:nvPr>
            <p:ph idx="1"/>
          </p:nvPr>
        </p:nvSpPr>
        <p:spPr>
          <a:xfrm>
            <a:off x="0" y="0"/>
            <a:ext cx="12192000" cy="6858000"/>
          </a:xfrm>
        </p:spPr>
        <p:txBody>
          <a:bodyPr>
            <a:normAutofit lnSpcReduction="10000"/>
          </a:bodyPr>
          <a:lstStyle/>
          <a:p>
            <a:r>
              <a:rPr lang="en-IN" sz="2000" b="1" dirty="0"/>
              <a:t>Id-class child selector: </a:t>
            </a:r>
            <a:r>
              <a:rPr lang="en-IN" sz="2000" dirty="0"/>
              <a:t>here parent is the id selector and child is the class </a:t>
            </a:r>
            <a:r>
              <a:rPr lang="en-IN" sz="2000" dirty="0" err="1"/>
              <a:t>selector.#parented</a:t>
            </a:r>
            <a:r>
              <a:rPr lang="en-IN" sz="2000" dirty="0"/>
              <a:t> .</a:t>
            </a:r>
            <a:r>
              <a:rPr lang="en-IN" sz="2000" dirty="0" err="1"/>
              <a:t>childclassname</a:t>
            </a:r>
            <a:endParaRPr lang="en-IN" sz="2000" dirty="0"/>
          </a:p>
          <a:p>
            <a:r>
              <a:rPr lang="en-IN" sz="2000" b="1" dirty="0"/>
              <a:t>Tag Selector: </a:t>
            </a:r>
            <a:r>
              <a:rPr lang="en-IN" sz="2000" dirty="0"/>
              <a:t>it selects all the instances of the specific </a:t>
            </a:r>
            <a:r>
              <a:rPr lang="en-IN" sz="2000" dirty="0" err="1"/>
              <a:t>tag.if</a:t>
            </a:r>
            <a:r>
              <a:rPr lang="en-IN" sz="2000" dirty="0"/>
              <a:t> you want to apply </a:t>
            </a:r>
            <a:r>
              <a:rPr lang="en-IN" sz="2000" dirty="0" err="1"/>
              <a:t>css</a:t>
            </a:r>
            <a:r>
              <a:rPr lang="en-IN" sz="2000" dirty="0"/>
              <a:t> to all the instances of specific tag then we can use tag selector</a:t>
            </a:r>
          </a:p>
          <a:p>
            <a:r>
              <a:rPr lang="en-IN" sz="2000" b="1" dirty="0"/>
              <a:t>Tag-class compound selector:  </a:t>
            </a:r>
            <a:r>
              <a:rPr lang="en-IN" sz="2000" dirty="0"/>
              <a:t>p.class1 it means we have to write </a:t>
            </a:r>
            <a:r>
              <a:rPr lang="en-IN" sz="2000" dirty="0" err="1"/>
              <a:t>tagname</a:t>
            </a:r>
            <a:r>
              <a:rPr lang="en-IN" sz="2000" dirty="0"/>
              <a:t> along with </a:t>
            </a:r>
            <a:r>
              <a:rPr lang="en-IN" sz="2000" dirty="0" err="1"/>
              <a:t>classname</a:t>
            </a:r>
            <a:r>
              <a:rPr lang="en-IN" sz="2000" dirty="0"/>
              <a:t> without space.it will select all the instances of specific tag that have a specific class </a:t>
            </a:r>
            <a:r>
              <a:rPr lang="en-IN" sz="2000" dirty="0" err="1"/>
              <a:t>name.example</a:t>
            </a:r>
            <a:r>
              <a:rPr lang="en-IN" sz="2000" dirty="0"/>
              <a:t> &lt;p class=“class1”&gt;.important point is compound selector will never have a space where as child selector will always contains a space</a:t>
            </a:r>
          </a:p>
          <a:p>
            <a:r>
              <a:rPr lang="en-IN" sz="2000" b="1" dirty="0"/>
              <a:t>Tag-ID compound selector: </a:t>
            </a:r>
            <a:r>
              <a:rPr lang="en-IN" sz="2000" dirty="0"/>
              <a:t>p#id1 means we are writing a tag name along with id without space.</a:t>
            </a:r>
          </a:p>
          <a:p>
            <a:r>
              <a:rPr lang="en-IN" sz="2000" b="1" dirty="0"/>
              <a:t>Tag-class child selector: </a:t>
            </a:r>
            <a:r>
              <a:rPr lang="en-IN" sz="2000" dirty="0"/>
              <a:t>it means we are selecting the elements that have a </a:t>
            </a:r>
            <a:r>
              <a:rPr lang="en-IN" sz="2000" dirty="0" err="1"/>
              <a:t>classname</a:t>
            </a:r>
            <a:r>
              <a:rPr lang="en-IN" sz="2000" dirty="0"/>
              <a:t> which are children of specific tag. Example &lt;div&gt;&lt;p class=“class1”&gt;&lt;/p&gt;&lt;/div&gt;.we are using div .class1</a:t>
            </a:r>
          </a:p>
          <a:p>
            <a:r>
              <a:rPr lang="en-IN" sz="2000" b="1" dirty="0"/>
              <a:t>Tag-Tag child selector: div p </a:t>
            </a:r>
            <a:r>
              <a:rPr lang="en-IN" sz="2000" dirty="0"/>
              <a:t>meaning of this is we are selecting the child tag that are children of specific parent. It will select children and grand children. Example &lt;div&gt; &lt;p&gt;direct children&lt;/p&gt;&lt;b&gt;&lt;p&gt;grand children&lt;/p&gt;&lt;/b&gt;&lt;/div&gt;</a:t>
            </a:r>
          </a:p>
          <a:p>
            <a:r>
              <a:rPr lang="en-IN" sz="2000" b="1" dirty="0"/>
              <a:t>Tag-Tag Direct child selector: </a:t>
            </a:r>
            <a:r>
              <a:rPr lang="en-IN" sz="2000" dirty="0"/>
              <a:t>it is similar to above one but difference is it only selects the direct children and the symbol of direct children is greater than(&gt;).</a:t>
            </a:r>
            <a:r>
              <a:rPr lang="en-IN" sz="2000" b="1" dirty="0" err="1"/>
              <a:t>parentdiv</a:t>
            </a:r>
            <a:r>
              <a:rPr lang="en-IN" sz="2000" b="1" dirty="0"/>
              <a:t>&gt;</a:t>
            </a:r>
            <a:r>
              <a:rPr lang="en-IN" sz="2000" b="1" dirty="0" err="1"/>
              <a:t>childtag</a:t>
            </a:r>
            <a:endParaRPr lang="en-IN" sz="2000" b="1" dirty="0"/>
          </a:p>
          <a:p>
            <a:r>
              <a:rPr lang="en-IN" sz="2000" b="1" dirty="0"/>
              <a:t>Grouping Selector: </a:t>
            </a:r>
            <a:r>
              <a:rPr lang="en-IN" sz="2000" dirty="0"/>
              <a:t>the symbol of grouping selector is comma(,)tag1,tag2. it selects </a:t>
            </a:r>
            <a:r>
              <a:rPr lang="en-IN" sz="2000" dirty="0" err="1"/>
              <a:t>bothinstances</a:t>
            </a:r>
            <a:r>
              <a:rPr lang="en-IN" sz="2000" dirty="0"/>
              <a:t> of tag1 and tag2.example is .class1,class2 it will select all the elements which is class1 or class2</a:t>
            </a:r>
          </a:p>
          <a:p>
            <a:r>
              <a:rPr lang="en-IN" sz="2000" b="1" dirty="0"/>
              <a:t>Next sibling selector: </a:t>
            </a:r>
            <a:r>
              <a:rPr lang="en-IN" sz="2000" dirty="0"/>
              <a:t>it means tag1+tag2.it selects the only first instance of tag2 which is placed immediately after tag1</a:t>
            </a:r>
          </a:p>
          <a:p>
            <a:r>
              <a:rPr lang="en-IN" sz="2000" b="1" dirty="0"/>
              <a:t>Sibling selector: </a:t>
            </a:r>
            <a:r>
              <a:rPr lang="en-IN" sz="2000" dirty="0"/>
              <a:t> tag1~tag2. it selects all instances of tag2 that are present after tag1</a:t>
            </a:r>
          </a:p>
          <a:p>
            <a:r>
              <a:rPr lang="en-IN" sz="2000" b="1" dirty="0"/>
              <a:t>Attribute selector: </a:t>
            </a:r>
            <a:r>
              <a:rPr lang="en-IN" sz="2000" dirty="0"/>
              <a:t>it means if we write the </a:t>
            </a:r>
            <a:r>
              <a:rPr lang="en-IN" sz="2000" dirty="0" err="1"/>
              <a:t>attributename</a:t>
            </a:r>
            <a:r>
              <a:rPr lang="en-IN" sz="2000" dirty="0"/>
              <a:t> within the square brackets it selects any instances that have specified </a:t>
            </a:r>
            <a:r>
              <a:rPr lang="en-IN" sz="2000" dirty="0" err="1"/>
              <a:t>attribute.example</a:t>
            </a:r>
            <a:r>
              <a:rPr lang="en-IN" sz="2000" dirty="0"/>
              <a:t> </a:t>
            </a:r>
            <a:r>
              <a:rPr lang="en-IN" sz="2000" dirty="0" err="1"/>
              <a:t>img</a:t>
            </a:r>
            <a:r>
              <a:rPr lang="en-IN" sz="2000" dirty="0"/>
              <a:t>[</a:t>
            </a:r>
            <a:r>
              <a:rPr lang="en-IN" sz="2000" dirty="0" err="1"/>
              <a:t>src</a:t>
            </a:r>
            <a:r>
              <a:rPr lang="en-IN" sz="2000" dirty="0"/>
              <a:t>].it selects all </a:t>
            </a:r>
            <a:r>
              <a:rPr lang="en-IN" sz="2000" dirty="0" err="1"/>
              <a:t>img</a:t>
            </a:r>
            <a:r>
              <a:rPr lang="en-IN" sz="2000" dirty="0"/>
              <a:t> tags which has </a:t>
            </a:r>
            <a:r>
              <a:rPr lang="en-IN" sz="2000" dirty="0" err="1"/>
              <a:t>src</a:t>
            </a:r>
            <a:r>
              <a:rPr lang="en-IN" sz="2000" dirty="0"/>
              <a:t> attribute</a:t>
            </a:r>
            <a:endParaRPr lang="en-IN" sz="2000" b="1" dirty="0"/>
          </a:p>
        </p:txBody>
      </p:sp>
    </p:spTree>
    <p:extLst>
      <p:ext uri="{BB962C8B-B14F-4D97-AF65-F5344CB8AC3E}">
        <p14:creationId xmlns:p14="http://schemas.microsoft.com/office/powerpoint/2010/main" val="23604422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B52295-8BE5-4CEF-6DAE-A943FABFD96E}"/>
              </a:ext>
            </a:extLst>
          </p:cNvPr>
          <p:cNvSpPr>
            <a:spLocks noGrp="1"/>
          </p:cNvSpPr>
          <p:nvPr>
            <p:ph idx="1"/>
          </p:nvPr>
        </p:nvSpPr>
        <p:spPr>
          <a:xfrm>
            <a:off x="0" y="0"/>
            <a:ext cx="12192000" cy="6858000"/>
          </a:xfrm>
        </p:spPr>
        <p:txBody>
          <a:bodyPr>
            <a:normAutofit lnSpcReduction="10000"/>
          </a:bodyPr>
          <a:lstStyle/>
          <a:p>
            <a:r>
              <a:rPr lang="en-IN" sz="2000" b="1" dirty="0"/>
              <a:t>Attribute-value selector: </a:t>
            </a:r>
            <a:r>
              <a:rPr lang="en-IN" sz="2000" dirty="0"/>
              <a:t>if we want to select the elements that are having specified attribute and that has specified value then we use attribute-value </a:t>
            </a:r>
            <a:r>
              <a:rPr lang="en-IN" sz="2000" dirty="0" err="1"/>
              <a:t>selector.example</a:t>
            </a:r>
            <a:r>
              <a:rPr lang="en-IN" sz="2000" dirty="0"/>
              <a:t> input[type=“text”] and other example is </a:t>
            </a:r>
            <a:r>
              <a:rPr lang="en-IN" sz="2000" dirty="0" err="1"/>
              <a:t>img</a:t>
            </a:r>
            <a:r>
              <a:rPr lang="en-IN" sz="2000" dirty="0"/>
              <a:t>[</a:t>
            </a:r>
            <a:r>
              <a:rPr lang="en-IN" sz="2000" dirty="0" err="1"/>
              <a:t>src</a:t>
            </a:r>
            <a:r>
              <a:rPr lang="en-IN" sz="2000" dirty="0"/>
              <a:t>=‘1.jpg’]</a:t>
            </a:r>
          </a:p>
          <a:p>
            <a:r>
              <a:rPr lang="en-IN" sz="2000" b="1" dirty="0"/>
              <a:t>Attribute-</a:t>
            </a:r>
            <a:r>
              <a:rPr lang="en-IN" sz="2000" b="1" dirty="0" err="1"/>
              <a:t>Startswith</a:t>
            </a:r>
            <a:r>
              <a:rPr lang="en-IN" sz="2000" b="1" dirty="0"/>
              <a:t> selector: </a:t>
            </a:r>
            <a:r>
              <a:rPr lang="en-IN" sz="2000" dirty="0"/>
              <a:t>if we are looking for a specific value  that begins with specified text, in this case we use cap </a:t>
            </a:r>
            <a:r>
              <a:rPr lang="en-IN" sz="2000" dirty="0" err="1"/>
              <a:t>symbol.example</a:t>
            </a:r>
            <a:r>
              <a:rPr lang="en-IN" sz="2000" dirty="0"/>
              <a:t> </a:t>
            </a:r>
            <a:r>
              <a:rPr lang="en-IN" sz="2000" dirty="0" err="1"/>
              <a:t>img</a:t>
            </a:r>
            <a:r>
              <a:rPr lang="en-IN" sz="2000" dirty="0"/>
              <a:t>[</a:t>
            </a:r>
            <a:r>
              <a:rPr lang="en-IN" sz="2000" dirty="0" err="1"/>
              <a:t>src</a:t>
            </a:r>
            <a:r>
              <a:rPr lang="en-IN" sz="2000" dirty="0"/>
              <a:t>^=“images”]</a:t>
            </a:r>
          </a:p>
          <a:p>
            <a:r>
              <a:rPr lang="en-IN" sz="2000" b="1" dirty="0"/>
              <a:t>Attribute-</a:t>
            </a:r>
            <a:r>
              <a:rPr lang="en-IN" sz="2000" b="1" dirty="0" err="1"/>
              <a:t>Enswith</a:t>
            </a:r>
            <a:r>
              <a:rPr lang="en-IN" sz="2000" b="1" dirty="0"/>
              <a:t> selector: </a:t>
            </a:r>
            <a:r>
              <a:rPr lang="en-IN" sz="2000" dirty="0"/>
              <a:t>instead of cap symbol we have to use dollar symbol for ends with </a:t>
            </a:r>
            <a:r>
              <a:rPr lang="en-IN" sz="2000" dirty="0" err="1"/>
              <a:t>selector.example</a:t>
            </a:r>
            <a:r>
              <a:rPr lang="en-IN" sz="2000" dirty="0"/>
              <a:t> </a:t>
            </a:r>
            <a:r>
              <a:rPr lang="en-IN" sz="2000" dirty="0" err="1"/>
              <a:t>img</a:t>
            </a:r>
            <a:r>
              <a:rPr lang="en-IN" sz="2000" dirty="0"/>
              <a:t>[</a:t>
            </a:r>
            <a:r>
              <a:rPr lang="en-IN" sz="2000" dirty="0" err="1"/>
              <a:t>src</a:t>
            </a:r>
            <a:r>
              <a:rPr lang="en-IN" sz="2000" dirty="0"/>
              <a:t>$=“jpg”]. It will select only jpg images not </a:t>
            </a:r>
            <a:r>
              <a:rPr lang="en-IN" sz="2000" dirty="0" err="1"/>
              <a:t>png</a:t>
            </a:r>
            <a:r>
              <a:rPr lang="en-IN" sz="2000" dirty="0"/>
              <a:t> or gif etc images</a:t>
            </a:r>
          </a:p>
          <a:p>
            <a:r>
              <a:rPr lang="en-IN" sz="2000" b="1" dirty="0"/>
              <a:t>Attribute-Contains selector: </a:t>
            </a:r>
            <a:r>
              <a:rPr lang="en-IN" sz="2000" dirty="0"/>
              <a:t> here we have to use </a:t>
            </a:r>
            <a:r>
              <a:rPr lang="en-IN" sz="2000" dirty="0" err="1"/>
              <a:t>astrick</a:t>
            </a:r>
            <a:r>
              <a:rPr lang="en-IN" sz="2000" dirty="0"/>
              <a:t> symbol and it will search for specific string in the middle or begging or ending of the value </a:t>
            </a:r>
          </a:p>
          <a:p>
            <a:r>
              <a:rPr lang="en-IN" sz="2000" b="1" dirty="0"/>
              <a:t>Global Selector or universal selector: </a:t>
            </a:r>
            <a:r>
              <a:rPr lang="en-IN" sz="2000" dirty="0"/>
              <a:t>it is the simplest and easiest selector in </a:t>
            </a:r>
            <a:r>
              <a:rPr lang="en-IN" sz="2000" dirty="0" err="1"/>
              <a:t>css</a:t>
            </a:r>
            <a:r>
              <a:rPr lang="en-IN" sz="2000" dirty="0"/>
              <a:t>. It selects all the tags that are present in the web page like </a:t>
            </a:r>
            <a:r>
              <a:rPr lang="en-IN" sz="2000" dirty="0" err="1"/>
              <a:t>html,head,body</a:t>
            </a:r>
            <a:r>
              <a:rPr lang="en-IN" sz="2000" dirty="0"/>
              <a:t> </a:t>
            </a:r>
            <a:r>
              <a:rPr lang="en-IN" sz="2000" dirty="0" err="1"/>
              <a:t>etc.generally</a:t>
            </a:r>
            <a:r>
              <a:rPr lang="en-IN" sz="2000" dirty="0"/>
              <a:t> we use in real world application to clear out default margin and padding and also for applying </a:t>
            </a:r>
            <a:r>
              <a:rPr lang="en-IN" sz="2000" dirty="0" err="1"/>
              <a:t>box-sizing:border-box</a:t>
            </a:r>
            <a:r>
              <a:rPr lang="en-IN" sz="2000" dirty="0"/>
              <a:t> .example *{</a:t>
            </a:r>
            <a:r>
              <a:rPr lang="en-IN" sz="2000" dirty="0" err="1"/>
              <a:t>box-sizing:border-box</a:t>
            </a:r>
            <a:r>
              <a:rPr lang="en-IN" sz="2000" dirty="0"/>
              <a:t>;}</a:t>
            </a:r>
          </a:p>
          <a:p>
            <a:r>
              <a:rPr lang="en-IN" sz="2000" b="1" dirty="0"/>
              <a:t>Pseudo classes: </a:t>
            </a:r>
            <a:r>
              <a:rPr lang="en-IN" sz="2000" dirty="0"/>
              <a:t>pseudo classes are the classes that gets dynamically applied whenever the certain condition is </a:t>
            </a:r>
            <a:r>
              <a:rPr lang="en-IN" sz="2000" dirty="0" err="1"/>
              <a:t>satisfied.examples</a:t>
            </a:r>
            <a:r>
              <a:rPr lang="en-IN" sz="2000" dirty="0"/>
              <a:t> like :hover,:link,:</a:t>
            </a:r>
            <a:r>
              <a:rPr lang="en-IN" sz="2000" dirty="0" err="1"/>
              <a:t>active.for</a:t>
            </a:r>
            <a:r>
              <a:rPr lang="en-IN" sz="2000" dirty="0"/>
              <a:t> example if we write </a:t>
            </a:r>
            <a:r>
              <a:rPr lang="en-IN" sz="2000" dirty="0" err="1"/>
              <a:t>button:hover</a:t>
            </a:r>
            <a:r>
              <a:rPr lang="en-IN" sz="2000" dirty="0"/>
              <a:t> and when user places a mouse pointer on that button for that button hover pseudo class is applied by the </a:t>
            </a:r>
            <a:r>
              <a:rPr lang="en-IN" sz="2000" dirty="0" err="1"/>
              <a:t>browser.:link</a:t>
            </a:r>
            <a:r>
              <a:rPr lang="en-IN" sz="2000" dirty="0"/>
              <a:t> pseudo class is used for unvisited </a:t>
            </a:r>
            <a:r>
              <a:rPr lang="en-IN" sz="2000" dirty="0" err="1"/>
              <a:t>links.:visited</a:t>
            </a:r>
            <a:r>
              <a:rPr lang="en-IN" sz="2000" dirty="0"/>
              <a:t> class is used for visited link. All the pseudo classes are automatically applied by the </a:t>
            </a:r>
            <a:r>
              <a:rPr lang="en-IN" sz="2000" dirty="0" err="1"/>
              <a:t>browser.:active</a:t>
            </a:r>
            <a:r>
              <a:rPr lang="en-IN" sz="2000" dirty="0"/>
              <a:t> class is applied whenever user clicks and holds the particular element with mouse.</a:t>
            </a:r>
          </a:p>
          <a:p>
            <a:r>
              <a:rPr lang="en-IN" sz="2000" b="1" dirty="0"/>
              <a:t>Focus: </a:t>
            </a:r>
            <a:r>
              <a:rPr lang="en-IN" sz="2000" dirty="0"/>
              <a:t>This pseudo class gets applied on input tag and select tag when the cursor is inside the form </a:t>
            </a:r>
            <a:r>
              <a:rPr lang="en-IN" sz="2000" dirty="0" err="1"/>
              <a:t>element.suppose</a:t>
            </a:r>
            <a:r>
              <a:rPr lang="en-IN" sz="2000" dirty="0"/>
              <a:t> when our mouse pointer is inside the textbox and if we want to apply some </a:t>
            </a:r>
            <a:r>
              <a:rPr lang="en-IN" sz="2000" dirty="0" err="1"/>
              <a:t>css</a:t>
            </a:r>
            <a:r>
              <a:rPr lang="en-IN" sz="2000" dirty="0"/>
              <a:t> then we use this pseudo class.</a:t>
            </a:r>
          </a:p>
          <a:p>
            <a:r>
              <a:rPr lang="en-IN" sz="2000" b="1" dirty="0"/>
              <a:t>Checked:  </a:t>
            </a:r>
            <a:r>
              <a:rPr lang="en-IN" sz="2000" dirty="0"/>
              <a:t>whenever user selects a checkbox or radio button for that particular element only  checked pseudo class gets applied automatically by the </a:t>
            </a:r>
            <a:r>
              <a:rPr lang="en-IN" sz="2000" dirty="0" err="1"/>
              <a:t>browser.example</a:t>
            </a:r>
            <a:r>
              <a:rPr lang="en-IN" sz="2000" dirty="0"/>
              <a:t> </a:t>
            </a:r>
            <a:r>
              <a:rPr lang="en-IN" sz="2000" dirty="0" err="1"/>
              <a:t>input:checked</a:t>
            </a:r>
            <a:r>
              <a:rPr lang="en-IN" sz="2000" dirty="0"/>
              <a:t>{</a:t>
            </a:r>
            <a:r>
              <a:rPr lang="en-IN" sz="2000" dirty="0" err="1"/>
              <a:t>color:red</a:t>
            </a:r>
            <a:r>
              <a:rPr lang="en-IN" sz="2000" dirty="0"/>
              <a:t>;}. We can use this class for dropdown selected text </a:t>
            </a:r>
            <a:r>
              <a:rPr lang="en-IN" sz="2000" dirty="0" err="1"/>
              <a:t>also.example</a:t>
            </a:r>
            <a:r>
              <a:rPr lang="en-IN" sz="2000" dirty="0"/>
              <a:t> </a:t>
            </a:r>
            <a:r>
              <a:rPr lang="en-IN" sz="2000" dirty="0" err="1"/>
              <a:t>option:checked</a:t>
            </a:r>
            <a:r>
              <a:rPr lang="en-IN" sz="2000" dirty="0"/>
              <a:t>{</a:t>
            </a:r>
            <a:r>
              <a:rPr lang="en-IN" sz="2000" dirty="0" err="1"/>
              <a:t>color:red</a:t>
            </a:r>
            <a:r>
              <a:rPr lang="en-IN" sz="2000" dirty="0"/>
              <a:t>;}</a:t>
            </a:r>
            <a:endParaRPr lang="en-IN" sz="2000" b="1" dirty="0"/>
          </a:p>
          <a:p>
            <a:endParaRPr lang="en-IN" sz="2000" b="1" dirty="0"/>
          </a:p>
        </p:txBody>
      </p:sp>
    </p:spTree>
    <p:extLst>
      <p:ext uri="{BB962C8B-B14F-4D97-AF65-F5344CB8AC3E}">
        <p14:creationId xmlns:p14="http://schemas.microsoft.com/office/powerpoint/2010/main" val="399917476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B52295-8BE5-4CEF-6DAE-A943FABFD96E}"/>
              </a:ext>
            </a:extLst>
          </p:cNvPr>
          <p:cNvSpPr>
            <a:spLocks noGrp="1"/>
          </p:cNvSpPr>
          <p:nvPr>
            <p:ph idx="1"/>
          </p:nvPr>
        </p:nvSpPr>
        <p:spPr>
          <a:xfrm>
            <a:off x="0" y="254000"/>
            <a:ext cx="11353800" cy="6604000"/>
          </a:xfrm>
        </p:spPr>
        <p:txBody>
          <a:bodyPr>
            <a:normAutofit lnSpcReduction="10000"/>
          </a:bodyPr>
          <a:lstStyle/>
          <a:p>
            <a:r>
              <a:rPr lang="en-IN" sz="2000" dirty="0"/>
              <a:t> </a:t>
            </a:r>
            <a:r>
              <a:rPr lang="en-IN" sz="2000" b="1" dirty="0"/>
              <a:t>Enabled and disabled: </a:t>
            </a:r>
            <a:r>
              <a:rPr lang="en-IN" sz="2000" dirty="0"/>
              <a:t>enabled pseudo class gets applied automatically by the browser for all form elements which are enabled and for the disabled form elements disabled pseudo class gets applied.by default all the form </a:t>
            </a:r>
            <a:r>
              <a:rPr lang="en-IN" sz="2000" dirty="0" err="1"/>
              <a:t>elemenst</a:t>
            </a:r>
            <a:r>
              <a:rPr lang="en-IN" sz="2000" dirty="0"/>
              <a:t> are enabled so enabled pseudo class gets applied for all form elements</a:t>
            </a:r>
          </a:p>
          <a:p>
            <a:r>
              <a:rPr lang="en-IN" sz="2000" b="1" dirty="0"/>
              <a:t>Read-only and read-write : </a:t>
            </a:r>
            <a:r>
              <a:rPr lang="en-IN" sz="2000" dirty="0" err="1"/>
              <a:t>readonly</a:t>
            </a:r>
            <a:r>
              <a:rPr lang="en-IN" sz="2000" dirty="0"/>
              <a:t> pseudo class gets automatically  for all the form elements which has </a:t>
            </a:r>
            <a:r>
              <a:rPr lang="en-IN" sz="2000" dirty="0" err="1"/>
              <a:t>readonly</a:t>
            </a:r>
            <a:r>
              <a:rPr lang="en-IN" sz="2000" dirty="0"/>
              <a:t>=“</a:t>
            </a:r>
            <a:r>
              <a:rPr lang="en-IN" sz="2000" dirty="0" err="1"/>
              <a:t>readonly</a:t>
            </a:r>
            <a:r>
              <a:rPr lang="en-IN" sz="2000" dirty="0"/>
              <a:t>” attribute.in case if we do not apply </a:t>
            </a:r>
            <a:r>
              <a:rPr lang="en-IN" sz="2000" dirty="0" err="1"/>
              <a:t>readonly</a:t>
            </a:r>
            <a:r>
              <a:rPr lang="en-IN" sz="2000" dirty="0"/>
              <a:t>=“</a:t>
            </a:r>
            <a:r>
              <a:rPr lang="en-IN" sz="2000" dirty="0" err="1"/>
              <a:t>readonly</a:t>
            </a:r>
            <a:r>
              <a:rPr lang="en-IN" sz="2000" dirty="0"/>
              <a:t>” attribute by default browser applies the pseudo class called :read-write. Example </a:t>
            </a:r>
            <a:r>
              <a:rPr lang="en-IN" sz="2000" dirty="0" err="1"/>
              <a:t>input:read-only</a:t>
            </a:r>
            <a:r>
              <a:rPr lang="en-IN" sz="2000" dirty="0"/>
              <a:t>{}</a:t>
            </a:r>
          </a:p>
          <a:p>
            <a:r>
              <a:rPr lang="en-IN" sz="2000" b="1" dirty="0"/>
              <a:t>Required and optional: </a:t>
            </a:r>
            <a:r>
              <a:rPr lang="en-IN" sz="2000" dirty="0"/>
              <a:t>for all the form elements that are having required=“required” attribute automatically browser applies :required pseudo class and for normal elements that are not having required=“required” attribute by default browser applies :optional pseudo class</a:t>
            </a:r>
          </a:p>
          <a:p>
            <a:r>
              <a:rPr lang="en-IN" sz="2000" b="1" dirty="0"/>
              <a:t>Valid and </a:t>
            </a:r>
            <a:r>
              <a:rPr lang="en-IN" sz="2000" b="1" dirty="0" err="1"/>
              <a:t>InValid</a:t>
            </a:r>
            <a:r>
              <a:rPr lang="en-IN" sz="2000" b="1" dirty="0"/>
              <a:t>: </a:t>
            </a:r>
            <a:r>
              <a:rPr lang="en-IN" sz="2000" dirty="0"/>
              <a:t>whenever the value of form element is valid automatically browser applies :valid pseudo class but if the form </a:t>
            </a:r>
            <a:r>
              <a:rPr lang="en-IN" sz="2000" dirty="0" err="1"/>
              <a:t>elemnt</a:t>
            </a:r>
            <a:r>
              <a:rPr lang="en-IN" sz="2000" dirty="0"/>
              <a:t> value is invalid then it will apply invalid pseudo class. We can specify validation rules using type=“email”, </a:t>
            </a:r>
            <a:r>
              <a:rPr lang="en-IN" sz="2000" dirty="0" err="1"/>
              <a:t>min,max,required</a:t>
            </a:r>
            <a:r>
              <a:rPr lang="en-IN" sz="2000" dirty="0"/>
              <a:t> etc</a:t>
            </a:r>
          </a:p>
          <a:p>
            <a:r>
              <a:rPr lang="en-IN" sz="2000" b="1" dirty="0"/>
              <a:t>Out-of-range and in-range: </a:t>
            </a:r>
            <a:r>
              <a:rPr lang="en-IN" sz="2000" dirty="0"/>
              <a:t>in case if the value of input type=“number” is in the given range automatically browser applies in-range pseudo class and if it is out of the specified range browser applies another pseudo class called out-of-range. In case of type=“number” we have min and max attributes to specify the values and we can call them as </a:t>
            </a:r>
            <a:r>
              <a:rPr lang="en-IN" sz="2000" dirty="0" err="1"/>
              <a:t>range.suppose</a:t>
            </a:r>
            <a:r>
              <a:rPr lang="en-IN" sz="2000" dirty="0"/>
              <a:t> if min=10 and max=100 and if the value is with in the range then browser applies in-range pseudo class else out-of-range pseudo class.</a:t>
            </a:r>
          </a:p>
          <a:p>
            <a:r>
              <a:rPr lang="en-IN" sz="2000" b="1" dirty="0"/>
              <a:t>Empty: </a:t>
            </a:r>
            <a:r>
              <a:rPr lang="en-IN" sz="2000" dirty="0"/>
              <a:t>browser applies the empty pseudo class automatically for html tag which does not have any </a:t>
            </a:r>
            <a:r>
              <a:rPr lang="en-IN" sz="2000" dirty="0" err="1"/>
              <a:t>content.example</a:t>
            </a:r>
            <a:r>
              <a:rPr lang="en-IN" sz="2000" dirty="0"/>
              <a:t> like &lt;div&gt;&lt;/div&gt; as this has no content browser applies :empty pseudo class</a:t>
            </a:r>
          </a:p>
          <a:p>
            <a:r>
              <a:rPr lang="en-IN" sz="2000" b="1" dirty="0"/>
              <a:t>Nth Child: </a:t>
            </a:r>
            <a:r>
              <a:rPr lang="en-IN" sz="2000" dirty="0"/>
              <a:t>we will use this class whenever we want to select the element based on </a:t>
            </a:r>
            <a:r>
              <a:rPr lang="en-IN" sz="2000" dirty="0" err="1"/>
              <a:t>index,index</a:t>
            </a:r>
            <a:r>
              <a:rPr lang="en-IN" sz="2000" dirty="0"/>
              <a:t> starts from 1 in this </a:t>
            </a:r>
            <a:r>
              <a:rPr lang="en-IN" sz="2000" dirty="0" err="1"/>
              <a:t>case.example</a:t>
            </a:r>
            <a:r>
              <a:rPr lang="en-IN" sz="2000" dirty="0"/>
              <a:t> </a:t>
            </a:r>
            <a:r>
              <a:rPr lang="en-IN" sz="2000" dirty="0" err="1"/>
              <a:t>div:nth-child</a:t>
            </a:r>
            <a:r>
              <a:rPr lang="en-IN" sz="2000" dirty="0"/>
              <a:t>(1). It will select first div out of five </a:t>
            </a:r>
            <a:r>
              <a:rPr lang="en-IN" sz="2000" dirty="0" err="1"/>
              <a:t>divs</a:t>
            </a:r>
            <a:r>
              <a:rPr lang="en-IN" sz="2000" dirty="0"/>
              <a:t>. Another example is I want to highlight the first row third </a:t>
            </a:r>
            <a:r>
              <a:rPr lang="en-IN" sz="2000" dirty="0" err="1"/>
              <a:t>colum</a:t>
            </a:r>
            <a:r>
              <a:rPr lang="en-IN" sz="2000" dirty="0"/>
              <a:t> so we have to use table </a:t>
            </a:r>
            <a:r>
              <a:rPr lang="en-IN" sz="2000" dirty="0" err="1"/>
              <a:t>tbody</a:t>
            </a:r>
            <a:r>
              <a:rPr lang="en-IN" sz="2000" dirty="0"/>
              <a:t> </a:t>
            </a:r>
            <a:r>
              <a:rPr lang="en-IN" sz="2000" dirty="0" err="1"/>
              <a:t>tr:nth-child</a:t>
            </a:r>
            <a:r>
              <a:rPr lang="en-IN" sz="2000" dirty="0"/>
              <a:t>(1) </a:t>
            </a:r>
            <a:r>
              <a:rPr lang="en-IN" sz="2000" dirty="0" err="1"/>
              <a:t>td:nth-child</a:t>
            </a:r>
            <a:r>
              <a:rPr lang="en-IN" sz="2000" dirty="0"/>
              <a:t>(3){}</a:t>
            </a:r>
            <a:endParaRPr lang="en-IN" sz="2000" b="1" dirty="0"/>
          </a:p>
        </p:txBody>
      </p:sp>
    </p:spTree>
    <p:extLst>
      <p:ext uri="{BB962C8B-B14F-4D97-AF65-F5344CB8AC3E}">
        <p14:creationId xmlns:p14="http://schemas.microsoft.com/office/powerpoint/2010/main" val="314731701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B52295-8BE5-4CEF-6DAE-A943FABFD96E}"/>
              </a:ext>
            </a:extLst>
          </p:cNvPr>
          <p:cNvSpPr>
            <a:spLocks noGrp="1"/>
          </p:cNvSpPr>
          <p:nvPr>
            <p:ph idx="1"/>
          </p:nvPr>
        </p:nvSpPr>
        <p:spPr>
          <a:xfrm>
            <a:off x="0" y="0"/>
            <a:ext cx="12192000" cy="6858000"/>
          </a:xfrm>
        </p:spPr>
        <p:txBody>
          <a:bodyPr>
            <a:normAutofit lnSpcReduction="10000"/>
          </a:bodyPr>
          <a:lstStyle/>
          <a:p>
            <a:r>
              <a:rPr lang="en-IN" sz="2000" dirty="0"/>
              <a:t> </a:t>
            </a:r>
            <a:r>
              <a:rPr lang="en-IN" sz="2000" b="1" dirty="0"/>
              <a:t>not: </a:t>
            </a:r>
            <a:r>
              <a:rPr lang="en-IN" sz="2000" dirty="0"/>
              <a:t>if we want to select all elements except particular element then we will use not. Suppose in a table I would like to ignore first row from a table so for that we use table </a:t>
            </a:r>
            <a:r>
              <a:rPr lang="en-IN" sz="2000" dirty="0" err="1"/>
              <a:t>tbody</a:t>
            </a:r>
            <a:r>
              <a:rPr lang="en-IN" sz="2000" dirty="0"/>
              <a:t> </a:t>
            </a:r>
            <a:r>
              <a:rPr lang="en-IN" sz="2000" dirty="0" err="1"/>
              <a:t>tr:not</a:t>
            </a:r>
            <a:r>
              <a:rPr lang="en-IN" sz="2000" dirty="0"/>
              <a:t>(nth-child(1)){}</a:t>
            </a:r>
          </a:p>
          <a:p>
            <a:r>
              <a:rPr lang="en-IN" sz="2000" b="1" dirty="0"/>
              <a:t>::before and ::after: </a:t>
            </a:r>
            <a:r>
              <a:rPr lang="en-IN" sz="2000" dirty="0"/>
              <a:t>these are pseudo elements but not pseudo classes ,difference between pseudo class and pseudo element is pseudo classes are applied by the browser automatically .pseudo elements are used to add additional content .for example on left or right side of element we can add content. In other words the content which is dynamically added to element is called as pseudo element.in pseudo elements we cannot use regular </a:t>
            </a:r>
            <a:r>
              <a:rPr lang="en-IN" sz="2000" dirty="0" err="1"/>
              <a:t>css</a:t>
            </a:r>
            <a:r>
              <a:rPr lang="en-IN" sz="2000" dirty="0"/>
              <a:t> instead we use content li::before{</a:t>
            </a:r>
            <a:r>
              <a:rPr lang="en-IN" sz="2000" dirty="0" err="1"/>
              <a:t>content:url</a:t>
            </a:r>
            <a:r>
              <a:rPr lang="en-IN" sz="2000" dirty="0"/>
              <a:t>(“img.png”)}</a:t>
            </a:r>
          </a:p>
          <a:p>
            <a:r>
              <a:rPr lang="en-IN" sz="2000" b="1" dirty="0"/>
              <a:t>Selection: </a:t>
            </a:r>
            <a:r>
              <a:rPr lang="en-IN" sz="2000" dirty="0"/>
              <a:t>when the user selects some text in web page we can highlight the same with different </a:t>
            </a:r>
            <a:r>
              <a:rPr lang="en-IN" sz="2000" dirty="0" err="1"/>
              <a:t>color</a:t>
            </a:r>
            <a:r>
              <a:rPr lang="en-IN" sz="2000" dirty="0"/>
              <a:t> by using ::selection pseudo element. By default when we select any content it will be highlighted in blue that is due to ::selection pseudo element and we can change the </a:t>
            </a:r>
            <a:r>
              <a:rPr lang="en-IN" sz="2000" dirty="0" err="1"/>
              <a:t>color</a:t>
            </a:r>
            <a:r>
              <a:rPr lang="en-IN" sz="2000" dirty="0"/>
              <a:t> using this element. If we select a content a span tag will be automatically created by the browser and apply the </a:t>
            </a:r>
            <a:r>
              <a:rPr lang="en-IN" sz="2000" dirty="0" err="1"/>
              <a:t>color</a:t>
            </a:r>
            <a:r>
              <a:rPr lang="en-IN" sz="2000" dirty="0"/>
              <a:t>.</a:t>
            </a:r>
          </a:p>
          <a:p>
            <a:r>
              <a:rPr lang="en-IN" sz="2000" b="1" dirty="0"/>
              <a:t>Style precedence: </a:t>
            </a:r>
            <a:r>
              <a:rPr lang="en-IN" sz="2000" dirty="0"/>
              <a:t>it is the order of the selector or the precedence which means when we are use two selectors that selects the same element then the style of highest priority will be applied. Priority is </a:t>
            </a:r>
            <a:r>
              <a:rPr lang="en-IN" sz="2000" dirty="0" err="1"/>
              <a:t>ID</a:t>
            </a:r>
            <a:r>
              <a:rPr lang="en-IN" sz="2000" dirty="0" err="1">
                <a:sym typeface="Wingdings" panose="05000000000000000000" pitchFamily="2" charset="2"/>
              </a:rPr>
              <a:t>AttributeClassChildSiblingDirect</a:t>
            </a:r>
            <a:r>
              <a:rPr lang="en-IN" sz="2000" dirty="0">
                <a:sym typeface="Wingdings" panose="05000000000000000000" pitchFamily="2" charset="2"/>
              </a:rPr>
              <a:t> </a:t>
            </a:r>
            <a:r>
              <a:rPr lang="en-IN" sz="2000" dirty="0" err="1">
                <a:sym typeface="Wingdings" panose="05000000000000000000" pitchFamily="2" charset="2"/>
              </a:rPr>
              <a:t>childTag</a:t>
            </a:r>
            <a:r>
              <a:rPr lang="en-IN" sz="2000" dirty="0">
                <a:sym typeface="Wingdings" panose="05000000000000000000" pitchFamily="2" charset="2"/>
              </a:rPr>
              <a:t>. Common properties will be overridden and other properties will be applied. Suppose in tag selector I used </a:t>
            </a:r>
            <a:r>
              <a:rPr lang="en-IN" sz="2000" dirty="0" err="1">
                <a:sym typeface="Wingdings" panose="05000000000000000000" pitchFamily="2" charset="2"/>
              </a:rPr>
              <a:t>color</a:t>
            </a:r>
            <a:r>
              <a:rPr lang="en-IN" sz="2000" dirty="0">
                <a:sym typeface="Wingdings" panose="05000000000000000000" pitchFamily="2" charset="2"/>
              </a:rPr>
              <a:t> and back-ground </a:t>
            </a:r>
            <a:r>
              <a:rPr lang="en-IN" sz="2000" dirty="0" err="1">
                <a:sym typeface="Wingdings" panose="05000000000000000000" pitchFamily="2" charset="2"/>
              </a:rPr>
              <a:t>color</a:t>
            </a:r>
            <a:r>
              <a:rPr lang="en-IN" sz="2000" dirty="0">
                <a:sym typeface="Wingdings" panose="05000000000000000000" pitchFamily="2" charset="2"/>
              </a:rPr>
              <a:t> and in id selector I used only </a:t>
            </a:r>
            <a:r>
              <a:rPr lang="en-IN" sz="2000" dirty="0" err="1">
                <a:sym typeface="Wingdings" panose="05000000000000000000" pitchFamily="2" charset="2"/>
              </a:rPr>
              <a:t>color</a:t>
            </a:r>
            <a:r>
              <a:rPr lang="en-IN" sz="2000" dirty="0">
                <a:sym typeface="Wingdings" panose="05000000000000000000" pitchFamily="2" charset="2"/>
              </a:rPr>
              <a:t> so </a:t>
            </a:r>
            <a:r>
              <a:rPr lang="en-IN" sz="2000" dirty="0" err="1">
                <a:sym typeface="Wingdings" panose="05000000000000000000" pitchFamily="2" charset="2"/>
              </a:rPr>
              <a:t>color</a:t>
            </a:r>
            <a:r>
              <a:rPr lang="en-IN" sz="2000" dirty="0">
                <a:sym typeface="Wingdings" panose="05000000000000000000" pitchFamily="2" charset="2"/>
              </a:rPr>
              <a:t> property will be override and also the background-</a:t>
            </a:r>
            <a:r>
              <a:rPr lang="en-IN" sz="2000" dirty="0" err="1">
                <a:sym typeface="Wingdings" panose="05000000000000000000" pitchFamily="2" charset="2"/>
              </a:rPr>
              <a:t>color</a:t>
            </a:r>
            <a:r>
              <a:rPr lang="en-IN" sz="2000" dirty="0">
                <a:sym typeface="Wingdings" panose="05000000000000000000" pitchFamily="2" charset="2"/>
              </a:rPr>
              <a:t> property of tag will be applied .but sometimes we want to forcibly apply the a specific property value irrespective of style precedence which means we do not want to follow style precedence we use </a:t>
            </a:r>
            <a:r>
              <a:rPr lang="en-IN" sz="2000" b="1" dirty="0">
                <a:sym typeface="Wingdings" panose="05000000000000000000" pitchFamily="2" charset="2"/>
              </a:rPr>
              <a:t>!important </a:t>
            </a:r>
            <a:r>
              <a:rPr lang="en-IN" sz="2000" dirty="0">
                <a:sym typeface="Wingdings" panose="05000000000000000000" pitchFamily="2" charset="2"/>
              </a:rPr>
              <a:t>. In the same way external </a:t>
            </a:r>
            <a:r>
              <a:rPr lang="en-IN" sz="2000" dirty="0" err="1">
                <a:sym typeface="Wingdings" panose="05000000000000000000" pitchFamily="2" charset="2"/>
              </a:rPr>
              <a:t>css</a:t>
            </a:r>
            <a:r>
              <a:rPr lang="en-IN" sz="2000" dirty="0">
                <a:sym typeface="Wingdings" panose="05000000000000000000" pitchFamily="2" charset="2"/>
              </a:rPr>
              <a:t> styles will be overridden by &lt;style&gt; tag in head section and this &lt;style&gt; tag will be overridden by the style attribute of the element</a:t>
            </a:r>
          </a:p>
          <a:p>
            <a:r>
              <a:rPr lang="en-IN" sz="2000" b="1" dirty="0">
                <a:sym typeface="Wingdings" panose="05000000000000000000" pitchFamily="2" charset="2"/>
              </a:rPr>
              <a:t>Variables: </a:t>
            </a:r>
            <a:r>
              <a:rPr lang="en-IN" sz="2000" dirty="0">
                <a:sym typeface="Wingdings" panose="05000000000000000000" pitchFamily="2" charset="2"/>
              </a:rPr>
              <a:t>in </a:t>
            </a:r>
            <a:r>
              <a:rPr lang="en-IN" sz="2000" dirty="0" err="1">
                <a:sym typeface="Wingdings" panose="05000000000000000000" pitchFamily="2" charset="2"/>
              </a:rPr>
              <a:t>css</a:t>
            </a:r>
            <a:r>
              <a:rPr lang="en-IN" sz="2000" dirty="0">
                <a:sym typeface="Wingdings" panose="05000000000000000000" pitchFamily="2" charset="2"/>
              </a:rPr>
              <a:t> we can create variables and apply the value of variables to various properties. By default all the variables are global in </a:t>
            </a:r>
            <a:r>
              <a:rPr lang="en-IN" sz="2000" dirty="0" err="1">
                <a:sym typeface="Wingdings" panose="05000000000000000000" pitchFamily="2" charset="2"/>
              </a:rPr>
              <a:t>css</a:t>
            </a:r>
            <a:r>
              <a:rPr lang="en-IN" sz="2000" dirty="0">
                <a:sym typeface="Wingdings" panose="05000000000000000000" pitchFamily="2" charset="2"/>
              </a:rPr>
              <a:t>. Once we create a variable in the root we can access the variable in any </a:t>
            </a:r>
            <a:r>
              <a:rPr lang="en-IN" sz="2000" dirty="0" err="1">
                <a:sym typeface="Wingdings" panose="05000000000000000000" pitchFamily="2" charset="2"/>
              </a:rPr>
              <a:t>css</a:t>
            </a:r>
            <a:r>
              <a:rPr lang="en-IN" sz="2000" dirty="0">
                <a:sym typeface="Wingdings" panose="05000000000000000000" pitchFamily="2" charset="2"/>
              </a:rPr>
              <a:t> </a:t>
            </a:r>
            <a:r>
              <a:rPr lang="en-IN" sz="2000" dirty="0" err="1">
                <a:sym typeface="Wingdings" panose="05000000000000000000" pitchFamily="2" charset="2"/>
              </a:rPr>
              <a:t>file.Benefit</a:t>
            </a:r>
            <a:r>
              <a:rPr lang="en-IN" sz="2000" dirty="0">
                <a:sym typeface="Wingdings" panose="05000000000000000000" pitchFamily="2" charset="2"/>
              </a:rPr>
              <a:t> of variable is if we wan to change the property value we need to change in multiple places and to avoid this we use variable and changes made to variable will affect in all the </a:t>
            </a:r>
            <a:r>
              <a:rPr lang="en-IN" sz="2000" dirty="0" err="1">
                <a:sym typeface="Wingdings" panose="05000000000000000000" pitchFamily="2" charset="2"/>
              </a:rPr>
              <a:t>places.example</a:t>
            </a:r>
            <a:r>
              <a:rPr lang="en-IN" sz="2000" dirty="0">
                <a:sym typeface="Wingdings" panose="05000000000000000000" pitchFamily="2" charset="2"/>
              </a:rPr>
              <a:t> :root{--x=100;} selector{</a:t>
            </a:r>
            <a:r>
              <a:rPr lang="en-IN" sz="2000" dirty="0" err="1">
                <a:sym typeface="Wingdings" panose="05000000000000000000" pitchFamily="2" charset="2"/>
              </a:rPr>
              <a:t>property:var</a:t>
            </a:r>
            <a:r>
              <a:rPr lang="en-IN" sz="2000" dirty="0">
                <a:sym typeface="Wingdings" panose="05000000000000000000" pitchFamily="2" charset="2"/>
              </a:rPr>
              <a:t>(--x)}</a:t>
            </a:r>
          </a:p>
          <a:p>
            <a:endParaRPr lang="en-IN" sz="2000" b="1" dirty="0"/>
          </a:p>
        </p:txBody>
      </p:sp>
    </p:spTree>
    <p:extLst>
      <p:ext uri="{BB962C8B-B14F-4D97-AF65-F5344CB8AC3E}">
        <p14:creationId xmlns:p14="http://schemas.microsoft.com/office/powerpoint/2010/main" val="24374865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B52295-8BE5-4CEF-6DAE-A943FABFD96E}"/>
              </a:ext>
            </a:extLst>
          </p:cNvPr>
          <p:cNvSpPr>
            <a:spLocks noGrp="1"/>
          </p:cNvSpPr>
          <p:nvPr>
            <p:ph idx="1"/>
          </p:nvPr>
        </p:nvSpPr>
        <p:spPr>
          <a:xfrm>
            <a:off x="0" y="0"/>
            <a:ext cx="11353800" cy="6858000"/>
          </a:xfrm>
        </p:spPr>
        <p:txBody>
          <a:bodyPr>
            <a:normAutofit fontScale="85000" lnSpcReduction="20000"/>
          </a:bodyPr>
          <a:lstStyle/>
          <a:p>
            <a:r>
              <a:rPr lang="en-IN" sz="2000" dirty="0"/>
              <a:t>DOCTYPE is essential part of html document. It stands for document type declaration.it is used to specify to the web browser which version of html the page is written in and it helps the browser to render the page correctly.</a:t>
            </a:r>
          </a:p>
          <a:p>
            <a:r>
              <a:rPr lang="en-IN" sz="2000" dirty="0"/>
              <a:t>we have html tag and everything inside the opening and closing tag contains the html elements</a:t>
            </a:r>
          </a:p>
          <a:p>
            <a:r>
              <a:rPr lang="en-IN" sz="2000" dirty="0"/>
              <a:t>We have body which contains the content that we see on the web page.</a:t>
            </a:r>
          </a:p>
          <a:p>
            <a:r>
              <a:rPr lang="en-IN" sz="2000" dirty="0"/>
              <a:t>We also have a head where we put the metadata and information about the document. We also use this lo link style sheets and font files</a:t>
            </a:r>
          </a:p>
          <a:p>
            <a:r>
              <a:rPr lang="en-IN" sz="2000" dirty="0"/>
              <a:t>In order to create an html application we need </a:t>
            </a:r>
            <a:r>
              <a:rPr lang="en-IN" sz="2000" dirty="0" err="1"/>
              <a:t>vscode</a:t>
            </a:r>
            <a:r>
              <a:rPr lang="en-IN" sz="2000" dirty="0"/>
              <a:t> editor and any modern browser</a:t>
            </a:r>
          </a:p>
          <a:p>
            <a:r>
              <a:rPr lang="en-IN" sz="2000" dirty="0"/>
              <a:t>File extension for html file will be .html. Earlier in order to support older browser and older server the file extension will be .</a:t>
            </a:r>
            <a:r>
              <a:rPr lang="en-IN" sz="2000" dirty="0" err="1"/>
              <a:t>htm</a:t>
            </a:r>
            <a:r>
              <a:rPr lang="en-IN" sz="2000" dirty="0"/>
              <a:t> instead of .html because there are some server which can recognize only three characters in file extension but now all the browser and server can identify long file extension.</a:t>
            </a:r>
          </a:p>
          <a:p>
            <a:r>
              <a:rPr lang="en-IN" sz="2000" b="1" dirty="0"/>
              <a:t>Html Comments:</a:t>
            </a:r>
          </a:p>
          <a:p>
            <a:r>
              <a:rPr lang="en-IN" sz="2000" b="1" dirty="0"/>
              <a:t>&lt;!– this is a comment --&gt;</a:t>
            </a:r>
          </a:p>
          <a:p>
            <a:endParaRPr lang="en-IN" sz="2000" b="1" dirty="0"/>
          </a:p>
          <a:p>
            <a:r>
              <a:rPr lang="en-IN" sz="2000" b="1" dirty="0"/>
              <a:t>Anatomy of Tag: </a:t>
            </a:r>
            <a:r>
              <a:rPr lang="en-IN" sz="2000" dirty="0"/>
              <a:t>A tag is a command to browser to display </a:t>
            </a:r>
            <a:r>
              <a:rPr lang="en-IN" sz="2000" dirty="0" err="1"/>
              <a:t>something.first</a:t>
            </a:r>
            <a:r>
              <a:rPr lang="en-IN" sz="2000" dirty="0"/>
              <a:t> we require to write &lt;</a:t>
            </a:r>
            <a:r>
              <a:rPr lang="en-IN" sz="2000" dirty="0" err="1"/>
              <a:t>starttag</a:t>
            </a:r>
            <a:r>
              <a:rPr lang="en-IN" sz="2000" dirty="0"/>
              <a:t>&gt; and then &lt;</a:t>
            </a:r>
            <a:r>
              <a:rPr lang="en-IN" sz="2000" dirty="0" err="1"/>
              <a:t>endtag</a:t>
            </a:r>
            <a:r>
              <a:rPr lang="en-IN" sz="2000" dirty="0"/>
              <a:t>&gt;</a:t>
            </a:r>
          </a:p>
          <a:p>
            <a:r>
              <a:rPr lang="en-IN" sz="2000" dirty="0"/>
              <a:t>we have two types of tags paired and unpaired </a:t>
            </a:r>
            <a:r>
              <a:rPr lang="en-IN" sz="2000" dirty="0" err="1"/>
              <a:t>tags.paired</a:t>
            </a:r>
            <a:r>
              <a:rPr lang="en-IN" sz="2000" dirty="0"/>
              <a:t> tag contains start and end tag but unpaired tag does not contain the end tag. </a:t>
            </a:r>
            <a:r>
              <a:rPr lang="en-IN" sz="2000" dirty="0" err="1"/>
              <a:t>Img</a:t>
            </a:r>
            <a:r>
              <a:rPr lang="en-IN" sz="2000" dirty="0"/>
              <a:t>, </a:t>
            </a:r>
            <a:r>
              <a:rPr lang="en-IN" sz="2000" dirty="0" err="1"/>
              <a:t>hr,br,meta</a:t>
            </a:r>
            <a:r>
              <a:rPr lang="en-IN" sz="2000" dirty="0"/>
              <a:t> are unpaired tags</a:t>
            </a:r>
          </a:p>
          <a:p>
            <a:r>
              <a:rPr lang="en-IN" sz="2000" b="1" dirty="0"/>
              <a:t>Headings: </a:t>
            </a:r>
            <a:r>
              <a:rPr lang="en-IN" sz="2000" dirty="0"/>
              <a:t>while preparing the document we require to keep the headings in different levels. Html provides 6 levels of headings that is from h1 to h6. h1 heading appears in larger size and h6 is very smaller etc.</a:t>
            </a:r>
            <a:endParaRPr lang="en-IN" sz="2000" b="1" dirty="0"/>
          </a:p>
          <a:p>
            <a:r>
              <a:rPr lang="en-IN" sz="2000" dirty="0"/>
              <a:t>We have headings from h1- h6</a:t>
            </a:r>
          </a:p>
          <a:p>
            <a:r>
              <a:rPr lang="en-IN" sz="2000" b="1" dirty="0"/>
              <a:t>Headings </a:t>
            </a:r>
            <a:r>
              <a:rPr lang="en-IN" sz="2000" dirty="0"/>
              <a:t>and </a:t>
            </a:r>
            <a:r>
              <a:rPr lang="en-IN" sz="2000" b="1" dirty="0"/>
              <a:t>Paragraphs </a:t>
            </a:r>
            <a:r>
              <a:rPr lang="en-IN" sz="2000" dirty="0"/>
              <a:t>cannot be listed which means we cannot have paragraph inside another paragraph. If we try this we will get the output but it is against the rule.</a:t>
            </a:r>
          </a:p>
          <a:p>
            <a:r>
              <a:rPr lang="en-IN" sz="2000" dirty="0"/>
              <a:t>We have align attribute for paragraph and heading but it is removed in html5 we can make the alignments using </a:t>
            </a:r>
            <a:r>
              <a:rPr lang="en-IN" sz="2000" dirty="0" err="1"/>
              <a:t>css</a:t>
            </a:r>
            <a:r>
              <a:rPr lang="en-IN" sz="2000" dirty="0"/>
              <a:t>.</a:t>
            </a:r>
          </a:p>
          <a:p>
            <a:r>
              <a:rPr lang="en-IN" sz="2000" b="1" dirty="0"/>
              <a:t>Html Lists: </a:t>
            </a:r>
            <a:r>
              <a:rPr lang="en-IN" sz="2000" dirty="0"/>
              <a:t>we have un-ordered lists and ordered lists. By default it displays the lists on browser in bullet point. We can turn off the bullet points if we want.</a:t>
            </a:r>
          </a:p>
          <a:p>
            <a:r>
              <a:rPr lang="en-IN" sz="2000" dirty="0"/>
              <a:t>Ordered list will display the items in numbers like 1,2,3 etc</a:t>
            </a:r>
          </a:p>
          <a:p>
            <a:pPr marL="0" indent="0">
              <a:buNone/>
            </a:pPr>
            <a:endParaRPr lang="en-IN" sz="2000" b="1" dirty="0"/>
          </a:p>
          <a:p>
            <a:endParaRPr lang="en-IN" sz="2000" dirty="0"/>
          </a:p>
          <a:p>
            <a:endParaRPr lang="en-IN" sz="2000" dirty="0"/>
          </a:p>
          <a:p>
            <a:pPr marL="0" indent="0">
              <a:buNone/>
            </a:pPr>
            <a:endParaRPr lang="en-IN" sz="2000" dirty="0"/>
          </a:p>
          <a:p>
            <a:endParaRPr lang="en-IN" sz="2000" dirty="0"/>
          </a:p>
          <a:p>
            <a:endParaRPr lang="en-IN" sz="2000" dirty="0"/>
          </a:p>
        </p:txBody>
      </p:sp>
    </p:spTree>
    <p:extLst>
      <p:ext uri="{BB962C8B-B14F-4D97-AF65-F5344CB8AC3E}">
        <p14:creationId xmlns:p14="http://schemas.microsoft.com/office/powerpoint/2010/main" val="237139890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B52295-8BE5-4CEF-6DAE-A943FABFD96E}"/>
              </a:ext>
            </a:extLst>
          </p:cNvPr>
          <p:cNvSpPr>
            <a:spLocks noGrp="1"/>
          </p:cNvSpPr>
          <p:nvPr>
            <p:ph idx="1"/>
          </p:nvPr>
        </p:nvSpPr>
        <p:spPr>
          <a:xfrm>
            <a:off x="0" y="0"/>
            <a:ext cx="12192000" cy="6858000"/>
          </a:xfrm>
        </p:spPr>
        <p:txBody>
          <a:bodyPr>
            <a:normAutofit/>
          </a:bodyPr>
          <a:lstStyle/>
          <a:p>
            <a:r>
              <a:rPr lang="en-IN" sz="2000" dirty="0"/>
              <a:t> </a:t>
            </a:r>
            <a:r>
              <a:rPr lang="en-IN" sz="2000" b="1" dirty="0"/>
              <a:t>Html5 Sematic Tags: </a:t>
            </a:r>
            <a:r>
              <a:rPr lang="en-IN" sz="2000" dirty="0"/>
              <a:t>header,aside,footer,nav,main,section.html5 introduced a set of sematic tags which must be used instead of div tags in order to create a page layout.</a:t>
            </a:r>
          </a:p>
          <a:p>
            <a:r>
              <a:rPr lang="en-IN" sz="2000" b="1" dirty="0"/>
              <a:t>Media queries: </a:t>
            </a:r>
            <a:r>
              <a:rPr lang="en-IN" sz="2000" dirty="0"/>
              <a:t>how browser detects whether current working device is larger or smaller.it is done by using media queries.by using </a:t>
            </a:r>
            <a:r>
              <a:rPr lang="en-IN" sz="2000" dirty="0" err="1"/>
              <a:t>css</a:t>
            </a:r>
            <a:r>
              <a:rPr lang="en-IN" sz="2000" dirty="0"/>
              <a:t> media queries we can make web page </a:t>
            </a:r>
            <a:r>
              <a:rPr lang="en-IN" sz="2000" dirty="0" err="1"/>
              <a:t>responsive.media</a:t>
            </a:r>
            <a:r>
              <a:rPr lang="en-IN" sz="2000" dirty="0"/>
              <a:t> queries begins with @media</a:t>
            </a:r>
          </a:p>
          <a:p>
            <a:r>
              <a:rPr lang="en-IN" sz="2000" b="1" dirty="0"/>
              <a:t>@media only screen and (min-width:769px){} //large device- if </a:t>
            </a:r>
            <a:r>
              <a:rPr lang="en-IN" sz="2000" dirty="0"/>
              <a:t>width is greater than equal to 769 </a:t>
            </a:r>
            <a:endParaRPr lang="en-IN" sz="2000" b="1" dirty="0"/>
          </a:p>
          <a:p>
            <a:r>
              <a:rPr lang="en-IN" sz="2000" b="1" dirty="0"/>
              <a:t>@media only screen(max-width:768px){} //small device</a:t>
            </a:r>
          </a:p>
          <a:p>
            <a:r>
              <a:rPr lang="en-IN" sz="2000" b="1" dirty="0"/>
              <a:t>In order to cancel the </a:t>
            </a:r>
            <a:r>
              <a:rPr lang="en-IN" sz="2000" b="1" dirty="0" err="1"/>
              <a:t>float:left</a:t>
            </a:r>
            <a:r>
              <a:rPr lang="en-IN" sz="2000" b="1" dirty="0"/>
              <a:t> we use </a:t>
            </a:r>
            <a:r>
              <a:rPr lang="en-IN" sz="2000" b="1" dirty="0" err="1"/>
              <a:t>clear:left</a:t>
            </a:r>
            <a:endParaRPr lang="en-IN" sz="2000" b="1" dirty="0"/>
          </a:p>
          <a:p>
            <a:endParaRPr lang="en-IN" sz="2000" b="1" dirty="0"/>
          </a:p>
          <a:p>
            <a:r>
              <a:rPr lang="en-IN" sz="2000" b="1" dirty="0"/>
              <a:t>CSS Flexbox: </a:t>
            </a:r>
            <a:r>
              <a:rPr lang="en-IN" sz="2000" dirty="0"/>
              <a:t>it is alternative to float based layout that was created either by using float right or float left.css flexbox helps us to align the content and it is alternative to </a:t>
            </a:r>
            <a:r>
              <a:rPr lang="en-IN" sz="2000" dirty="0" err="1"/>
              <a:t>float.according</a:t>
            </a:r>
            <a:r>
              <a:rPr lang="en-IN" sz="2000" dirty="0"/>
              <a:t> to </a:t>
            </a:r>
            <a:r>
              <a:rPr lang="en-IN" sz="2000" dirty="0" err="1"/>
              <a:t>css</a:t>
            </a:r>
            <a:r>
              <a:rPr lang="en-IN" sz="2000" dirty="0"/>
              <a:t> flexbox first we must have a container inside which we can have multiple items and we call them as </a:t>
            </a:r>
            <a:r>
              <a:rPr lang="en-IN" sz="2000" dirty="0" err="1"/>
              <a:t>fex</a:t>
            </a:r>
            <a:r>
              <a:rPr lang="en-IN" sz="2000" dirty="0"/>
              <a:t>-items. For the container we have to set property called </a:t>
            </a:r>
            <a:r>
              <a:rPr lang="en-IN" sz="2000" dirty="0" err="1"/>
              <a:t>display:flex</a:t>
            </a:r>
            <a:r>
              <a:rPr lang="en-IN" sz="2000" dirty="0"/>
              <a:t> to enable the flexbox for this container and by default any div tags or any elements are by default treated as flex-items and we have to set the property called flex:1 for all these flex-items and each flex-item contains equal width in its container. If we apply </a:t>
            </a:r>
            <a:r>
              <a:rPr lang="en-IN" sz="2000" dirty="0" err="1"/>
              <a:t>display:flex</a:t>
            </a:r>
            <a:r>
              <a:rPr lang="en-IN" sz="2000" dirty="0"/>
              <a:t> then all the </a:t>
            </a:r>
            <a:r>
              <a:rPr lang="en-IN" sz="2000" dirty="0" err="1"/>
              <a:t>fex</a:t>
            </a:r>
            <a:r>
              <a:rPr lang="en-IN" sz="2000" dirty="0"/>
              <a:t>-items will appear side by side. We have to set the width for flex-items using flex:1;if we set flex:1 for 2 flex-items then width of 50% each will be </a:t>
            </a:r>
            <a:r>
              <a:rPr lang="en-IN" sz="2000" dirty="0" err="1"/>
              <a:t>occupied.if</a:t>
            </a:r>
            <a:r>
              <a:rPr lang="en-IN" sz="2000" dirty="0"/>
              <a:t> we want to set 20 and 80 then we can set for first flex-item we can set flex:1 and for second one we can set flex:2. so now container total portion is 3 and in which only 1 portion will be for first item and remaining 2 portions for second item.</a:t>
            </a:r>
          </a:p>
          <a:p>
            <a:r>
              <a:rPr lang="en-IN" sz="2000" dirty="0"/>
              <a:t>We have a flex-direction property and possible values are row and </a:t>
            </a:r>
            <a:r>
              <a:rPr lang="en-IN" sz="2000" dirty="0" err="1"/>
              <a:t>column.default</a:t>
            </a:r>
            <a:r>
              <a:rPr lang="en-IN" sz="2000" dirty="0"/>
              <a:t> value is row which displays flex-items side by side. If we set to column then items will display line by line.</a:t>
            </a:r>
          </a:p>
        </p:txBody>
      </p:sp>
    </p:spTree>
    <p:extLst>
      <p:ext uri="{BB962C8B-B14F-4D97-AF65-F5344CB8AC3E}">
        <p14:creationId xmlns:p14="http://schemas.microsoft.com/office/powerpoint/2010/main" val="159543258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B52295-8BE5-4CEF-6DAE-A943FABFD96E}"/>
              </a:ext>
            </a:extLst>
          </p:cNvPr>
          <p:cNvSpPr>
            <a:spLocks noGrp="1"/>
          </p:cNvSpPr>
          <p:nvPr>
            <p:ph idx="1"/>
          </p:nvPr>
        </p:nvSpPr>
        <p:spPr>
          <a:xfrm>
            <a:off x="0" y="0"/>
            <a:ext cx="12192000" cy="6858000"/>
          </a:xfrm>
        </p:spPr>
        <p:txBody>
          <a:bodyPr>
            <a:normAutofit fontScale="92500" lnSpcReduction="20000"/>
          </a:bodyPr>
          <a:lstStyle/>
          <a:p>
            <a:r>
              <a:rPr lang="en-IN" sz="2000" dirty="0"/>
              <a:t> </a:t>
            </a:r>
            <a:r>
              <a:rPr lang="en-IN" sz="2000" b="1" dirty="0"/>
              <a:t>Order: </a:t>
            </a:r>
            <a:r>
              <a:rPr lang="en-IN" sz="2000" dirty="0"/>
              <a:t>in </a:t>
            </a:r>
            <a:r>
              <a:rPr lang="en-IN" sz="2000" dirty="0" err="1"/>
              <a:t>cssflexbox</a:t>
            </a:r>
            <a:r>
              <a:rPr lang="en-IN" sz="2000" dirty="0"/>
              <a:t> we have order property to specify the sequence of flex-items inside the </a:t>
            </a:r>
            <a:r>
              <a:rPr lang="en-IN" sz="2000" dirty="0" err="1"/>
              <a:t>container.order</a:t>
            </a:r>
            <a:r>
              <a:rPr lang="en-IN" sz="2000" dirty="0"/>
              <a:t> property can have positive or negative values. Without changing the html sequence we can change the order by using </a:t>
            </a:r>
            <a:r>
              <a:rPr lang="en-IN" sz="2000" b="1" dirty="0"/>
              <a:t>order </a:t>
            </a:r>
            <a:r>
              <a:rPr lang="en-IN" sz="2000" dirty="0"/>
              <a:t>property.</a:t>
            </a:r>
          </a:p>
          <a:p>
            <a:r>
              <a:rPr lang="en-IN" sz="2000" b="1" dirty="0"/>
              <a:t>Flex-Direction: </a:t>
            </a:r>
            <a:r>
              <a:rPr lang="en-IN" sz="2000" dirty="0"/>
              <a:t>possible values are </a:t>
            </a:r>
            <a:r>
              <a:rPr lang="en-IN" sz="2000" dirty="0" err="1"/>
              <a:t>row,column,row</a:t>
            </a:r>
            <a:r>
              <a:rPr lang="en-IN" sz="2000" dirty="0"/>
              <a:t>-reverse-column-reverse. We can specify the direction that defines how elements should appear in the flex-box.by default flex-items displays in the direction of rows that is from left to right in </a:t>
            </a:r>
            <a:r>
              <a:rPr lang="en-IN" sz="2000" dirty="0" err="1"/>
              <a:t>horizontal.if</a:t>
            </a:r>
            <a:r>
              <a:rPr lang="en-IN" sz="2000" dirty="0"/>
              <a:t> value is row-reverse then items will appear from right-left </a:t>
            </a:r>
            <a:r>
              <a:rPr lang="en-IN" sz="2000" dirty="0" err="1"/>
              <a:t>order.if</a:t>
            </a:r>
            <a:r>
              <a:rPr lang="en-IN" sz="2000" dirty="0"/>
              <a:t> value is column then flex-item appears line by line in vertical and if value is reverse then items appears from bottom to top approach.</a:t>
            </a:r>
          </a:p>
          <a:p>
            <a:r>
              <a:rPr lang="en-IN" sz="2000" b="1" dirty="0"/>
              <a:t>Justify-</a:t>
            </a:r>
            <a:r>
              <a:rPr lang="en-IN" sz="2000" b="1" dirty="0" err="1"/>
              <a:t>Center</a:t>
            </a:r>
            <a:r>
              <a:rPr lang="en-IN" sz="2000" b="1" dirty="0"/>
              <a:t>: </a:t>
            </a:r>
            <a:r>
              <a:rPr lang="en-IN" sz="2000" dirty="0"/>
              <a:t>it specifies how the elements are arranged in the container .it has 6 possible values which are flex-start,flex-end,center,space-between,space-around,space-evenly. In case of flex-start then flex-items appears from left to right direction and items are aligned on the left.in case of flex-end items appears from left to right direction but items are aligned towards the right of the </a:t>
            </a:r>
            <a:r>
              <a:rPr lang="en-IN" sz="2000" dirty="0" err="1"/>
              <a:t>container..in</a:t>
            </a:r>
            <a:r>
              <a:rPr lang="en-IN" sz="2000" dirty="0"/>
              <a:t> case of space-between in between each flex-item some space is maintained.in case of space-around in between each flex-item there will be some space.in case of space evenly space between any item is maintained evenly. We will see the output only if we set width using width property instead of flex</a:t>
            </a:r>
          </a:p>
          <a:p>
            <a:r>
              <a:rPr lang="en-IN" sz="2000" b="1" dirty="0"/>
              <a:t>Align-Items: </a:t>
            </a:r>
            <a:r>
              <a:rPr lang="en-IN" sz="2000" dirty="0"/>
              <a:t>Using align-items property we can specify the vertical alignment for items of the flex-box. Possible values are flex-</a:t>
            </a:r>
            <a:r>
              <a:rPr lang="en-IN" sz="2000" dirty="0" err="1"/>
              <a:t>start,flex</a:t>
            </a:r>
            <a:r>
              <a:rPr lang="en-IN" sz="2000" dirty="0"/>
              <a:t>-</a:t>
            </a:r>
            <a:r>
              <a:rPr lang="en-IN" sz="2000" dirty="0" err="1"/>
              <a:t>end,center,stretch</a:t>
            </a:r>
            <a:r>
              <a:rPr lang="en-IN" sz="2000" dirty="0"/>
              <a:t>. If we mention align-items as flex-start by default all the flex items are displayed at the top of the container. In case of flex-end items are displayed at the bottom of the container. In case of </a:t>
            </a:r>
            <a:r>
              <a:rPr lang="en-IN" sz="2000" dirty="0" err="1"/>
              <a:t>center</a:t>
            </a:r>
            <a:r>
              <a:rPr lang="en-IN" sz="2000" dirty="0"/>
              <a:t> items are displayed at the </a:t>
            </a:r>
            <a:r>
              <a:rPr lang="en-IN" sz="2000" dirty="0" err="1"/>
              <a:t>center</a:t>
            </a:r>
            <a:r>
              <a:rPr lang="en-IN" sz="2000" dirty="0"/>
              <a:t> of the container. In case of stretch which makes items stretch vertically to fill up the complete space of the </a:t>
            </a:r>
            <a:r>
              <a:rPr lang="en-IN" sz="2000" dirty="0" err="1"/>
              <a:t>container.this</a:t>
            </a:r>
            <a:r>
              <a:rPr lang="en-IN" sz="2000" dirty="0"/>
              <a:t> is the default value.</a:t>
            </a:r>
          </a:p>
          <a:p>
            <a:r>
              <a:rPr lang="en-IN" sz="2000" b="1" dirty="0"/>
              <a:t>Flex-wrap: </a:t>
            </a:r>
            <a:r>
              <a:rPr lang="en-IN" sz="2000" dirty="0"/>
              <a:t>it is used to display the elements on the next line if </a:t>
            </a:r>
            <a:r>
              <a:rPr lang="en-IN" sz="2000" dirty="0" err="1"/>
              <a:t>required.possible</a:t>
            </a:r>
            <a:r>
              <a:rPr lang="en-IN" sz="2000" dirty="0"/>
              <a:t> values </a:t>
            </a:r>
            <a:r>
              <a:rPr lang="en-IN" sz="2000" dirty="0" err="1"/>
              <a:t>areno-wrap,wrap</a:t>
            </a:r>
            <a:r>
              <a:rPr lang="en-IN" sz="2000" dirty="0"/>
              <a:t> and wrap-reverse. Default value is no-wrap which means all the items are displayed in a single line in a </a:t>
            </a:r>
            <a:r>
              <a:rPr lang="en-IN" sz="2000" dirty="0" err="1"/>
              <a:t>row.wrap</a:t>
            </a:r>
            <a:r>
              <a:rPr lang="en-IN" sz="2000" dirty="0"/>
              <a:t> which makes items to go to next line if sufficient space is not available in a single row. And if value is wrap-reverse first row will display at the bottom  and next row appears at the top</a:t>
            </a:r>
          </a:p>
          <a:p>
            <a:r>
              <a:rPr lang="en-IN" sz="2000" b="1" dirty="0"/>
              <a:t>Align-content: </a:t>
            </a:r>
            <a:r>
              <a:rPr lang="en-IN" sz="2000" dirty="0"/>
              <a:t>using this property we can specify vertical alignment of </a:t>
            </a:r>
            <a:r>
              <a:rPr lang="en-IN" sz="2000" dirty="0" err="1"/>
              <a:t>elemenst</a:t>
            </a:r>
            <a:r>
              <a:rPr lang="en-IN" sz="2000" dirty="0"/>
              <a:t> in case of multiple </a:t>
            </a:r>
            <a:r>
              <a:rPr lang="en-IN" sz="2000" dirty="0" err="1"/>
              <a:t>rows.possible</a:t>
            </a:r>
            <a:r>
              <a:rPr lang="en-IN" sz="2000" dirty="0"/>
              <a:t> values are flex-start,flex-end,center,stretch,space-between,space-around.default value is stretch.in case of flex-start all rows of flex-container are displayed at the top of the flex container.in case of flex-end all the rows of flex-items are displayed at the bottom of the container and in case of </a:t>
            </a:r>
            <a:r>
              <a:rPr lang="en-IN" sz="2000" dirty="0" err="1"/>
              <a:t>center</a:t>
            </a:r>
            <a:r>
              <a:rPr lang="en-IN" sz="2000" dirty="0"/>
              <a:t> all rows of flex items are displayed at the </a:t>
            </a:r>
            <a:r>
              <a:rPr lang="en-IN" sz="2000" dirty="0" err="1"/>
              <a:t>center</a:t>
            </a:r>
            <a:r>
              <a:rPr lang="en-IN" sz="2000" dirty="0"/>
              <a:t> of the container.in case of stretch flex items takes up the vertically from the container. In case of space-between first appears at the top of the container and last row appears at the bottom of the container.in case of space-around equal amount of space is maintained at the top and the bottom of the container. In order to see the effect of align-content we have to set </a:t>
            </a:r>
            <a:r>
              <a:rPr lang="en-IN" sz="2000" dirty="0" err="1"/>
              <a:t>flex-wrap:wrap</a:t>
            </a:r>
            <a:endParaRPr lang="en-IN" sz="2000" b="1" dirty="0"/>
          </a:p>
        </p:txBody>
      </p:sp>
    </p:spTree>
    <p:extLst>
      <p:ext uri="{BB962C8B-B14F-4D97-AF65-F5344CB8AC3E}">
        <p14:creationId xmlns:p14="http://schemas.microsoft.com/office/powerpoint/2010/main" val="58278000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B52295-8BE5-4CEF-6DAE-A943FABFD96E}"/>
              </a:ext>
            </a:extLst>
          </p:cNvPr>
          <p:cNvSpPr>
            <a:spLocks noGrp="1"/>
          </p:cNvSpPr>
          <p:nvPr>
            <p:ph idx="1"/>
          </p:nvPr>
        </p:nvSpPr>
        <p:spPr>
          <a:xfrm>
            <a:off x="0" y="0"/>
            <a:ext cx="12192000" cy="6858000"/>
          </a:xfrm>
        </p:spPr>
        <p:txBody>
          <a:bodyPr>
            <a:normAutofit/>
          </a:bodyPr>
          <a:lstStyle/>
          <a:p>
            <a:r>
              <a:rPr lang="en-IN" sz="2000" dirty="0"/>
              <a:t>To make the box both horizontally and vertically </a:t>
            </a:r>
            <a:r>
              <a:rPr lang="en-IN" sz="2000" dirty="0" err="1"/>
              <a:t>center</a:t>
            </a:r>
            <a:r>
              <a:rPr lang="en-IN" sz="2000" dirty="0"/>
              <a:t>  we have to use justify-content and align-items to </a:t>
            </a:r>
            <a:r>
              <a:rPr lang="en-IN" sz="2000" dirty="0" err="1"/>
              <a:t>center</a:t>
            </a:r>
            <a:endParaRPr lang="en-IN" sz="2000" dirty="0"/>
          </a:p>
          <a:p>
            <a:r>
              <a:rPr lang="en-IN" sz="2000" dirty="0"/>
              <a:t>-------------------------------------------------------------------------------------------------------------------------------------------------</a:t>
            </a:r>
          </a:p>
          <a:p>
            <a:endParaRPr lang="en-IN" sz="2000" dirty="0"/>
          </a:p>
          <a:p>
            <a:r>
              <a:rPr lang="en-IN" sz="2000" b="1" dirty="0"/>
              <a:t>CSS Grid: </a:t>
            </a:r>
            <a:r>
              <a:rPr lang="en-IN" sz="2000" dirty="0"/>
              <a:t>it is better than </a:t>
            </a:r>
            <a:r>
              <a:rPr lang="en-IN" sz="2000" dirty="0" err="1"/>
              <a:t>css</a:t>
            </a:r>
            <a:r>
              <a:rPr lang="en-IN" sz="2000" dirty="0"/>
              <a:t> flexbox .so overall we have three types of layout system in css.one is </a:t>
            </a:r>
            <a:r>
              <a:rPr lang="en-IN" sz="2000" dirty="0" err="1"/>
              <a:t>css</a:t>
            </a:r>
            <a:r>
              <a:rPr lang="en-IN" sz="2000" dirty="0"/>
              <a:t> float, </a:t>
            </a:r>
            <a:r>
              <a:rPr lang="en-IN" sz="2000" dirty="0" err="1"/>
              <a:t>css</a:t>
            </a:r>
            <a:r>
              <a:rPr lang="en-IN" sz="2000" dirty="0"/>
              <a:t> flexbox and other is </a:t>
            </a:r>
            <a:r>
              <a:rPr lang="en-IN" sz="2000" dirty="0" err="1"/>
              <a:t>css</a:t>
            </a:r>
            <a:r>
              <a:rPr lang="en-IN" sz="2000" dirty="0"/>
              <a:t> grid.css flexbox is one dimension and </a:t>
            </a:r>
            <a:r>
              <a:rPr lang="en-IN" sz="2000" dirty="0" err="1"/>
              <a:t>css</a:t>
            </a:r>
            <a:r>
              <a:rPr lang="en-IN" sz="2000" dirty="0"/>
              <a:t> grid is two dimension. Instead of </a:t>
            </a:r>
            <a:r>
              <a:rPr lang="en-IN" sz="2000" dirty="0" err="1"/>
              <a:t>display:flex</a:t>
            </a:r>
            <a:r>
              <a:rPr lang="en-IN" sz="2000" dirty="0"/>
              <a:t> we have to use </a:t>
            </a:r>
            <a:r>
              <a:rPr lang="en-IN" sz="2000" dirty="0" err="1"/>
              <a:t>display:grid</a:t>
            </a:r>
            <a:r>
              <a:rPr lang="en-IN" sz="2000" dirty="0"/>
              <a:t> to display the items side by side and then we have to use grid-template-columns:20% 80%;here it will create two columns. For the grid items we have to set grid-template-columns:1fr 1fr; in </a:t>
            </a:r>
            <a:r>
              <a:rPr lang="en-IN" sz="2000" dirty="0" err="1"/>
              <a:t>fractions.we</a:t>
            </a:r>
            <a:r>
              <a:rPr lang="en-IN" sz="2000" dirty="0"/>
              <a:t> can also use </a:t>
            </a:r>
            <a:r>
              <a:rPr lang="en-IN" sz="2000" dirty="0" err="1"/>
              <a:t>grid-template-columns:repeat</a:t>
            </a:r>
            <a:r>
              <a:rPr lang="en-IN" sz="2000" dirty="0"/>
              <a:t>(3,1fr); if we want gap between columns we can use column-gap and for row we use row-gap and shorthand for both is gap property.gap:10px 20px;First one is for row and second one is for column. We use grid-column and grid-rows to occupy number of columns and number of </a:t>
            </a:r>
            <a:r>
              <a:rPr lang="en-IN" sz="2000" dirty="0" err="1"/>
              <a:t>rows.example</a:t>
            </a:r>
            <a:r>
              <a:rPr lang="en-IN" sz="2000" dirty="0"/>
              <a:t> like grid-column:1/3 grid-row:2/4</a:t>
            </a:r>
          </a:p>
          <a:p>
            <a:r>
              <a:rPr lang="en-IN" sz="2000" b="1" dirty="0"/>
              <a:t>Grid-rows: </a:t>
            </a:r>
          </a:p>
          <a:p>
            <a:endParaRPr lang="en-IN" sz="2000" b="1" dirty="0"/>
          </a:p>
          <a:p>
            <a:r>
              <a:rPr lang="en-IN" sz="2000" b="1" dirty="0"/>
              <a:t>-----------------------CSS grid is incomplete----------------------------------------------------------------------------------------------</a:t>
            </a:r>
          </a:p>
        </p:txBody>
      </p:sp>
    </p:spTree>
    <p:extLst>
      <p:ext uri="{BB962C8B-B14F-4D97-AF65-F5344CB8AC3E}">
        <p14:creationId xmlns:p14="http://schemas.microsoft.com/office/powerpoint/2010/main" val="372406827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B52295-8BE5-4CEF-6DAE-A943FABFD96E}"/>
              </a:ext>
            </a:extLst>
          </p:cNvPr>
          <p:cNvSpPr>
            <a:spLocks noGrp="1"/>
          </p:cNvSpPr>
          <p:nvPr>
            <p:ph idx="1"/>
          </p:nvPr>
        </p:nvSpPr>
        <p:spPr>
          <a:xfrm>
            <a:off x="0" y="0"/>
            <a:ext cx="12192000" cy="6858000"/>
          </a:xfrm>
        </p:spPr>
        <p:txBody>
          <a:bodyPr>
            <a:normAutofit fontScale="92500" lnSpcReduction="10000"/>
          </a:bodyPr>
          <a:lstStyle/>
          <a:p>
            <a:r>
              <a:rPr lang="en-IN" sz="2000" b="1" dirty="0"/>
              <a:t>&lt;b&gt; and &lt;strong&gt;:  </a:t>
            </a:r>
            <a:r>
              <a:rPr lang="en-IN" sz="2000" dirty="0"/>
              <a:t>with b tag text appears bold and thickness.in the same way we also have a strong tag that displays the text in bold. So the difference is there is no visual difference but logically strong tag enables us to speak out the text strongly and stressfully. Especially this is </a:t>
            </a:r>
            <a:r>
              <a:rPr lang="en-IN" sz="2000" dirty="0" err="1"/>
              <a:t>honored</a:t>
            </a:r>
            <a:r>
              <a:rPr lang="en-IN" sz="2000" dirty="0"/>
              <a:t> by the visual text readers which are made for blind people since they cannot see they depend on visual software which speak out the text that is on the web page so that people can hear through headphones.so the software that is meant for the blind people will pronounce the text strongly in case of strong tag.</a:t>
            </a:r>
          </a:p>
          <a:p>
            <a:r>
              <a:rPr lang="en-IN" sz="2000" b="1" dirty="0"/>
              <a:t>I and EM: </a:t>
            </a:r>
            <a:r>
              <a:rPr lang="en-IN" sz="2000" dirty="0"/>
              <a:t>visually I and </a:t>
            </a:r>
            <a:r>
              <a:rPr lang="en-IN" sz="2000" dirty="0" err="1"/>
              <a:t>em</a:t>
            </a:r>
            <a:r>
              <a:rPr lang="en-IN" sz="2000" dirty="0"/>
              <a:t> tags are almost same and both show the text in italic mode but only the difference is italic is only for displaying purpose but the text readers that are meant for blind people pronounce the emphasis text stylish and stressful when we compare to normal text .so if there is important text which must be pronounced slowly and stylishly then we use </a:t>
            </a:r>
            <a:r>
              <a:rPr lang="en-IN" sz="2000" b="1" dirty="0" err="1"/>
              <a:t>em</a:t>
            </a:r>
            <a:r>
              <a:rPr lang="en-IN" sz="2000" b="1" dirty="0"/>
              <a:t> </a:t>
            </a:r>
            <a:r>
              <a:rPr lang="en-IN" sz="2000" dirty="0"/>
              <a:t>tag</a:t>
            </a:r>
          </a:p>
          <a:p>
            <a:r>
              <a:rPr lang="en-IN" sz="2000" b="1" dirty="0"/>
              <a:t>Mark: </a:t>
            </a:r>
            <a:r>
              <a:rPr lang="en-IN" sz="2000" dirty="0"/>
              <a:t>this tag displays the text with highlighted </a:t>
            </a:r>
            <a:r>
              <a:rPr lang="en-IN" sz="2000" dirty="0" err="1"/>
              <a:t>color</a:t>
            </a:r>
            <a:r>
              <a:rPr lang="en-IN" sz="2000" dirty="0"/>
              <a:t> which is yellow background .</a:t>
            </a:r>
          </a:p>
          <a:p>
            <a:r>
              <a:rPr lang="en-IN" sz="2000" b="1" dirty="0"/>
              <a:t>Del: </a:t>
            </a:r>
            <a:r>
              <a:rPr lang="en-IN" sz="2000" dirty="0"/>
              <a:t>we use this tag for the text which must be deleted that means which was earlier correct but which is not correct based on recent updates.</a:t>
            </a:r>
          </a:p>
          <a:p>
            <a:r>
              <a:rPr lang="en-IN" sz="2000" b="1" dirty="0"/>
              <a:t>Ins: </a:t>
            </a:r>
            <a:r>
              <a:rPr lang="en-IN" sz="2000" dirty="0"/>
              <a:t>we use insert tag for the text which is newly added in the recent updates.</a:t>
            </a:r>
          </a:p>
          <a:p>
            <a:r>
              <a:rPr lang="en-IN" sz="2000" b="1" dirty="0"/>
              <a:t>Q: </a:t>
            </a:r>
            <a:r>
              <a:rPr lang="en-IN" sz="2000" dirty="0"/>
              <a:t>we use q tag for the text which you want to quote </a:t>
            </a:r>
          </a:p>
          <a:p>
            <a:r>
              <a:rPr lang="en-IN" sz="2000" b="1" dirty="0"/>
              <a:t>Small : </a:t>
            </a:r>
            <a:r>
              <a:rPr lang="en-IN" sz="2000" dirty="0"/>
              <a:t>we use this tag  for the text where the text should be displayed in a smaller size when compared with normal text</a:t>
            </a:r>
          </a:p>
          <a:p>
            <a:r>
              <a:rPr lang="en-IN" sz="2000" b="1" dirty="0"/>
              <a:t>Blockquote: </a:t>
            </a:r>
            <a:r>
              <a:rPr lang="en-IN" sz="2000" dirty="0"/>
              <a:t>this tag represents the information that is taken up from other websites or any other </a:t>
            </a:r>
            <a:r>
              <a:rPr lang="en-IN" sz="2000" dirty="0" err="1"/>
              <a:t>resource.with</a:t>
            </a:r>
            <a:r>
              <a:rPr lang="en-IN" sz="2000" dirty="0"/>
              <a:t> this tag it is understandable to the user that this is the info taken from other websites and in the same way we can avoid the copyright issue</a:t>
            </a:r>
          </a:p>
          <a:p>
            <a:r>
              <a:rPr lang="en-IN" sz="2000" b="1" dirty="0" err="1"/>
              <a:t>Abbr</a:t>
            </a:r>
            <a:r>
              <a:rPr lang="en-IN" sz="2000" b="1" dirty="0"/>
              <a:t>: </a:t>
            </a:r>
            <a:r>
              <a:rPr lang="en-IN" sz="2000" dirty="0"/>
              <a:t>suppose there is a short form in the web page and when user places the cursor on that short form we want to display the full form as a tooltip. So for this we use </a:t>
            </a:r>
            <a:r>
              <a:rPr lang="en-IN" sz="2000" dirty="0" err="1"/>
              <a:t>abbr</a:t>
            </a:r>
            <a:r>
              <a:rPr lang="en-IN" sz="2000" dirty="0"/>
              <a:t> tag</a:t>
            </a:r>
          </a:p>
          <a:p>
            <a:r>
              <a:rPr lang="en-IN" sz="2000" b="1" dirty="0"/>
              <a:t>Sup and sub: </a:t>
            </a:r>
            <a:r>
              <a:rPr lang="en-IN" sz="2000" dirty="0"/>
              <a:t>the sup tag displays the text in upper side example like 2</a:t>
            </a:r>
            <a:r>
              <a:rPr lang="en-IN" sz="2000" baseline="30000" dirty="0"/>
              <a:t>nd</a:t>
            </a:r>
            <a:r>
              <a:rPr lang="en-IN" sz="2000" dirty="0"/>
              <a:t> here </a:t>
            </a:r>
            <a:r>
              <a:rPr lang="en-IN" sz="2000" dirty="0" err="1"/>
              <a:t>nd</a:t>
            </a:r>
            <a:r>
              <a:rPr lang="en-IN" sz="2000" dirty="0"/>
              <a:t> is displaying in upper </a:t>
            </a:r>
            <a:r>
              <a:rPr lang="en-IN" sz="2000" dirty="0" err="1"/>
              <a:t>side.if</a:t>
            </a:r>
            <a:r>
              <a:rPr lang="en-IN" sz="2000" dirty="0"/>
              <a:t> we want to display the text lower like o2,oxygen </a:t>
            </a:r>
            <a:r>
              <a:rPr lang="en-IN" sz="2000" dirty="0" err="1"/>
              <a:t>formaula</a:t>
            </a:r>
            <a:r>
              <a:rPr lang="en-IN" sz="2000" dirty="0"/>
              <a:t> for this we use sub</a:t>
            </a:r>
            <a:endParaRPr lang="en-IN" sz="2000" b="1" dirty="0"/>
          </a:p>
        </p:txBody>
      </p:sp>
    </p:spTree>
    <p:extLst>
      <p:ext uri="{BB962C8B-B14F-4D97-AF65-F5344CB8AC3E}">
        <p14:creationId xmlns:p14="http://schemas.microsoft.com/office/powerpoint/2010/main" val="117762862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B52295-8BE5-4CEF-6DAE-A943FABFD96E}"/>
              </a:ext>
            </a:extLst>
          </p:cNvPr>
          <p:cNvSpPr>
            <a:spLocks noGrp="1"/>
          </p:cNvSpPr>
          <p:nvPr>
            <p:ph idx="1"/>
          </p:nvPr>
        </p:nvSpPr>
        <p:spPr>
          <a:xfrm>
            <a:off x="0" y="0"/>
            <a:ext cx="12192000" cy="6858000"/>
          </a:xfrm>
        </p:spPr>
        <p:txBody>
          <a:bodyPr>
            <a:normAutofit lnSpcReduction="10000"/>
          </a:bodyPr>
          <a:lstStyle/>
          <a:p>
            <a:r>
              <a:rPr lang="en-IN" sz="2000" b="1" dirty="0" err="1"/>
              <a:t>Bdo</a:t>
            </a:r>
            <a:r>
              <a:rPr lang="en-IN" sz="2000" b="1" dirty="0"/>
              <a:t>: </a:t>
            </a:r>
            <a:r>
              <a:rPr lang="en-IN" sz="2000" dirty="0"/>
              <a:t>it stands for bi-directional order which means it specifies text decoration order that is either left side or right side.it has two possible options </a:t>
            </a:r>
            <a:r>
              <a:rPr lang="en-IN" sz="2000" dirty="0" err="1"/>
              <a:t>dir</a:t>
            </a:r>
            <a:r>
              <a:rPr lang="en-IN" sz="2000" dirty="0"/>
              <a:t>=“</a:t>
            </a:r>
            <a:r>
              <a:rPr lang="en-IN" sz="2000" dirty="0" err="1"/>
              <a:t>ltr</a:t>
            </a:r>
            <a:r>
              <a:rPr lang="en-IN" sz="2000" dirty="0"/>
              <a:t>” or rtl.it is mainly used for Arabic language</a:t>
            </a:r>
          </a:p>
          <a:p>
            <a:r>
              <a:rPr lang="en-IN" sz="2000" b="1" dirty="0"/>
              <a:t>Address: </a:t>
            </a:r>
            <a:r>
              <a:rPr lang="en-IN" sz="2000" dirty="0"/>
              <a:t>when we are displaying some location address then we use address tag ,browser will display the text in italic mode and also google like search engines can identify that this is address of specific </a:t>
            </a:r>
            <a:r>
              <a:rPr lang="en-IN" sz="2000" dirty="0" err="1"/>
              <a:t>location.some</a:t>
            </a:r>
            <a:r>
              <a:rPr lang="en-IN" sz="2000" dirty="0"/>
              <a:t> one searches for address in google so automatically google can identify this address text and can show the results directly in google search results </a:t>
            </a:r>
          </a:p>
          <a:p>
            <a:r>
              <a:rPr lang="en-IN" sz="2000" b="1" dirty="0"/>
              <a:t>Phone Links and </a:t>
            </a:r>
            <a:r>
              <a:rPr lang="en-IN" sz="2000" b="1" dirty="0" err="1"/>
              <a:t>mailLinks</a:t>
            </a:r>
            <a:r>
              <a:rPr lang="en-IN" sz="2000" b="1" dirty="0"/>
              <a:t>:</a:t>
            </a:r>
          </a:p>
          <a:p>
            <a:r>
              <a:rPr lang="en-IN" sz="2000" b="1" dirty="0" err="1"/>
              <a:t>Kbd</a:t>
            </a:r>
            <a:r>
              <a:rPr lang="en-IN" sz="2000" b="1" dirty="0"/>
              <a:t>: </a:t>
            </a:r>
            <a:r>
              <a:rPr lang="en-IN" sz="2000" dirty="0"/>
              <a:t>suppose if we want to display a keyboard short cut in the web page and if we want to highlight the keyboard shortcut with background </a:t>
            </a:r>
            <a:r>
              <a:rPr lang="en-IN" sz="2000" dirty="0" err="1"/>
              <a:t>color</a:t>
            </a:r>
            <a:r>
              <a:rPr lang="en-IN" sz="2000" dirty="0"/>
              <a:t> and make it italic then we use kdb.it stands for keyboard.</a:t>
            </a:r>
          </a:p>
          <a:p>
            <a:r>
              <a:rPr lang="en-IN" sz="2000" b="1" dirty="0"/>
              <a:t>Symbol: </a:t>
            </a:r>
            <a:r>
              <a:rPr lang="en-IN" sz="2000" dirty="0" err="1"/>
              <a:t>htmp</a:t>
            </a:r>
            <a:r>
              <a:rPr lang="en-IN" sz="2000" dirty="0"/>
              <a:t> provides a concept called html entities using which we can display various symbols. We can display the symbol either by using </a:t>
            </a:r>
            <a:r>
              <a:rPr lang="en-IN" sz="2000" dirty="0" err="1"/>
              <a:t>entityname</a:t>
            </a:r>
            <a:r>
              <a:rPr lang="en-IN" sz="2000" dirty="0"/>
              <a:t> or </a:t>
            </a:r>
            <a:r>
              <a:rPr lang="en-IN" sz="2000" dirty="0" err="1"/>
              <a:t>hexa</a:t>
            </a:r>
            <a:r>
              <a:rPr lang="en-IN" sz="2000" dirty="0"/>
              <a:t> decimal code.&lt;div&gt;&amp;#8377;&lt;/div&gt; it will display rupee symbol.</a:t>
            </a:r>
          </a:p>
          <a:p>
            <a:r>
              <a:rPr lang="en-IN" sz="2000" b="1" dirty="0"/>
              <a:t>Code: </a:t>
            </a:r>
            <a:r>
              <a:rPr lang="en-IN" sz="2000" dirty="0"/>
              <a:t>in we page we can display a computer program and also display a sample output by using </a:t>
            </a:r>
            <a:r>
              <a:rPr lang="en-IN" sz="2000" dirty="0" err="1"/>
              <a:t>code,pre</a:t>
            </a:r>
            <a:r>
              <a:rPr lang="en-IN" sz="2000" dirty="0"/>
              <a:t> and </a:t>
            </a:r>
            <a:r>
              <a:rPr lang="en-IN" sz="2000" dirty="0" err="1"/>
              <a:t>samp</a:t>
            </a:r>
            <a:r>
              <a:rPr lang="en-IN" sz="2000" dirty="0"/>
              <a:t> tags. So if we wan to show the spaces and line breaks as it is in the output then we need to use </a:t>
            </a:r>
            <a:r>
              <a:rPr lang="en-IN" sz="2000" b="1" dirty="0"/>
              <a:t>pre </a:t>
            </a:r>
            <a:r>
              <a:rPr lang="en-IN" sz="2000" dirty="0" err="1"/>
              <a:t>tag.if</a:t>
            </a:r>
            <a:r>
              <a:rPr lang="en-IN" sz="2000" dirty="0"/>
              <a:t> we want to display the program sample output we use </a:t>
            </a:r>
            <a:r>
              <a:rPr lang="en-IN" sz="2000" b="1" dirty="0" err="1"/>
              <a:t>samp</a:t>
            </a:r>
            <a:r>
              <a:rPr lang="en-IN" sz="2000" b="1" dirty="0"/>
              <a:t> </a:t>
            </a:r>
            <a:r>
              <a:rPr lang="en-IN" sz="2000" dirty="0"/>
              <a:t>tag</a:t>
            </a:r>
          </a:p>
          <a:p>
            <a:r>
              <a:rPr lang="en-IN" sz="2000" b="1" dirty="0"/>
              <a:t>Details and Summary: </a:t>
            </a:r>
            <a:r>
              <a:rPr lang="en-IN" sz="2000" dirty="0"/>
              <a:t>using this tags we can create a collapsible box</a:t>
            </a:r>
          </a:p>
          <a:p>
            <a:r>
              <a:rPr lang="en-IN" sz="2000" b="1" dirty="0"/>
              <a:t>Article: </a:t>
            </a:r>
            <a:r>
              <a:rPr lang="en-IN" sz="2000" dirty="0"/>
              <a:t>it </a:t>
            </a:r>
            <a:r>
              <a:rPr lang="en-IN" sz="2000" dirty="0" err="1"/>
              <a:t>represets</a:t>
            </a:r>
            <a:r>
              <a:rPr lang="en-IN" sz="2000" dirty="0"/>
              <a:t> some heading and paragraph which is self contained information of the page.</a:t>
            </a:r>
          </a:p>
          <a:p>
            <a:r>
              <a:rPr lang="en-IN" sz="2000" b="1" dirty="0"/>
              <a:t>Time: </a:t>
            </a:r>
            <a:r>
              <a:rPr lang="en-IN" sz="2000" dirty="0"/>
              <a:t>we will display special date or time information in the web page as the text and in that case we need to provide the accurate date and time info to the browser by using time tag.</a:t>
            </a:r>
          </a:p>
          <a:p>
            <a:r>
              <a:rPr lang="en-IN" sz="2000" b="1" dirty="0"/>
              <a:t>Progress: </a:t>
            </a:r>
            <a:r>
              <a:rPr lang="en-IN" sz="2000" dirty="0"/>
              <a:t>it enables to display the progress bar in the web page</a:t>
            </a:r>
          </a:p>
          <a:p>
            <a:r>
              <a:rPr lang="en-IN" sz="2000" b="1" dirty="0"/>
              <a:t>Meter: </a:t>
            </a:r>
            <a:r>
              <a:rPr lang="en-IN" sz="2000" dirty="0"/>
              <a:t>suppose we have a c drive and we have consumed 3gb out of 5gb so we have to show the status of usage for that purpose we use meter tag</a:t>
            </a:r>
          </a:p>
        </p:txBody>
      </p:sp>
    </p:spTree>
    <p:extLst>
      <p:ext uri="{BB962C8B-B14F-4D97-AF65-F5344CB8AC3E}">
        <p14:creationId xmlns:p14="http://schemas.microsoft.com/office/powerpoint/2010/main" val="255500620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B52295-8BE5-4CEF-6DAE-A943FABFD96E}"/>
              </a:ext>
            </a:extLst>
          </p:cNvPr>
          <p:cNvSpPr>
            <a:spLocks noGrp="1"/>
          </p:cNvSpPr>
          <p:nvPr>
            <p:ph idx="1"/>
          </p:nvPr>
        </p:nvSpPr>
        <p:spPr>
          <a:xfrm>
            <a:off x="0" y="0"/>
            <a:ext cx="12192000" cy="6858000"/>
          </a:xfrm>
        </p:spPr>
        <p:txBody>
          <a:bodyPr>
            <a:normAutofit/>
          </a:bodyPr>
          <a:lstStyle/>
          <a:p>
            <a:r>
              <a:rPr lang="en-IN" sz="2000" b="1" dirty="0"/>
              <a:t>&lt;meta&gt; tag: </a:t>
            </a:r>
            <a:r>
              <a:rPr lang="en-IN" sz="2000" dirty="0"/>
              <a:t>it is used to mention some details about the current working web page to browsers and search </a:t>
            </a:r>
            <a:r>
              <a:rPr lang="en-IN" sz="2000" dirty="0" err="1"/>
              <a:t>engines.mainly</a:t>
            </a:r>
            <a:r>
              <a:rPr lang="en-IN" sz="2000" dirty="0"/>
              <a:t> in meta tag we can write meta </a:t>
            </a:r>
            <a:r>
              <a:rPr lang="en-IN" sz="2000" dirty="0" err="1"/>
              <a:t>charset,keywords,description</a:t>
            </a:r>
            <a:r>
              <a:rPr lang="en-IN" sz="2000" dirty="0"/>
              <a:t> and viewport. </a:t>
            </a:r>
            <a:r>
              <a:rPr lang="en-IN" sz="2000" b="1" dirty="0"/>
              <a:t>Charset </a:t>
            </a:r>
            <a:r>
              <a:rPr lang="en-IN" sz="2000" dirty="0"/>
              <a:t>it specifies current working character set that is encoding format of current working web </a:t>
            </a:r>
            <a:r>
              <a:rPr lang="en-IN" sz="2000" dirty="0" err="1"/>
              <a:t>page.generally</a:t>
            </a:r>
            <a:r>
              <a:rPr lang="en-IN" sz="2000" dirty="0"/>
              <a:t> we have two types of character set that is ascii and </a:t>
            </a:r>
            <a:r>
              <a:rPr lang="en-IN" sz="2000" dirty="0" err="1"/>
              <a:t>Unicode.Unicode</a:t>
            </a:r>
            <a:r>
              <a:rPr lang="en-IN" sz="2000" dirty="0"/>
              <a:t> is also called as </a:t>
            </a:r>
            <a:r>
              <a:rPr lang="en-IN" sz="2000" dirty="0" err="1"/>
              <a:t>utf</a:t>
            </a:r>
            <a:r>
              <a:rPr lang="en-IN" sz="2000" dirty="0"/>
              <a:t> that is universal transformation format and 8 bit(utf-8).diff between ascii and </a:t>
            </a:r>
            <a:r>
              <a:rPr lang="en-IN" sz="2000" dirty="0" err="1"/>
              <a:t>utf</a:t>
            </a:r>
            <a:r>
              <a:rPr lang="en-IN" sz="2000" dirty="0"/>
              <a:t> is that ascii supports on English characters but </a:t>
            </a:r>
            <a:r>
              <a:rPr lang="en-IN" sz="2000" dirty="0" err="1"/>
              <a:t>utf</a:t>
            </a:r>
            <a:r>
              <a:rPr lang="en-IN" sz="2000" dirty="0"/>
              <a:t> supports all worldwide language characters. We have meta keywords and we will mention various searchable keywords using which users can search in google or any other search engine to reach our web page .we will mention name=“keywords” in meta </a:t>
            </a:r>
            <a:r>
              <a:rPr lang="en-IN" sz="2000" dirty="0" err="1"/>
              <a:t>tag.example</a:t>
            </a:r>
            <a:r>
              <a:rPr lang="en-IN" sz="2000" dirty="0"/>
              <a:t> </a:t>
            </a:r>
            <a:r>
              <a:rPr lang="en-IN" sz="2000" b="1" dirty="0"/>
              <a:t>&lt;meta name=“keywords” content=“keyword1,keyword2..’&gt; </a:t>
            </a:r>
            <a:r>
              <a:rPr lang="en-IN" sz="2000" dirty="0"/>
              <a:t>in content attribute we will write actual searchable keywords to reach our web page.</a:t>
            </a:r>
          </a:p>
          <a:p>
            <a:r>
              <a:rPr lang="en-IN" sz="2000" dirty="0"/>
              <a:t>Next we have &lt;meta name=“description” content=“description here”&gt; .this description allows us to write a brief sentence that explains about web page and this description will be shown in google like search engine as search results.</a:t>
            </a:r>
          </a:p>
          <a:p>
            <a:r>
              <a:rPr lang="en-IN" sz="2000" dirty="0"/>
              <a:t>Meta name=“viewport” to make our web page as responsive already we have used media queries in </a:t>
            </a:r>
            <a:r>
              <a:rPr lang="en-IN" sz="2000" dirty="0" err="1"/>
              <a:t>css</a:t>
            </a:r>
            <a:r>
              <a:rPr lang="en-IN" sz="2000" dirty="0"/>
              <a:t> so whenever we are using media queries it is recommended to use meta name=“viewport”. Here viewport is the visible area in the web page where user can see the actual web page excluding location bar </a:t>
            </a:r>
            <a:r>
              <a:rPr lang="en-IN" sz="2000"/>
              <a:t>on the top</a:t>
            </a:r>
            <a:endParaRPr lang="en-IN" sz="2000" dirty="0"/>
          </a:p>
        </p:txBody>
      </p:sp>
    </p:spTree>
    <p:extLst>
      <p:ext uri="{BB962C8B-B14F-4D97-AF65-F5344CB8AC3E}">
        <p14:creationId xmlns:p14="http://schemas.microsoft.com/office/powerpoint/2010/main" val="288283226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B52295-8BE5-4CEF-6DAE-A943FABFD96E}"/>
              </a:ext>
            </a:extLst>
          </p:cNvPr>
          <p:cNvSpPr>
            <a:spLocks noGrp="1"/>
          </p:cNvSpPr>
          <p:nvPr>
            <p:ph idx="1"/>
          </p:nvPr>
        </p:nvSpPr>
        <p:spPr>
          <a:xfrm>
            <a:off x="0" y="254000"/>
            <a:ext cx="11353800" cy="6604000"/>
          </a:xfrm>
        </p:spPr>
        <p:txBody>
          <a:bodyPr>
            <a:normAutofit/>
          </a:bodyPr>
          <a:lstStyle/>
          <a:p>
            <a:r>
              <a:rPr lang="en-IN" sz="2000" dirty="0"/>
              <a:t> </a:t>
            </a:r>
            <a:r>
              <a:rPr lang="en-IN" sz="2000" b="1" dirty="0"/>
              <a:t>CSS Units: </a:t>
            </a:r>
            <a:r>
              <a:rPr lang="en-IN" sz="2000" dirty="0"/>
              <a:t> Relative units are </a:t>
            </a:r>
            <a:r>
              <a:rPr lang="en-IN" sz="2000" dirty="0" err="1"/>
              <a:t>em</a:t>
            </a:r>
            <a:r>
              <a:rPr lang="en-IN" sz="2000" dirty="0"/>
              <a:t> , rem, </a:t>
            </a:r>
            <a:r>
              <a:rPr lang="en-IN" sz="2000" dirty="0" err="1"/>
              <a:t>vh</a:t>
            </a:r>
            <a:r>
              <a:rPr lang="en-IN" sz="2000" dirty="0"/>
              <a:t>, </a:t>
            </a:r>
            <a:r>
              <a:rPr lang="en-IN" sz="2000" dirty="0" err="1"/>
              <a:t>vw</a:t>
            </a:r>
            <a:r>
              <a:rPr lang="en-IN" sz="2000" dirty="0"/>
              <a:t>,% and absolute are PX,PT,CM,IN,MM .if we say width=50% then it is the 50% of the parents width because they relative units not absolute </a:t>
            </a:r>
            <a:r>
              <a:rPr lang="en-IN" sz="2000" dirty="0" err="1"/>
              <a:t>units.if</a:t>
            </a:r>
            <a:r>
              <a:rPr lang="en-IN" sz="2000" dirty="0"/>
              <a:t> we pixels=10 pixels then it will be 10px it does not matter of parent element because it is absolute.</a:t>
            </a:r>
          </a:p>
          <a:p>
            <a:endParaRPr lang="en-IN" sz="2000" dirty="0"/>
          </a:p>
          <a:p>
            <a:r>
              <a:rPr lang="en-IN" sz="2000" dirty="0"/>
              <a:t>1px=1/96</a:t>
            </a:r>
            <a:r>
              <a:rPr lang="en-IN" sz="2000" baseline="30000" dirty="0"/>
              <a:t>th</a:t>
            </a:r>
            <a:r>
              <a:rPr lang="en-IN" sz="2000" dirty="0"/>
              <a:t> of inch.</a:t>
            </a:r>
          </a:p>
          <a:p>
            <a:r>
              <a:rPr lang="en-IN" sz="2000" b="1" dirty="0"/>
              <a:t>Working with percentages: </a:t>
            </a:r>
            <a:r>
              <a:rPr lang="en-IN" sz="2000" dirty="0"/>
              <a:t>These are relative unit. If we say width=50% then it is the half the width of parent .line-height:50% half the font-size of element itself</a:t>
            </a:r>
          </a:p>
          <a:p>
            <a:r>
              <a:rPr lang="en-IN" sz="2000" b="1" dirty="0"/>
              <a:t>Rem: </a:t>
            </a:r>
            <a:r>
              <a:rPr lang="en-IN" sz="2000" dirty="0"/>
              <a:t>root </a:t>
            </a:r>
            <a:r>
              <a:rPr lang="en-IN" sz="2000" dirty="0" err="1"/>
              <a:t>ems</a:t>
            </a:r>
            <a:r>
              <a:rPr lang="en-IN" sz="2000" dirty="0"/>
              <a:t> it is relative to the root html element font-</a:t>
            </a:r>
            <a:r>
              <a:rPr lang="en-IN" sz="2000" dirty="0" err="1"/>
              <a:t>size.if</a:t>
            </a:r>
            <a:r>
              <a:rPr lang="en-IN" sz="2000" dirty="0"/>
              <a:t> the root font-size is 20px then 1 rem is always 20px, 2rem is always 40px</a:t>
            </a:r>
          </a:p>
          <a:p>
            <a:r>
              <a:rPr lang="en-IN" sz="2000" b="1" dirty="0"/>
              <a:t>Em: </a:t>
            </a:r>
            <a:r>
              <a:rPr lang="en-IN" sz="2000" dirty="0"/>
              <a:t>this is also a relative unit. With font-size 1em equal the font-size of the parent.2em is the twice the font-size of the </a:t>
            </a:r>
            <a:r>
              <a:rPr lang="en-IN" sz="2000" dirty="0" err="1"/>
              <a:t>parent.here</a:t>
            </a:r>
            <a:r>
              <a:rPr lang="en-IN" sz="2000" dirty="0"/>
              <a:t> </a:t>
            </a:r>
            <a:r>
              <a:rPr lang="en-IN" sz="2000" dirty="0" err="1"/>
              <a:t>em</a:t>
            </a:r>
            <a:r>
              <a:rPr lang="en-IN" sz="2000" dirty="0"/>
              <a:t> is based on parent-child relationship but root rem is not parent-child relationship</a:t>
            </a:r>
          </a:p>
          <a:p>
            <a:r>
              <a:rPr lang="en-IN" sz="2000" dirty="0"/>
              <a:t>When </a:t>
            </a:r>
            <a:r>
              <a:rPr lang="en-IN" sz="2000" dirty="0" err="1"/>
              <a:t>em</a:t>
            </a:r>
            <a:r>
              <a:rPr lang="en-IN" sz="2000" dirty="0"/>
              <a:t> units are used on font-size property, the size is relative to the font-size of the parent. When used on other properties, it’s relative to the font-size of that element itself. </a:t>
            </a:r>
          </a:p>
          <a:p>
            <a:r>
              <a:rPr lang="en-IN" sz="1400" b="1" i="0" dirty="0">
                <a:solidFill>
                  <a:srgbClr val="273239"/>
                </a:solidFill>
                <a:effectLst/>
                <a:latin typeface="Nunito" pitchFamily="2" charset="0"/>
              </a:rPr>
              <a:t> </a:t>
            </a:r>
            <a:r>
              <a:rPr lang="en-IN" sz="2000" b="1" dirty="0"/>
              <a:t>rem Unit</a:t>
            </a:r>
            <a:r>
              <a:rPr lang="en-IN" sz="2000" dirty="0"/>
              <a:t>: The rem is based upon the font-size value of the root element, which is the &lt;html&gt; element. And if the &lt;html&gt; element doesn’t have a specified font-size, the browser default value of 16px is used. So here only the value of the root is considered, and there is no relation with a parent element.</a:t>
            </a:r>
          </a:p>
        </p:txBody>
      </p:sp>
    </p:spTree>
    <p:extLst>
      <p:ext uri="{BB962C8B-B14F-4D97-AF65-F5344CB8AC3E}">
        <p14:creationId xmlns:p14="http://schemas.microsoft.com/office/powerpoint/2010/main" val="333471168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B52295-8BE5-4CEF-6DAE-A943FABFD96E}"/>
              </a:ext>
            </a:extLst>
          </p:cNvPr>
          <p:cNvSpPr>
            <a:spLocks noGrp="1"/>
          </p:cNvSpPr>
          <p:nvPr>
            <p:ph idx="1"/>
          </p:nvPr>
        </p:nvSpPr>
        <p:spPr>
          <a:xfrm>
            <a:off x="0" y="254000"/>
            <a:ext cx="11353800" cy="6604000"/>
          </a:xfrm>
        </p:spPr>
        <p:txBody>
          <a:bodyPr>
            <a:normAutofit/>
          </a:bodyPr>
          <a:lstStyle/>
          <a:p>
            <a:r>
              <a:rPr lang="en-IN" sz="2000" dirty="0"/>
              <a:t> </a:t>
            </a:r>
            <a:r>
              <a:rPr lang="en-IN" sz="2000" b="1" dirty="0" err="1"/>
              <a:t>vh</a:t>
            </a:r>
            <a:r>
              <a:rPr lang="en-IN" sz="2000" b="1" dirty="0"/>
              <a:t> and </a:t>
            </a:r>
            <a:r>
              <a:rPr lang="en-IN" sz="2000" b="1" dirty="0" err="1"/>
              <a:t>vw</a:t>
            </a:r>
            <a:r>
              <a:rPr lang="en-IN" sz="2000" b="1" dirty="0"/>
              <a:t>: </a:t>
            </a:r>
            <a:r>
              <a:rPr lang="en-IN" sz="2000" dirty="0"/>
              <a:t>view height and view width both are viewport width and height.1vw is 1% of width of the viewport and 1vh is 1% of height of the viewport</a:t>
            </a:r>
          </a:p>
          <a:p>
            <a:r>
              <a:rPr lang="en-IN" sz="2000" b="1" dirty="0"/>
              <a:t>Working with floats: </a:t>
            </a:r>
            <a:r>
              <a:rPr lang="en-IN" sz="2000" dirty="0"/>
              <a:t>it tells element to position itself in the left or right side of its container.it is mostly used with </a:t>
            </a:r>
            <a:r>
              <a:rPr lang="en-IN" sz="2000" dirty="0" err="1"/>
              <a:t>img</a:t>
            </a:r>
            <a:r>
              <a:rPr lang="en-IN" sz="2000" dirty="0"/>
              <a:t> and some </a:t>
            </a:r>
            <a:r>
              <a:rPr lang="en-IN" sz="2000" dirty="0" err="1"/>
              <a:t>paragraph.float:left</a:t>
            </a:r>
            <a:r>
              <a:rPr lang="en-IN" sz="2000" dirty="0"/>
              <a:t> will make element side by side</a:t>
            </a:r>
          </a:p>
          <a:p>
            <a:r>
              <a:rPr lang="en-IN" sz="2000" b="1" dirty="0"/>
              <a:t>Background properties: </a:t>
            </a:r>
            <a:r>
              <a:rPr lang="en-IN" sz="2000" dirty="0"/>
              <a:t>background-image,</a:t>
            </a:r>
            <a:r>
              <a:rPr lang="en-IN" sz="2000" b="1" dirty="0"/>
              <a:t> </a:t>
            </a:r>
            <a:r>
              <a:rPr lang="en-IN" sz="2000" dirty="0"/>
              <a:t>background-repeat,</a:t>
            </a:r>
            <a:r>
              <a:rPr lang="en-IN" sz="2000" b="1" dirty="0"/>
              <a:t> </a:t>
            </a:r>
            <a:r>
              <a:rPr lang="en-IN" sz="2000" dirty="0"/>
              <a:t>background-</a:t>
            </a:r>
            <a:r>
              <a:rPr lang="en-IN" sz="2000" dirty="0" err="1"/>
              <a:t>color</a:t>
            </a:r>
            <a:r>
              <a:rPr lang="en-IN" sz="2000" dirty="0"/>
              <a:t>,</a:t>
            </a:r>
            <a:r>
              <a:rPr lang="en-IN" sz="2000" b="1" dirty="0"/>
              <a:t> </a:t>
            </a:r>
            <a:r>
              <a:rPr lang="en-IN" sz="2000" dirty="0"/>
              <a:t>background-clip,</a:t>
            </a:r>
            <a:r>
              <a:rPr lang="en-IN" sz="2000" b="1" dirty="0"/>
              <a:t> </a:t>
            </a:r>
            <a:r>
              <a:rPr lang="en-IN" sz="2000" dirty="0"/>
              <a:t>background-position,</a:t>
            </a:r>
            <a:r>
              <a:rPr lang="en-IN" sz="2000" b="1" dirty="0"/>
              <a:t> </a:t>
            </a:r>
            <a:r>
              <a:rPr lang="en-IN" sz="2000" dirty="0"/>
              <a:t>background-size,</a:t>
            </a:r>
            <a:r>
              <a:rPr lang="en-IN" sz="2000" b="1" dirty="0"/>
              <a:t> </a:t>
            </a:r>
            <a:r>
              <a:rPr lang="en-IN" sz="2000" dirty="0"/>
              <a:t>background-attachment</a:t>
            </a:r>
          </a:p>
          <a:p>
            <a:r>
              <a:rPr lang="en-IN" sz="2000" b="1" dirty="0" err="1"/>
              <a:t>Background-image:url</a:t>
            </a:r>
            <a:r>
              <a:rPr lang="en-IN" sz="2000" b="1" dirty="0"/>
              <a:t>(“1.png”)</a:t>
            </a:r>
          </a:p>
          <a:p>
            <a:r>
              <a:rPr lang="en-IN" sz="2000" b="1" dirty="0"/>
              <a:t>Background-repeat: </a:t>
            </a:r>
            <a:r>
              <a:rPr lang="en-IN" sz="2000" dirty="0"/>
              <a:t>when the image  does not cover entire space in the container and in order to </a:t>
            </a:r>
            <a:r>
              <a:rPr lang="en-IN" sz="2000" dirty="0" err="1"/>
              <a:t>cpver</a:t>
            </a:r>
            <a:r>
              <a:rPr lang="en-IN" sz="2000" dirty="0"/>
              <a:t> it we use  background-repeat. Possible values are no-repeat, </a:t>
            </a:r>
            <a:r>
              <a:rPr lang="en-IN" sz="2000" dirty="0" err="1"/>
              <a:t>none,repeat</a:t>
            </a:r>
            <a:r>
              <a:rPr lang="en-IN" sz="2000" dirty="0"/>
              <a:t>-</a:t>
            </a:r>
            <a:r>
              <a:rPr lang="en-IN" sz="2000" dirty="0" err="1"/>
              <a:t>x,repeat</a:t>
            </a:r>
            <a:r>
              <a:rPr lang="en-IN" sz="2000" dirty="0"/>
              <a:t>-y</a:t>
            </a:r>
          </a:p>
          <a:p>
            <a:r>
              <a:rPr lang="en-IN" sz="2000" b="1" dirty="0"/>
              <a:t>Background-size: </a:t>
            </a:r>
            <a:r>
              <a:rPr lang="en-IN" sz="2000" dirty="0"/>
              <a:t>possible values are </a:t>
            </a:r>
            <a:r>
              <a:rPr lang="en-IN" sz="2000" dirty="0" err="1"/>
              <a:t>contains,cover</a:t>
            </a:r>
            <a:endParaRPr lang="en-IN" sz="2000" dirty="0"/>
          </a:p>
          <a:p>
            <a:r>
              <a:rPr lang="en-IN" sz="2000" b="1" dirty="0"/>
              <a:t>Background-position: </a:t>
            </a:r>
            <a:r>
              <a:rPr lang="en-IN" sz="2000" dirty="0"/>
              <a:t>possible values are </a:t>
            </a:r>
            <a:r>
              <a:rPr lang="en-IN" sz="2000" dirty="0" err="1"/>
              <a:t>bottom,bottom</a:t>
            </a:r>
            <a:r>
              <a:rPr lang="en-IN" sz="2000" dirty="0"/>
              <a:t> left</a:t>
            </a:r>
            <a:endParaRPr lang="en-IN" sz="2000" b="1" dirty="0"/>
          </a:p>
          <a:p>
            <a:r>
              <a:rPr lang="en-IN" sz="2000" b="1" dirty="0"/>
              <a:t>Background-clip: </a:t>
            </a:r>
            <a:r>
              <a:rPr lang="en-IN" sz="2000" dirty="0"/>
              <a:t>possible values are border-</a:t>
            </a:r>
            <a:r>
              <a:rPr lang="en-IN" sz="2000" dirty="0" err="1"/>
              <a:t>box,padding</a:t>
            </a:r>
            <a:r>
              <a:rPr lang="en-IN" sz="2000" dirty="0"/>
              <a:t>-box etc</a:t>
            </a:r>
          </a:p>
          <a:p>
            <a:r>
              <a:rPr lang="en-IN" sz="2000" dirty="0"/>
              <a:t>We have a shorthand for all above that is </a:t>
            </a:r>
            <a:r>
              <a:rPr lang="en-IN" sz="2000" b="1" dirty="0"/>
              <a:t>background</a:t>
            </a:r>
          </a:p>
          <a:p>
            <a:r>
              <a:rPr lang="en-IN" sz="2000" b="1" dirty="0"/>
              <a:t>Creating Linear-gradients: </a:t>
            </a:r>
            <a:r>
              <a:rPr lang="en-IN" sz="2000" dirty="0"/>
              <a:t>multiple </a:t>
            </a:r>
            <a:r>
              <a:rPr lang="en-IN" sz="2000" dirty="0" err="1"/>
              <a:t>colors</a:t>
            </a:r>
            <a:r>
              <a:rPr lang="en-IN" sz="2000" dirty="0"/>
              <a:t> </a:t>
            </a:r>
            <a:r>
              <a:rPr lang="en-IN" sz="2000" dirty="0" err="1"/>
              <a:t>background-image:linear-gradient</a:t>
            </a:r>
            <a:r>
              <a:rPr lang="en-IN" sz="2000" dirty="0"/>
              <a:t>(</a:t>
            </a:r>
            <a:r>
              <a:rPr lang="en-IN" sz="2000" dirty="0" err="1"/>
              <a:t>red,blue</a:t>
            </a:r>
            <a:r>
              <a:rPr lang="en-IN" sz="2000" dirty="0"/>
              <a:t>)</a:t>
            </a:r>
          </a:p>
          <a:p>
            <a:r>
              <a:rPr lang="en-IN" sz="2000" b="1" dirty="0"/>
              <a:t>Radial, conic and Repeating Gradients: </a:t>
            </a:r>
            <a:r>
              <a:rPr lang="en-IN" sz="2000" dirty="0"/>
              <a:t> </a:t>
            </a:r>
            <a:r>
              <a:rPr lang="en-IN" sz="2000" dirty="0" err="1"/>
              <a:t>background-image:radial-gradient</a:t>
            </a:r>
            <a:r>
              <a:rPr lang="en-IN" sz="2000" dirty="0"/>
              <a:t>(</a:t>
            </a:r>
            <a:r>
              <a:rPr lang="en-IN" sz="2000" dirty="0" err="1"/>
              <a:t>cyan,pink</a:t>
            </a:r>
            <a:r>
              <a:rPr lang="en-IN" sz="2000" dirty="0"/>
              <a:t>);</a:t>
            </a:r>
          </a:p>
          <a:p>
            <a:r>
              <a:rPr lang="en-IN" sz="2000" dirty="0" err="1"/>
              <a:t>Background-image:conic-gradient</a:t>
            </a:r>
            <a:r>
              <a:rPr lang="en-IN" sz="2000" dirty="0"/>
              <a:t>(</a:t>
            </a:r>
            <a:r>
              <a:rPr lang="en-IN" sz="2000" dirty="0" err="1"/>
              <a:t>cyan,pink</a:t>
            </a:r>
            <a:r>
              <a:rPr lang="en-IN" sz="2000" dirty="0"/>
              <a:t>);</a:t>
            </a:r>
          </a:p>
          <a:p>
            <a:r>
              <a:rPr lang="en-IN" sz="2000" dirty="0" err="1"/>
              <a:t>Background-image:repeating-linear-gradient</a:t>
            </a:r>
            <a:r>
              <a:rPr lang="en-IN" sz="2000" dirty="0"/>
              <a:t>(</a:t>
            </a:r>
            <a:r>
              <a:rPr lang="en-IN" sz="2000" dirty="0" err="1"/>
              <a:t>color</a:t>
            </a:r>
            <a:r>
              <a:rPr lang="en-IN" sz="2000" dirty="0"/>
              <a:t>)</a:t>
            </a:r>
          </a:p>
        </p:txBody>
      </p:sp>
    </p:spTree>
    <p:extLst>
      <p:ext uri="{BB962C8B-B14F-4D97-AF65-F5344CB8AC3E}">
        <p14:creationId xmlns:p14="http://schemas.microsoft.com/office/powerpoint/2010/main" val="1129401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B52295-8BE5-4CEF-6DAE-A943FABFD96E}"/>
              </a:ext>
            </a:extLst>
          </p:cNvPr>
          <p:cNvSpPr>
            <a:spLocks noGrp="1"/>
          </p:cNvSpPr>
          <p:nvPr>
            <p:ph idx="1"/>
          </p:nvPr>
        </p:nvSpPr>
        <p:spPr>
          <a:xfrm>
            <a:off x="0" y="254000"/>
            <a:ext cx="11353800" cy="6604000"/>
          </a:xfrm>
        </p:spPr>
        <p:txBody>
          <a:bodyPr>
            <a:normAutofit/>
          </a:bodyPr>
          <a:lstStyle/>
          <a:p>
            <a:r>
              <a:rPr lang="en-IN" sz="2000" dirty="0"/>
              <a:t> </a:t>
            </a:r>
            <a:r>
              <a:rPr lang="en-IN" sz="2000" b="1" dirty="0"/>
              <a:t>Positioning: </a:t>
            </a:r>
            <a:r>
              <a:rPr lang="en-IN" sz="2000" dirty="0"/>
              <a:t>it specifies where in the document an element will go. Possible values are static and top, </a:t>
            </a:r>
            <a:r>
              <a:rPr lang="en-IN" sz="2000" dirty="0" err="1"/>
              <a:t>right,bottom,left</a:t>
            </a:r>
            <a:r>
              <a:rPr lang="en-IN" sz="2000" dirty="0"/>
              <a:t> </a:t>
            </a:r>
            <a:r>
              <a:rPr lang="en-IN" sz="2000" dirty="0" err="1"/>
              <a:t>andz</a:t>
            </a:r>
            <a:r>
              <a:rPr lang="en-IN" sz="2000" dirty="0"/>
              <a:t>-index will not be applied.</a:t>
            </a:r>
          </a:p>
          <a:p>
            <a:r>
              <a:rPr lang="en-IN" sz="2000" dirty="0" err="1"/>
              <a:t>Position:relative</a:t>
            </a:r>
            <a:r>
              <a:rPr lang="en-IN" sz="2000" dirty="0"/>
              <a:t> and in this </a:t>
            </a:r>
            <a:r>
              <a:rPr lang="en-IN" sz="2000" dirty="0" err="1"/>
              <a:t>top,left,right,bottom,z</a:t>
            </a:r>
            <a:r>
              <a:rPr lang="en-IN" sz="2000" dirty="0"/>
              <a:t>-index are applied. Initially if </a:t>
            </a:r>
            <a:r>
              <a:rPr lang="en-IN" sz="2000" dirty="0" err="1"/>
              <a:t>position:relative</a:t>
            </a:r>
            <a:r>
              <a:rPr lang="en-IN" sz="2000" dirty="0"/>
              <a:t> behaves as static but when we apply </a:t>
            </a:r>
            <a:r>
              <a:rPr lang="en-IN" sz="2000" dirty="0" err="1"/>
              <a:t>top,right,bottom</a:t>
            </a:r>
            <a:r>
              <a:rPr lang="en-IN" sz="2000" dirty="0"/>
              <a:t> etc then position of element will change.</a:t>
            </a:r>
          </a:p>
          <a:p>
            <a:r>
              <a:rPr lang="en-IN" sz="2000" b="1" dirty="0"/>
              <a:t>Z-index: </a:t>
            </a:r>
            <a:r>
              <a:rPr lang="en-IN" sz="2000" dirty="0"/>
              <a:t> it will not be applied for the </a:t>
            </a:r>
            <a:r>
              <a:rPr lang="en-IN" sz="2000" dirty="0" err="1"/>
              <a:t>position:static</a:t>
            </a:r>
            <a:endParaRPr lang="en-IN" sz="2000" dirty="0"/>
          </a:p>
          <a:p>
            <a:r>
              <a:rPr lang="en-IN" sz="2000" b="1" dirty="0" err="1"/>
              <a:t>Position:absolute</a:t>
            </a:r>
            <a:r>
              <a:rPr lang="en-IN" sz="2000" b="1" dirty="0"/>
              <a:t> </a:t>
            </a:r>
            <a:r>
              <a:rPr lang="en-IN" sz="2000" dirty="0"/>
              <a:t>the position of element is based on html root element. If we have a span element inside the div and the span position is based on the div </a:t>
            </a:r>
            <a:r>
              <a:rPr lang="en-IN" sz="2000" dirty="0" err="1"/>
              <a:t>elemen</a:t>
            </a:r>
            <a:r>
              <a:rPr lang="en-IN" sz="2000" dirty="0"/>
              <a:t>. If div element position is relative then span will be inside the div but if div element is static then span will be outside the div.</a:t>
            </a:r>
          </a:p>
          <a:p>
            <a:r>
              <a:rPr lang="en-IN" sz="2000" b="1" dirty="0" err="1"/>
              <a:t>Position:fixed</a:t>
            </a:r>
            <a:r>
              <a:rPr lang="en-IN" sz="2000" b="1" dirty="0"/>
              <a:t> </a:t>
            </a:r>
            <a:r>
              <a:rPr lang="en-IN" sz="2000" dirty="0"/>
              <a:t>element is removed from the normal document flow and is positioned relative to root html element.no space will be left and when we scroll it will stay in the same position,</a:t>
            </a:r>
            <a:endParaRPr lang="en-IN" sz="2000" b="1" dirty="0"/>
          </a:p>
          <a:p>
            <a:endParaRPr lang="en-IN" sz="2000" b="1" dirty="0"/>
          </a:p>
          <a:p>
            <a:r>
              <a:rPr lang="en-IN" sz="2000" b="1" dirty="0"/>
              <a:t>If border-radius:50% then it will be circled.</a:t>
            </a:r>
          </a:p>
          <a:p>
            <a:endParaRPr lang="en-IN" sz="2000" b="1" dirty="0"/>
          </a:p>
          <a:p>
            <a:r>
              <a:rPr lang="en-IN" sz="2000" b="1" dirty="0"/>
              <a:t>Transitions: </a:t>
            </a:r>
            <a:r>
              <a:rPr lang="en-IN" sz="2000" dirty="0"/>
              <a:t>These are form of an animations that we can create in CSS. </a:t>
            </a:r>
            <a:r>
              <a:rPr lang="en-IN" sz="2000" dirty="0" err="1"/>
              <a:t>Transition:background-color</a:t>
            </a:r>
            <a:r>
              <a:rPr lang="en-IN" sz="2000" dirty="0"/>
              <a:t> 0.5s;</a:t>
            </a:r>
          </a:p>
          <a:p>
            <a:r>
              <a:rPr lang="en-IN" sz="2000" dirty="0"/>
              <a:t>Multiple transitions can also be applied </a:t>
            </a:r>
            <a:r>
              <a:rPr lang="en-IN" sz="2000" dirty="0" err="1"/>
              <a:t>transition:color</a:t>
            </a:r>
            <a:r>
              <a:rPr lang="en-IN" sz="2000" dirty="0"/>
              <a:t> 5s, background-</a:t>
            </a:r>
            <a:r>
              <a:rPr lang="en-IN" sz="2000" dirty="0" err="1"/>
              <a:t>color</a:t>
            </a:r>
            <a:r>
              <a:rPr lang="en-IN" sz="2000" dirty="0"/>
              <a:t> 5s;</a:t>
            </a:r>
          </a:p>
          <a:p>
            <a:r>
              <a:rPr lang="en-IN" sz="2000" b="1" dirty="0"/>
              <a:t>Transition timing function:</a:t>
            </a:r>
            <a:r>
              <a:rPr lang="en-IN" sz="2000" dirty="0"/>
              <a:t> </a:t>
            </a:r>
            <a:r>
              <a:rPr lang="en-IN" sz="2000" dirty="0" err="1"/>
              <a:t>transform:tranlateX</a:t>
            </a:r>
            <a:r>
              <a:rPr lang="en-IN" sz="2000" dirty="0"/>
              <a:t>(1oopx); </a:t>
            </a:r>
            <a:r>
              <a:rPr lang="en-IN" sz="2000" dirty="0" err="1"/>
              <a:t>transition:transform</a:t>
            </a:r>
            <a:r>
              <a:rPr lang="en-IN" sz="2000" dirty="0"/>
              <a:t> 32 ease-out; here ease-out is the timing function</a:t>
            </a:r>
            <a:endParaRPr lang="en-IN" sz="2000" b="1" dirty="0"/>
          </a:p>
          <a:p>
            <a:endParaRPr lang="en-IN" sz="2000" b="1" dirty="0"/>
          </a:p>
        </p:txBody>
      </p:sp>
    </p:spTree>
    <p:extLst>
      <p:ext uri="{BB962C8B-B14F-4D97-AF65-F5344CB8AC3E}">
        <p14:creationId xmlns:p14="http://schemas.microsoft.com/office/powerpoint/2010/main" val="285118694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B52295-8BE5-4CEF-6DAE-A943FABFD96E}"/>
              </a:ext>
            </a:extLst>
          </p:cNvPr>
          <p:cNvSpPr>
            <a:spLocks noGrp="1"/>
          </p:cNvSpPr>
          <p:nvPr>
            <p:ph idx="1"/>
          </p:nvPr>
        </p:nvSpPr>
        <p:spPr>
          <a:xfrm>
            <a:off x="0" y="254000"/>
            <a:ext cx="11353800" cy="6604000"/>
          </a:xfrm>
        </p:spPr>
        <p:txBody>
          <a:bodyPr>
            <a:normAutofit/>
          </a:bodyPr>
          <a:lstStyle/>
          <a:p>
            <a:r>
              <a:rPr lang="en-IN" sz="2000" dirty="0"/>
              <a:t> </a:t>
            </a:r>
            <a:r>
              <a:rPr lang="en-IN" sz="2000" b="1" dirty="0"/>
              <a:t>Transform:</a:t>
            </a:r>
            <a:r>
              <a:rPr lang="en-IN" sz="2000" dirty="0"/>
              <a:t> it allows us to </a:t>
            </a:r>
            <a:r>
              <a:rPr lang="en-IN" sz="2000" dirty="0" err="1"/>
              <a:t>rotate,scale,skew</a:t>
            </a:r>
            <a:r>
              <a:rPr lang="en-IN" sz="2000" dirty="0"/>
              <a:t> or translate an element. It means moving an element left or right</a:t>
            </a:r>
          </a:p>
          <a:p>
            <a:r>
              <a:rPr lang="en-IN" sz="2000" b="1" dirty="0"/>
              <a:t>Transform-origin</a:t>
            </a:r>
          </a:p>
          <a:p>
            <a:endParaRPr lang="en-IN" sz="2000" b="1" dirty="0"/>
          </a:p>
          <a:p>
            <a:r>
              <a:rPr lang="en-IN" sz="2000" b="1" dirty="0"/>
              <a:t>Flexbox: </a:t>
            </a:r>
            <a:r>
              <a:rPr lang="en-IN" sz="2000" dirty="0"/>
              <a:t>flexbox is a layout method for laying out items in rows or columns. In order to enable flexbox we will turn the container into a flex container. In order to </a:t>
            </a:r>
            <a:r>
              <a:rPr lang="en-IN" sz="2000" dirty="0" err="1"/>
              <a:t>to</a:t>
            </a:r>
            <a:r>
              <a:rPr lang="en-IN" sz="2000" dirty="0"/>
              <a:t> this we have to make </a:t>
            </a:r>
            <a:r>
              <a:rPr lang="en-IN" sz="2000" dirty="0" err="1"/>
              <a:t>display:flex</a:t>
            </a:r>
            <a:r>
              <a:rPr lang="en-IN" sz="2000" dirty="0"/>
              <a:t> and the items in the flex container is called flex items</a:t>
            </a:r>
          </a:p>
          <a:p>
            <a:r>
              <a:rPr lang="en-IN" sz="2000" dirty="0" err="1"/>
              <a:t>Display:flex</a:t>
            </a:r>
            <a:r>
              <a:rPr lang="en-IN" sz="2000" dirty="0"/>
              <a:t> will display items side by side</a:t>
            </a:r>
          </a:p>
          <a:p>
            <a:r>
              <a:rPr lang="en-IN" sz="2000" dirty="0"/>
              <a:t> In flexbox we have two axis one is main axis which is horizontal line and other is cross axis which is vertical line</a:t>
            </a:r>
          </a:p>
          <a:p>
            <a:r>
              <a:rPr lang="en-IN" sz="2000" dirty="0"/>
              <a:t>Main axis is left to right and cross axis is top to bottom</a:t>
            </a:r>
          </a:p>
          <a:p>
            <a:r>
              <a:rPr lang="en-IN" sz="2000" b="1" dirty="0"/>
              <a:t>Flex-Direction: </a:t>
            </a:r>
            <a:r>
              <a:rPr lang="en-IN" sz="2000" dirty="0"/>
              <a:t>it will control the direction of main axis. We can move the items from left to </a:t>
            </a:r>
            <a:r>
              <a:rPr lang="en-IN" sz="2000" dirty="0" err="1"/>
              <a:t>right,right</a:t>
            </a:r>
            <a:r>
              <a:rPr lang="en-IN" sz="2000" dirty="0"/>
              <a:t> to </a:t>
            </a:r>
            <a:r>
              <a:rPr lang="en-IN" sz="2000" dirty="0" err="1"/>
              <a:t>left,top</a:t>
            </a:r>
            <a:r>
              <a:rPr lang="en-IN" sz="2000" dirty="0"/>
              <a:t> to bottom and vice versa</a:t>
            </a:r>
          </a:p>
          <a:p>
            <a:r>
              <a:rPr lang="en-IN" sz="2000" dirty="0"/>
              <a:t>Possible values for flex-direction are </a:t>
            </a:r>
            <a:r>
              <a:rPr lang="en-IN" sz="2000" dirty="0" err="1"/>
              <a:t>row,column</a:t>
            </a:r>
            <a:r>
              <a:rPr lang="en-IN" sz="2000" dirty="0"/>
              <a:t>, row-reverse and column-reverse</a:t>
            </a:r>
          </a:p>
          <a:p>
            <a:r>
              <a:rPr lang="en-IN" sz="2000" dirty="0" err="1"/>
              <a:t>Flex-direction:row;it</a:t>
            </a:r>
            <a:r>
              <a:rPr lang="en-IN" sz="2000" dirty="0"/>
              <a:t> will display the items from left to right and this is the default </a:t>
            </a:r>
            <a:r>
              <a:rPr lang="en-IN" sz="2000" dirty="0" err="1"/>
              <a:t>behaviour.if</a:t>
            </a:r>
            <a:r>
              <a:rPr lang="en-IN" sz="2000" dirty="0"/>
              <a:t> we want to change the direction from right to left we have to use row-reverse.</a:t>
            </a:r>
          </a:p>
          <a:p>
            <a:r>
              <a:rPr lang="en-IN" sz="2000" dirty="0"/>
              <a:t>If </a:t>
            </a:r>
            <a:r>
              <a:rPr lang="en-IN" sz="2000" dirty="0" err="1"/>
              <a:t>flex-direction:row</a:t>
            </a:r>
            <a:r>
              <a:rPr lang="en-IN" sz="2000" dirty="0"/>
              <a:t>; then content will be A to Z and if we set to row-reverse then content will be Z to A.</a:t>
            </a:r>
          </a:p>
        </p:txBody>
      </p:sp>
    </p:spTree>
    <p:extLst>
      <p:ext uri="{BB962C8B-B14F-4D97-AF65-F5344CB8AC3E}">
        <p14:creationId xmlns:p14="http://schemas.microsoft.com/office/powerpoint/2010/main" val="29741892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B52295-8BE5-4CEF-6DAE-A943FABFD96E}"/>
              </a:ext>
            </a:extLst>
          </p:cNvPr>
          <p:cNvSpPr>
            <a:spLocks noGrp="1"/>
          </p:cNvSpPr>
          <p:nvPr>
            <p:ph idx="1"/>
          </p:nvPr>
        </p:nvSpPr>
        <p:spPr>
          <a:xfrm>
            <a:off x="0" y="0"/>
            <a:ext cx="12123964" cy="6858000"/>
          </a:xfrm>
        </p:spPr>
        <p:txBody>
          <a:bodyPr>
            <a:normAutofit/>
          </a:bodyPr>
          <a:lstStyle/>
          <a:p>
            <a:r>
              <a:rPr lang="en-IN" sz="1800" dirty="0"/>
              <a:t>We can nest the list items like below</a:t>
            </a:r>
          </a:p>
          <a:p>
            <a:r>
              <a:rPr lang="en-IN" sz="1800" dirty="0"/>
              <a:t>&lt;</a:t>
            </a:r>
            <a:r>
              <a:rPr lang="en-IN" sz="1800" dirty="0" err="1"/>
              <a:t>ul</a:t>
            </a:r>
            <a:r>
              <a:rPr lang="en-IN" sz="1800" dirty="0"/>
              <a:t>&gt;&lt;li&gt;Animals &lt;</a:t>
            </a:r>
            <a:r>
              <a:rPr lang="en-IN" sz="1800" dirty="0" err="1"/>
              <a:t>ul</a:t>
            </a:r>
            <a:r>
              <a:rPr lang="en-IN" sz="1800" dirty="0"/>
              <a:t>&gt;&lt;li&gt;Lion&lt;/li&gt;&lt;/</a:t>
            </a:r>
            <a:r>
              <a:rPr lang="en-IN" sz="1800" dirty="0" err="1"/>
              <a:t>ul</a:t>
            </a:r>
            <a:r>
              <a:rPr lang="en-IN" sz="1800" dirty="0"/>
              <a:t>&gt;&lt;/li&gt;&lt;/</a:t>
            </a:r>
            <a:r>
              <a:rPr lang="en-IN" sz="1800" dirty="0" err="1"/>
              <a:t>ul</a:t>
            </a:r>
            <a:r>
              <a:rPr lang="en-IN" sz="1800" dirty="0"/>
              <a:t>&gt;</a:t>
            </a:r>
          </a:p>
          <a:p>
            <a:r>
              <a:rPr lang="en-IN" sz="1800" b="1" dirty="0"/>
              <a:t>Hr tag </a:t>
            </a:r>
            <a:r>
              <a:rPr lang="en-IN" sz="1800" dirty="0"/>
              <a:t>hr represents horizontal ruler. It is used to create a horizontal line. Hr is unpaired tag so we should not write a closing tag for hr</a:t>
            </a:r>
          </a:p>
          <a:p>
            <a:r>
              <a:rPr lang="en-IN" sz="1800" b="1" dirty="0"/>
              <a:t>Div tag </a:t>
            </a:r>
            <a:r>
              <a:rPr lang="en-IN" sz="1800" dirty="0"/>
              <a:t>we can assume div tag as a box that contains some meaningful content. Div tags can be nested. Div tag is a block level tag means it will occupy entire space(box)</a:t>
            </a:r>
            <a:endParaRPr lang="en-IN" sz="1800" b="1" dirty="0"/>
          </a:p>
          <a:p>
            <a:pPr marL="0" indent="0">
              <a:buNone/>
            </a:pPr>
            <a:endParaRPr lang="en-IN" sz="1800" dirty="0"/>
          </a:p>
          <a:p>
            <a:r>
              <a:rPr lang="en-IN" sz="1800" b="1" dirty="0" err="1"/>
              <a:t>em</a:t>
            </a:r>
            <a:r>
              <a:rPr lang="en-IN" sz="1800" dirty="0"/>
              <a:t> tag which is Emphasis.&lt;p&gt;My name is &lt;</a:t>
            </a:r>
            <a:r>
              <a:rPr lang="en-IN" sz="1800" dirty="0" err="1"/>
              <a:t>em</a:t>
            </a:r>
            <a:r>
              <a:rPr lang="en-IN" sz="1800" dirty="0"/>
              <a:t>&gt;Venkat&lt;/</a:t>
            </a:r>
            <a:r>
              <a:rPr lang="en-IN" sz="1800" dirty="0" err="1"/>
              <a:t>em</a:t>
            </a:r>
            <a:r>
              <a:rPr lang="en-IN" sz="1800" dirty="0"/>
              <a:t>&gt;&lt;/p&gt;. It will display the text in italic, and we also have the </a:t>
            </a:r>
            <a:r>
              <a:rPr lang="en-IN" sz="1800" b="1" dirty="0"/>
              <a:t>I</a:t>
            </a:r>
            <a:r>
              <a:rPr lang="en-IN" sz="1800" dirty="0"/>
              <a:t> element that displays the text in italic. Em indicates that text should be emphasised or stressed in some way.</a:t>
            </a:r>
          </a:p>
          <a:p>
            <a:r>
              <a:rPr lang="en-IN" sz="1800" b="1" dirty="0"/>
              <a:t>Strong </a:t>
            </a:r>
            <a:r>
              <a:rPr lang="en-IN" sz="1800" dirty="0"/>
              <a:t>will display the content in bold and we also have </a:t>
            </a:r>
            <a:r>
              <a:rPr lang="en-IN" sz="1800" b="1" dirty="0"/>
              <a:t>b </a:t>
            </a:r>
            <a:r>
              <a:rPr lang="en-IN" sz="1800" dirty="0"/>
              <a:t>tag which makes the text bold. The difference between strong and bold is strong indicates that enclosed content has strong importance or emphasis. It is often used for highlighting the keywords where has bold just makes the content bold.</a:t>
            </a:r>
          </a:p>
          <a:p>
            <a:r>
              <a:rPr lang="en-IN" sz="1800" b="1" dirty="0" err="1"/>
              <a:t>SuperScript</a:t>
            </a:r>
            <a:r>
              <a:rPr lang="en-IN" sz="1800" dirty="0"/>
              <a:t> and </a:t>
            </a:r>
            <a:r>
              <a:rPr lang="en-IN" sz="1800" b="1" dirty="0" err="1"/>
              <a:t>SubScript</a:t>
            </a:r>
            <a:r>
              <a:rPr lang="en-IN" sz="1800" b="1" dirty="0"/>
              <a:t>. </a:t>
            </a:r>
            <a:r>
              <a:rPr lang="en-IN" sz="1800" dirty="0"/>
              <a:t>Here superscript adds the text above like a2(a square) </a:t>
            </a:r>
          </a:p>
          <a:p>
            <a:r>
              <a:rPr lang="en-IN" sz="1800" dirty="0"/>
              <a:t>&lt;h1&gt;4 &lt;sup&gt;</a:t>
            </a:r>
            <a:r>
              <a:rPr lang="en-IN" sz="1800" dirty="0" err="1"/>
              <a:t>th</a:t>
            </a:r>
            <a:r>
              <a:rPr lang="en-IN" sz="1800" dirty="0"/>
              <a:t>&lt;/sup&gt; of </a:t>
            </a:r>
            <a:r>
              <a:rPr lang="en-IN" sz="1800" dirty="0" err="1"/>
              <a:t>july</a:t>
            </a:r>
            <a:r>
              <a:rPr lang="en-IN" sz="1800" dirty="0"/>
              <a:t>&lt;/h1&gt;</a:t>
            </a:r>
          </a:p>
          <a:p>
            <a:r>
              <a:rPr lang="en-IN" sz="1800" dirty="0"/>
              <a:t>We have subscript example like H20 gas here 2 displays at the bottom of H. so for that we use subscript</a:t>
            </a:r>
          </a:p>
          <a:p>
            <a:r>
              <a:rPr lang="en-IN" sz="1800" dirty="0"/>
              <a:t>&lt;p&gt;H&lt;sub&gt;2&lt;/sub&gt;o&lt;/p&gt;</a:t>
            </a:r>
          </a:p>
          <a:p>
            <a:endParaRPr lang="en-IN" sz="1800" dirty="0"/>
          </a:p>
          <a:p>
            <a:r>
              <a:rPr lang="en-IN" sz="1800" b="1" dirty="0"/>
              <a:t>Inline elements and Block elements</a:t>
            </a:r>
          </a:p>
          <a:p>
            <a:r>
              <a:rPr lang="en-IN" sz="1800" dirty="0"/>
              <a:t>If we take paragraph, heading elements will take the full block by default and other elements like </a:t>
            </a:r>
            <a:r>
              <a:rPr lang="en-IN" sz="1800" dirty="0" err="1"/>
              <a:t>span,emt,superscript,subscript,anchor</a:t>
            </a:r>
            <a:r>
              <a:rPr lang="en-IN" sz="1800" dirty="0"/>
              <a:t> tags they are known as inline elements as they don’t take the whole block</a:t>
            </a:r>
          </a:p>
          <a:p>
            <a:pPr marL="0" indent="0">
              <a:buNone/>
            </a:pPr>
            <a:endParaRPr lang="en-IN" sz="2000" b="1" dirty="0"/>
          </a:p>
          <a:p>
            <a:endParaRPr lang="en-IN" sz="2000" dirty="0"/>
          </a:p>
          <a:p>
            <a:endParaRPr lang="en-IN" sz="2000" dirty="0"/>
          </a:p>
          <a:p>
            <a:pPr marL="0" indent="0">
              <a:buNone/>
            </a:pPr>
            <a:endParaRPr lang="en-IN" sz="2000" dirty="0"/>
          </a:p>
          <a:p>
            <a:endParaRPr lang="en-IN" sz="2000" dirty="0"/>
          </a:p>
          <a:p>
            <a:endParaRPr lang="en-IN" sz="2000" dirty="0"/>
          </a:p>
        </p:txBody>
      </p:sp>
    </p:spTree>
    <p:extLst>
      <p:ext uri="{BB962C8B-B14F-4D97-AF65-F5344CB8AC3E}">
        <p14:creationId xmlns:p14="http://schemas.microsoft.com/office/powerpoint/2010/main" val="153272884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B52295-8BE5-4CEF-6DAE-A943FABFD96E}"/>
              </a:ext>
            </a:extLst>
          </p:cNvPr>
          <p:cNvSpPr>
            <a:spLocks noGrp="1"/>
          </p:cNvSpPr>
          <p:nvPr>
            <p:ph idx="1"/>
          </p:nvPr>
        </p:nvSpPr>
        <p:spPr>
          <a:xfrm>
            <a:off x="0" y="254000"/>
            <a:ext cx="11353800" cy="6604000"/>
          </a:xfrm>
        </p:spPr>
        <p:txBody>
          <a:bodyPr>
            <a:normAutofit/>
          </a:bodyPr>
          <a:lstStyle/>
          <a:p>
            <a:r>
              <a:rPr lang="en-IN" sz="2000" dirty="0"/>
              <a:t> if we set the </a:t>
            </a:r>
            <a:r>
              <a:rPr lang="en-IN" sz="2000" dirty="0" err="1"/>
              <a:t>flex-direction:column</a:t>
            </a:r>
            <a:r>
              <a:rPr lang="en-IN" sz="2000" dirty="0"/>
              <a:t>; then content will display from top to bottom and if we set to column-reverse then content will display from bottom to top.</a:t>
            </a:r>
          </a:p>
          <a:p>
            <a:r>
              <a:rPr lang="en-IN" sz="2000" b="1" dirty="0"/>
              <a:t>Flex-wrap: </a:t>
            </a:r>
            <a:r>
              <a:rPr lang="en-IN" sz="2000" dirty="0"/>
              <a:t> default value is </a:t>
            </a:r>
            <a:r>
              <a:rPr lang="en-IN" sz="2000" dirty="0" err="1"/>
              <a:t>nowrap</a:t>
            </a:r>
            <a:r>
              <a:rPr lang="en-IN" sz="2000" dirty="0"/>
              <a:t> </a:t>
            </a:r>
          </a:p>
          <a:p>
            <a:r>
              <a:rPr lang="en-IN" sz="2000" b="1" dirty="0"/>
              <a:t>Justify-content: </a:t>
            </a:r>
            <a:r>
              <a:rPr lang="en-IN" sz="2000" dirty="0"/>
              <a:t> default value is flex-start which will align the items from left to right and if we specify the flex-end then content will be from right to left. We also have a flex-</a:t>
            </a:r>
            <a:r>
              <a:rPr lang="en-IN" sz="2000" dirty="0" err="1"/>
              <a:t>center</a:t>
            </a:r>
            <a:r>
              <a:rPr lang="en-IN" sz="2000" dirty="0"/>
              <a:t> which will align the items in the </a:t>
            </a:r>
            <a:r>
              <a:rPr lang="en-IN" sz="2000" dirty="0" err="1"/>
              <a:t>center</a:t>
            </a:r>
            <a:r>
              <a:rPr lang="en-IN" sz="2000" dirty="0"/>
              <a:t>. We have space-between which will have a space in between the items but there will be no space between first and last item. We have a space-around will have space around each item</a:t>
            </a:r>
          </a:p>
          <a:p>
            <a:r>
              <a:rPr lang="en-IN" sz="2000" b="1" dirty="0"/>
              <a:t>Align-items: </a:t>
            </a:r>
            <a:r>
              <a:rPr lang="en-IN" sz="2000" dirty="0"/>
              <a:t>align-items is used to align the items along the cross </a:t>
            </a:r>
            <a:r>
              <a:rPr lang="en-IN" sz="2000" dirty="0" err="1"/>
              <a:t>axis.possible</a:t>
            </a:r>
            <a:r>
              <a:rPr lang="en-IN" sz="2000" dirty="0"/>
              <a:t> values are flex-</a:t>
            </a:r>
            <a:r>
              <a:rPr lang="en-IN" sz="2000" dirty="0" err="1"/>
              <a:t>start,flex</a:t>
            </a:r>
            <a:r>
              <a:rPr lang="en-IN" sz="2000" dirty="0"/>
              <a:t>-</a:t>
            </a:r>
            <a:r>
              <a:rPr lang="en-IN" sz="2000" dirty="0" err="1"/>
              <a:t>end,stretch.center.default</a:t>
            </a:r>
            <a:r>
              <a:rPr lang="en-IN" sz="2000" dirty="0"/>
              <a:t> value is stretch</a:t>
            </a:r>
          </a:p>
          <a:p>
            <a:r>
              <a:rPr lang="en-IN" sz="2000" b="1" dirty="0"/>
              <a:t>Align-content: </a:t>
            </a:r>
            <a:r>
              <a:rPr lang="en-IN" sz="2000" dirty="0"/>
              <a:t>we have to enable </a:t>
            </a:r>
            <a:r>
              <a:rPr lang="en-IN" sz="2000" dirty="0" err="1"/>
              <a:t>flex-wrap:wrap</a:t>
            </a:r>
            <a:r>
              <a:rPr lang="en-IN" sz="2000" dirty="0"/>
              <a:t> in order to see the align-content</a:t>
            </a:r>
          </a:p>
          <a:p>
            <a:r>
              <a:rPr lang="en-IN" sz="2000" b="1" dirty="0"/>
              <a:t>Aling-self:</a:t>
            </a:r>
            <a:r>
              <a:rPr lang="en-IN" sz="2000" dirty="0"/>
              <a:t> it is same as align-items. We can target individual flex items</a:t>
            </a:r>
          </a:p>
          <a:p>
            <a:r>
              <a:rPr lang="en-IN" sz="2000" b="1" dirty="0"/>
              <a:t>We have </a:t>
            </a:r>
            <a:r>
              <a:rPr lang="en-IN" sz="2000" dirty="0"/>
              <a:t>additional properties that can be applied to the flex items not to the </a:t>
            </a:r>
            <a:r>
              <a:rPr lang="en-IN" sz="2000" dirty="0" err="1"/>
              <a:t>container.property</a:t>
            </a:r>
            <a:r>
              <a:rPr lang="en-IN" sz="2000" dirty="0"/>
              <a:t> is flex which is shorthand for three properties flex-</a:t>
            </a:r>
            <a:r>
              <a:rPr lang="en-IN" sz="2000" dirty="0" err="1"/>
              <a:t>grow,flex</a:t>
            </a:r>
            <a:r>
              <a:rPr lang="en-IN" sz="2000" dirty="0"/>
              <a:t>-shrink and flex-basis</a:t>
            </a:r>
          </a:p>
          <a:p>
            <a:r>
              <a:rPr lang="en-IN" sz="2000" b="1" dirty="0"/>
              <a:t>Flex-shrink: </a:t>
            </a:r>
            <a:r>
              <a:rPr lang="en-IN" sz="2000" dirty="0"/>
              <a:t>if the size of all flex items is larger than flex container items shrink</a:t>
            </a:r>
          </a:p>
          <a:p>
            <a:r>
              <a:rPr lang="en-IN" sz="2000" b="1" dirty="0"/>
              <a:t>Flex-basis: </a:t>
            </a:r>
            <a:endParaRPr lang="en-IN" sz="2000" dirty="0"/>
          </a:p>
          <a:p>
            <a:r>
              <a:rPr lang="en-IN" sz="2000" b="1" dirty="0"/>
              <a:t>Order: </a:t>
            </a:r>
            <a:r>
              <a:rPr lang="en-IN" sz="2000" dirty="0"/>
              <a:t>this is the property of flex-item to change the order of the elements</a:t>
            </a:r>
          </a:p>
          <a:p>
            <a:pPr marL="0" indent="0">
              <a:buNone/>
            </a:pPr>
            <a:endParaRPr lang="en-IN" sz="2000" b="1" dirty="0"/>
          </a:p>
        </p:txBody>
      </p:sp>
    </p:spTree>
    <p:extLst>
      <p:ext uri="{BB962C8B-B14F-4D97-AF65-F5344CB8AC3E}">
        <p14:creationId xmlns:p14="http://schemas.microsoft.com/office/powerpoint/2010/main" val="426304615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B52295-8BE5-4CEF-6DAE-A943FABFD96E}"/>
              </a:ext>
            </a:extLst>
          </p:cNvPr>
          <p:cNvSpPr>
            <a:spLocks noGrp="1"/>
          </p:cNvSpPr>
          <p:nvPr>
            <p:ph idx="1"/>
          </p:nvPr>
        </p:nvSpPr>
        <p:spPr>
          <a:xfrm>
            <a:off x="0" y="254000"/>
            <a:ext cx="11353800" cy="6604000"/>
          </a:xfrm>
        </p:spPr>
        <p:txBody>
          <a:bodyPr>
            <a:normAutofit/>
          </a:bodyPr>
          <a:lstStyle/>
          <a:p>
            <a:r>
              <a:rPr lang="en-IN" sz="2000" b="1" dirty="0"/>
              <a:t>CSS Grid: </a:t>
            </a:r>
            <a:r>
              <a:rPr lang="en-IN" sz="2000" dirty="0"/>
              <a:t>A </a:t>
            </a:r>
            <a:r>
              <a:rPr lang="en-IN" sz="2000" dirty="0" err="1"/>
              <a:t>css</a:t>
            </a:r>
            <a:r>
              <a:rPr lang="en-IN" sz="2000" dirty="0"/>
              <a:t> grid is primarily made up of grid container with grid items inside of it. Grid container are parent elements while grid items are children of the parent.</a:t>
            </a:r>
          </a:p>
          <a:p>
            <a:r>
              <a:rPr lang="en-IN" sz="2000" b="1" dirty="0" err="1"/>
              <a:t>Display:grid</a:t>
            </a:r>
            <a:r>
              <a:rPr lang="en-IN" sz="2000" b="1" dirty="0"/>
              <a:t> to </a:t>
            </a:r>
            <a:r>
              <a:rPr lang="en-IN" sz="2000" dirty="0"/>
              <a:t>display the in grid and we can also use </a:t>
            </a:r>
            <a:r>
              <a:rPr lang="en-IN" sz="2000" dirty="0" err="1"/>
              <a:t>display:inline-grid</a:t>
            </a:r>
            <a:endParaRPr lang="en-IN" sz="2000" dirty="0"/>
          </a:p>
          <a:p>
            <a:r>
              <a:rPr lang="en-IN" sz="2000" b="1" dirty="0"/>
              <a:t>Grid-template-columns:1fr 1fr; </a:t>
            </a:r>
            <a:r>
              <a:rPr lang="en-IN" sz="2000" dirty="0"/>
              <a:t>it will display two columns. Here </a:t>
            </a:r>
            <a:r>
              <a:rPr lang="en-IN" sz="2000" dirty="0" err="1"/>
              <a:t>fr</a:t>
            </a:r>
            <a:r>
              <a:rPr lang="en-IN" sz="2000" dirty="0"/>
              <a:t> stands for fraction</a:t>
            </a:r>
          </a:p>
          <a:p>
            <a:r>
              <a:rPr lang="en-IN" sz="2000" b="1" dirty="0"/>
              <a:t>Grid-template-rows:</a:t>
            </a:r>
            <a:r>
              <a:rPr lang="en-IN" sz="2000" dirty="0"/>
              <a:t> 1fr </a:t>
            </a:r>
            <a:r>
              <a:rPr lang="en-IN" sz="2000" dirty="0" err="1"/>
              <a:t>1fr</a:t>
            </a:r>
            <a:r>
              <a:rPr lang="en-IN" sz="2000" dirty="0"/>
              <a:t>;</a:t>
            </a:r>
          </a:p>
          <a:p>
            <a:r>
              <a:rPr lang="en-IN" sz="2000" b="1" dirty="0"/>
              <a:t>Shorthand </a:t>
            </a:r>
            <a:r>
              <a:rPr lang="en-IN" sz="2000" dirty="0"/>
              <a:t>for above grid-template-column and row is grid-template: 1fr 1fr(this is row)/1fr </a:t>
            </a:r>
            <a:r>
              <a:rPr lang="en-IN" sz="2000" dirty="0" err="1"/>
              <a:t>1fr</a:t>
            </a:r>
            <a:r>
              <a:rPr lang="en-IN" sz="2000" dirty="0"/>
              <a:t> 1fr(this is column)</a:t>
            </a:r>
          </a:p>
          <a:p>
            <a:r>
              <a:rPr lang="en-IN" sz="2000" b="1" dirty="0"/>
              <a:t>Minmax </a:t>
            </a:r>
            <a:r>
              <a:rPr lang="en-IN" sz="2000" dirty="0"/>
              <a:t>it define a minimum and maximum value for width a column should span or the height a row should span</a:t>
            </a:r>
          </a:p>
          <a:p>
            <a:r>
              <a:rPr lang="en-IN" sz="2000" b="1" dirty="0"/>
              <a:t>Repeat </a:t>
            </a:r>
            <a:r>
              <a:rPr lang="en-IN" sz="2000" dirty="0"/>
              <a:t>it defines many columns or rows with certain values with ease</a:t>
            </a:r>
          </a:p>
          <a:p>
            <a:r>
              <a:rPr lang="en-IN" sz="2000" b="1" dirty="0"/>
              <a:t>Fit-content: </a:t>
            </a:r>
            <a:endParaRPr lang="en-IN" sz="2000" dirty="0"/>
          </a:p>
          <a:p>
            <a:r>
              <a:rPr lang="en-IN" sz="2000" b="1" dirty="0"/>
              <a:t>Column-gap and row-gap:</a:t>
            </a:r>
          </a:p>
          <a:p>
            <a:r>
              <a:rPr lang="en-IN" sz="2000" b="1" dirty="0"/>
              <a:t>Grid-line</a:t>
            </a:r>
          </a:p>
          <a:p>
            <a:r>
              <a:rPr lang="en-IN" sz="2000" b="1" dirty="0"/>
              <a:t>Grid-column-start:1 and grid-column-end:3; where first column occupies </a:t>
            </a:r>
            <a:r>
              <a:rPr lang="en-IN" sz="2000" b="1" dirty="0" err="1"/>
              <a:t>upto</a:t>
            </a:r>
            <a:r>
              <a:rPr lang="en-IN" sz="2000" b="1" dirty="0"/>
              <a:t> line 3</a:t>
            </a:r>
          </a:p>
          <a:p>
            <a:r>
              <a:rPr lang="en-IN" sz="2000" b="1" dirty="0"/>
              <a:t>Span keyword:</a:t>
            </a:r>
          </a:p>
          <a:p>
            <a:r>
              <a:rPr lang="en-IN" sz="2000" b="1" dirty="0"/>
              <a:t>Grid-area shorthand grid-column:2/4;grid-row:2;</a:t>
            </a:r>
          </a:p>
        </p:txBody>
      </p:sp>
    </p:spTree>
    <p:extLst>
      <p:ext uri="{BB962C8B-B14F-4D97-AF65-F5344CB8AC3E}">
        <p14:creationId xmlns:p14="http://schemas.microsoft.com/office/powerpoint/2010/main" val="335578879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B52295-8BE5-4CEF-6DAE-A943FABFD96E}"/>
              </a:ext>
            </a:extLst>
          </p:cNvPr>
          <p:cNvSpPr>
            <a:spLocks noGrp="1"/>
          </p:cNvSpPr>
          <p:nvPr>
            <p:ph idx="1"/>
          </p:nvPr>
        </p:nvSpPr>
        <p:spPr>
          <a:xfrm>
            <a:off x="0" y="254000"/>
            <a:ext cx="11353800" cy="6604000"/>
          </a:xfrm>
        </p:spPr>
        <p:txBody>
          <a:bodyPr>
            <a:normAutofit/>
          </a:bodyPr>
          <a:lstStyle/>
          <a:p>
            <a:r>
              <a:rPr lang="en-IN" sz="2000" b="1" dirty="0"/>
              <a:t>We can name the grid-lines grid-template-column:[col-start] 1fr;</a:t>
            </a:r>
          </a:p>
          <a:p>
            <a:r>
              <a:rPr lang="en-IN" sz="2000" b="1" dirty="0"/>
              <a:t>Grid-template-areas: </a:t>
            </a:r>
            <a:endParaRPr lang="en-IN" sz="2000" dirty="0"/>
          </a:p>
          <a:p>
            <a:r>
              <a:rPr lang="en-IN" sz="2000" b="1" dirty="0"/>
              <a:t>Grid-auto-flow</a:t>
            </a:r>
          </a:p>
          <a:p>
            <a:r>
              <a:rPr lang="en-IN" sz="2000" b="1" dirty="0"/>
              <a:t>Autofit and autofill</a:t>
            </a:r>
          </a:p>
          <a:p>
            <a:endParaRPr lang="en-IN" sz="2000" b="1" dirty="0"/>
          </a:p>
          <a:p>
            <a:r>
              <a:rPr lang="en-IN" sz="2000" b="1" dirty="0"/>
              <a:t>::before and ::after</a:t>
            </a:r>
          </a:p>
          <a:p>
            <a:r>
              <a:rPr lang="en-IN" sz="2000" dirty="0"/>
              <a:t>We can use ::before and ::after pseudo elements to insert content onto a page via </a:t>
            </a:r>
            <a:r>
              <a:rPr lang="en-IN" sz="2000" dirty="0" err="1"/>
              <a:t>css</a:t>
            </a:r>
            <a:r>
              <a:rPr lang="en-IN" sz="2000" dirty="0"/>
              <a:t> without needing it to be in html</a:t>
            </a:r>
          </a:p>
          <a:p>
            <a:r>
              <a:rPr lang="en-IN" sz="2000" dirty="0"/>
              <a:t>Here if we want to add a content before existing div content then we can use this ::before</a:t>
            </a:r>
          </a:p>
          <a:p>
            <a:r>
              <a:rPr lang="en-IN" sz="2000" dirty="0"/>
              <a:t>&lt;div&gt;Venkat&lt;/div&gt;</a:t>
            </a:r>
          </a:p>
          <a:p>
            <a:r>
              <a:rPr lang="en-IN" sz="2000" dirty="0"/>
              <a:t>Div::before{</a:t>
            </a:r>
          </a:p>
          <a:p>
            <a:r>
              <a:rPr lang="en-IN" sz="2000" dirty="0"/>
              <a:t>Content: “Hello”;</a:t>
            </a:r>
          </a:p>
          <a:p>
            <a:r>
              <a:rPr lang="en-IN" sz="2000" dirty="0"/>
              <a:t>}  so </a:t>
            </a:r>
            <a:r>
              <a:rPr lang="en-IN" sz="2000" dirty="0" err="1"/>
              <a:t>divcontent</a:t>
            </a:r>
            <a:r>
              <a:rPr lang="en-IN" sz="2000" dirty="0"/>
              <a:t> will be hello Venkat</a:t>
            </a:r>
          </a:p>
          <a:p>
            <a:endParaRPr lang="en-IN" sz="2000" dirty="0"/>
          </a:p>
          <a:p>
            <a:r>
              <a:rPr lang="en-IN" sz="2000" b="1" dirty="0"/>
              <a:t>CSS Variables: </a:t>
            </a:r>
            <a:endParaRPr lang="en-IN" sz="2000" dirty="0"/>
          </a:p>
          <a:p>
            <a:r>
              <a:rPr lang="en-IN" sz="2000" b="1" dirty="0"/>
              <a:t>--</a:t>
            </a:r>
            <a:r>
              <a:rPr lang="en-IN" sz="2000" b="1" dirty="0" err="1"/>
              <a:t>brand-color:green</a:t>
            </a:r>
            <a:r>
              <a:rPr lang="en-IN" sz="2000" b="1" dirty="0"/>
              <a:t>; // this is the variable</a:t>
            </a:r>
          </a:p>
        </p:txBody>
      </p:sp>
    </p:spTree>
    <p:extLst>
      <p:ext uri="{BB962C8B-B14F-4D97-AF65-F5344CB8AC3E}">
        <p14:creationId xmlns:p14="http://schemas.microsoft.com/office/powerpoint/2010/main" val="84641850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B52295-8BE5-4CEF-6DAE-A943FABFD96E}"/>
              </a:ext>
            </a:extLst>
          </p:cNvPr>
          <p:cNvSpPr>
            <a:spLocks noGrp="1"/>
          </p:cNvSpPr>
          <p:nvPr>
            <p:ph idx="1"/>
          </p:nvPr>
        </p:nvSpPr>
        <p:spPr>
          <a:xfrm>
            <a:off x="0" y="254000"/>
            <a:ext cx="11353800" cy="6604000"/>
          </a:xfrm>
        </p:spPr>
        <p:txBody>
          <a:bodyPr>
            <a:normAutofit/>
          </a:bodyPr>
          <a:lstStyle/>
          <a:p>
            <a:r>
              <a:rPr lang="en-IN" sz="2000" dirty="0"/>
              <a:t>We can use this variable by using var(</a:t>
            </a:r>
            <a:r>
              <a:rPr lang="en-IN" sz="2000" dirty="0" err="1"/>
              <a:t>nameofthe</a:t>
            </a:r>
            <a:r>
              <a:rPr lang="en-IN" sz="2000" dirty="0"/>
              <a:t> variable);this variables must be declared inside :root pseudo class</a:t>
            </a:r>
          </a:p>
          <a:p>
            <a:r>
              <a:rPr lang="en-IN" sz="2000" b="1" dirty="0"/>
              <a:t>:root pseudo selector: </a:t>
            </a:r>
            <a:endParaRPr lang="en-IN" sz="2000" dirty="0"/>
          </a:p>
          <a:p>
            <a:r>
              <a:rPr lang="en-IN" sz="2000" b="1" dirty="0"/>
              <a:t>Media queries: </a:t>
            </a:r>
            <a:r>
              <a:rPr lang="en-IN" sz="2000" dirty="0"/>
              <a:t> @media screen and (max-width:800px){</a:t>
            </a:r>
          </a:p>
          <a:p>
            <a:r>
              <a:rPr lang="en-IN" sz="2000" dirty="0"/>
              <a:t>:root{</a:t>
            </a:r>
          </a:p>
          <a:p>
            <a:r>
              <a:rPr lang="en-IN" sz="2000" dirty="0"/>
              <a:t>--</a:t>
            </a:r>
            <a:r>
              <a:rPr lang="en-IN" sz="2000" dirty="0" err="1"/>
              <a:t>brand-color:green</a:t>
            </a:r>
            <a:r>
              <a:rPr lang="en-IN" sz="2000"/>
              <a:t>;</a:t>
            </a:r>
          </a:p>
          <a:p>
            <a:r>
              <a:rPr lang="en-IN" sz="2000" dirty="0"/>
              <a:t>}</a:t>
            </a:r>
          </a:p>
          <a:p>
            <a:r>
              <a:rPr lang="en-IN" sz="2000" dirty="0"/>
              <a:t>}</a:t>
            </a:r>
            <a:endParaRPr lang="en-IN" sz="2000" b="1" dirty="0"/>
          </a:p>
        </p:txBody>
      </p:sp>
    </p:spTree>
    <p:extLst>
      <p:ext uri="{BB962C8B-B14F-4D97-AF65-F5344CB8AC3E}">
        <p14:creationId xmlns:p14="http://schemas.microsoft.com/office/powerpoint/2010/main" val="152125508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1D392-DADF-9116-9F88-A731700DAA8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AD5B7CE-53B0-0BDF-37F1-26811354F12A}"/>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5135226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B52295-8BE5-4CEF-6DAE-A943FABFD96E}"/>
              </a:ext>
            </a:extLst>
          </p:cNvPr>
          <p:cNvSpPr>
            <a:spLocks noGrp="1"/>
          </p:cNvSpPr>
          <p:nvPr>
            <p:ph idx="1"/>
          </p:nvPr>
        </p:nvSpPr>
        <p:spPr>
          <a:xfrm>
            <a:off x="0" y="254000"/>
            <a:ext cx="11353800" cy="6604000"/>
          </a:xfrm>
        </p:spPr>
        <p:txBody>
          <a:bodyPr>
            <a:normAutofit lnSpcReduction="10000"/>
          </a:bodyPr>
          <a:lstStyle/>
          <a:p>
            <a:r>
              <a:rPr lang="en-IN" sz="2000" b="1" dirty="0"/>
              <a:t>Html Links: </a:t>
            </a:r>
            <a:r>
              <a:rPr lang="en-IN" sz="2000" dirty="0"/>
              <a:t>Link allows to navigate to different page. It needs two things one is text and other is destination </a:t>
            </a:r>
            <a:r>
              <a:rPr lang="en-IN" sz="2000" dirty="0" err="1"/>
              <a:t>url</a:t>
            </a:r>
            <a:r>
              <a:rPr lang="en-IN" sz="2000" dirty="0"/>
              <a:t> to which page it should navigate </a:t>
            </a:r>
            <a:r>
              <a:rPr lang="en-IN" sz="2000" dirty="0" err="1"/>
              <a:t>to.we</a:t>
            </a:r>
            <a:r>
              <a:rPr lang="en-IN" sz="2000" dirty="0"/>
              <a:t> use anchor tags to implement it.</a:t>
            </a:r>
          </a:p>
          <a:p>
            <a:r>
              <a:rPr lang="en-IN" sz="2000" b="1" dirty="0"/>
              <a:t>&lt;a </a:t>
            </a:r>
            <a:r>
              <a:rPr lang="en-IN" sz="2000" b="1" dirty="0" err="1"/>
              <a:t>href</a:t>
            </a:r>
            <a:r>
              <a:rPr lang="en-IN" sz="2000" b="1" dirty="0"/>
              <a:t>=</a:t>
            </a:r>
            <a:r>
              <a:rPr lang="en-IN" sz="2000" b="1" dirty="0">
                <a:hlinkClick r:id="rId2"/>
              </a:rPr>
              <a:t>www.google.com</a:t>
            </a:r>
            <a:r>
              <a:rPr lang="en-IN" sz="2000" b="1" dirty="0"/>
              <a:t>&gt;google&lt;/a&gt;. </a:t>
            </a:r>
            <a:r>
              <a:rPr lang="en-IN" sz="2000" dirty="0"/>
              <a:t>Here </a:t>
            </a:r>
            <a:r>
              <a:rPr lang="en-IN" sz="2000" dirty="0" err="1"/>
              <a:t>href</a:t>
            </a:r>
            <a:r>
              <a:rPr lang="en-IN" sz="2000" dirty="0"/>
              <a:t> is an attribute.</a:t>
            </a:r>
          </a:p>
          <a:p>
            <a:r>
              <a:rPr lang="en-IN" sz="2000" dirty="0"/>
              <a:t>Let say we have 10 paragraphs and when we click on anchor tag I need to go to 10</a:t>
            </a:r>
            <a:r>
              <a:rPr lang="en-IN" sz="2000" baseline="30000" dirty="0"/>
              <a:t>th</a:t>
            </a:r>
            <a:r>
              <a:rPr lang="en-IN" sz="2000" dirty="0"/>
              <a:t> paragraph on the </a:t>
            </a:r>
            <a:r>
              <a:rPr lang="en-IN" sz="2000" dirty="0" err="1"/>
              <a:t>pag</a:t>
            </a:r>
            <a:r>
              <a:rPr lang="en-IN" sz="2000" dirty="0"/>
              <a:t> for that we have to specify the Id for the paragraph and in anchor tag we have to use </a:t>
            </a:r>
            <a:r>
              <a:rPr lang="en-IN" sz="2000" dirty="0" err="1"/>
              <a:t>href</a:t>
            </a:r>
            <a:r>
              <a:rPr lang="en-IN" sz="2000" dirty="0"/>
              <a:t>=“#</a:t>
            </a:r>
            <a:r>
              <a:rPr lang="en-IN" sz="2000" dirty="0" err="1"/>
              <a:t>paragraphid</a:t>
            </a:r>
            <a:r>
              <a:rPr lang="en-IN" sz="2000" dirty="0"/>
              <a:t>” so it will go directly to 10</a:t>
            </a:r>
            <a:r>
              <a:rPr lang="en-IN" sz="2000" baseline="30000" dirty="0"/>
              <a:t>th</a:t>
            </a:r>
            <a:r>
              <a:rPr lang="en-IN" sz="2000" dirty="0"/>
              <a:t> paragraph</a:t>
            </a:r>
          </a:p>
          <a:p>
            <a:r>
              <a:rPr lang="en-IN" sz="2000" b="1" dirty="0"/>
              <a:t>Images: </a:t>
            </a:r>
            <a:r>
              <a:rPr lang="en-IN" sz="2000" dirty="0"/>
              <a:t>These are self-closing element which means it does not have closed tag. It does not have any text. It contains </a:t>
            </a:r>
            <a:r>
              <a:rPr lang="en-IN" sz="2000" dirty="0" err="1"/>
              <a:t>src</a:t>
            </a:r>
            <a:r>
              <a:rPr lang="en-IN" sz="2000" dirty="0"/>
              <a:t> attribute and alt attribute so if image fails to load then alt text will be displayed on the browser instead of image</a:t>
            </a:r>
          </a:p>
          <a:p>
            <a:endParaRPr lang="en-IN" sz="2000" b="1" dirty="0"/>
          </a:p>
          <a:p>
            <a:r>
              <a:rPr lang="en-IN" sz="2000" b="1" dirty="0"/>
              <a:t>Html Form elements:</a:t>
            </a:r>
          </a:p>
          <a:p>
            <a:r>
              <a:rPr lang="en-IN" sz="2000" dirty="0"/>
              <a:t>&lt;form&gt; it groups together different form controls and then it specifies to the browser where the data from the form fields should be sent when the form is submitted. It will decide based on </a:t>
            </a:r>
            <a:r>
              <a:rPr lang="en-IN" sz="2000" b="1" dirty="0"/>
              <a:t>action </a:t>
            </a:r>
            <a:r>
              <a:rPr lang="en-IN" sz="2000" dirty="0"/>
              <a:t>attribute when the form data should be sent, and we have a </a:t>
            </a:r>
            <a:r>
              <a:rPr lang="en-IN" sz="2000" b="1" dirty="0"/>
              <a:t>method </a:t>
            </a:r>
            <a:r>
              <a:rPr lang="en-IN" sz="2000" dirty="0"/>
              <a:t>attribute which tells what type of http request must be performed by the form when a button is clicked either </a:t>
            </a:r>
            <a:r>
              <a:rPr lang="en-IN" sz="2000" b="1" dirty="0"/>
              <a:t>get </a:t>
            </a:r>
            <a:r>
              <a:rPr lang="en-IN" sz="2000" dirty="0"/>
              <a:t>request or </a:t>
            </a:r>
            <a:r>
              <a:rPr lang="en-IN" sz="2000" b="1" dirty="0"/>
              <a:t>post </a:t>
            </a:r>
            <a:r>
              <a:rPr lang="en-IN" sz="2000" dirty="0"/>
              <a:t>request</a:t>
            </a:r>
          </a:p>
          <a:p>
            <a:endParaRPr lang="en-IN" sz="2000" dirty="0"/>
          </a:p>
          <a:p>
            <a:r>
              <a:rPr lang="en-IN" sz="2000" b="1" dirty="0"/>
              <a:t>Name and placeholder: </a:t>
            </a:r>
            <a:r>
              <a:rPr lang="en-IN" sz="2000" dirty="0"/>
              <a:t>when a form is submitted the browser collects the data entered by the user in the form fields. The </a:t>
            </a:r>
            <a:r>
              <a:rPr lang="en-IN" sz="2000" b="1" dirty="0"/>
              <a:t>name </a:t>
            </a:r>
            <a:r>
              <a:rPr lang="en-IN" sz="2000" dirty="0"/>
              <a:t>attribute assigns a unique identifier to each input field. This identifier is used to match the data entered in a field with a corresponding field on server  side when the form is processed.</a:t>
            </a:r>
          </a:p>
          <a:p>
            <a:r>
              <a:rPr lang="en-IN" sz="2000" dirty="0"/>
              <a:t>If it is a get request we can able to see the name=“value” appended as a part of </a:t>
            </a:r>
            <a:r>
              <a:rPr lang="en-IN" sz="2000" dirty="0" err="1"/>
              <a:t>url</a:t>
            </a:r>
            <a:endParaRPr lang="en-IN" sz="2000" dirty="0"/>
          </a:p>
          <a:p>
            <a:endParaRPr lang="en-IN" sz="2000" dirty="0"/>
          </a:p>
          <a:p>
            <a:endParaRPr lang="en-IN" sz="2000" dirty="0"/>
          </a:p>
          <a:p>
            <a:endParaRPr lang="en-IN" sz="2000" dirty="0"/>
          </a:p>
          <a:p>
            <a:pPr marL="0" indent="0">
              <a:buNone/>
            </a:pPr>
            <a:endParaRPr lang="en-IN" sz="2000" dirty="0"/>
          </a:p>
          <a:p>
            <a:endParaRPr lang="en-IN" sz="2000" dirty="0"/>
          </a:p>
          <a:p>
            <a:endParaRPr lang="en-IN" sz="2000" dirty="0"/>
          </a:p>
        </p:txBody>
      </p:sp>
    </p:spTree>
    <p:extLst>
      <p:ext uri="{BB962C8B-B14F-4D97-AF65-F5344CB8AC3E}">
        <p14:creationId xmlns:p14="http://schemas.microsoft.com/office/powerpoint/2010/main" val="36665959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B52295-8BE5-4CEF-6DAE-A943FABFD96E}"/>
              </a:ext>
            </a:extLst>
          </p:cNvPr>
          <p:cNvSpPr>
            <a:spLocks noGrp="1"/>
          </p:cNvSpPr>
          <p:nvPr>
            <p:ph idx="1"/>
          </p:nvPr>
        </p:nvSpPr>
        <p:spPr>
          <a:xfrm>
            <a:off x="0" y="0"/>
            <a:ext cx="12192000" cy="6858000"/>
          </a:xfrm>
        </p:spPr>
        <p:txBody>
          <a:bodyPr>
            <a:normAutofit/>
          </a:bodyPr>
          <a:lstStyle/>
          <a:p>
            <a:r>
              <a:rPr lang="en-IN" sz="2000" b="1" dirty="0"/>
              <a:t>Label: </a:t>
            </a:r>
            <a:r>
              <a:rPr lang="en-IN" sz="2000" dirty="0"/>
              <a:t>For this label we have a </a:t>
            </a:r>
            <a:r>
              <a:rPr lang="en-IN" sz="2000" b="1" dirty="0"/>
              <a:t>for </a:t>
            </a:r>
            <a:r>
              <a:rPr lang="en-IN" sz="2000" dirty="0"/>
              <a:t>attribute and when we click on a label it will focus the cursor on a specific form control like textbox</a:t>
            </a:r>
          </a:p>
          <a:p>
            <a:r>
              <a:rPr lang="en-IN" sz="2000" dirty="0"/>
              <a:t>&lt;label for=“</a:t>
            </a:r>
            <a:r>
              <a:rPr lang="en-IN" sz="2000" dirty="0" err="1"/>
              <a:t>firstname</a:t>
            </a:r>
            <a:r>
              <a:rPr lang="en-IN" sz="2000" dirty="0"/>
              <a:t>”&gt;&lt;/label&gt; and same value of for attribute must be used on the form element as ID attribute &lt;input type=“text” id=“</a:t>
            </a:r>
            <a:r>
              <a:rPr lang="en-IN" sz="2000" dirty="0" err="1"/>
              <a:t>firstname</a:t>
            </a:r>
            <a:r>
              <a:rPr lang="en-IN" sz="2000" dirty="0"/>
              <a:t>”&gt;</a:t>
            </a:r>
          </a:p>
          <a:p>
            <a:r>
              <a:rPr lang="en-IN" sz="2000" dirty="0"/>
              <a:t>If we want to make any text field mandatory then we have to add </a:t>
            </a:r>
            <a:r>
              <a:rPr lang="en-IN" sz="2000" b="1" dirty="0"/>
              <a:t>required </a:t>
            </a:r>
            <a:r>
              <a:rPr lang="en-IN" sz="2000" dirty="0"/>
              <a:t>attribute</a:t>
            </a:r>
          </a:p>
          <a:p>
            <a:endParaRPr lang="en-IN" sz="2000" dirty="0"/>
          </a:p>
          <a:p>
            <a:r>
              <a:rPr lang="en-IN" sz="2000" b="1" dirty="0"/>
              <a:t>Dropdown: </a:t>
            </a:r>
            <a:r>
              <a:rPr lang="en-IN" sz="2000" dirty="0"/>
              <a:t>it can be generated using select tag and inside we have options</a:t>
            </a:r>
          </a:p>
          <a:p>
            <a:r>
              <a:rPr lang="en-IN" sz="2000" b="1" dirty="0"/>
              <a:t>&lt;select&gt;</a:t>
            </a:r>
          </a:p>
          <a:p>
            <a:r>
              <a:rPr lang="en-IN" sz="2000" b="1" dirty="0"/>
              <a:t>&lt;option value=“</a:t>
            </a:r>
            <a:r>
              <a:rPr lang="en-IN" sz="2000" b="1" dirty="0" err="1"/>
              <a:t>abc</a:t>
            </a:r>
            <a:r>
              <a:rPr lang="en-IN" sz="2000" b="1" dirty="0"/>
              <a:t>”&gt;A&lt;/option&gt;</a:t>
            </a:r>
          </a:p>
          <a:p>
            <a:r>
              <a:rPr lang="en-IN" sz="2000" b="1" dirty="0"/>
              <a:t>&lt;/select&gt; </a:t>
            </a:r>
            <a:r>
              <a:rPr lang="en-IN" sz="2000" dirty="0"/>
              <a:t>so here value A will be visible to user and when the form is submitted </a:t>
            </a:r>
            <a:r>
              <a:rPr lang="en-IN" sz="2000" dirty="0" err="1"/>
              <a:t>abc</a:t>
            </a:r>
            <a:r>
              <a:rPr lang="en-IN" sz="2000" dirty="0"/>
              <a:t> will be send to the server</a:t>
            </a:r>
          </a:p>
          <a:p>
            <a:r>
              <a:rPr lang="en-IN" sz="2000" b="1" dirty="0"/>
              <a:t>Radio buttons: </a:t>
            </a:r>
            <a:r>
              <a:rPr lang="en-IN" sz="2000" dirty="0"/>
              <a:t>if we want to select only one radio button at a time we have to provide name=“value” attribute for both the radio buttons. In order to identify which radio </a:t>
            </a:r>
            <a:r>
              <a:rPr lang="en-IN" sz="2000" dirty="0" err="1"/>
              <a:t>bautton</a:t>
            </a:r>
            <a:r>
              <a:rPr lang="en-IN" sz="2000" dirty="0"/>
              <a:t> is checked we have to use value attribute and this will be submitted to server when we click on a button.</a:t>
            </a:r>
            <a:endParaRPr lang="en-IN" sz="2000" b="1" dirty="0"/>
          </a:p>
          <a:p>
            <a:r>
              <a:rPr lang="en-IN" sz="2000" b="1" dirty="0"/>
              <a:t>Spans </a:t>
            </a:r>
            <a:r>
              <a:rPr lang="en-IN" sz="2000" dirty="0"/>
              <a:t>are inline elements and </a:t>
            </a:r>
            <a:r>
              <a:rPr lang="en-IN" sz="2000" b="1" dirty="0" err="1"/>
              <a:t>divs</a:t>
            </a:r>
            <a:r>
              <a:rPr lang="en-IN" sz="2000" b="1" dirty="0"/>
              <a:t> </a:t>
            </a:r>
            <a:r>
              <a:rPr lang="en-IN" sz="2000" dirty="0"/>
              <a:t>are just like a span but key difference is div is a block level element whereas span is an inline element. Span tag can be nested which means we can have one span tag inside other span tag. We can also pace the span tag inside the p tag or div tag</a:t>
            </a:r>
            <a:endParaRPr lang="en-IN" sz="2000" b="1" dirty="0"/>
          </a:p>
          <a:p>
            <a:endParaRPr lang="en-IN" sz="2000" dirty="0"/>
          </a:p>
          <a:p>
            <a:endParaRPr lang="en-IN" sz="2000" dirty="0"/>
          </a:p>
          <a:p>
            <a:pPr marL="0" indent="0">
              <a:buNone/>
            </a:pPr>
            <a:endParaRPr lang="en-IN" sz="2000" dirty="0"/>
          </a:p>
          <a:p>
            <a:endParaRPr lang="en-IN" sz="2000" dirty="0"/>
          </a:p>
          <a:p>
            <a:endParaRPr lang="en-IN" sz="2000" dirty="0"/>
          </a:p>
        </p:txBody>
      </p:sp>
    </p:spTree>
    <p:extLst>
      <p:ext uri="{BB962C8B-B14F-4D97-AF65-F5344CB8AC3E}">
        <p14:creationId xmlns:p14="http://schemas.microsoft.com/office/powerpoint/2010/main" val="1021240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B52295-8BE5-4CEF-6DAE-A943FABFD96E}"/>
              </a:ext>
            </a:extLst>
          </p:cNvPr>
          <p:cNvSpPr>
            <a:spLocks noGrp="1"/>
          </p:cNvSpPr>
          <p:nvPr>
            <p:ph idx="1"/>
          </p:nvPr>
        </p:nvSpPr>
        <p:spPr>
          <a:xfrm>
            <a:off x="0" y="0"/>
            <a:ext cx="12192000" cy="6858000"/>
          </a:xfrm>
        </p:spPr>
        <p:txBody>
          <a:bodyPr>
            <a:normAutofit fontScale="77500" lnSpcReduction="20000"/>
          </a:bodyPr>
          <a:lstStyle/>
          <a:p>
            <a:r>
              <a:rPr lang="en-IN" sz="2000" b="1" dirty="0"/>
              <a:t>Font-awesome </a:t>
            </a:r>
            <a:r>
              <a:rPr lang="en-IN" sz="2000" dirty="0"/>
              <a:t>is one of the third party library which provides plenty of icons which can be used in button and at different places. In earlier days of web images are used for icons but the problem is images take much time to load in the browser so that is the reason icons are generated based on the fonts instead of images because fonts loan faster than images. In order to use font-awesome we require to load the </a:t>
            </a:r>
            <a:r>
              <a:rPr lang="en-IN" sz="2000" dirty="0" err="1"/>
              <a:t>css</a:t>
            </a:r>
            <a:r>
              <a:rPr lang="en-IN" sz="2000" dirty="0"/>
              <a:t> file of font-awesome from CDN link. </a:t>
            </a:r>
          </a:p>
          <a:p>
            <a:r>
              <a:rPr lang="en-IN" sz="2000" dirty="0"/>
              <a:t>We can use span or I tag to use the font-awesome icons &lt;span class=“fa fa-</a:t>
            </a:r>
            <a:r>
              <a:rPr lang="en-IN" sz="2000" dirty="0" err="1"/>
              <a:t>fonticon</a:t>
            </a:r>
            <a:r>
              <a:rPr lang="en-IN" sz="2000" dirty="0"/>
              <a:t>”&gt;&lt;/span&gt;</a:t>
            </a:r>
          </a:p>
          <a:p>
            <a:r>
              <a:rPr lang="en-IN" sz="2000" b="1" dirty="0"/>
              <a:t>Google Icons: </a:t>
            </a:r>
            <a:r>
              <a:rPr lang="en-IN" sz="2000" dirty="0"/>
              <a:t>Google icons are 100% free for commercial usage. First we have to import google material icon by importing </a:t>
            </a:r>
            <a:r>
              <a:rPr lang="en-IN" sz="2000" dirty="0" err="1"/>
              <a:t>css</a:t>
            </a:r>
            <a:r>
              <a:rPr lang="en-IN" sz="2000" dirty="0"/>
              <a:t> file from fonts.googleapis.com and then we have to invoke the icons by using a class called material-icons.</a:t>
            </a:r>
          </a:p>
          <a:p>
            <a:r>
              <a:rPr lang="en-IN" sz="2000" dirty="0"/>
              <a:t>In order to display the icon we have to use &lt;span class=“material-icon”&gt;</a:t>
            </a:r>
            <a:r>
              <a:rPr lang="en-IN" sz="2000" dirty="0" err="1"/>
              <a:t>icon_name</a:t>
            </a:r>
            <a:r>
              <a:rPr lang="en-IN" sz="2000" dirty="0"/>
              <a:t>&lt;/span&gt;</a:t>
            </a:r>
            <a:endParaRPr lang="en-IN" sz="2000" b="1" dirty="0"/>
          </a:p>
          <a:p>
            <a:endParaRPr lang="en-IN" sz="2000" b="1" dirty="0"/>
          </a:p>
          <a:p>
            <a:r>
              <a:rPr lang="en-IN" sz="2000" b="1" dirty="0"/>
              <a:t>Semantic Markup: </a:t>
            </a:r>
            <a:r>
              <a:rPr lang="en-IN" sz="2000" dirty="0"/>
              <a:t> it refers to using html tags that convey the meaning or semantics of the content that contain.</a:t>
            </a:r>
          </a:p>
          <a:p>
            <a:r>
              <a:rPr lang="en-IN" sz="2000" b="1" dirty="0"/>
              <a:t>Styles: </a:t>
            </a:r>
            <a:r>
              <a:rPr lang="en-IN" sz="2000" dirty="0"/>
              <a:t>we have inline, internal and external styles. Inline styling is we add style attribute to the html elements is inline styling and if we want to apply the style </a:t>
            </a:r>
            <a:r>
              <a:rPr lang="en-IN" sz="2000" dirty="0" err="1"/>
              <a:t>color</a:t>
            </a:r>
            <a:r>
              <a:rPr lang="en-IN" sz="2000" dirty="0"/>
              <a:t> to all 100 paragraph we have to repeat the same code for all 100 paragraphs which is bad. </a:t>
            </a:r>
          </a:p>
          <a:p>
            <a:r>
              <a:rPr lang="en-IN" sz="2000" b="1" dirty="0"/>
              <a:t>Internal Styles: </a:t>
            </a:r>
            <a:r>
              <a:rPr lang="en-IN" sz="2000" dirty="0"/>
              <a:t>we add the style tag inside the &lt;head&gt; tag and those styles will only be applicable to that specific file itself</a:t>
            </a:r>
          </a:p>
          <a:p>
            <a:r>
              <a:rPr lang="en-IN" sz="2000" dirty="0"/>
              <a:t>If we want to change the </a:t>
            </a:r>
            <a:r>
              <a:rPr lang="en-IN" sz="2000" dirty="0" err="1"/>
              <a:t>color</a:t>
            </a:r>
            <a:r>
              <a:rPr lang="en-IN" sz="2000" dirty="0"/>
              <a:t> for every paragraph then we use p{ </a:t>
            </a:r>
            <a:r>
              <a:rPr lang="en-IN" sz="2000" dirty="0" err="1"/>
              <a:t>color:red</a:t>
            </a:r>
            <a:r>
              <a:rPr lang="en-IN" sz="2000" dirty="0"/>
              <a:t>;}</a:t>
            </a:r>
          </a:p>
          <a:p>
            <a:r>
              <a:rPr lang="en-IN" sz="2000" b="1" dirty="0"/>
              <a:t>External styles: </a:t>
            </a:r>
            <a:r>
              <a:rPr lang="en-IN" sz="2000" dirty="0"/>
              <a:t>we will write our styles in a separate </a:t>
            </a:r>
            <a:r>
              <a:rPr lang="en-IN" sz="2000" dirty="0" err="1"/>
              <a:t>css</a:t>
            </a:r>
            <a:r>
              <a:rPr lang="en-IN" sz="2000" dirty="0"/>
              <a:t> file and we this styles will be reused in all other pages by linking this </a:t>
            </a:r>
            <a:r>
              <a:rPr lang="en-IN" sz="2000" dirty="0" err="1"/>
              <a:t>css</a:t>
            </a:r>
            <a:r>
              <a:rPr lang="en-IN" sz="2000" dirty="0"/>
              <a:t> file to html pages.</a:t>
            </a:r>
          </a:p>
          <a:p>
            <a:r>
              <a:rPr lang="en-IN" sz="2000" dirty="0"/>
              <a:t>Inside the head section we have to use &lt;link </a:t>
            </a:r>
            <a:r>
              <a:rPr lang="en-IN" sz="2000" dirty="0" err="1"/>
              <a:t>rel</a:t>
            </a:r>
            <a:r>
              <a:rPr lang="en-IN" sz="2000" dirty="0"/>
              <a:t>=“stylesheet” </a:t>
            </a:r>
            <a:r>
              <a:rPr lang="en-IN" sz="2000" dirty="0" err="1"/>
              <a:t>href</a:t>
            </a:r>
            <a:r>
              <a:rPr lang="en-IN" sz="2000" dirty="0"/>
              <a:t>=“app.css” /&gt;</a:t>
            </a:r>
          </a:p>
          <a:p>
            <a:r>
              <a:rPr lang="en-IN" sz="2000" dirty="0"/>
              <a:t>CSS stands for cascading style sheet, and it is a property-based language which means all the styles will be applied based on the properties such as font-family, background-</a:t>
            </a:r>
            <a:r>
              <a:rPr lang="en-IN" sz="2000" dirty="0" err="1"/>
              <a:t>color,padding</a:t>
            </a:r>
            <a:r>
              <a:rPr lang="en-IN" sz="2000" dirty="0"/>
              <a:t> etc. every property contains the value like </a:t>
            </a:r>
            <a:r>
              <a:rPr lang="en-IN" sz="2000" dirty="0" err="1"/>
              <a:t>color:red</a:t>
            </a:r>
            <a:r>
              <a:rPr lang="en-IN" sz="2000" dirty="0"/>
              <a:t>;</a:t>
            </a:r>
          </a:p>
          <a:p>
            <a:r>
              <a:rPr lang="en-IN" sz="2000" dirty="0"/>
              <a:t>We will be creating the elements using html and we will apply the styles to this elements using </a:t>
            </a:r>
            <a:r>
              <a:rPr lang="en-IN" sz="2000" dirty="0" err="1"/>
              <a:t>css</a:t>
            </a:r>
            <a:r>
              <a:rPr lang="en-IN" sz="2000" dirty="0"/>
              <a:t>.</a:t>
            </a:r>
          </a:p>
          <a:p>
            <a:r>
              <a:rPr lang="en-IN" sz="2000" dirty="0" err="1"/>
              <a:t>Css</a:t>
            </a:r>
            <a:r>
              <a:rPr lang="en-IN" sz="2000" dirty="0"/>
              <a:t> is not a case sensitive language</a:t>
            </a:r>
          </a:p>
          <a:p>
            <a:r>
              <a:rPr lang="en-IN" sz="2000" dirty="0" err="1"/>
              <a:t>Css</a:t>
            </a:r>
            <a:r>
              <a:rPr lang="en-IN" sz="2000" dirty="0"/>
              <a:t> are mainly used to apply styles that are created by html</a:t>
            </a:r>
          </a:p>
          <a:p>
            <a:r>
              <a:rPr lang="en-IN" sz="2000" dirty="0" err="1"/>
              <a:t>Css</a:t>
            </a:r>
            <a:r>
              <a:rPr lang="en-IN" sz="2000" dirty="0"/>
              <a:t> have </a:t>
            </a:r>
            <a:r>
              <a:rPr lang="en-IN" sz="2000" dirty="0" err="1"/>
              <a:t>propertyname</a:t>
            </a:r>
            <a:r>
              <a:rPr lang="en-IN" sz="2000" dirty="0"/>
              <a:t> </a:t>
            </a:r>
            <a:r>
              <a:rPr lang="en-IN" sz="2000" dirty="0">
                <a:sym typeface="Wingdings" panose="05000000000000000000" pitchFamily="2" charset="2"/>
              </a:rPr>
              <a:t>: (colon) value ; (semicolon); example like </a:t>
            </a:r>
            <a:r>
              <a:rPr lang="en-IN" sz="2000" dirty="0" err="1">
                <a:sym typeface="Wingdings" panose="05000000000000000000" pitchFamily="2" charset="2"/>
              </a:rPr>
              <a:t>color</a:t>
            </a:r>
            <a:r>
              <a:rPr lang="en-IN" sz="2000" dirty="0">
                <a:sym typeface="Wingdings" panose="05000000000000000000" pitchFamily="2" charset="2"/>
              </a:rPr>
              <a:t>(property): red(value);</a:t>
            </a:r>
          </a:p>
          <a:p>
            <a:endParaRPr lang="en-IN" sz="2000" dirty="0">
              <a:sym typeface="Wingdings" panose="05000000000000000000" pitchFamily="2" charset="2"/>
            </a:endParaRPr>
          </a:p>
          <a:p>
            <a:r>
              <a:rPr lang="en-IN" sz="2000" b="1" dirty="0">
                <a:sym typeface="Wingdings" panose="05000000000000000000" pitchFamily="2" charset="2"/>
              </a:rPr>
              <a:t>Element Selector: </a:t>
            </a:r>
            <a:r>
              <a:rPr lang="en-IN" sz="2000" dirty="0">
                <a:sym typeface="Wingdings" panose="05000000000000000000" pitchFamily="2" charset="2"/>
              </a:rPr>
              <a:t>it will select the html elements based on elements like paragraph, span ,anchor etc</a:t>
            </a:r>
          </a:p>
          <a:p>
            <a:r>
              <a:rPr lang="en-IN" sz="2000" b="1" dirty="0">
                <a:sym typeface="Wingdings" panose="05000000000000000000" pitchFamily="2" charset="2"/>
              </a:rPr>
              <a:t>Comments: </a:t>
            </a:r>
            <a:r>
              <a:rPr lang="en-IN" sz="2000" dirty="0">
                <a:sym typeface="Wingdings" panose="05000000000000000000" pitchFamily="2" charset="2"/>
              </a:rPr>
              <a:t>To comment something we have to use /* */</a:t>
            </a:r>
            <a:endParaRPr lang="en-IN" sz="2000" dirty="0"/>
          </a:p>
          <a:p>
            <a:endParaRPr lang="en-IN" sz="2000" dirty="0"/>
          </a:p>
          <a:p>
            <a:pPr marL="0" indent="0">
              <a:buNone/>
            </a:pPr>
            <a:endParaRPr lang="en-IN" sz="2000" dirty="0"/>
          </a:p>
          <a:p>
            <a:endParaRPr lang="en-IN" sz="2000" dirty="0"/>
          </a:p>
          <a:p>
            <a:endParaRPr lang="en-IN" sz="2000" dirty="0"/>
          </a:p>
        </p:txBody>
      </p:sp>
    </p:spTree>
    <p:extLst>
      <p:ext uri="{BB962C8B-B14F-4D97-AF65-F5344CB8AC3E}">
        <p14:creationId xmlns:p14="http://schemas.microsoft.com/office/powerpoint/2010/main" val="21449938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B52295-8BE5-4CEF-6DAE-A943FABFD96E}"/>
              </a:ext>
            </a:extLst>
          </p:cNvPr>
          <p:cNvSpPr>
            <a:spLocks noGrp="1"/>
          </p:cNvSpPr>
          <p:nvPr>
            <p:ph idx="1"/>
          </p:nvPr>
        </p:nvSpPr>
        <p:spPr>
          <a:xfrm>
            <a:off x="0" y="0"/>
            <a:ext cx="12192000" cy="6858000"/>
          </a:xfrm>
        </p:spPr>
        <p:txBody>
          <a:bodyPr>
            <a:normAutofit fontScale="92500" lnSpcReduction="20000"/>
          </a:bodyPr>
          <a:lstStyle/>
          <a:p>
            <a:endParaRPr lang="en-IN" sz="2000" b="1" dirty="0"/>
          </a:p>
          <a:p>
            <a:r>
              <a:rPr lang="en-IN" sz="2000" b="1" dirty="0" err="1"/>
              <a:t>Color</a:t>
            </a:r>
            <a:r>
              <a:rPr lang="en-IN" sz="2000" b="1" dirty="0"/>
              <a:t>: </a:t>
            </a:r>
            <a:r>
              <a:rPr lang="en-IN" sz="2000" dirty="0" err="1"/>
              <a:t>color</a:t>
            </a:r>
            <a:r>
              <a:rPr lang="en-IN" sz="2000" dirty="0"/>
              <a:t> property is used to specify the text </a:t>
            </a:r>
            <a:r>
              <a:rPr lang="en-IN" sz="2000" dirty="0" err="1"/>
              <a:t>color</a:t>
            </a:r>
            <a:r>
              <a:rPr lang="en-IN" sz="2000" dirty="0"/>
              <a:t> of the selected element. </a:t>
            </a:r>
            <a:r>
              <a:rPr lang="en-IN" sz="2000" dirty="0" err="1"/>
              <a:t>Color</a:t>
            </a:r>
            <a:r>
              <a:rPr lang="en-IN" sz="2000" dirty="0"/>
              <a:t> format can be specified either by using named </a:t>
            </a:r>
            <a:r>
              <a:rPr lang="en-IN" sz="2000" dirty="0" err="1"/>
              <a:t>color</a:t>
            </a:r>
            <a:r>
              <a:rPr lang="en-IN" sz="2000" dirty="0"/>
              <a:t>, </a:t>
            </a:r>
            <a:r>
              <a:rPr lang="en-IN" sz="2000" dirty="0" err="1"/>
              <a:t>hexadecimal,rbg</a:t>
            </a:r>
            <a:r>
              <a:rPr lang="en-IN" sz="2000" dirty="0"/>
              <a:t> and </a:t>
            </a:r>
            <a:r>
              <a:rPr lang="en-IN" sz="2000" dirty="0" err="1"/>
              <a:t>rgba</a:t>
            </a:r>
            <a:r>
              <a:rPr lang="en-IN" sz="2000" dirty="0"/>
              <a:t>. Recommended value to be used is hexadecimal number.it contains 16 digits which is 0-9(10 digits) and also </a:t>
            </a:r>
            <a:r>
              <a:rPr lang="en-IN" sz="2000" dirty="0" err="1"/>
              <a:t>a,b,c,d,e,f</a:t>
            </a:r>
            <a:r>
              <a:rPr lang="en-IN" sz="2000" dirty="0"/>
              <a:t>(6 digits). So if we want to get the </a:t>
            </a:r>
            <a:r>
              <a:rPr lang="en-IN" sz="2000" dirty="0" err="1"/>
              <a:t>color</a:t>
            </a:r>
            <a:r>
              <a:rPr lang="en-IN" sz="2000" dirty="0"/>
              <a:t> pallet first we have to specify </a:t>
            </a:r>
            <a:r>
              <a:rPr lang="en-IN" sz="2000" dirty="0" err="1"/>
              <a:t>color</a:t>
            </a:r>
            <a:r>
              <a:rPr lang="en-IN" sz="2000" dirty="0"/>
              <a:t>:#</a:t>
            </a:r>
            <a:r>
              <a:rPr lang="en-IN" sz="2000" dirty="0" err="1"/>
              <a:t>ffffff</a:t>
            </a:r>
            <a:r>
              <a:rPr lang="en-IN" sz="2000" dirty="0"/>
              <a:t>; which is white and after that we will get the </a:t>
            </a:r>
            <a:r>
              <a:rPr lang="en-IN" sz="2000" dirty="0" err="1"/>
              <a:t>color</a:t>
            </a:r>
            <a:r>
              <a:rPr lang="en-IN" sz="2000" dirty="0"/>
              <a:t> pallet using which we can select the appropriate </a:t>
            </a:r>
            <a:r>
              <a:rPr lang="en-IN" sz="2000" dirty="0" err="1"/>
              <a:t>color</a:t>
            </a:r>
            <a:r>
              <a:rPr lang="en-IN" sz="2000" dirty="0"/>
              <a:t>.</a:t>
            </a:r>
          </a:p>
          <a:p>
            <a:r>
              <a:rPr lang="en-IN" sz="2000" dirty="0"/>
              <a:t>So here we have value #ffffff so first two digits represents red next two digits represents green and last two digits represents blue</a:t>
            </a:r>
          </a:p>
          <a:p>
            <a:r>
              <a:rPr lang="en-IN" sz="2000" b="1" dirty="0"/>
              <a:t>Named </a:t>
            </a:r>
            <a:r>
              <a:rPr lang="en-IN" sz="2000" b="1" dirty="0" err="1"/>
              <a:t>Colors</a:t>
            </a:r>
            <a:r>
              <a:rPr lang="en-IN" sz="2000" b="1" dirty="0"/>
              <a:t>: </a:t>
            </a:r>
            <a:r>
              <a:rPr lang="en-IN" sz="2000" dirty="0"/>
              <a:t>we can use names like </a:t>
            </a:r>
            <a:r>
              <a:rPr lang="en-IN" sz="2000" dirty="0" err="1"/>
              <a:t>color:red</a:t>
            </a:r>
            <a:r>
              <a:rPr lang="en-IN" sz="2000" dirty="0"/>
              <a:t>; we can use hexadecimal like </a:t>
            </a:r>
            <a:r>
              <a:rPr lang="en-IN" sz="2000" dirty="0" err="1"/>
              <a:t>color</a:t>
            </a:r>
            <a:r>
              <a:rPr lang="en-IN" sz="2000" dirty="0"/>
              <a:t>:#f654ff, we can also use </a:t>
            </a:r>
            <a:r>
              <a:rPr lang="en-IN" sz="2000" dirty="0" err="1"/>
              <a:t>rgb</a:t>
            </a:r>
            <a:r>
              <a:rPr lang="en-IN" sz="2000" dirty="0"/>
              <a:t> </a:t>
            </a:r>
            <a:r>
              <a:rPr lang="en-IN" sz="2000" dirty="0" err="1"/>
              <a:t>colors</a:t>
            </a:r>
            <a:r>
              <a:rPr lang="en-IN" sz="2000" dirty="0"/>
              <a:t>. </a:t>
            </a:r>
            <a:r>
              <a:rPr lang="en-IN" sz="2000" dirty="0" err="1"/>
              <a:t>Rgb</a:t>
            </a:r>
            <a:r>
              <a:rPr lang="en-IN" sz="2000" dirty="0"/>
              <a:t>(105,10,214) so first number represents how much red, second represents how much green and third represents how much blue and the range for every </a:t>
            </a:r>
            <a:r>
              <a:rPr lang="en-IN" sz="2000" dirty="0" err="1"/>
              <a:t>color</a:t>
            </a:r>
            <a:r>
              <a:rPr lang="en-IN" sz="2000" dirty="0"/>
              <a:t>(</a:t>
            </a:r>
            <a:r>
              <a:rPr lang="en-IN" sz="2000" dirty="0" err="1"/>
              <a:t>rgb</a:t>
            </a:r>
            <a:r>
              <a:rPr lang="en-IN" sz="2000" dirty="0"/>
              <a:t>) is from 0 to 255</a:t>
            </a:r>
          </a:p>
          <a:p>
            <a:r>
              <a:rPr lang="en-IN" sz="2000" b="1" dirty="0"/>
              <a:t>Hexadecimal </a:t>
            </a:r>
            <a:r>
              <a:rPr lang="en-IN" sz="2000" b="1" dirty="0" err="1"/>
              <a:t>color</a:t>
            </a:r>
            <a:r>
              <a:rPr lang="en-IN" sz="2000" b="1" dirty="0"/>
              <a:t>: </a:t>
            </a:r>
            <a:r>
              <a:rPr lang="en-IN" sz="2000" dirty="0"/>
              <a:t>it considers only single digits from 0 to 9 and 10 is not allowed because it consider it as two digits instead we have from A to F here A=10,B=11, here all </a:t>
            </a:r>
            <a:r>
              <a:rPr lang="en-IN" sz="2000" dirty="0" err="1"/>
              <a:t>colors</a:t>
            </a:r>
            <a:r>
              <a:rPr lang="en-IN" sz="2000" dirty="0"/>
              <a:t> like </a:t>
            </a:r>
            <a:r>
              <a:rPr lang="en-IN" sz="2000" dirty="0" err="1"/>
              <a:t>rgb</a:t>
            </a:r>
            <a:r>
              <a:rPr lang="en-IN" sz="2000" dirty="0"/>
              <a:t> </a:t>
            </a:r>
            <a:r>
              <a:rPr lang="en-IN" sz="2000" dirty="0" err="1"/>
              <a:t>strahts</a:t>
            </a:r>
            <a:r>
              <a:rPr lang="en-IN" sz="2000" dirty="0"/>
              <a:t> from 0 and ends at F (0 to 9 and from A to F)</a:t>
            </a:r>
          </a:p>
          <a:p>
            <a:endParaRPr lang="en-IN" sz="2000" b="1" dirty="0"/>
          </a:p>
          <a:p>
            <a:r>
              <a:rPr lang="en-IN" sz="2000" b="1" dirty="0"/>
              <a:t>RGB </a:t>
            </a:r>
            <a:r>
              <a:rPr lang="en-IN" sz="2000" b="1" dirty="0" err="1"/>
              <a:t>Color</a:t>
            </a:r>
            <a:r>
              <a:rPr lang="en-IN" sz="2000" b="1" dirty="0"/>
              <a:t> and opacity</a:t>
            </a:r>
            <a:r>
              <a:rPr lang="en-IN" sz="2000" b="1" dirty="0">
                <a:sym typeface="Wingdings" panose="05000000000000000000" pitchFamily="2" charset="2"/>
              </a:rPr>
              <a:t>: </a:t>
            </a:r>
            <a:r>
              <a:rPr lang="en-IN" sz="2000" b="1" dirty="0" err="1">
                <a:sym typeface="Wingdings" panose="05000000000000000000" pitchFamily="2" charset="2"/>
              </a:rPr>
              <a:t>rgba</a:t>
            </a:r>
            <a:r>
              <a:rPr lang="en-IN" sz="2000" b="1" dirty="0">
                <a:sym typeface="Wingdings" panose="05000000000000000000" pitchFamily="2" charset="2"/>
              </a:rPr>
              <a:t>( here a means alpha channel transparency from 0 to 1)</a:t>
            </a:r>
            <a:r>
              <a:rPr lang="en-IN" sz="2000" dirty="0">
                <a:sym typeface="Wingdings" panose="05000000000000000000" pitchFamily="2" charset="2"/>
              </a:rPr>
              <a:t>  this the opacity. Here 0 means transparent and 1 means 100 percent visible</a:t>
            </a:r>
          </a:p>
          <a:p>
            <a:pPr marL="0" indent="0">
              <a:buNone/>
            </a:pPr>
            <a:r>
              <a:rPr lang="en-IN" sz="2000" dirty="0">
                <a:sym typeface="Wingdings" panose="05000000000000000000" pitchFamily="2" charset="2"/>
              </a:rPr>
              <a:t>H1{</a:t>
            </a:r>
          </a:p>
          <a:p>
            <a:pPr marL="0" indent="0">
              <a:buNone/>
            </a:pPr>
            <a:r>
              <a:rPr lang="en-IN" sz="2000" dirty="0" err="1">
                <a:sym typeface="Wingdings" panose="05000000000000000000" pitchFamily="2" charset="2"/>
              </a:rPr>
              <a:t>Background-color:grba</a:t>
            </a:r>
            <a:r>
              <a:rPr lang="en-IN" sz="2000" dirty="0">
                <a:sym typeface="Wingdings" panose="05000000000000000000" pitchFamily="2" charset="2"/>
              </a:rPr>
              <a:t>(255,0,0,0.5);//here fourth parameter is opacity. </a:t>
            </a:r>
          </a:p>
          <a:p>
            <a:pPr marL="0" indent="0">
              <a:buNone/>
            </a:pPr>
            <a:r>
              <a:rPr lang="en-IN" sz="2000" dirty="0">
                <a:sym typeface="Wingdings" panose="05000000000000000000" pitchFamily="2" charset="2"/>
              </a:rPr>
              <a:t>}</a:t>
            </a:r>
          </a:p>
          <a:p>
            <a:pPr marL="0" indent="0">
              <a:buNone/>
            </a:pPr>
            <a:r>
              <a:rPr lang="en-IN" sz="2000" dirty="0">
                <a:sym typeface="Wingdings" panose="05000000000000000000" pitchFamily="2" charset="2"/>
              </a:rPr>
              <a:t>We can also mention </a:t>
            </a:r>
            <a:r>
              <a:rPr lang="en-IN" sz="2000" dirty="0" err="1">
                <a:sym typeface="Wingdings" panose="05000000000000000000" pitchFamily="2" charset="2"/>
              </a:rPr>
              <a:t>spearatley</a:t>
            </a:r>
            <a:r>
              <a:rPr lang="en-IN" sz="2000" dirty="0">
                <a:sym typeface="Wingdings" panose="05000000000000000000" pitchFamily="2" charset="2"/>
              </a:rPr>
              <a:t> as below</a:t>
            </a:r>
          </a:p>
          <a:p>
            <a:pPr marL="0" indent="0">
              <a:buNone/>
            </a:pPr>
            <a:r>
              <a:rPr lang="en-IN" sz="2000" dirty="0">
                <a:sym typeface="Wingdings" panose="05000000000000000000" pitchFamily="2" charset="2"/>
              </a:rPr>
              <a:t>H1{</a:t>
            </a:r>
          </a:p>
          <a:p>
            <a:pPr marL="0" indent="0">
              <a:buNone/>
            </a:pPr>
            <a:r>
              <a:rPr lang="en-IN" sz="2000" dirty="0" err="1">
                <a:sym typeface="Wingdings" panose="05000000000000000000" pitchFamily="2" charset="2"/>
              </a:rPr>
              <a:t>Background-color:red</a:t>
            </a:r>
            <a:r>
              <a:rPr lang="en-IN" sz="2000" dirty="0">
                <a:sym typeface="Wingdings" panose="05000000000000000000" pitchFamily="2" charset="2"/>
              </a:rPr>
              <a:t>;</a:t>
            </a:r>
          </a:p>
          <a:p>
            <a:pPr marL="0" indent="0">
              <a:buNone/>
            </a:pPr>
            <a:r>
              <a:rPr lang="en-IN" sz="2000" dirty="0">
                <a:sym typeface="Wingdings" panose="05000000000000000000" pitchFamily="2" charset="2"/>
              </a:rPr>
              <a:t>Opacity:0.5;</a:t>
            </a:r>
          </a:p>
          <a:p>
            <a:pPr marL="0" indent="0">
              <a:buNone/>
            </a:pPr>
            <a:r>
              <a:rPr lang="en-IN" sz="2000" dirty="0">
                <a:sym typeface="Wingdings" panose="05000000000000000000" pitchFamily="2" charset="2"/>
              </a:rPr>
              <a:t>}</a:t>
            </a:r>
            <a:endParaRPr lang="en-IN" sz="2000" dirty="0"/>
          </a:p>
          <a:p>
            <a:pPr marL="0" indent="0">
              <a:buNone/>
            </a:pPr>
            <a:endParaRPr lang="en-IN" sz="2000" dirty="0"/>
          </a:p>
          <a:p>
            <a:endParaRPr lang="en-IN" sz="2000" dirty="0"/>
          </a:p>
          <a:p>
            <a:endParaRPr lang="en-IN" sz="2000" dirty="0"/>
          </a:p>
        </p:txBody>
      </p:sp>
    </p:spTree>
    <p:extLst>
      <p:ext uri="{BB962C8B-B14F-4D97-AF65-F5344CB8AC3E}">
        <p14:creationId xmlns:p14="http://schemas.microsoft.com/office/powerpoint/2010/main" val="25647690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26c483d2-2db6-4653-9580-eddcd7f444d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E9B30C27CF747C47A225D6959222F9B1" ma:contentTypeVersion="16" ma:contentTypeDescription="Create a new document." ma:contentTypeScope="" ma:versionID="598b5024942e5f82856d0c28ef0b5838">
  <xsd:schema xmlns:xsd="http://www.w3.org/2001/XMLSchema" xmlns:xs="http://www.w3.org/2001/XMLSchema" xmlns:p="http://schemas.microsoft.com/office/2006/metadata/properties" xmlns:ns3="9fd32d76-f667-4557-87a3-726637a93b2e" xmlns:ns4="26c483d2-2db6-4653-9580-eddcd7f444d5" targetNamespace="http://schemas.microsoft.com/office/2006/metadata/properties" ma:root="true" ma:fieldsID="25e1b06eb737506ae1f7abdfa23f7e58" ns3:_="" ns4:_="">
    <xsd:import namespace="9fd32d76-f667-4557-87a3-726637a93b2e"/>
    <xsd:import namespace="26c483d2-2db6-4653-9580-eddcd7f444d5"/>
    <xsd:element name="properties">
      <xsd:complexType>
        <xsd:sequence>
          <xsd:element name="documentManagement">
            <xsd:complexType>
              <xsd:all>
                <xsd:element ref="ns3:SharedWithUsers" minOccurs="0"/>
                <xsd:element ref="ns3:SharedWithDetails" minOccurs="0"/>
                <xsd:element ref="ns3:SharingHintHash" minOccurs="0"/>
                <xsd:element ref="ns4:_activity" minOccurs="0"/>
                <xsd:element ref="ns4:MediaServiceMetadata" minOccurs="0"/>
                <xsd:element ref="ns4:MediaServiceFastMetadata" minOccurs="0"/>
                <xsd:element ref="ns4:MediaServiceAutoTags" minOccurs="0"/>
                <xsd:element ref="ns4:MediaServiceOCR" minOccurs="0"/>
                <xsd:element ref="ns4:MediaServiceGenerationTime" minOccurs="0"/>
                <xsd:element ref="ns4:MediaServiceEventHashCode" minOccurs="0"/>
                <xsd:element ref="ns4:MediaServiceDateTaken" minOccurs="0"/>
                <xsd:element ref="ns4:MediaServiceObjectDetectorVersions" minOccurs="0"/>
                <xsd:element ref="ns4:MediaLengthInSeconds" minOccurs="0"/>
                <xsd:element ref="ns4:MediaServiceSystemTags" minOccurs="0"/>
                <xsd:element ref="ns4:MediaServiceLocation" minOccurs="0"/>
                <xsd:element ref="ns4: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fd32d76-f667-4557-87a3-726637a93b2e"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6c483d2-2db6-4653-9580-eddcd7f444d5" elementFormDefault="qualified">
    <xsd:import namespace="http://schemas.microsoft.com/office/2006/documentManagement/types"/>
    <xsd:import namespace="http://schemas.microsoft.com/office/infopath/2007/PartnerControls"/>
    <xsd:element name="_activity" ma:index="11"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dexed="true" ma:internalName="MediaServiceDateTaken" ma:readOnly="true">
      <xsd:simpleType>
        <xsd:restriction base="dms:Text"/>
      </xsd:simpleType>
    </xsd:element>
    <xsd:element name="MediaServiceObjectDetectorVersions" ma:index="19" nillable="true" ma:displayName="MediaServiceObjectDetectorVersions" ma:hidden="true" ma:indexed="true" ma:internalName="MediaServiceObjectDetectorVersions" ma:readOnly="true">
      <xsd:simpleType>
        <xsd:restriction base="dms:Text"/>
      </xsd:simpleType>
    </xsd:element>
    <xsd:element name="MediaLengthInSeconds" ma:index="20" nillable="true" ma:displayName="MediaLengthInSeconds" ma:hidden="true" ma:internalName="MediaLengthInSeconds" ma:readOnly="true">
      <xsd:simpleType>
        <xsd:restriction base="dms:Unknown"/>
      </xsd:simpleType>
    </xsd:element>
    <xsd:element name="MediaServiceSystemTags" ma:index="21" nillable="true" ma:displayName="MediaServiceSystemTags" ma:hidden="true" ma:internalName="MediaServiceSystemTags" ma:readOnly="true">
      <xsd:simpleType>
        <xsd:restriction base="dms:Note"/>
      </xsd:simpleType>
    </xsd:element>
    <xsd:element name="MediaServiceLocation" ma:index="22" nillable="true" ma:displayName="Location" ma:indexed="true" ma:internalName="MediaServiceLocation" ma:readOnly="true">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ACA5455-ED4C-4A3B-85FB-5A209EC4B49A}">
  <ds:schemaRefs>
    <ds:schemaRef ds:uri="http://schemas.microsoft.com/sharepoint/v3/contenttype/forms"/>
  </ds:schemaRefs>
</ds:datastoreItem>
</file>

<file path=customXml/itemProps2.xml><?xml version="1.0" encoding="utf-8"?>
<ds:datastoreItem xmlns:ds="http://schemas.openxmlformats.org/officeDocument/2006/customXml" ds:itemID="{F8A9FB3A-17E2-472F-8D5D-99924D4FCCB8}">
  <ds:schemaRefs>
    <ds:schemaRef ds:uri="26c483d2-2db6-4653-9580-eddcd7f444d5"/>
    <ds:schemaRef ds:uri="http://purl.org/dc/term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9fd32d76-f667-4557-87a3-726637a93b2e"/>
    <ds:schemaRef ds:uri="http://www.w3.org/XML/1998/namespace"/>
  </ds:schemaRefs>
</ds:datastoreItem>
</file>

<file path=customXml/itemProps3.xml><?xml version="1.0" encoding="utf-8"?>
<ds:datastoreItem xmlns:ds="http://schemas.openxmlformats.org/officeDocument/2006/customXml" ds:itemID="{D70E4A80-315E-4CA4-989A-820E84DBB4D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fd32d76-f667-4557-87a3-726637a93b2e"/>
    <ds:schemaRef ds:uri="26c483d2-2db6-4653-9580-eddcd7f444d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28590</TotalTime>
  <Words>21160</Words>
  <Application>Microsoft Office PowerPoint</Application>
  <PresentationFormat>Widescreen</PresentationFormat>
  <Paragraphs>565</Paragraphs>
  <Slides>54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54</vt:i4>
      </vt:variant>
    </vt:vector>
  </HeadingPairs>
  <TitlesOfParts>
    <vt:vector size="59" baseType="lpstr">
      <vt:lpstr>Arial</vt:lpstr>
      <vt:lpstr>Calibri</vt:lpstr>
      <vt:lpstr>Calibri Light</vt:lpstr>
      <vt:lpstr>Nunito</vt:lpstr>
      <vt:lpstr>Office Theme</vt:lpstr>
      <vt:lpstr>Html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dc:title>
  <dc:creator>Koppada, Venkat</dc:creator>
  <cp:lastModifiedBy>Koppada Venkata Varma</cp:lastModifiedBy>
  <cp:revision>18</cp:revision>
  <dcterms:created xsi:type="dcterms:W3CDTF">2024-05-23T14:56:16Z</dcterms:created>
  <dcterms:modified xsi:type="dcterms:W3CDTF">2024-06-20T04:10:39Z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0x010100E9B30C27CF747C47A225D6959222F9B1</vt:lpwstr>
  </property>
</Properties>
</file>