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63" r:id="rId28"/>
    <p:sldId id="257" r:id="rId29"/>
    <p:sldId id="258" r:id="rId30"/>
    <p:sldId id="259" r:id="rId31"/>
    <p:sldId id="260" r:id="rId32"/>
    <p:sldId id="261" r:id="rId33"/>
    <p:sldId id="26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4054-071D-7422-631D-DB2C5DA99D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E08DAA-38F0-C1FA-AC27-CD79B5A442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6810A4-B694-6BC6-E7E1-F17CE2B9CE22}"/>
              </a:ext>
            </a:extLst>
          </p:cNvPr>
          <p:cNvSpPr>
            <a:spLocks noGrp="1"/>
          </p:cNvSpPr>
          <p:nvPr>
            <p:ph type="dt" sz="half" idx="10"/>
          </p:nvPr>
        </p:nvSpPr>
        <p:spPr/>
        <p:txBody>
          <a:bodyPr/>
          <a:lstStyle/>
          <a:p>
            <a:fld id="{10350881-346C-4469-BC4B-94715EDA430A}" type="datetimeFigureOut">
              <a:rPr lang="en-IN" smtClean="0"/>
              <a:t>14-07-2024</a:t>
            </a:fld>
            <a:endParaRPr lang="en-IN"/>
          </a:p>
        </p:txBody>
      </p:sp>
      <p:sp>
        <p:nvSpPr>
          <p:cNvPr id="5" name="Footer Placeholder 4">
            <a:extLst>
              <a:ext uri="{FF2B5EF4-FFF2-40B4-BE49-F238E27FC236}">
                <a16:creationId xmlns:a16="http://schemas.microsoft.com/office/drawing/2014/main" id="{129BA6E5-5D3E-754E-29C7-F5E5B3A2A5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DC0F81-8FFF-0743-3313-E4212431166B}"/>
              </a:ext>
            </a:extLst>
          </p:cNvPr>
          <p:cNvSpPr>
            <a:spLocks noGrp="1"/>
          </p:cNvSpPr>
          <p:nvPr>
            <p:ph type="sldNum" sz="quarter" idx="12"/>
          </p:nvPr>
        </p:nvSpPr>
        <p:spPr/>
        <p:txBody>
          <a:bodyPr/>
          <a:lstStyle/>
          <a:p>
            <a:fld id="{19A68B4C-4D33-469E-A94E-DE4D2722DED9}" type="slidenum">
              <a:rPr lang="en-IN" smtClean="0"/>
              <a:t>‹#›</a:t>
            </a:fld>
            <a:endParaRPr lang="en-IN"/>
          </a:p>
        </p:txBody>
      </p:sp>
    </p:spTree>
    <p:extLst>
      <p:ext uri="{BB962C8B-B14F-4D97-AF65-F5344CB8AC3E}">
        <p14:creationId xmlns:p14="http://schemas.microsoft.com/office/powerpoint/2010/main" val="153386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4AED3-586A-C893-228C-541E162823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14A044-0C5B-1ABE-61B2-3F3ECD4BB5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D64D25-9556-72DB-26E3-83A942B4BA98}"/>
              </a:ext>
            </a:extLst>
          </p:cNvPr>
          <p:cNvSpPr>
            <a:spLocks noGrp="1"/>
          </p:cNvSpPr>
          <p:nvPr>
            <p:ph type="dt" sz="half" idx="10"/>
          </p:nvPr>
        </p:nvSpPr>
        <p:spPr/>
        <p:txBody>
          <a:bodyPr/>
          <a:lstStyle/>
          <a:p>
            <a:fld id="{10350881-346C-4469-BC4B-94715EDA430A}" type="datetimeFigureOut">
              <a:rPr lang="en-IN" smtClean="0"/>
              <a:t>14-07-2024</a:t>
            </a:fld>
            <a:endParaRPr lang="en-IN"/>
          </a:p>
        </p:txBody>
      </p:sp>
      <p:sp>
        <p:nvSpPr>
          <p:cNvPr id="5" name="Footer Placeholder 4">
            <a:extLst>
              <a:ext uri="{FF2B5EF4-FFF2-40B4-BE49-F238E27FC236}">
                <a16:creationId xmlns:a16="http://schemas.microsoft.com/office/drawing/2014/main" id="{8E8F6B2D-AFCD-38CB-C35F-C836E6C120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3BB0A7-55DC-FB02-E6AF-3265A5BEC822}"/>
              </a:ext>
            </a:extLst>
          </p:cNvPr>
          <p:cNvSpPr>
            <a:spLocks noGrp="1"/>
          </p:cNvSpPr>
          <p:nvPr>
            <p:ph type="sldNum" sz="quarter" idx="12"/>
          </p:nvPr>
        </p:nvSpPr>
        <p:spPr/>
        <p:txBody>
          <a:bodyPr/>
          <a:lstStyle/>
          <a:p>
            <a:fld id="{19A68B4C-4D33-469E-A94E-DE4D2722DED9}" type="slidenum">
              <a:rPr lang="en-IN" smtClean="0"/>
              <a:t>‹#›</a:t>
            </a:fld>
            <a:endParaRPr lang="en-IN"/>
          </a:p>
        </p:txBody>
      </p:sp>
    </p:spTree>
    <p:extLst>
      <p:ext uri="{BB962C8B-B14F-4D97-AF65-F5344CB8AC3E}">
        <p14:creationId xmlns:p14="http://schemas.microsoft.com/office/powerpoint/2010/main" val="1960544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471477-D077-7D15-FE1E-ACFE42012C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E294EB-17A2-62EC-2B9C-31E0BD8B1A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6FD818-321D-1312-A9A0-FED2B7CEE506}"/>
              </a:ext>
            </a:extLst>
          </p:cNvPr>
          <p:cNvSpPr>
            <a:spLocks noGrp="1"/>
          </p:cNvSpPr>
          <p:nvPr>
            <p:ph type="dt" sz="half" idx="10"/>
          </p:nvPr>
        </p:nvSpPr>
        <p:spPr/>
        <p:txBody>
          <a:bodyPr/>
          <a:lstStyle/>
          <a:p>
            <a:fld id="{10350881-346C-4469-BC4B-94715EDA430A}" type="datetimeFigureOut">
              <a:rPr lang="en-IN" smtClean="0"/>
              <a:t>14-07-2024</a:t>
            </a:fld>
            <a:endParaRPr lang="en-IN"/>
          </a:p>
        </p:txBody>
      </p:sp>
      <p:sp>
        <p:nvSpPr>
          <p:cNvPr id="5" name="Footer Placeholder 4">
            <a:extLst>
              <a:ext uri="{FF2B5EF4-FFF2-40B4-BE49-F238E27FC236}">
                <a16:creationId xmlns:a16="http://schemas.microsoft.com/office/drawing/2014/main" id="{A9C06241-9263-A79D-2A7E-FDAE48DBFE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C40BFB-5C45-46A9-BA30-71F1B2F5FC7C}"/>
              </a:ext>
            </a:extLst>
          </p:cNvPr>
          <p:cNvSpPr>
            <a:spLocks noGrp="1"/>
          </p:cNvSpPr>
          <p:nvPr>
            <p:ph type="sldNum" sz="quarter" idx="12"/>
          </p:nvPr>
        </p:nvSpPr>
        <p:spPr/>
        <p:txBody>
          <a:bodyPr/>
          <a:lstStyle/>
          <a:p>
            <a:fld id="{19A68B4C-4D33-469E-A94E-DE4D2722DED9}" type="slidenum">
              <a:rPr lang="en-IN" smtClean="0"/>
              <a:t>‹#›</a:t>
            </a:fld>
            <a:endParaRPr lang="en-IN"/>
          </a:p>
        </p:txBody>
      </p:sp>
    </p:spTree>
    <p:extLst>
      <p:ext uri="{BB962C8B-B14F-4D97-AF65-F5344CB8AC3E}">
        <p14:creationId xmlns:p14="http://schemas.microsoft.com/office/powerpoint/2010/main" val="1192270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AC-3F71-44E6-B1C7-39E79E7E82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CDB115-6EFA-007D-6EDD-210DE390AD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64CB54-7D62-D486-4E5D-00BE1BA86C6D}"/>
              </a:ext>
            </a:extLst>
          </p:cNvPr>
          <p:cNvSpPr>
            <a:spLocks noGrp="1"/>
          </p:cNvSpPr>
          <p:nvPr>
            <p:ph type="dt" sz="half" idx="10"/>
          </p:nvPr>
        </p:nvSpPr>
        <p:spPr/>
        <p:txBody>
          <a:bodyPr/>
          <a:lstStyle/>
          <a:p>
            <a:fld id="{10350881-346C-4469-BC4B-94715EDA430A}" type="datetimeFigureOut">
              <a:rPr lang="en-IN" smtClean="0"/>
              <a:t>14-07-2024</a:t>
            </a:fld>
            <a:endParaRPr lang="en-IN"/>
          </a:p>
        </p:txBody>
      </p:sp>
      <p:sp>
        <p:nvSpPr>
          <p:cNvPr id="5" name="Footer Placeholder 4">
            <a:extLst>
              <a:ext uri="{FF2B5EF4-FFF2-40B4-BE49-F238E27FC236}">
                <a16:creationId xmlns:a16="http://schemas.microsoft.com/office/drawing/2014/main" id="{FF18D2B2-DF95-271B-2FCF-CEF8D270A6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D81477-9D6F-A883-9C4D-7C89BF24DD2B}"/>
              </a:ext>
            </a:extLst>
          </p:cNvPr>
          <p:cNvSpPr>
            <a:spLocks noGrp="1"/>
          </p:cNvSpPr>
          <p:nvPr>
            <p:ph type="sldNum" sz="quarter" idx="12"/>
          </p:nvPr>
        </p:nvSpPr>
        <p:spPr/>
        <p:txBody>
          <a:bodyPr/>
          <a:lstStyle/>
          <a:p>
            <a:fld id="{19A68B4C-4D33-469E-A94E-DE4D2722DED9}" type="slidenum">
              <a:rPr lang="en-IN" smtClean="0"/>
              <a:t>‹#›</a:t>
            </a:fld>
            <a:endParaRPr lang="en-IN"/>
          </a:p>
        </p:txBody>
      </p:sp>
    </p:spTree>
    <p:extLst>
      <p:ext uri="{BB962C8B-B14F-4D97-AF65-F5344CB8AC3E}">
        <p14:creationId xmlns:p14="http://schemas.microsoft.com/office/powerpoint/2010/main" val="3095148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ACC87-16A7-7271-59AC-76DF913DDE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47522D-7B9C-F85C-46DD-F79E663E99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144B21-1B06-E2DD-69C6-B4807DD6674D}"/>
              </a:ext>
            </a:extLst>
          </p:cNvPr>
          <p:cNvSpPr>
            <a:spLocks noGrp="1"/>
          </p:cNvSpPr>
          <p:nvPr>
            <p:ph type="dt" sz="half" idx="10"/>
          </p:nvPr>
        </p:nvSpPr>
        <p:spPr/>
        <p:txBody>
          <a:bodyPr/>
          <a:lstStyle/>
          <a:p>
            <a:fld id="{10350881-346C-4469-BC4B-94715EDA430A}" type="datetimeFigureOut">
              <a:rPr lang="en-IN" smtClean="0"/>
              <a:t>14-07-2024</a:t>
            </a:fld>
            <a:endParaRPr lang="en-IN"/>
          </a:p>
        </p:txBody>
      </p:sp>
      <p:sp>
        <p:nvSpPr>
          <p:cNvPr id="5" name="Footer Placeholder 4">
            <a:extLst>
              <a:ext uri="{FF2B5EF4-FFF2-40B4-BE49-F238E27FC236}">
                <a16:creationId xmlns:a16="http://schemas.microsoft.com/office/drawing/2014/main" id="{33593B1C-9369-D0BA-2B0D-8B7640CF5C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C5ADFF-52F9-118D-88B4-9246761979C2}"/>
              </a:ext>
            </a:extLst>
          </p:cNvPr>
          <p:cNvSpPr>
            <a:spLocks noGrp="1"/>
          </p:cNvSpPr>
          <p:nvPr>
            <p:ph type="sldNum" sz="quarter" idx="12"/>
          </p:nvPr>
        </p:nvSpPr>
        <p:spPr/>
        <p:txBody>
          <a:bodyPr/>
          <a:lstStyle/>
          <a:p>
            <a:fld id="{19A68B4C-4D33-469E-A94E-DE4D2722DED9}" type="slidenum">
              <a:rPr lang="en-IN" smtClean="0"/>
              <a:t>‹#›</a:t>
            </a:fld>
            <a:endParaRPr lang="en-IN"/>
          </a:p>
        </p:txBody>
      </p:sp>
    </p:spTree>
    <p:extLst>
      <p:ext uri="{BB962C8B-B14F-4D97-AF65-F5344CB8AC3E}">
        <p14:creationId xmlns:p14="http://schemas.microsoft.com/office/powerpoint/2010/main" val="4193074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68A16-5A23-10BD-679E-5D7DB03ABD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2A3E70-5827-BB02-901E-EA478DAD16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B214C8-4F5A-6535-5E0B-F3DD169E74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E9F9830-7AD9-3027-429F-4E83DAA5D15A}"/>
              </a:ext>
            </a:extLst>
          </p:cNvPr>
          <p:cNvSpPr>
            <a:spLocks noGrp="1"/>
          </p:cNvSpPr>
          <p:nvPr>
            <p:ph type="dt" sz="half" idx="10"/>
          </p:nvPr>
        </p:nvSpPr>
        <p:spPr/>
        <p:txBody>
          <a:bodyPr/>
          <a:lstStyle/>
          <a:p>
            <a:fld id="{10350881-346C-4469-BC4B-94715EDA430A}" type="datetimeFigureOut">
              <a:rPr lang="en-IN" smtClean="0"/>
              <a:t>14-07-2024</a:t>
            </a:fld>
            <a:endParaRPr lang="en-IN"/>
          </a:p>
        </p:txBody>
      </p:sp>
      <p:sp>
        <p:nvSpPr>
          <p:cNvPr id="6" name="Footer Placeholder 5">
            <a:extLst>
              <a:ext uri="{FF2B5EF4-FFF2-40B4-BE49-F238E27FC236}">
                <a16:creationId xmlns:a16="http://schemas.microsoft.com/office/drawing/2014/main" id="{465FBDC4-CE2F-96B2-9EAB-F80CCBE74C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121A50-0E54-60E2-F981-8453D3AE6543}"/>
              </a:ext>
            </a:extLst>
          </p:cNvPr>
          <p:cNvSpPr>
            <a:spLocks noGrp="1"/>
          </p:cNvSpPr>
          <p:nvPr>
            <p:ph type="sldNum" sz="quarter" idx="12"/>
          </p:nvPr>
        </p:nvSpPr>
        <p:spPr/>
        <p:txBody>
          <a:bodyPr/>
          <a:lstStyle/>
          <a:p>
            <a:fld id="{19A68B4C-4D33-469E-A94E-DE4D2722DED9}" type="slidenum">
              <a:rPr lang="en-IN" smtClean="0"/>
              <a:t>‹#›</a:t>
            </a:fld>
            <a:endParaRPr lang="en-IN"/>
          </a:p>
        </p:txBody>
      </p:sp>
    </p:spTree>
    <p:extLst>
      <p:ext uri="{BB962C8B-B14F-4D97-AF65-F5344CB8AC3E}">
        <p14:creationId xmlns:p14="http://schemas.microsoft.com/office/powerpoint/2010/main" val="279762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06E8-FC1B-6602-94EA-CB50E0C384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B617FC-66C9-478E-7647-6D6B775A65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3A3D8F-C5DA-6D99-51D4-E8BB4D262C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399D03-E835-56DC-ABAF-EA07E3154D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2E1966-2D00-B112-6E54-F21438D4BB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CC63D74-8D3C-2EC5-3A53-82E83970281E}"/>
              </a:ext>
            </a:extLst>
          </p:cNvPr>
          <p:cNvSpPr>
            <a:spLocks noGrp="1"/>
          </p:cNvSpPr>
          <p:nvPr>
            <p:ph type="dt" sz="half" idx="10"/>
          </p:nvPr>
        </p:nvSpPr>
        <p:spPr/>
        <p:txBody>
          <a:bodyPr/>
          <a:lstStyle/>
          <a:p>
            <a:fld id="{10350881-346C-4469-BC4B-94715EDA430A}" type="datetimeFigureOut">
              <a:rPr lang="en-IN" smtClean="0"/>
              <a:t>14-07-2024</a:t>
            </a:fld>
            <a:endParaRPr lang="en-IN"/>
          </a:p>
        </p:txBody>
      </p:sp>
      <p:sp>
        <p:nvSpPr>
          <p:cNvPr id="8" name="Footer Placeholder 7">
            <a:extLst>
              <a:ext uri="{FF2B5EF4-FFF2-40B4-BE49-F238E27FC236}">
                <a16:creationId xmlns:a16="http://schemas.microsoft.com/office/drawing/2014/main" id="{3237B026-E7C2-03CC-31EB-B801B28889E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141719-3F09-AD74-7DD8-07B4C63FF4E4}"/>
              </a:ext>
            </a:extLst>
          </p:cNvPr>
          <p:cNvSpPr>
            <a:spLocks noGrp="1"/>
          </p:cNvSpPr>
          <p:nvPr>
            <p:ph type="sldNum" sz="quarter" idx="12"/>
          </p:nvPr>
        </p:nvSpPr>
        <p:spPr/>
        <p:txBody>
          <a:bodyPr/>
          <a:lstStyle/>
          <a:p>
            <a:fld id="{19A68B4C-4D33-469E-A94E-DE4D2722DED9}" type="slidenum">
              <a:rPr lang="en-IN" smtClean="0"/>
              <a:t>‹#›</a:t>
            </a:fld>
            <a:endParaRPr lang="en-IN"/>
          </a:p>
        </p:txBody>
      </p:sp>
    </p:spTree>
    <p:extLst>
      <p:ext uri="{BB962C8B-B14F-4D97-AF65-F5344CB8AC3E}">
        <p14:creationId xmlns:p14="http://schemas.microsoft.com/office/powerpoint/2010/main" val="650773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F5435-7399-71EE-1D96-1744001A20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9EDE58-5919-766A-99FF-2B9625F5C83E}"/>
              </a:ext>
            </a:extLst>
          </p:cNvPr>
          <p:cNvSpPr>
            <a:spLocks noGrp="1"/>
          </p:cNvSpPr>
          <p:nvPr>
            <p:ph type="dt" sz="half" idx="10"/>
          </p:nvPr>
        </p:nvSpPr>
        <p:spPr/>
        <p:txBody>
          <a:bodyPr/>
          <a:lstStyle/>
          <a:p>
            <a:fld id="{10350881-346C-4469-BC4B-94715EDA430A}" type="datetimeFigureOut">
              <a:rPr lang="en-IN" smtClean="0"/>
              <a:t>14-07-2024</a:t>
            </a:fld>
            <a:endParaRPr lang="en-IN"/>
          </a:p>
        </p:txBody>
      </p:sp>
      <p:sp>
        <p:nvSpPr>
          <p:cNvPr id="4" name="Footer Placeholder 3">
            <a:extLst>
              <a:ext uri="{FF2B5EF4-FFF2-40B4-BE49-F238E27FC236}">
                <a16:creationId xmlns:a16="http://schemas.microsoft.com/office/drawing/2014/main" id="{D332B38E-39AE-AAEA-C78E-4EFA0CAEAD3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89F5A17-2A47-11FE-6F6A-B9C0938C0A3D}"/>
              </a:ext>
            </a:extLst>
          </p:cNvPr>
          <p:cNvSpPr>
            <a:spLocks noGrp="1"/>
          </p:cNvSpPr>
          <p:nvPr>
            <p:ph type="sldNum" sz="quarter" idx="12"/>
          </p:nvPr>
        </p:nvSpPr>
        <p:spPr/>
        <p:txBody>
          <a:bodyPr/>
          <a:lstStyle/>
          <a:p>
            <a:fld id="{19A68B4C-4D33-469E-A94E-DE4D2722DED9}" type="slidenum">
              <a:rPr lang="en-IN" smtClean="0"/>
              <a:t>‹#›</a:t>
            </a:fld>
            <a:endParaRPr lang="en-IN"/>
          </a:p>
        </p:txBody>
      </p:sp>
    </p:spTree>
    <p:extLst>
      <p:ext uri="{BB962C8B-B14F-4D97-AF65-F5344CB8AC3E}">
        <p14:creationId xmlns:p14="http://schemas.microsoft.com/office/powerpoint/2010/main" val="1588150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B6ED0B-AC5D-530C-FCE8-51C96731BE4A}"/>
              </a:ext>
            </a:extLst>
          </p:cNvPr>
          <p:cNvSpPr>
            <a:spLocks noGrp="1"/>
          </p:cNvSpPr>
          <p:nvPr>
            <p:ph type="dt" sz="half" idx="10"/>
          </p:nvPr>
        </p:nvSpPr>
        <p:spPr/>
        <p:txBody>
          <a:bodyPr/>
          <a:lstStyle/>
          <a:p>
            <a:fld id="{10350881-346C-4469-BC4B-94715EDA430A}" type="datetimeFigureOut">
              <a:rPr lang="en-IN" smtClean="0"/>
              <a:t>14-07-2024</a:t>
            </a:fld>
            <a:endParaRPr lang="en-IN"/>
          </a:p>
        </p:txBody>
      </p:sp>
      <p:sp>
        <p:nvSpPr>
          <p:cNvPr id="3" name="Footer Placeholder 2">
            <a:extLst>
              <a:ext uri="{FF2B5EF4-FFF2-40B4-BE49-F238E27FC236}">
                <a16:creationId xmlns:a16="http://schemas.microsoft.com/office/drawing/2014/main" id="{0A1DD17E-82A6-1FA6-E74F-9344D76079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8775547-1ACE-A367-B859-AA10E78B3FB5}"/>
              </a:ext>
            </a:extLst>
          </p:cNvPr>
          <p:cNvSpPr>
            <a:spLocks noGrp="1"/>
          </p:cNvSpPr>
          <p:nvPr>
            <p:ph type="sldNum" sz="quarter" idx="12"/>
          </p:nvPr>
        </p:nvSpPr>
        <p:spPr/>
        <p:txBody>
          <a:bodyPr/>
          <a:lstStyle/>
          <a:p>
            <a:fld id="{19A68B4C-4D33-469E-A94E-DE4D2722DED9}" type="slidenum">
              <a:rPr lang="en-IN" smtClean="0"/>
              <a:t>‹#›</a:t>
            </a:fld>
            <a:endParaRPr lang="en-IN"/>
          </a:p>
        </p:txBody>
      </p:sp>
    </p:spTree>
    <p:extLst>
      <p:ext uri="{BB962C8B-B14F-4D97-AF65-F5344CB8AC3E}">
        <p14:creationId xmlns:p14="http://schemas.microsoft.com/office/powerpoint/2010/main" val="2519084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78BBA-DC6D-994C-5A7D-9668CC81DD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813A3A-8F79-AD45-654B-EECD2FBBDD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2E1665-2EB2-42AD-6468-688C12262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A2CC89-00D2-7AA2-BD40-BAF8ED748EE0}"/>
              </a:ext>
            </a:extLst>
          </p:cNvPr>
          <p:cNvSpPr>
            <a:spLocks noGrp="1"/>
          </p:cNvSpPr>
          <p:nvPr>
            <p:ph type="dt" sz="half" idx="10"/>
          </p:nvPr>
        </p:nvSpPr>
        <p:spPr/>
        <p:txBody>
          <a:bodyPr/>
          <a:lstStyle/>
          <a:p>
            <a:fld id="{10350881-346C-4469-BC4B-94715EDA430A}" type="datetimeFigureOut">
              <a:rPr lang="en-IN" smtClean="0"/>
              <a:t>14-07-2024</a:t>
            </a:fld>
            <a:endParaRPr lang="en-IN"/>
          </a:p>
        </p:txBody>
      </p:sp>
      <p:sp>
        <p:nvSpPr>
          <p:cNvPr id="6" name="Footer Placeholder 5">
            <a:extLst>
              <a:ext uri="{FF2B5EF4-FFF2-40B4-BE49-F238E27FC236}">
                <a16:creationId xmlns:a16="http://schemas.microsoft.com/office/drawing/2014/main" id="{3B9FFDD4-3536-339C-DEEE-FB1AD55866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FBF800-4C24-79C9-5C09-DAFF55AFCC13}"/>
              </a:ext>
            </a:extLst>
          </p:cNvPr>
          <p:cNvSpPr>
            <a:spLocks noGrp="1"/>
          </p:cNvSpPr>
          <p:nvPr>
            <p:ph type="sldNum" sz="quarter" idx="12"/>
          </p:nvPr>
        </p:nvSpPr>
        <p:spPr/>
        <p:txBody>
          <a:bodyPr/>
          <a:lstStyle/>
          <a:p>
            <a:fld id="{19A68B4C-4D33-469E-A94E-DE4D2722DED9}" type="slidenum">
              <a:rPr lang="en-IN" smtClean="0"/>
              <a:t>‹#›</a:t>
            </a:fld>
            <a:endParaRPr lang="en-IN"/>
          </a:p>
        </p:txBody>
      </p:sp>
    </p:spTree>
    <p:extLst>
      <p:ext uri="{BB962C8B-B14F-4D97-AF65-F5344CB8AC3E}">
        <p14:creationId xmlns:p14="http://schemas.microsoft.com/office/powerpoint/2010/main" val="369957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6BBB-31E7-C35C-1728-C901CBA51C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A8B456-B821-2E15-BDB5-FEF85E065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475246-03A8-4BDA-8396-642188E4ED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359911-BF38-4CC6-1F72-ADFC17995A2A}"/>
              </a:ext>
            </a:extLst>
          </p:cNvPr>
          <p:cNvSpPr>
            <a:spLocks noGrp="1"/>
          </p:cNvSpPr>
          <p:nvPr>
            <p:ph type="dt" sz="half" idx="10"/>
          </p:nvPr>
        </p:nvSpPr>
        <p:spPr/>
        <p:txBody>
          <a:bodyPr/>
          <a:lstStyle/>
          <a:p>
            <a:fld id="{10350881-346C-4469-BC4B-94715EDA430A}" type="datetimeFigureOut">
              <a:rPr lang="en-IN" smtClean="0"/>
              <a:t>14-07-2024</a:t>
            </a:fld>
            <a:endParaRPr lang="en-IN"/>
          </a:p>
        </p:txBody>
      </p:sp>
      <p:sp>
        <p:nvSpPr>
          <p:cNvPr id="6" name="Footer Placeholder 5">
            <a:extLst>
              <a:ext uri="{FF2B5EF4-FFF2-40B4-BE49-F238E27FC236}">
                <a16:creationId xmlns:a16="http://schemas.microsoft.com/office/drawing/2014/main" id="{4D3F4614-6563-FC71-DE36-C44F06C350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CDBBC3-BDC8-9559-4408-8D7273315893}"/>
              </a:ext>
            </a:extLst>
          </p:cNvPr>
          <p:cNvSpPr>
            <a:spLocks noGrp="1"/>
          </p:cNvSpPr>
          <p:nvPr>
            <p:ph type="sldNum" sz="quarter" idx="12"/>
          </p:nvPr>
        </p:nvSpPr>
        <p:spPr/>
        <p:txBody>
          <a:bodyPr/>
          <a:lstStyle/>
          <a:p>
            <a:fld id="{19A68B4C-4D33-469E-A94E-DE4D2722DED9}" type="slidenum">
              <a:rPr lang="en-IN" smtClean="0"/>
              <a:t>‹#›</a:t>
            </a:fld>
            <a:endParaRPr lang="en-IN"/>
          </a:p>
        </p:txBody>
      </p:sp>
    </p:spTree>
    <p:extLst>
      <p:ext uri="{BB962C8B-B14F-4D97-AF65-F5344CB8AC3E}">
        <p14:creationId xmlns:p14="http://schemas.microsoft.com/office/powerpoint/2010/main" val="2661542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A3C192-520E-2361-98C4-76ED141021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BCB605-B0CC-56FB-3556-73DF782084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F09BF6-09EA-01EA-8C83-635D7A3093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50881-346C-4469-BC4B-94715EDA430A}" type="datetimeFigureOut">
              <a:rPr lang="en-IN" smtClean="0"/>
              <a:t>14-07-2024</a:t>
            </a:fld>
            <a:endParaRPr lang="en-IN"/>
          </a:p>
        </p:txBody>
      </p:sp>
      <p:sp>
        <p:nvSpPr>
          <p:cNvPr id="5" name="Footer Placeholder 4">
            <a:extLst>
              <a:ext uri="{FF2B5EF4-FFF2-40B4-BE49-F238E27FC236}">
                <a16:creationId xmlns:a16="http://schemas.microsoft.com/office/drawing/2014/main" id="{4AAC3AA6-0017-4294-4BF6-740B54743A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B7E0A3-7E44-B2A9-65C8-EF476CCB34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68B4C-4D33-469E-A94E-DE4D2722DED9}" type="slidenum">
              <a:rPr lang="en-IN" smtClean="0"/>
              <a:t>‹#›</a:t>
            </a:fld>
            <a:endParaRPr lang="en-IN"/>
          </a:p>
        </p:txBody>
      </p:sp>
    </p:spTree>
    <p:extLst>
      <p:ext uri="{BB962C8B-B14F-4D97-AF65-F5344CB8AC3E}">
        <p14:creationId xmlns:p14="http://schemas.microsoft.com/office/powerpoint/2010/main" val="3113234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normAutofit/>
          </a:bodyPr>
          <a:lstStyle/>
          <a:p>
            <a:pPr algn="l"/>
            <a:r>
              <a:rPr lang="en-IN" b="1" dirty="0"/>
              <a:t>What is JavaScript</a:t>
            </a:r>
          </a:p>
          <a:p>
            <a:pPr algn="l"/>
            <a:endParaRPr lang="en-IN" b="1" dirty="0"/>
          </a:p>
          <a:p>
            <a:pPr marL="285750" indent="-285750" algn="l">
              <a:buFont typeface="Arial" panose="020B0604020202020204" pitchFamily="34" charset="0"/>
              <a:buChar char="•"/>
            </a:pPr>
            <a:r>
              <a:rPr lang="en-IN" sz="1800" dirty="0"/>
              <a:t>JavaScript is one of the most popular front-end language using which we can create a web functionality in the web page. Basically, we can design the structure of elements in the web page by using html language and we can style and align the elements by using CSS.so what is missing here is the functionality</a:t>
            </a:r>
            <a:r>
              <a:rPr lang="en-IN" sz="1800" b="1" dirty="0"/>
              <a:t> </a:t>
            </a:r>
            <a:r>
              <a:rPr lang="en-IN" sz="1800" dirty="0"/>
              <a:t>which means web page must be interactive with the user which means when user gives some input the web page has to produce the corresponding output based on the given input that is called functionality and that can be accomplished by using JavaScript. JavaScript executes within the browser and also JavaScript can also be executed on the server or any other system where JavaScript interpreter is available which is possible by using Node.js.</a:t>
            </a:r>
          </a:p>
          <a:p>
            <a:pPr marL="285750" indent="-285750" algn="l">
              <a:buFont typeface="Arial" panose="020B0604020202020204" pitchFamily="34" charset="0"/>
              <a:buChar char="•"/>
            </a:pPr>
            <a:r>
              <a:rPr lang="en-IN" sz="1800" dirty="0"/>
              <a:t>Node </a:t>
            </a:r>
            <a:r>
              <a:rPr lang="en-IN" sz="1800" dirty="0" err="1"/>
              <a:t>Js</a:t>
            </a:r>
            <a:r>
              <a:rPr lang="en-IN" sz="1800" dirty="0"/>
              <a:t> makes it possible to execute the JavaScript on a machine independently without the browser.</a:t>
            </a:r>
          </a:p>
          <a:p>
            <a:pPr marL="285750" indent="-285750" algn="l">
              <a:buFont typeface="Arial" panose="020B0604020202020204" pitchFamily="34" charset="0"/>
              <a:buChar char="•"/>
            </a:pPr>
            <a:r>
              <a:rPr lang="en-IN" sz="1800" dirty="0"/>
              <a:t>JavaScript is mainly used to manipulate elements in the web page which is used to update the output of the elements.</a:t>
            </a:r>
          </a:p>
          <a:p>
            <a:pPr marL="285750" indent="-285750" algn="l">
              <a:buFont typeface="Arial" panose="020B0604020202020204" pitchFamily="34" charset="0"/>
              <a:buChar char="•"/>
            </a:pPr>
            <a:r>
              <a:rPr lang="en-IN" sz="1800" dirty="0"/>
              <a:t>JavaScript is a Case Sensitive language. JavaScript is an interpreted language which means that each line of the JavaScript code will be independently executed by the browsers. So browsers convert each line of the JavaScript code independently into machine language at execution time.</a:t>
            </a:r>
          </a:p>
          <a:p>
            <a:pPr marL="285750" indent="-285750" algn="l">
              <a:buFont typeface="Arial" panose="020B0604020202020204" pitchFamily="34" charset="0"/>
              <a:buChar char="•"/>
            </a:pPr>
            <a:r>
              <a:rPr lang="en-IN" sz="1800" dirty="0"/>
              <a:t>JavaScript is also called as ECMAScript. Only the language specification without implementation is called ECMAScript and when it is practically implemented in the browsers it is called JavaScript</a:t>
            </a:r>
          </a:p>
          <a:p>
            <a:pPr marL="285750" indent="-285750" algn="l">
              <a:buFont typeface="Arial" panose="020B0604020202020204" pitchFamily="34" charset="0"/>
              <a:buChar char="•"/>
            </a:pPr>
            <a:r>
              <a:rPr lang="en-IN" sz="1800" dirty="0"/>
              <a:t>We can execute the JavaScript in three ways. One is internal JavaScript, next is external JavaScript and third is by using node.js command prompt.</a:t>
            </a:r>
          </a:p>
          <a:p>
            <a:pPr marL="285750" indent="-285750" algn="l">
              <a:buFont typeface="Arial" panose="020B0604020202020204" pitchFamily="34" charset="0"/>
              <a:buChar char="•"/>
            </a:pPr>
            <a:r>
              <a:rPr lang="en-IN" sz="1800" dirty="0"/>
              <a:t>If we want to execute the JavaScript code only for a specific html page but not across multiple files then we can make use of internal JavaScript.</a:t>
            </a:r>
          </a:p>
        </p:txBody>
      </p:sp>
    </p:spTree>
    <p:extLst>
      <p:ext uri="{BB962C8B-B14F-4D97-AF65-F5344CB8AC3E}">
        <p14:creationId xmlns:p14="http://schemas.microsoft.com/office/powerpoint/2010/main" val="3439532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normAutofit/>
          </a:bodyPr>
          <a:lstStyle/>
          <a:p>
            <a:pPr marL="285750" indent="-285750" algn="l">
              <a:buFont typeface="Arial" panose="020B0604020202020204" pitchFamily="34" charset="0"/>
              <a:buChar char="•"/>
            </a:pPr>
            <a:r>
              <a:rPr lang="en-IN" sz="1800" b="1" dirty="0"/>
              <a:t>Callback </a:t>
            </a:r>
            <a:r>
              <a:rPr lang="en-IN" sz="1800" dirty="0"/>
              <a:t>functions are best in the async operations such as settimeout,setinterval and promises. Decision of calling a specific call back function must be decided while invoking a parent function so in this case we need the callback function.</a:t>
            </a:r>
          </a:p>
          <a:p>
            <a:pPr marL="285750" indent="-285750" algn="l">
              <a:buFont typeface="Arial" panose="020B0604020202020204" pitchFamily="34" charset="0"/>
              <a:buChar char="•"/>
            </a:pPr>
            <a:r>
              <a:rPr lang="en-IN" sz="1800" b="1" dirty="0"/>
              <a:t>Example: </a:t>
            </a:r>
            <a:r>
              <a:rPr lang="en-IN" sz="1800" dirty="0"/>
              <a:t>function </a:t>
            </a:r>
            <a:r>
              <a:rPr lang="en-IN" sz="1800" dirty="0" err="1"/>
              <a:t>DoWork</a:t>
            </a:r>
            <a:r>
              <a:rPr lang="en-IN" sz="1800" dirty="0"/>
              <a:t>(</a:t>
            </a:r>
            <a:r>
              <a:rPr lang="en-IN" sz="1800" dirty="0" err="1"/>
              <a:t>name,age,funcref</a:t>
            </a:r>
            <a:r>
              <a:rPr lang="en-IN" sz="1800" dirty="0"/>
              <a:t>){name=“Venkat”, </a:t>
            </a:r>
            <a:r>
              <a:rPr lang="en-IN" sz="1800" dirty="0" err="1"/>
              <a:t>funcref</a:t>
            </a:r>
            <a:r>
              <a:rPr lang="en-IN" sz="1800" dirty="0"/>
              <a:t>(name);} function callback(name){console.log(“name”);} </a:t>
            </a:r>
            <a:r>
              <a:rPr lang="en-IN" sz="1800" dirty="0" err="1"/>
              <a:t>Dowork</a:t>
            </a:r>
            <a:r>
              <a:rPr lang="en-IN" sz="1800" dirty="0"/>
              <a:t>(“Venkat”,21,callback);</a:t>
            </a:r>
          </a:p>
          <a:p>
            <a:pPr marL="285750" indent="-285750" algn="l">
              <a:buFont typeface="Arial" panose="020B0604020202020204" pitchFamily="34" charset="0"/>
              <a:buChar char="•"/>
            </a:pPr>
            <a:r>
              <a:rPr lang="en-IN" sz="1800" b="1" dirty="0"/>
              <a:t>So we are not directly calling the callback function inside the </a:t>
            </a:r>
            <a:r>
              <a:rPr lang="en-IN" sz="1800" b="1" dirty="0" err="1"/>
              <a:t>Dowork</a:t>
            </a:r>
            <a:r>
              <a:rPr lang="en-IN" sz="1800" b="1" dirty="0"/>
              <a:t> function instead we are passing the callback function reference and decision of which callback function to be called is decided while calling the </a:t>
            </a:r>
            <a:r>
              <a:rPr lang="en-IN" sz="1800" b="1" dirty="0" err="1"/>
              <a:t>DoWork</a:t>
            </a:r>
            <a:r>
              <a:rPr lang="en-IN" sz="1800" b="1" dirty="0"/>
              <a:t> Function.,</a:t>
            </a:r>
          </a:p>
          <a:p>
            <a:pPr marL="285750" indent="-285750" algn="l">
              <a:buFont typeface="Arial" panose="020B0604020202020204" pitchFamily="34" charset="0"/>
              <a:buChar char="•"/>
            </a:pPr>
            <a:r>
              <a:rPr lang="en-IN" sz="1800" b="1" dirty="0" err="1"/>
              <a:t>SetTimeout</a:t>
            </a:r>
            <a:r>
              <a:rPr lang="en-IN" sz="1800" b="1" dirty="0"/>
              <a:t>: </a:t>
            </a:r>
            <a:r>
              <a:rPr lang="en-IN" sz="1800" dirty="0"/>
              <a:t>This is the pre-defined function in JavaScript which receives callback function as argument and invokes that callback function after completion of specified number of milliseconds and it calls the callback function only </a:t>
            </a:r>
            <a:r>
              <a:rPr lang="en-IN" sz="1800" dirty="0" err="1"/>
              <a:t>once.Settimeout</a:t>
            </a:r>
            <a:r>
              <a:rPr lang="en-IN" sz="1800" dirty="0"/>
              <a:t> function will be executed immediately but callback function will not execute immediately . Internally </a:t>
            </a:r>
            <a:r>
              <a:rPr lang="en-IN" sz="1800" dirty="0" err="1"/>
              <a:t>settimeout</a:t>
            </a:r>
            <a:r>
              <a:rPr lang="en-IN" sz="1800" dirty="0"/>
              <a:t> function sets a timer so that after completion of specified number of milliseconds automatically it calls the callback function once.</a:t>
            </a:r>
          </a:p>
          <a:p>
            <a:pPr marL="285750" indent="-285750" algn="l">
              <a:buFont typeface="Arial" panose="020B0604020202020204" pitchFamily="34" charset="0"/>
              <a:buChar char="•"/>
            </a:pPr>
            <a:r>
              <a:rPr lang="en-IN" sz="1800" b="1" dirty="0"/>
              <a:t>1000ms=1sec. In which case we can use this </a:t>
            </a:r>
            <a:r>
              <a:rPr lang="en-IN" sz="1800" b="1" dirty="0" err="1"/>
              <a:t>settimeout</a:t>
            </a:r>
            <a:r>
              <a:rPr lang="en-IN" sz="1800" b="1" dirty="0"/>
              <a:t> is in our application after 5 mins session should expire so in that case we can use it. Example: </a:t>
            </a:r>
            <a:r>
              <a:rPr lang="en-IN" sz="1800" b="1" dirty="0" err="1"/>
              <a:t>setTimeout</a:t>
            </a:r>
            <a:r>
              <a:rPr lang="en-IN" sz="1800" b="1" dirty="0"/>
              <a:t>(funcName,5000);</a:t>
            </a:r>
          </a:p>
          <a:p>
            <a:pPr marL="285750" indent="-285750" algn="l">
              <a:buFont typeface="Arial" panose="020B0604020202020204" pitchFamily="34" charset="0"/>
              <a:buChar char="•"/>
            </a:pPr>
            <a:r>
              <a:rPr lang="en-IN" sz="1800" b="1" dirty="0" err="1"/>
              <a:t>SetInterval</a:t>
            </a:r>
            <a:r>
              <a:rPr lang="en-IN" sz="1800" b="1" dirty="0"/>
              <a:t>: </a:t>
            </a:r>
            <a:r>
              <a:rPr lang="en-IN" sz="1800" dirty="0"/>
              <a:t>This function is almost similar to set Timeout but the difference is </a:t>
            </a:r>
            <a:r>
              <a:rPr lang="en-IN" sz="1800" dirty="0" err="1"/>
              <a:t>setTimeout</a:t>
            </a:r>
            <a:r>
              <a:rPr lang="en-IN" sz="1800" dirty="0"/>
              <a:t> calls the callback function only once but set interval 	calls the callback function multiple times repeatedly until we stop it. The callback function will be called after the specified time is completed.</a:t>
            </a:r>
          </a:p>
          <a:p>
            <a:pPr marL="285750" indent="-285750" algn="l">
              <a:buFont typeface="Arial" panose="020B0604020202020204" pitchFamily="34" charset="0"/>
              <a:buChar char="•"/>
            </a:pPr>
            <a:r>
              <a:rPr lang="en-IN" sz="1800" b="1" dirty="0"/>
              <a:t>If we want to stop the execution of that function after certain milliseconds we have to use </a:t>
            </a:r>
            <a:r>
              <a:rPr lang="en-IN" sz="1800" b="1" dirty="0" err="1"/>
              <a:t>clearInterval</a:t>
            </a:r>
            <a:r>
              <a:rPr lang="en-IN" sz="1800" b="1" dirty="0"/>
              <a:t>() </a:t>
            </a:r>
            <a:r>
              <a:rPr lang="en-IN" sz="1800" b="1" dirty="0" err="1"/>
              <a:t>method.first</a:t>
            </a:r>
            <a:r>
              <a:rPr lang="en-IN" sz="1800" b="1" dirty="0"/>
              <a:t> we have to store the reference of that </a:t>
            </a:r>
            <a:r>
              <a:rPr lang="en-IN" sz="1800" b="1" dirty="0" err="1"/>
              <a:t>setInterval</a:t>
            </a:r>
            <a:r>
              <a:rPr lang="en-IN" sz="1800" b="1" dirty="0"/>
              <a:t> in a </a:t>
            </a:r>
            <a:r>
              <a:rPr lang="en-IN" sz="1800" b="1" dirty="0" err="1"/>
              <a:t>variable.example</a:t>
            </a:r>
            <a:r>
              <a:rPr lang="en-IN" sz="1800" b="1" dirty="0"/>
              <a:t> let interval=</a:t>
            </a:r>
            <a:r>
              <a:rPr lang="en-IN" sz="1800" b="1" dirty="0" err="1"/>
              <a:t>setInterval</a:t>
            </a:r>
            <a:r>
              <a:rPr lang="en-IN" sz="1800" b="1" dirty="0"/>
              <a:t>(funcname,2000); and we have to use that reference as below. Function </a:t>
            </a:r>
            <a:r>
              <a:rPr lang="en-IN" sz="1800" b="1" dirty="0" err="1"/>
              <a:t>stopInterval</a:t>
            </a:r>
            <a:r>
              <a:rPr lang="en-IN" sz="1800" b="1" dirty="0"/>
              <a:t>(){</a:t>
            </a:r>
            <a:r>
              <a:rPr lang="en-IN" sz="1800" b="1" dirty="0" err="1"/>
              <a:t>clearInterval</a:t>
            </a:r>
            <a:r>
              <a:rPr lang="en-IN" sz="1800" b="1" dirty="0"/>
              <a:t>(interval);} and then we have to use </a:t>
            </a:r>
            <a:r>
              <a:rPr lang="en-IN" sz="1800" b="1" dirty="0" err="1"/>
              <a:t>setTimeout</a:t>
            </a:r>
            <a:r>
              <a:rPr lang="en-IN" sz="1800" b="1" dirty="0"/>
              <a:t> method to call </a:t>
            </a:r>
            <a:r>
              <a:rPr lang="en-IN" sz="1800" b="1" dirty="0" err="1"/>
              <a:t>stopInterval</a:t>
            </a:r>
            <a:r>
              <a:rPr lang="en-IN" sz="1800" b="1" dirty="0"/>
              <a:t> method to stop after 30seconds.</a:t>
            </a:r>
          </a:p>
        </p:txBody>
      </p:sp>
    </p:spTree>
    <p:extLst>
      <p:ext uri="{BB962C8B-B14F-4D97-AF65-F5344CB8AC3E}">
        <p14:creationId xmlns:p14="http://schemas.microsoft.com/office/powerpoint/2010/main" val="3050387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normAutofit/>
          </a:bodyPr>
          <a:lstStyle/>
          <a:p>
            <a:pPr marL="285750" indent="-285750" algn="l">
              <a:buFont typeface="Arial" panose="020B0604020202020204" pitchFamily="34" charset="0"/>
              <a:buChar char="•"/>
            </a:pPr>
            <a:r>
              <a:rPr lang="en-IN" sz="1800" b="1" dirty="0"/>
              <a:t>Higher Order Functions: </a:t>
            </a:r>
            <a:r>
              <a:rPr lang="en-IN" sz="1800" dirty="0"/>
              <a:t>Whenever a function receives a callback function as argument and invokes that callback function inside the function definition or otherwise a function returns another function as return value in both cases that type of function are called as higher order function.</a:t>
            </a:r>
          </a:p>
          <a:p>
            <a:pPr marL="285750" indent="-285750" algn="l">
              <a:buFont typeface="Arial" panose="020B0604020202020204" pitchFamily="34" charset="0"/>
              <a:buChar char="•"/>
            </a:pPr>
            <a:r>
              <a:rPr lang="en-IN" sz="1800" b="1" dirty="0"/>
              <a:t>Example: Function </a:t>
            </a:r>
            <a:r>
              <a:rPr lang="en-IN" sz="1800" b="1" dirty="0" err="1"/>
              <a:t>dowork</a:t>
            </a:r>
            <a:r>
              <a:rPr lang="en-IN" sz="1800" b="1" dirty="0"/>
              <a:t>(</a:t>
            </a:r>
            <a:r>
              <a:rPr lang="en-IN" sz="1800" b="1" dirty="0" err="1"/>
              <a:t>funcref</a:t>
            </a:r>
            <a:r>
              <a:rPr lang="en-IN" sz="1800" b="1" dirty="0"/>
              <a:t>){  </a:t>
            </a:r>
            <a:r>
              <a:rPr lang="en-IN" sz="1800" b="1" dirty="0" err="1"/>
              <a:t>funcref</a:t>
            </a:r>
            <a:r>
              <a:rPr lang="en-IN" sz="1800" b="1" dirty="0"/>
              <a:t>();}; </a:t>
            </a:r>
            <a:r>
              <a:rPr lang="en-IN" sz="1800" b="1" dirty="0" err="1"/>
              <a:t>dowork</a:t>
            </a:r>
            <a:r>
              <a:rPr lang="en-IN" sz="1800" b="1" dirty="0"/>
              <a:t>(</a:t>
            </a:r>
            <a:r>
              <a:rPr lang="en-IN" sz="1800" b="1" dirty="0" err="1"/>
              <a:t>functionname</a:t>
            </a:r>
            <a:r>
              <a:rPr lang="en-IN" sz="1800" b="1" dirty="0"/>
              <a:t>); here </a:t>
            </a:r>
            <a:r>
              <a:rPr lang="en-IN" sz="1800" b="1" dirty="0" err="1"/>
              <a:t>dowork</a:t>
            </a:r>
            <a:r>
              <a:rPr lang="en-IN" sz="1800" b="1" dirty="0"/>
              <a:t> is the higher order function.</a:t>
            </a:r>
          </a:p>
          <a:p>
            <a:pPr marL="285750" indent="-285750" algn="l">
              <a:buFont typeface="Arial" panose="020B0604020202020204" pitchFamily="34" charset="0"/>
              <a:buChar char="•"/>
            </a:pPr>
            <a:r>
              <a:rPr lang="en-IN" sz="1800" b="1" dirty="0"/>
              <a:t>So in brief Higher order function is if a function receives another function as an argument or return another function as a return value in both cases type of functions are called as higher order function.</a:t>
            </a:r>
          </a:p>
          <a:p>
            <a:pPr marL="285750" indent="-285750" algn="l">
              <a:buFont typeface="Arial" panose="020B0604020202020204" pitchFamily="34" charset="0"/>
              <a:buChar char="•"/>
            </a:pPr>
            <a:r>
              <a:rPr lang="en-IN" sz="1800" b="1" dirty="0"/>
              <a:t>Examples of Higher order functions are </a:t>
            </a:r>
            <a:r>
              <a:rPr lang="en-IN" sz="1800" b="1" dirty="0" err="1"/>
              <a:t>setTimeout</a:t>
            </a:r>
            <a:r>
              <a:rPr lang="en-IN" sz="1800" b="1" dirty="0"/>
              <a:t> and </a:t>
            </a:r>
            <a:r>
              <a:rPr lang="en-IN" sz="1800" b="1" dirty="0" err="1"/>
              <a:t>setInterval</a:t>
            </a:r>
            <a:r>
              <a:rPr lang="en-IN" sz="1800" dirty="0"/>
              <a:t>.</a:t>
            </a:r>
          </a:p>
          <a:p>
            <a:pPr marL="285750" indent="-285750" algn="l">
              <a:buFont typeface="Arial" panose="020B0604020202020204" pitchFamily="34" charset="0"/>
              <a:buChar char="•"/>
            </a:pPr>
            <a:r>
              <a:rPr lang="en-IN" sz="1800" b="1" dirty="0"/>
              <a:t>Immediately Invoked Functions: </a:t>
            </a:r>
            <a:r>
              <a:rPr lang="en-IN" sz="1800" dirty="0"/>
              <a:t>whenever a function is created and immediately gets executed that function is called as immediately invoked function. These functions are one time executable, and they will not be called manually later because there is no name for immediately executable functions. We can invoke the function using </a:t>
            </a:r>
            <a:r>
              <a:rPr lang="en-IN" sz="1800" dirty="0" err="1"/>
              <a:t>paranthesis</a:t>
            </a:r>
            <a:r>
              <a:rPr lang="en-IN" sz="1800" dirty="0"/>
              <a:t>().</a:t>
            </a:r>
          </a:p>
          <a:p>
            <a:pPr marL="285750" indent="-285750" algn="l">
              <a:buFont typeface="Arial" panose="020B0604020202020204" pitchFamily="34" charset="0"/>
              <a:buChar char="•"/>
            </a:pPr>
            <a:r>
              <a:rPr lang="en-IN" sz="1800" b="1" dirty="0"/>
              <a:t>Currying: </a:t>
            </a:r>
            <a:r>
              <a:rPr lang="en-IN" sz="1800" dirty="0"/>
              <a:t> it is the concept of converting a function with multiple arguments into a sequence of nested functions that takes each single argument. It means we have a function that contains multiple arguments. Let say for example 3 arguments and </a:t>
            </a:r>
            <a:r>
              <a:rPr lang="en-IN" sz="1800" dirty="0" err="1"/>
              <a:t>tha</a:t>
            </a:r>
            <a:r>
              <a:rPr lang="en-IN" sz="1800" dirty="0"/>
              <a:t> function performs some calculation and returns the result value. We are going to convert that function into a multiple set of functions where each function receives one single argument means we are sub dividing big task into smaller tasks where each smaller task can be performed by individual function. For example we have converted a big function into three smaller function . The first function performs some smaller </a:t>
            </a:r>
            <a:r>
              <a:rPr lang="en-IN" sz="1800" dirty="0" err="1"/>
              <a:t>task,second</a:t>
            </a:r>
            <a:r>
              <a:rPr lang="en-IN" sz="1800" dirty="0"/>
              <a:t> function performs next </a:t>
            </a:r>
            <a:r>
              <a:rPr lang="en-IN" sz="1800" dirty="0" err="1"/>
              <a:t>step,third</a:t>
            </a:r>
            <a:r>
              <a:rPr lang="en-IN" sz="1800" dirty="0"/>
              <a:t> one performs the third step. Like this each step of process is done by individual </a:t>
            </a:r>
            <a:r>
              <a:rPr lang="en-IN" sz="1800" dirty="0" err="1"/>
              <a:t>functions.overall</a:t>
            </a:r>
            <a:r>
              <a:rPr lang="en-IN" sz="1800" dirty="0"/>
              <a:t> if all the functions are executed in a sequence then only we will get the end result. This is the concept of Currying. For example we have a function called curry.it takes the first argument and instead of returning some result value we are trying to return another function and that function receives the second argument and in the second function also instead of returning some other value we are trying to return a function and this function receives the third argument .like this after receiving all the arguments we will perform the calculation and final end result value.in this way each function performs individual task but we will get the final result only after executing the last function. Here return type of one function will be an input to another function.</a:t>
            </a:r>
            <a:endParaRPr lang="en-IN" sz="1800" b="1" dirty="0"/>
          </a:p>
        </p:txBody>
      </p:sp>
    </p:spTree>
    <p:extLst>
      <p:ext uri="{BB962C8B-B14F-4D97-AF65-F5344CB8AC3E}">
        <p14:creationId xmlns:p14="http://schemas.microsoft.com/office/powerpoint/2010/main" val="1295626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normAutofit/>
          </a:bodyPr>
          <a:lstStyle/>
          <a:p>
            <a:pPr marL="285750" indent="-285750" algn="l">
              <a:buFont typeface="Arial" panose="020B0604020202020204" pitchFamily="34" charset="0"/>
              <a:buChar char="•"/>
            </a:pPr>
            <a:r>
              <a:rPr lang="en-IN" sz="1800" b="1" dirty="0"/>
              <a:t>Advantage: </a:t>
            </a:r>
            <a:r>
              <a:rPr lang="en-IN" sz="1800" dirty="0"/>
              <a:t>We are converting larger task into smaller task where each smaller task will be performed by individual  function.</a:t>
            </a:r>
          </a:p>
          <a:p>
            <a:pPr marL="285750" indent="-285750" algn="l">
              <a:buFont typeface="Arial" panose="020B0604020202020204" pitchFamily="34" charset="0"/>
              <a:buChar char="•"/>
            </a:pPr>
            <a:r>
              <a:rPr lang="en-IN" sz="1800" b="1" dirty="0"/>
              <a:t>If we do not return anything from the function JavaScript returns “undefined”.</a:t>
            </a:r>
          </a:p>
          <a:p>
            <a:pPr marL="285750" indent="-285750" algn="l">
              <a:buFont typeface="Arial" panose="020B0604020202020204" pitchFamily="34" charset="0"/>
              <a:buChar char="•"/>
            </a:pPr>
            <a:r>
              <a:rPr lang="en-IN" sz="1800" b="1" dirty="0"/>
              <a:t>Objects: </a:t>
            </a:r>
            <a:r>
              <a:rPr lang="en-IN" sz="1800" dirty="0"/>
              <a:t>in JavaScript one of the  most important concept is Objects because JavaScript is Object oriented programming. Every physical thing is an object .Example like </a:t>
            </a:r>
            <a:r>
              <a:rPr lang="en-IN" sz="1800" b="1" dirty="0"/>
              <a:t>Car </a:t>
            </a:r>
            <a:r>
              <a:rPr lang="en-IN" sz="1800" dirty="0"/>
              <a:t>and each object contains some details and operations. Details are called as Properties and operations are called as Method. Let say CarNo,carModel,CarColor are properties and start(),stop() and </a:t>
            </a:r>
            <a:r>
              <a:rPr lang="en-IN" sz="1800" dirty="0" err="1"/>
              <a:t>changeGear</a:t>
            </a:r>
            <a:r>
              <a:rPr lang="en-IN" sz="1800" dirty="0"/>
              <a:t>() are the methods. </a:t>
            </a:r>
            <a:r>
              <a:rPr lang="en-IN" sz="1800" b="1" dirty="0"/>
              <a:t>Object Literal </a:t>
            </a:r>
            <a:r>
              <a:rPr lang="en-IN" sz="1800" dirty="0"/>
              <a:t>is the way to create an object. Example: var variable={</a:t>
            </a:r>
            <a:r>
              <a:rPr lang="en-IN" sz="1800" dirty="0" err="1"/>
              <a:t>property:value</a:t>
            </a:r>
            <a:r>
              <a:rPr lang="en-IN" sz="1800" dirty="0"/>
              <a:t>}. Object literal will be stored in a memory, and you need a variable to store the reference of that particular object.</a:t>
            </a:r>
          </a:p>
          <a:p>
            <a:pPr marL="285750" indent="-285750" algn="l">
              <a:buFont typeface="Arial" panose="020B0604020202020204" pitchFamily="34" charset="0"/>
              <a:buChar char="•"/>
            </a:pPr>
            <a:r>
              <a:rPr lang="en-IN" sz="1800" b="1" dirty="0"/>
              <a:t>Object is the collection of properties and methods.</a:t>
            </a:r>
          </a:p>
          <a:p>
            <a:pPr marL="285750" indent="-285750" algn="l">
              <a:buFont typeface="Arial" panose="020B0604020202020204" pitchFamily="34" charset="0"/>
              <a:buChar char="•"/>
            </a:pPr>
            <a:r>
              <a:rPr lang="en-IN" sz="1800" dirty="0"/>
              <a:t>{} is an object and it is an empty </a:t>
            </a:r>
            <a:r>
              <a:rPr lang="en-IN" sz="1800" dirty="0" err="1"/>
              <a:t>object.var</a:t>
            </a:r>
            <a:r>
              <a:rPr lang="en-IN" sz="1800" dirty="0"/>
              <a:t> </a:t>
            </a:r>
            <a:r>
              <a:rPr lang="en-IN" sz="1800" dirty="0" err="1"/>
              <a:t>obj</a:t>
            </a:r>
            <a:r>
              <a:rPr lang="en-IN" sz="1800" dirty="0"/>
              <a:t>={a:10,b:20,c:function(){}}. </a:t>
            </a:r>
            <a:r>
              <a:rPr lang="en-IN" sz="1800" b="1" dirty="0"/>
              <a:t>We need reference variable because only with this reference variable we can access the objects. If the variable is not present we cannot access the object because objects are nameless.</a:t>
            </a:r>
          </a:p>
          <a:p>
            <a:pPr marL="285750" indent="-285750" algn="l">
              <a:buFont typeface="Arial" panose="020B0604020202020204" pitchFamily="34" charset="0"/>
              <a:buChar char="•"/>
            </a:pPr>
            <a:r>
              <a:rPr lang="en-IN" sz="1800" b="1" dirty="0"/>
              <a:t>There is a rule in JavaScript that whenever  you don’t return anything explicitly in the function by default JavaScript returns undefined from the function.</a:t>
            </a:r>
          </a:p>
          <a:p>
            <a:pPr marL="285750" indent="-285750" algn="l">
              <a:buFont typeface="Arial" panose="020B0604020202020204" pitchFamily="34" charset="0"/>
              <a:buChar char="•"/>
            </a:pPr>
            <a:r>
              <a:rPr lang="en-IN" sz="1800" b="1" dirty="0"/>
              <a:t>this keyword: </a:t>
            </a:r>
            <a:r>
              <a:rPr lang="en-IN" sz="1800" dirty="0"/>
              <a:t>In JavaScript this is the predefined keyword that represents the current object based on which  the method is called.by default whenever we use </a:t>
            </a:r>
            <a:r>
              <a:rPr lang="en-IN" sz="1800" b="1" dirty="0"/>
              <a:t>this </a:t>
            </a:r>
            <a:r>
              <a:rPr lang="en-IN" sz="1800" dirty="0"/>
              <a:t>keyword outside the method by default it represents an empty </a:t>
            </a:r>
            <a:r>
              <a:rPr lang="en-IN" sz="1800" dirty="0" err="1"/>
              <a:t>object.and</a:t>
            </a:r>
            <a:r>
              <a:rPr lang="en-IN" sz="1800" dirty="0"/>
              <a:t> using this keyword we can access all the properties and methods of current object.</a:t>
            </a:r>
          </a:p>
          <a:p>
            <a:pPr marL="285750" indent="-285750" algn="l">
              <a:buFont typeface="Arial" panose="020B0604020202020204" pitchFamily="34" charset="0"/>
              <a:buChar char="•"/>
            </a:pPr>
            <a:r>
              <a:rPr lang="en-IN" sz="1800" b="1" dirty="0"/>
              <a:t>Adding Members from Outside of the Object: </a:t>
            </a:r>
            <a:r>
              <a:rPr lang="en-IN" sz="1800" dirty="0"/>
              <a:t>we need not necessarily add all the properties and methods into the object along with its creation. We can first create an object  and later add the properties and methods into that object. Example: var </a:t>
            </a:r>
            <a:r>
              <a:rPr lang="en-IN" sz="1800" dirty="0" err="1"/>
              <a:t>obj</a:t>
            </a:r>
            <a:r>
              <a:rPr lang="en-IN" sz="1800" dirty="0"/>
              <a:t>={}; this is an empty object. So now if we add </a:t>
            </a:r>
            <a:r>
              <a:rPr lang="en-IN" sz="1800" dirty="0" err="1"/>
              <a:t>obj.firstname</a:t>
            </a:r>
            <a:r>
              <a:rPr lang="en-IN" sz="1800" dirty="0"/>
              <a:t>=“</a:t>
            </a:r>
            <a:r>
              <a:rPr lang="en-IN" sz="1800" dirty="0" err="1"/>
              <a:t>Venkat”;so</a:t>
            </a:r>
            <a:r>
              <a:rPr lang="en-IN" sz="1800" dirty="0"/>
              <a:t> this line will check if the </a:t>
            </a:r>
            <a:r>
              <a:rPr lang="en-IN" sz="1800" dirty="0" err="1"/>
              <a:t>firstname</a:t>
            </a:r>
            <a:r>
              <a:rPr lang="en-IN" sz="1800" dirty="0"/>
              <a:t> is available in the object or not. If not available, then it will add the property to the object and assigns a specific value. if we write the same line again </a:t>
            </a:r>
            <a:r>
              <a:rPr lang="en-IN" sz="1800" dirty="0" err="1"/>
              <a:t>obj.firstname</a:t>
            </a:r>
            <a:r>
              <a:rPr lang="en-IN" sz="1800" dirty="0"/>
              <a:t>=“</a:t>
            </a:r>
            <a:r>
              <a:rPr lang="en-IN" sz="1800" dirty="0" err="1"/>
              <a:t>varma</a:t>
            </a:r>
            <a:r>
              <a:rPr lang="en-IN" sz="1800" dirty="0"/>
              <a:t>”; since the property exists it just overrides the value.</a:t>
            </a:r>
            <a:endParaRPr lang="en-IN" sz="1800" b="1" dirty="0"/>
          </a:p>
        </p:txBody>
      </p:sp>
    </p:spTree>
    <p:extLst>
      <p:ext uri="{BB962C8B-B14F-4D97-AF65-F5344CB8AC3E}">
        <p14:creationId xmlns:p14="http://schemas.microsoft.com/office/powerpoint/2010/main" val="3771726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normAutofit/>
          </a:bodyPr>
          <a:lstStyle/>
          <a:p>
            <a:pPr marL="285750" indent="-285750" algn="l">
              <a:buFont typeface="Arial" panose="020B0604020202020204" pitchFamily="34" charset="0"/>
              <a:buChar char="•"/>
            </a:pPr>
            <a:r>
              <a:rPr lang="en-IN" sz="1800" b="1" dirty="0"/>
              <a:t>Accessing Properties: </a:t>
            </a:r>
            <a:r>
              <a:rPr lang="en-IN" sz="1800" dirty="0"/>
              <a:t>In JavaScript there are two ways to access </a:t>
            </a:r>
            <a:r>
              <a:rPr lang="en-IN" sz="1800" dirty="0" err="1"/>
              <a:t>te</a:t>
            </a:r>
            <a:r>
              <a:rPr lang="en-IN" sz="1800" dirty="0"/>
              <a:t> properties from the object. We can access by dot notation and bracket notation.in both cases we can access the properties. All the property names in object must be a string- and if we give the property name as number then it will be automatically converted into number.</a:t>
            </a:r>
          </a:p>
          <a:p>
            <a:pPr marL="285750" indent="-285750" algn="l">
              <a:buFont typeface="Arial" panose="020B0604020202020204" pitchFamily="34" charset="0"/>
              <a:buChar char="•"/>
            </a:pPr>
            <a:r>
              <a:rPr lang="en-IN" sz="1800" b="1" dirty="0"/>
              <a:t>Function-Call: </a:t>
            </a:r>
            <a:r>
              <a:rPr lang="en-IN" sz="1800" dirty="0"/>
              <a:t>There are three different ways to call the function that is call, apply and bind. For example, there is an object and there is an function.by default when we use this keyword inside the function it does not </a:t>
            </a:r>
            <a:r>
              <a:rPr lang="en-IN" sz="1800" dirty="0" err="1"/>
              <a:t>referes</a:t>
            </a:r>
            <a:r>
              <a:rPr lang="en-IN" sz="1800" dirty="0"/>
              <a:t> to object because this is an individual function. By default, </a:t>
            </a:r>
            <a:r>
              <a:rPr lang="en-IN" sz="1800" b="1" dirty="0"/>
              <a:t>this </a:t>
            </a:r>
            <a:r>
              <a:rPr lang="en-IN" sz="1800" dirty="0"/>
              <a:t>keyword inside the function refers to global empty object but not to own </a:t>
            </a:r>
            <a:r>
              <a:rPr lang="en-IN" sz="1800" dirty="0" err="1"/>
              <a:t>object.for</a:t>
            </a:r>
            <a:r>
              <a:rPr lang="en-IN" sz="1800" dirty="0"/>
              <a:t> example we have created a employee object  and we would like to supply customer object as </a:t>
            </a:r>
            <a:r>
              <a:rPr lang="en-IN" sz="1800" b="1" dirty="0"/>
              <a:t>this </a:t>
            </a:r>
            <a:r>
              <a:rPr lang="en-IN" sz="1800" dirty="0"/>
              <a:t>keyword in this function. So in that case we use </a:t>
            </a:r>
            <a:r>
              <a:rPr lang="en-IN" sz="1800" b="1" dirty="0"/>
              <a:t>call. </a:t>
            </a:r>
            <a:r>
              <a:rPr lang="en-IN" sz="1800" dirty="0"/>
              <a:t>Example we have a function name called </a:t>
            </a:r>
            <a:r>
              <a:rPr lang="en-IN" sz="1800" dirty="0" err="1"/>
              <a:t>doWork</a:t>
            </a:r>
            <a:r>
              <a:rPr lang="en-IN" sz="1800" dirty="0"/>
              <a:t> and we would like to use employee object inside this function so this keyword will not work.in order to pass employee object we use </a:t>
            </a:r>
            <a:r>
              <a:rPr lang="en-IN" sz="1800" b="1" dirty="0"/>
              <a:t>call. Syntax is </a:t>
            </a:r>
            <a:r>
              <a:rPr lang="en-IN" sz="1800" dirty="0" err="1"/>
              <a:t>dowork.call</a:t>
            </a:r>
            <a:r>
              <a:rPr lang="en-IN" sz="1800" dirty="0"/>
              <a:t>(employee);if the function is outside of the object the method then only we have to use </a:t>
            </a:r>
            <a:r>
              <a:rPr lang="en-IN" sz="1800" b="1" dirty="0"/>
              <a:t>call </a:t>
            </a:r>
            <a:r>
              <a:rPr lang="en-IN" sz="1800" dirty="0"/>
              <a:t>method or else if we have function inside the object then we can use </a:t>
            </a:r>
            <a:r>
              <a:rPr lang="en-IN" sz="1800" b="1" dirty="0"/>
              <a:t>this </a:t>
            </a:r>
            <a:r>
              <a:rPr lang="en-IN" sz="1800" dirty="0"/>
              <a:t>keyword.</a:t>
            </a:r>
          </a:p>
          <a:p>
            <a:pPr marL="285750" indent="-285750" algn="l">
              <a:buFont typeface="Arial" panose="020B0604020202020204" pitchFamily="34" charset="0"/>
              <a:buChar char="•"/>
            </a:pPr>
            <a:r>
              <a:rPr lang="en-IN" sz="1800" b="1" dirty="0"/>
              <a:t>Function-apply: </a:t>
            </a:r>
            <a:r>
              <a:rPr lang="en-IN" sz="1800" dirty="0"/>
              <a:t>this is an alternative to </a:t>
            </a:r>
            <a:r>
              <a:rPr lang="en-IN" sz="1800" b="1" dirty="0"/>
              <a:t>call </a:t>
            </a:r>
            <a:r>
              <a:rPr lang="en-IN" sz="1800" dirty="0" err="1"/>
              <a:t>method.instead</a:t>
            </a:r>
            <a:r>
              <a:rPr lang="en-IN" sz="1800" dirty="0"/>
              <a:t> of using </a:t>
            </a:r>
            <a:r>
              <a:rPr lang="en-IN" sz="1800" dirty="0" err="1"/>
              <a:t>callwe</a:t>
            </a:r>
            <a:r>
              <a:rPr lang="en-IN" sz="1800" dirty="0"/>
              <a:t> can try using apply in same situation. Difference between call and apply is in case of call we have to supply arguments as normal arguments in comma </a:t>
            </a:r>
            <a:r>
              <a:rPr lang="en-IN" sz="1800" dirty="0" err="1"/>
              <a:t>separated.but</a:t>
            </a:r>
            <a:r>
              <a:rPr lang="en-IN" sz="1800" dirty="0"/>
              <a:t> in case of apply we will supply the arguments in a special array in a square brackets. This is the only difference.</a:t>
            </a:r>
          </a:p>
          <a:p>
            <a:pPr marL="285750" indent="-285750" algn="l">
              <a:buFont typeface="Arial" panose="020B0604020202020204" pitchFamily="34" charset="0"/>
              <a:buChar char="•"/>
            </a:pPr>
            <a:r>
              <a:rPr lang="en-IN" sz="1800" b="1" dirty="0"/>
              <a:t>Function-bind: </a:t>
            </a:r>
            <a:r>
              <a:rPr lang="en-IN" sz="1800" dirty="0"/>
              <a:t>This is alternative to call and apply </a:t>
            </a:r>
            <a:r>
              <a:rPr lang="en-IN" sz="1800" dirty="0" err="1"/>
              <a:t>method.the</a:t>
            </a:r>
            <a:r>
              <a:rPr lang="en-IN" sz="1800" dirty="0"/>
              <a:t> bind method will not execute the function immediately but just binds it binds the specific object for the function as this keyword and it will create a new function so that we can receive the new function  reference into a new variable and call that function </a:t>
            </a:r>
            <a:r>
              <a:rPr lang="en-IN" sz="1800" dirty="0" err="1"/>
              <a:t>later..when</a:t>
            </a:r>
            <a:r>
              <a:rPr lang="en-IN" sz="1800" dirty="0"/>
              <a:t> we want to execute the function later but not immediately then we will use this bind method.</a:t>
            </a:r>
          </a:p>
          <a:p>
            <a:pPr marL="285750" indent="-285750" algn="l">
              <a:buFont typeface="Arial" panose="020B0604020202020204" pitchFamily="34" charset="0"/>
              <a:buChar char="•"/>
            </a:pPr>
            <a:r>
              <a:rPr lang="en-IN" sz="1800" b="1" dirty="0"/>
              <a:t>Arrow Function: </a:t>
            </a:r>
            <a:r>
              <a:rPr lang="en-IN" sz="1800" dirty="0"/>
              <a:t> This is an alternative syntax to create the functions in </a:t>
            </a:r>
            <a:r>
              <a:rPr lang="en-IN" sz="1800" dirty="0" err="1"/>
              <a:t>JavaScript.if</a:t>
            </a:r>
            <a:r>
              <a:rPr lang="en-IN" sz="1800" dirty="0"/>
              <a:t> the function is created by using arrow operator then we can call it as arrow function.so overall in </a:t>
            </a:r>
            <a:r>
              <a:rPr lang="en-IN" sz="1800" dirty="0" err="1"/>
              <a:t>javascript</a:t>
            </a:r>
            <a:r>
              <a:rPr lang="en-IN" sz="1800" dirty="0"/>
              <a:t> we have two ways to create the function that is by regular functions and arrow functions.in case of arrow function first we will provide the parameters in the </a:t>
            </a:r>
            <a:r>
              <a:rPr lang="en-IN" sz="1800" dirty="0" err="1"/>
              <a:t>paranthesis</a:t>
            </a:r>
            <a:r>
              <a:rPr lang="en-IN" sz="1800" dirty="0"/>
              <a:t> and then we will write arrow operator and then we will write function body inside the </a:t>
            </a:r>
            <a:r>
              <a:rPr lang="en-IN" sz="1800" dirty="0" err="1"/>
              <a:t>paranthesis</a:t>
            </a:r>
            <a:r>
              <a:rPr lang="en-IN" sz="1800" dirty="0"/>
              <a:t>.</a:t>
            </a:r>
            <a:endParaRPr lang="en-IN" sz="1800" b="1" dirty="0"/>
          </a:p>
        </p:txBody>
      </p:sp>
    </p:spTree>
    <p:extLst>
      <p:ext uri="{BB962C8B-B14F-4D97-AF65-F5344CB8AC3E}">
        <p14:creationId xmlns:p14="http://schemas.microsoft.com/office/powerpoint/2010/main" val="117520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normAutofit/>
          </a:bodyPr>
          <a:lstStyle/>
          <a:p>
            <a:pPr marL="285750" indent="-285750" algn="l">
              <a:buFont typeface="Arial" panose="020B0604020202020204" pitchFamily="34" charset="0"/>
              <a:buChar char="•"/>
            </a:pPr>
            <a:r>
              <a:rPr lang="en-IN" sz="1800" dirty="0"/>
              <a:t>Difference between regular and arrow function is in case of regular function by default </a:t>
            </a:r>
            <a:r>
              <a:rPr lang="en-IN" sz="1800" b="1" dirty="0"/>
              <a:t>this </a:t>
            </a:r>
            <a:r>
              <a:rPr lang="en-IN" sz="1800" dirty="0"/>
              <a:t>keyword will access the global object and contains some functions like </a:t>
            </a:r>
            <a:r>
              <a:rPr lang="en-IN" sz="1800" dirty="0" err="1"/>
              <a:t>setTimeout,setInterval,promises</a:t>
            </a:r>
            <a:r>
              <a:rPr lang="en-IN" sz="1800" dirty="0"/>
              <a:t> and other functions. But in case of arrow function this keyword always refers to parent object that means it always refers to global object which is empty by default.</a:t>
            </a:r>
          </a:p>
          <a:p>
            <a:pPr marL="285750" indent="-285750" algn="l">
              <a:buFont typeface="Arial" panose="020B0604020202020204" pitchFamily="34" charset="0"/>
              <a:buChar char="•"/>
            </a:pPr>
            <a:r>
              <a:rPr lang="en-IN" sz="1800" dirty="0"/>
              <a:t>Arrow function syntax is  var func1=()=&gt;{console.log(this);};</a:t>
            </a:r>
          </a:p>
          <a:p>
            <a:pPr marL="285750" indent="-285750" algn="l">
              <a:buFont typeface="Arial" panose="020B0604020202020204" pitchFamily="34" charset="0"/>
              <a:buChar char="•"/>
            </a:pPr>
            <a:r>
              <a:rPr lang="en-IN" sz="1800" dirty="0"/>
              <a:t>Using arrow functions for a method is not a good idea because if we use </a:t>
            </a:r>
            <a:r>
              <a:rPr lang="en-IN" sz="1800" b="1" dirty="0"/>
              <a:t>this </a:t>
            </a:r>
            <a:r>
              <a:rPr lang="en-IN" sz="1800" dirty="0"/>
              <a:t>keyword then we will get empty object. </a:t>
            </a:r>
          </a:p>
          <a:p>
            <a:pPr marL="285750" indent="-285750" algn="l">
              <a:buFont typeface="Arial" panose="020B0604020202020204" pitchFamily="34" charset="0"/>
              <a:buChar char="•"/>
            </a:pPr>
            <a:r>
              <a:rPr lang="en-IN" sz="1800" dirty="0"/>
              <a:t>If we use </a:t>
            </a:r>
            <a:r>
              <a:rPr lang="en-IN" sz="1800" b="1" dirty="0"/>
              <a:t>this </a:t>
            </a:r>
            <a:r>
              <a:rPr lang="en-IN" sz="1800" dirty="0"/>
              <a:t>keyword in </a:t>
            </a:r>
            <a:r>
              <a:rPr lang="en-IN" sz="1800" dirty="0" err="1"/>
              <a:t>setTimeout</a:t>
            </a:r>
            <a:r>
              <a:rPr lang="en-IN" sz="1800" dirty="0"/>
              <a:t> with regular function then it </a:t>
            </a:r>
            <a:r>
              <a:rPr lang="en-IN" sz="1800" dirty="0" err="1"/>
              <a:t>referes</a:t>
            </a:r>
            <a:r>
              <a:rPr lang="en-IN" sz="1800" dirty="0"/>
              <a:t> to timeout </a:t>
            </a:r>
            <a:r>
              <a:rPr lang="en-IN" sz="1800" dirty="0" err="1"/>
              <a:t>object.if</a:t>
            </a:r>
            <a:r>
              <a:rPr lang="en-IN" sz="1800" dirty="0"/>
              <a:t> we want t refer to employee object/current object then in that case we use arrow function instead of normal/regular function.</a:t>
            </a:r>
            <a:r>
              <a:rPr lang="en-IN" sz="1800" b="1" dirty="0"/>
              <a:t>so we can use async operations like </a:t>
            </a:r>
            <a:r>
              <a:rPr lang="en-IN" sz="1800" b="1" dirty="0" err="1"/>
              <a:t>setTimeout,setInterval</a:t>
            </a:r>
            <a:r>
              <a:rPr lang="en-IN" sz="1800" b="1" dirty="0"/>
              <a:t> etc we can use arrow function.</a:t>
            </a:r>
          </a:p>
          <a:p>
            <a:pPr marL="285750" indent="-285750" algn="l">
              <a:buFont typeface="Arial" panose="020B0604020202020204" pitchFamily="34" charset="0"/>
              <a:buChar char="•"/>
            </a:pPr>
            <a:r>
              <a:rPr lang="en-IN" sz="1800" b="1" dirty="0"/>
              <a:t>For in Loop: </a:t>
            </a:r>
            <a:r>
              <a:rPr lang="en-IN" sz="1800" dirty="0"/>
              <a:t>We can read all the properties from the object- by using for in </a:t>
            </a:r>
            <a:r>
              <a:rPr lang="en-IN" sz="1800" dirty="0" err="1"/>
              <a:t>loop.syntax</a:t>
            </a:r>
            <a:r>
              <a:rPr lang="en-IN" sz="1800" dirty="0"/>
              <a:t> is for(</a:t>
            </a:r>
            <a:r>
              <a:rPr lang="en-IN" sz="1800" dirty="0" err="1"/>
              <a:t>variablename</a:t>
            </a:r>
            <a:r>
              <a:rPr lang="en-IN" sz="1800" dirty="0"/>
              <a:t> </a:t>
            </a:r>
            <a:r>
              <a:rPr lang="en-IN" sz="1800" b="1" dirty="0"/>
              <a:t>in </a:t>
            </a:r>
            <a:r>
              <a:rPr lang="en-IN" sz="1800" dirty="0"/>
              <a:t>object){}.we can access the property value inside the for block using the bracket notation instead of dot notation. Example object[</a:t>
            </a:r>
            <a:r>
              <a:rPr lang="en-IN" sz="1800" dirty="0" err="1"/>
              <a:t>variablename</a:t>
            </a:r>
            <a:r>
              <a:rPr lang="en-IN" sz="1800" dirty="0"/>
              <a:t>]; in real world application we are not sure what properties exists in the object but want to read all the properties from an object in that case we can use for in loop.</a:t>
            </a:r>
          </a:p>
          <a:p>
            <a:pPr marL="285750" indent="-285750" algn="l">
              <a:buFont typeface="Arial" panose="020B0604020202020204" pitchFamily="34" charset="0"/>
              <a:buChar char="•"/>
            </a:pPr>
            <a:r>
              <a:rPr lang="en-IN" sz="1800" b="1" dirty="0" err="1"/>
              <a:t>Destructuring</a:t>
            </a:r>
            <a:r>
              <a:rPr lang="en-IN" sz="1800" b="1" dirty="0"/>
              <a:t> Object: </a:t>
            </a:r>
            <a:r>
              <a:rPr lang="en-IN" sz="1800" dirty="0"/>
              <a:t>It is new feature of </a:t>
            </a:r>
            <a:r>
              <a:rPr lang="en-IN" sz="1800" dirty="0" err="1"/>
              <a:t>ecmascript</a:t>
            </a:r>
            <a:r>
              <a:rPr lang="en-IN" sz="1800" dirty="0"/>
              <a:t> 6 which is es2015. According to this we can extract the values from the object properties and copy them into respective variables. Instead of using var a=</a:t>
            </a:r>
            <a:r>
              <a:rPr lang="en-IN" sz="1800" dirty="0" err="1"/>
              <a:t>obj.name;var</a:t>
            </a:r>
            <a:r>
              <a:rPr lang="en-IN" sz="1800" dirty="0"/>
              <a:t> b=</a:t>
            </a:r>
            <a:r>
              <a:rPr lang="en-IN" sz="1800" dirty="0" err="1"/>
              <a:t>obj.age</a:t>
            </a:r>
            <a:r>
              <a:rPr lang="en-IN" sz="1800" dirty="0"/>
              <a:t>; we can use object </a:t>
            </a:r>
            <a:r>
              <a:rPr lang="en-IN" sz="1800" dirty="0" err="1"/>
              <a:t>destructuring</a:t>
            </a:r>
            <a:r>
              <a:rPr lang="en-IN" sz="1800" dirty="0"/>
              <a:t>..example for </a:t>
            </a:r>
            <a:r>
              <a:rPr lang="en-IN" sz="1800" dirty="0" err="1"/>
              <a:t>destructuring</a:t>
            </a:r>
            <a:r>
              <a:rPr lang="en-IN" sz="1800" dirty="0"/>
              <a:t> syntax is var{</a:t>
            </a:r>
            <a:r>
              <a:rPr lang="en-IN" sz="1800" dirty="0" err="1"/>
              <a:t>firstName:a,age:b</a:t>
            </a:r>
            <a:r>
              <a:rPr lang="en-IN" sz="1800" dirty="0"/>
              <a:t>}=</a:t>
            </a:r>
            <a:r>
              <a:rPr lang="en-IN" sz="1800" dirty="0" err="1"/>
              <a:t>employeeobj</a:t>
            </a:r>
            <a:r>
              <a:rPr lang="en-IN" sz="1800" dirty="0"/>
              <a:t>; With the help of </a:t>
            </a:r>
            <a:r>
              <a:rPr lang="en-IN" sz="1800" b="1" dirty="0"/>
              <a:t>rest operator(…) </a:t>
            </a:r>
            <a:r>
              <a:rPr lang="en-IN" sz="1800" dirty="0"/>
              <a:t> we can access other properties also suppose in an object we have 10 properties and we access only four properties and we also want to access remaining 6 properties so to access those properties we can use rest operator. Example var{</a:t>
            </a:r>
            <a:r>
              <a:rPr lang="en-IN" sz="1800" dirty="0" err="1"/>
              <a:t>firstName:a,age:b</a:t>
            </a:r>
            <a:r>
              <a:rPr lang="en-IN" sz="1800" dirty="0"/>
              <a:t>,…others}=</a:t>
            </a:r>
            <a:r>
              <a:rPr lang="en-IN" sz="1800" dirty="0" err="1"/>
              <a:t>employeeobj</a:t>
            </a:r>
            <a:r>
              <a:rPr lang="en-IN" sz="1800" dirty="0"/>
              <a:t>;</a:t>
            </a:r>
          </a:p>
          <a:p>
            <a:pPr marL="285750" indent="-285750" algn="l">
              <a:buFont typeface="Arial" panose="020B0604020202020204" pitchFamily="34" charset="0"/>
              <a:buChar char="•"/>
            </a:pPr>
            <a:r>
              <a:rPr lang="en-IN" sz="1800" b="1" dirty="0" err="1"/>
              <a:t>Destructuring</a:t>
            </a:r>
            <a:r>
              <a:rPr lang="en-IN" sz="1800" b="1" dirty="0"/>
              <a:t> Function Parameters: </a:t>
            </a:r>
            <a:r>
              <a:rPr lang="en-IN" sz="1800" dirty="0"/>
              <a:t>In this we are trying to perform the </a:t>
            </a:r>
            <a:r>
              <a:rPr lang="en-IN" sz="1800" dirty="0" err="1"/>
              <a:t>destructuring</a:t>
            </a:r>
            <a:r>
              <a:rPr lang="en-IN" sz="1800" dirty="0"/>
              <a:t> from an object into function </a:t>
            </a:r>
            <a:r>
              <a:rPr lang="en-IN" sz="1800" dirty="0" err="1"/>
              <a:t>parameters.we</a:t>
            </a:r>
            <a:r>
              <a:rPr lang="en-IN" sz="1800" dirty="0"/>
              <a:t> have to place the function parameters in curly brackets then only </a:t>
            </a:r>
            <a:r>
              <a:rPr lang="en-IN" sz="1800" dirty="0" err="1"/>
              <a:t>destructuring</a:t>
            </a:r>
            <a:r>
              <a:rPr lang="en-IN" sz="1800" dirty="0"/>
              <a:t> works.</a:t>
            </a:r>
            <a:endParaRPr lang="en-IN" sz="1800" b="1" dirty="0"/>
          </a:p>
        </p:txBody>
      </p:sp>
    </p:spTree>
    <p:extLst>
      <p:ext uri="{BB962C8B-B14F-4D97-AF65-F5344CB8AC3E}">
        <p14:creationId xmlns:p14="http://schemas.microsoft.com/office/powerpoint/2010/main" val="67182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normAutofit/>
          </a:bodyPr>
          <a:lstStyle/>
          <a:p>
            <a:pPr marL="285750" indent="-285750" algn="l">
              <a:buFont typeface="Arial" panose="020B0604020202020204" pitchFamily="34" charset="0"/>
              <a:buChar char="•"/>
            </a:pPr>
            <a:r>
              <a:rPr lang="en-IN" sz="1800" b="1" dirty="0"/>
              <a:t>Inheritance: </a:t>
            </a:r>
            <a:r>
              <a:rPr lang="en-IN" sz="1800" dirty="0"/>
              <a:t>JavaScript supports inheritance by predefined property called __proto__. Every </a:t>
            </a:r>
            <a:r>
              <a:rPr lang="en-IN" sz="1800" dirty="0" err="1"/>
              <a:t>javascript</a:t>
            </a:r>
            <a:r>
              <a:rPr lang="en-IN" sz="1800" dirty="0"/>
              <a:t> object contains hidden built-in property called __proto__ using which we can implement inheritance in </a:t>
            </a:r>
            <a:r>
              <a:rPr lang="en-IN" sz="1800" dirty="0" err="1"/>
              <a:t>JavaScript.Inheritance</a:t>
            </a:r>
            <a:r>
              <a:rPr lang="en-IN" sz="1800" dirty="0"/>
              <a:t> is concept where child object is created based on existing parent object.in order to distinguish between developer property and pre-defined property it has been used __ prefix and suffix.</a:t>
            </a:r>
          </a:p>
          <a:p>
            <a:pPr marL="285750" indent="-285750" algn="l">
              <a:buFont typeface="Arial" panose="020B0604020202020204" pitchFamily="34" charset="0"/>
              <a:buChar char="•"/>
            </a:pPr>
            <a:r>
              <a:rPr lang="en-IN" sz="1800" b="1" dirty="0"/>
              <a:t>Syntax for inheritance is </a:t>
            </a:r>
            <a:r>
              <a:rPr lang="en-IN" sz="1800" dirty="0" err="1"/>
              <a:t>child.__proto</a:t>
            </a:r>
            <a:r>
              <a:rPr lang="en-IN" sz="1800" dirty="0"/>
              <a:t>__=parent;</a:t>
            </a:r>
          </a:p>
          <a:p>
            <a:pPr marL="285750" indent="-285750" algn="l">
              <a:buFont typeface="Arial" panose="020B0604020202020204" pitchFamily="34" charset="0"/>
              <a:buChar char="•"/>
            </a:pPr>
            <a:r>
              <a:rPr lang="en-IN" sz="1800" b="1" dirty="0"/>
              <a:t>Proto Chain: </a:t>
            </a:r>
            <a:r>
              <a:rPr lang="en-IN" sz="1800" dirty="0"/>
              <a:t>It is the built-in chain in JavaScript where set of objects are containing the reference of each </a:t>
            </a:r>
            <a:r>
              <a:rPr lang="en-IN" sz="1800" dirty="0" err="1"/>
              <a:t>other.Which</a:t>
            </a:r>
            <a:r>
              <a:rPr lang="en-IN" sz="1800" dirty="0"/>
              <a:t> means child object contains the reference of parent and parent object contains the reference of its parent and it is </a:t>
            </a:r>
            <a:r>
              <a:rPr lang="en-IN" sz="1800" dirty="0" err="1"/>
              <a:t>ike</a:t>
            </a:r>
            <a:r>
              <a:rPr lang="en-IN" sz="1800" dirty="0"/>
              <a:t> a chain which is nothing but a </a:t>
            </a:r>
            <a:r>
              <a:rPr lang="en-IN" sz="1800" dirty="0" err="1"/>
              <a:t>protochain</a:t>
            </a:r>
            <a:r>
              <a:rPr lang="en-IN" sz="1800" dirty="0"/>
              <a:t>. The __proto__ of the built in </a:t>
            </a:r>
            <a:r>
              <a:rPr lang="en-IN" sz="1800" dirty="0" err="1"/>
              <a:t>obect</a:t>
            </a:r>
            <a:r>
              <a:rPr lang="en-IN" sz="1800" dirty="0"/>
              <a:t> is null.</a:t>
            </a:r>
          </a:p>
          <a:p>
            <a:pPr marL="285750" indent="-285750" algn="l">
              <a:buFont typeface="Arial" panose="020B0604020202020204" pitchFamily="34" charset="0"/>
              <a:buChar char="•"/>
            </a:pPr>
            <a:r>
              <a:rPr lang="en-IN" sz="1800" b="1" dirty="0"/>
              <a:t>Lexical Environment: </a:t>
            </a:r>
            <a:r>
              <a:rPr lang="en-IN" sz="1800" dirty="0"/>
              <a:t>It is all about scopes in JavaScript. Whenever we create a scope in JavaScript for that specific scope new object will be created in memory and that object is called as lexical </a:t>
            </a:r>
            <a:r>
              <a:rPr lang="en-IN" sz="1800" dirty="0" err="1"/>
              <a:t>environment.How</a:t>
            </a:r>
            <a:r>
              <a:rPr lang="en-IN" sz="1800" dirty="0"/>
              <a:t> do we create a scope in JavaScript. Whenever we create a JavaScript file or use the script tag inside the html file then we will get one lexical environment and that is called as global </a:t>
            </a:r>
            <a:r>
              <a:rPr lang="en-IN" sz="1800" dirty="0" err="1"/>
              <a:t>scope.moreover</a:t>
            </a:r>
            <a:r>
              <a:rPr lang="en-IN" sz="1800" dirty="0"/>
              <a:t> inside the script tag or inside the JS file we are going to create a </a:t>
            </a:r>
            <a:r>
              <a:rPr lang="en-IN" sz="1800" dirty="0" err="1"/>
              <a:t>functionso</a:t>
            </a:r>
            <a:r>
              <a:rPr lang="en-IN" sz="1800" dirty="0"/>
              <a:t> for each function another lexical environment will be created and whenever we use the code block which means curly braces with one or more </a:t>
            </a:r>
            <a:r>
              <a:rPr lang="en-IN" sz="1800" dirty="0" err="1"/>
              <a:t>satetment</a:t>
            </a:r>
            <a:r>
              <a:rPr lang="en-IN" sz="1800" dirty="0"/>
              <a:t> in that case we will get another scope which means another lexical environment and in case of blocks like if block, for </a:t>
            </a:r>
            <a:r>
              <a:rPr lang="en-IN" sz="1800" dirty="0" err="1"/>
              <a:t>block,try,while</a:t>
            </a:r>
            <a:r>
              <a:rPr lang="en-IN" sz="1800" dirty="0"/>
              <a:t> block for all these blocks a new lexical environment will be created automatically.</a:t>
            </a:r>
          </a:p>
          <a:p>
            <a:pPr marL="285750" indent="-285750" algn="l">
              <a:buFont typeface="Arial" panose="020B0604020202020204" pitchFamily="34" charset="0"/>
              <a:buChar char="•"/>
            </a:pPr>
            <a:r>
              <a:rPr lang="en-IN" sz="1800" b="1" dirty="0"/>
              <a:t>What is the purpose of lexical env </a:t>
            </a:r>
            <a:r>
              <a:rPr lang="en-IN" sz="1800" dirty="0"/>
              <a:t>whenever we create a variable that variable will be automatically stored as a property of the current working lexical environment. So overall lexical environment is an object that contains all the variables as the properties, and it also contains reference to parent lexical environment object as </a:t>
            </a:r>
            <a:r>
              <a:rPr lang="en-IN" sz="1800" b="1" dirty="0"/>
              <a:t>outer </a:t>
            </a:r>
            <a:r>
              <a:rPr lang="en-IN" sz="1800" dirty="0"/>
              <a:t>property and all these lexical environment objects are internally hidden.</a:t>
            </a:r>
          </a:p>
          <a:p>
            <a:pPr marL="285750" indent="-285750" algn="l">
              <a:buFont typeface="Arial" panose="020B0604020202020204" pitchFamily="34" charset="0"/>
              <a:buChar char="•"/>
            </a:pPr>
            <a:r>
              <a:rPr lang="en-IN" sz="1800" b="1" dirty="0"/>
              <a:t>Lexical object is an object that will be created automatically for every scope and all the variables that are created in the scope will be stored automatically in the corresponding lexical environment object and also inner lexical environment object contains a reference to the parent object.</a:t>
            </a:r>
          </a:p>
        </p:txBody>
      </p:sp>
    </p:spTree>
    <p:extLst>
      <p:ext uri="{BB962C8B-B14F-4D97-AF65-F5344CB8AC3E}">
        <p14:creationId xmlns:p14="http://schemas.microsoft.com/office/powerpoint/2010/main" val="3302691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normAutofit/>
          </a:bodyPr>
          <a:lstStyle/>
          <a:p>
            <a:pPr marL="285750" indent="-285750" algn="l">
              <a:buFont typeface="Arial" panose="020B0604020202020204" pitchFamily="34" charset="0"/>
              <a:buChar char="•"/>
            </a:pPr>
            <a:r>
              <a:rPr lang="en-IN" sz="1800" b="1" dirty="0"/>
              <a:t>Closure: </a:t>
            </a:r>
            <a:r>
              <a:rPr lang="en-IN" sz="1800" dirty="0"/>
              <a:t>It is a function that contains corresponding variables that are hidden and cannot be accessible outside the closure. So underline goal of the closure is the data must be made private to the same function and it should not be accessible to outside the function</a:t>
            </a:r>
          </a:p>
          <a:p>
            <a:pPr marL="285750" indent="-285750" algn="l">
              <a:buFont typeface="Arial" panose="020B0604020202020204" pitchFamily="34" charset="0"/>
              <a:buChar char="•"/>
            </a:pPr>
            <a:r>
              <a:rPr lang="en-IN" sz="1800" b="1" dirty="0"/>
              <a:t>Closure is a function that contains private variables and private functions which cannot be accessed from outside the closure.</a:t>
            </a:r>
          </a:p>
          <a:p>
            <a:pPr marL="285750" indent="-285750" algn="l">
              <a:buFont typeface="Arial" panose="020B0604020202020204" pitchFamily="34" charset="0"/>
              <a:buChar char="•"/>
            </a:pPr>
            <a:r>
              <a:rPr lang="en-IN" sz="1800" b="1" dirty="0"/>
              <a:t>Encapsulation: </a:t>
            </a:r>
            <a:r>
              <a:rPr lang="en-IN" sz="1800" dirty="0"/>
              <a:t>It is one of the important feature of </a:t>
            </a:r>
            <a:r>
              <a:rPr lang="en-IN" sz="1800" dirty="0" err="1"/>
              <a:t>OOPS.In</a:t>
            </a:r>
            <a:r>
              <a:rPr lang="en-IN" sz="1800" dirty="0"/>
              <a:t> JavaScript we can implement encapsulation by using </a:t>
            </a:r>
            <a:r>
              <a:rPr lang="en-IN" sz="1800" dirty="0" err="1"/>
              <a:t>closures.Encapsulation</a:t>
            </a:r>
            <a:r>
              <a:rPr lang="en-IN" sz="1800" dirty="0"/>
              <a:t> is concept of hiding some confidential data. Generally, a class is a collection of properties and methods where properties contains the </a:t>
            </a:r>
            <a:r>
              <a:rPr lang="en-IN" sz="1800" dirty="0" err="1"/>
              <a:t>dataand</a:t>
            </a:r>
            <a:r>
              <a:rPr lang="en-IN" sz="1800" dirty="0"/>
              <a:t> methods do manipulations on properties. </a:t>
            </a:r>
            <a:r>
              <a:rPr lang="en-IN" sz="1800" b="1" dirty="0"/>
              <a:t>We can implement encapsulation by using closures</a:t>
            </a:r>
          </a:p>
          <a:p>
            <a:pPr marL="285750" indent="-285750" algn="l">
              <a:buFont typeface="Arial" panose="020B0604020202020204" pitchFamily="34" charset="0"/>
              <a:buChar char="•"/>
            </a:pPr>
            <a:r>
              <a:rPr lang="en-IN" sz="1800" b="1" dirty="0"/>
              <a:t>Self Invoked Closure: </a:t>
            </a:r>
            <a:r>
              <a:rPr lang="en-IN" sz="1800" dirty="0"/>
              <a:t>if we do not want to create a multiple instances of closure function and we are fine with single instance so in that case we can create self invoking closure and it is also called as immediately invoked function.</a:t>
            </a:r>
          </a:p>
          <a:p>
            <a:pPr marL="285750" indent="-285750" algn="l">
              <a:buFont typeface="Arial" panose="020B0604020202020204" pitchFamily="34" charset="0"/>
              <a:buChar char="•"/>
            </a:pPr>
            <a:r>
              <a:rPr lang="en-IN" sz="1800" b="1" dirty="0"/>
              <a:t>Polymorphism: </a:t>
            </a:r>
            <a:r>
              <a:rPr lang="en-IN" sz="1800" dirty="0"/>
              <a:t>We can implement polymorphism by using inheritance in JavaScript. Polymorphism means many forms. Suppose we have a parent </a:t>
            </a:r>
            <a:r>
              <a:rPr lang="en-IN" sz="1800" dirty="0" err="1"/>
              <a:t>obect</a:t>
            </a:r>
            <a:r>
              <a:rPr lang="en-IN" sz="1800" dirty="0"/>
              <a:t> and the child object .suppose parent object provides specific method for example </a:t>
            </a:r>
            <a:r>
              <a:rPr lang="en-IN" sz="1800" b="1" dirty="0" err="1"/>
              <a:t>abc</a:t>
            </a:r>
            <a:r>
              <a:rPr lang="en-IN" sz="1800" b="1" dirty="0"/>
              <a:t> </a:t>
            </a:r>
            <a:r>
              <a:rPr lang="en-IN" sz="1800" dirty="0"/>
              <a:t>method- and child contains its own </a:t>
            </a:r>
            <a:r>
              <a:rPr lang="en-IN" sz="1800" b="1" dirty="0" err="1"/>
              <a:t>abc</a:t>
            </a:r>
            <a:r>
              <a:rPr lang="en-IN" sz="1800" b="1" dirty="0"/>
              <a:t> </a:t>
            </a:r>
            <a:r>
              <a:rPr lang="en-IN" sz="1800" dirty="0"/>
              <a:t>method with same name. so in this case we can implement polymorphism. If we </a:t>
            </a:r>
            <a:r>
              <a:rPr lang="en-IN" sz="1800" b="1" dirty="0"/>
              <a:t>want to call the parent method from child method. Then inside the child method we have to write this.__proto__.</a:t>
            </a:r>
            <a:r>
              <a:rPr lang="en-IN" sz="1800" b="1" dirty="0" err="1"/>
              <a:t>parentmethod</a:t>
            </a:r>
            <a:r>
              <a:rPr lang="en-IN" sz="1800" b="1" dirty="0"/>
              <a:t>() //this concept is called as method overriding</a:t>
            </a:r>
          </a:p>
          <a:p>
            <a:pPr marL="285750" indent="-285750" algn="l">
              <a:buFont typeface="Arial" panose="020B0604020202020204" pitchFamily="34" charset="0"/>
              <a:buChar char="•"/>
            </a:pPr>
            <a:r>
              <a:rPr lang="en-IN" sz="1800" b="1" dirty="0"/>
              <a:t>Constructor Function: </a:t>
            </a:r>
            <a:r>
              <a:rPr lang="en-IN" sz="1800" dirty="0"/>
              <a:t>this is other way to create the </a:t>
            </a:r>
            <a:r>
              <a:rPr lang="en-IN" sz="1800" dirty="0" err="1"/>
              <a:t>objects.constructor</a:t>
            </a:r>
            <a:r>
              <a:rPr lang="en-IN" sz="1800" dirty="0"/>
              <a:t> function is a function that creates a new object, initialises the properties and methods into that newly created object and returns that object to the calling portion.</a:t>
            </a:r>
          </a:p>
          <a:p>
            <a:pPr marL="285750" indent="-285750" algn="l">
              <a:buFont typeface="Arial" panose="020B0604020202020204" pitchFamily="34" charset="0"/>
              <a:buChar char="•"/>
            </a:pPr>
            <a:r>
              <a:rPr lang="en-IN" sz="1800" b="1" dirty="0"/>
              <a:t>New Keyword: </a:t>
            </a:r>
            <a:r>
              <a:rPr lang="en-IN" sz="1800" dirty="0"/>
              <a:t>using the new keyword we can create JavaScript objects.by using the </a:t>
            </a:r>
            <a:r>
              <a:rPr lang="en-IN" sz="1800" b="1" dirty="0"/>
              <a:t>new </a:t>
            </a:r>
            <a:r>
              <a:rPr lang="en-IN" sz="1800" dirty="0"/>
              <a:t>keyword we can make the constructor function even </a:t>
            </a:r>
            <a:r>
              <a:rPr lang="en-IN" sz="1800" dirty="0" err="1"/>
              <a:t>shorter.the</a:t>
            </a:r>
            <a:r>
              <a:rPr lang="en-IN" sz="1800" dirty="0"/>
              <a:t> </a:t>
            </a:r>
            <a:r>
              <a:rPr lang="en-IN" sz="1800" b="1" dirty="0"/>
              <a:t>new </a:t>
            </a:r>
            <a:r>
              <a:rPr lang="en-IN" sz="1800" dirty="0"/>
              <a:t>keyword automatically creates a new object and by default that object is empty and then it supplies the object reference to constructor function automatically and constructor function can access the same object by using </a:t>
            </a:r>
            <a:r>
              <a:rPr lang="en-IN" sz="1800" b="1" dirty="0"/>
              <a:t>this </a:t>
            </a:r>
            <a:r>
              <a:rPr lang="en-IN" sz="1800" dirty="0"/>
              <a:t>keyword so that it can initialize all the properties and methods into the object and finally same </a:t>
            </a:r>
            <a:r>
              <a:rPr lang="en-IN" sz="1800" dirty="0" err="1"/>
              <a:t>onject</a:t>
            </a:r>
            <a:r>
              <a:rPr lang="en-IN" sz="1800" dirty="0"/>
              <a:t> reference will be returned from the constructor function.</a:t>
            </a:r>
            <a:endParaRPr lang="en-IN" sz="1800" b="1" dirty="0"/>
          </a:p>
        </p:txBody>
      </p:sp>
    </p:spTree>
    <p:extLst>
      <p:ext uri="{BB962C8B-B14F-4D97-AF65-F5344CB8AC3E}">
        <p14:creationId xmlns:p14="http://schemas.microsoft.com/office/powerpoint/2010/main" val="272282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normAutofit/>
          </a:bodyPr>
          <a:lstStyle/>
          <a:p>
            <a:pPr marL="285750" indent="-285750" algn="l">
              <a:buFont typeface="Arial" panose="020B0604020202020204" pitchFamily="34" charset="0"/>
              <a:buChar char="•"/>
            </a:pPr>
            <a:r>
              <a:rPr lang="en-IN" sz="1800" b="1" dirty="0"/>
              <a:t>Inheritance by using call Method along with constructor function: </a:t>
            </a:r>
            <a:r>
              <a:rPr lang="en-IN" sz="1800" dirty="0"/>
              <a:t>we can implement the inheritance by using call method also.</a:t>
            </a:r>
          </a:p>
          <a:p>
            <a:pPr marL="285750" indent="-285750" algn="l">
              <a:buFont typeface="Arial" panose="020B0604020202020204" pitchFamily="34" charset="0"/>
              <a:buChar char="•"/>
            </a:pPr>
            <a:r>
              <a:rPr lang="en-IN" sz="1800" b="1" dirty="0"/>
              <a:t>Inheritance with constructor function  by using proto property instead of call method: </a:t>
            </a:r>
            <a:endParaRPr lang="en-IN" sz="1800" dirty="0"/>
          </a:p>
          <a:p>
            <a:pPr marL="285750" indent="-285750" algn="l">
              <a:buFont typeface="Arial" panose="020B0604020202020204" pitchFamily="34" charset="0"/>
              <a:buChar char="•"/>
            </a:pPr>
            <a:r>
              <a:rPr lang="en-IN" sz="1800" b="1" dirty="0"/>
              <a:t>Constructor function – prototype: </a:t>
            </a:r>
            <a:r>
              <a:rPr lang="en-IN" sz="1800" dirty="0"/>
              <a:t>There are two prototype properties one is for object and other is for function. Constructor function has a prototype property  and the prototype property of the constructor function </a:t>
            </a:r>
            <a:r>
              <a:rPr lang="en-IN" sz="1800" dirty="0" err="1"/>
              <a:t>referes</a:t>
            </a:r>
            <a:r>
              <a:rPr lang="en-IN" sz="1800" dirty="0"/>
              <a:t> to an object . We add methods and properties in to the object using prototype. And as soon as we create the object by default we get au empty object  and by default this object has built-in property called __proto__ and this refers to an empty object.so point is the properties and methods of prototype will be automatically copied into __proto__ object of  the newly created object.</a:t>
            </a:r>
          </a:p>
          <a:p>
            <a:pPr marL="285750" indent="-285750" algn="l">
              <a:buFont typeface="Arial" panose="020B0604020202020204" pitchFamily="34" charset="0"/>
              <a:buChar char="•"/>
            </a:pPr>
            <a:r>
              <a:rPr lang="en-IN" sz="1800" b="1" dirty="0"/>
              <a:t>Abstraction by using abstract constructor function: </a:t>
            </a:r>
            <a:r>
              <a:rPr lang="en-IN" sz="1800" dirty="0"/>
              <a:t>with this we can identify only important properties of an object and only those important properties will be accessible outside the constructor function and hide irrelevant details. Below is the way to implement Abstraction</a:t>
            </a:r>
          </a:p>
          <a:p>
            <a:pPr marL="285750" indent="-285750" algn="l">
              <a:buFont typeface="Arial" panose="020B0604020202020204" pitchFamily="34" charset="0"/>
              <a:buChar char="•"/>
            </a:pPr>
            <a:r>
              <a:rPr lang="en-IN" sz="1800" b="1" dirty="0"/>
              <a:t>Function parent(){throw new Error(“Cannot create an instance for parent”);}</a:t>
            </a:r>
          </a:p>
          <a:p>
            <a:pPr marL="285750" indent="-285750" algn="l">
              <a:buFont typeface="Arial" panose="020B0604020202020204" pitchFamily="34" charset="0"/>
              <a:buChar char="•"/>
            </a:pPr>
            <a:r>
              <a:rPr lang="en-IN" sz="1800" b="1" dirty="0"/>
              <a:t>Classes: </a:t>
            </a:r>
            <a:r>
              <a:rPr lang="en-IN" sz="1800" dirty="0"/>
              <a:t>Earlier JavaScript supports object oriented programming based on prototypes which means in earlier </a:t>
            </a:r>
            <a:r>
              <a:rPr lang="en-IN" sz="1800" dirty="0" err="1"/>
              <a:t>javascript</a:t>
            </a:r>
            <a:r>
              <a:rPr lang="en-IN" sz="1800" dirty="0"/>
              <a:t> we cannot create a class and cannot create object based on </a:t>
            </a:r>
            <a:r>
              <a:rPr lang="en-IN" sz="1800" dirty="0" err="1"/>
              <a:t>class.But</a:t>
            </a:r>
            <a:r>
              <a:rPr lang="en-IN" sz="1800" dirty="0"/>
              <a:t> starting from ES2015/JavaScript 2015 JavaScript supports classes and objects. Example: class employee{</a:t>
            </a:r>
            <a:r>
              <a:rPr lang="en-IN" sz="1800" dirty="0" err="1"/>
              <a:t>empname;empid</a:t>
            </a:r>
            <a:r>
              <a:rPr lang="en-IN" sz="1800" dirty="0"/>
              <a:t>; </a:t>
            </a:r>
            <a:r>
              <a:rPr lang="en-IN" sz="1800" dirty="0" err="1"/>
              <a:t>getEmployee</a:t>
            </a:r>
            <a:r>
              <a:rPr lang="en-IN" sz="1800" dirty="0"/>
              <a:t>(){return </a:t>
            </a:r>
            <a:r>
              <a:rPr lang="en-IN" sz="1800" dirty="0" err="1"/>
              <a:t>this.empname</a:t>
            </a:r>
            <a:r>
              <a:rPr lang="en-IN" sz="1800" dirty="0"/>
              <a:t>;}}</a:t>
            </a:r>
          </a:p>
          <a:p>
            <a:pPr marL="285750" indent="-285750" algn="l">
              <a:buFont typeface="Arial" panose="020B0604020202020204" pitchFamily="34" charset="0"/>
              <a:buChar char="•"/>
            </a:pPr>
            <a:r>
              <a:rPr lang="en-IN" sz="1800" b="1" dirty="0"/>
              <a:t>Constructor: </a:t>
            </a:r>
            <a:r>
              <a:rPr lang="en-IN" sz="1800" dirty="0"/>
              <a:t>It is a special function that executes automatically as soon as object is created for the class. We use constructor to initialise the class properties. A Constructor can have one or more parameters. In JavaScript a Class can have only one constructor and multiple constructors is not allowed. Example: inside a class we have to use </a:t>
            </a:r>
            <a:r>
              <a:rPr lang="en-IN" sz="1800" b="1" dirty="0"/>
              <a:t>constructor </a:t>
            </a:r>
            <a:r>
              <a:rPr lang="en-IN" sz="1800" dirty="0"/>
              <a:t>keyword in small letters.</a:t>
            </a:r>
          </a:p>
          <a:p>
            <a:pPr marL="285750" indent="-285750" algn="l">
              <a:buFont typeface="Arial" panose="020B0604020202020204" pitchFamily="34" charset="0"/>
              <a:buChar char="•"/>
            </a:pPr>
            <a:r>
              <a:rPr lang="en-IN" sz="1800" b="1" dirty="0"/>
              <a:t>Private Properties and Private Methods: </a:t>
            </a:r>
            <a:r>
              <a:rPr lang="en-IN" sz="1800" dirty="0"/>
              <a:t>by-</a:t>
            </a:r>
            <a:r>
              <a:rPr lang="en-IN" sz="1800" dirty="0" err="1"/>
              <a:t>defaut</a:t>
            </a:r>
            <a:r>
              <a:rPr lang="en-IN" sz="1800" dirty="0"/>
              <a:t> all the properties and methods of an object are by-default visible outside the </a:t>
            </a:r>
            <a:r>
              <a:rPr lang="en-IN" sz="1800" dirty="0" err="1"/>
              <a:t>object.In</a:t>
            </a:r>
            <a:r>
              <a:rPr lang="en-IN" sz="1800" dirty="0"/>
              <a:t> ECMAScript 6 private properties are </a:t>
            </a:r>
            <a:r>
              <a:rPr lang="en-IN" sz="1800" dirty="0" err="1"/>
              <a:t>introduced.if</a:t>
            </a:r>
            <a:r>
              <a:rPr lang="en-IN" sz="1800" dirty="0"/>
              <a:t> we declare a property or method prefixed with # symbol that is called private property or private </a:t>
            </a:r>
            <a:r>
              <a:rPr lang="en-IN" sz="1800" dirty="0" err="1"/>
              <a:t>method.we</a:t>
            </a:r>
            <a:r>
              <a:rPr lang="en-IN" sz="1800" dirty="0"/>
              <a:t> only have public and private access modifiers</a:t>
            </a:r>
            <a:endParaRPr lang="en-IN" sz="1800" b="1" dirty="0"/>
          </a:p>
        </p:txBody>
      </p:sp>
    </p:spTree>
    <p:extLst>
      <p:ext uri="{BB962C8B-B14F-4D97-AF65-F5344CB8AC3E}">
        <p14:creationId xmlns:p14="http://schemas.microsoft.com/office/powerpoint/2010/main" val="1576934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normAutofit/>
          </a:bodyPr>
          <a:lstStyle/>
          <a:p>
            <a:pPr marL="285750" indent="-285750" algn="l">
              <a:buFont typeface="Arial" panose="020B0604020202020204" pitchFamily="34" charset="0"/>
              <a:buChar char="•"/>
            </a:pPr>
            <a:r>
              <a:rPr lang="en-IN" sz="1800" b="1" dirty="0"/>
              <a:t>Set and Get Methods:  </a:t>
            </a:r>
            <a:r>
              <a:rPr lang="en-IN" sz="1800" dirty="0"/>
              <a:t>one of the recommended way to create set and get methods for each </a:t>
            </a:r>
            <a:r>
              <a:rPr lang="en-IN" sz="1800" dirty="0" err="1"/>
              <a:t>property.set</a:t>
            </a:r>
            <a:r>
              <a:rPr lang="en-IN" sz="1800" dirty="0"/>
              <a:t> method assigns the value to a property and get method </a:t>
            </a:r>
            <a:r>
              <a:rPr lang="en-IN" sz="1800" dirty="0" err="1"/>
              <a:t>eturns</a:t>
            </a:r>
            <a:r>
              <a:rPr lang="en-IN" sz="1800" dirty="0"/>
              <a:t> the value of a </a:t>
            </a:r>
            <a:r>
              <a:rPr lang="en-IN" sz="1800" dirty="0" err="1"/>
              <a:t>property.setPerson</a:t>
            </a:r>
            <a:r>
              <a:rPr lang="en-IN" sz="1800" dirty="0"/>
              <a:t>(value){if(value== null){}}</a:t>
            </a:r>
          </a:p>
          <a:p>
            <a:pPr marL="285750" indent="-285750" algn="l">
              <a:buFont typeface="Arial" panose="020B0604020202020204" pitchFamily="34" charset="0"/>
              <a:buChar char="•"/>
            </a:pPr>
            <a:r>
              <a:rPr lang="en-IN" sz="1800" b="1" dirty="0"/>
              <a:t>Accessor Properties: </a:t>
            </a:r>
            <a:r>
              <a:rPr lang="en-IN" sz="1800" dirty="0"/>
              <a:t>This is the different way to implement set and get </a:t>
            </a:r>
            <a:r>
              <a:rPr lang="en-IN" sz="1800" dirty="0" err="1"/>
              <a:t>methods.example</a:t>
            </a:r>
            <a:r>
              <a:rPr lang="en-IN" sz="1800" dirty="0"/>
              <a:t> set </a:t>
            </a:r>
            <a:r>
              <a:rPr lang="en-IN" sz="1800" dirty="0" err="1"/>
              <a:t>personname</a:t>
            </a:r>
            <a:r>
              <a:rPr lang="en-IN" sz="1800" dirty="0"/>
              <a:t>(value){this.name=value;}</a:t>
            </a:r>
          </a:p>
          <a:p>
            <a:pPr marL="285750" indent="-285750" algn="l">
              <a:buFont typeface="Arial" panose="020B0604020202020204" pitchFamily="34" charset="0"/>
              <a:buChar char="•"/>
            </a:pPr>
            <a:r>
              <a:rPr lang="en-IN" sz="1800" b="1" dirty="0"/>
              <a:t>Class Inheritance: </a:t>
            </a:r>
            <a:r>
              <a:rPr lang="en-IN" sz="1800" dirty="0"/>
              <a:t>for class based we will create inheritance by using extends keyword. If we want to call the parent constructor from child, we have to use </a:t>
            </a:r>
            <a:r>
              <a:rPr lang="en-IN" sz="1800" b="1" dirty="0"/>
              <a:t>super </a:t>
            </a:r>
            <a:r>
              <a:rPr lang="en-IN" sz="1800" dirty="0"/>
              <a:t>keyword inside the child constructor</a:t>
            </a:r>
          </a:p>
          <a:p>
            <a:pPr marL="285750" indent="-285750" algn="l">
              <a:buFont typeface="Arial" panose="020B0604020202020204" pitchFamily="34" charset="0"/>
              <a:buChar char="•"/>
            </a:pPr>
            <a:r>
              <a:rPr lang="en-IN" sz="1800" b="1" dirty="0"/>
              <a:t>Polymorphism: </a:t>
            </a:r>
            <a:endParaRPr lang="en-IN" sz="1800" dirty="0"/>
          </a:p>
          <a:p>
            <a:pPr marL="285750" indent="-285750" algn="l">
              <a:buFont typeface="Arial" panose="020B0604020202020204" pitchFamily="34" charset="0"/>
              <a:buChar char="•"/>
            </a:pPr>
            <a:r>
              <a:rPr lang="en-IN" sz="1800" b="1" dirty="0"/>
              <a:t>Abstract Class: </a:t>
            </a:r>
            <a:r>
              <a:rPr lang="en-IN" sz="1800" dirty="0"/>
              <a:t>if we want to implement the abstract class in JavaScript then inside the constructor, we have to use throw new Error(“”).  We have to check the condition for parent only like if*</a:t>
            </a:r>
            <a:r>
              <a:rPr lang="en-IN" sz="1800" dirty="0" err="1"/>
              <a:t>this.constructor</a:t>
            </a:r>
            <a:r>
              <a:rPr lang="en-IN" sz="1800" dirty="0"/>
              <a:t> == “parent”) for child classes we should not throw the exception.</a:t>
            </a:r>
          </a:p>
          <a:p>
            <a:pPr marL="285750" indent="-285750" algn="l">
              <a:buFont typeface="Arial" panose="020B0604020202020204" pitchFamily="34" charset="0"/>
              <a:buChar char="•"/>
            </a:pPr>
            <a:r>
              <a:rPr lang="en-IN" sz="1800" b="1" dirty="0"/>
              <a:t>Static properties and methods: </a:t>
            </a:r>
          </a:p>
          <a:p>
            <a:pPr marL="285750" indent="-285750" algn="l">
              <a:buFont typeface="Arial" panose="020B0604020202020204" pitchFamily="34" charset="0"/>
              <a:buChar char="•"/>
            </a:pPr>
            <a:r>
              <a:rPr lang="en-IN" sz="1800" b="1" dirty="0"/>
              <a:t>Array: </a:t>
            </a:r>
            <a:r>
              <a:rPr lang="en-IN" sz="1800" dirty="0"/>
              <a:t>It is a group of </a:t>
            </a:r>
            <a:r>
              <a:rPr lang="en-IN" sz="1800" dirty="0" err="1"/>
              <a:t>values.whenever</a:t>
            </a:r>
            <a:r>
              <a:rPr lang="en-IN" sz="1800" dirty="0"/>
              <a:t> we would like to store a group of elements of same type or different type then we can use </a:t>
            </a:r>
            <a:r>
              <a:rPr lang="en-IN" sz="1800" dirty="0" err="1"/>
              <a:t>arrays.example</a:t>
            </a:r>
            <a:r>
              <a:rPr lang="en-IN" sz="1800" dirty="0"/>
              <a:t> var </a:t>
            </a:r>
            <a:r>
              <a:rPr lang="en-IN" sz="1800" dirty="0" err="1"/>
              <a:t>arr</a:t>
            </a:r>
            <a:r>
              <a:rPr lang="en-IN" sz="1800" dirty="0"/>
              <a:t>=[1,2,3]; for each value index is maintained starting from Zero</a:t>
            </a:r>
          </a:p>
          <a:p>
            <a:pPr marL="285750" indent="-285750" algn="l">
              <a:buFont typeface="Arial" panose="020B0604020202020204" pitchFamily="34" charset="0"/>
              <a:buChar char="•"/>
            </a:pPr>
            <a:r>
              <a:rPr lang="en-IN" sz="1800" b="1" dirty="0"/>
              <a:t>Push: </a:t>
            </a:r>
            <a:r>
              <a:rPr lang="en-IN" sz="1800" dirty="0"/>
              <a:t>This method adds a new element at the end of the array.</a:t>
            </a:r>
          </a:p>
          <a:p>
            <a:pPr marL="285750" indent="-285750" algn="l">
              <a:buFont typeface="Arial" panose="020B0604020202020204" pitchFamily="34" charset="0"/>
              <a:buChar char="•"/>
            </a:pPr>
            <a:r>
              <a:rPr lang="en-IN" sz="1800" b="1" dirty="0"/>
              <a:t>Pop: </a:t>
            </a:r>
            <a:r>
              <a:rPr lang="en-IN" sz="1800" dirty="0"/>
              <a:t>It removes the last element from the array</a:t>
            </a:r>
          </a:p>
          <a:p>
            <a:pPr marL="285750" indent="-285750" algn="l">
              <a:buFont typeface="Arial" panose="020B0604020202020204" pitchFamily="34" charset="0"/>
              <a:buChar char="•"/>
            </a:pPr>
            <a:r>
              <a:rPr lang="en-IN" sz="1800" b="1" dirty="0"/>
              <a:t>Splice: </a:t>
            </a:r>
            <a:r>
              <a:rPr lang="en-IN" sz="1800" dirty="0"/>
              <a:t>it can be used to remove the element from the </a:t>
            </a:r>
            <a:r>
              <a:rPr lang="en-IN" sz="1800" dirty="0" err="1"/>
              <a:t>array.for</a:t>
            </a:r>
            <a:r>
              <a:rPr lang="en-IN" sz="1800" dirty="0"/>
              <a:t> example we have an array with 4 elements and if we say splice(2,1) which means that starting from index 2 it will remove 1 element. With this we can also add the element like splice(2,0,1000). We can also replace the existing element with new element.</a:t>
            </a:r>
          </a:p>
          <a:p>
            <a:pPr marL="285750" indent="-285750" algn="l">
              <a:buFont typeface="Arial" panose="020B0604020202020204" pitchFamily="34" charset="0"/>
              <a:buChar char="•"/>
            </a:pPr>
            <a:r>
              <a:rPr lang="en-IN" sz="1800" b="1" dirty="0" err="1"/>
              <a:t>Concat</a:t>
            </a:r>
            <a:r>
              <a:rPr lang="en-IN" sz="1800" b="1" dirty="0"/>
              <a:t>: </a:t>
            </a:r>
            <a:r>
              <a:rPr lang="en-IN" sz="1800" dirty="0"/>
              <a:t>for example if we want to combine two arrays then we use </a:t>
            </a:r>
            <a:r>
              <a:rPr lang="en-IN" sz="1800" dirty="0" err="1"/>
              <a:t>concat</a:t>
            </a:r>
            <a:endParaRPr lang="en-IN" sz="1800" b="1" dirty="0"/>
          </a:p>
        </p:txBody>
      </p:sp>
    </p:spTree>
    <p:extLst>
      <p:ext uri="{BB962C8B-B14F-4D97-AF65-F5344CB8AC3E}">
        <p14:creationId xmlns:p14="http://schemas.microsoft.com/office/powerpoint/2010/main" val="2006040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normAutofit/>
          </a:bodyPr>
          <a:lstStyle/>
          <a:p>
            <a:pPr marL="285750" indent="-285750" algn="l">
              <a:buFont typeface="Arial" panose="020B0604020202020204" pitchFamily="34" charset="0"/>
              <a:buChar char="•"/>
            </a:pPr>
            <a:r>
              <a:rPr lang="en-IN" sz="1800" b="1" dirty="0"/>
              <a:t>Every: </a:t>
            </a:r>
            <a:r>
              <a:rPr lang="en-IN" sz="1800" dirty="0"/>
              <a:t>suppose we would like to check the condition for all the elements and wants to make sure whether all the elements of array matching with specified </a:t>
            </a:r>
            <a:r>
              <a:rPr lang="en-IN" sz="1800" dirty="0" err="1"/>
              <a:t>condition.for</a:t>
            </a:r>
            <a:r>
              <a:rPr lang="en-IN" sz="1800" dirty="0"/>
              <a:t> this case we use </a:t>
            </a:r>
            <a:r>
              <a:rPr lang="en-IN" sz="1800" b="1" dirty="0"/>
              <a:t>every </a:t>
            </a:r>
            <a:r>
              <a:rPr lang="en-IN" sz="1800" dirty="0"/>
              <a:t>method.so if the condition is false for any of the element then every methods returns false else it returns </a:t>
            </a:r>
            <a:r>
              <a:rPr lang="en-IN" sz="1800" dirty="0" err="1"/>
              <a:t>true.arr.every</a:t>
            </a:r>
            <a:r>
              <a:rPr lang="en-IN" sz="1800" dirty="0"/>
              <a:t>(function(element){return element &gt;=100;})</a:t>
            </a:r>
          </a:p>
          <a:p>
            <a:pPr marL="285750" indent="-285750" algn="l">
              <a:buFont typeface="Arial" panose="020B0604020202020204" pitchFamily="34" charset="0"/>
              <a:buChar char="•"/>
            </a:pPr>
            <a:r>
              <a:rPr lang="en-IN" sz="1800" b="1" dirty="0"/>
              <a:t>Some: </a:t>
            </a:r>
            <a:r>
              <a:rPr lang="en-IN" sz="1800" dirty="0"/>
              <a:t>it returns true if </a:t>
            </a:r>
            <a:r>
              <a:rPr lang="en-IN" sz="1800" dirty="0" err="1"/>
              <a:t>atleast</a:t>
            </a:r>
            <a:r>
              <a:rPr lang="en-IN" sz="1800" dirty="0"/>
              <a:t> one element matches the given condition is true else it will return false</a:t>
            </a:r>
          </a:p>
          <a:p>
            <a:pPr marL="285750" indent="-285750" algn="l">
              <a:buFont typeface="Arial" panose="020B0604020202020204" pitchFamily="34" charset="0"/>
              <a:buChar char="•"/>
            </a:pPr>
            <a:r>
              <a:rPr lang="en-IN" sz="1800" b="1" dirty="0"/>
              <a:t>Filter: </a:t>
            </a:r>
            <a:r>
              <a:rPr lang="en-IN" sz="1800" dirty="0"/>
              <a:t> it returns all the elements that matches the condition. It returns the new array which contains all the matching elements.</a:t>
            </a:r>
          </a:p>
          <a:p>
            <a:pPr marL="285750" indent="-285750" algn="l">
              <a:buFont typeface="Arial" panose="020B0604020202020204" pitchFamily="34" charset="0"/>
              <a:buChar char="•"/>
            </a:pPr>
            <a:r>
              <a:rPr lang="en-IN" sz="1800" b="1" dirty="0"/>
              <a:t>Find: </a:t>
            </a:r>
            <a:r>
              <a:rPr lang="en-IN" sz="1800" dirty="0"/>
              <a:t>it is almost equivalent to filter method  but difference is filter method returns all the matching elements but the find method returns only the first matching element</a:t>
            </a:r>
          </a:p>
          <a:p>
            <a:pPr marL="285750" indent="-285750" algn="l">
              <a:buFont typeface="Arial" panose="020B0604020202020204" pitchFamily="34" charset="0"/>
              <a:buChar char="•"/>
            </a:pPr>
            <a:r>
              <a:rPr lang="en-IN" sz="1800" b="1" dirty="0" err="1"/>
              <a:t>Findindex</a:t>
            </a:r>
            <a:r>
              <a:rPr lang="en-IN" sz="1800" b="1" dirty="0"/>
              <a:t>: </a:t>
            </a:r>
            <a:r>
              <a:rPr lang="en-IN" sz="1800" dirty="0"/>
              <a:t>it returns the index of first matching element which matches the given condition</a:t>
            </a:r>
          </a:p>
          <a:p>
            <a:pPr marL="285750" indent="-285750" algn="l">
              <a:buFont typeface="Arial" panose="020B0604020202020204" pitchFamily="34" charset="0"/>
              <a:buChar char="•"/>
            </a:pPr>
            <a:r>
              <a:rPr lang="en-IN" sz="1800" b="1" dirty="0"/>
              <a:t>Foreach: </a:t>
            </a:r>
            <a:endParaRPr lang="en-IN" sz="1800" dirty="0"/>
          </a:p>
          <a:p>
            <a:pPr marL="285750" indent="-285750" algn="l">
              <a:buFont typeface="Arial" panose="020B0604020202020204" pitchFamily="34" charset="0"/>
              <a:buChar char="•"/>
            </a:pPr>
            <a:r>
              <a:rPr lang="en-IN" sz="1800" b="1" dirty="0"/>
              <a:t>Includes: </a:t>
            </a:r>
            <a:r>
              <a:rPr lang="en-IN" sz="1800" dirty="0"/>
              <a:t>suppose we have a value, and we want to determine whether that particular value exists in array or not. If the value exists it returns true or else, it will return false.</a:t>
            </a:r>
          </a:p>
          <a:p>
            <a:pPr marL="285750" indent="-285750" algn="l">
              <a:buFont typeface="Arial" panose="020B0604020202020204" pitchFamily="34" charset="0"/>
              <a:buChar char="•"/>
            </a:pPr>
            <a:r>
              <a:rPr lang="en-IN" sz="1800" b="1" dirty="0" err="1"/>
              <a:t>Indexof</a:t>
            </a:r>
            <a:r>
              <a:rPr lang="en-IN" sz="1800" b="1" dirty="0"/>
              <a:t>: </a:t>
            </a:r>
            <a:r>
              <a:rPr lang="en-IN" sz="1800" dirty="0"/>
              <a:t>with this we can search for a particular value and returns the corresponding index if that value exists in the array. We also have a </a:t>
            </a:r>
            <a:r>
              <a:rPr lang="en-IN" sz="1800" b="1" dirty="0" err="1"/>
              <a:t>lastindexof</a:t>
            </a:r>
            <a:endParaRPr lang="en-IN" sz="1800" b="1" dirty="0"/>
          </a:p>
          <a:p>
            <a:pPr marL="285750" indent="-285750" algn="l">
              <a:buFont typeface="Arial" panose="020B0604020202020204" pitchFamily="34" charset="0"/>
              <a:buChar char="•"/>
            </a:pPr>
            <a:r>
              <a:rPr lang="en-IN" sz="1800" b="1" dirty="0"/>
              <a:t>Map: </a:t>
            </a:r>
            <a:r>
              <a:rPr lang="en-IN" sz="1800" dirty="0"/>
              <a:t>it is very similar to foreach method  but difference is in case of foreach loop we will not return anything but in case of map method we must return some value</a:t>
            </a:r>
          </a:p>
          <a:p>
            <a:pPr marL="285750" indent="-285750" algn="l">
              <a:buFont typeface="Arial" panose="020B0604020202020204" pitchFamily="34" charset="0"/>
              <a:buChar char="•"/>
            </a:pPr>
            <a:r>
              <a:rPr lang="en-IN" sz="1800" b="1" dirty="0" err="1"/>
              <a:t>Flatmap</a:t>
            </a:r>
            <a:r>
              <a:rPr lang="en-IN" sz="1800" b="1" dirty="0"/>
              <a:t>: </a:t>
            </a:r>
            <a:r>
              <a:rPr lang="en-IN" sz="1800" dirty="0"/>
              <a:t>it is almost similar to map method but difference between map and </a:t>
            </a:r>
            <a:r>
              <a:rPr lang="en-IN" sz="1800" dirty="0" err="1"/>
              <a:t>flatmap</a:t>
            </a:r>
            <a:r>
              <a:rPr lang="en-IN" sz="1800" dirty="0"/>
              <a:t> is map method is one-to one but </a:t>
            </a:r>
            <a:r>
              <a:rPr lang="en-IN" sz="1800" dirty="0" err="1"/>
              <a:t>flatmap</a:t>
            </a:r>
            <a:r>
              <a:rPr lang="en-IN" sz="1800" dirty="0"/>
              <a:t> is one to many. Which means callback function of map is one element can return only one another element but in case of </a:t>
            </a:r>
            <a:r>
              <a:rPr lang="en-IN" sz="1800" dirty="0" err="1"/>
              <a:t>flatmap</a:t>
            </a:r>
            <a:r>
              <a:rPr lang="en-IN" sz="1800" dirty="0"/>
              <a:t> one element can return multiple elements</a:t>
            </a:r>
            <a:endParaRPr lang="en-IN" sz="1800" b="1" dirty="0"/>
          </a:p>
        </p:txBody>
      </p:sp>
    </p:spTree>
    <p:extLst>
      <p:ext uri="{BB962C8B-B14F-4D97-AF65-F5344CB8AC3E}">
        <p14:creationId xmlns:p14="http://schemas.microsoft.com/office/powerpoint/2010/main" val="2804788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normAutofit/>
          </a:bodyPr>
          <a:lstStyle/>
          <a:p>
            <a:pPr marL="285750" indent="-285750" algn="l">
              <a:buFont typeface="Arial" panose="020B0604020202020204" pitchFamily="34" charset="0"/>
              <a:buChar char="•"/>
            </a:pPr>
            <a:r>
              <a:rPr lang="en-IN" sz="1800" dirty="0"/>
              <a:t>If we want to share the JavaScript code across multiple pages, then we can make use of external JavaScript.</a:t>
            </a:r>
          </a:p>
          <a:p>
            <a:pPr marL="285750" indent="-285750" algn="l">
              <a:buFont typeface="Arial" panose="020B0604020202020204" pitchFamily="34" charset="0"/>
              <a:buChar char="•"/>
            </a:pPr>
            <a:r>
              <a:rPr lang="en-IN" sz="1800" dirty="0"/>
              <a:t>If we do not want the JavaScript code to be executed on the browser but instead if we want to execute the JavaScript on server-side code so in that case, we can use node.js with command prompt</a:t>
            </a:r>
          </a:p>
          <a:p>
            <a:pPr marL="285750" indent="-285750" algn="l">
              <a:buFont typeface="Arial" panose="020B0604020202020204" pitchFamily="34" charset="0"/>
              <a:buChar char="•"/>
            </a:pPr>
            <a:r>
              <a:rPr lang="en-IN" sz="1800" dirty="0"/>
              <a:t>A Function is a collection of statement that performs some operations or calculation and provide some result or output. For example we have a function called sqrt and if we supply a number for the same it will automatically calculate and returns the square root of the same.</a:t>
            </a:r>
          </a:p>
          <a:p>
            <a:pPr marL="285750" indent="-285750" algn="l">
              <a:buFont typeface="Arial" panose="020B0604020202020204" pitchFamily="34" charset="0"/>
              <a:buChar char="•"/>
            </a:pPr>
            <a:r>
              <a:rPr lang="en-IN" sz="1800" dirty="0"/>
              <a:t>In JavaScript every statement ends with semi-colon. Even though it is optional it is highly recommended.</a:t>
            </a:r>
          </a:p>
          <a:p>
            <a:pPr marL="285750" indent="-285750" algn="l">
              <a:buFont typeface="Arial" panose="020B0604020202020204" pitchFamily="34" charset="0"/>
              <a:buChar char="•"/>
            </a:pPr>
            <a:r>
              <a:rPr lang="en-IN" sz="1800" dirty="0"/>
              <a:t>If we use node </a:t>
            </a:r>
            <a:r>
              <a:rPr lang="en-IN" sz="1800" dirty="0" err="1"/>
              <a:t>js</a:t>
            </a:r>
            <a:r>
              <a:rPr lang="en-IN" sz="1800" dirty="0"/>
              <a:t> command prompt to execute the </a:t>
            </a:r>
            <a:r>
              <a:rPr lang="en-IN" sz="1800" dirty="0" err="1"/>
              <a:t>javascript</a:t>
            </a:r>
            <a:r>
              <a:rPr lang="en-IN" sz="1800" dirty="0"/>
              <a:t> by default node </a:t>
            </a:r>
            <a:r>
              <a:rPr lang="en-IN" sz="1800" dirty="0" err="1"/>
              <a:t>js</a:t>
            </a:r>
            <a:r>
              <a:rPr lang="en-IN" sz="1800" dirty="0"/>
              <a:t> uses </a:t>
            </a:r>
            <a:r>
              <a:rPr lang="en-IN" sz="1800" b="1" dirty="0"/>
              <a:t>v8 </a:t>
            </a:r>
            <a:r>
              <a:rPr lang="en-IN" sz="1800" dirty="0"/>
              <a:t>JavaScript engine which is developed by google.so the V8 JavaScript engine acts as a JavaScript interpreter that executes the actual JavaScript code.</a:t>
            </a:r>
          </a:p>
          <a:p>
            <a:pPr marL="285750" indent="-285750" algn="l">
              <a:buFont typeface="Arial" panose="020B0604020202020204" pitchFamily="34" charset="0"/>
              <a:buChar char="•"/>
            </a:pPr>
            <a:r>
              <a:rPr lang="en-IN" sz="1800" dirty="0"/>
              <a:t>In order to execute the JavaScript file using command prompt we have to navigate to folder where the </a:t>
            </a:r>
            <a:r>
              <a:rPr lang="en-IN" sz="1800" dirty="0" err="1"/>
              <a:t>js</a:t>
            </a:r>
            <a:r>
              <a:rPr lang="en-IN" sz="1800" dirty="0"/>
              <a:t> files exists and then we have to type </a:t>
            </a:r>
            <a:r>
              <a:rPr lang="en-IN" sz="1800" b="1" dirty="0"/>
              <a:t>node &lt;filename&gt;</a:t>
            </a:r>
            <a:endParaRPr lang="en-IN" sz="1800" dirty="0"/>
          </a:p>
          <a:p>
            <a:pPr marL="285750" indent="-285750" algn="l">
              <a:buFont typeface="Arial" panose="020B0604020202020204" pitchFamily="34" charset="0"/>
              <a:buChar char="•"/>
            </a:pPr>
            <a:r>
              <a:rPr lang="en-IN" sz="1800" b="1" dirty="0"/>
              <a:t>Variable: </a:t>
            </a:r>
            <a:r>
              <a:rPr lang="en-IN" sz="1800" dirty="0"/>
              <a:t>it is a named memory location in RAM to store a value in the memory so that we use it for calculation or showing the output to the user. We will accept the inputs from the user and do the calculations such as add or sub and show the result to the user.so all the values must be stored in the memory temporarily while running the program.so each value will be stored in its own location and that location is called as a variable. A variable is a symbol in program to store a value.in JavaScript we can use var keyword to create a variable.</a:t>
            </a:r>
          </a:p>
          <a:p>
            <a:pPr marL="285750" indent="-285750" algn="l">
              <a:buFont typeface="Arial" panose="020B0604020202020204" pitchFamily="34" charset="0"/>
              <a:buChar char="•"/>
            </a:pPr>
            <a:r>
              <a:rPr lang="en-IN" sz="1800" dirty="0"/>
              <a:t>JavaScript is loosely-typed or dynamically typed language which means that we cannot fix a specific data type for the variable while declaring.</a:t>
            </a:r>
          </a:p>
          <a:p>
            <a:pPr marL="285750" indent="-285750" algn="l">
              <a:buFont typeface="Arial" panose="020B0604020202020204" pitchFamily="34" charset="0"/>
              <a:buChar char="•"/>
            </a:pPr>
            <a:r>
              <a:rPr lang="en-IN" sz="1800" dirty="0"/>
              <a:t>In JavaScript we can assign any type of value at any point of time into the </a:t>
            </a:r>
            <a:r>
              <a:rPr lang="en-IN" sz="1800" dirty="0" err="1"/>
              <a:t>variable.for</a:t>
            </a:r>
            <a:r>
              <a:rPr lang="en-IN" sz="1800" dirty="0"/>
              <a:t> example we have created a variable in </a:t>
            </a:r>
            <a:r>
              <a:rPr lang="en-IN" sz="1800" dirty="0" err="1"/>
              <a:t>javascript</a:t>
            </a:r>
            <a:r>
              <a:rPr lang="en-IN" sz="1800" dirty="0"/>
              <a:t> and initially we assigned a number but later we assigned a string value into the same.</a:t>
            </a:r>
          </a:p>
        </p:txBody>
      </p:sp>
    </p:spTree>
    <p:extLst>
      <p:ext uri="{BB962C8B-B14F-4D97-AF65-F5344CB8AC3E}">
        <p14:creationId xmlns:p14="http://schemas.microsoft.com/office/powerpoint/2010/main" val="266845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normAutofit/>
          </a:bodyPr>
          <a:lstStyle/>
          <a:p>
            <a:pPr marL="285750" indent="-285750" algn="l">
              <a:buFont typeface="Arial" panose="020B0604020202020204" pitchFamily="34" charset="0"/>
              <a:buChar char="•"/>
            </a:pPr>
            <a:r>
              <a:rPr lang="en-IN" sz="1800" b="1" dirty="0"/>
              <a:t>Flat: </a:t>
            </a:r>
            <a:r>
              <a:rPr lang="en-IN" sz="1800" dirty="0"/>
              <a:t>In es2019 </a:t>
            </a:r>
            <a:r>
              <a:rPr lang="en-IN" sz="1800" b="1" dirty="0"/>
              <a:t>flat </a:t>
            </a:r>
            <a:r>
              <a:rPr lang="en-IN" sz="1800" dirty="0"/>
              <a:t>method is introduced in JavaScript .it converts nested arrays into plain and simple arrays.</a:t>
            </a:r>
          </a:p>
          <a:p>
            <a:pPr marL="285750" indent="-285750" algn="l">
              <a:buFont typeface="Arial" panose="020B0604020202020204" pitchFamily="34" charset="0"/>
              <a:buChar char="•"/>
            </a:pPr>
            <a:r>
              <a:rPr lang="en-IN" sz="1800" b="1" dirty="0"/>
              <a:t>Reverse: </a:t>
            </a:r>
            <a:r>
              <a:rPr lang="en-IN" sz="1800" dirty="0"/>
              <a:t>this method is used to reverse the array</a:t>
            </a:r>
          </a:p>
          <a:p>
            <a:pPr marL="285750" indent="-285750" algn="l">
              <a:buFont typeface="Arial" panose="020B0604020202020204" pitchFamily="34" charset="0"/>
              <a:buChar char="•"/>
            </a:pPr>
            <a:r>
              <a:rPr lang="en-IN" sz="1800" b="1" dirty="0"/>
              <a:t>Slice: </a:t>
            </a:r>
            <a:r>
              <a:rPr lang="en-IN" sz="1800" dirty="0"/>
              <a:t>if we want to get the portion of array instead of all the elements from array</a:t>
            </a:r>
          </a:p>
          <a:p>
            <a:pPr marL="285750" indent="-285750" algn="l">
              <a:buFont typeface="Arial" panose="020B0604020202020204" pitchFamily="34" charset="0"/>
              <a:buChar char="•"/>
            </a:pPr>
            <a:r>
              <a:rPr lang="en-IN" sz="1800" b="1" dirty="0"/>
              <a:t>Sort: </a:t>
            </a:r>
            <a:r>
              <a:rPr lang="en-IN" sz="1800" dirty="0"/>
              <a:t>we can sort the elements either in </a:t>
            </a:r>
            <a:r>
              <a:rPr lang="en-IN" sz="1800" dirty="0" err="1"/>
              <a:t>asc</a:t>
            </a:r>
            <a:r>
              <a:rPr lang="en-IN" sz="1800" dirty="0"/>
              <a:t> or </a:t>
            </a:r>
            <a:r>
              <a:rPr lang="en-IN" sz="1800" dirty="0" err="1"/>
              <a:t>desc</a:t>
            </a:r>
            <a:r>
              <a:rPr lang="en-IN" sz="1800" dirty="0"/>
              <a:t> </a:t>
            </a:r>
            <a:r>
              <a:rPr lang="en-IN" sz="1800" dirty="0" err="1"/>
              <a:t>order.if</a:t>
            </a:r>
            <a:r>
              <a:rPr lang="en-IN" sz="1800" dirty="0"/>
              <a:t> it value is less than zero means negative value which means a first and then b. if the value is zero a and b are </a:t>
            </a:r>
            <a:r>
              <a:rPr lang="en-IN" sz="1800" dirty="0" err="1"/>
              <a:t>unchanged.if</a:t>
            </a:r>
            <a:r>
              <a:rPr lang="en-IN" sz="1800" dirty="0"/>
              <a:t> the value is greater than 0 then b comes first then a.</a:t>
            </a:r>
          </a:p>
          <a:p>
            <a:pPr marL="285750" indent="-285750" algn="l">
              <a:buFont typeface="Arial" panose="020B0604020202020204" pitchFamily="34" charset="0"/>
              <a:buChar char="•"/>
            </a:pPr>
            <a:r>
              <a:rPr lang="en-IN" sz="1800" b="1" dirty="0"/>
              <a:t>Datatypes in JavaScript: </a:t>
            </a:r>
            <a:r>
              <a:rPr lang="en-IN" sz="1800" dirty="0"/>
              <a:t>JavaScript does not support data types explicitly, but it supports internally. Explicitly we cannot fix any particular data type for a </a:t>
            </a:r>
            <a:r>
              <a:rPr lang="en-IN" sz="1800" dirty="0" err="1"/>
              <a:t>variable.List</a:t>
            </a:r>
            <a:r>
              <a:rPr lang="en-IN" sz="1800" dirty="0"/>
              <a:t> of datatypes in JavaScript are </a:t>
            </a:r>
            <a:r>
              <a:rPr lang="en-IN" sz="1800" b="1" dirty="0" err="1"/>
              <a:t>number,string,Boolean,undefined,object</a:t>
            </a:r>
            <a:endParaRPr lang="en-IN" sz="1800" b="1" dirty="0"/>
          </a:p>
          <a:p>
            <a:pPr marL="285750" indent="-285750" algn="l">
              <a:buFont typeface="Arial" panose="020B0604020202020204" pitchFamily="34" charset="0"/>
              <a:buChar char="•"/>
            </a:pPr>
            <a:r>
              <a:rPr lang="en-IN" sz="1800" b="1" dirty="0" err="1"/>
              <a:t>Typeof</a:t>
            </a:r>
            <a:r>
              <a:rPr lang="en-IN" sz="1800" b="1" dirty="0"/>
              <a:t>: </a:t>
            </a:r>
            <a:r>
              <a:rPr lang="en-IN" sz="1800" dirty="0"/>
              <a:t>it is used to identify the data type of the given </a:t>
            </a:r>
            <a:r>
              <a:rPr lang="en-IN" sz="1800" dirty="0" err="1"/>
              <a:t>value.example</a:t>
            </a:r>
            <a:r>
              <a:rPr lang="en-IN" sz="1800" dirty="0"/>
              <a:t>: </a:t>
            </a:r>
            <a:r>
              <a:rPr lang="en-IN" sz="1800" dirty="0" err="1"/>
              <a:t>typeof</a:t>
            </a:r>
            <a:r>
              <a:rPr lang="en-IN" sz="1800" dirty="0"/>
              <a:t> 10; will give number</a:t>
            </a:r>
          </a:p>
          <a:p>
            <a:pPr marL="285750" indent="-285750" algn="l">
              <a:buFont typeface="Arial" panose="020B0604020202020204" pitchFamily="34" charset="0"/>
              <a:buChar char="•"/>
            </a:pPr>
            <a:r>
              <a:rPr lang="en-IN" sz="1800" b="1" dirty="0"/>
              <a:t>Undefined vs null: </a:t>
            </a:r>
            <a:r>
              <a:rPr lang="en-IN" sz="1800" dirty="0"/>
              <a:t>system defined is undefined but from developer perspective we have to explicitly assign null value to a </a:t>
            </a:r>
            <a:r>
              <a:rPr lang="en-IN" sz="1800" dirty="0" err="1"/>
              <a:t>variable.if</a:t>
            </a:r>
            <a:r>
              <a:rPr lang="en-IN" sz="1800" dirty="0"/>
              <a:t> we use </a:t>
            </a:r>
            <a:r>
              <a:rPr lang="en-IN" sz="1800" dirty="0" err="1"/>
              <a:t>typeof</a:t>
            </a:r>
            <a:r>
              <a:rPr lang="en-IN" sz="1800" dirty="0"/>
              <a:t> </a:t>
            </a:r>
            <a:r>
              <a:rPr lang="en-IN" sz="1800" dirty="0" err="1"/>
              <a:t>a;if</a:t>
            </a:r>
            <a:r>
              <a:rPr lang="en-IN" sz="1800" dirty="0"/>
              <a:t> the variable a is not initialised a value then </a:t>
            </a:r>
            <a:r>
              <a:rPr lang="en-IN" sz="1800" dirty="0" err="1"/>
              <a:t>typeof</a:t>
            </a:r>
            <a:r>
              <a:rPr lang="en-IN" sz="1800" dirty="0"/>
              <a:t> will return </a:t>
            </a:r>
            <a:r>
              <a:rPr lang="en-IN" sz="1800" dirty="0" err="1"/>
              <a:t>undefined.but</a:t>
            </a:r>
            <a:r>
              <a:rPr lang="en-IN" sz="1800" dirty="0"/>
              <a:t> if we assign a null value then </a:t>
            </a:r>
            <a:r>
              <a:rPr lang="en-IN" sz="1800" dirty="0" err="1"/>
              <a:t>typeof</a:t>
            </a:r>
            <a:r>
              <a:rPr lang="en-IN" sz="1800" dirty="0"/>
              <a:t> a will return object.</a:t>
            </a:r>
          </a:p>
          <a:p>
            <a:pPr marL="285750" indent="-285750" algn="l">
              <a:buFont typeface="Arial" panose="020B0604020202020204" pitchFamily="34" charset="0"/>
              <a:buChar char="•"/>
            </a:pPr>
            <a:r>
              <a:rPr lang="en-IN" sz="1800" b="1" dirty="0"/>
              <a:t>== vs === </a:t>
            </a:r>
            <a:r>
              <a:rPr lang="en-IN" sz="1800" dirty="0"/>
              <a:t>== checks for a value where as ===  checks for value and its type.in case of == right side operand/value will gets converted into datatype of left side operand and then comparison will be performed. In case of === no conversion is done</a:t>
            </a:r>
          </a:p>
          <a:p>
            <a:pPr marL="285750" indent="-285750" algn="l">
              <a:buFont typeface="Arial" panose="020B0604020202020204" pitchFamily="34" charset="0"/>
              <a:buChar char="•"/>
            </a:pPr>
            <a:r>
              <a:rPr lang="en-IN" sz="1800" b="1" dirty="0"/>
              <a:t>String function: </a:t>
            </a:r>
            <a:r>
              <a:rPr lang="en-IN" sz="1800" dirty="0"/>
              <a:t>it is used to convert any value into string data </a:t>
            </a:r>
            <a:r>
              <a:rPr lang="en-IN" sz="1800" dirty="0" err="1"/>
              <a:t>type.example</a:t>
            </a:r>
            <a:r>
              <a:rPr lang="en-IN" sz="1800" dirty="0"/>
              <a:t> string(value);</a:t>
            </a:r>
          </a:p>
          <a:p>
            <a:pPr marL="285750" indent="-285750" algn="l">
              <a:buFont typeface="Arial" panose="020B0604020202020204" pitchFamily="34" charset="0"/>
              <a:buChar char="•"/>
            </a:pPr>
            <a:r>
              <a:rPr lang="en-IN" sz="1800" b="1" dirty="0" err="1"/>
              <a:t>toString</a:t>
            </a:r>
            <a:r>
              <a:rPr lang="en-IN" sz="1800" b="1" dirty="0"/>
              <a:t>(): </a:t>
            </a:r>
            <a:r>
              <a:rPr lang="en-IN" sz="1800" dirty="0"/>
              <a:t>it is also used to convert number value into a string. But difference between string and </a:t>
            </a:r>
            <a:r>
              <a:rPr lang="en-IN" sz="1800" dirty="0" err="1"/>
              <a:t>tostring</a:t>
            </a:r>
            <a:r>
              <a:rPr lang="en-IN" sz="1800" dirty="0"/>
              <a:t> is String() is a global function and can be used anywhere but </a:t>
            </a:r>
            <a:r>
              <a:rPr lang="en-IN" sz="1800" dirty="0" err="1"/>
              <a:t>toString</a:t>
            </a:r>
            <a:r>
              <a:rPr lang="en-IN" sz="1800" dirty="0"/>
              <a:t>() is a method of number data type.</a:t>
            </a:r>
          </a:p>
          <a:p>
            <a:pPr marL="285750" indent="-285750" algn="l">
              <a:buFont typeface="Arial" panose="020B0604020202020204" pitchFamily="34" charset="0"/>
              <a:buChar char="•"/>
            </a:pPr>
            <a:r>
              <a:rPr lang="en-IN" sz="1800" b="1" dirty="0"/>
              <a:t>Number(): </a:t>
            </a:r>
            <a:r>
              <a:rPr lang="en-IN" sz="1800" dirty="0"/>
              <a:t>it is used to convert string into </a:t>
            </a:r>
            <a:r>
              <a:rPr lang="en-IN" sz="1800" dirty="0" err="1"/>
              <a:t>number.if</a:t>
            </a:r>
            <a:r>
              <a:rPr lang="en-IN" sz="1800" dirty="0"/>
              <a:t> it is not a string </a:t>
            </a:r>
            <a:r>
              <a:rPr lang="en-IN" sz="1800" dirty="0" err="1"/>
              <a:t>ike</a:t>
            </a:r>
            <a:r>
              <a:rPr lang="en-IN" sz="1800" dirty="0"/>
              <a:t> “abcd123” it will return NAN</a:t>
            </a:r>
          </a:p>
          <a:p>
            <a:pPr marL="285750" indent="-285750" algn="l">
              <a:buFont typeface="Arial" panose="020B0604020202020204" pitchFamily="34" charset="0"/>
              <a:buChar char="•"/>
            </a:pPr>
            <a:r>
              <a:rPr lang="en-IN" sz="1800" b="1" dirty="0" err="1"/>
              <a:t>parseInt</a:t>
            </a:r>
            <a:r>
              <a:rPr lang="en-IN" sz="1800" b="1" dirty="0"/>
              <a:t>(): </a:t>
            </a:r>
            <a:r>
              <a:rPr lang="en-IN" sz="1800" dirty="0"/>
              <a:t>it is used to convert string int number format.it does not support decimal places.</a:t>
            </a:r>
          </a:p>
          <a:p>
            <a:pPr marL="285750" indent="-285750" algn="l">
              <a:buFont typeface="Arial" panose="020B0604020202020204" pitchFamily="34" charset="0"/>
              <a:buChar char="•"/>
            </a:pPr>
            <a:r>
              <a:rPr lang="en-IN" sz="1800" b="1" dirty="0" err="1"/>
              <a:t>parseFloat</a:t>
            </a:r>
            <a:r>
              <a:rPr lang="en-IN" sz="1800" b="1" dirty="0"/>
              <a:t>: </a:t>
            </a:r>
            <a:r>
              <a:rPr lang="en-IN" sz="1800" dirty="0"/>
              <a:t>it will give decimal places also.</a:t>
            </a:r>
            <a:endParaRPr lang="en-IN" sz="1800" b="1" dirty="0"/>
          </a:p>
        </p:txBody>
      </p:sp>
    </p:spTree>
    <p:extLst>
      <p:ext uri="{BB962C8B-B14F-4D97-AF65-F5344CB8AC3E}">
        <p14:creationId xmlns:p14="http://schemas.microsoft.com/office/powerpoint/2010/main" val="916869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normAutofit/>
          </a:bodyPr>
          <a:lstStyle/>
          <a:p>
            <a:pPr marL="285750" indent="-285750" algn="l">
              <a:buFont typeface="Arial" panose="020B0604020202020204" pitchFamily="34" charset="0"/>
              <a:buChar char="•"/>
            </a:pPr>
            <a:r>
              <a:rPr lang="en-IN" sz="1800" b="1" dirty="0"/>
              <a:t>+ unary operator: </a:t>
            </a:r>
            <a:r>
              <a:rPr lang="en-IN" sz="1800" dirty="0"/>
              <a:t>example is +20 is unary operator</a:t>
            </a:r>
          </a:p>
          <a:p>
            <a:pPr marL="285750" indent="-285750" algn="l">
              <a:buFont typeface="Arial" panose="020B0604020202020204" pitchFamily="34" charset="0"/>
              <a:buChar char="•"/>
            </a:pPr>
            <a:r>
              <a:rPr lang="en-IN" sz="1800" b="1" dirty="0" err="1"/>
              <a:t>toFixed</a:t>
            </a:r>
            <a:r>
              <a:rPr lang="en-IN" sz="1800" b="1" dirty="0"/>
              <a:t>: </a:t>
            </a:r>
            <a:r>
              <a:rPr lang="en-IN" sz="1800" dirty="0"/>
              <a:t>if actual value is 10 and want to display 10.00 then we can use </a:t>
            </a:r>
            <a:r>
              <a:rPr lang="en-IN" sz="1800" dirty="0" err="1"/>
              <a:t>toFixed</a:t>
            </a:r>
            <a:r>
              <a:rPr lang="en-IN" sz="1800" dirty="0"/>
              <a:t>()</a:t>
            </a:r>
          </a:p>
          <a:p>
            <a:pPr marL="285750" indent="-285750" algn="l">
              <a:buFont typeface="Arial" panose="020B0604020202020204" pitchFamily="34" charset="0"/>
              <a:buChar char="•"/>
            </a:pPr>
            <a:r>
              <a:rPr lang="en-IN" sz="1800" b="1" dirty="0" err="1"/>
              <a:t>toUpperCase</a:t>
            </a:r>
            <a:r>
              <a:rPr lang="en-IN" sz="1800" b="1" dirty="0"/>
              <a:t>(): it converts the string to uppercase</a:t>
            </a:r>
          </a:p>
          <a:p>
            <a:pPr marL="285750" indent="-285750" algn="l">
              <a:buFont typeface="Arial" panose="020B0604020202020204" pitchFamily="34" charset="0"/>
              <a:buChar char="•"/>
            </a:pPr>
            <a:r>
              <a:rPr lang="en-IN" sz="1800" b="1" dirty="0" err="1"/>
              <a:t>toLowerCase</a:t>
            </a:r>
            <a:r>
              <a:rPr lang="en-IN" sz="1800" b="1" dirty="0"/>
              <a:t>():converts to lowercase</a:t>
            </a:r>
          </a:p>
          <a:p>
            <a:pPr marL="285750" indent="-285750" algn="l">
              <a:buFont typeface="Arial" panose="020B0604020202020204" pitchFamily="34" charset="0"/>
              <a:buChar char="•"/>
            </a:pPr>
            <a:r>
              <a:rPr lang="en-IN" sz="1800" b="1" dirty="0"/>
              <a:t>Length: it is used </a:t>
            </a:r>
            <a:r>
              <a:rPr lang="en-IN" sz="1800" b="1" dirty="0" err="1"/>
              <a:t>ot</a:t>
            </a:r>
            <a:r>
              <a:rPr lang="en-IN" sz="1800" b="1" dirty="0"/>
              <a:t> identify the number of characters in a string</a:t>
            </a:r>
          </a:p>
          <a:p>
            <a:pPr marL="285750" indent="-285750" algn="l">
              <a:buFont typeface="Arial" panose="020B0604020202020204" pitchFamily="34" charset="0"/>
              <a:buChar char="•"/>
            </a:pPr>
            <a:r>
              <a:rPr lang="en-IN" sz="1800" b="1" dirty="0" err="1"/>
              <a:t>charAt</a:t>
            </a:r>
            <a:r>
              <a:rPr lang="en-IN" sz="1800" b="1" dirty="0"/>
              <a:t>(): it returns the character of a given index</a:t>
            </a:r>
          </a:p>
          <a:p>
            <a:pPr marL="285750" indent="-285750" algn="l">
              <a:buFont typeface="Arial" panose="020B0604020202020204" pitchFamily="34" charset="0"/>
              <a:buChar char="•"/>
            </a:pPr>
            <a:r>
              <a:rPr lang="en-IN" sz="1800" b="1" dirty="0" err="1"/>
              <a:t>charCodeAt</a:t>
            </a:r>
            <a:r>
              <a:rPr lang="en-IN" sz="1800" b="1" dirty="0"/>
              <a:t>: it will give the ASCII value of character of given index.</a:t>
            </a:r>
          </a:p>
          <a:p>
            <a:pPr marL="285750" indent="-285750" algn="l">
              <a:buFont typeface="Arial" panose="020B0604020202020204" pitchFamily="34" charset="0"/>
              <a:buChar char="•"/>
            </a:pPr>
            <a:r>
              <a:rPr lang="en-IN" sz="1800" b="1" dirty="0" err="1"/>
              <a:t>Substr</a:t>
            </a:r>
            <a:r>
              <a:rPr lang="en-IN" sz="1800" b="1" dirty="0"/>
              <a:t>(): It returns the part of the string starting from the start index </a:t>
            </a:r>
            <a:r>
              <a:rPr lang="en-IN" sz="1800" b="1" dirty="0" err="1"/>
              <a:t>upto</a:t>
            </a:r>
            <a:r>
              <a:rPr lang="en-IN" sz="1800" b="1" dirty="0"/>
              <a:t> specified length of string</a:t>
            </a:r>
          </a:p>
          <a:p>
            <a:pPr marL="285750" indent="-285750" algn="l">
              <a:buFont typeface="Arial" panose="020B0604020202020204" pitchFamily="34" charset="0"/>
              <a:buChar char="•"/>
            </a:pPr>
            <a:r>
              <a:rPr lang="en-IN" sz="1800" b="1" dirty="0" err="1"/>
              <a:t>Indexof:it</a:t>
            </a:r>
            <a:r>
              <a:rPr lang="en-IN" sz="1800" b="1" dirty="0"/>
              <a:t> is used to search the character in the actual </a:t>
            </a:r>
            <a:r>
              <a:rPr lang="en-IN" sz="1800" b="1" dirty="0" err="1"/>
              <a:t>string.if</a:t>
            </a:r>
            <a:r>
              <a:rPr lang="en-IN" sz="1800" b="1" dirty="0"/>
              <a:t> the given char is found it returns the index and if it is not found it returns -1</a:t>
            </a:r>
          </a:p>
          <a:p>
            <a:pPr marL="285750" indent="-285750" algn="l">
              <a:buFont typeface="Arial" panose="020B0604020202020204" pitchFamily="34" charset="0"/>
              <a:buChar char="•"/>
            </a:pPr>
            <a:r>
              <a:rPr lang="en-IN" sz="1800" b="1" dirty="0" err="1"/>
              <a:t>Lastindexof</a:t>
            </a:r>
            <a:r>
              <a:rPr lang="en-IN" sz="1800" b="1" dirty="0"/>
              <a:t>:</a:t>
            </a:r>
          </a:p>
          <a:p>
            <a:pPr marL="285750" indent="-285750" algn="l">
              <a:buFont typeface="Arial" panose="020B0604020202020204" pitchFamily="34" charset="0"/>
              <a:buChar char="•"/>
            </a:pPr>
            <a:r>
              <a:rPr lang="en-IN" sz="1800" b="1" dirty="0" err="1"/>
              <a:t>Replace:if</a:t>
            </a:r>
            <a:r>
              <a:rPr lang="en-IN" sz="1800" b="1" dirty="0"/>
              <a:t> we want to replace one value with other value we use replace</a:t>
            </a:r>
          </a:p>
          <a:p>
            <a:pPr marL="285750" indent="-285750" algn="l">
              <a:buFont typeface="Arial" panose="020B0604020202020204" pitchFamily="34" charset="0"/>
              <a:buChar char="•"/>
            </a:pPr>
            <a:r>
              <a:rPr lang="en-IN" sz="1800" b="1" dirty="0"/>
              <a:t>Split():it is used to split the string into an array of strings based on separator character.</a:t>
            </a:r>
          </a:p>
          <a:p>
            <a:pPr marL="285750" indent="-285750" algn="l">
              <a:buFont typeface="Arial" panose="020B0604020202020204" pitchFamily="34" charset="0"/>
              <a:buChar char="•"/>
            </a:pPr>
            <a:r>
              <a:rPr lang="en-IN" sz="1800" b="1" dirty="0"/>
              <a:t>Trim():it removes unnecessary spaces from the left and right side but not in the middle of the string</a:t>
            </a:r>
          </a:p>
          <a:p>
            <a:pPr marL="285750" indent="-285750" algn="l">
              <a:buFont typeface="Arial" panose="020B0604020202020204" pitchFamily="34" charset="0"/>
              <a:buChar char="•"/>
            </a:pPr>
            <a:r>
              <a:rPr lang="en-IN" sz="1800" b="1" dirty="0" err="1"/>
              <a:t>Concat</a:t>
            </a:r>
            <a:r>
              <a:rPr lang="en-IN" sz="1800" b="1" dirty="0"/>
              <a:t>: it </a:t>
            </a:r>
            <a:r>
              <a:rPr lang="en-IN" sz="1800" b="1" dirty="0" err="1"/>
              <a:t>concat</a:t>
            </a:r>
            <a:r>
              <a:rPr lang="en-IN" sz="1800" b="1" dirty="0"/>
              <a:t> two strings into a single string.</a:t>
            </a:r>
          </a:p>
        </p:txBody>
      </p:sp>
    </p:spTree>
    <p:extLst>
      <p:ext uri="{BB962C8B-B14F-4D97-AF65-F5344CB8AC3E}">
        <p14:creationId xmlns:p14="http://schemas.microsoft.com/office/powerpoint/2010/main" val="4263607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normAutofit/>
          </a:bodyPr>
          <a:lstStyle/>
          <a:p>
            <a:pPr marL="285750" indent="-285750" algn="l">
              <a:buFont typeface="Arial" panose="020B0604020202020204" pitchFamily="34" charset="0"/>
              <a:buChar char="•"/>
            </a:pPr>
            <a:r>
              <a:rPr lang="en-IN" sz="1800" b="1" dirty="0"/>
              <a:t>Date Functions:</a:t>
            </a:r>
          </a:p>
          <a:p>
            <a:pPr marL="285750" indent="-285750" algn="l">
              <a:buFont typeface="Arial" panose="020B0604020202020204" pitchFamily="34" charset="0"/>
              <a:buChar char="•"/>
            </a:pPr>
            <a:r>
              <a:rPr lang="en-IN" sz="1800" b="1" dirty="0"/>
              <a:t>New Date() will get system date and time</a:t>
            </a:r>
          </a:p>
          <a:p>
            <a:pPr marL="285750" indent="-285750" algn="l">
              <a:buFont typeface="Arial" panose="020B0604020202020204" pitchFamily="34" charset="0"/>
              <a:buChar char="•"/>
            </a:pPr>
            <a:r>
              <a:rPr lang="en-IN" sz="1800" b="1" dirty="0" err="1"/>
              <a:t>toLocaleDateString</a:t>
            </a:r>
            <a:r>
              <a:rPr lang="en-IN" sz="1800" b="1" dirty="0"/>
              <a:t>():it will give m/d/</a:t>
            </a:r>
            <a:r>
              <a:rPr lang="en-IN" sz="1800" b="1" dirty="0" err="1"/>
              <a:t>yyy</a:t>
            </a:r>
            <a:r>
              <a:rPr lang="en-IN" sz="1800" b="1" dirty="0"/>
              <a:t> format</a:t>
            </a:r>
          </a:p>
          <a:p>
            <a:pPr marL="285750" indent="-285750" algn="l">
              <a:buFont typeface="Arial" panose="020B0604020202020204" pitchFamily="34" charset="0"/>
              <a:buChar char="•"/>
            </a:pPr>
            <a:r>
              <a:rPr lang="en-IN" sz="1800" b="1" dirty="0" err="1"/>
              <a:t>toLocaleTimeString:it</a:t>
            </a:r>
            <a:r>
              <a:rPr lang="en-IN" sz="1800" b="1" dirty="0"/>
              <a:t> will give h:m:s AM/PM</a:t>
            </a:r>
          </a:p>
          <a:p>
            <a:pPr marL="285750" indent="-285750" algn="l">
              <a:buFont typeface="Arial" panose="020B0604020202020204" pitchFamily="34" charset="0"/>
              <a:buChar char="•"/>
            </a:pPr>
            <a:r>
              <a:rPr lang="en-IN" sz="1800" b="1" dirty="0" err="1"/>
              <a:t>getTime</a:t>
            </a:r>
            <a:r>
              <a:rPr lang="en-IN" sz="1800" b="1" dirty="0"/>
              <a:t>():it will give number of milliseconds</a:t>
            </a:r>
          </a:p>
          <a:p>
            <a:pPr marL="285750" indent="-285750" algn="l">
              <a:buFont typeface="Arial" panose="020B0604020202020204" pitchFamily="34" charset="0"/>
              <a:buChar char="•"/>
            </a:pPr>
            <a:r>
              <a:rPr lang="en-IN" sz="1800" b="1" dirty="0" err="1"/>
              <a:t>getDay</a:t>
            </a:r>
            <a:r>
              <a:rPr lang="en-IN" sz="1800" b="1" dirty="0"/>
              <a:t>():it will give day of a week</a:t>
            </a:r>
          </a:p>
          <a:p>
            <a:pPr marL="285750" indent="-285750" algn="l">
              <a:buFont typeface="Arial" panose="020B0604020202020204" pitchFamily="34" charset="0"/>
              <a:buChar char="•"/>
            </a:pPr>
            <a:r>
              <a:rPr lang="en-IN" sz="1800" b="1" dirty="0" err="1"/>
              <a:t>getDate</a:t>
            </a:r>
            <a:r>
              <a:rPr lang="en-IN" sz="1800" b="1" dirty="0"/>
              <a:t>():it will give date </a:t>
            </a:r>
            <a:r>
              <a:rPr lang="en-IN" sz="1800" b="1" dirty="0" err="1"/>
              <a:t>getMonth</a:t>
            </a:r>
            <a:r>
              <a:rPr lang="en-IN" sz="1800" b="1" dirty="0"/>
              <a:t>() </a:t>
            </a:r>
            <a:r>
              <a:rPr lang="en-IN" sz="1800" b="1" dirty="0" err="1"/>
              <a:t>getFullyear</a:t>
            </a:r>
            <a:r>
              <a:rPr lang="en-IN" sz="1800" b="1" dirty="0"/>
              <a:t>()</a:t>
            </a:r>
          </a:p>
          <a:p>
            <a:pPr marL="285750" indent="-285750" algn="l">
              <a:buFont typeface="Arial" panose="020B0604020202020204" pitchFamily="34" charset="0"/>
              <a:buChar char="•"/>
            </a:pPr>
            <a:r>
              <a:rPr lang="en-IN" sz="1800" b="1" dirty="0" err="1"/>
              <a:t>getHour</a:t>
            </a:r>
            <a:r>
              <a:rPr lang="en-IN" sz="1800" b="1" dirty="0"/>
              <a:t>() will give time </a:t>
            </a:r>
            <a:r>
              <a:rPr lang="en-IN" sz="1800" b="1" dirty="0" err="1"/>
              <a:t>getMinutes</a:t>
            </a:r>
            <a:r>
              <a:rPr lang="en-IN" sz="1800" b="1" dirty="0"/>
              <a:t>() </a:t>
            </a:r>
            <a:r>
              <a:rPr lang="en-IN" sz="1800" b="1" dirty="0" err="1"/>
              <a:t>getSeconds</a:t>
            </a:r>
            <a:r>
              <a:rPr lang="en-IN" sz="1800" b="1" dirty="0"/>
              <a:t>()</a:t>
            </a:r>
          </a:p>
          <a:p>
            <a:pPr marL="285750" indent="-285750" algn="l">
              <a:buFont typeface="Arial" panose="020B0604020202020204" pitchFamily="34" charset="0"/>
              <a:buChar char="•"/>
            </a:pPr>
            <a:r>
              <a:rPr lang="en-IN" sz="1800" b="1" dirty="0"/>
              <a:t>If we want to create custom date instead of system date we use </a:t>
            </a:r>
            <a:r>
              <a:rPr lang="en-IN" sz="1800" b="1" dirty="0" err="1"/>
              <a:t>setfullYear</a:t>
            </a:r>
            <a:r>
              <a:rPr lang="en-IN" sz="1800" b="1" dirty="0"/>
              <a:t>(),</a:t>
            </a:r>
            <a:r>
              <a:rPr lang="en-IN" sz="1800" b="1" dirty="0" err="1"/>
              <a:t>setMonth</a:t>
            </a:r>
            <a:r>
              <a:rPr lang="en-IN" sz="1800" b="1" dirty="0"/>
              <a:t>(),</a:t>
            </a:r>
            <a:r>
              <a:rPr lang="en-IN" sz="1800" b="1" dirty="0" err="1"/>
              <a:t>setDate</a:t>
            </a:r>
            <a:r>
              <a:rPr lang="en-IN" sz="1800" b="1" dirty="0"/>
              <a:t>()</a:t>
            </a:r>
          </a:p>
          <a:p>
            <a:pPr marL="285750" indent="-285750" algn="l">
              <a:buFont typeface="Arial" panose="020B0604020202020204" pitchFamily="34" charset="0"/>
              <a:buChar char="•"/>
            </a:pPr>
            <a:endParaRPr lang="en-IN" sz="1800" b="1" dirty="0"/>
          </a:p>
          <a:p>
            <a:pPr marL="285750" indent="-285750" algn="l">
              <a:buFont typeface="Arial" panose="020B0604020202020204" pitchFamily="34" charset="0"/>
              <a:buChar char="•"/>
            </a:pPr>
            <a:r>
              <a:rPr lang="en-IN" sz="1800" b="1" dirty="0"/>
              <a:t>DOM:</a:t>
            </a:r>
          </a:p>
          <a:p>
            <a:pPr marL="285750" indent="-285750" algn="l">
              <a:buFont typeface="Arial" panose="020B0604020202020204" pitchFamily="34" charset="0"/>
              <a:buChar char="•"/>
            </a:pPr>
            <a:r>
              <a:rPr lang="en-IN" sz="1800" b="1" dirty="0"/>
              <a:t>DOM </a:t>
            </a:r>
            <a:r>
              <a:rPr lang="en-IN" sz="1800" dirty="0"/>
              <a:t>stands for Document object model.it is the tree structure of the set of elements in the web page. Whenever we execute set of html tags in the browser automatically tree structure will be formed in the browser and that tree structure is called </a:t>
            </a:r>
            <a:r>
              <a:rPr lang="en-IN" sz="1800" dirty="0" err="1"/>
              <a:t>DOM.Window</a:t>
            </a:r>
            <a:r>
              <a:rPr lang="en-IN" sz="1800" dirty="0" err="1">
                <a:sym typeface="Wingdings" panose="05000000000000000000" pitchFamily="2" charset="2"/>
              </a:rPr>
              <a:t>document</a:t>
            </a:r>
            <a:endParaRPr lang="en-IN" sz="1800" dirty="0">
              <a:sym typeface="Wingdings" panose="05000000000000000000" pitchFamily="2" charset="2"/>
            </a:endParaRPr>
          </a:p>
          <a:p>
            <a:pPr marL="285750" indent="-285750" algn="l">
              <a:buFont typeface="Arial" panose="020B0604020202020204" pitchFamily="34" charset="0"/>
              <a:buChar char="•"/>
            </a:pPr>
            <a:r>
              <a:rPr lang="en-IN" sz="1800" b="1" dirty="0">
                <a:sym typeface="Wingdings" panose="05000000000000000000" pitchFamily="2" charset="2"/>
              </a:rPr>
              <a:t>DOM Manipulation: </a:t>
            </a:r>
            <a:r>
              <a:rPr lang="en-IN" sz="1800" dirty="0">
                <a:sym typeface="Wingdings" panose="05000000000000000000" pitchFamily="2" charset="2"/>
              </a:rPr>
              <a:t>It contains three objects </a:t>
            </a:r>
            <a:r>
              <a:rPr lang="en-IN" sz="1800" b="1" dirty="0" err="1">
                <a:sym typeface="Wingdings" panose="05000000000000000000" pitchFamily="2" charset="2"/>
              </a:rPr>
              <a:t>Window,Document,Element</a:t>
            </a:r>
            <a:endParaRPr lang="en-IN" sz="1800" b="1" dirty="0">
              <a:sym typeface="Wingdings" panose="05000000000000000000" pitchFamily="2" charset="2"/>
            </a:endParaRPr>
          </a:p>
          <a:p>
            <a:pPr marL="285750" indent="-285750" algn="l">
              <a:buFont typeface="Arial" panose="020B0604020202020204" pitchFamily="34" charset="0"/>
              <a:buChar char="•"/>
            </a:pPr>
            <a:r>
              <a:rPr lang="en-IN" sz="1800" b="1" dirty="0">
                <a:sym typeface="Wingdings" panose="05000000000000000000" pitchFamily="2" charset="2"/>
              </a:rPr>
              <a:t>Window </a:t>
            </a:r>
            <a:r>
              <a:rPr lang="en-IN" sz="1800" b="1" dirty="0" err="1">
                <a:sym typeface="Wingdings" panose="05000000000000000000" pitchFamily="2" charset="2"/>
              </a:rPr>
              <a:t>Proerties</a:t>
            </a:r>
            <a:r>
              <a:rPr lang="en-IN" sz="1800" b="1" dirty="0">
                <a:sym typeface="Wingdings" panose="05000000000000000000" pitchFamily="2" charset="2"/>
              </a:rPr>
              <a:t>: </a:t>
            </a:r>
            <a:r>
              <a:rPr lang="en-IN" sz="1800" dirty="0">
                <a:sym typeface="Wingdings" panose="05000000000000000000" pitchFamily="2" charset="2"/>
              </a:rPr>
              <a:t>we have location.href,navigator.userAgent,screen,alert,confirm,print,setTimeout,setInterval(),</a:t>
            </a:r>
            <a:r>
              <a:rPr lang="en-IN" sz="1800" dirty="0" err="1">
                <a:sym typeface="Wingdings" panose="05000000000000000000" pitchFamily="2" charset="2"/>
              </a:rPr>
              <a:t>scrollTo,open</a:t>
            </a:r>
            <a:r>
              <a:rPr lang="en-IN" sz="1800" dirty="0">
                <a:sym typeface="Wingdings" panose="05000000000000000000" pitchFamily="2" charset="2"/>
              </a:rPr>
              <a:t>() are predefined properties</a:t>
            </a:r>
          </a:p>
        </p:txBody>
      </p:sp>
    </p:spTree>
    <p:extLst>
      <p:ext uri="{BB962C8B-B14F-4D97-AF65-F5344CB8AC3E}">
        <p14:creationId xmlns:p14="http://schemas.microsoft.com/office/powerpoint/2010/main" val="2646194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normAutofit/>
          </a:bodyPr>
          <a:lstStyle/>
          <a:p>
            <a:pPr marL="285750" indent="-285750" algn="l">
              <a:buFont typeface="Arial" panose="020B0604020202020204" pitchFamily="34" charset="0"/>
              <a:buChar char="•"/>
            </a:pPr>
            <a:r>
              <a:rPr lang="en-IN" sz="1800" b="1" dirty="0" err="1"/>
              <a:t>Location.href:</a:t>
            </a:r>
            <a:r>
              <a:rPr lang="en-IN" sz="1800" dirty="0" err="1"/>
              <a:t>This</a:t>
            </a:r>
            <a:r>
              <a:rPr lang="en-IN" sz="1800" dirty="0"/>
              <a:t> property will give the current working page address.</a:t>
            </a:r>
          </a:p>
          <a:p>
            <a:pPr marL="285750" indent="-285750" algn="l">
              <a:buFont typeface="Arial" panose="020B0604020202020204" pitchFamily="34" charset="0"/>
              <a:buChar char="•"/>
            </a:pPr>
            <a:r>
              <a:rPr lang="en-IN" sz="1800" b="1" dirty="0" err="1"/>
              <a:t>Navigator.useragent</a:t>
            </a:r>
            <a:r>
              <a:rPr lang="en-IN" sz="1800" b="1" dirty="0"/>
              <a:t>: </a:t>
            </a:r>
            <a:r>
              <a:rPr lang="en-IN" sz="1800" dirty="0"/>
              <a:t>it will give the current working browser name.</a:t>
            </a:r>
          </a:p>
          <a:p>
            <a:pPr marL="285750" indent="-285750" algn="l">
              <a:buFont typeface="Arial" panose="020B0604020202020204" pitchFamily="34" charset="0"/>
              <a:buChar char="•"/>
            </a:pPr>
            <a:r>
              <a:rPr lang="en-IN" sz="1800" b="1" dirty="0" err="1"/>
              <a:t>window.screenX</a:t>
            </a:r>
            <a:r>
              <a:rPr lang="en-IN" sz="1800" b="1" dirty="0"/>
              <a:t> and </a:t>
            </a:r>
            <a:r>
              <a:rPr lang="en-IN" sz="1800" b="1" dirty="0" err="1"/>
              <a:t>screenY</a:t>
            </a:r>
            <a:r>
              <a:rPr lang="en-IN" sz="1800" b="1" dirty="0"/>
              <a:t>: </a:t>
            </a:r>
            <a:endParaRPr lang="en-IN" sz="1800" dirty="0"/>
          </a:p>
          <a:p>
            <a:pPr marL="285750" indent="-285750" algn="l">
              <a:buFont typeface="Arial" panose="020B0604020202020204" pitchFamily="34" charset="0"/>
              <a:buChar char="•"/>
            </a:pPr>
            <a:r>
              <a:rPr lang="en-IN" sz="1800" b="1" dirty="0" err="1"/>
              <a:t>Window.alert</a:t>
            </a:r>
            <a:r>
              <a:rPr lang="en-IN" sz="1800" b="1" dirty="0"/>
              <a:t>: </a:t>
            </a:r>
            <a:r>
              <a:rPr lang="en-IN" sz="1800" dirty="0"/>
              <a:t>it will give popup box.it will display only ok button</a:t>
            </a:r>
          </a:p>
          <a:p>
            <a:pPr marL="285750" indent="-285750" algn="l">
              <a:buFont typeface="Arial" panose="020B0604020202020204" pitchFamily="34" charset="0"/>
              <a:buChar char="•"/>
            </a:pPr>
            <a:r>
              <a:rPr lang="en-IN" sz="1800" b="1" dirty="0" err="1"/>
              <a:t>Window.confirm</a:t>
            </a:r>
            <a:r>
              <a:rPr lang="en-IN" sz="1800" b="1" dirty="0"/>
              <a:t>: </a:t>
            </a:r>
            <a:r>
              <a:rPr lang="en-IN" sz="1800" dirty="0"/>
              <a:t>it will display ok and cancel buttons.</a:t>
            </a:r>
          </a:p>
          <a:p>
            <a:pPr marL="285750" indent="-285750" algn="l">
              <a:buFont typeface="Arial" panose="020B0604020202020204" pitchFamily="34" charset="0"/>
              <a:buChar char="•"/>
            </a:pPr>
            <a:r>
              <a:rPr lang="en-IN" sz="1800" b="1" dirty="0" err="1"/>
              <a:t>Window.print</a:t>
            </a:r>
            <a:r>
              <a:rPr lang="en-IN" sz="1800" b="1" dirty="0"/>
              <a:t>:  </a:t>
            </a:r>
            <a:r>
              <a:rPr lang="en-IN" sz="1800" dirty="0"/>
              <a:t>it will display the print box</a:t>
            </a:r>
          </a:p>
          <a:p>
            <a:pPr marL="285750" indent="-285750" algn="l">
              <a:buFont typeface="Arial" panose="020B0604020202020204" pitchFamily="34" charset="0"/>
              <a:buChar char="•"/>
            </a:pPr>
            <a:r>
              <a:rPr lang="en-IN" sz="1800" b="1" dirty="0" err="1"/>
              <a:t>Window.setTimeout</a:t>
            </a:r>
            <a:r>
              <a:rPr lang="en-IN" sz="1800" b="1" dirty="0"/>
              <a:t>: </a:t>
            </a:r>
            <a:r>
              <a:rPr lang="en-IN" sz="1800" dirty="0"/>
              <a:t>it is used to call a function after completion of specified number of milliseconds.</a:t>
            </a:r>
          </a:p>
          <a:p>
            <a:pPr marL="285750" indent="-285750" algn="l">
              <a:buFont typeface="Arial" panose="020B0604020202020204" pitchFamily="34" charset="0"/>
              <a:buChar char="•"/>
            </a:pPr>
            <a:r>
              <a:rPr lang="en-IN" sz="1800" b="1" dirty="0" err="1"/>
              <a:t>Window.setInterval</a:t>
            </a:r>
            <a:r>
              <a:rPr lang="en-IN" sz="1800" b="1" dirty="0"/>
              <a:t>: </a:t>
            </a:r>
            <a:r>
              <a:rPr lang="en-IN" sz="1800" dirty="0"/>
              <a:t>sometimes we would like to repeat the process after the completion of certain number of milliseconds then we can use </a:t>
            </a:r>
            <a:r>
              <a:rPr lang="en-IN" sz="1800" dirty="0" err="1"/>
              <a:t>setInterval</a:t>
            </a:r>
            <a:r>
              <a:rPr lang="en-IN" sz="1800" dirty="0"/>
              <a:t>.</a:t>
            </a:r>
          </a:p>
          <a:p>
            <a:pPr marL="285750" indent="-285750" algn="l">
              <a:buFont typeface="Arial" panose="020B0604020202020204" pitchFamily="34" charset="0"/>
              <a:buChar char="•"/>
            </a:pPr>
            <a:r>
              <a:rPr lang="en-IN" sz="1800" b="1" dirty="0" err="1"/>
              <a:t>Window.scrollTo:</a:t>
            </a:r>
            <a:r>
              <a:rPr lang="en-IN" sz="1800" dirty="0" err="1"/>
              <a:t>it</a:t>
            </a:r>
            <a:r>
              <a:rPr lang="en-IN" sz="1800" dirty="0"/>
              <a:t> is used to scroll the web page horizontally/vertically based on X and Y co-ordinates.</a:t>
            </a:r>
          </a:p>
          <a:p>
            <a:pPr marL="285750" indent="-285750" algn="l">
              <a:buFont typeface="Arial" panose="020B0604020202020204" pitchFamily="34" charset="0"/>
              <a:buChar char="•"/>
            </a:pPr>
            <a:r>
              <a:rPr lang="en-IN" sz="1800" b="1" dirty="0" err="1"/>
              <a:t>Window.open</a:t>
            </a:r>
            <a:r>
              <a:rPr lang="en-IN" sz="1800" b="1" dirty="0"/>
              <a:t>: </a:t>
            </a:r>
            <a:r>
              <a:rPr lang="en-IN" sz="1800" dirty="0"/>
              <a:t>	it will open other page</a:t>
            </a:r>
          </a:p>
          <a:p>
            <a:pPr marL="285750" indent="-285750" algn="l">
              <a:buFont typeface="Arial" panose="020B0604020202020204" pitchFamily="34" charset="0"/>
              <a:buChar char="•"/>
            </a:pPr>
            <a:r>
              <a:rPr lang="en-IN" sz="1800" b="1" dirty="0"/>
              <a:t>Document: </a:t>
            </a:r>
            <a:r>
              <a:rPr lang="en-IN" sz="1800" dirty="0"/>
              <a:t>document object has </a:t>
            </a:r>
            <a:r>
              <a:rPr lang="en-IN" sz="1800" dirty="0" err="1"/>
              <a:t>Title,head,body,images,links,url</a:t>
            </a:r>
            <a:r>
              <a:rPr lang="en-IN" sz="1800" dirty="0"/>
              <a:t> and it contains methods like write(),</a:t>
            </a:r>
            <a:r>
              <a:rPr lang="en-IN" sz="1800" dirty="0" err="1"/>
              <a:t>getElementByTagName</a:t>
            </a:r>
            <a:r>
              <a:rPr lang="en-IN" sz="1800" dirty="0"/>
              <a:t>(),</a:t>
            </a:r>
            <a:r>
              <a:rPr lang="en-IN" sz="1800" dirty="0" err="1"/>
              <a:t>getElementByName</a:t>
            </a:r>
            <a:r>
              <a:rPr lang="en-IN" sz="1800" dirty="0"/>
              <a:t>() etc</a:t>
            </a:r>
          </a:p>
          <a:p>
            <a:pPr marL="285750" indent="-285750" algn="l">
              <a:buFont typeface="Arial" panose="020B0604020202020204" pitchFamily="34" charset="0"/>
              <a:buChar char="•"/>
            </a:pPr>
            <a:r>
              <a:rPr lang="en-IN" sz="1800" b="1" dirty="0"/>
              <a:t>Write(): </a:t>
            </a:r>
            <a:r>
              <a:rPr lang="en-IN" sz="1800" dirty="0"/>
              <a:t>it is used to display some content in the web page</a:t>
            </a:r>
          </a:p>
          <a:p>
            <a:pPr marL="285750" indent="-285750" algn="l">
              <a:buFont typeface="Arial" panose="020B0604020202020204" pitchFamily="34" charset="0"/>
              <a:buChar char="•"/>
            </a:pPr>
            <a:r>
              <a:rPr lang="en-IN" sz="1800" b="1" dirty="0" err="1"/>
              <a:t>getElementById</a:t>
            </a:r>
            <a:r>
              <a:rPr lang="en-IN" sz="1800" b="1" dirty="0"/>
              <a:t>: </a:t>
            </a:r>
            <a:r>
              <a:rPr lang="en-IN" sz="1800" dirty="0"/>
              <a:t>if we want to select single appropriate element then we can go for </a:t>
            </a:r>
            <a:r>
              <a:rPr lang="en-IN" sz="1800" dirty="0" err="1"/>
              <a:t>getElementById</a:t>
            </a:r>
            <a:r>
              <a:rPr lang="en-IN" sz="1800" dirty="0"/>
              <a:t>.</a:t>
            </a:r>
          </a:p>
          <a:p>
            <a:pPr marL="285750" indent="-285750" algn="l">
              <a:buFont typeface="Arial" panose="020B0604020202020204" pitchFamily="34" charset="0"/>
              <a:buChar char="•"/>
            </a:pPr>
            <a:r>
              <a:rPr lang="en-IN" sz="1800" b="1" dirty="0" err="1"/>
              <a:t>getElementbyName</a:t>
            </a:r>
            <a:r>
              <a:rPr lang="en-IN" sz="1800" b="1" dirty="0"/>
              <a:t>: </a:t>
            </a:r>
            <a:r>
              <a:rPr lang="en-IN" sz="1800" dirty="0"/>
              <a:t>if we want to select few elements then we can go for </a:t>
            </a:r>
            <a:r>
              <a:rPr lang="en-IN" sz="1800" dirty="0" err="1"/>
              <a:t>getElementByName</a:t>
            </a:r>
            <a:endParaRPr lang="en-IN" sz="1800" dirty="0"/>
          </a:p>
          <a:p>
            <a:pPr marL="285750" indent="-285750" algn="l">
              <a:buFont typeface="Arial" panose="020B0604020202020204" pitchFamily="34" charset="0"/>
              <a:buChar char="•"/>
            </a:pPr>
            <a:r>
              <a:rPr lang="en-IN" sz="1800" b="1" dirty="0" err="1"/>
              <a:t>getElementByTagName</a:t>
            </a:r>
            <a:r>
              <a:rPr lang="en-IN" sz="1800" b="1" dirty="0"/>
              <a:t>: </a:t>
            </a:r>
            <a:r>
              <a:rPr lang="en-IN" sz="1800" dirty="0"/>
              <a:t>if we want to get all the elements </a:t>
            </a:r>
            <a:r>
              <a:rPr lang="en-IN" sz="1800" dirty="0" err="1"/>
              <a:t>gased</a:t>
            </a:r>
            <a:r>
              <a:rPr lang="en-IN" sz="1800" dirty="0"/>
              <a:t> on tag then we use this </a:t>
            </a:r>
            <a:r>
              <a:rPr lang="en-IN" sz="1800" dirty="0" err="1"/>
              <a:t>getElementByTagName</a:t>
            </a:r>
            <a:endParaRPr lang="en-IN" sz="1800" dirty="0"/>
          </a:p>
          <a:p>
            <a:pPr marL="285750" indent="-285750" algn="l">
              <a:buFont typeface="Arial" panose="020B0604020202020204" pitchFamily="34" charset="0"/>
              <a:buChar char="•"/>
            </a:pPr>
            <a:r>
              <a:rPr lang="en-IN" sz="1800" b="1" dirty="0" err="1"/>
              <a:t>getElementBYClaaaName,queryselectorAll:This</a:t>
            </a:r>
            <a:r>
              <a:rPr lang="en-IN" sz="1800" b="1" dirty="0"/>
              <a:t> is the single function that works for any condition, </a:t>
            </a:r>
            <a:r>
              <a:rPr lang="en-IN" sz="1800" b="1" dirty="0" err="1"/>
              <a:t>queryselector</a:t>
            </a:r>
            <a:endParaRPr lang="en-IN" sz="1800" b="1" dirty="0"/>
          </a:p>
        </p:txBody>
      </p:sp>
    </p:spTree>
    <p:extLst>
      <p:ext uri="{BB962C8B-B14F-4D97-AF65-F5344CB8AC3E}">
        <p14:creationId xmlns:p14="http://schemas.microsoft.com/office/powerpoint/2010/main" val="3984370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normAutofit/>
          </a:bodyPr>
          <a:lstStyle/>
          <a:p>
            <a:pPr marL="285750" indent="-285750" algn="l">
              <a:buFont typeface="Arial" panose="020B0604020202020204" pitchFamily="34" charset="0"/>
              <a:buChar char="•"/>
            </a:pPr>
            <a:r>
              <a:rPr lang="en-IN" sz="1800" b="1" dirty="0"/>
              <a:t>Element Properties: </a:t>
            </a:r>
          </a:p>
          <a:p>
            <a:pPr marL="285750" indent="-285750" algn="l">
              <a:buFont typeface="Arial" panose="020B0604020202020204" pitchFamily="34" charset="0"/>
              <a:buChar char="•"/>
            </a:pPr>
            <a:r>
              <a:rPr lang="en-IN" sz="1800" b="1" dirty="0" err="1"/>
              <a:t>tagName,id</a:t>
            </a:r>
            <a:endParaRPr lang="en-IN" sz="1800" b="1" dirty="0"/>
          </a:p>
          <a:p>
            <a:pPr marL="285750" indent="-285750" algn="l">
              <a:buFont typeface="Arial" panose="020B0604020202020204" pitchFamily="34" charset="0"/>
              <a:buChar char="•"/>
            </a:pPr>
            <a:r>
              <a:rPr lang="en-IN" sz="1800" b="1" dirty="0" err="1"/>
              <a:t>innerHtml</a:t>
            </a:r>
            <a:r>
              <a:rPr lang="en-IN" sz="1800" b="1" dirty="0"/>
              <a:t> and </a:t>
            </a:r>
            <a:r>
              <a:rPr lang="en-IN" sz="1800" b="1" dirty="0" err="1"/>
              <a:t>innerText</a:t>
            </a:r>
            <a:r>
              <a:rPr lang="en-IN" sz="1800" b="1" dirty="0"/>
              <a:t>: both</a:t>
            </a:r>
            <a:r>
              <a:rPr lang="en-IN" sz="1800" dirty="0"/>
              <a:t> will get the content of the </a:t>
            </a:r>
            <a:r>
              <a:rPr lang="en-IN" sz="1800" dirty="0" err="1"/>
              <a:t>tag.difference</a:t>
            </a:r>
            <a:r>
              <a:rPr lang="en-IN" sz="1800" dirty="0"/>
              <a:t> between them is </a:t>
            </a:r>
            <a:r>
              <a:rPr lang="en-IN" sz="1800" dirty="0" err="1"/>
              <a:t>innerhtml</a:t>
            </a:r>
            <a:r>
              <a:rPr lang="en-IN" sz="1800" dirty="0"/>
              <a:t> will retrieve the content and also the html tag if exists in the content but </a:t>
            </a:r>
            <a:r>
              <a:rPr lang="en-IN" sz="1800" dirty="0" err="1"/>
              <a:t>innerText</a:t>
            </a:r>
            <a:r>
              <a:rPr lang="en-IN" sz="1800" dirty="0"/>
              <a:t> will retrieve only the content</a:t>
            </a:r>
          </a:p>
          <a:p>
            <a:pPr marL="285750" indent="-285750" algn="l">
              <a:buFont typeface="Arial" panose="020B0604020202020204" pitchFamily="34" charset="0"/>
              <a:buChar char="•"/>
            </a:pPr>
            <a:r>
              <a:rPr lang="en-IN" sz="1800" b="1" dirty="0"/>
              <a:t>Style: </a:t>
            </a:r>
            <a:r>
              <a:rPr lang="en-IN" sz="1800" dirty="0"/>
              <a:t>we can apply any </a:t>
            </a:r>
            <a:r>
              <a:rPr lang="en-IN" sz="1800" dirty="0" err="1"/>
              <a:t>css</a:t>
            </a:r>
            <a:r>
              <a:rPr lang="en-IN" sz="1800" dirty="0"/>
              <a:t> property to this style</a:t>
            </a:r>
          </a:p>
          <a:p>
            <a:pPr marL="285750" indent="-285750" algn="l">
              <a:buFont typeface="Arial" panose="020B0604020202020204" pitchFamily="34" charset="0"/>
              <a:buChar char="•"/>
            </a:pPr>
            <a:r>
              <a:rPr lang="en-IN" sz="1800" b="1" dirty="0" err="1"/>
              <a:t>parentElement,children,scrollTop</a:t>
            </a:r>
            <a:endParaRPr lang="en-IN" sz="1800" b="1" dirty="0"/>
          </a:p>
          <a:p>
            <a:pPr marL="285750" indent="-285750" algn="l">
              <a:buFont typeface="Arial" panose="020B0604020202020204" pitchFamily="34" charset="0"/>
              <a:buChar char="•"/>
            </a:pPr>
            <a:r>
              <a:rPr lang="en-IN" sz="1800" b="1" dirty="0" err="1"/>
              <a:t>setAttribute</a:t>
            </a:r>
            <a:r>
              <a:rPr lang="en-IN" sz="1800" b="1" dirty="0"/>
              <a:t>() : </a:t>
            </a:r>
            <a:r>
              <a:rPr lang="en-IN" sz="1800" dirty="0"/>
              <a:t>it is used to set an attribute to html tag</a:t>
            </a:r>
          </a:p>
          <a:p>
            <a:pPr marL="285750" indent="-285750" algn="l">
              <a:buFont typeface="Arial" panose="020B0604020202020204" pitchFamily="34" charset="0"/>
              <a:buChar char="•"/>
            </a:pPr>
            <a:r>
              <a:rPr lang="en-IN" sz="1800" b="1" dirty="0" err="1"/>
              <a:t>getAttribute</a:t>
            </a:r>
            <a:r>
              <a:rPr lang="en-IN" sz="1800" b="1" dirty="0"/>
              <a:t>(): </a:t>
            </a:r>
            <a:r>
              <a:rPr lang="en-IN" sz="1800" dirty="0"/>
              <a:t>it is used to retrieve the current value of the attribute of html tag</a:t>
            </a:r>
          </a:p>
          <a:p>
            <a:pPr marL="285750" indent="-285750" algn="l">
              <a:buFont typeface="Arial" panose="020B0604020202020204" pitchFamily="34" charset="0"/>
              <a:buChar char="•"/>
            </a:pPr>
            <a:r>
              <a:rPr lang="en-IN" sz="1800" b="1" dirty="0" err="1"/>
              <a:t>Removeattribute</a:t>
            </a:r>
            <a:r>
              <a:rPr lang="en-IN" sz="1800" b="1" dirty="0"/>
              <a:t>: </a:t>
            </a:r>
            <a:r>
              <a:rPr lang="en-IN" sz="1800" dirty="0"/>
              <a:t>it is used to remove the existing attribute</a:t>
            </a:r>
          </a:p>
          <a:p>
            <a:pPr marL="285750" indent="-285750" algn="l">
              <a:buFont typeface="Arial" panose="020B0604020202020204" pitchFamily="34" charset="0"/>
              <a:buChar char="•"/>
            </a:pPr>
            <a:r>
              <a:rPr lang="en-IN" sz="1800" b="1" dirty="0"/>
              <a:t>Attributes: </a:t>
            </a:r>
            <a:r>
              <a:rPr lang="en-IN" sz="1800" dirty="0"/>
              <a:t>it is used to read all attributes of existing tag</a:t>
            </a:r>
          </a:p>
          <a:p>
            <a:pPr marL="285750" indent="-285750" algn="l">
              <a:buFont typeface="Arial" panose="020B0604020202020204" pitchFamily="34" charset="0"/>
              <a:buChar char="•"/>
            </a:pPr>
            <a:r>
              <a:rPr lang="en-IN" sz="1800" b="1" dirty="0"/>
              <a:t>has Attribute: </a:t>
            </a:r>
            <a:r>
              <a:rPr lang="en-IN" sz="1800" dirty="0"/>
              <a:t>if we want to check if html tag is having the specific attribute or not then we use has Attribute.</a:t>
            </a:r>
          </a:p>
          <a:p>
            <a:pPr marL="285750" indent="-285750" algn="l">
              <a:buFont typeface="Arial" panose="020B0604020202020204" pitchFamily="34" charset="0"/>
              <a:buChar char="•"/>
            </a:pPr>
            <a:r>
              <a:rPr lang="en-IN" sz="1800" b="1" dirty="0" err="1"/>
              <a:t>Focus:</a:t>
            </a:r>
            <a:r>
              <a:rPr lang="en-IN" sz="1800" dirty="0" err="1"/>
              <a:t>it</a:t>
            </a:r>
            <a:r>
              <a:rPr lang="en-IN" sz="1800" dirty="0"/>
              <a:t> is used to place the cursor inside the specific form element</a:t>
            </a:r>
          </a:p>
          <a:p>
            <a:pPr marL="285750" indent="-285750" algn="l">
              <a:buFont typeface="Arial" panose="020B0604020202020204" pitchFamily="34" charset="0"/>
              <a:buChar char="•"/>
            </a:pPr>
            <a:r>
              <a:rPr lang="en-IN" sz="1800" b="1" dirty="0"/>
              <a:t>Click: </a:t>
            </a:r>
            <a:r>
              <a:rPr lang="en-IN" sz="1800" dirty="0"/>
              <a:t>it is used to click the specific form element.</a:t>
            </a:r>
          </a:p>
          <a:p>
            <a:pPr marL="285750" indent="-285750" algn="l">
              <a:buFont typeface="Arial" panose="020B0604020202020204" pitchFamily="34" charset="0"/>
              <a:buChar char="•"/>
            </a:pPr>
            <a:r>
              <a:rPr lang="en-IN" sz="1800" b="1" dirty="0"/>
              <a:t>Remove: </a:t>
            </a:r>
            <a:r>
              <a:rPr lang="en-IN" sz="1800" dirty="0"/>
              <a:t>it is used to remove the current element</a:t>
            </a:r>
          </a:p>
          <a:p>
            <a:pPr marL="285750" indent="-285750" algn="l">
              <a:buFont typeface="Arial" panose="020B0604020202020204" pitchFamily="34" charset="0"/>
              <a:buChar char="•"/>
            </a:pPr>
            <a:r>
              <a:rPr lang="en-IN" sz="1800" b="1" dirty="0" err="1"/>
              <a:t>createElement</a:t>
            </a:r>
            <a:r>
              <a:rPr lang="en-IN" sz="1800" b="1" dirty="0"/>
              <a:t>: </a:t>
            </a:r>
            <a:r>
              <a:rPr lang="en-IN" sz="1800" dirty="0"/>
              <a:t>if we want to create a new element we have to use </a:t>
            </a:r>
            <a:r>
              <a:rPr lang="en-IN" sz="1800" b="1" dirty="0" err="1"/>
              <a:t>createElemnt</a:t>
            </a:r>
            <a:r>
              <a:rPr lang="en-IN" sz="1800" b="1" dirty="0"/>
              <a:t> and </a:t>
            </a:r>
            <a:r>
              <a:rPr lang="en-IN" sz="1800" b="1" dirty="0" err="1"/>
              <a:t>appendChild.createElement</a:t>
            </a:r>
            <a:r>
              <a:rPr lang="en-IN" sz="1800" b="1" dirty="0"/>
              <a:t> is used to create an instance of the </a:t>
            </a:r>
            <a:r>
              <a:rPr lang="en-IN" sz="1800" b="1" dirty="0" err="1"/>
              <a:t>tag.after</a:t>
            </a:r>
            <a:r>
              <a:rPr lang="en-IN" sz="1800" b="1" dirty="0"/>
              <a:t> creating if we want to add it to parent then we use </a:t>
            </a:r>
            <a:r>
              <a:rPr lang="en-IN" sz="1800" b="1" dirty="0" err="1"/>
              <a:t>appendChild</a:t>
            </a:r>
            <a:endParaRPr lang="en-IN" sz="1800" b="1" dirty="0"/>
          </a:p>
        </p:txBody>
      </p:sp>
    </p:spTree>
    <p:extLst>
      <p:ext uri="{BB962C8B-B14F-4D97-AF65-F5344CB8AC3E}">
        <p14:creationId xmlns:p14="http://schemas.microsoft.com/office/powerpoint/2010/main" val="2384302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normAutofit/>
          </a:bodyPr>
          <a:lstStyle/>
          <a:p>
            <a:pPr marL="285750" indent="-285750" algn="l">
              <a:buFont typeface="Arial" panose="020B0604020202020204" pitchFamily="34" charset="0"/>
              <a:buChar char="•"/>
            </a:pPr>
            <a:r>
              <a:rPr lang="en-IN" sz="1800" b="1" dirty="0" err="1"/>
              <a:t>insertBefore</a:t>
            </a:r>
            <a:r>
              <a:rPr lang="en-IN" sz="1800" b="1" dirty="0"/>
              <a:t>: </a:t>
            </a:r>
            <a:r>
              <a:rPr lang="en-IN" sz="1800" dirty="0"/>
              <a:t>we can insert the new element before the specific element</a:t>
            </a:r>
          </a:p>
          <a:p>
            <a:pPr marL="285750" indent="-285750" algn="l">
              <a:buFont typeface="Arial" panose="020B0604020202020204" pitchFamily="34" charset="0"/>
              <a:buChar char="•"/>
            </a:pPr>
            <a:r>
              <a:rPr lang="en-IN" sz="1800" b="1" dirty="0" err="1"/>
              <a:t>addEventListener</a:t>
            </a:r>
            <a:r>
              <a:rPr lang="en-IN" sz="1800" b="1" dirty="0"/>
              <a:t>: </a:t>
            </a:r>
            <a:r>
              <a:rPr lang="en-IN" sz="1800" dirty="0"/>
              <a:t>it is used to add some events to elements. Events like keyboard or mouse actions done by </a:t>
            </a:r>
            <a:r>
              <a:rPr lang="en-IN" sz="1800" dirty="0" err="1"/>
              <a:t>user.document.getElementById</a:t>
            </a:r>
            <a:r>
              <a:rPr lang="en-IN" sz="1800" dirty="0"/>
              <a:t>(“div”).</a:t>
            </a:r>
            <a:r>
              <a:rPr lang="en-IN" sz="1800" dirty="0" err="1"/>
              <a:t>addEventListener</a:t>
            </a:r>
            <a:r>
              <a:rPr lang="en-IN" sz="1800" dirty="0"/>
              <a:t>(“click”,</a:t>
            </a:r>
            <a:r>
              <a:rPr lang="en-IN" sz="1800" dirty="0" err="1"/>
              <a:t>fnname</a:t>
            </a:r>
            <a:r>
              <a:rPr lang="en-IN" sz="1800" dirty="0"/>
              <a:t>);</a:t>
            </a:r>
          </a:p>
          <a:p>
            <a:pPr marL="285750" indent="-285750" algn="l">
              <a:buFont typeface="Arial" panose="020B0604020202020204" pitchFamily="34" charset="0"/>
              <a:buChar char="•"/>
            </a:pPr>
            <a:r>
              <a:rPr lang="en-IN" sz="1800" b="1" dirty="0" err="1"/>
              <a:t>DblClick</a:t>
            </a:r>
            <a:r>
              <a:rPr lang="en-IN" sz="1800" b="1" dirty="0"/>
              <a:t>: </a:t>
            </a:r>
            <a:r>
              <a:rPr lang="en-IN" sz="1800" dirty="0"/>
              <a:t>it executes when user double clicks on the event</a:t>
            </a:r>
          </a:p>
          <a:p>
            <a:pPr marL="285750" indent="-285750" algn="l">
              <a:buFont typeface="Arial" panose="020B0604020202020204" pitchFamily="34" charset="0"/>
              <a:buChar char="•"/>
            </a:pPr>
            <a:r>
              <a:rPr lang="en-IN" sz="1800" b="1" dirty="0"/>
              <a:t>Mo0useover: </a:t>
            </a:r>
            <a:r>
              <a:rPr lang="en-IN" sz="1800" dirty="0"/>
              <a:t>it executes when the user places mouse pointer on the element.</a:t>
            </a:r>
          </a:p>
          <a:p>
            <a:pPr marL="285750" indent="-285750" algn="l">
              <a:buFont typeface="Arial" panose="020B0604020202020204" pitchFamily="34" charset="0"/>
              <a:buChar char="•"/>
            </a:pPr>
            <a:r>
              <a:rPr lang="en-IN" sz="1800" b="1" dirty="0" err="1"/>
              <a:t>Mouseout</a:t>
            </a:r>
            <a:r>
              <a:rPr lang="en-IN" sz="1800" b="1" dirty="0"/>
              <a:t>: </a:t>
            </a:r>
            <a:r>
              <a:rPr lang="en-IN" sz="1800" dirty="0"/>
              <a:t>this event executes when user moves the mouse pointer out of the element.</a:t>
            </a:r>
          </a:p>
          <a:p>
            <a:pPr marL="285750" indent="-285750" algn="l">
              <a:buFont typeface="Arial" panose="020B0604020202020204" pitchFamily="34" charset="0"/>
              <a:buChar char="•"/>
            </a:pPr>
            <a:r>
              <a:rPr lang="en-IN" sz="1800" b="1" dirty="0" err="1"/>
              <a:t>Mousemove</a:t>
            </a:r>
            <a:r>
              <a:rPr lang="en-IN" sz="1800" b="1" dirty="0"/>
              <a:t>: </a:t>
            </a:r>
            <a:r>
              <a:rPr lang="en-IN" sz="1800" dirty="0"/>
              <a:t>it executes when user moves the mouse pointer across the element</a:t>
            </a:r>
          </a:p>
          <a:p>
            <a:pPr marL="285750" indent="-285750" algn="l">
              <a:buFont typeface="Arial" panose="020B0604020202020204" pitchFamily="34" charset="0"/>
              <a:buChar char="•"/>
            </a:pPr>
            <a:r>
              <a:rPr lang="en-IN" sz="1800" b="1" dirty="0" err="1"/>
              <a:t>Keyup</a:t>
            </a:r>
            <a:r>
              <a:rPr lang="en-IN" sz="1800" b="1" dirty="0"/>
              <a:t> Event: </a:t>
            </a:r>
            <a:r>
              <a:rPr lang="en-IN" sz="1800" dirty="0"/>
              <a:t>it executes when user presses any key on the keyboard</a:t>
            </a:r>
          </a:p>
          <a:p>
            <a:pPr marL="285750" indent="-285750" algn="l">
              <a:buFont typeface="Arial" panose="020B0604020202020204" pitchFamily="34" charset="0"/>
              <a:buChar char="•"/>
            </a:pPr>
            <a:r>
              <a:rPr lang="en-IN" sz="1800" b="1" dirty="0"/>
              <a:t>Keypress Event: </a:t>
            </a:r>
            <a:r>
              <a:rPr lang="en-IN" sz="1800" dirty="0"/>
              <a:t>it is similar to </a:t>
            </a:r>
            <a:r>
              <a:rPr lang="en-IN" sz="1800" dirty="0" err="1"/>
              <a:t>keyup</a:t>
            </a:r>
            <a:r>
              <a:rPr lang="en-IN" sz="1800" dirty="0"/>
              <a:t> but difference is keypress event executes before accepting the character where as </a:t>
            </a:r>
            <a:r>
              <a:rPr lang="en-IN" sz="1800" dirty="0" err="1"/>
              <a:t>keyup</a:t>
            </a:r>
            <a:r>
              <a:rPr lang="en-IN" sz="1800" dirty="0"/>
              <a:t> is executing after accepting the character </a:t>
            </a:r>
          </a:p>
          <a:p>
            <a:pPr marL="285750" indent="-285750" algn="l">
              <a:buFont typeface="Arial" panose="020B0604020202020204" pitchFamily="34" charset="0"/>
              <a:buChar char="•"/>
            </a:pPr>
            <a:r>
              <a:rPr lang="en-IN" sz="1800" b="1" dirty="0"/>
              <a:t>Focus and blur: </a:t>
            </a:r>
            <a:r>
              <a:rPr lang="en-IN" sz="1800" dirty="0"/>
              <a:t>if cursor is inside the textbox is focus and cursor focus goes out of the textbox is blur</a:t>
            </a:r>
          </a:p>
          <a:p>
            <a:pPr marL="285750" indent="-285750" algn="l">
              <a:buFont typeface="Arial" panose="020B0604020202020204" pitchFamily="34" charset="0"/>
              <a:buChar char="•"/>
            </a:pPr>
            <a:r>
              <a:rPr lang="en-IN" sz="1800" b="1" dirty="0" err="1"/>
              <a:t>Changeevent</a:t>
            </a:r>
            <a:r>
              <a:rPr lang="en-IN" sz="1800" b="1" dirty="0"/>
              <a:t>: </a:t>
            </a:r>
            <a:r>
              <a:rPr lang="en-IN" sz="1800" dirty="0"/>
              <a:t>it </a:t>
            </a:r>
            <a:r>
              <a:rPr lang="en-IN" sz="1800" dirty="0" err="1"/>
              <a:t>execytes</a:t>
            </a:r>
            <a:r>
              <a:rPr lang="en-IN" sz="1800" dirty="0"/>
              <a:t> when user modified the value in the </a:t>
            </a:r>
            <a:r>
              <a:rPr lang="en-IN" sz="1800" dirty="0" err="1"/>
              <a:t>textbox,user</a:t>
            </a:r>
            <a:r>
              <a:rPr lang="en-IN" sz="1800" dirty="0"/>
              <a:t> has selected the radio </a:t>
            </a:r>
            <a:r>
              <a:rPr lang="en-IN" sz="1800" dirty="0" err="1"/>
              <a:t>button,user</a:t>
            </a:r>
            <a:r>
              <a:rPr lang="en-IN" sz="1800" dirty="0"/>
              <a:t> has checked the check </a:t>
            </a:r>
            <a:r>
              <a:rPr lang="en-IN" sz="1800" dirty="0" err="1"/>
              <a:t>box,user</a:t>
            </a:r>
            <a:r>
              <a:rPr lang="en-IN" sz="1800" dirty="0"/>
              <a:t> has selected the value in the dropdown in all these cases this event is </a:t>
            </a:r>
            <a:r>
              <a:rPr lang="en-IN" sz="1800" dirty="0" err="1"/>
              <a:t>triggered.changeevent</a:t>
            </a:r>
            <a:r>
              <a:rPr lang="en-IN" sz="1800" dirty="0"/>
              <a:t> will not execute for each character.it executes when we press the tab key</a:t>
            </a:r>
          </a:p>
          <a:p>
            <a:pPr marL="285750" indent="-285750" algn="l">
              <a:buFont typeface="Arial" panose="020B0604020202020204" pitchFamily="34" charset="0"/>
              <a:buChar char="•"/>
            </a:pPr>
            <a:r>
              <a:rPr lang="en-IN" sz="1800" b="1" dirty="0" err="1"/>
              <a:t>Contextmenu</a:t>
            </a:r>
            <a:r>
              <a:rPr lang="en-IN" sz="1800" b="1" dirty="0"/>
              <a:t>: </a:t>
            </a:r>
            <a:r>
              <a:rPr lang="en-IN" sz="1800" dirty="0"/>
              <a:t>it executes when user right clicks on the element</a:t>
            </a:r>
          </a:p>
          <a:p>
            <a:pPr marL="285750" indent="-285750" algn="l">
              <a:buFont typeface="Arial" panose="020B0604020202020204" pitchFamily="34" charset="0"/>
              <a:buChar char="•"/>
            </a:pPr>
            <a:r>
              <a:rPr lang="en-IN" sz="1800" b="1" dirty="0" err="1"/>
              <a:t>Cut,copy</a:t>
            </a:r>
            <a:r>
              <a:rPr lang="en-IN" sz="1800" b="1" dirty="0"/>
              <a:t> and paste events: </a:t>
            </a:r>
          </a:p>
        </p:txBody>
      </p:sp>
    </p:spTree>
    <p:extLst>
      <p:ext uri="{BB962C8B-B14F-4D97-AF65-F5344CB8AC3E}">
        <p14:creationId xmlns:p14="http://schemas.microsoft.com/office/powerpoint/2010/main" val="3842164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normAutofit/>
          </a:bodyPr>
          <a:lstStyle/>
          <a:p>
            <a:pPr marL="285750" indent="-285750" algn="l">
              <a:buFont typeface="Arial" panose="020B0604020202020204" pitchFamily="34" charset="0"/>
              <a:buChar char="•"/>
            </a:pPr>
            <a:r>
              <a:rPr lang="en-IN" sz="1800" b="1" dirty="0"/>
              <a:t>Promise: </a:t>
            </a:r>
            <a:r>
              <a:rPr lang="en-IN" sz="1800" dirty="0"/>
              <a:t>it is an object that is used as a placeholder for the future result of an asynchronous operation.</a:t>
            </a:r>
          </a:p>
          <a:p>
            <a:pPr marL="285750" indent="-285750" algn="l">
              <a:buFont typeface="Arial" panose="020B0604020202020204" pitchFamily="34" charset="0"/>
              <a:buChar char="•"/>
            </a:pPr>
            <a:r>
              <a:rPr lang="en-IN" sz="1800" b="1" dirty="0" err="1"/>
              <a:t>Const</a:t>
            </a:r>
            <a:r>
              <a:rPr lang="en-IN" sz="1800" b="1" dirty="0"/>
              <a:t> countries=function(country){fetch(‘</a:t>
            </a:r>
            <a:r>
              <a:rPr lang="en-IN" sz="1800" b="1" dirty="0" err="1"/>
              <a:t>apirul</a:t>
            </a:r>
            <a:r>
              <a:rPr lang="en-IN" sz="1800" b="1" dirty="0"/>
              <a:t>’).then(function(response){</a:t>
            </a:r>
          </a:p>
          <a:p>
            <a:pPr marL="285750" indent="-285750" algn="l">
              <a:buFont typeface="Arial" panose="020B0604020202020204" pitchFamily="34" charset="0"/>
              <a:buChar char="•"/>
            </a:pPr>
            <a:r>
              <a:rPr lang="en-IN" sz="1800" b="1" dirty="0"/>
              <a:t>Console.log(response);</a:t>
            </a:r>
          </a:p>
          <a:p>
            <a:pPr marL="285750" indent="-285750" algn="l">
              <a:buFont typeface="Arial" panose="020B0604020202020204" pitchFamily="34" charset="0"/>
              <a:buChar char="•"/>
            </a:pPr>
            <a:r>
              <a:rPr lang="en-IN" sz="1800" b="1" dirty="0"/>
              <a:t>Return </a:t>
            </a:r>
            <a:r>
              <a:rPr lang="en-IN" sz="1800" b="1" dirty="0" err="1"/>
              <a:t>Response.json</a:t>
            </a:r>
            <a:r>
              <a:rPr lang="en-IN" sz="1800" b="1" dirty="0"/>
              <a:t>();</a:t>
            </a:r>
          </a:p>
          <a:p>
            <a:pPr marL="285750" indent="-285750" algn="l">
              <a:buFont typeface="Arial" panose="020B0604020202020204" pitchFamily="34" charset="0"/>
              <a:buChar char="•"/>
            </a:pPr>
            <a:r>
              <a:rPr lang="en-IN" sz="1800" b="1" dirty="0"/>
              <a:t>}).then(function(data){console.log</a:t>
            </a:r>
            <a:r>
              <a:rPr lang="en-IN" sz="1800" b="1"/>
              <a:t>(data);})}</a:t>
            </a:r>
            <a:endParaRPr lang="en-IN" sz="1800" b="1" dirty="0"/>
          </a:p>
          <a:p>
            <a:pPr marL="285750" indent="-285750" algn="l">
              <a:buFont typeface="Arial" panose="020B0604020202020204" pitchFamily="34" charset="0"/>
              <a:buChar char="•"/>
            </a:pPr>
            <a:endParaRPr lang="en-IN" sz="1800" b="1" dirty="0"/>
          </a:p>
        </p:txBody>
      </p:sp>
    </p:spTree>
    <p:extLst>
      <p:ext uri="{BB962C8B-B14F-4D97-AF65-F5344CB8AC3E}">
        <p14:creationId xmlns:p14="http://schemas.microsoft.com/office/powerpoint/2010/main" val="1400687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normAutofit/>
          </a:bodyPr>
          <a:lstStyle/>
          <a:p>
            <a:pPr algn="l"/>
            <a:endParaRPr lang="en-IN" sz="1800" b="1" dirty="0"/>
          </a:p>
          <a:p>
            <a:pPr marL="342900" indent="-342900" algn="l">
              <a:buFont typeface="Arial" panose="020B0604020202020204" pitchFamily="34" charset="0"/>
              <a:buChar char="•"/>
            </a:pPr>
            <a:r>
              <a:rPr lang="en-IN" sz="1800" dirty="0"/>
              <a:t>We have three core technologies of web which are html, </a:t>
            </a:r>
            <a:r>
              <a:rPr lang="en-IN" sz="1800" dirty="0" err="1"/>
              <a:t>css</a:t>
            </a:r>
            <a:r>
              <a:rPr lang="en-IN" sz="1800" dirty="0"/>
              <a:t> and </a:t>
            </a:r>
            <a:r>
              <a:rPr lang="en-IN" sz="1800" dirty="0" err="1"/>
              <a:t>javascript</a:t>
            </a:r>
            <a:r>
              <a:rPr lang="en-IN" sz="1800" dirty="0"/>
              <a:t>. So these three technologies work together to create beautiful, interactive and dynamic web site or web application. So now here html is responsible for the content of the </a:t>
            </a:r>
            <a:r>
              <a:rPr lang="en-IN" sz="1800" dirty="0" err="1"/>
              <a:t>page.example</a:t>
            </a:r>
            <a:r>
              <a:rPr lang="en-IN" sz="1800" dirty="0"/>
              <a:t> like </a:t>
            </a:r>
            <a:r>
              <a:rPr lang="en-IN" sz="1800" dirty="0" err="1"/>
              <a:t>text,image,button</a:t>
            </a:r>
            <a:r>
              <a:rPr lang="en-IN" sz="1800" dirty="0"/>
              <a:t> all the elements which we see on the web page is always written in html. Then the </a:t>
            </a:r>
            <a:r>
              <a:rPr lang="en-IN" sz="1800" dirty="0" err="1"/>
              <a:t>css</a:t>
            </a:r>
            <a:r>
              <a:rPr lang="en-IN" sz="1800" dirty="0"/>
              <a:t> is responsible for styling/presentation of that content and finally JavaScript is the programming language which we use to manipulate the content or the </a:t>
            </a:r>
            <a:r>
              <a:rPr lang="en-IN" sz="1800" dirty="0" err="1"/>
              <a:t>css</a:t>
            </a:r>
            <a:endParaRPr lang="en-IN" sz="1800" dirty="0"/>
          </a:p>
          <a:p>
            <a:pPr marL="342900" indent="-342900" algn="l">
              <a:buFont typeface="Arial" panose="020B0604020202020204" pitchFamily="34" charset="0"/>
              <a:buChar char="•"/>
            </a:pPr>
            <a:r>
              <a:rPr lang="en-IN" sz="1800" dirty="0"/>
              <a:t>Starting from ES2015 we call them as modern </a:t>
            </a:r>
            <a:r>
              <a:rPr lang="en-IN" sz="1800" dirty="0" err="1"/>
              <a:t>javascript</a:t>
            </a:r>
            <a:r>
              <a:rPr lang="en-IN" sz="1800" dirty="0"/>
              <a:t>.</a:t>
            </a:r>
          </a:p>
          <a:p>
            <a:pPr marL="342900" indent="-342900" algn="l">
              <a:buFont typeface="Arial" panose="020B0604020202020204" pitchFamily="34" charset="0"/>
              <a:buChar char="•"/>
            </a:pPr>
            <a:r>
              <a:rPr lang="en-IN" sz="1800" dirty="0"/>
              <a:t>We write the </a:t>
            </a:r>
            <a:r>
              <a:rPr lang="en-IN" sz="1800" dirty="0" err="1"/>
              <a:t>javascript</a:t>
            </a:r>
            <a:r>
              <a:rPr lang="en-IN" sz="1800" dirty="0"/>
              <a:t> code in &lt;script&gt; tag in html or </a:t>
            </a:r>
            <a:r>
              <a:rPr lang="en-IN" sz="1800" dirty="0" err="1"/>
              <a:t>aspx</a:t>
            </a:r>
            <a:r>
              <a:rPr lang="en-IN" sz="1800" dirty="0"/>
              <a:t> page etc and this is the inline script.</a:t>
            </a:r>
          </a:p>
          <a:p>
            <a:pPr marL="342900" indent="-342900" algn="l">
              <a:buFont typeface="Arial" panose="020B0604020202020204" pitchFamily="34" charset="0"/>
              <a:buChar char="•"/>
            </a:pPr>
            <a:r>
              <a:rPr lang="en-IN" sz="1800" dirty="0"/>
              <a:t>We can also use the external </a:t>
            </a:r>
            <a:r>
              <a:rPr lang="en-IN" sz="1800" dirty="0" err="1"/>
              <a:t>js</a:t>
            </a:r>
            <a:r>
              <a:rPr lang="en-IN" sz="1800" dirty="0"/>
              <a:t> file and load that file in html or </a:t>
            </a:r>
            <a:r>
              <a:rPr lang="en-IN" sz="1800" dirty="0" err="1"/>
              <a:t>aspx</a:t>
            </a:r>
            <a:r>
              <a:rPr lang="en-IN" sz="1800" dirty="0"/>
              <a:t> pages using &lt;script </a:t>
            </a:r>
            <a:r>
              <a:rPr lang="en-IN" sz="1800" dirty="0" err="1"/>
              <a:t>src</a:t>
            </a:r>
            <a:r>
              <a:rPr lang="en-IN" sz="1800" dirty="0"/>
              <a:t>=“</a:t>
            </a:r>
            <a:r>
              <a:rPr lang="en-IN" sz="1800" dirty="0" err="1"/>
              <a:t>js</a:t>
            </a:r>
            <a:r>
              <a:rPr lang="en-IN" sz="1800" dirty="0"/>
              <a:t> file”/&gt;</a:t>
            </a:r>
          </a:p>
          <a:p>
            <a:pPr marL="342900" indent="-342900" algn="l">
              <a:buFont typeface="Arial" panose="020B0604020202020204" pitchFamily="34" charset="0"/>
              <a:buChar char="•"/>
            </a:pPr>
            <a:r>
              <a:rPr lang="en-IN" sz="1800" dirty="0"/>
              <a:t>Value is the smallest unit of information that we have in </a:t>
            </a:r>
            <a:r>
              <a:rPr lang="en-IN" sz="1800" dirty="0" err="1"/>
              <a:t>javascript</a:t>
            </a:r>
            <a:r>
              <a:rPr lang="en-IN" sz="1800" dirty="0"/>
              <a:t> and we can store these values in a </a:t>
            </a:r>
            <a:r>
              <a:rPr lang="en-IN" sz="1800" dirty="0" err="1"/>
              <a:t>variables.if</a:t>
            </a:r>
            <a:r>
              <a:rPr lang="en-IN" sz="1800" dirty="0"/>
              <a:t> we assign a value to the variable that variable will be created in a computer memory</a:t>
            </a:r>
          </a:p>
          <a:p>
            <a:pPr marL="342900" indent="-342900" algn="l">
              <a:buFont typeface="Arial" panose="020B0604020202020204" pitchFamily="34" charset="0"/>
              <a:buChar char="•"/>
            </a:pPr>
            <a:r>
              <a:rPr lang="en-IN" sz="1800" dirty="0"/>
              <a:t>Naming convention for variables must be camelCase example </a:t>
            </a:r>
            <a:r>
              <a:rPr lang="en-IN" sz="1800" dirty="0" err="1"/>
              <a:t>firstName</a:t>
            </a:r>
            <a:r>
              <a:rPr lang="en-IN" sz="1800" dirty="0"/>
              <a:t> and variable names cannot start with </a:t>
            </a:r>
            <a:r>
              <a:rPr lang="en-IN" sz="1800" dirty="0" err="1"/>
              <a:t>numbers.example</a:t>
            </a:r>
            <a:r>
              <a:rPr lang="en-IN" sz="1800" dirty="0"/>
              <a:t> like let 3years=3; it will give us an error</a:t>
            </a:r>
          </a:p>
          <a:p>
            <a:pPr marL="342900" indent="-342900" algn="l">
              <a:buFont typeface="Arial" panose="020B0604020202020204" pitchFamily="34" charset="0"/>
              <a:buChar char="•"/>
            </a:pPr>
            <a:r>
              <a:rPr lang="en-IN" sz="1800" b="1" dirty="0" err="1"/>
              <a:t>DataTypes</a:t>
            </a:r>
            <a:r>
              <a:rPr lang="en-IN" sz="1800" b="1" dirty="0"/>
              <a:t>:</a:t>
            </a:r>
          </a:p>
          <a:p>
            <a:pPr marL="342900" indent="-342900" algn="l">
              <a:buFont typeface="Arial" panose="020B0604020202020204" pitchFamily="34" charset="0"/>
              <a:buChar char="•"/>
            </a:pPr>
            <a:r>
              <a:rPr lang="en-IN" sz="1800" dirty="0"/>
              <a:t>In every programming language values have a different types depending on the type of the data that we want them to hold. In </a:t>
            </a:r>
            <a:r>
              <a:rPr lang="en-IN" sz="1800" dirty="0" err="1"/>
              <a:t>javascript</a:t>
            </a:r>
            <a:r>
              <a:rPr lang="en-IN" sz="1800" dirty="0"/>
              <a:t> every value is either an object  or a primitive type. We have seven primitive data </a:t>
            </a:r>
            <a:r>
              <a:rPr lang="en-IN" sz="1800" dirty="0" err="1"/>
              <a:t>types.number,string,Boolean,undefined,null,symbol</a:t>
            </a:r>
            <a:r>
              <a:rPr lang="en-IN" sz="1800" dirty="0"/>
              <a:t> and </a:t>
            </a:r>
            <a:r>
              <a:rPr lang="en-IN" sz="1800" dirty="0" err="1"/>
              <a:t>bigint</a:t>
            </a:r>
            <a:r>
              <a:rPr lang="en-IN" sz="1800" dirty="0"/>
              <a:t>.</a:t>
            </a:r>
          </a:p>
          <a:p>
            <a:pPr marL="342900" indent="-342900" algn="l">
              <a:buFont typeface="Arial" panose="020B0604020202020204" pitchFamily="34" charset="0"/>
              <a:buChar char="•"/>
            </a:pPr>
            <a:r>
              <a:rPr lang="en-IN" sz="1800" dirty="0"/>
              <a:t>Number datatype are always a floating point numbers which means they always have </a:t>
            </a:r>
            <a:r>
              <a:rPr lang="en-IN" sz="1800" dirty="0" err="1"/>
              <a:t>decimals.for</a:t>
            </a:r>
            <a:r>
              <a:rPr lang="en-IN" sz="1800" dirty="0"/>
              <a:t> example if we assign a=23;internally we have 23.0</a:t>
            </a:r>
          </a:p>
          <a:p>
            <a:pPr marL="342900" indent="-342900" algn="l">
              <a:buFont typeface="Arial" panose="020B0604020202020204" pitchFamily="34" charset="0"/>
              <a:buChar char="•"/>
            </a:pPr>
            <a:r>
              <a:rPr lang="en-IN" sz="1800" dirty="0"/>
              <a:t>Strings are a sequence of characters</a:t>
            </a:r>
          </a:p>
          <a:p>
            <a:pPr marL="342900" indent="-342900" algn="l">
              <a:buFont typeface="Arial" panose="020B0604020202020204" pitchFamily="34" charset="0"/>
              <a:buChar char="•"/>
            </a:pPr>
            <a:endParaRPr lang="en-IN" sz="1800" dirty="0"/>
          </a:p>
        </p:txBody>
      </p:sp>
    </p:spTree>
    <p:extLst>
      <p:ext uri="{BB962C8B-B14F-4D97-AF65-F5344CB8AC3E}">
        <p14:creationId xmlns:p14="http://schemas.microsoft.com/office/powerpoint/2010/main" val="3311312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lstStyle/>
          <a:p>
            <a:pPr marL="342900" indent="-342900" algn="l">
              <a:buFont typeface="Arial" panose="020B0604020202020204" pitchFamily="34" charset="0"/>
              <a:buChar char="•"/>
            </a:pPr>
            <a:r>
              <a:rPr lang="en-IN" dirty="0"/>
              <a:t> </a:t>
            </a:r>
            <a:r>
              <a:rPr lang="en-IN" sz="1800" dirty="0"/>
              <a:t>Boolean always holds either true or false</a:t>
            </a:r>
          </a:p>
          <a:p>
            <a:pPr marL="342900" indent="-342900" algn="l">
              <a:buFont typeface="Arial" panose="020B0604020202020204" pitchFamily="34" charset="0"/>
              <a:buChar char="•"/>
            </a:pPr>
            <a:r>
              <a:rPr lang="en-IN" sz="1800" dirty="0"/>
              <a:t>Undefined is the value taken by the variable that is not yet defined which means we declared a variable and not assigned a value</a:t>
            </a:r>
          </a:p>
          <a:p>
            <a:pPr marL="342900" indent="-342900" algn="l">
              <a:buFont typeface="Arial" panose="020B0604020202020204" pitchFamily="34" charset="0"/>
              <a:buChar char="•"/>
            </a:pPr>
            <a:r>
              <a:rPr lang="en-IN" sz="1800" dirty="0"/>
              <a:t>Null means empty value</a:t>
            </a:r>
          </a:p>
          <a:p>
            <a:pPr marL="342900" indent="-342900" algn="l">
              <a:buFont typeface="Arial" panose="020B0604020202020204" pitchFamily="34" charset="0"/>
              <a:buChar char="•"/>
            </a:pPr>
            <a:r>
              <a:rPr lang="en-IN" sz="1800" dirty="0"/>
              <a:t>Symbol(ES2015) this is introduced in 2015 that defines a value which is unique and cannot be changed</a:t>
            </a:r>
          </a:p>
          <a:p>
            <a:pPr marL="342900" indent="-342900" algn="l">
              <a:buFont typeface="Arial" panose="020B0604020202020204" pitchFamily="34" charset="0"/>
              <a:buChar char="•"/>
            </a:pPr>
            <a:r>
              <a:rPr lang="en-IN" sz="1800" dirty="0" err="1"/>
              <a:t>Bigint</a:t>
            </a:r>
            <a:r>
              <a:rPr lang="en-IN" sz="1800" dirty="0"/>
              <a:t>(ES2020) this is introduced in 2020 which holds larger integer than number.</a:t>
            </a:r>
          </a:p>
          <a:p>
            <a:pPr marL="342900" indent="-342900" algn="l">
              <a:buFont typeface="Arial" panose="020B0604020202020204" pitchFamily="34" charset="0"/>
              <a:buChar char="•"/>
            </a:pPr>
            <a:r>
              <a:rPr lang="en-IN" sz="1800" dirty="0" err="1"/>
              <a:t>Javascript</a:t>
            </a:r>
            <a:r>
              <a:rPr lang="en-IN" sz="1800" dirty="0"/>
              <a:t> has dynamic typing which means that when we create a new variable we do not manually define the datatype of the value. </a:t>
            </a:r>
            <a:r>
              <a:rPr lang="en-IN" sz="1800" dirty="0" err="1"/>
              <a:t>Javascript</a:t>
            </a:r>
            <a:r>
              <a:rPr lang="en-IN" sz="1800" dirty="0"/>
              <a:t> automatically determines the datatype of a value when it is stored into a variable. So here value has a data type not a variable.so variables simply stores the value that has a type and other thing with dynamic typing is later we can assign a value of different data type to the same variable.</a:t>
            </a:r>
          </a:p>
          <a:p>
            <a:pPr marL="342900" indent="-342900" algn="l">
              <a:buFont typeface="Arial" panose="020B0604020202020204" pitchFamily="34" charset="0"/>
              <a:buChar char="•"/>
            </a:pPr>
            <a:r>
              <a:rPr lang="en-IN" sz="1800" dirty="0"/>
              <a:t>Console.log(</a:t>
            </a:r>
            <a:r>
              <a:rPr lang="en-IN" sz="1800" dirty="0" err="1"/>
              <a:t>typeof</a:t>
            </a:r>
            <a:r>
              <a:rPr lang="en-IN" sz="1800" dirty="0"/>
              <a:t> true)//this is print the datatype</a:t>
            </a:r>
          </a:p>
          <a:p>
            <a:pPr marL="342900" indent="-342900" algn="l">
              <a:buFont typeface="Arial" panose="020B0604020202020204" pitchFamily="34" charset="0"/>
              <a:buChar char="•"/>
            </a:pPr>
            <a:r>
              <a:rPr lang="en-IN" sz="1800" dirty="0"/>
              <a:t>There are 3 different ways of declaring a variable in </a:t>
            </a:r>
            <a:r>
              <a:rPr lang="en-IN" sz="1800" dirty="0" err="1"/>
              <a:t>javascript</a:t>
            </a:r>
            <a:r>
              <a:rPr lang="en-IN" sz="1800" dirty="0"/>
              <a:t>. We can create by using let, var and const. when we need to mutate or change the variable example like dynamic typing then we have to use </a:t>
            </a:r>
            <a:r>
              <a:rPr lang="en-IN" sz="1800" b="1" dirty="0"/>
              <a:t>let </a:t>
            </a:r>
            <a:r>
              <a:rPr lang="en-IN" sz="1800" dirty="0"/>
              <a:t>. We use </a:t>
            </a:r>
            <a:r>
              <a:rPr lang="en-IN" sz="1800" b="1" dirty="0" err="1"/>
              <a:t>const</a:t>
            </a:r>
            <a:r>
              <a:rPr lang="en-IN" sz="1800" b="1" dirty="0"/>
              <a:t> </a:t>
            </a:r>
            <a:r>
              <a:rPr lang="en-IN" sz="1800" dirty="0"/>
              <a:t>if the variable value is not changing. Example like </a:t>
            </a:r>
            <a:r>
              <a:rPr lang="en-IN" sz="1800" dirty="0" err="1"/>
              <a:t>birthyear.month</a:t>
            </a:r>
            <a:r>
              <a:rPr lang="en-IN" sz="1800" dirty="0"/>
              <a:t> and date cannot be changed.so for that we can use </a:t>
            </a:r>
            <a:r>
              <a:rPr lang="en-IN" sz="1800" dirty="0" err="1"/>
              <a:t>const</a:t>
            </a:r>
            <a:r>
              <a:rPr lang="en-IN" sz="1800" dirty="0"/>
              <a:t> variables.</a:t>
            </a:r>
          </a:p>
          <a:p>
            <a:pPr marL="342900" indent="-342900" algn="l">
              <a:buFont typeface="Arial" panose="020B0604020202020204" pitchFamily="34" charset="0"/>
              <a:buChar char="•"/>
            </a:pPr>
            <a:r>
              <a:rPr lang="en-IN" sz="1800" dirty="0"/>
              <a:t>Let is a block scoped and var is function scoped</a:t>
            </a:r>
          </a:p>
          <a:p>
            <a:pPr marL="342900" indent="-342900" algn="l">
              <a:buFont typeface="Arial" panose="020B0604020202020204" pitchFamily="34" charset="0"/>
              <a:buChar char="•"/>
            </a:pPr>
            <a:r>
              <a:rPr lang="en-IN" sz="1800" dirty="0"/>
              <a:t>We can console multiple values using console.log(10,20);</a:t>
            </a:r>
          </a:p>
          <a:p>
            <a:pPr marL="342900" indent="-342900" algn="l">
              <a:buFont typeface="Arial" panose="020B0604020202020204" pitchFamily="34" charset="0"/>
              <a:buChar char="•"/>
            </a:pPr>
            <a:endParaRPr lang="en-IN" sz="1800" dirty="0"/>
          </a:p>
          <a:p>
            <a:pPr marL="342900" indent="-342900" algn="l">
              <a:buFont typeface="Arial" panose="020B0604020202020204" pitchFamily="34" charset="0"/>
              <a:buChar char="•"/>
            </a:pPr>
            <a:r>
              <a:rPr lang="en-IN" sz="1800" b="1" dirty="0"/>
              <a:t>Basic Operators:</a:t>
            </a:r>
          </a:p>
          <a:p>
            <a:pPr marL="342900" indent="-342900" algn="l">
              <a:buFont typeface="Arial" panose="020B0604020202020204" pitchFamily="34" charset="0"/>
              <a:buChar char="•"/>
            </a:pPr>
            <a:r>
              <a:rPr lang="en-IN" sz="1800" b="1" dirty="0" err="1"/>
              <a:t>Arthimetic</a:t>
            </a:r>
            <a:r>
              <a:rPr lang="en-IN" sz="1800" b="1" dirty="0"/>
              <a:t> operator: </a:t>
            </a:r>
            <a:r>
              <a:rPr lang="en-IN" sz="1800" dirty="0" err="1"/>
              <a:t>minus,add,division</a:t>
            </a:r>
            <a:r>
              <a:rPr lang="en-IN" sz="1800" dirty="0"/>
              <a:t> etc . X+=10;let say if x=5 then x+=10 equals x=x+10 which is 15.similarly x++;which means x=x+1</a:t>
            </a:r>
          </a:p>
          <a:p>
            <a:pPr marL="342900" indent="-342900" algn="l">
              <a:buFont typeface="Arial" panose="020B0604020202020204" pitchFamily="34" charset="0"/>
              <a:buChar char="•"/>
            </a:pPr>
            <a:endParaRPr lang="en-IN" b="1" dirty="0"/>
          </a:p>
        </p:txBody>
      </p:sp>
    </p:spTree>
    <p:extLst>
      <p:ext uri="{BB962C8B-B14F-4D97-AF65-F5344CB8AC3E}">
        <p14:creationId xmlns:p14="http://schemas.microsoft.com/office/powerpoint/2010/main" val="1226318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lstStyle/>
          <a:p>
            <a:pPr marL="342900" indent="-342900" algn="l">
              <a:buFont typeface="Arial" panose="020B0604020202020204" pitchFamily="34" charset="0"/>
              <a:buChar char="•"/>
            </a:pPr>
            <a:r>
              <a:rPr lang="en-IN" sz="1800" b="1" dirty="0"/>
              <a:t>Comparison operator: </a:t>
            </a:r>
            <a:r>
              <a:rPr lang="en-IN" sz="1800" dirty="0"/>
              <a:t>we use comparison operator to compare and return bool value like x&gt;y</a:t>
            </a:r>
          </a:p>
          <a:p>
            <a:pPr marL="342900" indent="-342900" algn="l">
              <a:buFont typeface="Arial" panose="020B0604020202020204" pitchFamily="34" charset="0"/>
              <a:buChar char="•"/>
            </a:pPr>
            <a:r>
              <a:rPr lang="en-IN" sz="1800" b="1" dirty="0"/>
              <a:t>Operator Precedence: </a:t>
            </a:r>
            <a:r>
              <a:rPr lang="en-IN" sz="1800" dirty="0"/>
              <a:t>let say we have console.log(2020-1900 &gt; 2020-1991);// so here why minus operator executes first then the comparison(&gt;) operator. It is due to operator precedence. We can refer </a:t>
            </a:r>
            <a:r>
              <a:rPr lang="en-IN" sz="1800" dirty="0" err="1"/>
              <a:t>mdn</a:t>
            </a:r>
            <a:r>
              <a:rPr lang="en-IN" sz="1800" dirty="0"/>
              <a:t>(</a:t>
            </a:r>
            <a:r>
              <a:rPr lang="en-IN" sz="1800" dirty="0" err="1"/>
              <a:t>mozilla</a:t>
            </a:r>
            <a:r>
              <a:rPr lang="en-IN" sz="1800" dirty="0"/>
              <a:t> developer network for the same). Some operators execute from left to right as above and some operators execute from right to </a:t>
            </a:r>
            <a:r>
              <a:rPr lang="en-IN" sz="1800" dirty="0" err="1"/>
              <a:t>left.example</a:t>
            </a:r>
            <a:r>
              <a:rPr lang="en-IN" sz="1800" dirty="0"/>
              <a:t> is ley </a:t>
            </a:r>
            <a:r>
              <a:rPr lang="en-IN" sz="1800" dirty="0" err="1"/>
              <a:t>x,y;x</a:t>
            </a:r>
            <a:r>
              <a:rPr lang="en-IN" sz="1800" dirty="0"/>
              <a:t>=y=25-10-5;output of x and y is 10 because – operator has highest precedence than = operator so here expression starts from right to left</a:t>
            </a:r>
          </a:p>
          <a:p>
            <a:pPr marL="342900" indent="-342900" algn="l">
              <a:buFont typeface="Arial" panose="020B0604020202020204" pitchFamily="34" charset="0"/>
              <a:buChar char="•"/>
            </a:pPr>
            <a:r>
              <a:rPr lang="en-IN" sz="1800" b="1" dirty="0"/>
              <a:t>Strings and Template Literals: </a:t>
            </a:r>
            <a:r>
              <a:rPr lang="en-IN" sz="1800" dirty="0"/>
              <a:t>with template literals we can write a string in normal way an </a:t>
            </a:r>
            <a:r>
              <a:rPr lang="en-IN" sz="1800" dirty="0" err="1"/>
              <a:t>dthen</a:t>
            </a:r>
            <a:r>
              <a:rPr lang="en-IN" sz="1800" dirty="0"/>
              <a:t> basically insert the variable directly into the string. Example backticks `I’m a ${</a:t>
            </a:r>
            <a:r>
              <a:rPr lang="en-IN" sz="1800" dirty="0" err="1"/>
              <a:t>firstname</a:t>
            </a:r>
            <a:r>
              <a:rPr lang="en-IN" sz="1800" dirty="0"/>
              <a:t>}, a good man`; with template literals  no need of using plus sign and spaces to </a:t>
            </a:r>
            <a:r>
              <a:rPr lang="en-IN" sz="1800" dirty="0" err="1"/>
              <a:t>concat</a:t>
            </a:r>
            <a:r>
              <a:rPr lang="en-IN" sz="1800" dirty="0"/>
              <a:t> a string and giving spaces</a:t>
            </a:r>
          </a:p>
          <a:p>
            <a:pPr marL="342900" indent="-342900" algn="l">
              <a:buFont typeface="Arial" panose="020B0604020202020204" pitchFamily="34" charset="0"/>
              <a:buChar char="•"/>
            </a:pPr>
            <a:r>
              <a:rPr lang="en-IN" sz="1800" b="1" dirty="0"/>
              <a:t>Type Conversion and Coercion: </a:t>
            </a:r>
            <a:r>
              <a:rPr lang="en-IN" sz="1800" dirty="0"/>
              <a:t>type conversion is like converting from string to number or number into a Boolean etc.so type conversion is converting form one type to other. Type Coercion is when </a:t>
            </a:r>
            <a:r>
              <a:rPr lang="en-IN" sz="1800" dirty="0" err="1"/>
              <a:t>javascript</a:t>
            </a:r>
            <a:r>
              <a:rPr lang="en-IN" sz="1800" dirty="0"/>
              <a:t> automatically converts types.</a:t>
            </a:r>
          </a:p>
          <a:p>
            <a:pPr marL="342900" indent="-342900" algn="l">
              <a:buFont typeface="Arial" panose="020B0604020202020204" pitchFamily="34" charset="0"/>
              <a:buChar char="•"/>
            </a:pPr>
            <a:r>
              <a:rPr lang="en-IN" sz="1800" dirty="0"/>
              <a:t>To convert from string to number we use </a:t>
            </a:r>
            <a:r>
              <a:rPr lang="en-IN" sz="1800" b="1" dirty="0"/>
              <a:t>Number() </a:t>
            </a:r>
            <a:r>
              <a:rPr lang="en-IN" sz="1800" dirty="0"/>
              <a:t>function and if it is not </a:t>
            </a:r>
            <a:r>
              <a:rPr lang="en-IN" sz="1800" dirty="0" err="1"/>
              <a:t>convertable</a:t>
            </a:r>
            <a:r>
              <a:rPr lang="en-IN" sz="1800" dirty="0"/>
              <a:t> we will get </a:t>
            </a:r>
            <a:r>
              <a:rPr lang="en-IN" sz="1800" b="1" dirty="0"/>
              <a:t>NAN </a:t>
            </a:r>
          </a:p>
          <a:p>
            <a:pPr marL="342900" indent="-342900" algn="l">
              <a:buFont typeface="Arial" panose="020B0604020202020204" pitchFamily="34" charset="0"/>
              <a:buChar char="•"/>
            </a:pPr>
            <a:r>
              <a:rPr lang="en-IN" sz="1800" b="1" dirty="0"/>
              <a:t>Type Coercion </a:t>
            </a:r>
            <a:r>
              <a:rPr lang="en-IN" sz="1800" dirty="0"/>
              <a:t>happens whenever an operator is dealing with two values that have different types so in that </a:t>
            </a:r>
            <a:r>
              <a:rPr lang="en-IN" sz="1800" dirty="0" err="1"/>
              <a:t>javascript</a:t>
            </a:r>
            <a:r>
              <a:rPr lang="en-IN" sz="1800" dirty="0"/>
              <a:t> will convert one of the value to match with other value example console.log(‘my age is ‘ + 23 + ‘ years old’); so here we have string and number it will display as string because of type coercion. So whenever there is an operation between a string a number the number will be converted to a string. So if we have minus operator like console.log(‘23’-’10’-3);//output is 10 here string is converting into number .</a:t>
            </a:r>
            <a:r>
              <a:rPr lang="en-IN" sz="1800" b="1" dirty="0"/>
              <a:t>here plus operator will always converts to string and minus will convert to number</a:t>
            </a:r>
          </a:p>
          <a:p>
            <a:pPr marL="342900" indent="-342900" algn="l">
              <a:buFont typeface="Arial" panose="020B0604020202020204" pitchFamily="34" charset="0"/>
              <a:buChar char="•"/>
            </a:pPr>
            <a:r>
              <a:rPr lang="en-IN" sz="1800" b="1" dirty="0"/>
              <a:t>Truthy and </a:t>
            </a:r>
            <a:r>
              <a:rPr lang="en-IN" sz="1800" b="1" dirty="0" err="1"/>
              <a:t>Falsy</a:t>
            </a:r>
            <a:r>
              <a:rPr lang="en-IN" sz="1800" b="1" dirty="0"/>
              <a:t> Values: </a:t>
            </a:r>
            <a:r>
              <a:rPr lang="en-IN" sz="1800" dirty="0" err="1"/>
              <a:t>falsy</a:t>
            </a:r>
            <a:r>
              <a:rPr lang="en-IN" sz="1800" dirty="0"/>
              <a:t> values are values that are not exactly false but will become false when we try to convert them into a Boolean. In </a:t>
            </a:r>
            <a:r>
              <a:rPr lang="en-IN" sz="1800" dirty="0" err="1"/>
              <a:t>javascript</a:t>
            </a:r>
            <a:r>
              <a:rPr lang="en-IN" sz="1800" dirty="0"/>
              <a:t> we have 5 </a:t>
            </a:r>
            <a:r>
              <a:rPr lang="en-IN" sz="1800" dirty="0" err="1"/>
              <a:t>falsy</a:t>
            </a:r>
            <a:r>
              <a:rPr lang="en-IN" sz="1800" dirty="0"/>
              <a:t> values they are 0,’’.undefined,null,NAN and all of these values are converted to false when we attempt to convert them to a Boolean other than these values will be a truthy values which will convert to true when we attempt  to convert them to a Boolean. Example if value is not a zero or if value is not empty etc.</a:t>
            </a:r>
          </a:p>
          <a:p>
            <a:pPr marL="342900" indent="-342900" algn="l">
              <a:buFont typeface="Arial" panose="020B0604020202020204" pitchFamily="34" charset="0"/>
              <a:buChar char="•"/>
            </a:pPr>
            <a:r>
              <a:rPr lang="en-IN" sz="1800" dirty="0" err="1"/>
              <a:t>Example:const</a:t>
            </a:r>
            <a:r>
              <a:rPr lang="en-IN" sz="1800" dirty="0"/>
              <a:t> money=0;if(money){true block} else {false block}; since the value is 0 which means false </a:t>
            </a:r>
            <a:r>
              <a:rPr lang="en-IN" sz="1800" dirty="0" err="1"/>
              <a:t>false</a:t>
            </a:r>
            <a:r>
              <a:rPr lang="en-IN" sz="1800" dirty="0"/>
              <a:t> block gets executed</a:t>
            </a:r>
          </a:p>
          <a:p>
            <a:pPr marL="342900" indent="-342900" algn="l">
              <a:buFont typeface="Arial" panose="020B0604020202020204" pitchFamily="34" charset="0"/>
              <a:buChar char="•"/>
            </a:pPr>
            <a:endParaRPr lang="en-IN" b="1" dirty="0"/>
          </a:p>
        </p:txBody>
      </p:sp>
    </p:spTree>
    <p:extLst>
      <p:ext uri="{BB962C8B-B14F-4D97-AF65-F5344CB8AC3E}">
        <p14:creationId xmlns:p14="http://schemas.microsoft.com/office/powerpoint/2010/main" val="2078959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normAutofit fontScale="92500" lnSpcReduction="20000"/>
          </a:bodyPr>
          <a:lstStyle/>
          <a:p>
            <a:pPr marL="285750" indent="-285750" algn="l">
              <a:buFont typeface="Arial" panose="020B0604020202020204" pitchFamily="34" charset="0"/>
              <a:buChar char="•"/>
            </a:pPr>
            <a:r>
              <a:rPr lang="en-IN" sz="1800" dirty="0"/>
              <a:t>In </a:t>
            </a:r>
            <a:r>
              <a:rPr lang="en-IN" sz="1800" dirty="0" err="1"/>
              <a:t>Javascript</a:t>
            </a:r>
            <a:r>
              <a:rPr lang="en-IN" sz="1800" dirty="0"/>
              <a:t> variables the value and data type can be changed any number of times. Default value of the variable in </a:t>
            </a:r>
            <a:r>
              <a:rPr lang="en-IN" sz="1800" dirty="0" err="1"/>
              <a:t>javascript</a:t>
            </a:r>
            <a:r>
              <a:rPr lang="en-IN" sz="1800" dirty="0"/>
              <a:t> is undefined. Undefined means we declared a variable but did not assign a value to it. Example: var e={};here curly brackets represents the object and var f=[]; here square brackets represents the array</a:t>
            </a:r>
          </a:p>
          <a:p>
            <a:pPr marL="285750" indent="-285750" algn="l">
              <a:buFont typeface="Arial" panose="020B0604020202020204" pitchFamily="34" charset="0"/>
              <a:buChar char="•"/>
            </a:pPr>
            <a:r>
              <a:rPr lang="en-IN" sz="1800" b="1" dirty="0" err="1"/>
              <a:t>Const</a:t>
            </a:r>
            <a:r>
              <a:rPr lang="en-IN" sz="1800" b="1" dirty="0"/>
              <a:t>: </a:t>
            </a:r>
            <a:r>
              <a:rPr lang="en-IN" sz="1800" dirty="0" err="1"/>
              <a:t>consts</a:t>
            </a:r>
            <a:r>
              <a:rPr lang="en-IN" sz="1800" dirty="0"/>
              <a:t> are much like a variable and difference is var value can be changed at any point of time but we cannot change the value of the </a:t>
            </a:r>
            <a:r>
              <a:rPr lang="en-IN" sz="1800" dirty="0" err="1"/>
              <a:t>constant.we</a:t>
            </a:r>
            <a:r>
              <a:rPr lang="en-IN" sz="1800" dirty="0"/>
              <a:t> have to initialize the value of </a:t>
            </a:r>
            <a:r>
              <a:rPr lang="en-IN" sz="1800" b="1" dirty="0" err="1"/>
              <a:t>const</a:t>
            </a:r>
            <a:r>
              <a:rPr lang="en-IN" sz="1800" b="1" dirty="0"/>
              <a:t> </a:t>
            </a:r>
            <a:r>
              <a:rPr lang="en-IN" sz="1800" dirty="0"/>
              <a:t>at the time of declaration itself.in case if we want to change the value use </a:t>
            </a:r>
            <a:r>
              <a:rPr lang="en-IN" sz="1800" b="1" dirty="0"/>
              <a:t>var </a:t>
            </a:r>
            <a:r>
              <a:rPr lang="en-IN" sz="1800" dirty="0"/>
              <a:t>but if we don’t want to change the value use </a:t>
            </a:r>
            <a:r>
              <a:rPr lang="en-IN" sz="1800" b="1" dirty="0"/>
              <a:t>const. </a:t>
            </a:r>
            <a:r>
              <a:rPr lang="en-IN" sz="1800" dirty="0"/>
              <a:t>example like number of hours per day cannot change, number of months per year cannot change.so for that we can use const.</a:t>
            </a:r>
          </a:p>
          <a:p>
            <a:pPr marL="285750" indent="-285750" algn="l">
              <a:buFont typeface="Arial" panose="020B0604020202020204" pitchFamily="34" charset="0"/>
              <a:buChar char="•"/>
            </a:pPr>
            <a:r>
              <a:rPr lang="en-IN" sz="1800" b="1" dirty="0"/>
              <a:t>Operator: </a:t>
            </a:r>
            <a:r>
              <a:rPr lang="en-IN" sz="1800" dirty="0"/>
              <a:t>It is a symbol in JavaScript which performs some specific operation. For example + is for addition </a:t>
            </a:r>
            <a:r>
              <a:rPr lang="en-IN" sz="1800" dirty="0" err="1"/>
              <a:t>operation.In</a:t>
            </a:r>
            <a:r>
              <a:rPr lang="en-IN" sz="1800" dirty="0"/>
              <a:t> JavaScript we have 6 types of operators.1.Arithematical operator 2.Assignment Operator 3.Increment and Decrement Operator 4.Relational Operator 5.Logical Operator 6.Concatenation Operator</a:t>
            </a:r>
          </a:p>
          <a:p>
            <a:pPr marL="285750" indent="-285750" algn="l">
              <a:buFont typeface="Arial" panose="020B0604020202020204" pitchFamily="34" charset="0"/>
              <a:buChar char="•"/>
            </a:pPr>
            <a:r>
              <a:rPr lang="en-IN" sz="1800" b="1" dirty="0" err="1"/>
              <a:t>Arithematical</a:t>
            </a:r>
            <a:r>
              <a:rPr lang="en-IN" sz="1800" b="1" dirty="0"/>
              <a:t> Operators: </a:t>
            </a:r>
            <a:r>
              <a:rPr lang="en-IN" sz="1800" dirty="0"/>
              <a:t>Thes are + - * / %(This will give us the reminder) </a:t>
            </a:r>
          </a:p>
          <a:p>
            <a:pPr marL="285750" indent="-285750" algn="l">
              <a:buFont typeface="Arial" panose="020B0604020202020204" pitchFamily="34" charset="0"/>
              <a:buChar char="•"/>
            </a:pPr>
            <a:r>
              <a:rPr lang="en-IN" sz="1800" b="1" dirty="0"/>
              <a:t>Assignment Operators: = += -= *= /= %=; </a:t>
            </a:r>
            <a:r>
              <a:rPr lang="en-IN" sz="1800" dirty="0"/>
              <a:t>var a=10;a+=10; which means a=a+10 which is 10+10=20;a-=10; which means a=10-10;</a:t>
            </a:r>
            <a:endParaRPr lang="en-IN" sz="1800" b="1" dirty="0"/>
          </a:p>
          <a:p>
            <a:pPr marL="285750" indent="-285750" algn="l">
              <a:buFont typeface="Arial" panose="020B0604020202020204" pitchFamily="34" charset="0"/>
              <a:buChar char="•"/>
            </a:pPr>
            <a:r>
              <a:rPr lang="en-IN" sz="1800" b="1" dirty="0"/>
              <a:t>Increment and </a:t>
            </a:r>
            <a:r>
              <a:rPr lang="en-IN" sz="1800" b="1" dirty="0" err="1"/>
              <a:t>Decerement</a:t>
            </a:r>
            <a:r>
              <a:rPr lang="en-IN" sz="1800" b="1" dirty="0"/>
              <a:t> Operators: </a:t>
            </a:r>
            <a:r>
              <a:rPr lang="en-IN" sz="1800" dirty="0"/>
              <a:t>++ -- .here ++ means increment the value of the variable by 1 and – indicates the decrease the value of the variable by 1. here ++ means a+=1 and – means a-=1</a:t>
            </a:r>
          </a:p>
          <a:p>
            <a:pPr marL="285750" indent="-285750" algn="l">
              <a:buFont typeface="Arial" panose="020B0604020202020204" pitchFamily="34" charset="0"/>
              <a:buChar char="•"/>
            </a:pPr>
            <a:r>
              <a:rPr lang="en-IN" sz="1800" dirty="0"/>
              <a:t>We have postfix and prefix operator.</a:t>
            </a:r>
          </a:p>
          <a:p>
            <a:pPr marL="285750" indent="-285750" algn="l">
              <a:buFont typeface="Arial" panose="020B0604020202020204" pitchFamily="34" charset="0"/>
              <a:buChar char="•"/>
            </a:pPr>
            <a:r>
              <a:rPr lang="en-IN" sz="1800" dirty="0"/>
              <a:t>++variable is equal to pre increment.</a:t>
            </a:r>
            <a:r>
              <a:rPr lang="en-IN" sz="1800" b="1" dirty="0"/>
              <a:t>it increases the value first and returns the updated value </a:t>
            </a:r>
            <a:r>
              <a:rPr lang="en-IN" sz="1800" b="1" dirty="0" err="1"/>
              <a:t>next</a:t>
            </a:r>
            <a:r>
              <a:rPr lang="en-IN" sz="1800" dirty="0" err="1"/>
              <a:t>.example</a:t>
            </a:r>
            <a:r>
              <a:rPr lang="en-IN" sz="1800" dirty="0"/>
              <a:t> var a=10;b=++a means it will become a=11;b=11;</a:t>
            </a:r>
          </a:p>
          <a:p>
            <a:pPr marL="285750" indent="-285750" algn="l">
              <a:buFont typeface="Arial" panose="020B0604020202020204" pitchFamily="34" charset="0"/>
              <a:buChar char="•"/>
            </a:pPr>
            <a:r>
              <a:rPr lang="en-IN" sz="1800" dirty="0"/>
              <a:t>Variable++ post increment.i</a:t>
            </a:r>
            <a:r>
              <a:rPr lang="en-IN" sz="1800" b="1" dirty="0"/>
              <a:t>t returns the current value first and then it increase the value of the </a:t>
            </a:r>
            <a:r>
              <a:rPr lang="en-IN" sz="1800" b="1" dirty="0" err="1"/>
              <a:t>variable.</a:t>
            </a:r>
            <a:r>
              <a:rPr lang="en-IN" sz="1800" dirty="0" err="1"/>
              <a:t>var</a:t>
            </a:r>
            <a:r>
              <a:rPr lang="en-IN" sz="1800" dirty="0"/>
              <a:t> a=10;b=a++;here b=10;a=11;</a:t>
            </a:r>
          </a:p>
          <a:p>
            <a:pPr marL="285750" indent="-285750" algn="l">
              <a:buFont typeface="Arial" panose="020B0604020202020204" pitchFamily="34" charset="0"/>
              <a:buChar char="•"/>
            </a:pPr>
            <a:r>
              <a:rPr lang="en-IN" sz="1800" dirty="0"/>
              <a:t>--variable prefix decrement.</a:t>
            </a:r>
            <a:r>
              <a:rPr lang="en-IN" sz="1800" b="1" dirty="0"/>
              <a:t>it decreases the current value of the variable first and then it returns the updated value next. </a:t>
            </a:r>
            <a:r>
              <a:rPr lang="en-IN" sz="1800" dirty="0" err="1"/>
              <a:t>Example:a</a:t>
            </a:r>
            <a:r>
              <a:rPr lang="en-IN" sz="1800" dirty="0"/>
              <a:t>=10;b=--</a:t>
            </a:r>
            <a:r>
              <a:rPr lang="en-IN" sz="1800" dirty="0" err="1"/>
              <a:t>a;here</a:t>
            </a:r>
            <a:r>
              <a:rPr lang="en-IN" sz="1800" dirty="0"/>
              <a:t> value of a and b=9</a:t>
            </a:r>
            <a:endParaRPr lang="en-IN" sz="1800" b="1" dirty="0"/>
          </a:p>
          <a:p>
            <a:pPr marL="285750" indent="-285750" algn="l">
              <a:buFont typeface="Arial" panose="020B0604020202020204" pitchFamily="34" charset="0"/>
              <a:buChar char="•"/>
            </a:pPr>
            <a:r>
              <a:rPr lang="en-IN" sz="1800" dirty="0"/>
              <a:t>Variable– post </a:t>
            </a:r>
            <a:r>
              <a:rPr lang="en-IN" sz="1800" dirty="0" err="1"/>
              <a:t>decrement.first</a:t>
            </a:r>
            <a:r>
              <a:rPr lang="en-IN" sz="1800" dirty="0"/>
              <a:t> it returns the current value of the variable and then it decreases the value of the variable. Example; var a=10;b=a--; here b=10; and a=9</a:t>
            </a:r>
          </a:p>
          <a:p>
            <a:pPr marL="285750" indent="-285750" algn="l">
              <a:buFont typeface="Arial" panose="020B0604020202020204" pitchFamily="34" charset="0"/>
              <a:buChar char="•"/>
            </a:pPr>
            <a:r>
              <a:rPr lang="en-IN" sz="1800" b="1" dirty="0"/>
              <a:t>Relational Operators: </a:t>
            </a:r>
            <a:r>
              <a:rPr lang="en-IN" sz="1800" dirty="0"/>
              <a:t>== != &lt; &gt; &lt;= &gt;=</a:t>
            </a:r>
          </a:p>
          <a:p>
            <a:pPr marL="285750" indent="-285750" algn="l">
              <a:buFont typeface="Arial" panose="020B0604020202020204" pitchFamily="34" charset="0"/>
              <a:buChar char="•"/>
            </a:pPr>
            <a:r>
              <a:rPr lang="en-IN" sz="1800" b="1" dirty="0"/>
              <a:t>Logical Operators: </a:t>
            </a:r>
            <a:r>
              <a:rPr lang="en-IN" sz="1800" dirty="0"/>
              <a:t>&amp;&amp; || !</a:t>
            </a:r>
          </a:p>
          <a:p>
            <a:pPr marL="285750" indent="-285750" algn="l">
              <a:buFont typeface="Arial" panose="020B0604020202020204" pitchFamily="34" charset="0"/>
              <a:buChar char="•"/>
            </a:pPr>
            <a:r>
              <a:rPr lang="en-IN" sz="1800" b="1" dirty="0"/>
              <a:t>Concatenation operator: +</a:t>
            </a:r>
          </a:p>
          <a:p>
            <a:pPr marL="285750" indent="-285750" algn="l">
              <a:buFont typeface="Arial" panose="020B0604020202020204" pitchFamily="34" charset="0"/>
              <a:buChar char="•"/>
            </a:pPr>
            <a:r>
              <a:rPr lang="en-IN" sz="1800" dirty="0"/>
              <a:t>If we want a square b then 10 ** 2</a:t>
            </a:r>
          </a:p>
        </p:txBody>
      </p:sp>
    </p:spTree>
    <p:extLst>
      <p:ext uri="{BB962C8B-B14F-4D97-AF65-F5344CB8AC3E}">
        <p14:creationId xmlns:p14="http://schemas.microsoft.com/office/powerpoint/2010/main" val="2642059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lstStyle/>
          <a:p>
            <a:pPr marL="342900" indent="-342900" algn="l">
              <a:buFont typeface="Arial" panose="020B0604020202020204" pitchFamily="34" charset="0"/>
              <a:buChar char="•"/>
            </a:pPr>
            <a:r>
              <a:rPr lang="en-IN" sz="1800" b="1" dirty="0"/>
              <a:t>Equality Operator(== VS ===) : </a:t>
            </a:r>
            <a:r>
              <a:rPr lang="en-IN" sz="1800" dirty="0"/>
              <a:t> we use comparation operator to take decision with the help of if and else statements. Now if we want to check if the values are equal or not.so for that we use equality </a:t>
            </a:r>
            <a:r>
              <a:rPr lang="en-IN" sz="1800" dirty="0" err="1"/>
              <a:t>operator.this</a:t>
            </a:r>
            <a:r>
              <a:rPr lang="en-IN" sz="1800" dirty="0"/>
              <a:t> equality operator returns true or false. – checks only for a value and === checks both value and its </a:t>
            </a:r>
            <a:r>
              <a:rPr lang="en-IN" sz="1800" dirty="0" err="1"/>
              <a:t>type.for</a:t>
            </a:r>
            <a:r>
              <a:rPr lang="en-IN" sz="1800" dirty="0"/>
              <a:t> example ’18’==18 will return true because ‘18’ will be converted to number and it will check the other side of the </a:t>
            </a:r>
            <a:r>
              <a:rPr lang="en-IN" sz="1800" dirty="0" err="1"/>
              <a:t>number.if</a:t>
            </a:r>
            <a:r>
              <a:rPr lang="en-IN" sz="1800" dirty="0"/>
              <a:t> we use === then it will not convert to a number it will consider it as s string only.</a:t>
            </a:r>
          </a:p>
          <a:p>
            <a:pPr marL="342900" indent="-342900" algn="l">
              <a:buFont typeface="Arial" panose="020B0604020202020204" pitchFamily="34" charset="0"/>
              <a:buChar char="•"/>
            </a:pPr>
            <a:r>
              <a:rPr lang="en-IN" sz="1800" dirty="0"/>
              <a:t>We have a </a:t>
            </a:r>
            <a:r>
              <a:rPr lang="en-IN" sz="1800" dirty="0" err="1"/>
              <a:t>prompty</a:t>
            </a:r>
            <a:r>
              <a:rPr lang="en-IN" sz="1800" dirty="0"/>
              <a:t>\ function which is same as alert but will display textbox and buttons(</a:t>
            </a:r>
            <a:r>
              <a:rPr lang="en-IN" sz="1800" dirty="0" err="1"/>
              <a:t>ok,cancel</a:t>
            </a:r>
            <a:r>
              <a:rPr lang="en-IN" sz="1800" dirty="0"/>
              <a:t>).example prompt("Please enter your name", “</a:t>
            </a:r>
            <a:r>
              <a:rPr lang="en-IN" sz="1800" dirty="0" err="1"/>
              <a:t>venkat</a:t>
            </a:r>
            <a:r>
              <a:rPr lang="en-IN" sz="1800" dirty="0"/>
              <a:t>");//second parameter will be assigned to textbox</a:t>
            </a:r>
          </a:p>
          <a:p>
            <a:pPr marL="342900" indent="-342900" algn="l">
              <a:buFont typeface="Arial" panose="020B0604020202020204" pitchFamily="34" charset="0"/>
              <a:buChar char="•"/>
            </a:pPr>
            <a:r>
              <a:rPr lang="en-IN" sz="1800" b="1" dirty="0"/>
              <a:t>Boolean Logic: AND</a:t>
            </a:r>
            <a:r>
              <a:rPr lang="en-IN" sz="1800" dirty="0"/>
              <a:t> </a:t>
            </a:r>
            <a:r>
              <a:rPr lang="en-IN" sz="1800" dirty="0" err="1"/>
              <a:t>operator.if</a:t>
            </a:r>
            <a:r>
              <a:rPr lang="en-IN" sz="1800" dirty="0"/>
              <a:t> </a:t>
            </a:r>
            <a:r>
              <a:rPr lang="en-IN" sz="1800" b="1" dirty="0"/>
              <a:t>A</a:t>
            </a:r>
            <a:r>
              <a:rPr lang="en-IN" sz="1800" dirty="0"/>
              <a:t> and </a:t>
            </a:r>
            <a:r>
              <a:rPr lang="en-IN" sz="1800" b="1" dirty="0"/>
              <a:t>B</a:t>
            </a:r>
            <a:r>
              <a:rPr lang="en-IN" sz="1800" dirty="0"/>
              <a:t> conditions are true then only it will return true. If </a:t>
            </a:r>
            <a:r>
              <a:rPr lang="en-IN" sz="1800" dirty="0" err="1"/>
              <a:t>eirther</a:t>
            </a:r>
            <a:r>
              <a:rPr lang="en-IN" sz="1800" dirty="0"/>
              <a:t> </a:t>
            </a:r>
            <a:r>
              <a:rPr lang="en-IN" sz="1800" b="1" dirty="0"/>
              <a:t>A </a:t>
            </a:r>
            <a:r>
              <a:rPr lang="en-IN" sz="1800" dirty="0"/>
              <a:t>or </a:t>
            </a:r>
            <a:r>
              <a:rPr lang="en-IN" sz="1800" b="1" dirty="0"/>
              <a:t>B is false then </a:t>
            </a:r>
            <a:r>
              <a:rPr lang="en-IN" sz="1800" dirty="0"/>
              <a:t>A and </a:t>
            </a:r>
            <a:r>
              <a:rPr lang="en-IN" sz="1800" b="1" dirty="0"/>
              <a:t>B </a:t>
            </a:r>
            <a:r>
              <a:rPr lang="en-IN" sz="1800" dirty="0"/>
              <a:t>condition is false,. </a:t>
            </a:r>
            <a:r>
              <a:rPr lang="en-IN" sz="1800" b="1" dirty="0"/>
              <a:t>OR </a:t>
            </a:r>
            <a:r>
              <a:rPr lang="en-IN" sz="1800" dirty="0"/>
              <a:t>Operator works in opposite way of </a:t>
            </a:r>
            <a:r>
              <a:rPr lang="en-IN" sz="1800" b="1" dirty="0"/>
              <a:t>And </a:t>
            </a:r>
            <a:r>
              <a:rPr lang="en-IN" sz="1800" dirty="0" err="1"/>
              <a:t>Operator.Here</a:t>
            </a:r>
            <a:r>
              <a:rPr lang="en-IN" sz="1800" dirty="0"/>
              <a:t> </a:t>
            </a:r>
            <a:r>
              <a:rPr lang="en-IN" sz="1800" b="1" dirty="0"/>
              <a:t>OR </a:t>
            </a:r>
            <a:r>
              <a:rPr lang="en-IN" sz="1800" dirty="0"/>
              <a:t>Operator will return true if any condition </a:t>
            </a:r>
            <a:r>
              <a:rPr lang="en-IN" sz="1800" b="1" dirty="0"/>
              <a:t>A </a:t>
            </a:r>
            <a:r>
              <a:rPr lang="en-IN" sz="1800" dirty="0"/>
              <a:t>or </a:t>
            </a:r>
            <a:r>
              <a:rPr lang="en-IN" sz="1800" b="1" dirty="0"/>
              <a:t>B </a:t>
            </a:r>
            <a:r>
              <a:rPr lang="en-IN" sz="1800" dirty="0"/>
              <a:t>is true. We also have a </a:t>
            </a:r>
            <a:r>
              <a:rPr lang="en-IN" sz="1800" b="1" dirty="0"/>
              <a:t>NOT </a:t>
            </a:r>
            <a:r>
              <a:rPr lang="en-IN" sz="1800" dirty="0"/>
              <a:t>Operator and it does not have multiple values and this operator acts only on one Boolean value.it basically inverts it which means if </a:t>
            </a:r>
            <a:r>
              <a:rPr lang="en-IN" sz="1800" b="1" dirty="0"/>
              <a:t>A </a:t>
            </a:r>
            <a:r>
              <a:rPr lang="en-IN" sz="1800" dirty="0"/>
              <a:t>is true it will become false and if </a:t>
            </a:r>
            <a:r>
              <a:rPr lang="en-IN" sz="1800" b="1" dirty="0"/>
              <a:t>A </a:t>
            </a:r>
            <a:r>
              <a:rPr lang="en-IN" sz="1800" dirty="0"/>
              <a:t>is false it will return true.</a:t>
            </a:r>
          </a:p>
          <a:p>
            <a:pPr marL="342900" indent="-342900" algn="l">
              <a:buFont typeface="Arial" panose="020B0604020202020204" pitchFamily="34" charset="0"/>
              <a:buChar char="•"/>
            </a:pPr>
            <a:r>
              <a:rPr lang="en-IN" sz="1800" b="1" dirty="0"/>
              <a:t>Logical Operator: </a:t>
            </a:r>
            <a:r>
              <a:rPr lang="en-IN" sz="1800" dirty="0"/>
              <a:t>AND operator symbol is (&amp;&amp;)</a:t>
            </a:r>
          </a:p>
          <a:p>
            <a:pPr marL="342900" indent="-342900" algn="l">
              <a:buFont typeface="Arial" panose="020B0604020202020204" pitchFamily="34" charset="0"/>
              <a:buChar char="•"/>
            </a:pPr>
            <a:r>
              <a:rPr lang="en-IN" sz="1800" b="1" dirty="0"/>
              <a:t>Switch Statement: </a:t>
            </a:r>
            <a:r>
              <a:rPr lang="en-IN" sz="1800" dirty="0"/>
              <a:t>This is alternative way of writing complicated if/else statements and we </a:t>
            </a:r>
            <a:r>
              <a:rPr lang="en-IN" sz="1800" dirty="0" err="1"/>
              <a:t>wil</a:t>
            </a:r>
            <a:r>
              <a:rPr lang="en-IN" sz="1800" dirty="0"/>
              <a:t> compare one value to multiple different options .example </a:t>
            </a:r>
            <a:r>
              <a:rPr lang="en-IN" sz="1800" dirty="0" err="1"/>
              <a:t>const</a:t>
            </a:r>
            <a:r>
              <a:rPr lang="en-IN" sz="1800" dirty="0"/>
              <a:t> day=‘Monday’; switch(day){case ‘Monday’: console.log(“Monday’); </a:t>
            </a:r>
            <a:r>
              <a:rPr lang="en-IN" sz="1800" dirty="0" err="1"/>
              <a:t>break;case</a:t>
            </a:r>
            <a:r>
              <a:rPr lang="en-IN" sz="1800" dirty="0"/>
              <a:t> ‘</a:t>
            </a:r>
            <a:r>
              <a:rPr lang="en-IN" sz="1800" dirty="0" err="1"/>
              <a:t>Tuesday’:console</a:t>
            </a:r>
            <a:r>
              <a:rPr lang="en-IN" sz="1800" dirty="0"/>
              <a:t>();</a:t>
            </a:r>
            <a:r>
              <a:rPr lang="en-IN" sz="1800" dirty="0" err="1"/>
              <a:t>default:console.log</a:t>
            </a:r>
            <a:r>
              <a:rPr lang="en-IN" sz="1800" dirty="0"/>
              <a:t>(‘this is default statement’)};</a:t>
            </a:r>
          </a:p>
          <a:p>
            <a:pPr marL="342900" indent="-342900" algn="l">
              <a:buFont typeface="Arial" panose="020B0604020202020204" pitchFamily="34" charset="0"/>
              <a:buChar char="•"/>
            </a:pPr>
            <a:r>
              <a:rPr lang="en-IN" sz="1800" b="1" dirty="0"/>
              <a:t>Statement and Expression: </a:t>
            </a:r>
            <a:r>
              <a:rPr lang="en-IN" sz="1800" dirty="0"/>
              <a:t>an expression is  a piece of code that produces a </a:t>
            </a:r>
            <a:r>
              <a:rPr lang="en-IN" sz="1800" dirty="0" err="1"/>
              <a:t>value.for</a:t>
            </a:r>
            <a:r>
              <a:rPr lang="en-IN" sz="1800" dirty="0"/>
              <a:t> example 3 + 4 is an expression which produces a value. Statement is a piece of code that is executed  and which does not produce a </a:t>
            </a:r>
            <a:r>
              <a:rPr lang="en-IN" sz="1800" dirty="0" err="1"/>
              <a:t>value.example</a:t>
            </a:r>
            <a:r>
              <a:rPr lang="en-IN" sz="1800" dirty="0"/>
              <a:t> like if else statement</a:t>
            </a:r>
          </a:p>
          <a:p>
            <a:pPr marL="342900" indent="-342900" algn="l">
              <a:buFont typeface="Arial" panose="020B0604020202020204" pitchFamily="34" charset="0"/>
              <a:buChar char="•"/>
            </a:pPr>
            <a:r>
              <a:rPr lang="en-IN" sz="1800" b="1" dirty="0"/>
              <a:t>Ternary Operator: </a:t>
            </a:r>
            <a:r>
              <a:rPr lang="en-IN" sz="1800" dirty="0"/>
              <a:t>age&gt;=18 ? Console.log(“he is major”):console.log(“He is minor”);</a:t>
            </a:r>
          </a:p>
          <a:p>
            <a:pPr marL="342900" indent="-342900" algn="l">
              <a:buFont typeface="Arial" panose="020B0604020202020204" pitchFamily="34" charset="0"/>
              <a:buChar char="•"/>
            </a:pPr>
            <a:r>
              <a:rPr lang="en-IN" sz="1800" b="1" dirty="0"/>
              <a:t>Activating Strict Mode: </a:t>
            </a:r>
            <a:r>
              <a:rPr lang="en-IN" sz="1800" dirty="0"/>
              <a:t>at the beginning of </a:t>
            </a:r>
            <a:r>
              <a:rPr lang="en-IN" sz="1800" dirty="0" err="1"/>
              <a:t>javascrit</a:t>
            </a:r>
            <a:r>
              <a:rPr lang="en-IN" sz="1800" dirty="0"/>
              <a:t> on the top we have to write ‘use strict’; to activate  strict mode for the entire script. We can activate it for </a:t>
            </a:r>
            <a:r>
              <a:rPr lang="en-IN" sz="1800" dirty="0" err="1"/>
              <a:t>javascript</a:t>
            </a:r>
            <a:r>
              <a:rPr lang="en-IN" sz="1800" dirty="0"/>
              <a:t> function or for a specific block.. This mode allows developers to avoid accidental </a:t>
            </a:r>
            <a:r>
              <a:rPr lang="en-IN" sz="1800" dirty="0" err="1"/>
              <a:t>erors</a:t>
            </a:r>
            <a:r>
              <a:rPr lang="en-IN" sz="1800" dirty="0"/>
              <a:t> which means it creates a visible errors</a:t>
            </a:r>
            <a:endParaRPr lang="en-IN" sz="1800" b="1" dirty="0"/>
          </a:p>
          <a:p>
            <a:pPr marL="342900" indent="-342900" algn="l">
              <a:buFont typeface="Arial" panose="020B0604020202020204" pitchFamily="34" charset="0"/>
              <a:buChar char="•"/>
            </a:pPr>
            <a:endParaRPr lang="en-IN" b="1" dirty="0"/>
          </a:p>
        </p:txBody>
      </p:sp>
    </p:spTree>
    <p:extLst>
      <p:ext uri="{BB962C8B-B14F-4D97-AF65-F5344CB8AC3E}">
        <p14:creationId xmlns:p14="http://schemas.microsoft.com/office/powerpoint/2010/main" val="344869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lstStyle/>
          <a:p>
            <a:pPr marL="342900" indent="-342900" algn="l">
              <a:buFont typeface="Arial" panose="020B0604020202020204" pitchFamily="34" charset="0"/>
              <a:buChar char="•"/>
            </a:pPr>
            <a:r>
              <a:rPr lang="en-IN" sz="1800" b="1" dirty="0"/>
              <a:t>Functions: </a:t>
            </a:r>
            <a:r>
              <a:rPr lang="en-IN" sz="1800" dirty="0"/>
              <a:t>The fundamental building block of real world </a:t>
            </a:r>
            <a:r>
              <a:rPr lang="en-IN" sz="1800" dirty="0" err="1"/>
              <a:t>javascript</a:t>
            </a:r>
            <a:r>
              <a:rPr lang="en-IN" sz="1800" dirty="0"/>
              <a:t> applications are functions. A function is a piece of code that we can reuse over and over again in our code and also it can receive the data and return the data back.</a:t>
            </a:r>
          </a:p>
          <a:p>
            <a:pPr marL="342900" indent="-342900" algn="l">
              <a:buFont typeface="Arial" panose="020B0604020202020204" pitchFamily="34" charset="0"/>
              <a:buChar char="•"/>
            </a:pPr>
            <a:r>
              <a:rPr lang="en-IN" sz="1800" dirty="0"/>
              <a:t>In </a:t>
            </a:r>
            <a:r>
              <a:rPr lang="en-IN" sz="1800" dirty="0" err="1"/>
              <a:t>javascript</a:t>
            </a:r>
            <a:r>
              <a:rPr lang="en-IN" sz="1800" dirty="0"/>
              <a:t> there are different ways to write a </a:t>
            </a:r>
            <a:r>
              <a:rPr lang="en-IN" sz="1800" dirty="0" err="1"/>
              <a:t>function.first</a:t>
            </a:r>
            <a:r>
              <a:rPr lang="en-IN" sz="1800" dirty="0"/>
              <a:t> by using function </a:t>
            </a:r>
            <a:r>
              <a:rPr lang="en-IN" sz="1800" dirty="0" err="1"/>
              <a:t>declaration.example:function</a:t>
            </a:r>
            <a:r>
              <a:rPr lang="en-IN" sz="1800" dirty="0"/>
              <a:t> </a:t>
            </a:r>
            <a:r>
              <a:rPr lang="en-IN" sz="1800" dirty="0" err="1"/>
              <a:t>fname</a:t>
            </a:r>
            <a:r>
              <a:rPr lang="en-IN" sz="1800" dirty="0"/>
              <a:t>(){}</a:t>
            </a:r>
          </a:p>
          <a:p>
            <a:pPr marL="342900" indent="-342900" algn="l">
              <a:buFont typeface="Arial" panose="020B0604020202020204" pitchFamily="34" charset="0"/>
              <a:buChar char="•"/>
            </a:pPr>
            <a:r>
              <a:rPr lang="en-IN" sz="1800" dirty="0"/>
              <a:t>Another way is using function expression </a:t>
            </a:r>
            <a:r>
              <a:rPr lang="en-IN" sz="1800" dirty="0" err="1"/>
              <a:t>const</a:t>
            </a:r>
            <a:r>
              <a:rPr lang="en-IN" sz="1800" dirty="0"/>
              <a:t> </a:t>
            </a:r>
            <a:r>
              <a:rPr lang="en-IN" sz="1800" dirty="0" err="1"/>
              <a:t>funcname</a:t>
            </a:r>
            <a:r>
              <a:rPr lang="en-IN" sz="1800" dirty="0"/>
              <a:t>=function(){return 10-5;}; and we can call as </a:t>
            </a:r>
            <a:r>
              <a:rPr lang="en-IN" sz="1800" dirty="0" err="1"/>
              <a:t>funcname</a:t>
            </a:r>
            <a:r>
              <a:rPr lang="en-IN" sz="1800" dirty="0"/>
              <a:t>(); with function declaration we can call the function first and later we can create a function in subsequent line but if we do same with function expression it will not work.</a:t>
            </a:r>
          </a:p>
          <a:p>
            <a:pPr marL="342900" indent="-342900" algn="l">
              <a:buFont typeface="Arial" panose="020B0604020202020204" pitchFamily="34" charset="0"/>
              <a:buChar char="•"/>
            </a:pPr>
            <a:r>
              <a:rPr lang="en-IN" sz="1800" b="1" dirty="0"/>
              <a:t>Arrow functions: </a:t>
            </a:r>
            <a:r>
              <a:rPr lang="en-IN" sz="1800" dirty="0"/>
              <a:t>This is the third type of function which is introduced to </a:t>
            </a:r>
            <a:r>
              <a:rPr lang="en-IN" sz="1800" dirty="0" err="1"/>
              <a:t>javascript</a:t>
            </a:r>
            <a:r>
              <a:rPr lang="en-IN" sz="1800" dirty="0"/>
              <a:t> in ES6.An arrow function is simply a special form of function expression example like </a:t>
            </a:r>
            <a:r>
              <a:rPr lang="en-IN" sz="1800" dirty="0" err="1"/>
              <a:t>const</a:t>
            </a:r>
            <a:r>
              <a:rPr lang="en-IN" sz="1800" dirty="0"/>
              <a:t> </a:t>
            </a:r>
            <a:r>
              <a:rPr lang="en-IN" sz="1800" dirty="0" err="1"/>
              <a:t>funcage</a:t>
            </a:r>
            <a:r>
              <a:rPr lang="en-IN" sz="1800" dirty="0"/>
              <a:t>=(birthyear)=&gt;2037-birthyear;if it is a </a:t>
            </a:r>
            <a:r>
              <a:rPr lang="en-IN" sz="1800" dirty="0" err="1"/>
              <a:t>singlw</a:t>
            </a:r>
            <a:r>
              <a:rPr lang="en-IN" sz="1800" dirty="0"/>
              <a:t> line then no need to write return </a:t>
            </a:r>
            <a:r>
              <a:rPr lang="en-IN" sz="1800" dirty="0" err="1"/>
              <a:t>keyword.if</a:t>
            </a:r>
            <a:r>
              <a:rPr lang="en-IN" sz="1800" dirty="0"/>
              <a:t> it has more than one line then we have to explicitly mention return keyword. Arrow function do not use this keyword </a:t>
            </a:r>
          </a:p>
          <a:p>
            <a:pPr marL="342900" indent="-342900" algn="l">
              <a:buFont typeface="Arial" panose="020B0604020202020204" pitchFamily="34" charset="0"/>
              <a:buChar char="•"/>
            </a:pPr>
            <a:endParaRPr lang="en-IN" sz="1800" b="1" dirty="0"/>
          </a:p>
          <a:p>
            <a:pPr marL="342900" indent="-342900" algn="l">
              <a:buFont typeface="Arial" panose="020B0604020202020204" pitchFamily="34" charset="0"/>
              <a:buChar char="•"/>
            </a:pPr>
            <a:r>
              <a:rPr lang="en-IN" sz="1800" b="1" dirty="0"/>
              <a:t>Arrays: </a:t>
            </a:r>
            <a:r>
              <a:rPr lang="en-IN" sz="1800" dirty="0"/>
              <a:t>It is a data structure. Two most data structures in </a:t>
            </a:r>
            <a:r>
              <a:rPr lang="en-IN" sz="1800" dirty="0" err="1"/>
              <a:t>javascripts</a:t>
            </a:r>
            <a:r>
              <a:rPr lang="en-IN" sz="1800" dirty="0"/>
              <a:t> are arrays and objects.it holds multiple </a:t>
            </a:r>
            <a:r>
              <a:rPr lang="en-IN" sz="1800" dirty="0" err="1"/>
              <a:t>values.example:const</a:t>
            </a:r>
            <a:r>
              <a:rPr lang="en-IN" sz="1800" dirty="0"/>
              <a:t> arrays=[‘</a:t>
            </a:r>
            <a:r>
              <a:rPr lang="en-IN" sz="1800" dirty="0" err="1"/>
              <a:t>a’,’b’,’c</a:t>
            </a:r>
            <a:r>
              <a:rPr lang="en-IN" sz="1800" dirty="0"/>
              <a:t>’]; we can also create the array as </a:t>
            </a:r>
            <a:r>
              <a:rPr lang="en-IN" sz="1800" dirty="0" err="1"/>
              <a:t>const</a:t>
            </a:r>
            <a:r>
              <a:rPr lang="en-IN" sz="1800" dirty="0"/>
              <a:t> years=new Array(20,30); </a:t>
            </a:r>
            <a:r>
              <a:rPr lang="en-IN" sz="1800" b="1" dirty="0"/>
              <a:t>only primitive types like strung, numbers cannot be changed if we declare with </a:t>
            </a:r>
            <a:r>
              <a:rPr lang="en-IN" sz="1800" b="1" dirty="0" err="1"/>
              <a:t>const</a:t>
            </a:r>
            <a:r>
              <a:rPr lang="en-IN" sz="1800" b="1" dirty="0"/>
              <a:t> </a:t>
            </a:r>
            <a:r>
              <a:rPr lang="en-IN" sz="1800" b="1" dirty="0" err="1"/>
              <a:t>keyword.but</a:t>
            </a:r>
            <a:r>
              <a:rPr lang="en-IN" sz="1800" b="1" dirty="0"/>
              <a:t> if we declare </a:t>
            </a:r>
            <a:r>
              <a:rPr lang="en-IN" sz="1800" b="1" dirty="0" err="1"/>
              <a:t>const</a:t>
            </a:r>
            <a:r>
              <a:rPr lang="en-IN" sz="1800" b="1" dirty="0"/>
              <a:t> with array then we can change the value of specific array position but not entire array because it is not a primitive type</a:t>
            </a:r>
          </a:p>
          <a:p>
            <a:pPr marL="342900" indent="-342900" algn="l">
              <a:buFont typeface="Arial" panose="020B0604020202020204" pitchFamily="34" charset="0"/>
              <a:buChar char="•"/>
            </a:pPr>
            <a:r>
              <a:rPr lang="en-IN" sz="1800" b="1" dirty="0"/>
              <a:t>Array </a:t>
            </a:r>
            <a:r>
              <a:rPr lang="en-IN" sz="1800" dirty="0"/>
              <a:t>can hold the value of different types. We have built functions in </a:t>
            </a:r>
            <a:r>
              <a:rPr lang="en-IN" sz="1800" dirty="0" err="1"/>
              <a:t>javascript</a:t>
            </a:r>
            <a:r>
              <a:rPr lang="en-IN" sz="1800" dirty="0"/>
              <a:t> that can manipulate arrays.</a:t>
            </a:r>
          </a:p>
          <a:p>
            <a:pPr marL="342900" indent="-342900" algn="l">
              <a:buFont typeface="Arial" panose="020B0604020202020204" pitchFamily="34" charset="0"/>
              <a:buChar char="•"/>
            </a:pPr>
            <a:r>
              <a:rPr lang="en-IN" sz="1800" b="1" dirty="0"/>
              <a:t>Push: </a:t>
            </a:r>
            <a:r>
              <a:rPr lang="en-IN" sz="1800" dirty="0"/>
              <a:t>it adds an element to the end of an </a:t>
            </a:r>
            <a:r>
              <a:rPr lang="en-IN" sz="1800" dirty="0" err="1"/>
              <a:t>array.example</a:t>
            </a:r>
            <a:r>
              <a:rPr lang="en-IN" sz="1800" dirty="0"/>
              <a:t>: </a:t>
            </a:r>
            <a:r>
              <a:rPr lang="en-IN" sz="1800" dirty="0" err="1"/>
              <a:t>name.push</a:t>
            </a:r>
            <a:r>
              <a:rPr lang="en-IN" sz="1800" dirty="0"/>
              <a:t>(‘Venkat’); and it returns the length of the new array.</a:t>
            </a:r>
          </a:p>
          <a:p>
            <a:pPr marL="342900" indent="-342900" algn="l">
              <a:buFont typeface="Arial" panose="020B0604020202020204" pitchFamily="34" charset="0"/>
              <a:buChar char="•"/>
            </a:pPr>
            <a:r>
              <a:rPr lang="en-IN" sz="1800" b="1" dirty="0"/>
              <a:t>Unshift: </a:t>
            </a:r>
            <a:r>
              <a:rPr lang="en-IN" sz="1800" dirty="0"/>
              <a:t>it will add a new element to the beginning of the array and it also returns the length of new array.</a:t>
            </a:r>
          </a:p>
          <a:p>
            <a:pPr marL="342900" indent="-342900" algn="l">
              <a:buFont typeface="Arial" panose="020B0604020202020204" pitchFamily="34" charset="0"/>
              <a:buChar char="•"/>
            </a:pPr>
            <a:r>
              <a:rPr lang="en-IN" sz="1800" b="1" dirty="0"/>
              <a:t>Pop: </a:t>
            </a:r>
            <a:r>
              <a:rPr lang="en-IN" sz="1800" dirty="0"/>
              <a:t>it removes the last element from the array</a:t>
            </a:r>
          </a:p>
          <a:p>
            <a:pPr marL="342900" indent="-342900" algn="l">
              <a:buFont typeface="Arial" panose="020B0604020202020204" pitchFamily="34" charset="0"/>
              <a:buChar char="•"/>
            </a:pPr>
            <a:r>
              <a:rPr lang="en-IN" sz="1800" b="1" dirty="0"/>
              <a:t>Shift: </a:t>
            </a:r>
            <a:r>
              <a:rPr lang="en-IN" sz="1800" dirty="0"/>
              <a:t>it is used to remove the first element from the array</a:t>
            </a:r>
          </a:p>
          <a:p>
            <a:pPr marL="342900" indent="-342900" algn="l">
              <a:buFont typeface="Arial" panose="020B0604020202020204" pitchFamily="34" charset="0"/>
              <a:buChar char="•"/>
            </a:pPr>
            <a:r>
              <a:rPr lang="en-IN" sz="1800" b="1" dirty="0" err="1"/>
              <a:t>Indexof</a:t>
            </a:r>
            <a:r>
              <a:rPr lang="en-IN" sz="1800" b="1" dirty="0"/>
              <a:t>: </a:t>
            </a:r>
            <a:r>
              <a:rPr lang="en-IN" sz="1800" dirty="0"/>
              <a:t>it will return the index position based on the array </a:t>
            </a:r>
            <a:r>
              <a:rPr lang="en-IN" sz="1800" dirty="0" err="1"/>
              <a:t>value.if</a:t>
            </a:r>
            <a:r>
              <a:rPr lang="en-IN" sz="1800" dirty="0"/>
              <a:t> that value does not exists in the array we will get -1.</a:t>
            </a:r>
            <a:endParaRPr lang="en-IN" sz="1800" b="1" dirty="0"/>
          </a:p>
          <a:p>
            <a:pPr marL="342900" indent="-342900" algn="l">
              <a:buFont typeface="Arial" panose="020B0604020202020204" pitchFamily="34" charset="0"/>
              <a:buChar char="•"/>
            </a:pPr>
            <a:endParaRPr lang="en-IN" b="1" dirty="0"/>
          </a:p>
          <a:p>
            <a:pPr marL="342900" indent="-342900" algn="l">
              <a:buFont typeface="Arial" panose="020B0604020202020204" pitchFamily="34" charset="0"/>
              <a:buChar char="•"/>
            </a:pPr>
            <a:endParaRPr lang="en-IN" b="1" dirty="0"/>
          </a:p>
        </p:txBody>
      </p:sp>
    </p:spTree>
    <p:extLst>
      <p:ext uri="{BB962C8B-B14F-4D97-AF65-F5344CB8AC3E}">
        <p14:creationId xmlns:p14="http://schemas.microsoft.com/office/powerpoint/2010/main" val="150461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lstStyle/>
          <a:p>
            <a:pPr marL="342900" indent="-342900" algn="l">
              <a:buFont typeface="Arial" panose="020B0604020202020204" pitchFamily="34" charset="0"/>
              <a:buChar char="•"/>
            </a:pPr>
            <a:r>
              <a:rPr lang="en-IN" sz="1800" b="1" dirty="0"/>
              <a:t>includes: </a:t>
            </a:r>
            <a:r>
              <a:rPr lang="en-IN" sz="1800" dirty="0"/>
              <a:t>it will return true if the value exists in the array or else it will return false if value does not exists in the </a:t>
            </a:r>
            <a:r>
              <a:rPr lang="en-IN" sz="1800" dirty="0" err="1"/>
              <a:t>array.this</a:t>
            </a:r>
            <a:r>
              <a:rPr lang="en-IN" sz="1800" dirty="0"/>
              <a:t> method checks similarity to equality(===) check. If we add number value example like 20 and if we check as ‘20’ using includes method then it returns false. This feature is part of ES6</a:t>
            </a:r>
          </a:p>
          <a:p>
            <a:pPr marL="342900" indent="-342900" algn="l">
              <a:buFont typeface="Arial" panose="020B0604020202020204" pitchFamily="34" charset="0"/>
              <a:buChar char="•"/>
            </a:pPr>
            <a:r>
              <a:rPr lang="en-IN" sz="1800" b="1" dirty="0"/>
              <a:t>Introduction to objects: </a:t>
            </a:r>
            <a:r>
              <a:rPr lang="en-IN" sz="1800" dirty="0"/>
              <a:t>using arrays we cannot gives names to the array values and we cannot reference them by a name.so to solve this problem we use another data structure called </a:t>
            </a:r>
            <a:r>
              <a:rPr lang="en-IN" sz="1800" dirty="0" err="1"/>
              <a:t>objects.we</a:t>
            </a:r>
            <a:r>
              <a:rPr lang="en-IN" sz="1800" dirty="0"/>
              <a:t> can define in a collection of key value </a:t>
            </a:r>
            <a:r>
              <a:rPr lang="en-IN" sz="1800" dirty="0" err="1"/>
              <a:t>pair.example</a:t>
            </a:r>
            <a:endParaRPr lang="en-IN" sz="1800" dirty="0"/>
          </a:p>
          <a:p>
            <a:pPr marL="342900" indent="-342900" algn="l">
              <a:buFont typeface="Arial" panose="020B0604020202020204" pitchFamily="34" charset="0"/>
              <a:buChar char="•"/>
            </a:pPr>
            <a:r>
              <a:rPr lang="en-IN" sz="1800" dirty="0" err="1"/>
              <a:t>Const</a:t>
            </a:r>
            <a:r>
              <a:rPr lang="en-IN" sz="1800" dirty="0"/>
              <a:t> names={name:’Venkat’,age:20};</a:t>
            </a:r>
          </a:p>
          <a:p>
            <a:pPr marL="342900" indent="-342900" algn="l">
              <a:buFont typeface="Arial" panose="020B0604020202020204" pitchFamily="34" charset="0"/>
              <a:buChar char="•"/>
            </a:pPr>
            <a:r>
              <a:rPr lang="en-IN" sz="1800" b="1" dirty="0"/>
              <a:t>Dot VS Bracket Notation: </a:t>
            </a:r>
            <a:r>
              <a:rPr lang="en-IN" sz="1800" dirty="0"/>
              <a:t>it allows to retrieve the data from the object and to change the data in the object</a:t>
            </a:r>
            <a:r>
              <a:rPr lang="en-IN" sz="1800" b="1" dirty="0"/>
              <a:t> .</a:t>
            </a:r>
            <a:r>
              <a:rPr lang="en-IN" sz="1800" dirty="0"/>
              <a:t>example for Dot notation is </a:t>
            </a:r>
            <a:r>
              <a:rPr lang="en-IN" sz="1800" dirty="0" err="1"/>
              <a:t>const</a:t>
            </a:r>
            <a:r>
              <a:rPr lang="en-IN" sz="1800" dirty="0"/>
              <a:t> </a:t>
            </a:r>
            <a:r>
              <a:rPr lang="en-IN" sz="1800" dirty="0" err="1"/>
              <a:t>obj</a:t>
            </a:r>
            <a:r>
              <a:rPr lang="en-IN" sz="1800" dirty="0"/>
              <a:t>={</a:t>
            </a:r>
            <a:r>
              <a:rPr lang="en-IN" sz="1800" dirty="0" err="1"/>
              <a:t>firtsname</a:t>
            </a:r>
            <a:r>
              <a:rPr lang="en-IN" sz="1800" dirty="0"/>
              <a:t>:”Venkat”}; and we can retrieve the value from object using dot notation. </a:t>
            </a:r>
            <a:r>
              <a:rPr lang="en-IN" sz="1800" dirty="0" err="1"/>
              <a:t>Obj.firstname</a:t>
            </a:r>
            <a:r>
              <a:rPr lang="en-IN" sz="1800" dirty="0"/>
              <a:t>; we can retrieve the same using bracket </a:t>
            </a:r>
            <a:r>
              <a:rPr lang="en-IN" sz="1800" dirty="0" err="1"/>
              <a:t>notation.example</a:t>
            </a:r>
            <a:r>
              <a:rPr lang="en-IN" sz="1800" dirty="0"/>
              <a:t> is </a:t>
            </a:r>
            <a:r>
              <a:rPr lang="en-IN" sz="1800" dirty="0" err="1"/>
              <a:t>obj</a:t>
            </a:r>
            <a:r>
              <a:rPr lang="en-IN" sz="1800" dirty="0"/>
              <a:t>[‘</a:t>
            </a:r>
            <a:r>
              <a:rPr lang="en-IN" sz="1800" dirty="0" err="1"/>
              <a:t>firstname</a:t>
            </a:r>
            <a:r>
              <a:rPr lang="en-IN" sz="1800" dirty="0"/>
              <a:t>’];</a:t>
            </a:r>
          </a:p>
          <a:p>
            <a:pPr marL="342900" indent="-342900" algn="l">
              <a:buFont typeface="Arial" panose="020B0604020202020204" pitchFamily="34" charset="0"/>
              <a:buChar char="•"/>
            </a:pPr>
            <a:r>
              <a:rPr lang="en-IN" sz="1800" dirty="0"/>
              <a:t>If we try to get the property value from the object where property does not exists then we will get undefined. We can create  a new property in </a:t>
            </a:r>
            <a:r>
              <a:rPr lang="en-IN" sz="1800" dirty="0" err="1"/>
              <a:t>ibject</a:t>
            </a:r>
            <a:r>
              <a:rPr lang="en-IN" sz="1800" dirty="0"/>
              <a:t> by using </a:t>
            </a:r>
            <a:r>
              <a:rPr lang="en-IN" sz="1800" dirty="0" err="1"/>
              <a:t>objname.property</a:t>
            </a:r>
            <a:r>
              <a:rPr lang="en-IN" sz="1800" dirty="0"/>
              <a:t>=“value” or </a:t>
            </a:r>
            <a:r>
              <a:rPr lang="en-IN" sz="1800" dirty="0" err="1"/>
              <a:t>objname</a:t>
            </a:r>
            <a:r>
              <a:rPr lang="en-IN" sz="1800" dirty="0"/>
              <a:t>[‘property’]=“value”;</a:t>
            </a:r>
          </a:p>
          <a:p>
            <a:pPr marL="342900" indent="-342900" algn="l">
              <a:buFont typeface="Arial" panose="020B0604020202020204" pitchFamily="34" charset="0"/>
              <a:buChar char="•"/>
            </a:pPr>
            <a:r>
              <a:rPr lang="en-IN" sz="1800" b="1" dirty="0"/>
              <a:t>Object Methods: </a:t>
            </a:r>
            <a:r>
              <a:rPr lang="en-IN" sz="1800" dirty="0" err="1"/>
              <a:t>const</a:t>
            </a:r>
            <a:r>
              <a:rPr lang="en-IN" sz="1800" dirty="0"/>
              <a:t> jones={</a:t>
            </a:r>
            <a:r>
              <a:rPr lang="en-IN" sz="1800" dirty="0" err="1"/>
              <a:t>firstname</a:t>
            </a:r>
            <a:r>
              <a:rPr lang="en-IN" sz="1800" dirty="0"/>
              <a:t>:’Venkat’, </a:t>
            </a:r>
            <a:r>
              <a:rPr lang="en-IN" sz="1800" dirty="0" err="1"/>
              <a:t>calfunc:function</a:t>
            </a:r>
            <a:r>
              <a:rPr lang="en-IN" sz="1800" dirty="0"/>
              <a:t>(</a:t>
            </a:r>
            <a:r>
              <a:rPr lang="en-IN" sz="1800" dirty="0" err="1"/>
              <a:t>firstname</a:t>
            </a:r>
            <a:r>
              <a:rPr lang="en-IN" sz="1800" dirty="0"/>
              <a:t>){</a:t>
            </a:r>
          </a:p>
          <a:p>
            <a:pPr marL="342900" indent="-342900" algn="l">
              <a:buFont typeface="Arial" panose="020B0604020202020204" pitchFamily="34" charset="0"/>
              <a:buChar char="•"/>
            </a:pPr>
            <a:r>
              <a:rPr lang="en-IN" sz="1800" dirty="0"/>
              <a:t>Return </a:t>
            </a:r>
            <a:r>
              <a:rPr lang="en-IN" sz="1800" dirty="0" err="1"/>
              <a:t>firstname</a:t>
            </a:r>
            <a:r>
              <a:rPr lang="en-IN" sz="1800" dirty="0"/>
              <a:t>;</a:t>
            </a:r>
          </a:p>
          <a:p>
            <a:pPr marL="342900" indent="-342900" algn="l">
              <a:buFont typeface="Arial" panose="020B0604020202020204" pitchFamily="34" charset="0"/>
              <a:buChar char="•"/>
            </a:pPr>
            <a:r>
              <a:rPr lang="en-IN" sz="1800" dirty="0"/>
              <a:t>}} we can access </a:t>
            </a:r>
            <a:r>
              <a:rPr lang="en-IN" sz="1800" dirty="0" err="1"/>
              <a:t>calfunc</a:t>
            </a:r>
            <a:r>
              <a:rPr lang="en-IN" sz="1800" dirty="0"/>
              <a:t> as </a:t>
            </a:r>
            <a:r>
              <a:rPr lang="en-IN" sz="1800" dirty="0" err="1"/>
              <a:t>jones.calfunc</a:t>
            </a:r>
            <a:r>
              <a:rPr lang="en-IN" sz="1800" dirty="0"/>
              <a:t>(‘Venkat’) or by using bracket notation jones[‘</a:t>
            </a:r>
            <a:r>
              <a:rPr lang="en-IN" sz="1800" dirty="0" err="1"/>
              <a:t>calfunc</a:t>
            </a:r>
            <a:r>
              <a:rPr lang="en-IN" sz="1800" dirty="0"/>
              <a:t>’](‘</a:t>
            </a:r>
            <a:r>
              <a:rPr lang="en-IN" sz="1800" dirty="0" err="1"/>
              <a:t>varma</a:t>
            </a:r>
            <a:r>
              <a:rPr lang="en-IN" sz="1800" dirty="0"/>
              <a:t>’);</a:t>
            </a:r>
          </a:p>
          <a:p>
            <a:pPr marL="342900" indent="-342900" algn="l">
              <a:buFont typeface="Arial" panose="020B0604020202020204" pitchFamily="34" charset="0"/>
              <a:buChar char="•"/>
            </a:pPr>
            <a:r>
              <a:rPr lang="en-IN" sz="1800" dirty="0"/>
              <a:t>inside the object we can write the </a:t>
            </a:r>
            <a:r>
              <a:rPr lang="en-IN" sz="1800" dirty="0" err="1"/>
              <a:t>calfunc</a:t>
            </a:r>
            <a:r>
              <a:rPr lang="en-IN" sz="1800" dirty="0"/>
              <a:t> by removing the </a:t>
            </a:r>
            <a:r>
              <a:rPr lang="en-IN" sz="1800" dirty="0" err="1"/>
              <a:t>firstname</a:t>
            </a:r>
            <a:r>
              <a:rPr lang="en-IN" sz="1800" dirty="0"/>
              <a:t> parameter and in the return statement we can specify </a:t>
            </a:r>
            <a:r>
              <a:rPr lang="en-IN" sz="1800" dirty="0" err="1"/>
              <a:t>this.firstname.and</a:t>
            </a:r>
            <a:r>
              <a:rPr lang="en-IN" sz="1800" dirty="0"/>
              <a:t> we can call </a:t>
            </a:r>
            <a:r>
              <a:rPr lang="en-IN" sz="1800" dirty="0" err="1"/>
              <a:t>jones.calfunc</a:t>
            </a:r>
            <a:r>
              <a:rPr lang="en-IN" sz="1800" dirty="0"/>
              <a:t>();</a:t>
            </a:r>
          </a:p>
          <a:p>
            <a:pPr marL="342900" indent="-342900" algn="l">
              <a:buFont typeface="Arial" panose="020B0604020202020204" pitchFamily="34" charset="0"/>
              <a:buChar char="•"/>
            </a:pPr>
            <a:r>
              <a:rPr lang="en-IN" sz="1800" b="1" dirty="0"/>
              <a:t>Loops: </a:t>
            </a:r>
            <a:r>
              <a:rPr lang="en-IN" sz="1800" dirty="0"/>
              <a:t>for </a:t>
            </a:r>
            <a:r>
              <a:rPr lang="en-IN" sz="1800" dirty="0" err="1"/>
              <a:t>loop.syntax</a:t>
            </a:r>
            <a:r>
              <a:rPr lang="en-IN" sz="1800" dirty="0"/>
              <a:t> is for(let </a:t>
            </a:r>
            <a:r>
              <a:rPr lang="en-IN" sz="1800" dirty="0" err="1"/>
              <a:t>i</a:t>
            </a:r>
            <a:r>
              <a:rPr lang="en-IN" sz="1800" dirty="0"/>
              <a:t>=1;i&lt;=10;i++){} and if we want to come out of the for loop we use </a:t>
            </a:r>
            <a:r>
              <a:rPr lang="en-IN" sz="1800" b="1" dirty="0"/>
              <a:t>break; </a:t>
            </a:r>
            <a:r>
              <a:rPr lang="en-IN" sz="1800" dirty="0"/>
              <a:t>we can also loop backward .example  for(</a:t>
            </a:r>
            <a:r>
              <a:rPr lang="en-IN" sz="1800" dirty="0" err="1"/>
              <a:t>i</a:t>
            </a:r>
            <a:r>
              <a:rPr lang="en-IN" sz="1800" dirty="0"/>
              <a:t>=array.length-1;i&gt;=0;i--){}</a:t>
            </a:r>
            <a:endParaRPr lang="en-IN" sz="1800" b="1" dirty="0"/>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endParaRPr lang="en-IN" b="1" dirty="0"/>
          </a:p>
        </p:txBody>
      </p:sp>
    </p:spTree>
    <p:extLst>
      <p:ext uri="{BB962C8B-B14F-4D97-AF65-F5344CB8AC3E}">
        <p14:creationId xmlns:p14="http://schemas.microsoft.com/office/powerpoint/2010/main" val="3168373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lstStyle/>
          <a:p>
            <a:pPr marL="342900" indent="-342900" algn="l">
              <a:buFont typeface="Arial" panose="020B0604020202020204" pitchFamily="34" charset="0"/>
              <a:buChar char="•"/>
            </a:pPr>
            <a:r>
              <a:rPr lang="en-IN" sz="1800" b="1" dirty="0"/>
              <a:t>While Loop: </a:t>
            </a:r>
            <a:r>
              <a:rPr lang="en-IN" sz="1800" dirty="0"/>
              <a:t>example is : let </a:t>
            </a:r>
            <a:r>
              <a:rPr lang="en-IN" sz="1800" dirty="0" err="1"/>
              <a:t>i</a:t>
            </a:r>
            <a:r>
              <a:rPr lang="en-IN" sz="1800" dirty="0"/>
              <a:t>=1;while(</a:t>
            </a:r>
            <a:r>
              <a:rPr lang="en-IN" sz="1800" dirty="0" err="1"/>
              <a:t>i</a:t>
            </a:r>
            <a:r>
              <a:rPr lang="en-IN" sz="1800" dirty="0"/>
              <a:t>&lt;=6){</a:t>
            </a:r>
          </a:p>
          <a:p>
            <a:pPr marL="342900" indent="-342900" algn="l">
              <a:buFont typeface="Arial" panose="020B0604020202020204" pitchFamily="34" charset="0"/>
              <a:buChar char="•"/>
            </a:pPr>
            <a:r>
              <a:rPr lang="en-IN" sz="1800" dirty="0"/>
              <a:t>Console.log(“entered”);</a:t>
            </a:r>
            <a:r>
              <a:rPr lang="en-IN" sz="1800" dirty="0" err="1"/>
              <a:t>i</a:t>
            </a:r>
            <a:r>
              <a:rPr lang="en-IN" sz="1800" dirty="0"/>
              <a:t>++;</a:t>
            </a:r>
          </a:p>
          <a:p>
            <a:pPr marL="342900" indent="-342900" algn="l">
              <a:buFont typeface="Arial" panose="020B0604020202020204" pitchFamily="34" charset="0"/>
              <a:buChar char="•"/>
            </a:pPr>
            <a:r>
              <a:rPr lang="en-IN" sz="1800" dirty="0"/>
              <a:t>}</a:t>
            </a:r>
          </a:p>
          <a:p>
            <a:pPr marL="342900" indent="-342900" algn="l">
              <a:buFont typeface="Arial" panose="020B0604020202020204" pitchFamily="34" charset="0"/>
              <a:buChar char="•"/>
            </a:pPr>
            <a:r>
              <a:rPr lang="en-IN" sz="1800" b="1" dirty="0"/>
              <a:t>An High-level overview of JavaScript: </a:t>
            </a:r>
          </a:p>
          <a:p>
            <a:pPr algn="l"/>
            <a:endParaRPr lang="en-IN" dirty="0"/>
          </a:p>
          <a:p>
            <a:pPr marL="342900" indent="-342900" algn="l">
              <a:buFont typeface="Arial" panose="020B0604020202020204" pitchFamily="34" charset="0"/>
              <a:buChar char="•"/>
            </a:pPr>
            <a:endParaRPr lang="en-IN" b="1" dirty="0"/>
          </a:p>
        </p:txBody>
      </p:sp>
    </p:spTree>
    <p:extLst>
      <p:ext uri="{BB962C8B-B14F-4D97-AF65-F5344CB8AC3E}">
        <p14:creationId xmlns:p14="http://schemas.microsoft.com/office/powerpoint/2010/main" val="1118110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normAutofit/>
          </a:bodyPr>
          <a:lstStyle/>
          <a:p>
            <a:pPr marL="285750" indent="-285750" algn="l">
              <a:buFont typeface="Arial" panose="020B0604020202020204" pitchFamily="34" charset="0"/>
              <a:buChar char="•"/>
            </a:pPr>
            <a:r>
              <a:rPr lang="en-IN" sz="1800" b="1" dirty="0"/>
              <a:t>Relational Operator: </a:t>
            </a:r>
            <a:r>
              <a:rPr lang="en-IN" sz="1800" dirty="0"/>
              <a:t>These are also called as comparison operators which compares the values of two variables</a:t>
            </a:r>
          </a:p>
          <a:p>
            <a:pPr marL="285750" indent="-285750" algn="l">
              <a:buFont typeface="Arial" panose="020B0604020202020204" pitchFamily="34" charset="0"/>
              <a:buChar char="•"/>
            </a:pPr>
            <a:r>
              <a:rPr lang="en-IN" sz="1800" b="1" dirty="0"/>
              <a:t>Logical Operator: </a:t>
            </a:r>
            <a:r>
              <a:rPr lang="en-IN" sz="1800" dirty="0"/>
              <a:t>in JavaScript AND,OR and Negation </a:t>
            </a:r>
            <a:r>
              <a:rPr lang="en-IN" sz="1800" b="1" dirty="0"/>
              <a:t>operators </a:t>
            </a:r>
            <a:r>
              <a:rPr lang="en-IN" sz="1800" dirty="0"/>
              <a:t>comes under logical </a:t>
            </a:r>
            <a:r>
              <a:rPr lang="en-IN" sz="1800" dirty="0" err="1"/>
              <a:t>operator.</a:t>
            </a:r>
            <a:r>
              <a:rPr lang="en-IN" sz="1800" b="1" dirty="0" err="1"/>
              <a:t>AND</a:t>
            </a:r>
            <a:r>
              <a:rPr lang="en-IN" sz="1800" b="1" dirty="0"/>
              <a:t> </a:t>
            </a:r>
            <a:r>
              <a:rPr lang="en-IN" sz="1800" dirty="0"/>
              <a:t>operator means if both the condition is true then it returns true otherwise it is false. </a:t>
            </a:r>
            <a:r>
              <a:rPr lang="en-IN" sz="1800" b="1" dirty="0"/>
              <a:t>OR </a:t>
            </a:r>
            <a:r>
              <a:rPr lang="en-IN" sz="1800" dirty="0"/>
              <a:t>operators means it returns true if any one of the condition is true and if both conditions are false then it returns false. </a:t>
            </a:r>
            <a:r>
              <a:rPr lang="en-IN" sz="1800" b="1" dirty="0"/>
              <a:t>NOT </a:t>
            </a:r>
            <a:r>
              <a:rPr lang="en-IN" sz="1800" dirty="0"/>
              <a:t>operator means if condition returns true then false and if condition is false it returns true</a:t>
            </a:r>
          </a:p>
          <a:p>
            <a:pPr marL="285750" indent="-285750" algn="l">
              <a:buFont typeface="Arial" panose="020B0604020202020204" pitchFamily="34" charset="0"/>
              <a:buChar char="•"/>
            </a:pPr>
            <a:r>
              <a:rPr lang="en-IN" sz="1800" b="1" dirty="0"/>
              <a:t>Concatenation Operator: </a:t>
            </a:r>
            <a:r>
              <a:rPr lang="en-IN" sz="1800" dirty="0"/>
              <a:t>it concatenates two values that means it attaches the second value at the end of the first </a:t>
            </a:r>
            <a:r>
              <a:rPr lang="en-IN" sz="1800" dirty="0" err="1"/>
              <a:t>value.we</a:t>
            </a:r>
            <a:r>
              <a:rPr lang="en-IN" sz="1800" dirty="0"/>
              <a:t> have to use </a:t>
            </a:r>
            <a:r>
              <a:rPr lang="en-IN" sz="1800" b="1" dirty="0"/>
              <a:t>+ </a:t>
            </a:r>
            <a:r>
              <a:rPr lang="en-IN" sz="1800" dirty="0"/>
              <a:t>operator in between two strings.in case of number + number it performs addition and for all other cases it </a:t>
            </a:r>
            <a:r>
              <a:rPr lang="en-IN" sz="1800" dirty="0" err="1"/>
              <a:t>concat.example</a:t>
            </a:r>
            <a:r>
              <a:rPr lang="en-IN" sz="1800" dirty="0"/>
              <a:t> string + </a:t>
            </a:r>
            <a:r>
              <a:rPr lang="en-IN" sz="1800" dirty="0" err="1"/>
              <a:t>number,number+string</a:t>
            </a:r>
            <a:r>
              <a:rPr lang="en-IN" sz="1800" dirty="0"/>
              <a:t>, string+ string etc</a:t>
            </a:r>
          </a:p>
          <a:p>
            <a:pPr marL="285750" indent="-285750" algn="l">
              <a:buFont typeface="Arial" panose="020B0604020202020204" pitchFamily="34" charset="0"/>
              <a:buChar char="•"/>
            </a:pPr>
            <a:r>
              <a:rPr lang="en-IN" sz="1800" b="1" dirty="0"/>
              <a:t>Template Literals: </a:t>
            </a:r>
            <a:r>
              <a:rPr lang="en-IN" sz="1800" dirty="0"/>
              <a:t>It is introduced in ES2015 version which is string interpolation operator or we can also called it as template </a:t>
            </a:r>
            <a:r>
              <a:rPr lang="en-IN" sz="1800" dirty="0" err="1"/>
              <a:t>Literals.we</a:t>
            </a:r>
            <a:r>
              <a:rPr lang="en-IN" sz="1800" dirty="0"/>
              <a:t> are going to learn backtick operator which is available at the top left corner of the keyboard just below the esc key.it is alternative to double or single quotes in </a:t>
            </a:r>
            <a:r>
              <a:rPr lang="en-IN" sz="1800" dirty="0" err="1"/>
              <a:t>JavaScript.with</a:t>
            </a:r>
            <a:r>
              <a:rPr lang="en-IN" sz="1800" dirty="0"/>
              <a:t> backtick we can able to interpolate the variables with in the </a:t>
            </a:r>
            <a:r>
              <a:rPr lang="en-IN" sz="1800" dirty="0" err="1"/>
              <a:t>string.We</a:t>
            </a:r>
            <a:r>
              <a:rPr lang="en-IN" sz="1800" dirty="0"/>
              <a:t> can use template literals to </a:t>
            </a:r>
            <a:r>
              <a:rPr lang="en-IN" sz="1800" dirty="0" err="1"/>
              <a:t>concate</a:t>
            </a:r>
            <a:r>
              <a:rPr lang="en-IN" sz="1800" dirty="0"/>
              <a:t> the string without Concatenation </a:t>
            </a:r>
            <a:r>
              <a:rPr lang="en-IN" sz="1800" dirty="0" err="1"/>
              <a:t>operator.advantage</a:t>
            </a:r>
            <a:r>
              <a:rPr lang="en-IN" sz="1800" dirty="0"/>
              <a:t> of template literal is we can write the value in multiple lines but using double quotes it is not possible</a:t>
            </a:r>
          </a:p>
          <a:p>
            <a:pPr marL="285750" indent="-285750" algn="l">
              <a:buFont typeface="Arial" panose="020B0604020202020204" pitchFamily="34" charset="0"/>
              <a:buChar char="•"/>
            </a:pPr>
            <a:r>
              <a:rPr lang="en-IN" sz="1800" b="1" dirty="0"/>
              <a:t>Control Statement: </a:t>
            </a:r>
            <a:r>
              <a:rPr lang="en-IN" sz="1800" dirty="0"/>
              <a:t>The control statements are used to control the program execution flow that means either you can jump forward or jump backward by using control </a:t>
            </a:r>
            <a:r>
              <a:rPr lang="en-IN" sz="1800" dirty="0" err="1"/>
              <a:t>statements.In</a:t>
            </a:r>
            <a:r>
              <a:rPr lang="en-IN" sz="1800" dirty="0"/>
              <a:t> JavaScript we have three types of control statements.1.Conditional Control Statement 2.Looping Control Statement 3.Jumping Control </a:t>
            </a:r>
            <a:r>
              <a:rPr lang="en-IN" sz="1800" dirty="0" err="1"/>
              <a:t>Statement.if</a:t>
            </a:r>
            <a:r>
              <a:rPr lang="en-IN" sz="1800" dirty="0"/>
              <a:t> statements (</a:t>
            </a:r>
            <a:r>
              <a:rPr lang="en-IN" sz="1800" dirty="0" err="1"/>
              <a:t>if,else</a:t>
            </a:r>
            <a:r>
              <a:rPr lang="en-IN" sz="1800" dirty="0"/>
              <a:t> if) comes under conditional control statement and also we have </a:t>
            </a:r>
            <a:r>
              <a:rPr lang="en-IN" sz="1800" b="1" dirty="0"/>
              <a:t>Switch </a:t>
            </a:r>
            <a:r>
              <a:rPr lang="en-IN" sz="1800" dirty="0"/>
              <a:t>case that comes under conditional control statement.</a:t>
            </a:r>
          </a:p>
          <a:p>
            <a:pPr marL="285750" indent="-285750" algn="l">
              <a:buFont typeface="Arial" panose="020B0604020202020204" pitchFamily="34" charset="0"/>
              <a:buChar char="•"/>
            </a:pPr>
            <a:r>
              <a:rPr lang="en-IN" sz="1800" dirty="0"/>
              <a:t>Looping control statements are used to execute the code repeatedly based on condition and as long as condition is true the code is repeating but once the condition is false loop will be </a:t>
            </a:r>
            <a:r>
              <a:rPr lang="en-IN" sz="1800" dirty="0" err="1"/>
              <a:t>stopped.while,do</a:t>
            </a:r>
            <a:r>
              <a:rPr lang="en-IN" sz="1800" dirty="0"/>
              <a:t>-while and for loops are example of Looping control statements.</a:t>
            </a:r>
          </a:p>
          <a:p>
            <a:pPr marL="285750" indent="-285750" algn="l">
              <a:buFont typeface="Arial" panose="020B0604020202020204" pitchFamily="34" charset="0"/>
              <a:buChar char="•"/>
            </a:pPr>
            <a:r>
              <a:rPr lang="en-IN" sz="1800" dirty="0"/>
              <a:t>Jumping Control Statement: </a:t>
            </a:r>
            <a:r>
              <a:rPr lang="en-IN" sz="1800" dirty="0" err="1"/>
              <a:t>goto,break</a:t>
            </a:r>
            <a:r>
              <a:rPr lang="en-IN" sz="1800" dirty="0"/>
              <a:t> and continue are jumping control statement. In JavaScript </a:t>
            </a:r>
            <a:r>
              <a:rPr lang="en-IN" sz="1800" dirty="0" err="1"/>
              <a:t>goto</a:t>
            </a:r>
            <a:r>
              <a:rPr lang="en-IN" sz="1800" dirty="0"/>
              <a:t> is not supported.</a:t>
            </a:r>
          </a:p>
        </p:txBody>
      </p:sp>
    </p:spTree>
    <p:extLst>
      <p:ext uri="{BB962C8B-B14F-4D97-AF65-F5344CB8AC3E}">
        <p14:creationId xmlns:p14="http://schemas.microsoft.com/office/powerpoint/2010/main" val="503290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normAutofit/>
          </a:bodyPr>
          <a:lstStyle/>
          <a:p>
            <a:pPr marL="285750" indent="-285750" algn="l">
              <a:buFont typeface="Arial" panose="020B0604020202020204" pitchFamily="34" charset="0"/>
              <a:buChar char="•"/>
            </a:pPr>
            <a:r>
              <a:rPr lang="en-IN" sz="1800" b="1" dirty="0"/>
              <a:t>Control Statements-simple if: </a:t>
            </a:r>
            <a:r>
              <a:rPr lang="en-IN" sz="1800" dirty="0"/>
              <a:t>if the condition is true then the block of the code is executed. All the statements which are inside the opening and closing braces is considered as a block. If the condition is false block will not be executed.</a:t>
            </a:r>
          </a:p>
          <a:p>
            <a:pPr marL="285750" indent="-285750" algn="l">
              <a:buFont typeface="Arial" panose="020B0604020202020204" pitchFamily="34" charset="0"/>
              <a:buChar char="•"/>
            </a:pPr>
            <a:r>
              <a:rPr lang="en-IN" sz="1800" b="1" dirty="0"/>
              <a:t>If-else statement: </a:t>
            </a:r>
            <a:r>
              <a:rPr lang="en-IN" sz="1800" dirty="0"/>
              <a:t>here we have one condition and two blocks. If the condition is true then true block will be executed and if the condition is false the false block is executed.</a:t>
            </a:r>
          </a:p>
          <a:p>
            <a:pPr marL="285750" indent="-285750" algn="l">
              <a:buFont typeface="Arial" panose="020B0604020202020204" pitchFamily="34" charset="0"/>
              <a:buChar char="•"/>
            </a:pPr>
            <a:r>
              <a:rPr lang="en-IN" sz="1800" b="1" dirty="0"/>
              <a:t>Else-if: </a:t>
            </a:r>
            <a:r>
              <a:rPr lang="en-IN" sz="1800" dirty="0"/>
              <a:t>it is all about checking another condition when one condition is false. we will check condition 2 only if the condition 1 is false. If the condition 1 is true it will execute the if block and then it will directly jump to the last statement.so overall only one block will be executed, and multiple blocks will never be </a:t>
            </a:r>
            <a:r>
              <a:rPr lang="en-IN" sz="1800" dirty="0" err="1"/>
              <a:t>executed.if</a:t>
            </a:r>
            <a:r>
              <a:rPr lang="en-IN" sz="1800" dirty="0"/>
              <a:t> both the blocks are true only the first true block is executed, and second true block will not be executed because we are not checking the second condition when the condition one is true.</a:t>
            </a:r>
          </a:p>
          <a:p>
            <a:pPr marL="285750" indent="-285750" algn="l">
              <a:buFont typeface="Arial" panose="020B0604020202020204" pitchFamily="34" charset="0"/>
              <a:buChar char="•"/>
            </a:pPr>
            <a:r>
              <a:rPr lang="en-IN" sz="1800" b="1" dirty="0"/>
              <a:t>Nested If: </a:t>
            </a:r>
            <a:r>
              <a:rPr lang="en-IN" sz="1800" dirty="0"/>
              <a:t>it means we are writing one if condition inside another if. </a:t>
            </a:r>
          </a:p>
          <a:p>
            <a:pPr marL="285750" indent="-285750" algn="l">
              <a:buFont typeface="Arial" panose="020B0604020202020204" pitchFamily="34" charset="0"/>
              <a:buChar char="•"/>
            </a:pPr>
            <a:r>
              <a:rPr lang="en-IN" sz="1800" b="1" dirty="0"/>
              <a:t>Switch Case: </a:t>
            </a:r>
            <a:r>
              <a:rPr lang="en-IN" sz="1800" dirty="0"/>
              <a:t>whenever we have one variable, but we want to check for many possibilities or many cases then we will use the switch case.in every case we have to use </a:t>
            </a:r>
            <a:r>
              <a:rPr lang="en-IN" sz="1800" b="1" dirty="0"/>
              <a:t>break; </a:t>
            </a:r>
            <a:r>
              <a:rPr lang="en-IN" sz="1800" dirty="0"/>
              <a:t>example: var </a:t>
            </a:r>
            <a:r>
              <a:rPr lang="en-IN" sz="1800" dirty="0" err="1"/>
              <a:t>color</a:t>
            </a:r>
            <a:r>
              <a:rPr lang="en-IN" sz="1800" dirty="0"/>
              <a:t>=“red”; switch(</a:t>
            </a:r>
            <a:r>
              <a:rPr lang="en-IN" sz="1800" dirty="0" err="1"/>
              <a:t>color</a:t>
            </a:r>
            <a:r>
              <a:rPr lang="en-IN" sz="1800" dirty="0"/>
              <a:t>){case “</a:t>
            </a:r>
            <a:r>
              <a:rPr lang="en-IN" sz="1800" dirty="0" err="1"/>
              <a:t>red”:console.log</a:t>
            </a:r>
            <a:r>
              <a:rPr lang="en-IN" sz="1800" dirty="0"/>
              <a:t>(“red </a:t>
            </a:r>
            <a:r>
              <a:rPr lang="en-IN" sz="1800" dirty="0" err="1"/>
              <a:t>color</a:t>
            </a:r>
            <a:r>
              <a:rPr lang="en-IN" sz="1800" dirty="0"/>
              <a:t>”);</a:t>
            </a:r>
            <a:r>
              <a:rPr lang="en-IN" sz="1800" dirty="0" err="1"/>
              <a:t>break;default:console.log</a:t>
            </a:r>
            <a:r>
              <a:rPr lang="en-IN" sz="1800" dirty="0"/>
              <a:t>(“No </a:t>
            </a:r>
            <a:r>
              <a:rPr lang="en-IN" sz="1800" dirty="0" err="1"/>
              <a:t>color</a:t>
            </a:r>
            <a:r>
              <a:rPr lang="en-IN" sz="1800" dirty="0"/>
              <a:t>”);break;}</a:t>
            </a:r>
          </a:p>
          <a:p>
            <a:pPr marL="285750" indent="-285750" algn="l">
              <a:buFont typeface="Arial" panose="020B0604020202020204" pitchFamily="34" charset="0"/>
              <a:buChar char="•"/>
            </a:pPr>
            <a:r>
              <a:rPr lang="en-IN" sz="1800" b="1" dirty="0"/>
              <a:t>Loops: </a:t>
            </a:r>
            <a:r>
              <a:rPr lang="en-IN" sz="1800" dirty="0"/>
              <a:t>In JavaScript we have three types of Loops which are </a:t>
            </a:r>
            <a:r>
              <a:rPr lang="en-IN" sz="1800" b="1" dirty="0" err="1"/>
              <a:t>while,do</a:t>
            </a:r>
            <a:r>
              <a:rPr lang="en-IN" sz="1800" b="1" dirty="0"/>
              <a:t>-while and for. </a:t>
            </a:r>
            <a:r>
              <a:rPr lang="en-IN" sz="1800" dirty="0"/>
              <a:t>Whenever we want to execute the code repeatedly for few times we have to use the loops in </a:t>
            </a:r>
            <a:r>
              <a:rPr lang="en-IN" sz="1800" dirty="0" err="1"/>
              <a:t>JavaScript.for</a:t>
            </a:r>
            <a:r>
              <a:rPr lang="en-IN" sz="1800" dirty="0"/>
              <a:t> </a:t>
            </a:r>
            <a:r>
              <a:rPr lang="en-IN" sz="1800" b="1" dirty="0"/>
              <a:t>while</a:t>
            </a:r>
            <a:r>
              <a:rPr lang="en-IN" sz="1800" dirty="0"/>
              <a:t> loop we keep a condition and as long as condition is true the block will be executing repeatedly. Here same block executes as long as condition is true but once the condition is false it stops the execution of while loop and it executes the next statement which is after the while block. Example var </a:t>
            </a:r>
            <a:r>
              <a:rPr lang="en-IN" sz="1800" dirty="0" err="1"/>
              <a:t>i</a:t>
            </a:r>
            <a:r>
              <a:rPr lang="en-IN" sz="1800" dirty="0"/>
              <a:t>=10while(</a:t>
            </a:r>
            <a:r>
              <a:rPr lang="en-IN" sz="1800" dirty="0" err="1"/>
              <a:t>i</a:t>
            </a:r>
            <a:r>
              <a:rPr lang="en-IN" sz="1800" dirty="0"/>
              <a:t>&lt;10 ){console.log(“loop”);</a:t>
            </a:r>
            <a:r>
              <a:rPr lang="en-IN" sz="1800" dirty="0" err="1"/>
              <a:t>i</a:t>
            </a:r>
            <a:r>
              <a:rPr lang="en-IN" sz="1800" dirty="0"/>
              <a:t>++;}</a:t>
            </a:r>
          </a:p>
          <a:p>
            <a:pPr marL="285750" indent="-285750" algn="l">
              <a:buFont typeface="Arial" panose="020B0604020202020204" pitchFamily="34" charset="0"/>
              <a:buChar char="•"/>
            </a:pPr>
            <a:r>
              <a:rPr lang="en-IN" sz="1800" b="1" dirty="0"/>
              <a:t>Do-while: </a:t>
            </a:r>
            <a:r>
              <a:rPr lang="en-IN" sz="1800" dirty="0"/>
              <a:t>it is almost same as the while loop but the difference is the </a:t>
            </a:r>
            <a:r>
              <a:rPr lang="en-IN" sz="1800" b="1" dirty="0"/>
              <a:t>while </a:t>
            </a:r>
            <a:r>
              <a:rPr lang="en-IN" sz="1800" dirty="0"/>
              <a:t>loop first checks the condition and then executes the block but in case of </a:t>
            </a:r>
            <a:r>
              <a:rPr lang="en-IN" sz="1800" b="1" dirty="0"/>
              <a:t>do-while </a:t>
            </a:r>
            <a:r>
              <a:rPr lang="en-IN" sz="1800" dirty="0"/>
              <a:t>it will first execute the block and then checks the condition.so here do while will </a:t>
            </a:r>
            <a:r>
              <a:rPr lang="en-IN" sz="1800" dirty="0" err="1"/>
              <a:t>excute</a:t>
            </a:r>
            <a:r>
              <a:rPr lang="en-IN" sz="1800" dirty="0"/>
              <a:t> the block at least once irrespective of condition result either true or </a:t>
            </a:r>
            <a:r>
              <a:rPr lang="en-IN" sz="1800" dirty="0" err="1"/>
              <a:t>false.For</a:t>
            </a:r>
            <a:r>
              <a:rPr lang="en-IN" sz="1800" dirty="0"/>
              <a:t> the first iteration it will not check for the condition and the block will be executed irrespective of condition but from second iteration it will check the condition and if the condition is true then it will execute the block.</a:t>
            </a:r>
            <a:endParaRPr lang="en-IN" sz="1800" b="1" dirty="0"/>
          </a:p>
        </p:txBody>
      </p:sp>
    </p:spTree>
    <p:extLst>
      <p:ext uri="{BB962C8B-B14F-4D97-AF65-F5344CB8AC3E}">
        <p14:creationId xmlns:p14="http://schemas.microsoft.com/office/powerpoint/2010/main" val="85806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normAutofit/>
          </a:bodyPr>
          <a:lstStyle/>
          <a:p>
            <a:pPr marL="285750" indent="-285750" algn="l">
              <a:buFont typeface="Arial" panose="020B0604020202020204" pitchFamily="34" charset="0"/>
              <a:buChar char="•"/>
            </a:pPr>
            <a:r>
              <a:rPr lang="en-IN" sz="1800" dirty="0"/>
              <a:t>Syntax is do{console.log(“entered”);}while(condition);</a:t>
            </a:r>
          </a:p>
          <a:p>
            <a:pPr marL="285750" indent="-285750" algn="l">
              <a:buFont typeface="Arial" panose="020B0604020202020204" pitchFamily="34" charset="0"/>
              <a:buChar char="•"/>
            </a:pPr>
            <a:r>
              <a:rPr lang="en-IN" sz="1800" b="1" dirty="0"/>
              <a:t>For loop: </a:t>
            </a:r>
            <a:r>
              <a:rPr lang="en-IN" sz="1800" dirty="0"/>
              <a:t>with for loop we can write initialization, condition and incrementation in a single </a:t>
            </a:r>
            <a:r>
              <a:rPr lang="en-IN" sz="1800" dirty="0" err="1"/>
              <a:t>line.if</a:t>
            </a:r>
            <a:r>
              <a:rPr lang="en-IN" sz="1800" dirty="0"/>
              <a:t> the condition is true then for block gets executed  and after the block is executed it will increment the </a:t>
            </a:r>
            <a:r>
              <a:rPr lang="en-IN" sz="1800" dirty="0" err="1"/>
              <a:t>value.once</a:t>
            </a:r>
            <a:r>
              <a:rPr lang="en-IN" sz="1800" dirty="0"/>
              <a:t> it is increment then again it will check the condition and if it is true it will execute the block or else it will not execute the </a:t>
            </a:r>
            <a:r>
              <a:rPr lang="en-IN" sz="1800" dirty="0" err="1"/>
              <a:t>block.syntax</a:t>
            </a:r>
            <a:r>
              <a:rPr lang="en-IN" sz="1800" dirty="0"/>
              <a:t> is for(var </a:t>
            </a:r>
            <a:r>
              <a:rPr lang="en-IN" sz="1800" dirty="0" err="1"/>
              <a:t>i</a:t>
            </a:r>
            <a:r>
              <a:rPr lang="en-IN" sz="1800" dirty="0"/>
              <a:t>=1;i&lt;=10;i++){console.log(“entered”);}; loop for decrementing is for(var </a:t>
            </a:r>
            <a:r>
              <a:rPr lang="en-IN" sz="1800" dirty="0" err="1"/>
              <a:t>i</a:t>
            </a:r>
            <a:r>
              <a:rPr lang="en-IN" sz="1800" dirty="0"/>
              <a:t>=5;i&gt;=1;i++){console.log(“Entered”);}</a:t>
            </a:r>
          </a:p>
          <a:p>
            <a:pPr marL="285750" indent="-285750" algn="l">
              <a:buFont typeface="Arial" panose="020B0604020202020204" pitchFamily="34" charset="0"/>
              <a:buChar char="•"/>
            </a:pPr>
            <a:r>
              <a:rPr lang="en-IN" sz="1800" b="1" dirty="0"/>
              <a:t>Break: </a:t>
            </a:r>
            <a:r>
              <a:rPr lang="en-IN" sz="1800" dirty="0"/>
              <a:t>this break statement is mainly used to stop or terminate the loop irrespective of the condition.it is recommended to use </a:t>
            </a:r>
            <a:r>
              <a:rPr lang="en-IN" sz="1800" b="1" dirty="0"/>
              <a:t>break; </a:t>
            </a:r>
            <a:r>
              <a:rPr lang="en-IN" sz="1800" dirty="0"/>
              <a:t>inside the if condition because if we do no use </a:t>
            </a:r>
            <a:r>
              <a:rPr lang="en-IN" sz="1800" b="1" dirty="0"/>
              <a:t>break;</a:t>
            </a:r>
            <a:r>
              <a:rPr lang="en-IN" sz="1800" dirty="0"/>
              <a:t> inside the in condition it will exit the loop at the first iteration </a:t>
            </a:r>
          </a:p>
          <a:p>
            <a:pPr marL="285750" indent="-285750" algn="l">
              <a:buFont typeface="Arial" panose="020B0604020202020204" pitchFamily="34" charset="0"/>
              <a:buChar char="•"/>
            </a:pPr>
            <a:r>
              <a:rPr lang="en-IN" sz="1800" b="1" dirty="0"/>
              <a:t>Continue: </a:t>
            </a:r>
            <a:r>
              <a:rPr lang="en-IN" sz="1800" dirty="0"/>
              <a:t>whenever we use the </a:t>
            </a:r>
            <a:r>
              <a:rPr lang="en-IN" sz="1800" b="1" dirty="0"/>
              <a:t>continue </a:t>
            </a:r>
            <a:r>
              <a:rPr lang="en-IN" sz="1800" dirty="0"/>
              <a:t>inside the loop it will skip the current iteration and the block will not be executed for that iteration.</a:t>
            </a:r>
          </a:p>
          <a:p>
            <a:pPr marL="285750" indent="-285750" algn="l">
              <a:buFont typeface="Arial" panose="020B0604020202020204" pitchFamily="34" charset="0"/>
              <a:buChar char="•"/>
            </a:pPr>
            <a:r>
              <a:rPr lang="en-IN" sz="1800" b="1" dirty="0"/>
              <a:t>Nested for loop: </a:t>
            </a:r>
            <a:r>
              <a:rPr lang="en-IN" sz="1800" dirty="0"/>
              <a:t>if we write one loop inside another loop is called nested </a:t>
            </a:r>
            <a:r>
              <a:rPr lang="en-IN" sz="1800" dirty="0" err="1"/>
              <a:t>loop.if</a:t>
            </a:r>
            <a:r>
              <a:rPr lang="en-IN" sz="1800" dirty="0"/>
              <a:t> the outer loop condition is false then inner loop will not be executed.</a:t>
            </a:r>
          </a:p>
          <a:p>
            <a:pPr marL="285750" indent="-285750" algn="l">
              <a:buFont typeface="Arial" panose="020B0604020202020204" pitchFamily="34" charset="0"/>
              <a:buChar char="•"/>
            </a:pPr>
            <a:r>
              <a:rPr lang="en-IN" sz="1800" b="1" dirty="0"/>
              <a:t>Hoisting: </a:t>
            </a:r>
            <a:r>
              <a:rPr lang="en-IN" sz="1800" dirty="0"/>
              <a:t>It is a built-in feature in JavaScript which automatically escalates the variable declaration statements at the top of the program.it escalates only a variable declaration statements but not value </a:t>
            </a:r>
            <a:r>
              <a:rPr lang="en-IN" sz="1800" dirty="0" err="1"/>
              <a:t>initialization.example:at</a:t>
            </a:r>
            <a:r>
              <a:rPr lang="en-IN" sz="1800" dirty="0"/>
              <a:t> line number:5 we </a:t>
            </a:r>
            <a:r>
              <a:rPr lang="en-IN" sz="1800" dirty="0" err="1"/>
              <a:t>declated</a:t>
            </a:r>
            <a:r>
              <a:rPr lang="en-IN" sz="1800" dirty="0"/>
              <a:t> and initialised a value as var x=1;so var x; will be lifted at the top of the file and at line number:5 it will be as x=1;and if we use the variable x so at line number 5 the value of x will be undefined because it is the default value and if we access after line number 10 the value of x is equal to 1.</a:t>
            </a:r>
          </a:p>
          <a:p>
            <a:pPr marL="285750" indent="-285750" algn="l">
              <a:buFont typeface="Arial" panose="020B0604020202020204" pitchFamily="34" charset="0"/>
              <a:buChar char="•"/>
            </a:pPr>
            <a:r>
              <a:rPr lang="en-IN" sz="1800" b="1" dirty="0"/>
              <a:t>Let : </a:t>
            </a:r>
            <a:r>
              <a:rPr lang="en-IN" sz="1800" dirty="0"/>
              <a:t>it is almost equivalent to </a:t>
            </a:r>
            <a:r>
              <a:rPr lang="en-IN" sz="1800" b="1" dirty="0"/>
              <a:t>var </a:t>
            </a:r>
            <a:r>
              <a:rPr lang="en-IN" sz="1800" dirty="0"/>
              <a:t>keyword which are used to declare the variables in JavaScript. when we are declaring local or global variables that means variables outside the function or inside the function there is no difference between var and let. If we are declaring the variable outside the function both let and var keywords declare a global variable and also if you are declaring a variable inside the </a:t>
            </a:r>
            <a:r>
              <a:rPr lang="en-IN" sz="1800" dirty="0" err="1"/>
              <a:t>fiunction</a:t>
            </a:r>
            <a:r>
              <a:rPr lang="en-IN" sz="1800" dirty="0"/>
              <a:t> both let and var keywords declare a local variable which is available only with in the same </a:t>
            </a:r>
            <a:r>
              <a:rPr lang="en-IN" sz="1800" dirty="0" err="1"/>
              <a:t>functionso</a:t>
            </a:r>
            <a:r>
              <a:rPr lang="en-IN" sz="1800" dirty="0"/>
              <a:t> </a:t>
            </a:r>
            <a:r>
              <a:rPr lang="en-IN" sz="1800" dirty="0" err="1"/>
              <a:t>upto</a:t>
            </a:r>
            <a:r>
              <a:rPr lang="en-IN" sz="1800" dirty="0"/>
              <a:t> this point there is no difference between let and </a:t>
            </a:r>
            <a:r>
              <a:rPr lang="en-IN" sz="1800" dirty="0" err="1"/>
              <a:t>var.but</a:t>
            </a:r>
            <a:r>
              <a:rPr lang="en-IN" sz="1800" dirty="0"/>
              <a:t> now whenever we use the let keyword inside the blocks especially that is either if block else block for block while block etc the let keyword declares a block level variable</a:t>
            </a:r>
            <a:endParaRPr lang="en-IN" sz="1800" b="1" dirty="0"/>
          </a:p>
        </p:txBody>
      </p:sp>
    </p:spTree>
    <p:extLst>
      <p:ext uri="{BB962C8B-B14F-4D97-AF65-F5344CB8AC3E}">
        <p14:creationId xmlns:p14="http://schemas.microsoft.com/office/powerpoint/2010/main" val="236860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normAutofit/>
          </a:bodyPr>
          <a:lstStyle/>
          <a:p>
            <a:pPr marL="285750" indent="-285750" algn="l">
              <a:buFont typeface="Arial" panose="020B0604020202020204" pitchFamily="34" charset="0"/>
              <a:buChar char="•"/>
            </a:pPr>
            <a:r>
              <a:rPr lang="en-IN" sz="1800" dirty="0"/>
              <a:t>Whenever we use </a:t>
            </a:r>
            <a:r>
              <a:rPr lang="en-IN" sz="1800" b="1" dirty="0"/>
              <a:t>var</a:t>
            </a:r>
            <a:r>
              <a:rPr lang="en-IN" sz="1800" dirty="0"/>
              <a:t> keyword inside the block it either declares a global variable or local variable but let keyword usage inside the block declares a block level variable which is available or accessible within the same block only .once the block is closed the scope of the variable that is declared through let keyword will be </a:t>
            </a:r>
            <a:r>
              <a:rPr lang="en-IN" sz="1800" dirty="0" err="1"/>
              <a:t>closed.another</a:t>
            </a:r>
            <a:r>
              <a:rPr lang="en-IN" sz="1800" dirty="0"/>
              <a:t> diff between let and var keyword is that variable declaration of var keyword will be hoisted up to top of the program but variable declaration of let  keyword variable will not be hoisted. </a:t>
            </a:r>
            <a:r>
              <a:rPr lang="en-IN" sz="1800" b="1" dirty="0"/>
              <a:t>if we declare a variable using let keyword inside the block and if we try to access the variable outside the block then we will get error but if we declare the same using var keyword we will not get error .</a:t>
            </a:r>
          </a:p>
          <a:p>
            <a:pPr marL="285750" indent="-285750" algn="l">
              <a:buFont typeface="Arial" panose="020B0604020202020204" pitchFamily="34" charset="0"/>
              <a:buChar char="•"/>
            </a:pPr>
            <a:r>
              <a:rPr lang="en-IN" sz="1800" b="1" dirty="0"/>
              <a:t>Functions: </a:t>
            </a:r>
            <a:r>
              <a:rPr lang="en-IN" sz="1800" dirty="0"/>
              <a:t>A function is a collection of statement to achieve some particular </a:t>
            </a:r>
            <a:r>
              <a:rPr lang="en-IN" sz="1800" dirty="0" err="1"/>
              <a:t>task.example</a:t>
            </a:r>
            <a:r>
              <a:rPr lang="en-IN" sz="1800" dirty="0"/>
              <a:t> we write a set of statement to calculate simple interest so all those statements are called as </a:t>
            </a:r>
            <a:r>
              <a:rPr lang="en-IN" sz="1800" dirty="0" err="1"/>
              <a:t>function.function</a:t>
            </a:r>
            <a:r>
              <a:rPr lang="en-IN" sz="1800" dirty="0"/>
              <a:t> can receive inputs in the form of parameters and also can produce the output in the form of </a:t>
            </a:r>
            <a:r>
              <a:rPr lang="en-IN" sz="1800" dirty="0" err="1"/>
              <a:t>result.function</a:t>
            </a:r>
            <a:r>
              <a:rPr lang="en-IN" sz="1800" dirty="0"/>
              <a:t> which is created once can be called multiple times.</a:t>
            </a:r>
          </a:p>
          <a:p>
            <a:pPr marL="285750" indent="-285750" algn="l">
              <a:buFont typeface="Arial" panose="020B0604020202020204" pitchFamily="34" charset="0"/>
              <a:buChar char="•"/>
            </a:pPr>
            <a:r>
              <a:rPr lang="en-IN" sz="1800" dirty="0" err="1"/>
              <a:t>Example:let</a:t>
            </a:r>
            <a:r>
              <a:rPr lang="en-IN" sz="1800" dirty="0"/>
              <a:t> Add=function(</a:t>
            </a:r>
            <a:r>
              <a:rPr lang="en-IN" sz="1800" dirty="0" err="1"/>
              <a:t>a,b</a:t>
            </a:r>
            <a:r>
              <a:rPr lang="en-IN" sz="1800" dirty="0"/>
              <a:t>){return </a:t>
            </a:r>
            <a:r>
              <a:rPr lang="en-IN" sz="1800" dirty="0" err="1"/>
              <a:t>a+b</a:t>
            </a:r>
            <a:r>
              <a:rPr lang="en-IN" sz="1800" dirty="0"/>
              <a:t>;}</a:t>
            </a:r>
          </a:p>
          <a:p>
            <a:pPr marL="285750" indent="-285750" algn="l">
              <a:buFont typeface="Arial" panose="020B0604020202020204" pitchFamily="34" charset="0"/>
              <a:buChar char="•"/>
            </a:pPr>
            <a:r>
              <a:rPr lang="en-IN" sz="1800" dirty="0"/>
              <a:t>If we call the function then only it will be executed and if we do not call it will not be executed.</a:t>
            </a:r>
          </a:p>
          <a:p>
            <a:pPr marL="285750" indent="-285750" algn="l">
              <a:buFont typeface="Arial" panose="020B0604020202020204" pitchFamily="34" charset="0"/>
              <a:buChar char="•"/>
            </a:pPr>
            <a:r>
              <a:rPr lang="en-IN" sz="1800" b="1" dirty="0"/>
              <a:t>Functions with no arguments and no return </a:t>
            </a:r>
            <a:r>
              <a:rPr lang="en-IN" sz="1800" b="1" dirty="0" err="1"/>
              <a:t>value.Example</a:t>
            </a:r>
            <a:r>
              <a:rPr lang="en-IN" sz="1800" b="1" dirty="0"/>
              <a:t> is </a:t>
            </a:r>
            <a:r>
              <a:rPr lang="en-IN" sz="1800" dirty="0"/>
              <a:t>function </a:t>
            </a:r>
            <a:r>
              <a:rPr lang="en-IN" sz="1800" dirty="0" err="1"/>
              <a:t>showvalue</a:t>
            </a:r>
            <a:r>
              <a:rPr lang="en-IN" sz="1800" dirty="0"/>
              <a:t>(){console.log(“Output”);}</a:t>
            </a:r>
          </a:p>
          <a:p>
            <a:pPr marL="285750" indent="-285750" algn="l">
              <a:buFont typeface="Arial" panose="020B0604020202020204" pitchFamily="34" charset="0"/>
              <a:buChar char="•"/>
            </a:pPr>
            <a:r>
              <a:rPr lang="en-IN" sz="1800" b="1" dirty="0"/>
              <a:t>Function calls Another Function: </a:t>
            </a:r>
            <a:r>
              <a:rPr lang="en-IN" sz="1800" dirty="0"/>
              <a:t>we can call one function inside another function</a:t>
            </a:r>
          </a:p>
          <a:p>
            <a:pPr marL="285750" indent="-285750" algn="l">
              <a:buFont typeface="Arial" panose="020B0604020202020204" pitchFamily="34" charset="0"/>
              <a:buChar char="•"/>
            </a:pPr>
            <a:r>
              <a:rPr lang="en-IN" sz="1800" b="1" dirty="0"/>
              <a:t>Arguments Keyword: </a:t>
            </a:r>
            <a:r>
              <a:rPr lang="en-IN" sz="1800" dirty="0"/>
              <a:t>This is the predefined keyword which represents all the arguments that are received inside the </a:t>
            </a:r>
            <a:r>
              <a:rPr lang="en-IN" sz="1800" dirty="0" err="1"/>
              <a:t>function.For</a:t>
            </a:r>
            <a:r>
              <a:rPr lang="en-IN" sz="1800" dirty="0"/>
              <a:t> example while calling the function we have supplied some five values and all those five values are received into this </a:t>
            </a:r>
            <a:r>
              <a:rPr lang="en-IN" sz="1800" b="1" dirty="0"/>
              <a:t>arguments </a:t>
            </a:r>
            <a:r>
              <a:rPr lang="en-IN" sz="1800" dirty="0" err="1"/>
              <a:t>keyword.we</a:t>
            </a:r>
            <a:r>
              <a:rPr lang="en-IN" sz="1800" dirty="0"/>
              <a:t> can access all of those parameters by using index like arguments[0];arguments[1]..in case if we want to know how many arguments are received into the function we can write like </a:t>
            </a:r>
            <a:r>
              <a:rPr lang="en-IN" sz="1800" dirty="0" err="1"/>
              <a:t>arguments.length</a:t>
            </a:r>
            <a:endParaRPr lang="en-IN" sz="1800" dirty="0"/>
          </a:p>
          <a:p>
            <a:pPr marL="285750" indent="-285750" algn="l">
              <a:buFont typeface="Arial" panose="020B0604020202020204" pitchFamily="34" charset="0"/>
              <a:buChar char="•"/>
            </a:pPr>
            <a:r>
              <a:rPr lang="en-IN" sz="1800" b="1" dirty="0"/>
              <a:t>Recursion: </a:t>
            </a:r>
            <a:r>
              <a:rPr lang="en-IN" sz="1800" dirty="0"/>
              <a:t>A Function that calls itself is called as Recursive </a:t>
            </a:r>
            <a:r>
              <a:rPr lang="en-IN" sz="1800" dirty="0" err="1"/>
              <a:t>function..for</a:t>
            </a:r>
            <a:r>
              <a:rPr lang="en-IN" sz="1800" dirty="0"/>
              <a:t> example if we want to find out a factorial of a </a:t>
            </a:r>
            <a:r>
              <a:rPr lang="en-IN" sz="1800" dirty="0" err="1"/>
              <a:t>number.factorial</a:t>
            </a:r>
            <a:r>
              <a:rPr lang="en-IN" sz="1800" dirty="0"/>
              <a:t> number is nothing but the product of all numbers from 1 to the particular </a:t>
            </a:r>
            <a:r>
              <a:rPr lang="en-IN" sz="1800" dirty="0" err="1"/>
              <a:t>number.for</a:t>
            </a:r>
            <a:r>
              <a:rPr lang="en-IN" sz="1800" dirty="0"/>
              <a:t> this kind of cases we can use recursion</a:t>
            </a:r>
          </a:p>
          <a:p>
            <a:pPr marL="285750" indent="-285750" algn="l">
              <a:buFont typeface="Arial" panose="020B0604020202020204" pitchFamily="34" charset="0"/>
              <a:buChar char="•"/>
            </a:pPr>
            <a:r>
              <a:rPr lang="en-IN" sz="1800" b="1" dirty="0"/>
              <a:t>Default Arguments: </a:t>
            </a:r>
            <a:r>
              <a:rPr lang="en-IN" sz="1800" dirty="0"/>
              <a:t>Whenever we assign a default value to the parameter of a function that is called default </a:t>
            </a:r>
            <a:r>
              <a:rPr lang="en-IN" sz="1800" dirty="0" err="1"/>
              <a:t>argument..for</a:t>
            </a:r>
            <a:r>
              <a:rPr lang="en-IN" sz="1800" dirty="0"/>
              <a:t> example we have a function and it has parameter called X and for that we have specified default value which is 10.so while calling that function whenever we do not supply the value for that parameter called X the default value 10 gets assigned</a:t>
            </a:r>
            <a:endParaRPr lang="en-IN" sz="1800" b="1" dirty="0"/>
          </a:p>
        </p:txBody>
      </p:sp>
    </p:spTree>
    <p:extLst>
      <p:ext uri="{BB962C8B-B14F-4D97-AF65-F5344CB8AC3E}">
        <p14:creationId xmlns:p14="http://schemas.microsoft.com/office/powerpoint/2010/main" val="1284898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normAutofit/>
          </a:bodyPr>
          <a:lstStyle/>
          <a:p>
            <a:pPr marL="285750" indent="-285750" algn="l">
              <a:buFont typeface="Arial" panose="020B0604020202020204" pitchFamily="34" charset="0"/>
              <a:buChar char="•"/>
            </a:pPr>
            <a:r>
              <a:rPr lang="en-IN" sz="1800" dirty="0"/>
              <a:t>but if the user supplies a value for the parameter that particular supplied value will be assigned into the parameter and the default value is ignored.</a:t>
            </a:r>
          </a:p>
          <a:p>
            <a:pPr marL="285750" indent="-285750" algn="l">
              <a:buFont typeface="Arial" panose="020B0604020202020204" pitchFamily="34" charset="0"/>
              <a:buChar char="•"/>
            </a:pPr>
            <a:r>
              <a:rPr lang="en-IN" sz="1800" b="1" dirty="0"/>
              <a:t>Scope of the Variable: </a:t>
            </a:r>
            <a:r>
              <a:rPr lang="en-IN" sz="1800" dirty="0"/>
              <a:t>In JavaScript variables are available in three scopes. The Scope is the lifetime of the variable and it specifies in which area the variable is alive and where the variable is not accessible. We have 3 scopes of variable.one is global, second is local and third is Scope. The Global variables are declared outside the function either with var or </a:t>
            </a:r>
            <a:r>
              <a:rPr lang="en-IN" sz="1800" dirty="0" err="1"/>
              <a:t>let.for</a:t>
            </a:r>
            <a:r>
              <a:rPr lang="en-IN" sz="1800" dirty="0"/>
              <a:t> example there is </a:t>
            </a:r>
            <a:r>
              <a:rPr lang="en-IN" sz="1800" dirty="0" err="1"/>
              <a:t>js</a:t>
            </a:r>
            <a:r>
              <a:rPr lang="en-IN" sz="1800" dirty="0"/>
              <a:t> file which contains 1000 of lines of program and these global variables are available anywhere within the same file. We have a function and function can receive input values in the form of arguments or </a:t>
            </a:r>
            <a:r>
              <a:rPr lang="en-IN" sz="1800" dirty="0" err="1"/>
              <a:t>parameters.These</a:t>
            </a:r>
            <a:r>
              <a:rPr lang="en-IN" sz="1800" dirty="0"/>
              <a:t> parameters are local scopes which are accessible with in the same function only and once the function closes the scope of the parameter </a:t>
            </a:r>
            <a:r>
              <a:rPr lang="en-IN" sz="1800" dirty="0" err="1"/>
              <a:t>ends.outside</a:t>
            </a:r>
            <a:r>
              <a:rPr lang="en-IN" sz="1800" dirty="0"/>
              <a:t> the function the function arguments are not available. </a:t>
            </a:r>
          </a:p>
          <a:p>
            <a:pPr marL="285750" indent="-285750" algn="l">
              <a:buFont typeface="Arial" panose="020B0604020202020204" pitchFamily="34" charset="0"/>
              <a:buChar char="•"/>
            </a:pPr>
            <a:r>
              <a:rPr lang="en-IN" sz="1800" dirty="0"/>
              <a:t>Inside the function we can declare the variable by using </a:t>
            </a:r>
            <a:r>
              <a:rPr lang="en-IN" sz="1800" b="1" dirty="0"/>
              <a:t>var </a:t>
            </a:r>
            <a:r>
              <a:rPr lang="en-IN" sz="1800" dirty="0"/>
              <a:t>or </a:t>
            </a:r>
            <a:r>
              <a:rPr lang="en-IN" sz="1800" b="1" dirty="0"/>
              <a:t>let </a:t>
            </a:r>
            <a:r>
              <a:rPr lang="en-IN" sz="1800" dirty="0"/>
              <a:t>keyword and in both the cases we will get local variables only which are available till the end of the function</a:t>
            </a:r>
          </a:p>
          <a:p>
            <a:pPr marL="285750" indent="-285750" algn="l">
              <a:buFont typeface="Arial" panose="020B0604020202020204" pitchFamily="34" charset="0"/>
              <a:buChar char="•"/>
            </a:pPr>
            <a:r>
              <a:rPr lang="en-IN" sz="1800" dirty="0"/>
              <a:t>With </a:t>
            </a:r>
            <a:r>
              <a:rPr lang="en-IN" sz="1800" b="1" dirty="0"/>
              <a:t>Block </a:t>
            </a:r>
            <a:r>
              <a:rPr lang="en-IN" sz="1800" dirty="0"/>
              <a:t>level variables. Block can be if block, else </a:t>
            </a:r>
            <a:r>
              <a:rPr lang="en-IN" sz="1800" dirty="0" err="1"/>
              <a:t>block,for</a:t>
            </a:r>
            <a:r>
              <a:rPr lang="en-IN" sz="1800" dirty="0"/>
              <a:t> loop block, </a:t>
            </a:r>
            <a:r>
              <a:rPr lang="en-IN" sz="1800" dirty="0" err="1"/>
              <a:t>while,do</a:t>
            </a:r>
            <a:r>
              <a:rPr lang="en-IN" sz="1800" dirty="0"/>
              <a:t> </a:t>
            </a:r>
            <a:r>
              <a:rPr lang="en-IN" sz="1800" dirty="0" err="1"/>
              <a:t>while,try</a:t>
            </a:r>
            <a:r>
              <a:rPr lang="en-IN" sz="1800" dirty="0"/>
              <a:t> and catch block. Whenever we declare a variable inside the block that is called block level </a:t>
            </a:r>
            <a:r>
              <a:rPr lang="en-IN" sz="1800" dirty="0" err="1"/>
              <a:t>variable.block</a:t>
            </a:r>
            <a:r>
              <a:rPr lang="en-IN" sz="1800" dirty="0"/>
              <a:t> level variables can only be created using </a:t>
            </a:r>
            <a:r>
              <a:rPr lang="en-IN" sz="1800" b="1" dirty="0"/>
              <a:t>let keyword</a:t>
            </a:r>
            <a:r>
              <a:rPr lang="en-IN" sz="1800" dirty="0"/>
              <a:t> but not with </a:t>
            </a:r>
            <a:r>
              <a:rPr lang="en-IN" sz="1800" b="1" dirty="0"/>
              <a:t>var </a:t>
            </a:r>
            <a:r>
              <a:rPr lang="en-IN" sz="1800" dirty="0" err="1"/>
              <a:t>keyword.</a:t>
            </a:r>
            <a:r>
              <a:rPr lang="en-IN" sz="1800" b="1" dirty="0" err="1"/>
              <a:t>var</a:t>
            </a:r>
            <a:r>
              <a:rPr lang="en-IN" sz="1800" b="1" dirty="0"/>
              <a:t> keyword </a:t>
            </a:r>
            <a:r>
              <a:rPr lang="en-IN" sz="1800" dirty="0"/>
              <a:t>only supports global and local scope but not block scope. But </a:t>
            </a:r>
            <a:r>
              <a:rPr lang="en-IN" sz="1800" b="1" dirty="0"/>
              <a:t>Let </a:t>
            </a:r>
            <a:r>
              <a:rPr lang="en-IN" sz="1800" dirty="0"/>
              <a:t>keyword supports </a:t>
            </a:r>
            <a:r>
              <a:rPr lang="en-IN" sz="1800" dirty="0" err="1"/>
              <a:t>global,local</a:t>
            </a:r>
            <a:r>
              <a:rPr lang="en-IN" sz="1800" dirty="0"/>
              <a:t> and block level scope. Block level variables are accessible within the same block only . If we try to declare a variable inside the block level using </a:t>
            </a:r>
            <a:r>
              <a:rPr lang="en-IN" sz="1800" b="1" dirty="0"/>
              <a:t>var </a:t>
            </a:r>
            <a:r>
              <a:rPr lang="en-IN" sz="1800" dirty="0"/>
              <a:t>keyword it will be declared as a local variable and these variables are available even after closing the block till the end of the same function.</a:t>
            </a:r>
          </a:p>
          <a:p>
            <a:pPr marL="285750" indent="-285750" algn="l">
              <a:buFont typeface="Arial" panose="020B0604020202020204" pitchFamily="34" charset="0"/>
              <a:buChar char="•"/>
            </a:pPr>
            <a:r>
              <a:rPr lang="en-IN" sz="1800" b="1" dirty="0"/>
              <a:t>Overall in short global variable means complete JavaScript file, local variable means it will be accessible with in the JavaScript function and block level variable means it is accessible within the block(</a:t>
            </a:r>
            <a:r>
              <a:rPr lang="en-IN" sz="1800" b="1" dirty="0" err="1"/>
              <a:t>if,else,for,while,do</a:t>
            </a:r>
            <a:r>
              <a:rPr lang="en-IN" sz="1800" b="1" dirty="0"/>
              <a:t> </a:t>
            </a:r>
            <a:r>
              <a:rPr lang="en-IN" sz="1800" b="1" dirty="0" err="1"/>
              <a:t>while,try</a:t>
            </a:r>
            <a:r>
              <a:rPr lang="en-IN" sz="1800" b="1" dirty="0"/>
              <a:t> catch etc)</a:t>
            </a:r>
          </a:p>
          <a:p>
            <a:pPr marL="285750" indent="-285750" algn="l">
              <a:buFont typeface="Arial" panose="020B0604020202020204" pitchFamily="34" charset="0"/>
              <a:buChar char="•"/>
            </a:pPr>
            <a:r>
              <a:rPr lang="en-IN" sz="1800" b="1" dirty="0"/>
              <a:t>Pure Function: </a:t>
            </a:r>
            <a:r>
              <a:rPr lang="en-IN" sz="1800" dirty="0"/>
              <a:t>Not only in JavaScript in almost all programming languages such as </a:t>
            </a:r>
            <a:r>
              <a:rPr lang="en-IN" sz="1800" dirty="0" err="1"/>
              <a:t>C#,Java</a:t>
            </a:r>
            <a:r>
              <a:rPr lang="en-IN" sz="1800" dirty="0"/>
              <a:t> etc it is </a:t>
            </a:r>
            <a:r>
              <a:rPr lang="en-IN" sz="1800" dirty="0" err="1"/>
              <a:t>trongly</a:t>
            </a:r>
            <a:r>
              <a:rPr lang="en-IN" sz="1800" dirty="0"/>
              <a:t> recommended to write all the functions as Pure Functions but not impure function so that functions become independent  and easy to debug , identify the errors and also function becomes unit-testable easily. We will call the function as a pure function whenever that function does not access any external values but do some process only based on the arguments.</a:t>
            </a:r>
            <a:endParaRPr lang="en-IN" sz="1800" b="1" dirty="0"/>
          </a:p>
        </p:txBody>
      </p:sp>
    </p:spTree>
    <p:extLst>
      <p:ext uri="{BB962C8B-B14F-4D97-AF65-F5344CB8AC3E}">
        <p14:creationId xmlns:p14="http://schemas.microsoft.com/office/powerpoint/2010/main" val="3358578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55D2C-2CB5-FC10-FC2E-70554EFCBA3E}"/>
              </a:ext>
            </a:extLst>
          </p:cNvPr>
          <p:cNvSpPr>
            <a:spLocks noGrp="1"/>
          </p:cNvSpPr>
          <p:nvPr>
            <p:ph type="subTitle" idx="1"/>
          </p:nvPr>
        </p:nvSpPr>
        <p:spPr>
          <a:xfrm>
            <a:off x="0" y="0"/>
            <a:ext cx="12192000" cy="6858000"/>
          </a:xfrm>
        </p:spPr>
        <p:txBody>
          <a:bodyPr>
            <a:normAutofit/>
          </a:bodyPr>
          <a:lstStyle/>
          <a:p>
            <a:pPr marL="285750" indent="-285750" algn="l">
              <a:buFont typeface="Arial" panose="020B0604020202020204" pitchFamily="34" charset="0"/>
              <a:buChar char="•"/>
            </a:pPr>
            <a:r>
              <a:rPr lang="en-IN" sz="1800" dirty="0"/>
              <a:t>For example there is a function called Square it receives a value call n and returns the corresponding square </a:t>
            </a:r>
            <a:r>
              <a:rPr lang="en-IN" sz="1800" dirty="0" err="1"/>
              <a:t>value.It</a:t>
            </a:r>
            <a:r>
              <a:rPr lang="en-IN" sz="1800" dirty="0"/>
              <a:t> does not access any external values that are outside the function so that is the primary feature of pure </a:t>
            </a:r>
            <a:r>
              <a:rPr lang="en-IN" sz="1800" dirty="0" err="1"/>
              <a:t>function.Actually</a:t>
            </a:r>
            <a:r>
              <a:rPr lang="en-IN" sz="1800" dirty="0"/>
              <a:t> it has to satisfy </a:t>
            </a:r>
            <a:r>
              <a:rPr lang="en-IN" sz="1800" b="1" dirty="0"/>
              <a:t>Five rules </a:t>
            </a:r>
            <a:r>
              <a:rPr lang="en-IN" sz="1800" dirty="0"/>
              <a:t>then only it is called as a Pure Function.</a:t>
            </a:r>
          </a:p>
          <a:p>
            <a:pPr marL="285750" indent="-285750" algn="l">
              <a:buFont typeface="Arial" panose="020B0604020202020204" pitchFamily="34" charset="0"/>
              <a:buChar char="•"/>
            </a:pPr>
            <a:r>
              <a:rPr lang="en-IN" sz="1800" b="1" dirty="0"/>
              <a:t>First rule is </a:t>
            </a:r>
            <a:r>
              <a:rPr lang="en-IN" sz="1800" dirty="0"/>
              <a:t>pure functions does not access any external values that are declared outside the function.so inside the function we can access the values of the arguments and we can declare some additional local variables but strictly should not access anything from outside the function such as global variables.</a:t>
            </a:r>
          </a:p>
          <a:p>
            <a:pPr marL="285750" indent="-285750" algn="l">
              <a:buFont typeface="Arial" panose="020B0604020202020204" pitchFamily="34" charset="0"/>
              <a:buChar char="•"/>
            </a:pPr>
            <a:r>
              <a:rPr lang="en-IN" sz="1800" b="1" dirty="0"/>
              <a:t>Second feature/rule is </a:t>
            </a:r>
            <a:r>
              <a:rPr lang="en-IN" sz="1800" dirty="0"/>
              <a:t>actual code of the function solely depends on the arguments so it can perform any calculations on the arguments and can produce some written value but it should  not modify anything that is outside the function</a:t>
            </a:r>
          </a:p>
          <a:p>
            <a:pPr marL="285750" indent="-285750" algn="l">
              <a:buFont typeface="Arial" panose="020B0604020202020204" pitchFamily="34" charset="0"/>
              <a:buChar char="•"/>
            </a:pPr>
            <a:r>
              <a:rPr lang="en-IN" sz="1800" b="1" dirty="0"/>
              <a:t>Third Feature is </a:t>
            </a:r>
            <a:r>
              <a:rPr lang="en-IN" sz="1800" dirty="0"/>
              <a:t>it does not have any side effects which means whenever we call some function if that function modifies </a:t>
            </a:r>
            <a:r>
              <a:rPr lang="en-IN" sz="1800" dirty="0" err="1"/>
              <a:t>sime</a:t>
            </a:r>
            <a:r>
              <a:rPr lang="en-IN" sz="1800" dirty="0"/>
              <a:t> external global value that is called side effect.so pure function should not perform any side effect</a:t>
            </a:r>
          </a:p>
          <a:p>
            <a:pPr marL="285750" indent="-285750" algn="l">
              <a:buFont typeface="Arial" panose="020B0604020202020204" pitchFamily="34" charset="0"/>
              <a:buChar char="•"/>
            </a:pPr>
            <a:r>
              <a:rPr lang="en-IN" sz="1800" b="1" dirty="0"/>
              <a:t>Fourth Rule is </a:t>
            </a:r>
            <a:r>
              <a:rPr lang="en-IN" sz="1800" dirty="0"/>
              <a:t>it should not modify arguments values </a:t>
            </a:r>
            <a:r>
              <a:rPr lang="en-IN" sz="1800" dirty="0" err="1"/>
              <a:t>itself.the</a:t>
            </a:r>
            <a:r>
              <a:rPr lang="en-IN" sz="1800" dirty="0"/>
              <a:t> argument values that are received into the function must be treated as read-only values which means we should not modify the argument values.</a:t>
            </a:r>
          </a:p>
          <a:p>
            <a:pPr marL="285750" indent="-285750" algn="l">
              <a:buFont typeface="Arial" panose="020B0604020202020204" pitchFamily="34" charset="0"/>
              <a:buChar char="•"/>
            </a:pPr>
            <a:r>
              <a:rPr lang="en-IN" sz="1800" b="1" dirty="0"/>
              <a:t>Fifth Rule is </a:t>
            </a:r>
            <a:r>
              <a:rPr lang="en-IN" sz="1800" dirty="0"/>
              <a:t>it returns identical return values with identical arguments which means that if we supply certain arguments, it must return only same return value always even though we have called the function multiple times. For example, there is a function called Square and you supply the input value as 5 it returns the corresponding square that is 25.so each time we supply the value of 5 it should always return the same value that is 25 the return value does not change or does not depend on any external factors like global variable.</a:t>
            </a:r>
          </a:p>
          <a:p>
            <a:pPr marL="285750" indent="-285750" algn="l">
              <a:buFont typeface="Arial" panose="020B0604020202020204" pitchFamily="34" charset="0"/>
              <a:buChar char="•"/>
            </a:pPr>
            <a:r>
              <a:rPr lang="en-IN" sz="1800" b="1" dirty="0"/>
              <a:t>Whenever a function satisfy all these rules then we can say it as a Pure Function. </a:t>
            </a:r>
            <a:r>
              <a:rPr lang="en-IN" sz="1800" dirty="0"/>
              <a:t>Example of pure function is Square, Add etc</a:t>
            </a:r>
          </a:p>
          <a:p>
            <a:pPr marL="285750" indent="-285750" algn="l">
              <a:buFont typeface="Arial" panose="020B0604020202020204" pitchFamily="34" charset="0"/>
              <a:buChar char="•"/>
            </a:pPr>
            <a:r>
              <a:rPr lang="en-IN" sz="1800" b="1" dirty="0"/>
              <a:t>Callback Functions: </a:t>
            </a:r>
            <a:r>
              <a:rPr lang="en-IN" sz="1800" dirty="0"/>
              <a:t>When a work is done make a call to me this is the intension of callback functions. For example there is a function that performs some task and after completion of that particular task you want to execute a specific function then we will use the Callback </a:t>
            </a:r>
            <a:r>
              <a:rPr lang="en-IN" sz="1800" dirty="0" err="1"/>
              <a:t>function.whenever</a:t>
            </a:r>
            <a:r>
              <a:rPr lang="en-IN" sz="1800" dirty="0"/>
              <a:t> a function is being passed as an argument to another function and that callback function is being executed at the end of the another function then that function is called as callback function.</a:t>
            </a:r>
            <a:endParaRPr lang="en-IN" sz="1800" b="1" dirty="0"/>
          </a:p>
          <a:p>
            <a:pPr marL="285750" indent="-285750" algn="l">
              <a:buFont typeface="Arial" panose="020B0604020202020204" pitchFamily="34" charset="0"/>
              <a:buChar char="•"/>
            </a:pPr>
            <a:endParaRPr lang="en-IN" sz="1800" b="1" dirty="0"/>
          </a:p>
        </p:txBody>
      </p:sp>
    </p:spTree>
    <p:extLst>
      <p:ext uri="{BB962C8B-B14F-4D97-AF65-F5344CB8AC3E}">
        <p14:creationId xmlns:p14="http://schemas.microsoft.com/office/powerpoint/2010/main" val="1827747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15410</TotalTime>
  <Words>11951</Words>
  <Application>Microsoft Office PowerPoint</Application>
  <PresentationFormat>Widescreen</PresentationFormat>
  <Paragraphs>306</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Koppada Venkata Varma</dc:creator>
  <cp:lastModifiedBy>Varma, Koppada Venkata</cp:lastModifiedBy>
  <cp:revision>719</cp:revision>
  <dcterms:created xsi:type="dcterms:W3CDTF">2024-06-20T04:14:56Z</dcterms:created>
  <dcterms:modified xsi:type="dcterms:W3CDTF">2024-07-18T05:59:37Z</dcterms:modified>
</cp:coreProperties>
</file>