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4"/>
  </p:sldMasterIdLst>
  <p:notesMasterIdLst>
    <p:notesMasterId r:id="rId18"/>
  </p:notesMasterIdLst>
  <p:sldIdLst>
    <p:sldId id="515" r:id="rId5"/>
    <p:sldId id="552" r:id="rId6"/>
    <p:sldId id="752" r:id="rId7"/>
    <p:sldId id="758" r:id="rId8"/>
    <p:sldId id="761" r:id="rId9"/>
    <p:sldId id="763" r:id="rId10"/>
    <p:sldId id="756" r:id="rId11"/>
    <p:sldId id="762" r:id="rId12"/>
    <p:sldId id="754" r:id="rId13"/>
    <p:sldId id="757" r:id="rId14"/>
    <p:sldId id="755" r:id="rId15"/>
    <p:sldId id="760" r:id="rId16"/>
    <p:sldId id="751" r:id="rId17"/>
  </p:sldIdLst>
  <p:sldSz cx="9906000" cy="6858000" type="A4"/>
  <p:notesSz cx="9872663" cy="674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12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23">
          <p15:clr>
            <a:srgbClr val="A4A3A4"/>
          </p15:clr>
        </p15:guide>
        <p15:guide id="2" pos="310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RMA, GAURAV (Cognizant)" initials="GS" lastIdx="4" clrIdx="0"/>
  <p:cmAuthor id="1" name="kfqv925" initials="RV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008000"/>
    <a:srgbClr val="2902CE"/>
    <a:srgbClr val="FFFF99"/>
    <a:srgbClr val="62003D"/>
    <a:srgbClr val="818EEB"/>
    <a:srgbClr val="2ACBDC"/>
    <a:srgbClr val="830051"/>
    <a:srgbClr val="ECF2F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3" autoAdjust="0"/>
    <p:restoredTop sz="93194" autoAdjust="0"/>
  </p:normalViewPr>
  <p:slideViewPr>
    <p:cSldViewPr>
      <p:cViewPr>
        <p:scale>
          <a:sx n="71" d="100"/>
          <a:sy n="71" d="100"/>
        </p:scale>
        <p:origin x="-1290" y="-72"/>
      </p:cViewPr>
      <p:guideLst>
        <p:guide orient="horz" pos="2112"/>
        <p:guide pos="3120"/>
      </p:guideLst>
    </p:cSldViewPr>
  </p:slideViewPr>
  <p:outlineViewPr>
    <p:cViewPr>
      <p:scale>
        <a:sx n="33" d="100"/>
        <a:sy n="33" d="100"/>
      </p:scale>
      <p:origin x="0" y="8604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-1392" y="-96"/>
      </p:cViewPr>
      <p:guideLst>
        <p:guide orient="horz" pos="2123"/>
        <p:guide pos="31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225" y="1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A0F3B-195A-4178-AF70-4722573F16E1}" type="datetimeFigureOut">
              <a:rPr lang="en-US" smtClean="0"/>
              <a:pPr/>
              <a:t>7/29/2015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09913" y="504825"/>
            <a:ext cx="3652837" cy="2528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03838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225" y="6403838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CD969-2289-4A4D-A910-BE679903F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7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93EB9E-494E-46BB-8732-BE87592EFD90}" type="slidenum">
              <a:rPr lang="sv-SE" smtClean="0"/>
              <a:pPr>
                <a:defRPr/>
              </a:pPr>
              <a:t>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75140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93EB9E-494E-46BB-8732-BE87592EFD90}" type="slidenum">
              <a:rPr lang="sv-SE" smtClean="0"/>
              <a:pPr>
                <a:defRPr/>
              </a:pPr>
              <a:t>12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75140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 smtClean="0"/>
              <a:t>Segrigate</a:t>
            </a:r>
            <a:r>
              <a:rPr lang="en-GB" dirty="0" smtClean="0"/>
              <a:t> as </a:t>
            </a:r>
            <a:r>
              <a:rPr lang="en-GB" dirty="0" err="1" smtClean="0"/>
              <a:t>Devops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Tems</a:t>
            </a:r>
            <a:r>
              <a:rPr lang="en-GB" baseline="0" dirty="0" smtClean="0"/>
              <a:t> and SV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93EB9E-494E-46BB-8732-BE87592EFD90}" type="slidenum">
              <a:rPr lang="sv-SE" smtClean="0"/>
              <a:pPr>
                <a:defRPr/>
              </a:pPr>
              <a:t>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75140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 smtClean="0"/>
              <a:t>Segrigate</a:t>
            </a:r>
            <a:r>
              <a:rPr lang="en-GB" dirty="0" smtClean="0"/>
              <a:t> as </a:t>
            </a:r>
            <a:r>
              <a:rPr lang="en-GB" dirty="0" err="1" smtClean="0"/>
              <a:t>Devops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Tems</a:t>
            </a:r>
            <a:r>
              <a:rPr lang="en-GB" baseline="0" dirty="0" smtClean="0"/>
              <a:t> and SV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93EB9E-494E-46BB-8732-BE87592EFD90}" type="slidenum">
              <a:rPr lang="sv-SE" smtClean="0"/>
              <a:pPr>
                <a:defRPr/>
              </a:pPr>
              <a:t>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75140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 smtClean="0"/>
              <a:t>Segrigate</a:t>
            </a:r>
            <a:r>
              <a:rPr lang="en-GB" dirty="0" smtClean="0"/>
              <a:t> as </a:t>
            </a:r>
            <a:r>
              <a:rPr lang="en-GB" dirty="0" err="1" smtClean="0"/>
              <a:t>Devops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Tems</a:t>
            </a:r>
            <a:r>
              <a:rPr lang="en-GB" baseline="0" dirty="0" smtClean="0"/>
              <a:t> and SV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93EB9E-494E-46BB-8732-BE87592EFD90}" type="slidenum">
              <a:rPr lang="sv-SE" smtClean="0"/>
              <a:pPr>
                <a:defRPr/>
              </a:pPr>
              <a:t>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75140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93EB9E-494E-46BB-8732-BE87592EFD90}" type="slidenum">
              <a:rPr lang="sv-SE" smtClean="0"/>
              <a:pPr>
                <a:defRPr/>
              </a:pPr>
              <a:t>7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75140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93EB9E-494E-46BB-8732-BE87592EFD90}" type="slidenum">
              <a:rPr lang="sv-SE" smtClean="0"/>
              <a:pPr>
                <a:defRPr/>
              </a:pPr>
              <a:t>8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75140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Need TEMS and SV representation as well</a:t>
            </a:r>
          </a:p>
          <a:p>
            <a:pPr marL="171450" indent="-171450">
              <a:buFontTx/>
              <a:buChar char="-"/>
            </a:pPr>
            <a:endParaRPr lang="en-GB" dirty="0" smtClean="0"/>
          </a:p>
          <a:p>
            <a:pPr marL="171450" indent="-171450">
              <a:buFontTx/>
              <a:buChar char="-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93EB9E-494E-46BB-8732-BE87592EFD90}" type="slidenum">
              <a:rPr lang="sv-SE" smtClean="0"/>
              <a:pPr>
                <a:defRPr/>
              </a:pPr>
              <a:t>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75140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93EB9E-494E-46BB-8732-BE87592EFD90}" type="slidenum">
              <a:rPr lang="sv-SE" smtClean="0"/>
              <a:pPr>
                <a:defRPr/>
              </a:pPr>
              <a:t>10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75140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93EB9E-494E-46BB-8732-BE87592EFD90}" type="slidenum">
              <a:rPr lang="sv-SE" smtClean="0"/>
              <a:pPr>
                <a:defRPr/>
              </a:pPr>
              <a:t>11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75140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2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9219532" y="6257127"/>
            <a:ext cx="686469" cy="400110"/>
          </a:xfrm>
          <a:noFill/>
        </p:spPr>
        <p:txBody>
          <a:bodyPr wrap="square" rtlCol="0" anchor="ctr" anchorCtr="0">
            <a:spAutoFit/>
          </a:bodyPr>
          <a:lstStyle/>
          <a:p>
            <a:fld id="{21166A7B-7A0D-45A7-8528-CB0B5EDDA38F}" type="slidenum"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pPr/>
              <a:t>‹#›</a:t>
            </a:fld>
            <a:endParaRPr lang="en-US" sz="2000" dirty="0" smtClean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1730276"/>
            <a:ext cx="9923404" cy="22321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ea typeface="ＭＳ Ｐゴシック" pitchFamily="-12" charset="-128"/>
              <a:cs typeface="Calibri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438400"/>
            <a:ext cx="9906000" cy="8382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CHANGEOVER SLIDE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9219532" y="6257127"/>
            <a:ext cx="686469" cy="400110"/>
          </a:xfrm>
          <a:noFill/>
        </p:spPr>
        <p:txBody>
          <a:bodyPr wrap="square" rtlCol="0" anchor="ctr" anchorCtr="0">
            <a:spAutoFit/>
          </a:bodyPr>
          <a:lstStyle/>
          <a:p>
            <a:fld id="{21166A7B-7A0D-45A7-8528-CB0B5EDDA38F}" type="slidenum"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pPr/>
              <a:t>‹#›</a:t>
            </a:fld>
            <a:endParaRPr lang="en-US" sz="2000" dirty="0" smtClean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550" y="0"/>
            <a:ext cx="8302831" cy="533400"/>
          </a:xfrm>
          <a:prstGeom prst="rect">
            <a:avLst/>
          </a:prstGeom>
        </p:spPr>
        <p:txBody>
          <a:bodyPr/>
          <a:lstStyle>
            <a:lvl1pPr>
              <a:buNone/>
              <a:defRPr sz="3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MAJOR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82550" y="457200"/>
            <a:ext cx="8302831" cy="533400"/>
          </a:xfrm>
          <a:prstGeom prst="rect">
            <a:avLst/>
          </a:prstGeom>
        </p:spPr>
        <p:txBody>
          <a:bodyPr/>
          <a:lstStyle>
            <a:lvl1pPr>
              <a:buNone/>
              <a:defRPr sz="2400" baseline="0"/>
            </a:lvl1pPr>
          </a:lstStyle>
          <a:p>
            <a:pPr lvl="0"/>
            <a:r>
              <a:rPr lang="en-US" dirty="0" smtClean="0"/>
              <a:t>MINOR TITLE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14400" y="3413760"/>
            <a:ext cx="8763000" cy="1219200"/>
          </a:xfrm>
          <a:prstGeom prst="rect">
            <a:avLst/>
          </a:prstGeom>
        </p:spPr>
        <p:txBody>
          <a:bodyPr lIns="121709" tIns="60853" rIns="121709" bIns="60853" anchor="t"/>
          <a:lstStyle>
            <a:lvl1pPr algn="l">
              <a:defRPr sz="4800" b="0">
                <a:solidFill>
                  <a:srgbClr val="0070C0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8360" y="4632960"/>
            <a:ext cx="5465405" cy="1037128"/>
          </a:xfrm>
          <a:prstGeom prst="rect">
            <a:avLst/>
          </a:prstGeom>
        </p:spPr>
        <p:txBody>
          <a:bodyPr lIns="121709" tIns="60853" rIns="121709" bIns="60853"/>
          <a:lstStyle>
            <a:lvl1pPr marL="0" indent="0" algn="l">
              <a:buFont typeface="Wingdings" pitchFamily="2" charset="2"/>
              <a:buNone/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2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9219532" y="6257127"/>
            <a:ext cx="686469" cy="400110"/>
          </a:xfrm>
          <a:noFill/>
        </p:spPr>
        <p:txBody>
          <a:bodyPr wrap="square" rtlCol="0" anchor="ctr" anchorCtr="0">
            <a:spAutoFit/>
          </a:bodyPr>
          <a:lstStyle/>
          <a:p>
            <a:fld id="{21166A7B-7A0D-45A7-8528-CB0B5EDDA38F}" type="slidenum"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pPr/>
              <a:t>‹#›</a:t>
            </a:fld>
            <a:endParaRPr lang="en-US" sz="2000" dirty="0" smtClean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1730276"/>
            <a:ext cx="9923404" cy="22321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ea typeface="ＭＳ Ｐゴシック" pitchFamily="-12" charset="-128"/>
              <a:cs typeface="Calibri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438400"/>
            <a:ext cx="9906000" cy="8382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CHANGEOVER SLIDE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648" y="1178723"/>
            <a:ext cx="8420100" cy="1470025"/>
          </a:xfrm>
          <a:prstGeom prst="rect">
            <a:avLst/>
          </a:prstGeom>
        </p:spPr>
        <p:txBody>
          <a:bodyPr lIns="91435" tIns="45718" rIns="91435" bIns="45718" anchor="b"/>
          <a:lstStyle>
            <a:lvl1pPr algn="l">
              <a:defRPr sz="2500" b="1" cap="all" baseline="0">
                <a:latin typeface="Helvetica Ligh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5648" y="2732485"/>
            <a:ext cx="6934200" cy="1752600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>
              <a:buNone/>
              <a:defRPr sz="1700" b="1" cap="all" baseline="0">
                <a:solidFill>
                  <a:schemeClr val="tx1">
                    <a:tint val="75000"/>
                  </a:schemeClr>
                </a:solidFill>
                <a:latin typeface="Helvetica Light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594600" y="6409140"/>
            <a:ext cx="2146300" cy="400105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www.cognizant.com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Copyright © </a:t>
            </a:r>
            <a:r>
              <a:rPr lang="en-US" sz="1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2015 </a:t>
            </a:r>
            <a:r>
              <a:rPr lang="en-US" sz="1000" b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Cognizant</a:t>
            </a:r>
          </a:p>
        </p:txBody>
      </p:sp>
    </p:spTree>
    <p:extLst>
      <p:ext uri="{BB962C8B-B14F-4D97-AF65-F5344CB8AC3E}">
        <p14:creationId xmlns:p14="http://schemas.microsoft.com/office/powerpoint/2010/main" val="301696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5360" y="142852"/>
            <a:ext cx="8440738" cy="15732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46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5360" y="3390912"/>
            <a:ext cx="8177634" cy="175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35847" y="1714488"/>
            <a:ext cx="8445410" cy="1573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4600" b="1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08100" y="5648400"/>
            <a:ext cx="3751800" cy="633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4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/>
          </a:p>
        </p:txBody>
      </p:sp>
      <p:sp>
        <p:nvSpPr>
          <p:cNvPr id="7" name="Rectangle 42"/>
          <p:cNvSpPr txBox="1">
            <a:spLocks noChangeArrowheads="1"/>
          </p:cNvSpPr>
          <p:nvPr userDrawn="1"/>
        </p:nvSpPr>
        <p:spPr bwMode="auto">
          <a:xfrm>
            <a:off x="9371933" y="6409527"/>
            <a:ext cx="686469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166A7B-7A0D-45A7-8528-CB0B5EDDA38F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png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pic>
        <p:nvPicPr>
          <p:cNvPr id="8" name="Picture 7" descr="Cognizant.png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82551" y="6250552"/>
            <a:ext cx="1692275" cy="561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34200" y="6262418"/>
            <a:ext cx="2146300" cy="415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www.cognizant.com</a:t>
            </a:r>
          </a:p>
          <a:p>
            <a:pPr algn="r"/>
            <a:r>
              <a:rPr 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Copyright © 2015</a:t>
            </a:r>
            <a:r>
              <a:rPr lang="en-US" sz="1000" baseline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</a:t>
            </a:r>
            <a:r>
              <a:rPr 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Cognizant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9039090" y="6452853"/>
            <a:ext cx="303726" cy="0"/>
          </a:xfrm>
          <a:prstGeom prst="line">
            <a:avLst/>
          </a:prstGeom>
          <a:ln>
            <a:solidFill>
              <a:srgbClr val="A3A3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19532" y="6257127"/>
            <a:ext cx="686469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fld id="{21166A7B-7A0D-45A7-8528-CB0B5EDDA38F}" type="slidenum"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pPr/>
              <a:t>‹#›</a:t>
            </a:fld>
            <a:endParaRPr lang="en-US" sz="2000" dirty="0" smtClean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724" r:id="rId3"/>
    <p:sldLayoutId id="2147483743" r:id="rId4"/>
    <p:sldLayoutId id="2147483744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2"/>
          <p:cNvSpPr>
            <a:spLocks noGrp="1" noChangeArrowheads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fld id="{21166A7B-7A0D-45A7-8528-CB0B5EDDA38F}" type="slidenum"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pPr/>
              <a:t>1</a:t>
            </a:fld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12292" name="Picture 4" descr="http://www.kenwood.eu/WebFiles/Flash/global/UDNF7/english/img/wave_bottom01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465860">
            <a:off x="433402" y="415528"/>
            <a:ext cx="3966258" cy="1044872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14400" y="1676400"/>
            <a:ext cx="8763000" cy="692184"/>
          </a:xfrm>
          <a:prstGeom prst="rect">
            <a:avLst/>
          </a:prstGeom>
          <a:noFill/>
        </p:spPr>
        <p:txBody>
          <a:bodyPr wrap="square" lIns="121613" tIns="60805" rIns="121613" bIns="60805" rtlCol="0">
            <a:spAutoFit/>
          </a:bodyPr>
          <a:lstStyle/>
          <a:p>
            <a:pPr marL="230125" indent="-230125"/>
            <a:r>
              <a:rPr lang="en-US" sz="3700" dirty="0" smtClean="0">
                <a:solidFill>
                  <a:srgbClr val="0070C0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+mj-lt"/>
                <a:ea typeface="Arial" pitchFamily="34" charset="0"/>
                <a:cs typeface="Arial" pitchFamily="34" charset="0"/>
              </a:rPr>
              <a:t>DevOps Transformation - Status Report</a:t>
            </a:r>
          </a:p>
        </p:txBody>
      </p:sp>
      <p:pic>
        <p:nvPicPr>
          <p:cNvPr id="11" name="Picture 9" descr="Cognizant_36x84_04D.png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"/>
          <a:stretch>
            <a:fillRect/>
          </a:stretch>
        </p:blipFill>
        <p:spPr bwMode="auto">
          <a:xfrm>
            <a:off x="152400" y="1295400"/>
            <a:ext cx="60809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789"/>
    </mc:Choice>
    <mc:Fallback xmlns="">
      <p:transition advTm="578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"/>
          <p:cNvSpPr>
            <a:spLocks noChangeArrowheads="1"/>
          </p:cNvSpPr>
          <p:nvPr/>
        </p:nvSpPr>
        <p:spPr bwMode="auto">
          <a:xfrm>
            <a:off x="0" y="0"/>
            <a:ext cx="9906000" cy="762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403157" tIns="179981" rIns="403157" bIns="179981"/>
          <a:lstStyle/>
          <a:p>
            <a:pPr defTabSz="912813">
              <a:buClr>
                <a:srgbClr val="830051"/>
              </a:buClr>
              <a:buFont typeface="Arial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5363" name="Title 1"/>
          <p:cNvSpPr>
            <a:spLocks noGrp="1"/>
          </p:cNvSpPr>
          <p:nvPr>
            <p:ph type="ctrTitle"/>
          </p:nvPr>
        </p:nvSpPr>
        <p:spPr>
          <a:xfrm>
            <a:off x="-48154" y="127596"/>
            <a:ext cx="9376304" cy="558204"/>
          </a:xfrm>
        </p:spPr>
        <p:txBody>
          <a:bodyPr/>
          <a:lstStyle/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Top Longer Term Milestones</a:t>
            </a:r>
            <a:endParaRPr lang="en-US" sz="16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6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5518"/>
              </p:ext>
            </p:extLst>
          </p:nvPr>
        </p:nvGraphicFramePr>
        <p:xfrm>
          <a:off x="247651" y="1145750"/>
          <a:ext cx="9410699" cy="2378858"/>
        </p:xfrm>
        <a:graphic>
          <a:graphicData uri="http://schemas.openxmlformats.org/drawingml/2006/table">
            <a:tbl>
              <a:tblPr/>
              <a:tblGrid>
                <a:gridCol w="593467"/>
                <a:gridCol w="2816482"/>
                <a:gridCol w="1212851"/>
                <a:gridCol w="850058"/>
                <a:gridCol w="3937841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No.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Milestone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Due Date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Status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>
                          <a:tab pos="3200400" algn="l"/>
                        </a:tabLst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Remarks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639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b="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Start discussion with the 100 Apps</a:t>
                      </a:r>
                      <a:r>
                        <a:rPr lang="en-GB" sz="1400" b="0" baseline="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service owners</a:t>
                      </a:r>
                      <a:endParaRPr lang="en-GB" sz="1400" b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03/08/2015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list has been collated and completed, the initial questioner need to be circulated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39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Align short term transactional deliverables with the broader deliverables called out in the </a:t>
                      </a:r>
                      <a:r>
                        <a:rPr lang="en-GB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SoW</a:t>
                      </a:r>
                      <a:r>
                        <a:rPr lang="en-GB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endParaRPr lang="en-GB" sz="14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31/07/2015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Show some example for the what we are doing and what we have been agreed to do.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39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400" b="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39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400" b="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65100" y="762000"/>
            <a:ext cx="387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u="sng" dirty="0" smtClean="0">
                <a:solidFill>
                  <a:schemeClr val="tx2"/>
                </a:solidFill>
              </a:rPr>
              <a:t>Milestones</a:t>
            </a:r>
            <a:endParaRPr lang="en-GB" sz="1600" b="1" i="1" u="sng" dirty="0">
              <a:solidFill>
                <a:schemeClr val="tx2"/>
              </a:solidFill>
            </a:endParaRPr>
          </a:p>
        </p:txBody>
      </p:sp>
      <p:sp>
        <p:nvSpPr>
          <p:cNvPr id="14" name="Oval 61"/>
          <p:cNvSpPr>
            <a:spLocks noChangeArrowheads="1"/>
          </p:cNvSpPr>
          <p:nvPr/>
        </p:nvSpPr>
        <p:spPr bwMode="auto">
          <a:xfrm>
            <a:off x="5181600" y="1676400"/>
            <a:ext cx="242455" cy="228600"/>
          </a:xfrm>
          <a:prstGeom prst="ellipse">
            <a:avLst/>
          </a:prstGeom>
          <a:solidFill>
            <a:srgbClr val="00B05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 dirty="0"/>
          </a:p>
        </p:txBody>
      </p:sp>
      <p:sp>
        <p:nvSpPr>
          <p:cNvPr id="7" name="Oval 61"/>
          <p:cNvSpPr>
            <a:spLocks noChangeArrowheads="1"/>
          </p:cNvSpPr>
          <p:nvPr/>
        </p:nvSpPr>
        <p:spPr bwMode="auto">
          <a:xfrm>
            <a:off x="5177321" y="2286000"/>
            <a:ext cx="242455" cy="228600"/>
          </a:xfrm>
          <a:prstGeom prst="ellipse">
            <a:avLst/>
          </a:prstGeom>
          <a:solidFill>
            <a:srgbClr val="00B05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8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ctrTitle"/>
          </p:nvPr>
        </p:nvSpPr>
        <p:spPr>
          <a:xfrm>
            <a:off x="-48154" y="0"/>
            <a:ext cx="9954154" cy="710604"/>
          </a:xfrm>
          <a:solidFill>
            <a:schemeClr val="tx2"/>
          </a:solidFill>
        </p:spPr>
        <p:txBody>
          <a:bodyPr/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Key Risks &amp; Issues</a:t>
            </a:r>
            <a:endParaRPr lang="en-US" sz="1600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164824"/>
              </p:ext>
            </p:extLst>
          </p:nvPr>
        </p:nvGraphicFramePr>
        <p:xfrm>
          <a:off x="330201" y="1190877"/>
          <a:ext cx="9347199" cy="3806404"/>
        </p:xfrm>
        <a:graphic>
          <a:graphicData uri="http://schemas.openxmlformats.org/drawingml/2006/table">
            <a:tbl>
              <a:tblPr/>
              <a:tblGrid>
                <a:gridCol w="3007385"/>
                <a:gridCol w="1116890"/>
                <a:gridCol w="789755"/>
                <a:gridCol w="2299569"/>
                <a:gridCol w="1000773"/>
                <a:gridCol w="1132827"/>
              </a:tblGrid>
              <a:tr h="2339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Description 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Likelihood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Impact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Mitigation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Status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Owner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389869"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Sarav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travel is delayed due to delay in WP approval from embassy</a:t>
                      </a:r>
                      <a:endParaRPr lang="en-GB" sz="1400" dirty="0" smtClean="0">
                        <a:solidFill>
                          <a:srgbClr val="FF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en-GB" sz="1400" dirty="0" smtClean="0">
                          <a:latin typeface="+mn-lt"/>
                          <a:ea typeface="Times New Roman"/>
                          <a:cs typeface="Times New Roman"/>
                        </a:rPr>
                        <a:t>Likely</a:t>
                      </a:r>
                      <a:endParaRPr lang="en-GB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en-GB" sz="1400" dirty="0" smtClean="0">
                          <a:latin typeface="+mn-lt"/>
                          <a:ea typeface="Times New Roman"/>
                          <a:cs typeface="Times New Roman"/>
                        </a:rPr>
                        <a:t>High</a:t>
                      </a:r>
                      <a:endParaRPr lang="en-GB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Working from offshore during UK hrs. 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Kaushik to look at alternative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resources</a:t>
                      </a:r>
                      <a:endParaRPr lang="en-GB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In Progress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en-GB" sz="1400" dirty="0" smtClean="0">
                          <a:latin typeface="+mn-lt"/>
                          <a:ea typeface="Times New Roman"/>
                          <a:cs typeface="Times New Roman"/>
                        </a:rPr>
                        <a:t>Kaushik</a:t>
                      </a:r>
                      <a:endParaRPr lang="en-GB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869"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 smtClean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0" fontAlgn="base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869">
                <a:tc>
                  <a:txBody>
                    <a:bodyPr/>
                    <a:lstStyle/>
                    <a:p>
                      <a:pPr fontAlgn="ctr">
                        <a:spcAft>
                          <a:spcPts val="0"/>
                        </a:spcAf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>
                        <a:spcAft>
                          <a:spcPts val="0"/>
                        </a:spcAf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kumimoji="0" lang="en-GB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869">
                <a:tc>
                  <a:txBody>
                    <a:bodyPr/>
                    <a:lstStyle/>
                    <a:p>
                      <a:pPr marL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endParaRPr lang="en-GB" sz="1000" kern="1200" dirty="0">
                        <a:solidFill>
                          <a:schemeClr val="tx1"/>
                        </a:solidFill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0" fontAlgn="base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869">
                <a:tc>
                  <a:txBody>
                    <a:bodyPr/>
                    <a:lstStyle/>
                    <a:p>
                      <a:pPr marL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endParaRPr lang="en-GB" sz="1000" kern="1200" dirty="0">
                        <a:solidFill>
                          <a:schemeClr val="tx1"/>
                        </a:solidFill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0" fontAlgn="base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869">
                <a:tc>
                  <a:txBody>
                    <a:bodyPr/>
                    <a:lstStyle/>
                    <a:p>
                      <a:pPr marL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endParaRPr lang="en-GB" sz="1000" kern="1200" dirty="0">
                        <a:solidFill>
                          <a:schemeClr val="tx1"/>
                        </a:solidFill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0" fontAlgn="base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79">
                <a:tc>
                  <a:txBody>
                    <a:bodyPr/>
                    <a:lstStyle/>
                    <a:p>
                      <a:pPr fontAlgn="ctr">
                        <a:spcAft>
                          <a:spcPts val="0"/>
                        </a:spcAft>
                      </a:pPr>
                      <a:endParaRPr lang="en-GB" sz="10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>
                        <a:spcAft>
                          <a:spcPts val="0"/>
                        </a:spcAft>
                      </a:pPr>
                      <a:endParaRPr lang="en-GB" sz="10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kumimoji="0" lang="en-GB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charset="0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79">
                <a:tc>
                  <a:txBody>
                    <a:bodyPr/>
                    <a:lstStyle/>
                    <a:p>
                      <a:pPr eaLnBrk="0" fontAlgn="base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endParaRPr lang="en-GB" sz="10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0" fontAlgn="base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endParaRPr lang="en-GB" sz="10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kumimoji="0" lang="en-GB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charset="0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8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ctrTitle"/>
          </p:nvPr>
        </p:nvSpPr>
        <p:spPr>
          <a:xfrm>
            <a:off x="-48154" y="0"/>
            <a:ext cx="9954154" cy="710604"/>
          </a:xfrm>
          <a:solidFill>
            <a:schemeClr val="tx2"/>
          </a:solidFill>
        </p:spPr>
        <p:txBody>
          <a:bodyPr/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Key Risks &amp; Issues</a:t>
            </a:r>
            <a:endParaRPr lang="en-US" sz="1600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596523"/>
              </p:ext>
            </p:extLst>
          </p:nvPr>
        </p:nvGraphicFramePr>
        <p:xfrm>
          <a:off x="330201" y="1190877"/>
          <a:ext cx="9347199" cy="4792495"/>
        </p:xfrm>
        <a:graphic>
          <a:graphicData uri="http://schemas.openxmlformats.org/drawingml/2006/table">
            <a:tbl>
              <a:tblPr/>
              <a:tblGrid>
                <a:gridCol w="3007385"/>
                <a:gridCol w="1116890"/>
                <a:gridCol w="789755"/>
                <a:gridCol w="2299569"/>
                <a:gridCol w="1000773"/>
                <a:gridCol w="1132827"/>
              </a:tblGrid>
              <a:tr h="2339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Description 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Likelihood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Impact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Mitigation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Status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Owner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389869"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SOW agreement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the activities that are being assigned are not aligned</a:t>
                      </a:r>
                      <a:endParaRPr lang="en-GB" sz="1400" dirty="0" smtClean="0">
                        <a:solidFill>
                          <a:srgbClr val="FF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en-GB" sz="1400" dirty="0" smtClean="0">
                          <a:latin typeface="+mn-lt"/>
                          <a:ea typeface="Times New Roman"/>
                          <a:cs typeface="Times New Roman"/>
                        </a:rPr>
                        <a:t>Likely</a:t>
                      </a:r>
                      <a:endParaRPr lang="en-GB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en-GB" sz="1400" dirty="0" smtClean="0">
                          <a:latin typeface="+mn-lt"/>
                          <a:ea typeface="Times New Roman"/>
                          <a:cs typeface="Times New Roman"/>
                        </a:rPr>
                        <a:t>high</a:t>
                      </a:r>
                      <a:endParaRPr lang="en-GB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latin typeface="+mn-lt"/>
                          <a:ea typeface="Times New Roman"/>
                          <a:cs typeface="Times New Roman"/>
                        </a:rPr>
                        <a:t>Realign the </a:t>
                      </a:r>
                      <a:r>
                        <a:rPr lang="en-GB" sz="1400" dirty="0" err="1" smtClean="0">
                          <a:latin typeface="+mn-lt"/>
                          <a:ea typeface="Times New Roman"/>
                          <a:cs typeface="Times New Roman"/>
                        </a:rPr>
                        <a:t>SoW</a:t>
                      </a:r>
                      <a:r>
                        <a:rPr lang="en-GB" sz="1400" dirty="0" smtClean="0">
                          <a:latin typeface="+mn-lt"/>
                          <a:ea typeface="Times New Roman"/>
                          <a:cs typeface="Times New Roman"/>
                        </a:rPr>
                        <a:t> as per the current plan by Barclays</a:t>
                      </a:r>
                      <a:endParaRPr lang="en-GB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74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In Progress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en-GB" sz="1400" dirty="0" smtClean="0">
                          <a:latin typeface="+mn-lt"/>
                          <a:ea typeface="Times New Roman"/>
                          <a:cs typeface="Times New Roman"/>
                        </a:rPr>
                        <a:t>Bruno</a:t>
                      </a:r>
                      <a:endParaRPr lang="en-GB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869"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Sarav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travel is delayed due to delay in WP approval from embassy</a:t>
                      </a:r>
                      <a:endParaRPr lang="en-GB" sz="1400" dirty="0" smtClean="0">
                        <a:solidFill>
                          <a:srgbClr val="FF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en-GB" sz="1400" dirty="0" smtClean="0">
                          <a:latin typeface="+mn-lt"/>
                          <a:ea typeface="Times New Roman"/>
                          <a:cs typeface="Times New Roman"/>
                        </a:rPr>
                        <a:t>Likely</a:t>
                      </a:r>
                      <a:endParaRPr lang="en-GB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en-GB" sz="1400" dirty="0" smtClean="0">
                          <a:latin typeface="+mn-lt"/>
                          <a:ea typeface="Times New Roman"/>
                          <a:cs typeface="Times New Roman"/>
                        </a:rPr>
                        <a:t>Medium</a:t>
                      </a:r>
                      <a:endParaRPr lang="en-GB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Working from offshore during UK hrs.  Cognizant Immigration team has communicated to embassy to expedite the processing.</a:t>
                      </a:r>
                      <a:endParaRPr lang="en-GB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In Progress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en-GB" sz="1400" dirty="0" err="1" smtClean="0">
                          <a:latin typeface="+mn-lt"/>
                          <a:ea typeface="Times New Roman"/>
                          <a:cs typeface="Times New Roman"/>
                        </a:rPr>
                        <a:t>Sarav</a:t>
                      </a:r>
                      <a:endParaRPr lang="en-GB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869"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 smtClean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0" fontAlgn="base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869">
                <a:tc>
                  <a:txBody>
                    <a:bodyPr/>
                    <a:lstStyle/>
                    <a:p>
                      <a:pPr fontAlgn="ctr">
                        <a:spcAft>
                          <a:spcPts val="0"/>
                        </a:spcAf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>
                        <a:spcAft>
                          <a:spcPts val="0"/>
                        </a:spcAf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kumimoji="0" lang="en-GB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869">
                <a:tc>
                  <a:txBody>
                    <a:bodyPr/>
                    <a:lstStyle/>
                    <a:p>
                      <a:pPr marL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endParaRPr lang="en-GB" sz="1000" kern="1200" dirty="0">
                        <a:solidFill>
                          <a:schemeClr val="tx1"/>
                        </a:solidFill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0" fontAlgn="base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869">
                <a:tc>
                  <a:txBody>
                    <a:bodyPr/>
                    <a:lstStyle/>
                    <a:p>
                      <a:pPr marL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endParaRPr lang="en-GB" sz="1000" kern="1200" dirty="0">
                        <a:solidFill>
                          <a:schemeClr val="tx1"/>
                        </a:solidFill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0" fontAlgn="base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869">
                <a:tc>
                  <a:txBody>
                    <a:bodyPr/>
                    <a:lstStyle/>
                    <a:p>
                      <a:pPr marL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endParaRPr lang="en-GB" sz="1000" kern="1200" dirty="0">
                        <a:solidFill>
                          <a:schemeClr val="tx1"/>
                        </a:solidFill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0" fontAlgn="base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79">
                <a:tc>
                  <a:txBody>
                    <a:bodyPr/>
                    <a:lstStyle/>
                    <a:p>
                      <a:pPr fontAlgn="ctr">
                        <a:spcAft>
                          <a:spcPts val="0"/>
                        </a:spcAft>
                      </a:pPr>
                      <a:endParaRPr lang="en-GB" sz="10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>
                        <a:spcAft>
                          <a:spcPts val="0"/>
                        </a:spcAft>
                      </a:pPr>
                      <a:endParaRPr lang="en-GB" sz="10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kumimoji="0" lang="en-GB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charset="0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79">
                <a:tc>
                  <a:txBody>
                    <a:bodyPr/>
                    <a:lstStyle/>
                    <a:p>
                      <a:pPr eaLnBrk="0" fontAlgn="base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endParaRPr lang="en-GB" sz="10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0" fontAlgn="base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endParaRPr lang="en-GB" sz="10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kumimoji="0" lang="en-GB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charset="0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4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1676404"/>
            <a:ext cx="990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prstClr val="black"/>
                </a:solidFill>
                <a:latin typeface="Calibri" pitchFamily="34" charset="0"/>
              </a:rPr>
              <a:t>Thank You!</a:t>
            </a:r>
            <a:endParaRPr lang="en-US" sz="3600" b="1" i="1" dirty="0" smtClean="0">
              <a:solidFill>
                <a:srgbClr val="1F497D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66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 Same Side Corner Rectangle 33"/>
          <p:cNvSpPr/>
          <p:nvPr/>
        </p:nvSpPr>
        <p:spPr>
          <a:xfrm rot="5400000">
            <a:off x="212358" y="4512042"/>
            <a:ext cx="612776" cy="103749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3AFE5">
              <a:lumMod val="75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spcFirstLastPara="0" vert="horz" wrap="square" lIns="205271" tIns="205271" rIns="205271" bIns="205271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35" name="Round Same Side Corner Rectangle 34"/>
          <p:cNvSpPr/>
          <p:nvPr/>
        </p:nvSpPr>
        <p:spPr>
          <a:xfrm rot="5400000">
            <a:off x="4695868" y="790133"/>
            <a:ext cx="612776" cy="826406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spcFirstLastPara="0" vert="horz" wrap="square" lIns="205271" tIns="205271" rIns="205271" bIns="205271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38" name="Round Same Side Corner Rectangle 37"/>
          <p:cNvSpPr/>
          <p:nvPr/>
        </p:nvSpPr>
        <p:spPr>
          <a:xfrm rot="5400000">
            <a:off x="212358" y="5270866"/>
            <a:ext cx="612776" cy="103749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3AFE5">
              <a:lumMod val="75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spcFirstLastPara="0" vert="horz" wrap="square" lIns="205271" tIns="205271" rIns="205271" bIns="205271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42" name="Round Same Side Corner Rectangle 41"/>
          <p:cNvSpPr/>
          <p:nvPr/>
        </p:nvSpPr>
        <p:spPr>
          <a:xfrm rot="5400000">
            <a:off x="4714372" y="1486127"/>
            <a:ext cx="612776" cy="826406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spcFirstLastPara="0" vert="horz" wrap="square" lIns="205271" tIns="205271" rIns="205271" bIns="205271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66A7B-7A0D-45A7-8528-CB0B5EDDA38F}" type="slidenum">
              <a:rPr 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pPr/>
              <a:t>2</a:t>
            </a:fld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" y="0"/>
            <a:ext cx="8961438" cy="5334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203566" y="1587323"/>
            <a:ext cx="612776" cy="103749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3AFE5">
              <a:lumMod val="75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spcFirstLastPara="0" vert="horz" wrap="square" lIns="205271" tIns="205271" rIns="205271" bIns="205271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8" name="Rectangle 5"/>
          <p:cNvSpPr/>
          <p:nvPr/>
        </p:nvSpPr>
        <p:spPr bwMode="auto">
          <a:xfrm flipH="1">
            <a:off x="880674" y="1740467"/>
            <a:ext cx="149437" cy="655356"/>
          </a:xfrm>
          <a:custGeom>
            <a:avLst/>
            <a:gdLst>
              <a:gd name="connsiteX0" fmla="*/ 0 w 156334"/>
              <a:gd name="connsiteY0" fmla="*/ 0 h 510576"/>
              <a:gd name="connsiteX1" fmla="*/ 156334 w 156334"/>
              <a:gd name="connsiteY1" fmla="*/ 0 h 510576"/>
              <a:gd name="connsiteX2" fmla="*/ 156334 w 156334"/>
              <a:gd name="connsiteY2" fmla="*/ 510576 h 510576"/>
              <a:gd name="connsiteX3" fmla="*/ 0 w 156334"/>
              <a:gd name="connsiteY3" fmla="*/ 510576 h 510576"/>
              <a:gd name="connsiteX4" fmla="*/ 0 w 156334"/>
              <a:gd name="connsiteY4" fmla="*/ 0 h 510576"/>
              <a:gd name="connsiteX0" fmla="*/ 12700 w 169034"/>
              <a:gd name="connsiteY0" fmla="*/ 0 h 669326"/>
              <a:gd name="connsiteX1" fmla="*/ 169034 w 169034"/>
              <a:gd name="connsiteY1" fmla="*/ 0 h 669326"/>
              <a:gd name="connsiteX2" fmla="*/ 169034 w 169034"/>
              <a:gd name="connsiteY2" fmla="*/ 510576 h 669326"/>
              <a:gd name="connsiteX3" fmla="*/ 0 w 169034"/>
              <a:gd name="connsiteY3" fmla="*/ 669326 h 669326"/>
              <a:gd name="connsiteX4" fmla="*/ 12700 w 169034"/>
              <a:gd name="connsiteY4" fmla="*/ 0 h 669326"/>
              <a:gd name="connsiteX0" fmla="*/ 12700 w 169034"/>
              <a:gd name="connsiteY0" fmla="*/ 0 h 653451"/>
              <a:gd name="connsiteX1" fmla="*/ 169034 w 169034"/>
              <a:gd name="connsiteY1" fmla="*/ 0 h 653451"/>
              <a:gd name="connsiteX2" fmla="*/ 169034 w 169034"/>
              <a:gd name="connsiteY2" fmla="*/ 510576 h 653451"/>
              <a:gd name="connsiteX3" fmla="*/ 0 w 169034"/>
              <a:gd name="connsiteY3" fmla="*/ 653451 h 653451"/>
              <a:gd name="connsiteX4" fmla="*/ 12700 w 169034"/>
              <a:gd name="connsiteY4" fmla="*/ 0 h 653451"/>
              <a:gd name="connsiteX0" fmla="*/ 5556 w 161890"/>
              <a:gd name="connsiteY0" fmla="*/ 0 h 670120"/>
              <a:gd name="connsiteX1" fmla="*/ 161890 w 161890"/>
              <a:gd name="connsiteY1" fmla="*/ 0 h 670120"/>
              <a:gd name="connsiteX2" fmla="*/ 161890 w 161890"/>
              <a:gd name="connsiteY2" fmla="*/ 510576 h 670120"/>
              <a:gd name="connsiteX3" fmla="*/ 0 w 161890"/>
              <a:gd name="connsiteY3" fmla="*/ 670120 h 670120"/>
              <a:gd name="connsiteX4" fmla="*/ 5556 w 161890"/>
              <a:gd name="connsiteY4" fmla="*/ 0 h 67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890" h="670120">
                <a:moveTo>
                  <a:pt x="5556" y="0"/>
                </a:moveTo>
                <a:lnTo>
                  <a:pt x="161890" y="0"/>
                </a:lnTo>
                <a:lnTo>
                  <a:pt x="161890" y="510576"/>
                </a:lnTo>
                <a:lnTo>
                  <a:pt x="0" y="670120"/>
                </a:lnTo>
                <a:lnTo>
                  <a:pt x="5556" y="0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88900" dist="63500" dir="10800000" sx="93000" sy="93000" algn="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0" name="Freeform 9"/>
          <p:cNvSpPr/>
          <p:nvPr/>
        </p:nvSpPr>
        <p:spPr>
          <a:xfrm flipH="1" flipV="1">
            <a:off x="879937" y="2240243"/>
            <a:ext cx="156590" cy="171736"/>
          </a:xfrm>
          <a:custGeom>
            <a:avLst/>
            <a:gdLst>
              <a:gd name="connsiteX0" fmla="*/ 0 w 431800"/>
              <a:gd name="connsiteY0" fmla="*/ 0 h 457200"/>
              <a:gd name="connsiteX1" fmla="*/ 431800 w 431800"/>
              <a:gd name="connsiteY1" fmla="*/ 457200 h 457200"/>
              <a:gd name="connsiteX2" fmla="*/ 12700 w 431800"/>
              <a:gd name="connsiteY2" fmla="*/ 457200 h 457200"/>
              <a:gd name="connsiteX3" fmla="*/ 0 w 431800"/>
              <a:gd name="connsiteY3" fmla="*/ 0 h 457200"/>
              <a:gd name="connsiteX0" fmla="*/ 1588 w 433388"/>
              <a:gd name="connsiteY0" fmla="*/ 0 h 457200"/>
              <a:gd name="connsiteX1" fmla="*/ 433388 w 433388"/>
              <a:gd name="connsiteY1" fmla="*/ 457200 h 457200"/>
              <a:gd name="connsiteX2" fmla="*/ 0 w 433388"/>
              <a:gd name="connsiteY2" fmla="*/ 457200 h 457200"/>
              <a:gd name="connsiteX3" fmla="*/ 1588 w 433388"/>
              <a:gd name="connsiteY3" fmla="*/ 0 h 457200"/>
              <a:gd name="connsiteX0" fmla="*/ 45 w 436607"/>
              <a:gd name="connsiteY0" fmla="*/ 0 h 452437"/>
              <a:gd name="connsiteX1" fmla="*/ 436607 w 436607"/>
              <a:gd name="connsiteY1" fmla="*/ 452437 h 452437"/>
              <a:gd name="connsiteX2" fmla="*/ 3219 w 436607"/>
              <a:gd name="connsiteY2" fmla="*/ 452437 h 452437"/>
              <a:gd name="connsiteX3" fmla="*/ 45 w 436607"/>
              <a:gd name="connsiteY3" fmla="*/ 0 h 45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607" h="452437">
                <a:moveTo>
                  <a:pt x="45" y="0"/>
                </a:moveTo>
                <a:lnTo>
                  <a:pt x="436607" y="452437"/>
                </a:lnTo>
                <a:lnTo>
                  <a:pt x="3219" y="452437"/>
                </a:lnTo>
                <a:cubicBezTo>
                  <a:pt x="3748" y="300037"/>
                  <a:pt x="-484" y="152400"/>
                  <a:pt x="45" y="0"/>
                </a:cubicBezTo>
                <a:close/>
              </a:path>
            </a:pathLst>
          </a:custGeom>
          <a:solidFill>
            <a:sysClr val="windowText" lastClr="000000">
              <a:lumMod val="75000"/>
              <a:lumOff val="25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3394" y="1856831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400" b="1" kern="0" dirty="0">
                <a:solidFill>
                  <a:srgbClr val="ECF2FA"/>
                </a:solidFill>
              </a:rPr>
              <a:t>2</a:t>
            </a:r>
          </a:p>
        </p:txBody>
      </p:sp>
      <p:sp>
        <p:nvSpPr>
          <p:cNvPr id="13" name="Round Same Side Corner Rectangle 12"/>
          <p:cNvSpPr/>
          <p:nvPr/>
        </p:nvSpPr>
        <p:spPr>
          <a:xfrm rot="5400000">
            <a:off x="203566" y="2316900"/>
            <a:ext cx="612776" cy="103749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3AFE5">
              <a:lumMod val="75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spcFirstLastPara="0" vert="horz" wrap="square" lIns="205271" tIns="205271" rIns="205271" bIns="205271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4" name="Rectangle 5"/>
          <p:cNvSpPr/>
          <p:nvPr/>
        </p:nvSpPr>
        <p:spPr bwMode="auto">
          <a:xfrm flipH="1">
            <a:off x="880674" y="2470042"/>
            <a:ext cx="149437" cy="655356"/>
          </a:xfrm>
          <a:custGeom>
            <a:avLst/>
            <a:gdLst>
              <a:gd name="connsiteX0" fmla="*/ 0 w 156334"/>
              <a:gd name="connsiteY0" fmla="*/ 0 h 510576"/>
              <a:gd name="connsiteX1" fmla="*/ 156334 w 156334"/>
              <a:gd name="connsiteY1" fmla="*/ 0 h 510576"/>
              <a:gd name="connsiteX2" fmla="*/ 156334 w 156334"/>
              <a:gd name="connsiteY2" fmla="*/ 510576 h 510576"/>
              <a:gd name="connsiteX3" fmla="*/ 0 w 156334"/>
              <a:gd name="connsiteY3" fmla="*/ 510576 h 510576"/>
              <a:gd name="connsiteX4" fmla="*/ 0 w 156334"/>
              <a:gd name="connsiteY4" fmla="*/ 0 h 510576"/>
              <a:gd name="connsiteX0" fmla="*/ 12700 w 169034"/>
              <a:gd name="connsiteY0" fmla="*/ 0 h 669326"/>
              <a:gd name="connsiteX1" fmla="*/ 169034 w 169034"/>
              <a:gd name="connsiteY1" fmla="*/ 0 h 669326"/>
              <a:gd name="connsiteX2" fmla="*/ 169034 w 169034"/>
              <a:gd name="connsiteY2" fmla="*/ 510576 h 669326"/>
              <a:gd name="connsiteX3" fmla="*/ 0 w 169034"/>
              <a:gd name="connsiteY3" fmla="*/ 669326 h 669326"/>
              <a:gd name="connsiteX4" fmla="*/ 12700 w 169034"/>
              <a:gd name="connsiteY4" fmla="*/ 0 h 669326"/>
              <a:gd name="connsiteX0" fmla="*/ 12700 w 169034"/>
              <a:gd name="connsiteY0" fmla="*/ 0 h 653451"/>
              <a:gd name="connsiteX1" fmla="*/ 169034 w 169034"/>
              <a:gd name="connsiteY1" fmla="*/ 0 h 653451"/>
              <a:gd name="connsiteX2" fmla="*/ 169034 w 169034"/>
              <a:gd name="connsiteY2" fmla="*/ 510576 h 653451"/>
              <a:gd name="connsiteX3" fmla="*/ 0 w 169034"/>
              <a:gd name="connsiteY3" fmla="*/ 653451 h 653451"/>
              <a:gd name="connsiteX4" fmla="*/ 12700 w 169034"/>
              <a:gd name="connsiteY4" fmla="*/ 0 h 653451"/>
              <a:gd name="connsiteX0" fmla="*/ 5556 w 161890"/>
              <a:gd name="connsiteY0" fmla="*/ 0 h 670120"/>
              <a:gd name="connsiteX1" fmla="*/ 161890 w 161890"/>
              <a:gd name="connsiteY1" fmla="*/ 0 h 670120"/>
              <a:gd name="connsiteX2" fmla="*/ 161890 w 161890"/>
              <a:gd name="connsiteY2" fmla="*/ 510576 h 670120"/>
              <a:gd name="connsiteX3" fmla="*/ 0 w 161890"/>
              <a:gd name="connsiteY3" fmla="*/ 670120 h 670120"/>
              <a:gd name="connsiteX4" fmla="*/ 5556 w 161890"/>
              <a:gd name="connsiteY4" fmla="*/ 0 h 67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890" h="670120">
                <a:moveTo>
                  <a:pt x="5556" y="0"/>
                </a:moveTo>
                <a:lnTo>
                  <a:pt x="161890" y="0"/>
                </a:lnTo>
                <a:lnTo>
                  <a:pt x="161890" y="510576"/>
                </a:lnTo>
                <a:lnTo>
                  <a:pt x="0" y="670120"/>
                </a:lnTo>
                <a:lnTo>
                  <a:pt x="5556" y="0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88900" dist="63500" dir="10800000" sx="93000" sy="93000" algn="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5" name="Round Same Side Corner Rectangle 14"/>
          <p:cNvSpPr/>
          <p:nvPr/>
        </p:nvSpPr>
        <p:spPr>
          <a:xfrm rot="5400000">
            <a:off x="4705580" y="-2149243"/>
            <a:ext cx="612776" cy="826406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spcFirstLastPara="0" vert="horz" wrap="square" lIns="205271" tIns="205271" rIns="205271" bIns="205271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6" name="Freeform 15"/>
          <p:cNvSpPr/>
          <p:nvPr/>
        </p:nvSpPr>
        <p:spPr>
          <a:xfrm flipH="1" flipV="1">
            <a:off x="879937" y="2969818"/>
            <a:ext cx="156590" cy="171736"/>
          </a:xfrm>
          <a:custGeom>
            <a:avLst/>
            <a:gdLst>
              <a:gd name="connsiteX0" fmla="*/ 0 w 431800"/>
              <a:gd name="connsiteY0" fmla="*/ 0 h 457200"/>
              <a:gd name="connsiteX1" fmla="*/ 431800 w 431800"/>
              <a:gd name="connsiteY1" fmla="*/ 457200 h 457200"/>
              <a:gd name="connsiteX2" fmla="*/ 12700 w 431800"/>
              <a:gd name="connsiteY2" fmla="*/ 457200 h 457200"/>
              <a:gd name="connsiteX3" fmla="*/ 0 w 431800"/>
              <a:gd name="connsiteY3" fmla="*/ 0 h 457200"/>
              <a:gd name="connsiteX0" fmla="*/ 1588 w 433388"/>
              <a:gd name="connsiteY0" fmla="*/ 0 h 457200"/>
              <a:gd name="connsiteX1" fmla="*/ 433388 w 433388"/>
              <a:gd name="connsiteY1" fmla="*/ 457200 h 457200"/>
              <a:gd name="connsiteX2" fmla="*/ 0 w 433388"/>
              <a:gd name="connsiteY2" fmla="*/ 457200 h 457200"/>
              <a:gd name="connsiteX3" fmla="*/ 1588 w 433388"/>
              <a:gd name="connsiteY3" fmla="*/ 0 h 457200"/>
              <a:gd name="connsiteX0" fmla="*/ 45 w 436607"/>
              <a:gd name="connsiteY0" fmla="*/ 0 h 452437"/>
              <a:gd name="connsiteX1" fmla="*/ 436607 w 436607"/>
              <a:gd name="connsiteY1" fmla="*/ 452437 h 452437"/>
              <a:gd name="connsiteX2" fmla="*/ 3219 w 436607"/>
              <a:gd name="connsiteY2" fmla="*/ 452437 h 452437"/>
              <a:gd name="connsiteX3" fmla="*/ 45 w 436607"/>
              <a:gd name="connsiteY3" fmla="*/ 0 h 45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607" h="452437">
                <a:moveTo>
                  <a:pt x="45" y="0"/>
                </a:moveTo>
                <a:lnTo>
                  <a:pt x="436607" y="452437"/>
                </a:lnTo>
                <a:lnTo>
                  <a:pt x="3219" y="452437"/>
                </a:lnTo>
                <a:cubicBezTo>
                  <a:pt x="3748" y="300037"/>
                  <a:pt x="-484" y="152400"/>
                  <a:pt x="45" y="0"/>
                </a:cubicBezTo>
                <a:close/>
              </a:path>
            </a:pathLst>
          </a:custGeom>
          <a:solidFill>
            <a:sysClr val="windowText" lastClr="000000">
              <a:lumMod val="75000"/>
              <a:lumOff val="25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3394" y="258640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400" b="1" kern="0" dirty="0" smtClean="0">
                <a:solidFill>
                  <a:srgbClr val="ECF2FA"/>
                </a:solidFill>
              </a:rPr>
              <a:t>3</a:t>
            </a:r>
            <a:endParaRPr lang="en-US" sz="2400" b="1" kern="0" dirty="0">
              <a:solidFill>
                <a:srgbClr val="ECF2FA"/>
              </a:solidFill>
            </a:endParaRPr>
          </a:p>
        </p:txBody>
      </p:sp>
      <p:sp>
        <p:nvSpPr>
          <p:cNvPr id="19" name="Round Same Side Corner Rectangle 18"/>
          <p:cNvSpPr/>
          <p:nvPr/>
        </p:nvSpPr>
        <p:spPr>
          <a:xfrm rot="5400000">
            <a:off x="203566" y="3017290"/>
            <a:ext cx="612776" cy="103749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3AFE5">
              <a:lumMod val="75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spcFirstLastPara="0" vert="horz" wrap="square" lIns="205271" tIns="205271" rIns="205271" bIns="205271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20" name="Rectangle 5"/>
          <p:cNvSpPr/>
          <p:nvPr/>
        </p:nvSpPr>
        <p:spPr bwMode="auto">
          <a:xfrm flipH="1">
            <a:off x="880674" y="3170433"/>
            <a:ext cx="149437" cy="655356"/>
          </a:xfrm>
          <a:custGeom>
            <a:avLst/>
            <a:gdLst>
              <a:gd name="connsiteX0" fmla="*/ 0 w 156334"/>
              <a:gd name="connsiteY0" fmla="*/ 0 h 510576"/>
              <a:gd name="connsiteX1" fmla="*/ 156334 w 156334"/>
              <a:gd name="connsiteY1" fmla="*/ 0 h 510576"/>
              <a:gd name="connsiteX2" fmla="*/ 156334 w 156334"/>
              <a:gd name="connsiteY2" fmla="*/ 510576 h 510576"/>
              <a:gd name="connsiteX3" fmla="*/ 0 w 156334"/>
              <a:gd name="connsiteY3" fmla="*/ 510576 h 510576"/>
              <a:gd name="connsiteX4" fmla="*/ 0 w 156334"/>
              <a:gd name="connsiteY4" fmla="*/ 0 h 510576"/>
              <a:gd name="connsiteX0" fmla="*/ 12700 w 169034"/>
              <a:gd name="connsiteY0" fmla="*/ 0 h 669326"/>
              <a:gd name="connsiteX1" fmla="*/ 169034 w 169034"/>
              <a:gd name="connsiteY1" fmla="*/ 0 h 669326"/>
              <a:gd name="connsiteX2" fmla="*/ 169034 w 169034"/>
              <a:gd name="connsiteY2" fmla="*/ 510576 h 669326"/>
              <a:gd name="connsiteX3" fmla="*/ 0 w 169034"/>
              <a:gd name="connsiteY3" fmla="*/ 669326 h 669326"/>
              <a:gd name="connsiteX4" fmla="*/ 12700 w 169034"/>
              <a:gd name="connsiteY4" fmla="*/ 0 h 669326"/>
              <a:gd name="connsiteX0" fmla="*/ 12700 w 169034"/>
              <a:gd name="connsiteY0" fmla="*/ 0 h 653451"/>
              <a:gd name="connsiteX1" fmla="*/ 169034 w 169034"/>
              <a:gd name="connsiteY1" fmla="*/ 0 h 653451"/>
              <a:gd name="connsiteX2" fmla="*/ 169034 w 169034"/>
              <a:gd name="connsiteY2" fmla="*/ 510576 h 653451"/>
              <a:gd name="connsiteX3" fmla="*/ 0 w 169034"/>
              <a:gd name="connsiteY3" fmla="*/ 653451 h 653451"/>
              <a:gd name="connsiteX4" fmla="*/ 12700 w 169034"/>
              <a:gd name="connsiteY4" fmla="*/ 0 h 653451"/>
              <a:gd name="connsiteX0" fmla="*/ 5556 w 161890"/>
              <a:gd name="connsiteY0" fmla="*/ 0 h 670120"/>
              <a:gd name="connsiteX1" fmla="*/ 161890 w 161890"/>
              <a:gd name="connsiteY1" fmla="*/ 0 h 670120"/>
              <a:gd name="connsiteX2" fmla="*/ 161890 w 161890"/>
              <a:gd name="connsiteY2" fmla="*/ 510576 h 670120"/>
              <a:gd name="connsiteX3" fmla="*/ 0 w 161890"/>
              <a:gd name="connsiteY3" fmla="*/ 670120 h 670120"/>
              <a:gd name="connsiteX4" fmla="*/ 5556 w 161890"/>
              <a:gd name="connsiteY4" fmla="*/ 0 h 67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890" h="670120">
                <a:moveTo>
                  <a:pt x="5556" y="0"/>
                </a:moveTo>
                <a:lnTo>
                  <a:pt x="161890" y="0"/>
                </a:lnTo>
                <a:lnTo>
                  <a:pt x="161890" y="510576"/>
                </a:lnTo>
                <a:lnTo>
                  <a:pt x="0" y="670120"/>
                </a:lnTo>
                <a:lnTo>
                  <a:pt x="5556" y="0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88900" dist="63500" dir="10800000" sx="93000" sy="93000" algn="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5400000">
            <a:off x="4705580" y="-1387243"/>
            <a:ext cx="612776" cy="826406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spcFirstLastPara="0" vert="horz" wrap="square" lIns="205271" tIns="205271" rIns="205271" bIns="205271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22" name="Freeform 21"/>
          <p:cNvSpPr/>
          <p:nvPr/>
        </p:nvSpPr>
        <p:spPr>
          <a:xfrm flipH="1" flipV="1">
            <a:off x="879937" y="3670209"/>
            <a:ext cx="156590" cy="171736"/>
          </a:xfrm>
          <a:custGeom>
            <a:avLst/>
            <a:gdLst>
              <a:gd name="connsiteX0" fmla="*/ 0 w 431800"/>
              <a:gd name="connsiteY0" fmla="*/ 0 h 457200"/>
              <a:gd name="connsiteX1" fmla="*/ 431800 w 431800"/>
              <a:gd name="connsiteY1" fmla="*/ 457200 h 457200"/>
              <a:gd name="connsiteX2" fmla="*/ 12700 w 431800"/>
              <a:gd name="connsiteY2" fmla="*/ 457200 h 457200"/>
              <a:gd name="connsiteX3" fmla="*/ 0 w 431800"/>
              <a:gd name="connsiteY3" fmla="*/ 0 h 457200"/>
              <a:gd name="connsiteX0" fmla="*/ 1588 w 433388"/>
              <a:gd name="connsiteY0" fmla="*/ 0 h 457200"/>
              <a:gd name="connsiteX1" fmla="*/ 433388 w 433388"/>
              <a:gd name="connsiteY1" fmla="*/ 457200 h 457200"/>
              <a:gd name="connsiteX2" fmla="*/ 0 w 433388"/>
              <a:gd name="connsiteY2" fmla="*/ 457200 h 457200"/>
              <a:gd name="connsiteX3" fmla="*/ 1588 w 433388"/>
              <a:gd name="connsiteY3" fmla="*/ 0 h 457200"/>
              <a:gd name="connsiteX0" fmla="*/ 45 w 436607"/>
              <a:gd name="connsiteY0" fmla="*/ 0 h 452437"/>
              <a:gd name="connsiteX1" fmla="*/ 436607 w 436607"/>
              <a:gd name="connsiteY1" fmla="*/ 452437 h 452437"/>
              <a:gd name="connsiteX2" fmla="*/ 3219 w 436607"/>
              <a:gd name="connsiteY2" fmla="*/ 452437 h 452437"/>
              <a:gd name="connsiteX3" fmla="*/ 45 w 436607"/>
              <a:gd name="connsiteY3" fmla="*/ 0 h 45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607" h="452437">
                <a:moveTo>
                  <a:pt x="45" y="0"/>
                </a:moveTo>
                <a:lnTo>
                  <a:pt x="436607" y="452437"/>
                </a:lnTo>
                <a:lnTo>
                  <a:pt x="3219" y="452437"/>
                </a:lnTo>
                <a:cubicBezTo>
                  <a:pt x="3748" y="300037"/>
                  <a:pt x="-484" y="152400"/>
                  <a:pt x="45" y="0"/>
                </a:cubicBezTo>
                <a:close/>
              </a:path>
            </a:pathLst>
          </a:custGeom>
          <a:solidFill>
            <a:sysClr val="windowText" lastClr="000000">
              <a:lumMod val="75000"/>
              <a:lumOff val="25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63394" y="328680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400" b="1" kern="0" dirty="0" smtClean="0">
                <a:solidFill>
                  <a:srgbClr val="ECF2FA"/>
                </a:solidFill>
              </a:rPr>
              <a:t>4</a:t>
            </a:r>
            <a:endParaRPr lang="en-US" sz="2400" b="1" kern="0" dirty="0">
              <a:solidFill>
                <a:srgbClr val="ECF2FA"/>
              </a:solidFill>
            </a:endParaRPr>
          </a:p>
        </p:txBody>
      </p:sp>
      <p:sp>
        <p:nvSpPr>
          <p:cNvPr id="39" name="Round Same Side Corner Rectangle 38"/>
          <p:cNvSpPr/>
          <p:nvPr/>
        </p:nvSpPr>
        <p:spPr>
          <a:xfrm rot="5400000">
            <a:off x="212358" y="851266"/>
            <a:ext cx="612776" cy="103749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3AFE5">
              <a:lumMod val="75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spcFirstLastPara="0" vert="horz" wrap="square" lIns="205271" tIns="205271" rIns="205271" bIns="205271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40" name="Round Same Side Corner Rectangle 39"/>
          <p:cNvSpPr/>
          <p:nvPr/>
        </p:nvSpPr>
        <p:spPr>
          <a:xfrm rot="5400000">
            <a:off x="4714372" y="-2933473"/>
            <a:ext cx="612776" cy="826406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spcFirstLastPara="0" vert="horz" wrap="square" lIns="205271" tIns="205271" rIns="205271" bIns="205271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2186" y="112077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400" b="1" kern="0" dirty="0">
                <a:solidFill>
                  <a:srgbClr val="ECF2FA"/>
                </a:solidFill>
              </a:rPr>
              <a:t>1</a:t>
            </a:r>
          </a:p>
        </p:txBody>
      </p:sp>
      <p:sp>
        <p:nvSpPr>
          <p:cNvPr id="46" name="Round Same Side Corner Rectangle 45"/>
          <p:cNvSpPr/>
          <p:nvPr/>
        </p:nvSpPr>
        <p:spPr>
          <a:xfrm rot="5400000">
            <a:off x="4687076" y="-701443"/>
            <a:ext cx="612776" cy="826406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spcFirstLastPara="0" vert="horz" wrap="square" lIns="205271" tIns="205271" rIns="205271" bIns="205271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4400" y="1066800"/>
            <a:ext cx="4853354" cy="307777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000" b="1" kern="0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Arial" pitchFamily="34" charset="0"/>
              </a:rPr>
              <a:t>Project Status Summary</a:t>
            </a:r>
            <a:endParaRPr lang="en-GB" altLang="zh-TW" sz="2000" b="1" kern="0" dirty="0" smtClean="0">
              <a:solidFill>
                <a:srgbClr val="4F81BD">
                  <a:lumMod val="75000"/>
                </a:srgbClr>
              </a:solidFill>
              <a:latin typeface="Calibri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4400" y="2590800"/>
            <a:ext cx="4853354" cy="307777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b="1" kern="0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Arial" pitchFamily="34" charset="0"/>
              </a:rPr>
              <a:t>Progress Since Last Report</a:t>
            </a:r>
            <a:endParaRPr lang="en-GB" altLang="zh-TW" sz="2000" b="1" kern="0" dirty="0" smtClean="0">
              <a:solidFill>
                <a:srgbClr val="4F81BD">
                  <a:lumMod val="75000"/>
                </a:srgbClr>
              </a:solidFill>
              <a:latin typeface="Calibri"/>
              <a:cs typeface="Arial" pitchFamily="34" charset="0"/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5400000">
            <a:off x="212358" y="3746866"/>
            <a:ext cx="612776" cy="103749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3AFE5">
              <a:lumMod val="75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spcFirstLastPara="0" vert="horz" wrap="square" lIns="205271" tIns="205271" rIns="205271" bIns="205271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72186" y="4016378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400" b="1" kern="0" dirty="0" smtClean="0">
                <a:solidFill>
                  <a:srgbClr val="ECF2FA"/>
                </a:solidFill>
              </a:rPr>
              <a:t>5</a:t>
            </a:r>
            <a:endParaRPr lang="en-US" sz="2400" b="1" kern="0" dirty="0">
              <a:solidFill>
                <a:srgbClr val="ECF2FA"/>
              </a:solidFill>
            </a:endParaRPr>
          </a:p>
        </p:txBody>
      </p:sp>
      <p:sp>
        <p:nvSpPr>
          <p:cNvPr id="31" name="Round Same Side Corner Rectangle 30"/>
          <p:cNvSpPr/>
          <p:nvPr/>
        </p:nvSpPr>
        <p:spPr>
          <a:xfrm rot="5400000">
            <a:off x="4695868" y="28133"/>
            <a:ext cx="612776" cy="826406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spcFirstLastPara="0" vert="horz" wrap="square" lIns="205271" tIns="205271" rIns="205271" bIns="205271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4400" y="4800600"/>
            <a:ext cx="7479032" cy="307777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altLang="zh-TW" sz="2000" b="1" kern="0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Arial" pitchFamily="34" charset="0"/>
              </a:rPr>
              <a:t>Top Longer Term Milestones</a:t>
            </a:r>
            <a:endParaRPr lang="en-GB" altLang="zh-TW" sz="2000" b="1" kern="0" dirty="0" smtClean="0">
              <a:solidFill>
                <a:srgbClr val="4F81BD">
                  <a:lumMod val="75000"/>
                </a:srgbClr>
              </a:solidFill>
              <a:latin typeface="Calibri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14400" y="3276600"/>
            <a:ext cx="4853354" cy="307777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b="1" kern="0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Arial" pitchFamily="34" charset="0"/>
              </a:rPr>
              <a:t>Activities for the next period</a:t>
            </a:r>
            <a:endParaRPr lang="en-GB" altLang="zh-TW" sz="2000" b="1" kern="0" dirty="0" smtClean="0">
              <a:solidFill>
                <a:srgbClr val="4F81BD">
                  <a:lumMod val="75000"/>
                </a:srgbClr>
              </a:solidFill>
              <a:latin typeface="Calibri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14400" y="5562600"/>
            <a:ext cx="6817573" cy="307777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000" b="1" kern="0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Arial" pitchFamily="34" charset="0"/>
              </a:rPr>
              <a:t>Key Risks &amp; Issues</a:t>
            </a:r>
            <a:endParaRPr lang="en-GB" altLang="zh-TW" sz="2000" b="1" kern="0" dirty="0" smtClean="0">
              <a:solidFill>
                <a:srgbClr val="4F81BD">
                  <a:lumMod val="75000"/>
                </a:srgbClr>
              </a:solidFill>
              <a:latin typeface="Calibri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4800" y="4800600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400" b="1" kern="0" dirty="0" smtClean="0">
                <a:solidFill>
                  <a:srgbClr val="ECF2FA"/>
                </a:solidFill>
              </a:rPr>
              <a:t>6</a:t>
            </a:r>
            <a:endParaRPr lang="en-US" sz="2400" b="1" kern="0" dirty="0">
              <a:solidFill>
                <a:srgbClr val="ECF2FA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72186" y="554037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400" b="1" kern="0" dirty="0">
                <a:solidFill>
                  <a:srgbClr val="ECF2FA"/>
                </a:solidFill>
              </a:rPr>
              <a:t>7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14400" y="1828800"/>
            <a:ext cx="4853354" cy="307777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000" b="1" kern="0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Arial" pitchFamily="34" charset="0"/>
              </a:rPr>
              <a:t>Resource Onboarding / Burn Rate</a:t>
            </a:r>
            <a:endParaRPr lang="en-GB" altLang="zh-TW" sz="2000" b="1" kern="0" dirty="0" smtClean="0">
              <a:solidFill>
                <a:srgbClr val="4F81BD">
                  <a:lumMod val="75000"/>
                </a:srgbClr>
              </a:solidFill>
              <a:latin typeface="Calibri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4400" y="4038600"/>
            <a:ext cx="6817573" cy="307777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000" b="1" kern="0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Arial" pitchFamily="34" charset="0"/>
              </a:rPr>
              <a:t>Top Immediate Milestones </a:t>
            </a:r>
            <a:endParaRPr lang="en-GB" altLang="zh-TW" sz="2000" b="1" kern="0" dirty="0" smtClean="0">
              <a:solidFill>
                <a:srgbClr val="4F81BD">
                  <a:lumMod val="75000"/>
                </a:srgbClr>
              </a:solidFill>
              <a:latin typeface="Calibri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"/>
          <p:cNvSpPr>
            <a:spLocks noChangeArrowheads="1"/>
          </p:cNvSpPr>
          <p:nvPr/>
        </p:nvSpPr>
        <p:spPr bwMode="auto">
          <a:xfrm>
            <a:off x="0" y="0"/>
            <a:ext cx="9906000" cy="838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403157" tIns="179981" rIns="403157" bIns="179981"/>
          <a:lstStyle/>
          <a:p>
            <a:pPr defTabSz="912813">
              <a:buClr>
                <a:srgbClr val="830051"/>
              </a:buClr>
              <a:buFont typeface="Arial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5363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376304" cy="381000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chemeClr val="bg1"/>
                </a:solidFill>
                <a:latin typeface="+mj-lt"/>
                <a:cs typeface="Arial" charset="0"/>
              </a:rPr>
              <a:t>Project Status Summary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765410"/>
              </p:ext>
            </p:extLst>
          </p:nvPr>
        </p:nvGraphicFramePr>
        <p:xfrm>
          <a:off x="161364" y="2438400"/>
          <a:ext cx="9583272" cy="3124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541"/>
                <a:gridCol w="6890331"/>
                <a:gridCol w="1002776"/>
                <a:gridCol w="673624"/>
              </a:tblGrid>
              <a:tr h="252172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Stream</a:t>
                      </a:r>
                    </a:p>
                  </a:txBody>
                  <a:tcPr marL="99060" marR="9906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Activities</a:t>
                      </a:r>
                    </a:p>
                  </a:txBody>
                  <a:tcPr marL="99060" marR="9906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Due date 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Status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 anchor="ctr">
                    <a:solidFill>
                      <a:schemeClr val="tx2"/>
                    </a:solidFill>
                  </a:tcPr>
                </a:tc>
              </a:tr>
              <a:tr h="257407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GB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Resourcing</a:t>
                      </a: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IN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 the resource have started</a:t>
                      </a:r>
                      <a:r>
                        <a:rPr lang="en-IN" sz="12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there are as planned</a:t>
                      </a:r>
                      <a:endParaRPr lang="en-IN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27/07/2015</a:t>
                      </a: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en-GB" sz="12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9000" marR="39000" anchor="ctr">
                    <a:solidFill>
                      <a:srgbClr val="FFC000"/>
                    </a:solidFill>
                  </a:tcPr>
                </a:tc>
              </a:tr>
              <a:tr h="2269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GB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</a:t>
                      </a: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Cucumber testing</a:t>
                      </a:r>
                      <a:r>
                        <a:rPr lang="en-US" sz="1200" b="0" baseline="0" dirty="0" smtClean="0"/>
                        <a:t> </a:t>
                      </a:r>
                      <a:endParaRPr lang="en-US" sz="1200" b="0" dirty="0" smtClean="0"/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31/07/2015</a:t>
                      </a: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en-GB" sz="12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9000" marR="39000" anchor="ctr">
                    <a:solidFill>
                      <a:srgbClr val="00B050"/>
                    </a:solidFill>
                  </a:tcPr>
                </a:tc>
              </a:tr>
              <a:tr h="2269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GB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</a:t>
                      </a: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Sonar integration for MCA </a:t>
                      </a: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31/07/2015</a:t>
                      </a: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en-GB" sz="12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9000" marR="39000" anchor="ctr">
                    <a:solidFill>
                      <a:srgbClr val="00B050"/>
                    </a:solidFill>
                  </a:tcPr>
                </a:tc>
              </a:tr>
              <a:tr h="358137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GB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</a:t>
                      </a: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IN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 boarding questioner finalization and the online portal</a:t>
                      </a:r>
                      <a:endParaRPr lang="en-IN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24/07/2015</a:t>
                      </a: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en-GB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000" marR="39000" anchor="ctr">
                    <a:solidFill>
                      <a:srgbClr val="00B050"/>
                    </a:solidFill>
                  </a:tcPr>
                </a:tc>
              </a:tr>
              <a:tr h="226955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GB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</a:t>
                      </a: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Complete conversation with Dom for</a:t>
                      </a:r>
                      <a:r>
                        <a:rPr lang="en-GB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the TEMS track and finalise plan </a:t>
                      </a:r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21/07/2015</a:t>
                      </a: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en-GB" sz="12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9000" marR="39000" anchor="ctr">
                    <a:solidFill>
                      <a:srgbClr val="00B050"/>
                    </a:solidFill>
                  </a:tcPr>
                </a:tc>
              </a:tr>
              <a:tr h="226955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GB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Plan</a:t>
                      </a: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Connect will 3 service owners (MCA/MCP &amp; Cheque re-</a:t>
                      </a:r>
                      <a:r>
                        <a:rPr lang="en-IN" sz="12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platforming</a:t>
                      </a:r>
                      <a:r>
                        <a:rPr lang="en-IN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IN" sz="12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encourage on boarding them  on to the tool.</a:t>
                      </a:r>
                      <a:endParaRPr lang="en-IN" sz="12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20/07/2015</a:t>
                      </a: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en-GB" sz="12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9000" marR="39000" anchor="ctr">
                    <a:solidFill>
                      <a:srgbClr val="00B050"/>
                    </a:solidFill>
                  </a:tcPr>
                </a:tc>
              </a:tr>
              <a:tr h="226955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GB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Plan </a:t>
                      </a: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 100 apps</a:t>
                      </a:r>
                      <a:r>
                        <a:rPr lang="en-IN" sz="12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identification</a:t>
                      </a:r>
                      <a:endParaRPr lang="en-IN" sz="12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14/07/2015</a:t>
                      </a: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en-GB" sz="12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9000" marR="39000" anchor="ctr">
                    <a:solidFill>
                      <a:srgbClr val="00B050"/>
                    </a:solidFill>
                  </a:tcPr>
                </a:tc>
              </a:tr>
              <a:tr h="257407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GB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Build</a:t>
                      </a: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 for</a:t>
                      </a:r>
                      <a:r>
                        <a:rPr lang="en-GB" sz="12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tools </a:t>
                      </a:r>
                      <a:r>
                        <a:rPr lang="en-GB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SW (Has </a:t>
                      </a:r>
                      <a:r>
                        <a:rPr lang="en-GB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been requested)</a:t>
                      </a:r>
                      <a:endParaRPr lang="en-US" sz="12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n-GB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15/07/2015</a:t>
                      </a: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en-GB" sz="12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9000" marR="39000" anchor="ctr">
                    <a:solidFill>
                      <a:srgbClr val="FF0000"/>
                    </a:solidFill>
                  </a:tcPr>
                </a:tc>
              </a:tr>
              <a:tr h="358137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GB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Build</a:t>
                      </a: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Laptop to all the technical team to start with the sprint and other activities planned</a:t>
                      </a: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n-GB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21/07/2015</a:t>
                      </a: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en-GB" sz="12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9000" marR="39000"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149481"/>
              </p:ext>
            </p:extLst>
          </p:nvPr>
        </p:nvGraphicFramePr>
        <p:xfrm>
          <a:off x="165099" y="1219200"/>
          <a:ext cx="9575801" cy="1140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/>
                <a:gridCol w="1595967"/>
                <a:gridCol w="1595967"/>
                <a:gridCol w="1595967"/>
                <a:gridCol w="1083732"/>
                <a:gridCol w="762000"/>
                <a:gridCol w="825500"/>
                <a:gridCol w="520701"/>
              </a:tblGrid>
              <a:tr h="21917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Report Date</a:t>
                      </a:r>
                    </a:p>
                  </a:txBody>
                  <a:tcPr marL="99060" marR="990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30/07/2015</a:t>
                      </a:r>
                    </a:p>
                  </a:txBody>
                  <a:tcPr marL="99060" marR="990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Baseline Start</a:t>
                      </a:r>
                    </a:p>
                  </a:txBody>
                  <a:tcPr marL="99060" marR="990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01/07/2015</a:t>
                      </a:r>
                    </a:p>
                  </a:txBody>
                  <a:tcPr marL="99060" marR="99060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Overall Status</a:t>
                      </a:r>
                    </a:p>
                  </a:txBody>
                  <a:tcPr marL="99060" marR="9906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GB" sz="1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782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 Manager</a:t>
                      </a:r>
                    </a:p>
                  </a:txBody>
                  <a:tcPr marL="99060" marR="990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Satish Bruno</a:t>
                      </a:r>
                    </a:p>
                  </a:txBody>
                  <a:tcPr marL="99060" marR="990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Baseline Finish</a:t>
                      </a:r>
                    </a:p>
                  </a:txBody>
                  <a:tcPr marL="99060" marR="990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22/09/2015</a:t>
                      </a:r>
                    </a:p>
                  </a:txBody>
                  <a:tcPr marL="99060" marR="990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Schedule</a:t>
                      </a:r>
                    </a:p>
                  </a:txBody>
                  <a:tcPr marL="99060" marR="990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Budget</a:t>
                      </a:r>
                    </a:p>
                  </a:txBody>
                  <a:tcPr marL="99060" marR="9906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 anchor="ctr">
                    <a:solidFill>
                      <a:srgbClr val="00B050"/>
                    </a:solidFill>
                  </a:tcPr>
                </a:tc>
              </a:tr>
              <a:tr h="219179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Stage</a:t>
                      </a:r>
                    </a:p>
                  </a:txBody>
                  <a:tcPr marL="99060" marR="99060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 / Plan / Build</a:t>
                      </a:r>
                    </a:p>
                  </a:txBody>
                  <a:tcPr marL="99060" marR="99060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Forecast Finish</a:t>
                      </a:r>
                    </a:p>
                  </a:txBody>
                  <a:tcPr marL="99060" marR="99060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22/09/2015</a:t>
                      </a:r>
                    </a:p>
                  </a:txBody>
                  <a:tcPr marL="99060" marR="990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Resource</a:t>
                      </a:r>
                    </a:p>
                  </a:txBody>
                  <a:tcPr marL="99060" marR="990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Quality</a:t>
                      </a:r>
                    </a:p>
                  </a:txBody>
                  <a:tcPr marL="99060" marR="9906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 anchor="ctr">
                    <a:solidFill>
                      <a:srgbClr val="00B050"/>
                    </a:solidFill>
                  </a:tcPr>
                </a:tc>
              </a:tr>
              <a:tr h="219179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Scope</a:t>
                      </a:r>
                    </a:p>
                  </a:txBody>
                  <a:tcPr marL="99060" marR="990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Risk</a:t>
                      </a:r>
                    </a:p>
                  </a:txBody>
                  <a:tcPr marL="99060" marR="9906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783945"/>
              </p:ext>
            </p:extLst>
          </p:nvPr>
        </p:nvGraphicFramePr>
        <p:xfrm>
          <a:off x="0" y="929639"/>
          <a:ext cx="9867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2063750"/>
                <a:gridCol w="2146300"/>
                <a:gridCol w="1836137"/>
                <a:gridCol w="1839613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(R) Delayed: </a:t>
                      </a:r>
                      <a:endParaRPr lang="en-US" sz="1200" dirty="0"/>
                    </a:p>
                  </a:txBody>
                  <a:tcPr marL="99060" marR="9906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(A) At Risk: </a:t>
                      </a:r>
                    </a:p>
                  </a:txBody>
                  <a:tcPr marL="99060" marR="9906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(G) On Target: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(P) </a:t>
                      </a:r>
                      <a:r>
                        <a:rPr lang="en-US" sz="1200" baseline="0" dirty="0" smtClean="0"/>
                        <a:t> Planning: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 marL="99060" marR="9906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(C) Completed: </a:t>
                      </a:r>
                      <a:endParaRPr lang="en-US" sz="1200" dirty="0"/>
                    </a:p>
                  </a:txBody>
                  <a:tcPr marL="99060" marR="9906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8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"/>
          <p:cNvSpPr>
            <a:spLocks noChangeArrowheads="1"/>
          </p:cNvSpPr>
          <p:nvPr/>
        </p:nvSpPr>
        <p:spPr bwMode="auto">
          <a:xfrm>
            <a:off x="0" y="0"/>
            <a:ext cx="9906000" cy="838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403157" tIns="179981" rIns="403157" bIns="179981"/>
          <a:lstStyle/>
          <a:p>
            <a:pPr defTabSz="912813">
              <a:buClr>
                <a:srgbClr val="830051"/>
              </a:buClr>
              <a:buFont typeface="Arial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5363" name="Title 1"/>
          <p:cNvSpPr>
            <a:spLocks noGrp="1"/>
          </p:cNvSpPr>
          <p:nvPr>
            <p:ph type="ctrTitle"/>
          </p:nvPr>
        </p:nvSpPr>
        <p:spPr>
          <a:xfrm>
            <a:off x="38454" y="-24804"/>
            <a:ext cx="9376304" cy="786804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chemeClr val="bg1"/>
                </a:solidFill>
                <a:latin typeface="+mj-lt"/>
                <a:cs typeface="Arial" charset="0"/>
              </a:rPr>
              <a:t>Progress since last report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122988"/>
              </p:ext>
            </p:extLst>
          </p:nvPr>
        </p:nvGraphicFramePr>
        <p:xfrm>
          <a:off x="228600" y="914401"/>
          <a:ext cx="9524999" cy="504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173"/>
                <a:gridCol w="1014959"/>
                <a:gridCol w="4330203"/>
                <a:gridCol w="822664"/>
              </a:tblGrid>
              <a:tr h="28976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Task</a:t>
                      </a:r>
                      <a:endParaRPr lang="en-GB" sz="1200" dirty="0"/>
                    </a:p>
                  </a:txBody>
                  <a:tcPr marL="99060" marR="9906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% Complete</a:t>
                      </a:r>
                      <a:endParaRPr lang="en-GB" sz="1200" dirty="0"/>
                    </a:p>
                  </a:txBody>
                  <a:tcPr marL="99060" marR="9906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Remarks</a:t>
                      </a:r>
                      <a:endParaRPr lang="en-GB" sz="1200" dirty="0"/>
                    </a:p>
                  </a:txBody>
                  <a:tcPr marL="99060" marR="9906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Status</a:t>
                      </a:r>
                      <a:endParaRPr lang="en-GB" sz="1200" dirty="0"/>
                    </a:p>
                  </a:txBody>
                  <a:tcPr marL="99060" marR="99060">
                    <a:solidFill>
                      <a:schemeClr val="tx2"/>
                    </a:solidFill>
                  </a:tcPr>
                </a:tc>
              </a:tr>
              <a:tr h="239954">
                <a:tc>
                  <a:txBody>
                    <a:bodyPr/>
                    <a:lstStyle/>
                    <a:p>
                      <a:r>
                        <a:rPr lang="en-GB" sz="1200" b="1" u="sng" dirty="0" smtClean="0"/>
                        <a:t>Platform</a:t>
                      </a:r>
                      <a:endParaRPr lang="en-US" sz="12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solidFill>
                      <a:srgbClr val="D0D8E8"/>
                    </a:solidFill>
                  </a:tcPr>
                </a:tc>
              </a:tr>
              <a:tr h="239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Workflow design using Jira vs. Jenkins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  <a:endParaRPr lang="en-GB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Evaluated</a:t>
                      </a:r>
                      <a:r>
                        <a:rPr lang="en-GB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the options in Jira and Jenkins</a:t>
                      </a:r>
                      <a:endParaRPr lang="en-GB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39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SSO integration design</a:t>
                      </a:r>
                      <a:endParaRPr lang="en-GB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60%</a:t>
                      </a:r>
                      <a:endParaRPr lang="en-GB" sz="12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Worked on the SSO integration</a:t>
                      </a:r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39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consideration/limitations in Jira, Jenkins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Evaluated</a:t>
                      </a:r>
                      <a:r>
                        <a:rPr lang="en-GB" sz="12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the limitations</a:t>
                      </a:r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897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aPaaS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blueprints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integration</a:t>
                      </a:r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aPaaS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blueprints integration with platform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897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 onboarding validation and </a:t>
                      </a:r>
                      <a:r>
                        <a:rPr lang="en-US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webification</a:t>
                      </a:r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Launch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 onboarding validation and </a:t>
                      </a:r>
                      <a:r>
                        <a:rPr lang="en-US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webification</a:t>
                      </a:r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39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</a:t>
                      </a:r>
                      <a:endParaRPr lang="en-US" sz="1200" b="1" u="sng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D0D8E8"/>
                    </a:solidFill>
                  </a:tcPr>
                </a:tc>
              </a:tr>
              <a:tr h="2399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 </a:t>
                      </a:r>
                      <a:r>
                        <a:rPr lang="en-GB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gradle</a:t>
                      </a:r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script</a:t>
                      </a:r>
                      <a:endParaRPr lang="en-GB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 </a:t>
                      </a:r>
                      <a:r>
                        <a:rPr lang="en-GB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gradle</a:t>
                      </a:r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script for automated build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399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Converted to </a:t>
                      </a:r>
                      <a:r>
                        <a:rPr lang="en-GB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Gradle</a:t>
                      </a: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from </a:t>
                      </a:r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Ant</a:t>
                      </a:r>
                      <a:endParaRPr lang="en-GB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Converted to </a:t>
                      </a:r>
                      <a:r>
                        <a:rPr lang="en-GB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Gradle</a:t>
                      </a:r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from Ant for various components</a:t>
                      </a:r>
                      <a:endParaRPr lang="en-GB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8976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Customized </a:t>
                      </a:r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release plugins</a:t>
                      </a:r>
                      <a:endParaRPr lang="en-GB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Customized various release plugins to suit projects requirement</a:t>
                      </a:r>
                      <a:endParaRPr lang="en-GB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39992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 for </a:t>
                      </a: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version blocker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Developed code for java version blocker</a:t>
                      </a:r>
                      <a:endParaRPr lang="en-GB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8976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Workflows </a:t>
                      </a: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GB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Nolio</a:t>
                      </a:r>
                      <a:endParaRPr lang="en-GB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Analysed technical landscape and created workflows in </a:t>
                      </a:r>
                      <a:r>
                        <a:rPr lang="en-GB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Nolio</a:t>
                      </a:r>
                      <a:endParaRPr lang="en-GB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39992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MCA </a:t>
                      </a: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MCP </a:t>
                      </a:r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automate </a:t>
                      </a: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build script using </a:t>
                      </a:r>
                      <a:r>
                        <a:rPr lang="en-GB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gradle</a:t>
                      </a: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60%</a:t>
                      </a:r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Examined MCA &amp; MCP application and suggested best way to automate build script using </a:t>
                      </a:r>
                      <a:r>
                        <a:rPr lang="en-GB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gradle</a:t>
                      </a:r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399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Discovery </a:t>
                      </a: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phase with Barclays.net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60%</a:t>
                      </a:r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Conducted discovery phase with Barclays.net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399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Chef cookbook for </a:t>
                      </a:r>
                      <a:r>
                        <a:rPr lang="en-GB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Nolio</a:t>
                      </a:r>
                      <a:endParaRPr lang="en-GB" sz="10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 Chef cookbook for </a:t>
                      </a:r>
                      <a:r>
                        <a:rPr lang="en-GB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Nolio</a:t>
                      </a:r>
                      <a:endParaRPr lang="en-GB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399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Jira Workflow for </a:t>
                      </a:r>
                      <a:r>
                        <a:rPr lang="en-GB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PCBDevOps</a:t>
                      </a: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10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 Jira Workflow for </a:t>
                      </a:r>
                      <a:r>
                        <a:rPr lang="en-GB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PCBDevOps</a:t>
                      </a:r>
                      <a:endParaRPr lang="en-GB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8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"/>
          <p:cNvSpPr>
            <a:spLocks noChangeArrowheads="1"/>
          </p:cNvSpPr>
          <p:nvPr/>
        </p:nvSpPr>
        <p:spPr bwMode="auto">
          <a:xfrm>
            <a:off x="0" y="0"/>
            <a:ext cx="9906000" cy="838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403157" tIns="179981" rIns="403157" bIns="179981"/>
          <a:lstStyle/>
          <a:p>
            <a:pPr defTabSz="912813">
              <a:buClr>
                <a:srgbClr val="830051"/>
              </a:buClr>
              <a:buFont typeface="Arial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5363" name="Title 1"/>
          <p:cNvSpPr>
            <a:spLocks noGrp="1"/>
          </p:cNvSpPr>
          <p:nvPr>
            <p:ph type="ctrTitle"/>
          </p:nvPr>
        </p:nvSpPr>
        <p:spPr>
          <a:xfrm>
            <a:off x="38454" y="-24804"/>
            <a:ext cx="9376304" cy="786804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chemeClr val="bg1"/>
                </a:solidFill>
                <a:latin typeface="+mj-lt"/>
                <a:cs typeface="Arial" charset="0"/>
              </a:rPr>
              <a:t>Progress since last report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737688"/>
              </p:ext>
            </p:extLst>
          </p:nvPr>
        </p:nvGraphicFramePr>
        <p:xfrm>
          <a:off x="195758" y="914400"/>
          <a:ext cx="9634042" cy="473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6242"/>
                <a:gridCol w="914400"/>
                <a:gridCol w="3517899"/>
                <a:gridCol w="825501"/>
              </a:tblGrid>
              <a:tr h="377576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Task</a:t>
                      </a:r>
                      <a:endParaRPr lang="en-GB" sz="1400" dirty="0"/>
                    </a:p>
                  </a:txBody>
                  <a:tcPr marL="99060" marR="9906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% Complete</a:t>
                      </a:r>
                      <a:endParaRPr lang="en-GB" sz="1400" dirty="0"/>
                    </a:p>
                  </a:txBody>
                  <a:tcPr marL="99060" marR="9906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Remarks</a:t>
                      </a:r>
                      <a:endParaRPr lang="en-GB" sz="1400" dirty="0"/>
                    </a:p>
                  </a:txBody>
                  <a:tcPr marL="99060" marR="9906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Status</a:t>
                      </a:r>
                      <a:endParaRPr lang="en-GB" sz="1400" dirty="0"/>
                    </a:p>
                  </a:txBody>
                  <a:tcPr marL="99060" marR="99060">
                    <a:solidFill>
                      <a:schemeClr val="tx2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TEMS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FFC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GB" sz="1400" b="1" dirty="0" smtClean="0">
                          <a:latin typeface="+mn-lt"/>
                        </a:rPr>
                        <a:t>SV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Initial discussion with key stakeholders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+mn-lt"/>
                        </a:rPr>
                        <a:t>100%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Initial discussion with stakeholder completed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Identified 3 applications for initial analysis/pilot implementation (CHUB, PBTV, CDI)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+mn-lt"/>
                        </a:rPr>
                        <a:t>100%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Identify application to be worked on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Initial discussion with CHUB &amp; CDI provider application group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+mn-lt"/>
                        </a:rPr>
                        <a:t>100%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questionnaire(virtualisation) to obtain service operation details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+mn-lt"/>
                        </a:rPr>
                        <a:t>100%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latin typeface="+mn-lt"/>
                        </a:rPr>
                        <a:t>Shared questionnaire(virtualisation) to obtain service operation details from CHUB team</a:t>
                      </a:r>
                      <a:endParaRPr lang="en-US" sz="14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4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Machine </a:t>
                      </a:r>
                      <a:r>
                        <a:rPr lang="en-US" sz="1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 setup </a:t>
                      </a:r>
                      <a:r>
                        <a:rPr lang="en-US" sz="140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Parasoft</a:t>
                      </a:r>
                      <a:r>
                        <a:rPr lang="en-US" sz="1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virtualise</a:t>
                      </a:r>
                      <a:r>
                        <a:rPr lang="en-US" sz="1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 built</a:t>
                      </a: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+mn-lt"/>
                        </a:rPr>
                        <a:t>60%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latin typeface="+mn-lt"/>
                        </a:rPr>
                        <a:t>Sorin</a:t>
                      </a:r>
                      <a:r>
                        <a:rPr lang="en-GB" sz="1400" baseline="0" dirty="0" smtClean="0">
                          <a:latin typeface="+mn-lt"/>
                        </a:rPr>
                        <a:t> working on it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51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"/>
          <p:cNvSpPr>
            <a:spLocks noChangeArrowheads="1"/>
          </p:cNvSpPr>
          <p:nvPr/>
        </p:nvSpPr>
        <p:spPr bwMode="auto">
          <a:xfrm>
            <a:off x="0" y="0"/>
            <a:ext cx="9906000" cy="838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403157" tIns="179981" rIns="403157" bIns="179981"/>
          <a:lstStyle/>
          <a:p>
            <a:pPr defTabSz="912813">
              <a:buClr>
                <a:srgbClr val="830051"/>
              </a:buClr>
              <a:buFont typeface="Arial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5363" name="Title 1"/>
          <p:cNvSpPr>
            <a:spLocks noGrp="1"/>
          </p:cNvSpPr>
          <p:nvPr>
            <p:ph type="ctrTitle"/>
          </p:nvPr>
        </p:nvSpPr>
        <p:spPr>
          <a:xfrm>
            <a:off x="38454" y="-24804"/>
            <a:ext cx="9376304" cy="786804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chemeClr val="bg1"/>
                </a:solidFill>
                <a:latin typeface="+mj-lt"/>
                <a:cs typeface="Arial" charset="0"/>
              </a:rPr>
              <a:t>Progress since last report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548393"/>
              </p:ext>
            </p:extLst>
          </p:nvPr>
        </p:nvGraphicFramePr>
        <p:xfrm>
          <a:off x="-76200" y="1159261"/>
          <a:ext cx="9634042" cy="701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140"/>
                <a:gridCol w="1066800"/>
                <a:gridCol w="4800601"/>
                <a:gridCol w="825501"/>
              </a:tblGrid>
              <a:tr h="377576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Task</a:t>
                      </a:r>
                      <a:endParaRPr lang="en-GB" sz="1400" dirty="0"/>
                    </a:p>
                  </a:txBody>
                  <a:tcPr marL="99060" marR="9906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% Complete</a:t>
                      </a:r>
                      <a:endParaRPr lang="en-GB" sz="1400" dirty="0"/>
                    </a:p>
                  </a:txBody>
                  <a:tcPr marL="99060" marR="9906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Remarks</a:t>
                      </a:r>
                      <a:endParaRPr lang="en-GB" sz="1400" dirty="0"/>
                    </a:p>
                  </a:txBody>
                  <a:tcPr marL="99060" marR="9906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Status</a:t>
                      </a:r>
                      <a:endParaRPr lang="en-GB" sz="1400" dirty="0"/>
                    </a:p>
                  </a:txBody>
                  <a:tcPr marL="99060" marR="99060">
                    <a:solidFill>
                      <a:schemeClr val="tx2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Detailed discussion and the Demo for </a:t>
                      </a:r>
                      <a:r>
                        <a:rPr lang="en-GB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DOM</a:t>
                      </a:r>
                      <a:endParaRPr lang="en-US" sz="1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100%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Plan reviewed and agreed</a:t>
                      </a:r>
                      <a:endParaRPr lang="en-GB" sz="1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Collated and categorized the tooling requirements.  </a:t>
                      </a:r>
                      <a:endParaRPr lang="en-GB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n-GB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Tooling that need to</a:t>
                      </a:r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be used has been finalized</a:t>
                      </a:r>
                      <a:endParaRPr lang="en-GB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Resource On boarding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100%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All the resource except for 1 CI engineer</a:t>
                      </a:r>
                      <a:r>
                        <a:rPr lang="en-GB" sz="14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at </a:t>
                      </a:r>
                      <a:r>
                        <a:rPr lang="en-GB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onsite on boarded</a:t>
                      </a:r>
                      <a:endParaRPr lang="en-GB" sz="1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Operating model for platform components</a:t>
                      </a:r>
                      <a:endParaRPr lang="en-GB" sz="1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  <a:endParaRPr lang="en-GB" sz="1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Its been worked upon</a:t>
                      </a:r>
                      <a:r>
                        <a:rPr lang="en-GB" sz="14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and will be completed in coming week</a:t>
                      </a:r>
                      <a:endParaRPr lang="en-GB" sz="1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FFC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MRA application onboarding in progress.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70%</a:t>
                      </a:r>
                      <a:endParaRPr lang="en-GB" sz="1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Outside of the scope of pilot applications but a good real time perspective</a:t>
                      </a:r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MCA on Boarded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  <a:endParaRPr lang="en-GB" sz="1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MCA has been a significant win this week, with 19 applications now on boarded and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utilising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the tools. </a:t>
                      </a:r>
                      <a:endParaRPr lang="en-GB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Cheque</a:t>
                      </a:r>
                      <a:r>
                        <a:rPr lang="en-GB" sz="1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Re-</a:t>
                      </a:r>
                      <a:r>
                        <a:rPr lang="en-GB" sz="14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Platforming</a:t>
                      </a:r>
                      <a:endParaRPr lang="en-US" sz="1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60%</a:t>
                      </a:r>
                      <a:endParaRPr lang="en-GB" sz="1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Since this is new service 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there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are no application to be on boarded at this point in time. </a:t>
                      </a:r>
                    </a:p>
                    <a:p>
                      <a:pPr lvl="0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the tools they are using are central one.</a:t>
                      </a:r>
                      <a:endParaRPr lang="en-GB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MCP  on Boarding</a:t>
                      </a:r>
                      <a:endParaRPr lang="en-US" sz="1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30%</a:t>
                      </a:r>
                      <a:endParaRPr lang="en-GB" sz="1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their own Build framework and the tools </a:t>
                      </a:r>
                      <a:endParaRPr lang="en-GB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71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"/>
          <p:cNvSpPr>
            <a:spLocks noChangeArrowheads="1"/>
          </p:cNvSpPr>
          <p:nvPr/>
        </p:nvSpPr>
        <p:spPr bwMode="auto">
          <a:xfrm>
            <a:off x="0" y="0"/>
            <a:ext cx="9906000" cy="838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403157" tIns="179981" rIns="403157" bIns="179981"/>
          <a:lstStyle/>
          <a:p>
            <a:pPr defTabSz="912813">
              <a:buClr>
                <a:srgbClr val="830051"/>
              </a:buClr>
              <a:buFont typeface="Arial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5363" name="Title 1"/>
          <p:cNvSpPr>
            <a:spLocks noGrp="1"/>
          </p:cNvSpPr>
          <p:nvPr>
            <p:ph type="ctrTitle"/>
          </p:nvPr>
        </p:nvSpPr>
        <p:spPr>
          <a:xfrm>
            <a:off x="38454" y="51396"/>
            <a:ext cx="9376304" cy="786804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chemeClr val="bg1"/>
                </a:solidFill>
                <a:latin typeface="+mj-lt"/>
                <a:cs typeface="Arial" charset="0"/>
              </a:rPr>
              <a:t>Key Activities for the Next Period</a:t>
            </a:r>
          </a:p>
        </p:txBody>
      </p:sp>
      <p:sp>
        <p:nvSpPr>
          <p:cNvPr id="9" name="Rectangle 8"/>
          <p:cNvSpPr/>
          <p:nvPr/>
        </p:nvSpPr>
        <p:spPr>
          <a:xfrm>
            <a:off x="302558" y="3568005"/>
            <a:ext cx="96034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schemeClr val="tx2"/>
                </a:solidFill>
                <a:latin typeface="Calibri" panose="020F0502020204030204" pitchFamily="34" charset="0"/>
              </a:rPr>
              <a:t>Working on creating the deployment process flow for BO component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schemeClr val="tx2"/>
                </a:solidFill>
                <a:latin typeface="Calibri" panose="020F0502020204030204" pitchFamily="34" charset="0"/>
              </a:rPr>
              <a:t>High level start up dependency and deployment dependency workflow for Barclays.net.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schemeClr val="tx2"/>
                </a:solidFill>
                <a:latin typeface="Calibri" panose="020F0502020204030204" pitchFamily="34" charset="0"/>
              </a:rPr>
              <a:t>JIRA and </a:t>
            </a:r>
            <a:r>
              <a:rPr lang="en-GB" sz="1400" dirty="0" err="1">
                <a:solidFill>
                  <a:schemeClr val="tx2"/>
                </a:solidFill>
                <a:latin typeface="Calibri" panose="020F0502020204030204" pitchFamily="34" charset="0"/>
              </a:rPr>
              <a:t>Nolio</a:t>
            </a:r>
            <a:r>
              <a:rPr lang="en-GB" sz="140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GB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integration</a:t>
            </a:r>
            <a:endParaRPr lang="en-GB" sz="14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schemeClr val="tx2"/>
                </a:solidFill>
                <a:latin typeface="Calibri" panose="020F0502020204030204" pitchFamily="34" charset="0"/>
              </a:rPr>
              <a:t>Moving applications to central Jenkins and </a:t>
            </a:r>
            <a:r>
              <a:rPr lang="en-GB" sz="1400" dirty="0" err="1" smtClean="0">
                <a:solidFill>
                  <a:schemeClr val="tx2"/>
                </a:solidFill>
                <a:latin typeface="Calibri" panose="020F0502020204030204" pitchFamily="34" charset="0"/>
              </a:rPr>
              <a:t>Nolio</a:t>
            </a:r>
            <a:endParaRPr lang="en-GB" sz="1400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Commence 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next 100 applications, on boarding questionnaire to be sent out to next set of services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Work on </a:t>
            </a:r>
            <a:r>
              <a:rPr lang="en-US" sz="1400" dirty="0" err="1" smtClean="0">
                <a:solidFill>
                  <a:schemeClr val="tx2"/>
                </a:solidFill>
                <a:latin typeface="Calibri" panose="020F0502020204030204" pitchFamily="34" charset="0"/>
              </a:rPr>
              <a:t>ApaaS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 solution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900" y="3187005"/>
            <a:ext cx="94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CI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1497449"/>
            <a:ext cx="89916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Maturity assessment + onboarding integration with </a:t>
            </a:r>
            <a:r>
              <a:rPr lang="en-US" sz="1400" dirty="0" err="1">
                <a:solidFill>
                  <a:schemeClr val="tx2"/>
                </a:solidFill>
                <a:latin typeface="Calibri" panose="020F0502020204030204" pitchFamily="34" charset="0"/>
              </a:rPr>
              <a:t>dashboarding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Onboarding design blueprint for third party software (like strategic billing)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Jira authentication and Jenkins workflow 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integration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Environments HLD design and integration with DevOps TOM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900" y="1040249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Platform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8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"/>
          <p:cNvSpPr>
            <a:spLocks noChangeArrowheads="1"/>
          </p:cNvSpPr>
          <p:nvPr/>
        </p:nvSpPr>
        <p:spPr bwMode="auto">
          <a:xfrm>
            <a:off x="0" y="0"/>
            <a:ext cx="9906000" cy="838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403157" tIns="179981" rIns="403157" bIns="179981"/>
          <a:lstStyle/>
          <a:p>
            <a:pPr defTabSz="912813">
              <a:buClr>
                <a:srgbClr val="830051"/>
              </a:buClr>
              <a:buFont typeface="Arial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5363" name="Title 1"/>
          <p:cNvSpPr>
            <a:spLocks noGrp="1"/>
          </p:cNvSpPr>
          <p:nvPr>
            <p:ph type="ctrTitle"/>
          </p:nvPr>
        </p:nvSpPr>
        <p:spPr>
          <a:xfrm>
            <a:off x="38454" y="51396"/>
            <a:ext cx="9376304" cy="786804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chemeClr val="bg1"/>
                </a:solidFill>
                <a:latin typeface="+mj-lt"/>
                <a:cs typeface="Arial" charset="0"/>
              </a:rPr>
              <a:t>Key Activities for the Next Period</a:t>
            </a:r>
          </a:p>
        </p:txBody>
      </p:sp>
      <p:sp>
        <p:nvSpPr>
          <p:cNvPr id="2" name="Rectangle 1"/>
          <p:cNvSpPr/>
          <p:nvPr/>
        </p:nvSpPr>
        <p:spPr>
          <a:xfrm>
            <a:off x="190500" y="1870234"/>
            <a:ext cx="91059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Look at </a:t>
            </a:r>
            <a:r>
              <a:rPr lang="en-GB" sz="1400" dirty="0">
                <a:solidFill>
                  <a:schemeClr val="tx2"/>
                </a:solidFill>
                <a:latin typeface="Calibri" panose="020F0502020204030204" pitchFamily="34" charset="0"/>
              </a:rPr>
              <a:t>DevOps and TEMS interface 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Unified tooling for environment booking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TEMS tool - JIRA integration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Identify 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gaps in current operation of services based on finalized catalogue and current state assessment of sample 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apps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Define 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target operating model to operate the services finalized in TO-BE catalogue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Plan 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pilot operations for AS – IS transition followed by 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transformation</a:t>
            </a:r>
            <a:endParaRPr lang="en-US" sz="12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453" y="1447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TEMS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599" y="3859649"/>
            <a:ext cx="96773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Obtain CHUB-ODM service details, required files, request/response pairs, endpoint details to </a:t>
            </a:r>
            <a:r>
              <a:rPr lang="en-US" sz="1400" dirty="0" err="1">
                <a:solidFill>
                  <a:schemeClr val="tx2"/>
                </a:solidFill>
                <a:latin typeface="Calibri" panose="020F0502020204030204" pitchFamily="34" charset="0"/>
              </a:rPr>
              <a:t>virtualise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Initiate 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discussion and obtain service details with application groups (like MCP, MCA, BEM, BEM ETL, Strategic Billing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Share questionnaire(</a:t>
            </a:r>
            <a:r>
              <a:rPr lang="en-US" sz="1400" dirty="0" err="1">
                <a:solidFill>
                  <a:schemeClr val="tx2"/>
                </a:solidFill>
                <a:latin typeface="Calibri" panose="020F0502020204030204" pitchFamily="34" charset="0"/>
              </a:rPr>
              <a:t>virtualisation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) to obtain service operation details from PBTV application group</a:t>
            </a:r>
            <a:endParaRPr lang="en-GB" sz="14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Update application onboarding questionnaire for CHUB(Final Version)</a:t>
            </a:r>
            <a:endParaRPr lang="en-GB" sz="14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schemeClr val="tx2"/>
                </a:solidFill>
                <a:latin typeface="Calibri" panose="020F0502020204030204" pitchFamily="34" charset="0"/>
              </a:rPr>
              <a:t>Analyse </a:t>
            </a:r>
            <a:r>
              <a:rPr lang="en-GB" sz="1400" dirty="0">
                <a:solidFill>
                  <a:schemeClr val="tx2"/>
                </a:solidFill>
                <a:latin typeface="Calibri" panose="020F0502020204030204" pitchFamily="34" charset="0"/>
              </a:rPr>
              <a:t>the discovery inputs and assess maturity level, standards and process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chemeClr val="tx2"/>
                </a:solidFill>
                <a:latin typeface="Calibri" panose="020F0502020204030204" pitchFamily="34" charset="0"/>
              </a:rPr>
              <a:t>Finalise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 version control and central repository tools for </a:t>
            </a:r>
            <a:r>
              <a:rPr lang="en-US" sz="1400" dirty="0" err="1">
                <a:solidFill>
                  <a:schemeClr val="tx2"/>
                </a:solidFill>
                <a:latin typeface="Calibri" panose="020F0502020204030204" pitchFamily="34" charset="0"/>
              </a:rPr>
              <a:t>Parasoft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 virtual components and related 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artifacts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schemeClr val="tx2"/>
                </a:solidFill>
                <a:latin typeface="Calibri" panose="020F0502020204030204" pitchFamily="34" charset="0"/>
              </a:rPr>
              <a:t>Analyse </a:t>
            </a:r>
            <a:r>
              <a:rPr lang="en-GB" sz="1400" dirty="0">
                <a:solidFill>
                  <a:schemeClr val="tx2"/>
                </a:solidFill>
                <a:latin typeface="Calibri" panose="020F0502020204030204" pitchFamily="34" charset="0"/>
              </a:rPr>
              <a:t>systems dependencies and </a:t>
            </a:r>
            <a:r>
              <a:rPr lang="en-GB" sz="1400" dirty="0">
                <a:solidFill>
                  <a:schemeClr val="tx2"/>
                </a:solidFill>
                <a:latin typeface="Calibri" panose="020F0502020204030204" pitchFamily="34" charset="0"/>
              </a:rPr>
              <a:t>challenges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schemeClr val="tx2"/>
                </a:solidFill>
                <a:latin typeface="Calibri" panose="020F0502020204030204" pitchFamily="34" charset="0"/>
              </a:rPr>
              <a:t>Update project plan and review Checkpoint on POC scope and current status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Define </a:t>
            </a:r>
            <a:r>
              <a:rPr lang="en-GB" sz="1400" dirty="0">
                <a:solidFill>
                  <a:schemeClr val="tx2"/>
                </a:solidFill>
                <a:latin typeface="Calibri" panose="020F0502020204030204" pitchFamily="34" charset="0"/>
              </a:rPr>
              <a:t>SV approach, standards and processes; update </a:t>
            </a:r>
            <a:r>
              <a:rPr lang="en-GB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plan</a:t>
            </a:r>
            <a:endParaRPr lang="en-US" sz="1400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900" y="3429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SV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92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"/>
          <p:cNvSpPr>
            <a:spLocks noChangeArrowheads="1"/>
          </p:cNvSpPr>
          <p:nvPr/>
        </p:nvSpPr>
        <p:spPr bwMode="auto">
          <a:xfrm>
            <a:off x="0" y="0"/>
            <a:ext cx="9906000" cy="762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403157" tIns="179981" rIns="403157" bIns="179981"/>
          <a:lstStyle/>
          <a:p>
            <a:pPr defTabSz="912813">
              <a:buClr>
                <a:srgbClr val="830051"/>
              </a:buClr>
              <a:buFont typeface="Arial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5363" name="Title 1"/>
          <p:cNvSpPr>
            <a:spLocks noGrp="1"/>
          </p:cNvSpPr>
          <p:nvPr>
            <p:ph type="ctrTitle"/>
          </p:nvPr>
        </p:nvSpPr>
        <p:spPr>
          <a:xfrm>
            <a:off x="-48154" y="127596"/>
            <a:ext cx="9376304" cy="558204"/>
          </a:xfrm>
        </p:spPr>
        <p:txBody>
          <a:bodyPr/>
          <a:lstStyle/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Top Immediate Milestones</a:t>
            </a:r>
            <a:endParaRPr lang="en-US" sz="16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6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917042"/>
              </p:ext>
            </p:extLst>
          </p:nvPr>
        </p:nvGraphicFramePr>
        <p:xfrm>
          <a:off x="247651" y="1145750"/>
          <a:ext cx="9410699" cy="3632200"/>
        </p:xfrm>
        <a:graphic>
          <a:graphicData uri="http://schemas.openxmlformats.org/drawingml/2006/table">
            <a:tbl>
              <a:tblPr/>
              <a:tblGrid>
                <a:gridCol w="593467"/>
                <a:gridCol w="2797776"/>
                <a:gridCol w="1231557"/>
                <a:gridCol w="850058"/>
                <a:gridCol w="3937841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No.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Milestone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Status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>
                          <a:tab pos="3200400" algn="l"/>
                        </a:tabLst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Remarks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639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On-board MCA</a:t>
                      </a:r>
                      <a:r>
                        <a:rPr lang="en-GB" sz="14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to all the tools</a:t>
                      </a:r>
                      <a:endParaRPr lang="en-GB" sz="1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31/07/2015</a:t>
                      </a:r>
                      <a:endParaRPr lang="en-US" sz="14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lang="en-US" sz="14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All application of MCA have</a:t>
                      </a:r>
                      <a:r>
                        <a:rPr lang="en-GB" sz="14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been on boarded to the strategic tools identified in their local version. They are Performing POC for some of the central tools</a:t>
                      </a:r>
                      <a:endParaRPr lang="en-US" sz="14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39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On-board MCP</a:t>
                      </a:r>
                      <a:r>
                        <a:rPr lang="en-GB" sz="14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to all the tools</a:t>
                      </a:r>
                      <a:endParaRPr lang="en-GB" sz="1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31/07/2015</a:t>
                      </a:r>
                      <a:endParaRPr lang="en-US" sz="14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lang="en-US" sz="14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MCP</a:t>
                      </a:r>
                      <a:r>
                        <a:rPr lang="en-GB" sz="14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are using some of the strategic tool set, but at the moment they are shortage of staff to pickup the activity to move to central tools.</a:t>
                      </a:r>
                      <a:endParaRPr lang="en-US" sz="14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39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On-board cheque</a:t>
                      </a:r>
                      <a:r>
                        <a:rPr lang="en-GB" sz="14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re-</a:t>
                      </a:r>
                      <a:r>
                        <a:rPr lang="en-GB" sz="1400" kern="1200" baseline="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platforming</a:t>
                      </a:r>
                      <a:r>
                        <a:rPr lang="en-GB" sz="14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to all the tools</a:t>
                      </a:r>
                      <a:endParaRPr lang="en-GB" sz="1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31/07/2015</a:t>
                      </a:r>
                      <a:endParaRPr lang="en-US" sz="14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lang="en-US" sz="14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Since this is new service there are no application to be on boarded at this point in time. </a:t>
                      </a:r>
                    </a:p>
                    <a:p>
                      <a:r>
                        <a:rPr lang="en-US" sz="14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All the tools they are using are central one.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39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Confirm on the billing for the Lead SA</a:t>
                      </a:r>
                      <a:endParaRPr lang="en-GB" sz="1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30/07/2015</a:t>
                      </a:r>
                      <a:endParaRPr lang="en-US" sz="14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lang="en-US" sz="14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Ivor has been informed and partial agreement is in place</a:t>
                      </a:r>
                      <a:r>
                        <a:rPr lang="en-GB" sz="14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39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Unified tooling requirement to be discussed and agreed</a:t>
                      </a:r>
                      <a:endParaRPr lang="en-GB" sz="140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4/08/2015</a:t>
                      </a:r>
                      <a:endParaRPr lang="en-US" sz="14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lang="en-US" sz="14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Get Dom’s time for Tuesday.</a:t>
                      </a:r>
                      <a:endParaRPr lang="en-GB" sz="140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65100" y="762000"/>
            <a:ext cx="387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u="sng" dirty="0" smtClean="0">
                <a:solidFill>
                  <a:schemeClr val="tx2"/>
                </a:solidFill>
              </a:rPr>
              <a:t>Milestones</a:t>
            </a:r>
            <a:endParaRPr lang="en-GB" sz="1600" b="1" i="1" u="sng" dirty="0">
              <a:solidFill>
                <a:schemeClr val="tx2"/>
              </a:solidFill>
            </a:endParaRPr>
          </a:p>
        </p:txBody>
      </p:sp>
      <p:sp>
        <p:nvSpPr>
          <p:cNvPr id="7" name="Oval 61"/>
          <p:cNvSpPr>
            <a:spLocks noChangeArrowheads="1"/>
          </p:cNvSpPr>
          <p:nvPr/>
        </p:nvSpPr>
        <p:spPr bwMode="auto">
          <a:xfrm>
            <a:off x="5181600" y="1676400"/>
            <a:ext cx="242455" cy="228600"/>
          </a:xfrm>
          <a:prstGeom prst="ellipse">
            <a:avLst/>
          </a:prstGeom>
          <a:solidFill>
            <a:srgbClr val="00B05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 dirty="0"/>
          </a:p>
        </p:txBody>
      </p:sp>
      <p:sp>
        <p:nvSpPr>
          <p:cNvPr id="8" name="Oval 61"/>
          <p:cNvSpPr>
            <a:spLocks noChangeArrowheads="1"/>
          </p:cNvSpPr>
          <p:nvPr/>
        </p:nvSpPr>
        <p:spPr bwMode="auto">
          <a:xfrm>
            <a:off x="5190967" y="2552700"/>
            <a:ext cx="242455" cy="228600"/>
          </a:xfrm>
          <a:prstGeom prst="ellipse">
            <a:avLst/>
          </a:prstGeom>
          <a:solidFill>
            <a:srgbClr val="FFC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 dirty="0"/>
          </a:p>
        </p:txBody>
      </p:sp>
      <p:sp>
        <p:nvSpPr>
          <p:cNvPr id="9" name="Oval 61"/>
          <p:cNvSpPr>
            <a:spLocks noChangeArrowheads="1"/>
          </p:cNvSpPr>
          <p:nvPr/>
        </p:nvSpPr>
        <p:spPr bwMode="auto">
          <a:xfrm>
            <a:off x="5195653" y="3886200"/>
            <a:ext cx="242455" cy="228600"/>
          </a:xfrm>
          <a:prstGeom prst="ellipse">
            <a:avLst/>
          </a:prstGeom>
          <a:solidFill>
            <a:srgbClr val="00B05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 dirty="0"/>
          </a:p>
        </p:txBody>
      </p:sp>
      <p:sp>
        <p:nvSpPr>
          <p:cNvPr id="10" name="Oval 61"/>
          <p:cNvSpPr>
            <a:spLocks noChangeArrowheads="1"/>
          </p:cNvSpPr>
          <p:nvPr/>
        </p:nvSpPr>
        <p:spPr bwMode="auto">
          <a:xfrm>
            <a:off x="5195653" y="3276600"/>
            <a:ext cx="242455" cy="228600"/>
          </a:xfrm>
          <a:prstGeom prst="ellipse">
            <a:avLst/>
          </a:prstGeom>
          <a:solidFill>
            <a:srgbClr val="00B05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 dirty="0"/>
          </a:p>
        </p:txBody>
      </p:sp>
      <p:sp>
        <p:nvSpPr>
          <p:cNvPr id="11" name="Oval 61"/>
          <p:cNvSpPr>
            <a:spLocks noChangeArrowheads="1"/>
          </p:cNvSpPr>
          <p:nvPr/>
        </p:nvSpPr>
        <p:spPr bwMode="auto">
          <a:xfrm>
            <a:off x="5173444" y="4495800"/>
            <a:ext cx="242455" cy="228600"/>
          </a:xfrm>
          <a:prstGeom prst="ellipse">
            <a:avLst/>
          </a:prstGeom>
          <a:solidFill>
            <a:srgbClr val="00B05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8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043_M9 xmlns="ac51190b-285b-487a-af0c-3b3f54e21a1d" xsi:nil="true"/>
    <MBID xmlns="ac51190b-285b-487a-af0c-3b3f54e21a1d">DS_ff16f41e-dcbc-4941-ae3e-09dddfe14aa3</MBID>
    <_x0043_M8 xmlns="ac51190b-285b-487a-af0c-3b3f54e21a1d" xsi:nil="true"/>
    <Functional_x0020_Module3 xmlns="ac51190b-285b-487a-af0c-3b3f54e21a1d" xsi:nil="true"/>
    <ReasonforRejection xmlns="ac51190b-285b-487a-af0c-3b3f54e21a1d" xsi:nil="true"/>
    <ProjectID xmlns="ac51190b-285b-487a-af0c-3b3f54e21a1d" xsi:nil="true"/>
    <Role xmlns="ac51190b-285b-487a-af0c-3b3f54e21a1d" xsi:nil="true"/>
    <CreatedTime xmlns="ac51190b-285b-487a-af0c-3b3f54e21a1d">2012-02-13T03:58:36+00:00</CreatedTime>
    <Releases xmlns="ac51190b-285b-487a-af0c-3b3f54e21a1d" xsi:nil="true"/>
    <UnmappedDocuments xmlns="ac51190b-285b-487a-af0c-3b3f54e21a1d" xsi:nil="true"/>
    <ClientSupplied xmlns="ac51190b-285b-487a-af0c-3b3f54e21a1d" xsi:nil="true"/>
    <FolderId xmlns="ac51190b-285b-487a-af0c-3b3f54e21a1d" xsi:nil="true"/>
    <AssociateID xmlns="ac51190b-285b-487a-af0c-3b3f54e21a1d" xsi:nil="true"/>
    <BaselinedVersions xmlns="ac51190b-285b-487a-af0c-3b3f54e21a1d" xsi:nil="true"/>
    <Phase xmlns="ac51190b-285b-487a-af0c-3b3f54e21a1d" xsi:nil="true"/>
    <SubProjectID xmlns="ac51190b-285b-487a-af0c-3b3f54e21a1d" xsi:nil="true"/>
    <Functional_x0020_Modules xmlns="ac51190b-285b-487a-af0c-3b3f54e21a1d" xsi:nil="true"/>
    <Comments xmlns="ac51190b-285b-487a-af0c-3b3f54e21a1d" xsi:nil="true"/>
    <CopySource xmlns="ac51190b-285b-487a-af0c-3b3f54e21a1d" xsi:nil="true"/>
    <LatestDownloads xmlns="ac51190b-285b-487a-af0c-3b3f54e21a1d" xsi:nil="true"/>
    <_x0043_M5 xmlns="ac51190b-285b-487a-af0c-3b3f54e21a1d" xsi:nil="true"/>
    <_x0043_M10 xmlns="ac51190b-285b-487a-af0c-3b3f54e21a1d" xsi:nil="true"/>
    <CheckedOutPath xmlns="ac51190b-285b-487a-af0c-3b3f54e21a1d" xsi:nil="true"/>
    <ApprovalStatus xmlns="ac51190b-285b-487a-af0c-3b3f54e21a1d">Approved</ApprovalStatus>
    <_x0043_M4 xmlns="ac51190b-285b-487a-af0c-3b3f54e21a1d" xsi:nil="true"/>
    <CopyToPath xmlns="ac51190b-285b-487a-af0c-3b3f54e21a1d" xsi:nil="true"/>
    <AverageRating xmlns="ac51190b-285b-487a-af0c-3b3f54e21a1d" xsi:nil="true"/>
    <FolderPath xmlns="ac51190b-285b-487a-af0c-3b3f54e21a1d" xsi:nil="true"/>
    <_x0043_M7 xmlns="ac51190b-285b-487a-af0c-3b3f54e21a1d" xsi:nil="true"/>
    <Processes xmlns="ac51190b-285b-487a-af0c-3b3f54e21a1d" xsi:nil="true"/>
    <_x0043_M6 xmlns="ac51190b-285b-487a-af0c-3b3f54e21a1d" xsi:nil="true"/>
    <Rating1 xmlns="ac51190b-285b-487a-af0c-3b3f54e21a1d" xsi:nil="true"/>
    <_x0043_M1 xmlns="ac51190b-285b-487a-af0c-3b3f54e21a1d" xsi:nil="true"/>
    <AccountID xmlns="ac51190b-285b-487a-af0c-3b3f54e21a1d" xsi:nil="true"/>
    <Rating3 xmlns="ac51190b-285b-487a-af0c-3b3f54e21a1d" xsi:nil="true"/>
    <_x0043_M3 xmlns="ac51190b-285b-487a-af0c-3b3f54e21a1d" xsi:nil="true"/>
    <Rating2 xmlns="ac51190b-285b-487a-af0c-3b3f54e21a1d" xsi:nil="true"/>
    <_x0043_M2 xmlns="ac51190b-285b-487a-af0c-3b3f54e21a1d" xsi:nil="true"/>
    <ViewCount xmlns="ac51190b-285b-487a-af0c-3b3f54e21a1d" xsi:nil="true"/>
    <Rating5 xmlns="ac51190b-285b-487a-af0c-3b3f54e21a1d" xsi:nil="true"/>
    <Work_x0020_request xmlns="ac51190b-285b-487a-af0c-3b3f54e21a1d" xsi:nil="true"/>
    <Rating4 xmlns="ac51190b-285b-487a-af0c-3b3f54e21a1d" xsi:nil="true"/>
    <Functional_x0020_Module2 xmlns="ac51190b-285b-487a-af0c-3b3f54e21a1d" xsi:nil="true"/>
    <Tags xmlns="ac51190b-285b-487a-af0c-3b3f54e21a1d" xsi:nil="true"/>
    <ArtifactStatus xmlns="ac51190b-285b-487a-af0c-3b3f54e21a1d" xsi:nil="true"/>
    <Activities xmlns="ac51190b-285b-487a-af0c-3b3f54e21a1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5EB913AB12C844BF31DDCD6C3FDA23" ma:contentTypeVersion="46" ma:contentTypeDescription="Create a new document." ma:contentTypeScope="" ma:versionID="c5ddbe30d5faf8439ca573f5fcacf844">
  <xsd:schema xmlns:xsd="http://www.w3.org/2001/XMLSchema" xmlns:xs="http://www.w3.org/2001/XMLSchema" xmlns:p="http://schemas.microsoft.com/office/2006/metadata/properties" xmlns:ns2="ac51190b-285b-487a-af0c-3b3f54e21a1d" targetNamespace="http://schemas.microsoft.com/office/2006/metadata/properties" ma:root="true" ma:fieldsID="cbb48cea4f3aa4ee915ee7fd63555089" ns2:_="">
    <xsd:import namespace="ac51190b-285b-487a-af0c-3b3f54e21a1d"/>
    <xsd:element name="properties">
      <xsd:complexType>
        <xsd:sequence>
          <xsd:element name="documentManagement">
            <xsd:complexType>
              <xsd:all>
                <xsd:element ref="ns2:AccountID" minOccurs="0"/>
                <xsd:element ref="ns2:ProjectID" minOccurs="0"/>
                <xsd:element ref="ns2:SubProjectID" minOccurs="0"/>
                <xsd:element ref="ns2:AssociateID" minOccurs="0"/>
                <xsd:element ref="ns2:Role" minOccurs="0"/>
                <xsd:element ref="ns2:CreatedTime" minOccurs="0"/>
                <xsd:element ref="ns2:Processes" minOccurs="0"/>
                <xsd:element ref="ns2:Phase" minOccurs="0"/>
                <xsd:element ref="ns2:Activities" minOccurs="0"/>
                <xsd:element ref="ns2:Releases" minOccurs="0"/>
                <xsd:element ref="ns2:Functional_x0020_Modules" minOccurs="0"/>
                <xsd:element ref="ns2:Functional_x0020_Module2" minOccurs="0"/>
                <xsd:element ref="ns2:Functional_x0020_Module3" minOccurs="0"/>
                <xsd:element ref="ns2:ViewCount" minOccurs="0"/>
                <xsd:element ref="ns2:CheckedOutPath" minOccurs="0"/>
                <xsd:element ref="ns2:ApprovalStatus" minOccurs="0"/>
                <xsd:element ref="ns2:Work_x0020_request" minOccurs="0"/>
                <xsd:element ref="ns2:Tags" minOccurs="0"/>
                <xsd:element ref="ns2:ArtifactStatus" minOccurs="0"/>
                <xsd:element ref="ns2:UnmappedDocuments" minOccurs="0"/>
                <xsd:element ref="ns2:CopySource" minOccurs="0"/>
                <xsd:element ref="ns2:CopyToPath" minOccurs="0"/>
                <xsd:element ref="ns2:Comments" minOccurs="0"/>
                <xsd:element ref="ns2:Rating1" minOccurs="0"/>
                <xsd:element ref="ns2:Rating2" minOccurs="0"/>
                <xsd:element ref="ns2:Rating3" minOccurs="0"/>
                <xsd:element ref="ns2:Rating4" minOccurs="0"/>
                <xsd:element ref="ns2:Rating5" minOccurs="0"/>
                <xsd:element ref="ns2:ClientSupplied" minOccurs="0"/>
                <xsd:element ref="ns2:LatestDownloads" minOccurs="0"/>
                <xsd:element ref="ns2:BaselinedVersions" minOccurs="0"/>
                <xsd:element ref="ns2:AverageRating" minOccurs="0"/>
                <xsd:element ref="ns2:ReasonforRejection" minOccurs="0"/>
                <xsd:element ref="ns2:FolderId" minOccurs="0"/>
                <xsd:element ref="ns2:FolderPath" minOccurs="0"/>
                <xsd:element ref="ns2:MBID" minOccurs="0"/>
                <xsd:element ref="ns2:_x0043_M1" minOccurs="0"/>
                <xsd:element ref="ns2:_x0043_M2" minOccurs="0"/>
                <xsd:element ref="ns2:_x0043_M3" minOccurs="0"/>
                <xsd:element ref="ns2:_x0043_M4" minOccurs="0"/>
                <xsd:element ref="ns2:_x0043_M5" minOccurs="0"/>
                <xsd:element ref="ns2:_x0043_M6" minOccurs="0"/>
                <xsd:element ref="ns2:_x0043_M7" minOccurs="0"/>
                <xsd:element ref="ns2:_x0043_M8" minOccurs="0"/>
                <xsd:element ref="ns2:_x0043_M9" minOccurs="0"/>
                <xsd:element ref="ns2:_x0043_M1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51190b-285b-487a-af0c-3b3f54e21a1d" elementFormDefault="qualified">
    <xsd:import namespace="http://schemas.microsoft.com/office/2006/documentManagement/types"/>
    <xsd:import namespace="http://schemas.microsoft.com/office/infopath/2007/PartnerControls"/>
    <xsd:element name="AccountID" ma:index="8" nillable="true" ma:displayName="AccountID" ma:internalName="AccountID">
      <xsd:simpleType>
        <xsd:restriction base="dms:Text"/>
      </xsd:simpleType>
    </xsd:element>
    <xsd:element name="ProjectID" ma:index="9" nillable="true" ma:displayName="ProjectID" ma:internalName="ProjectID">
      <xsd:simpleType>
        <xsd:restriction base="dms:Text"/>
      </xsd:simpleType>
    </xsd:element>
    <xsd:element name="SubProjectID" ma:index="10" nillable="true" ma:displayName="SubProjectID" ma:internalName="SubProjectID">
      <xsd:simpleType>
        <xsd:restriction base="dms:Text"/>
      </xsd:simpleType>
    </xsd:element>
    <xsd:element name="AssociateID" ma:index="11" nillable="true" ma:displayName="AssociateID" ma:internalName="AssociateID">
      <xsd:simpleType>
        <xsd:restriction base="dms:Text"/>
      </xsd:simpleType>
    </xsd:element>
    <xsd:element name="Role" ma:index="12" nillable="true" ma:displayName="Role" ma:internalName="Role">
      <xsd:simpleType>
        <xsd:restriction base="dms:Text"/>
      </xsd:simpleType>
    </xsd:element>
    <xsd:element name="CreatedTime" ma:index="13" nillable="true" ma:displayName="CreatedTime" ma:internalName="CreatedTime">
      <xsd:simpleType>
        <xsd:restriction base="dms:DateTime"/>
      </xsd:simpleType>
    </xsd:element>
    <xsd:element name="Processes" ma:index="14" nillable="true" ma:displayName="Processes" ma:internalName="Processes">
      <xsd:simpleType>
        <xsd:restriction base="dms:Text"/>
      </xsd:simpleType>
    </xsd:element>
    <xsd:element name="Phase" ma:index="15" nillable="true" ma:displayName="Phase" ma:internalName="Phase">
      <xsd:simpleType>
        <xsd:restriction base="dms:Text"/>
      </xsd:simpleType>
    </xsd:element>
    <xsd:element name="Activities" ma:index="16" nillable="true" ma:displayName="Activities" ma:internalName="Activities">
      <xsd:simpleType>
        <xsd:restriction base="dms:Text"/>
      </xsd:simpleType>
    </xsd:element>
    <xsd:element name="Releases" ma:index="17" nillable="true" ma:displayName="Releases" ma:internalName="Releases">
      <xsd:simpleType>
        <xsd:restriction base="dms:Text"/>
      </xsd:simpleType>
    </xsd:element>
    <xsd:element name="Functional_x0020_Modules" ma:index="18" nillable="true" ma:displayName="Functional Modules" ma:internalName="Functional_x0020_Modules">
      <xsd:simpleType>
        <xsd:restriction base="dms:Text"/>
      </xsd:simpleType>
    </xsd:element>
    <xsd:element name="Functional_x0020_Module2" ma:index="19" nillable="true" ma:displayName="Functional Module2" ma:internalName="Functional_x0020_Module2">
      <xsd:simpleType>
        <xsd:restriction base="dms:Text"/>
      </xsd:simpleType>
    </xsd:element>
    <xsd:element name="Functional_x0020_Module3" ma:index="20" nillable="true" ma:displayName="Functional Module3" ma:internalName="Functional_x0020_Module3">
      <xsd:simpleType>
        <xsd:restriction base="dms:Text"/>
      </xsd:simpleType>
    </xsd:element>
    <xsd:element name="ViewCount" ma:index="21" nillable="true" ma:displayName="ViewCount" ma:internalName="ViewCount">
      <xsd:simpleType>
        <xsd:restriction base="dms:Unknown"/>
      </xsd:simpleType>
    </xsd:element>
    <xsd:element name="CheckedOutPath" ma:index="22" nillable="true" ma:displayName="CheckedOutPath" ma:internalName="CheckedOutPath">
      <xsd:simpleType>
        <xsd:restriction base="dms:Text"/>
      </xsd:simpleType>
    </xsd:element>
    <xsd:element name="ApprovalStatus" ma:index="23" nillable="true" ma:displayName="ApprovalStatus" ma:internalName="ApprovalStatus">
      <xsd:simpleType>
        <xsd:restriction base="dms:Text"/>
      </xsd:simpleType>
    </xsd:element>
    <xsd:element name="Work_x0020_request" ma:index="24" nillable="true" ma:displayName="Work request" ma:internalName="Work_x0020_request">
      <xsd:simpleType>
        <xsd:restriction base="dms:Text"/>
      </xsd:simpleType>
    </xsd:element>
    <xsd:element name="Tags" ma:index="25" nillable="true" ma:displayName="Tags" ma:internalName="Tags">
      <xsd:simpleType>
        <xsd:restriction base="dms:Note">
          <xsd:maxLength value="255"/>
        </xsd:restriction>
      </xsd:simpleType>
    </xsd:element>
    <xsd:element name="ArtifactStatus" ma:index="26" nillable="true" ma:displayName="ArtifactStatus" ma:internalName="ArtifactStatus">
      <xsd:simpleType>
        <xsd:restriction base="dms:Text"/>
      </xsd:simpleType>
    </xsd:element>
    <xsd:element name="UnmappedDocuments" ma:index="27" nillable="true" ma:displayName="UnmappedDocuments" ma:internalName="UnmappedDocuments">
      <xsd:simpleType>
        <xsd:restriction base="dms:Text"/>
      </xsd:simpleType>
    </xsd:element>
    <xsd:element name="CopySource" ma:index="28" nillable="true" ma:displayName="CopySource" ma:internalName="CopySource">
      <xsd:simpleType>
        <xsd:restriction base="dms:Text"/>
      </xsd:simpleType>
    </xsd:element>
    <xsd:element name="CopyToPath" ma:index="29" nillable="true" ma:displayName="CopyToPath" ma:internalName="CopyToPath">
      <xsd:simpleType>
        <xsd:restriction base="dms:Text"/>
      </xsd:simpleType>
    </xsd:element>
    <xsd:element name="Comments" ma:index="30" nillable="true" ma:displayName="Comments" ma:internalName="Comments">
      <xsd:simpleType>
        <xsd:restriction base="dms:Note">
          <xsd:maxLength value="255"/>
        </xsd:restriction>
      </xsd:simpleType>
    </xsd:element>
    <xsd:element name="Rating1" ma:index="31" nillable="true" ma:displayName="Rating1" ma:internalName="Rating1">
      <xsd:simpleType>
        <xsd:restriction base="dms:Unknown"/>
      </xsd:simpleType>
    </xsd:element>
    <xsd:element name="Rating2" ma:index="32" nillable="true" ma:displayName="Rating2" ma:internalName="Rating2">
      <xsd:simpleType>
        <xsd:restriction base="dms:Unknown"/>
      </xsd:simpleType>
    </xsd:element>
    <xsd:element name="Rating3" ma:index="33" nillable="true" ma:displayName="Rating3" ma:internalName="Rating3">
      <xsd:simpleType>
        <xsd:restriction base="dms:Unknown"/>
      </xsd:simpleType>
    </xsd:element>
    <xsd:element name="Rating4" ma:index="34" nillable="true" ma:displayName="Rating4" ma:internalName="Rating4">
      <xsd:simpleType>
        <xsd:restriction base="dms:Unknown"/>
      </xsd:simpleType>
    </xsd:element>
    <xsd:element name="Rating5" ma:index="35" nillable="true" ma:displayName="Rating5" ma:internalName="Rating5">
      <xsd:simpleType>
        <xsd:restriction base="dms:Unknown"/>
      </xsd:simpleType>
    </xsd:element>
    <xsd:element name="ClientSupplied" ma:index="36" nillable="true" ma:displayName="ClientSupplied" ma:internalName="ClientSupplied">
      <xsd:simpleType>
        <xsd:restriction base="dms:Text"/>
      </xsd:simpleType>
    </xsd:element>
    <xsd:element name="LatestDownloads" ma:index="37" nillable="true" ma:displayName="LatestDownloads" ma:internalName="LatestDownloads">
      <xsd:simpleType>
        <xsd:restriction base="dms:DateTime"/>
      </xsd:simpleType>
    </xsd:element>
    <xsd:element name="BaselinedVersions" ma:index="38" nillable="true" ma:displayName="BaselinedVersions" ma:internalName="BaselinedVersions">
      <xsd:simpleType>
        <xsd:restriction base="dms:Text"/>
      </xsd:simpleType>
    </xsd:element>
    <xsd:element name="AverageRating" ma:index="39" nillable="true" ma:displayName="AverageRating" ma:internalName="AverageRating">
      <xsd:simpleType>
        <xsd:restriction base="dms:Text"/>
      </xsd:simpleType>
    </xsd:element>
    <xsd:element name="ReasonforRejection" ma:index="40" nillable="true" ma:displayName="ReasonforRejection" ma:internalName="ReasonforRejection">
      <xsd:simpleType>
        <xsd:restriction base="dms:Text"/>
      </xsd:simpleType>
    </xsd:element>
    <xsd:element name="FolderId" ma:index="41" nillable="true" ma:displayName="FolderId" ma:internalName="FolderId">
      <xsd:simpleType>
        <xsd:restriction base="dms:Text"/>
      </xsd:simpleType>
    </xsd:element>
    <xsd:element name="FolderPath" ma:index="42" nillable="true" ma:displayName="FolderPath" ma:internalName="FolderPath">
      <xsd:simpleType>
        <xsd:restriction base="dms:Text"/>
      </xsd:simpleType>
    </xsd:element>
    <xsd:element name="MBID" ma:index="43" nillable="true" ma:displayName="MBID" ma:internalName="MBID">
      <xsd:simpleType>
        <xsd:restriction base="dms:Text"/>
      </xsd:simpleType>
    </xsd:element>
    <xsd:element name="_x0043_M1" ma:index="44" nillable="true" ma:displayName="CM1" ma:internalName="_x0043_M1">
      <xsd:simpleType>
        <xsd:restriction base="dms:Text"/>
      </xsd:simpleType>
    </xsd:element>
    <xsd:element name="_x0043_M2" ma:index="45" nillable="true" ma:displayName="CM2" ma:internalName="_x0043_M2">
      <xsd:simpleType>
        <xsd:restriction base="dms:Text"/>
      </xsd:simpleType>
    </xsd:element>
    <xsd:element name="_x0043_M3" ma:index="46" nillable="true" ma:displayName="CM3" ma:internalName="_x0043_M3">
      <xsd:simpleType>
        <xsd:restriction base="dms:Text"/>
      </xsd:simpleType>
    </xsd:element>
    <xsd:element name="_x0043_M4" ma:index="47" nillable="true" ma:displayName="CM4" ma:internalName="_x0043_M4">
      <xsd:simpleType>
        <xsd:restriction base="dms:Text"/>
      </xsd:simpleType>
    </xsd:element>
    <xsd:element name="_x0043_M5" ma:index="48" nillable="true" ma:displayName="CM5" ma:internalName="_x0043_M5">
      <xsd:simpleType>
        <xsd:restriction base="dms:Text"/>
      </xsd:simpleType>
    </xsd:element>
    <xsd:element name="_x0043_M6" ma:index="49" nillable="true" ma:displayName="CM6" ma:internalName="_x0043_M6">
      <xsd:simpleType>
        <xsd:restriction base="dms:Text"/>
      </xsd:simpleType>
    </xsd:element>
    <xsd:element name="_x0043_M7" ma:index="50" nillable="true" ma:displayName="CM7" ma:internalName="_x0043_M7">
      <xsd:simpleType>
        <xsd:restriction base="dms:Text"/>
      </xsd:simpleType>
    </xsd:element>
    <xsd:element name="_x0043_M8" ma:index="51" nillable="true" ma:displayName="CM8" ma:internalName="_x0043_M8">
      <xsd:simpleType>
        <xsd:restriction base="dms:Text"/>
      </xsd:simpleType>
    </xsd:element>
    <xsd:element name="_x0043_M9" ma:index="52" nillable="true" ma:displayName="CM9" ma:internalName="_x0043_M9">
      <xsd:simpleType>
        <xsd:restriction base="dms:Text"/>
      </xsd:simpleType>
    </xsd:element>
    <xsd:element name="_x0043_M10" ma:index="53" nillable="true" ma:displayName="CM10" ma:internalName="_x0043_M10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7C44CE-7E14-419C-9B9F-761C4A2B219B}">
  <ds:schemaRefs>
    <ds:schemaRef ds:uri="http://schemas.microsoft.com/office/2006/metadata/properties"/>
    <ds:schemaRef ds:uri="http://schemas.microsoft.com/office/2006/documentManagement/types"/>
    <ds:schemaRef ds:uri="ac51190b-285b-487a-af0c-3b3f54e21a1d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52959F0-37FA-4787-8ACA-A8209CDB13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6E2CFD-1186-486F-B997-50ADDB7D78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51190b-285b-487a-af0c-3b3f54e21a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20829</TotalTime>
  <Words>1304</Words>
  <Application>Microsoft Office PowerPoint</Application>
  <PresentationFormat>A4 Paper (210x297 mm)</PresentationFormat>
  <Paragraphs>297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1_TEMPLATE</vt:lpstr>
      <vt:lpstr>PowerPoint Presentation</vt:lpstr>
      <vt:lpstr>PowerPoint Presentation</vt:lpstr>
      <vt:lpstr>Project Status Summary</vt:lpstr>
      <vt:lpstr>Progress since last report</vt:lpstr>
      <vt:lpstr>Progress since last report</vt:lpstr>
      <vt:lpstr>Progress since last report</vt:lpstr>
      <vt:lpstr>Key Activities for the Next Period</vt:lpstr>
      <vt:lpstr>Key Activities for the Next Period</vt:lpstr>
      <vt:lpstr> Top Immediate Milestones</vt:lpstr>
      <vt:lpstr> Top Longer Term Milestones</vt:lpstr>
      <vt:lpstr>Key Risks &amp; Issues</vt:lpstr>
      <vt:lpstr>Key Risks &amp; Issues</vt:lpstr>
      <vt:lpstr>PowerPoint Presentation</vt:lpstr>
    </vt:vector>
  </TitlesOfParts>
  <Company>Cognizant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Satish.Bruno@astrazeneca.com</dc:creator>
  <cp:lastModifiedBy>Cognizant Technology Solutions</cp:lastModifiedBy>
  <cp:revision>3919</cp:revision>
  <dcterms:created xsi:type="dcterms:W3CDTF">2012-09-23T06:33:27Z</dcterms:created>
  <dcterms:modified xsi:type="dcterms:W3CDTF">2015-07-29T23:59:55Z</dcterms:modified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0x0101007C5EB913AB12C844BF31DDCD6C3FDA23</vt:lpwstr>
  </property>
  <property fmtid="{D5CDD505-2E9C-101B-9397-08002B2CF9AE}" pid="3" name="WorkRequests">
    <vt:lpwstr/>
  </property>
  <property fmtid="{D5CDD505-2E9C-101B-9397-08002B2CF9AE}" pid="4" name="WorkRequest">
    <vt:lpwstr/>
  </property>
</Properties>
</file>