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18"/>
  </p:notesMasterIdLst>
  <p:sldIdLst>
    <p:sldId id="515" r:id="rId5"/>
    <p:sldId id="552" r:id="rId6"/>
    <p:sldId id="752" r:id="rId7"/>
    <p:sldId id="758" r:id="rId8"/>
    <p:sldId id="761" r:id="rId9"/>
    <p:sldId id="763" r:id="rId10"/>
    <p:sldId id="756" r:id="rId11"/>
    <p:sldId id="762" r:id="rId12"/>
    <p:sldId id="754" r:id="rId13"/>
    <p:sldId id="757" r:id="rId14"/>
    <p:sldId id="755" r:id="rId15"/>
    <p:sldId id="760" r:id="rId16"/>
    <p:sldId id="751" r:id="rId17"/>
  </p:sldIdLst>
  <p:sldSz cx="9906000" cy="6858000" type="A4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3">
          <p15:clr>
            <a:srgbClr val="A4A3A4"/>
          </p15:clr>
        </p15:guide>
        <p15:guide id="2" pos="31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MA, GAURAV (Cognizant)" initials="GS" lastIdx="4" clrIdx="0"/>
  <p:cmAuthor id="1" name="kfqv925" initials="RV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8000"/>
    <a:srgbClr val="2902CE"/>
    <a:srgbClr val="FFFF99"/>
    <a:srgbClr val="62003D"/>
    <a:srgbClr val="818EEB"/>
    <a:srgbClr val="2ACBDC"/>
    <a:srgbClr val="830051"/>
    <a:srgbClr val="ECF2F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3194" autoAdjust="0"/>
  </p:normalViewPr>
  <p:slideViewPr>
    <p:cSldViewPr>
      <p:cViewPr varScale="1">
        <p:scale>
          <a:sx n="69" d="100"/>
          <a:sy n="69" d="100"/>
        </p:scale>
        <p:origin x="1350" y="66"/>
      </p:cViewPr>
      <p:guideLst>
        <p:guide orient="horz" pos="2112"/>
        <p:guide pos="3120"/>
      </p:guideLst>
    </p:cSldViewPr>
  </p:slideViewPr>
  <p:outlineViewPr>
    <p:cViewPr>
      <p:scale>
        <a:sx n="33" d="100"/>
        <a:sy n="33" d="100"/>
      </p:scale>
      <p:origin x="0" y="860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1392" y="-96"/>
      </p:cViewPr>
      <p:guideLst>
        <p:guide orient="horz" pos="2123"/>
        <p:guide pos="31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5" y="1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0F3B-195A-4178-AF70-4722573F16E1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9913" y="504825"/>
            <a:ext cx="3652837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3838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5" y="6403838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D969-2289-4A4D-A910-BE679903F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Segrigate</a:t>
            </a:r>
            <a:r>
              <a:rPr lang="en-GB" dirty="0" smtClean="0"/>
              <a:t> as </a:t>
            </a:r>
            <a:r>
              <a:rPr lang="en-GB" dirty="0" err="1" smtClean="0"/>
              <a:t>Devops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Tems</a:t>
            </a:r>
            <a:r>
              <a:rPr lang="en-GB" baseline="0" dirty="0" smtClean="0"/>
              <a:t> and SV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Need TEMS and SV representation as well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93EB9E-494E-46BB-8732-BE87592EFD90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514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730276"/>
            <a:ext cx="9923404" cy="223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ea typeface="ＭＳ Ｐゴシック" pitchFamily="-12" charset="-128"/>
              <a:cs typeface="Calibri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38400"/>
            <a:ext cx="9906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CHANGEOVER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550" y="0"/>
            <a:ext cx="8302831" cy="533400"/>
          </a:xfrm>
          <a:prstGeom prst="rect">
            <a:avLst/>
          </a:prstGeom>
        </p:spPr>
        <p:txBody>
          <a:bodyPr/>
          <a:lstStyle>
            <a:lvl1pPr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MAJOR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550" y="457200"/>
            <a:ext cx="8302831" cy="533400"/>
          </a:xfrm>
          <a:prstGeom prst="rect">
            <a:avLst/>
          </a:prstGeom>
        </p:spPr>
        <p:txBody>
          <a:bodyPr/>
          <a:lstStyle>
            <a:lvl1pPr>
              <a:buNone/>
              <a:defRPr sz="2400" baseline="0"/>
            </a:lvl1pPr>
          </a:lstStyle>
          <a:p>
            <a:pPr lvl="0"/>
            <a:r>
              <a:rPr lang="en-US" dirty="0" smtClean="0"/>
              <a:t>MINOR TITLE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413760"/>
            <a:ext cx="8763000" cy="1219200"/>
          </a:xfrm>
          <a:prstGeom prst="rect">
            <a:avLst/>
          </a:prstGeom>
        </p:spPr>
        <p:txBody>
          <a:bodyPr lIns="121709" tIns="60853" rIns="121709" bIns="60853" anchor="t"/>
          <a:lstStyle>
            <a:lvl1pPr algn="l">
              <a:defRPr sz="4800" b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8360" y="4632960"/>
            <a:ext cx="5465405" cy="1037128"/>
          </a:xfrm>
          <a:prstGeom prst="rect">
            <a:avLst/>
          </a:prstGeom>
        </p:spPr>
        <p:txBody>
          <a:bodyPr lIns="121709" tIns="60853" rIns="121709" bIns="60853"/>
          <a:lstStyle>
            <a:lvl1pPr marL="0" indent="0" algn="l">
              <a:buFont typeface="Wingdings" pitchFamily="2" charset="2"/>
              <a:buNone/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19532" y="6257127"/>
            <a:ext cx="686469" cy="400110"/>
          </a:xfr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730276"/>
            <a:ext cx="9923404" cy="2232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ea typeface="ＭＳ Ｐゴシック" pitchFamily="-12" charset="-128"/>
              <a:cs typeface="Calibri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38400"/>
            <a:ext cx="9906000" cy="8382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CHANGEOVER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648" y="1178723"/>
            <a:ext cx="8420100" cy="1470025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500" b="1" cap="all" baseline="0">
                <a:latin typeface="Helvetica Ligh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648" y="2732485"/>
            <a:ext cx="6934200" cy="1752600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>
              <a:buNone/>
              <a:defRPr sz="1700" b="1" cap="all" baseline="0">
                <a:solidFill>
                  <a:schemeClr val="tx1">
                    <a:tint val="75000"/>
                  </a:schemeClr>
                </a:solidFill>
                <a:latin typeface="Helvetica Light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594600" y="6409140"/>
            <a:ext cx="2146300" cy="4001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www.cognizant.com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Copyright © </a:t>
            </a:r>
            <a:r>
              <a:rPr 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2015 </a:t>
            </a:r>
            <a:r>
              <a:rPr 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0169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142852"/>
            <a:ext cx="8440738" cy="1573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390912"/>
            <a:ext cx="8177634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5847" y="1714488"/>
            <a:ext cx="8445410" cy="157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8100" y="5648400"/>
            <a:ext cx="3751800" cy="6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7" name="Rectangle 42"/>
          <p:cNvSpPr txBox="1">
            <a:spLocks noChangeArrowheads="1"/>
          </p:cNvSpPr>
          <p:nvPr userDrawn="1"/>
        </p:nvSpPr>
        <p:spPr bwMode="auto">
          <a:xfrm>
            <a:off x="9371933" y="6409527"/>
            <a:ext cx="68646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66A7B-7A0D-45A7-8528-CB0B5EDDA38F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Picture 7" descr="Cognizant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82551" y="6250552"/>
            <a:ext cx="1692275" cy="56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4200" y="6262418"/>
            <a:ext cx="2146300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www.cognizant.com</a:t>
            </a:r>
          </a:p>
          <a:p>
            <a:pPr algn="r"/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Copyright © 2015</a:t>
            </a:r>
            <a:r>
              <a:rPr lang="en-US" sz="10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Cognizant</a:t>
            </a:r>
            <a:endParaRPr lang="en-US" sz="10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9039090" y="6452853"/>
            <a:ext cx="303726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9532" y="6257127"/>
            <a:ext cx="68646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pPr/>
              <a:t>‹#›</a:t>
            </a:fld>
            <a:endParaRPr lang="en-US" sz="20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24" r:id="rId3"/>
    <p:sldLayoutId id="2147483743" r:id="rId4"/>
    <p:sldLayoutId id="214748374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fld id="{21166A7B-7A0D-45A7-8528-CB0B5EDDA38F}" type="slidenum"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pPr/>
              <a:t>1</a:t>
            </a:fld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2292" name="Picture 4" descr="http://www.kenwood.eu/WebFiles/Flash/global/UDNF7/english/img/wave_bottom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65860">
            <a:off x="433402" y="415528"/>
            <a:ext cx="3966258" cy="10448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999817" y="2778106"/>
            <a:ext cx="6629400" cy="692184"/>
          </a:xfrm>
          <a:prstGeom prst="rect">
            <a:avLst/>
          </a:prstGeom>
          <a:noFill/>
        </p:spPr>
        <p:txBody>
          <a:bodyPr wrap="square" lIns="121613" tIns="60805" rIns="121613" bIns="60805" rtlCol="0">
            <a:spAutoFit/>
          </a:bodyPr>
          <a:lstStyle/>
          <a:p>
            <a:pPr marL="230125" indent="-230125"/>
            <a:r>
              <a:rPr lang="en-US" sz="3700" dirty="0" smtClean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  <a:ea typeface="Arial" pitchFamily="34" charset="0"/>
                <a:cs typeface="Arial" pitchFamily="34" charset="0"/>
              </a:rPr>
              <a:t>DevOps </a:t>
            </a:r>
            <a:r>
              <a:rPr lang="en-US" sz="3700" dirty="0" smtClean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  <a:ea typeface="Arial" pitchFamily="34" charset="0"/>
                <a:cs typeface="Arial" pitchFamily="34" charset="0"/>
              </a:rPr>
              <a:t>- </a:t>
            </a:r>
            <a:r>
              <a:rPr lang="en-US" sz="3700" dirty="0" smtClean="0">
                <a:solidFill>
                  <a:srgbClr val="0070C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+mj-lt"/>
                <a:ea typeface="Arial" pitchFamily="34" charset="0"/>
                <a:cs typeface="Arial" pitchFamily="34" charset="0"/>
              </a:rPr>
              <a:t>Status Report</a:t>
            </a:r>
          </a:p>
        </p:txBody>
      </p:sp>
      <p:pic>
        <p:nvPicPr>
          <p:cNvPr id="11" name="Picture 9" descr="Cognizant_36x84_04D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"/>
          <a:stretch>
            <a:fillRect/>
          </a:stretch>
        </p:blipFill>
        <p:spPr bwMode="auto">
          <a:xfrm>
            <a:off x="152400" y="1295400"/>
            <a:ext cx="60809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41" y="2052635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9"/>
    </mc:Choice>
    <mc:Fallback xmlns="">
      <p:transition advTm="57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127596"/>
            <a:ext cx="9376304" cy="558204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Top Longer Term Milestones</a:t>
            </a:r>
            <a:endParaRPr lang="en-US" sz="16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518"/>
              </p:ext>
            </p:extLst>
          </p:nvPr>
        </p:nvGraphicFramePr>
        <p:xfrm>
          <a:off x="247651" y="1145750"/>
          <a:ext cx="9410699" cy="2378858"/>
        </p:xfrm>
        <a:graphic>
          <a:graphicData uri="http://schemas.openxmlformats.org/drawingml/2006/table">
            <a:tbl>
              <a:tblPr/>
              <a:tblGrid>
                <a:gridCol w="593467"/>
                <a:gridCol w="2816482"/>
                <a:gridCol w="1212851"/>
                <a:gridCol w="850058"/>
                <a:gridCol w="393784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No.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Milestone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Due Date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>
                          <a:tab pos="3200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Remarks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Start discussion with the 100 Apps</a:t>
                      </a:r>
                      <a:r>
                        <a:rPr lang="en-GB" sz="1400" b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service owners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03/08/2015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list has been collated and completed, the initial questioner need to be circulated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Align short term transactional deliverables with the broader deliverables called out in the </a:t>
                      </a:r>
                      <a:r>
                        <a:rPr lang="en-GB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SoW</a:t>
                      </a: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GB" sz="1400" b="0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31/07/2015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Show some example for the what we are doing and what we have been agreed to do.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5100" y="762000"/>
            <a:ext cx="38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u="sng" dirty="0" smtClean="0">
                <a:solidFill>
                  <a:schemeClr val="tx2"/>
                </a:solidFill>
              </a:rPr>
              <a:t>Milestones</a:t>
            </a:r>
            <a:endParaRPr lang="en-GB" sz="1600" b="1" i="1" u="sng" dirty="0">
              <a:solidFill>
                <a:schemeClr val="tx2"/>
              </a:solidFill>
            </a:endParaRPr>
          </a:p>
        </p:txBody>
      </p:sp>
      <p:sp>
        <p:nvSpPr>
          <p:cNvPr id="14" name="Oval 61"/>
          <p:cNvSpPr>
            <a:spLocks noChangeArrowheads="1"/>
          </p:cNvSpPr>
          <p:nvPr/>
        </p:nvSpPr>
        <p:spPr bwMode="auto">
          <a:xfrm>
            <a:off x="5181600" y="16764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" name="Oval 61"/>
          <p:cNvSpPr>
            <a:spLocks noChangeArrowheads="1"/>
          </p:cNvSpPr>
          <p:nvPr/>
        </p:nvSpPr>
        <p:spPr bwMode="auto">
          <a:xfrm>
            <a:off x="5177321" y="22860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0"/>
            <a:ext cx="9954154" cy="710604"/>
          </a:xfrm>
          <a:solidFill>
            <a:schemeClr val="tx2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Key Risks &amp; Issues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4824"/>
              </p:ext>
            </p:extLst>
          </p:nvPr>
        </p:nvGraphicFramePr>
        <p:xfrm>
          <a:off x="330201" y="1190877"/>
          <a:ext cx="9347199" cy="3806404"/>
        </p:xfrm>
        <a:graphic>
          <a:graphicData uri="http://schemas.openxmlformats.org/drawingml/2006/table">
            <a:tbl>
              <a:tblPr/>
              <a:tblGrid>
                <a:gridCol w="3007385"/>
                <a:gridCol w="1116890"/>
                <a:gridCol w="789755"/>
                <a:gridCol w="2299569"/>
                <a:gridCol w="1000773"/>
                <a:gridCol w="1132827"/>
              </a:tblGrid>
              <a:tr h="233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Description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Likelihood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Impact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Mitigation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Status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Owner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Sarav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travel is delayed due to delay in WP approval from embassy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High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from offshore during UK hrs.  Kaushik to look at alternative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Kaushik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0"/>
            <a:ext cx="9954154" cy="710604"/>
          </a:xfrm>
          <a:solidFill>
            <a:schemeClr val="tx2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Key Risks &amp; Issues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6523"/>
              </p:ext>
            </p:extLst>
          </p:nvPr>
        </p:nvGraphicFramePr>
        <p:xfrm>
          <a:off x="330201" y="1190877"/>
          <a:ext cx="9347199" cy="4792495"/>
        </p:xfrm>
        <a:graphic>
          <a:graphicData uri="http://schemas.openxmlformats.org/drawingml/2006/table">
            <a:tbl>
              <a:tblPr/>
              <a:tblGrid>
                <a:gridCol w="3007385"/>
                <a:gridCol w="1116890"/>
                <a:gridCol w="789755"/>
                <a:gridCol w="2299569"/>
                <a:gridCol w="1000773"/>
                <a:gridCol w="1132827"/>
              </a:tblGrid>
              <a:tr h="233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Description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Likelihood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Impact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Mitigation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Status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Owner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 agreement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the activities that are being assigned are not aligned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high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Realign the </a:t>
                      </a:r>
                      <a:r>
                        <a:rPr lang="en-GB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SoW</a:t>
                      </a: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 as per the current plan by Barclays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Bruno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Sarav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travel is delayed due to delay in WP approval from embassy</a:t>
                      </a:r>
                      <a:endParaRPr lang="en-GB" sz="1400" dirty="0" smtClean="0">
                        <a:solidFill>
                          <a:srgbClr val="FF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Likely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smtClean="0">
                          <a:latin typeface="+mn-lt"/>
                          <a:ea typeface="Times New Roman"/>
                          <a:cs typeface="Times New Roman"/>
                        </a:rPr>
                        <a:t>Medium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from offshore during UK hrs.  Cognizant Immigration team has communicated to embassy to expedite the processing.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In Progress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r>
                        <a:rPr lang="en-GB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Sarav</a:t>
                      </a:r>
                      <a:endParaRPr lang="en-GB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69">
                <a:tc>
                  <a:txBody>
                    <a:bodyPr/>
                    <a:lstStyle/>
                    <a:p>
                      <a:pPr marL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Calibri" pitchFamily="34" charset="0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79"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0" fontAlgn="base" hangingPunct="0">
                        <a:lnSpc>
                          <a:spcPct val="11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en-GB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895350" algn="l"/>
                        </a:tabLst>
                      </a:pPr>
                      <a:endParaRPr kumimoji="0" lang="en-GB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charset="0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676404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Calibri" pitchFamily="34" charset="0"/>
              </a:rPr>
              <a:t>Thank You!</a:t>
            </a:r>
            <a:endParaRPr lang="en-US" sz="3600" b="1" i="1" dirty="0" smtClean="0">
              <a:solidFill>
                <a:srgbClr val="1F497D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 Same Side Corner Rectangle 33"/>
          <p:cNvSpPr/>
          <p:nvPr/>
        </p:nvSpPr>
        <p:spPr>
          <a:xfrm rot="5400000">
            <a:off x="212358" y="4512042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" name="Round Same Side Corner Rectangle 34"/>
          <p:cNvSpPr/>
          <p:nvPr/>
        </p:nvSpPr>
        <p:spPr>
          <a:xfrm rot="5400000">
            <a:off x="4695868" y="79013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212358" y="52708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4714372" y="1486127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66A7B-7A0D-45A7-8528-CB0B5EDDA38F}" type="slidenum"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pPr/>
              <a:t>2</a:t>
            </a:fld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" y="0"/>
            <a:ext cx="8961438" cy="533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203566" y="1587323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5"/>
          <p:cNvSpPr/>
          <p:nvPr/>
        </p:nvSpPr>
        <p:spPr bwMode="auto">
          <a:xfrm flipH="1">
            <a:off x="880674" y="1740467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Freeform 9"/>
          <p:cNvSpPr/>
          <p:nvPr/>
        </p:nvSpPr>
        <p:spPr>
          <a:xfrm flipH="1" flipV="1">
            <a:off x="879937" y="2240243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394" y="185683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2</a:t>
            </a:r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203566" y="2316900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Rectangle 5"/>
          <p:cNvSpPr/>
          <p:nvPr/>
        </p:nvSpPr>
        <p:spPr bwMode="auto">
          <a:xfrm flipH="1">
            <a:off x="880674" y="2470042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4705580" y="-21492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6" name="Freeform 15"/>
          <p:cNvSpPr/>
          <p:nvPr/>
        </p:nvSpPr>
        <p:spPr>
          <a:xfrm flipH="1" flipV="1">
            <a:off x="879937" y="2969818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3394" y="258640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3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203566" y="3017290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0" name="Rectangle 5"/>
          <p:cNvSpPr/>
          <p:nvPr/>
        </p:nvSpPr>
        <p:spPr bwMode="auto">
          <a:xfrm flipH="1">
            <a:off x="880674" y="3170433"/>
            <a:ext cx="149437" cy="655356"/>
          </a:xfrm>
          <a:custGeom>
            <a:avLst/>
            <a:gdLst>
              <a:gd name="connsiteX0" fmla="*/ 0 w 156334"/>
              <a:gd name="connsiteY0" fmla="*/ 0 h 510576"/>
              <a:gd name="connsiteX1" fmla="*/ 156334 w 156334"/>
              <a:gd name="connsiteY1" fmla="*/ 0 h 510576"/>
              <a:gd name="connsiteX2" fmla="*/ 156334 w 156334"/>
              <a:gd name="connsiteY2" fmla="*/ 510576 h 510576"/>
              <a:gd name="connsiteX3" fmla="*/ 0 w 156334"/>
              <a:gd name="connsiteY3" fmla="*/ 510576 h 510576"/>
              <a:gd name="connsiteX4" fmla="*/ 0 w 156334"/>
              <a:gd name="connsiteY4" fmla="*/ 0 h 510576"/>
              <a:gd name="connsiteX0" fmla="*/ 12700 w 169034"/>
              <a:gd name="connsiteY0" fmla="*/ 0 h 669326"/>
              <a:gd name="connsiteX1" fmla="*/ 169034 w 169034"/>
              <a:gd name="connsiteY1" fmla="*/ 0 h 669326"/>
              <a:gd name="connsiteX2" fmla="*/ 169034 w 169034"/>
              <a:gd name="connsiteY2" fmla="*/ 510576 h 669326"/>
              <a:gd name="connsiteX3" fmla="*/ 0 w 169034"/>
              <a:gd name="connsiteY3" fmla="*/ 669326 h 669326"/>
              <a:gd name="connsiteX4" fmla="*/ 12700 w 169034"/>
              <a:gd name="connsiteY4" fmla="*/ 0 h 669326"/>
              <a:gd name="connsiteX0" fmla="*/ 12700 w 169034"/>
              <a:gd name="connsiteY0" fmla="*/ 0 h 653451"/>
              <a:gd name="connsiteX1" fmla="*/ 169034 w 169034"/>
              <a:gd name="connsiteY1" fmla="*/ 0 h 653451"/>
              <a:gd name="connsiteX2" fmla="*/ 169034 w 169034"/>
              <a:gd name="connsiteY2" fmla="*/ 510576 h 653451"/>
              <a:gd name="connsiteX3" fmla="*/ 0 w 169034"/>
              <a:gd name="connsiteY3" fmla="*/ 653451 h 653451"/>
              <a:gd name="connsiteX4" fmla="*/ 12700 w 169034"/>
              <a:gd name="connsiteY4" fmla="*/ 0 h 653451"/>
              <a:gd name="connsiteX0" fmla="*/ 5556 w 161890"/>
              <a:gd name="connsiteY0" fmla="*/ 0 h 670120"/>
              <a:gd name="connsiteX1" fmla="*/ 161890 w 161890"/>
              <a:gd name="connsiteY1" fmla="*/ 0 h 670120"/>
              <a:gd name="connsiteX2" fmla="*/ 161890 w 161890"/>
              <a:gd name="connsiteY2" fmla="*/ 510576 h 670120"/>
              <a:gd name="connsiteX3" fmla="*/ 0 w 161890"/>
              <a:gd name="connsiteY3" fmla="*/ 670120 h 670120"/>
              <a:gd name="connsiteX4" fmla="*/ 5556 w 161890"/>
              <a:gd name="connsiteY4" fmla="*/ 0 h 6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90" h="670120">
                <a:moveTo>
                  <a:pt x="5556" y="0"/>
                </a:moveTo>
                <a:lnTo>
                  <a:pt x="161890" y="0"/>
                </a:lnTo>
                <a:lnTo>
                  <a:pt x="161890" y="510576"/>
                </a:lnTo>
                <a:lnTo>
                  <a:pt x="0" y="670120"/>
                </a:lnTo>
                <a:lnTo>
                  <a:pt x="5556" y="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63500" dir="10800000" sx="93000" sy="93000" algn="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5400000">
            <a:off x="4705580" y="-13872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2" name="Freeform 21"/>
          <p:cNvSpPr/>
          <p:nvPr/>
        </p:nvSpPr>
        <p:spPr>
          <a:xfrm flipH="1" flipV="1">
            <a:off x="879937" y="3670209"/>
            <a:ext cx="156590" cy="171736"/>
          </a:xfrm>
          <a:custGeom>
            <a:avLst/>
            <a:gdLst>
              <a:gd name="connsiteX0" fmla="*/ 0 w 431800"/>
              <a:gd name="connsiteY0" fmla="*/ 0 h 457200"/>
              <a:gd name="connsiteX1" fmla="*/ 431800 w 431800"/>
              <a:gd name="connsiteY1" fmla="*/ 457200 h 457200"/>
              <a:gd name="connsiteX2" fmla="*/ 12700 w 431800"/>
              <a:gd name="connsiteY2" fmla="*/ 457200 h 457200"/>
              <a:gd name="connsiteX3" fmla="*/ 0 w 431800"/>
              <a:gd name="connsiteY3" fmla="*/ 0 h 457200"/>
              <a:gd name="connsiteX0" fmla="*/ 1588 w 433388"/>
              <a:gd name="connsiteY0" fmla="*/ 0 h 457200"/>
              <a:gd name="connsiteX1" fmla="*/ 433388 w 433388"/>
              <a:gd name="connsiteY1" fmla="*/ 457200 h 457200"/>
              <a:gd name="connsiteX2" fmla="*/ 0 w 433388"/>
              <a:gd name="connsiteY2" fmla="*/ 457200 h 457200"/>
              <a:gd name="connsiteX3" fmla="*/ 1588 w 433388"/>
              <a:gd name="connsiteY3" fmla="*/ 0 h 457200"/>
              <a:gd name="connsiteX0" fmla="*/ 45 w 436607"/>
              <a:gd name="connsiteY0" fmla="*/ 0 h 452437"/>
              <a:gd name="connsiteX1" fmla="*/ 436607 w 436607"/>
              <a:gd name="connsiteY1" fmla="*/ 452437 h 452437"/>
              <a:gd name="connsiteX2" fmla="*/ 3219 w 436607"/>
              <a:gd name="connsiteY2" fmla="*/ 452437 h 452437"/>
              <a:gd name="connsiteX3" fmla="*/ 45 w 436607"/>
              <a:gd name="connsiteY3" fmla="*/ 0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07" h="452437">
                <a:moveTo>
                  <a:pt x="45" y="0"/>
                </a:moveTo>
                <a:lnTo>
                  <a:pt x="436607" y="452437"/>
                </a:lnTo>
                <a:lnTo>
                  <a:pt x="3219" y="452437"/>
                </a:lnTo>
                <a:cubicBezTo>
                  <a:pt x="3748" y="300037"/>
                  <a:pt x="-484" y="152400"/>
                  <a:pt x="45" y="0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3394" y="328680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4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212358" y="8512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 rot="5400000">
            <a:off x="4714372" y="-293347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2186" y="11207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1</a:t>
            </a:r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4687076" y="-70144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1066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Project Status Summary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400" y="2590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Progress Since Last Report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212358" y="3746866"/>
            <a:ext cx="612776" cy="103749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3AFE5">
              <a:lumMod val="75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2186" y="401637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5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 rot="5400000">
            <a:off x="4695868" y="28133"/>
            <a:ext cx="612776" cy="826406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0" vert="horz" wrap="square" lIns="205271" tIns="205271" rIns="205271" bIns="205271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4800600"/>
            <a:ext cx="7479032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Top Longer Term Milestones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400" y="32766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Activities for the next period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4400" y="5562600"/>
            <a:ext cx="6817573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Key Risks &amp; Issues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4800" y="48006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 smtClean="0">
                <a:solidFill>
                  <a:srgbClr val="ECF2FA"/>
                </a:solidFill>
              </a:rPr>
              <a:t>6</a:t>
            </a:r>
            <a:endParaRPr lang="en-US" sz="2400" b="1" kern="0" dirty="0">
              <a:solidFill>
                <a:srgbClr val="ECF2FA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2186" y="55403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 kern="0" dirty="0">
                <a:solidFill>
                  <a:srgbClr val="ECF2FA"/>
                </a:solidFill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400" y="1828800"/>
            <a:ext cx="4853354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Resource Onboarding / Burn Rate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4038600"/>
            <a:ext cx="6817573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4F81BD">
                    <a:lumMod val="75000"/>
                  </a:srgbClr>
                </a:solidFill>
                <a:latin typeface="Calibri"/>
                <a:cs typeface="Arial" pitchFamily="34" charset="0"/>
              </a:rPr>
              <a:t>Top Immediate Milestones </a:t>
            </a:r>
            <a:endParaRPr lang="en-GB" altLang="zh-TW" sz="2000" b="1" kern="0" dirty="0" smtClean="0">
              <a:solidFill>
                <a:srgbClr val="4F81BD">
                  <a:lumMod val="75000"/>
                </a:srgbClr>
              </a:solidFill>
              <a:latin typeface="Calibri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376304" cy="3810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Project Status Summary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65410"/>
              </p:ext>
            </p:extLst>
          </p:nvPr>
        </p:nvGraphicFramePr>
        <p:xfrm>
          <a:off x="161364" y="2438400"/>
          <a:ext cx="9583272" cy="312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41"/>
                <a:gridCol w="6890331"/>
                <a:gridCol w="1002776"/>
                <a:gridCol w="673624"/>
              </a:tblGrid>
              <a:tr h="252172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Stream</a:t>
                      </a: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Activities</a:t>
                      </a: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Due date 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anchor="ctr">
                    <a:solidFill>
                      <a:schemeClr val="tx2"/>
                    </a:solidFill>
                  </a:tcPr>
                </a:tc>
              </a:tr>
              <a:tr h="2574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Resourcing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resource have started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there are as planned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FFC00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Cucumber testing</a:t>
                      </a:r>
                      <a:r>
                        <a:rPr lang="en-US" sz="1200" b="0" baseline="0" dirty="0" smtClean="0"/>
                        <a:t> </a:t>
                      </a:r>
                      <a:endParaRPr lang="en-US" sz="1200" b="0" dirty="0" smtClean="0"/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Sonar integration for MCA 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35813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boarding questioner finalization and the online portal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 conversation with Dom for</a:t>
                      </a:r>
                      <a:r>
                        <a:rPr lang="en-GB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TEMS track and finalise plan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Connect will 3 service owners (MCA/MCP &amp; Cheque re-</a:t>
                      </a:r>
                      <a:r>
                        <a:rPr lang="en-IN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encourage on boarding them  on to the tool.</a:t>
                      </a:r>
                      <a:endParaRPr lang="en-IN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2695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 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100 apps</a:t>
                      </a:r>
                      <a:r>
                        <a:rPr lang="en-IN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identification</a:t>
                      </a:r>
                      <a:endParaRPr lang="en-IN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  <a:tr h="2574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for</a:t>
                      </a:r>
                      <a:r>
                        <a:rPr lang="en-GB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tools  / SW (Has been requested)</a:t>
                      </a:r>
                      <a:endParaRPr lang="en-US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FF0000"/>
                    </a:solidFill>
                  </a:tcPr>
                </a:tc>
              </a:tr>
              <a:tr h="35813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Laptop to all the technical team to start with the sprint and other activities planned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GB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21/07/2015</a:t>
                      </a:r>
                    </a:p>
                  </a:txBody>
                  <a:tcPr marL="39000" marR="39000" anchor="ctr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endParaRPr lang="en-GB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9000" marR="39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49481"/>
              </p:ext>
            </p:extLst>
          </p:nvPr>
        </p:nvGraphicFramePr>
        <p:xfrm>
          <a:off x="165099" y="1219200"/>
          <a:ext cx="9575801" cy="114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/>
                <a:gridCol w="1595967"/>
                <a:gridCol w="1595967"/>
                <a:gridCol w="1595967"/>
                <a:gridCol w="1083732"/>
                <a:gridCol w="762000"/>
                <a:gridCol w="825500"/>
                <a:gridCol w="520701"/>
              </a:tblGrid>
              <a:tr h="2191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Date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30/07/2015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 Start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01/07/2015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Status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78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Manager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Satish Bruno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 Finish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22/09/2015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  <a:tr h="219179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Stage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/ Plan / Build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Forecast Finish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22/09/2015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  <a:tr h="21917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99060" marR="990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99060" marR="990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83945"/>
              </p:ext>
            </p:extLst>
          </p:nvPr>
        </p:nvGraphicFramePr>
        <p:xfrm>
          <a:off x="0" y="929639"/>
          <a:ext cx="9867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063750"/>
                <a:gridCol w="2146300"/>
                <a:gridCol w="1836137"/>
                <a:gridCol w="1839613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(R) Delayed: </a:t>
                      </a:r>
                      <a:endParaRPr lang="en-US" sz="1200" dirty="0"/>
                    </a:p>
                  </a:txBody>
                  <a:tcPr marL="99060" marR="9906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(A) At Risk: </a:t>
                      </a: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(G) On Target: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(P) </a:t>
                      </a:r>
                      <a:r>
                        <a:rPr lang="en-US" sz="1200" baseline="0" dirty="0" smtClean="0"/>
                        <a:t> Planning: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99060" marR="9906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(C) Completed: </a:t>
                      </a:r>
                      <a:endParaRPr lang="en-US" sz="1200" dirty="0"/>
                    </a:p>
                  </a:txBody>
                  <a:tcPr marL="99060" marR="9906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22988"/>
              </p:ext>
            </p:extLst>
          </p:nvPr>
        </p:nvGraphicFramePr>
        <p:xfrm>
          <a:off x="228600" y="914401"/>
          <a:ext cx="9524999" cy="504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173"/>
                <a:gridCol w="1014959"/>
                <a:gridCol w="4330203"/>
                <a:gridCol w="822664"/>
              </a:tblGrid>
              <a:tr h="28976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Task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% Complete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Remarks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Status</a:t>
                      </a:r>
                      <a:endParaRPr lang="en-GB" sz="12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r>
                        <a:rPr lang="en-GB" sz="1200" b="1" u="sng" dirty="0" smtClean="0"/>
                        <a:t>Platform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D0D8E8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 design using Jira vs. 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Evaluated</a:t>
                      </a:r>
                      <a:r>
                        <a:rPr lang="en-GB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options in Jira and Jenkins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SSO integration design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60%</a:t>
                      </a:r>
                      <a:endParaRPr lang="en-GB" sz="12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Worked on the SSO integration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consideration/limitations in Jira, 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Evaluated</a:t>
                      </a:r>
                      <a:r>
                        <a:rPr lang="en-GB" sz="12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the limitations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aPaaS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blueprints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aPaaS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blueprints integration with platform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onboarding validation and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webification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onboarding validation and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webification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endParaRPr lang="en-US" sz="1200" b="1" u="sng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D0D8E8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script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script for automated build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 to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 to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Ant for various components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Customized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plugins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Customized various release plugins to suit projects requirement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999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for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version blocker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code for java version blocker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8976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Workflows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Analysed technical landscape and created workflows in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9992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MCP 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automate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script using </a:t>
                      </a: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Examined MCA &amp; MCP application and suggested best way to automate build script using </a:t>
                      </a:r>
                      <a:r>
                        <a:rPr lang="en-GB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Discovery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 with Barclays.net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Conducted discovery phase with Barclays.net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cookbook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Chef cookbook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Nolio</a:t>
                      </a:r>
                      <a:endParaRPr lang="en-GB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Workflow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PCBDevOps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Jira Workflow for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PCBDevOps</a:t>
                      </a:r>
                      <a:endParaRPr lang="en-GB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7688"/>
              </p:ext>
            </p:extLst>
          </p:nvPr>
        </p:nvGraphicFramePr>
        <p:xfrm>
          <a:off x="195758" y="914400"/>
          <a:ext cx="9634042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242"/>
                <a:gridCol w="914400"/>
                <a:gridCol w="3517899"/>
                <a:gridCol w="825501"/>
              </a:tblGrid>
              <a:tr h="3775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Task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 Complete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Remarks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Status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b="1" dirty="0" smtClean="0">
                          <a:latin typeface="+mn-lt"/>
                        </a:rPr>
                        <a:t>SV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key stakeholders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stakeholder completed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Identified 3 applications for initial analysis/pilot implementation (CHUB, PBTV, CDI)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Identify application to be worked 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Initial discussion with CHUB &amp; CDI provider application group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+mn-lt"/>
                        </a:rPr>
                        <a:t>questionnaire(virtualisation) to obtain service operation details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+mn-lt"/>
                        </a:rPr>
                        <a:t>Shared questionnaire(virtualisation) to obtain service operation details from CHUB team</a:t>
                      </a: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Machine 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setup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Parasoft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virtualise</a:t>
                      </a:r>
                      <a:r>
                        <a:rPr lang="en-US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built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+mn-lt"/>
                        </a:rPr>
                        <a:t>60%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>
                          <a:latin typeface="+mn-lt"/>
                        </a:rPr>
                        <a:t>Sorin</a:t>
                      </a:r>
                      <a:r>
                        <a:rPr lang="en-GB" sz="1400" baseline="0" dirty="0" smtClean="0">
                          <a:latin typeface="+mn-lt"/>
                        </a:rPr>
                        <a:t> working on it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-24804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Progress since last report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48393"/>
              </p:ext>
            </p:extLst>
          </p:nvPr>
        </p:nvGraphicFramePr>
        <p:xfrm>
          <a:off x="-76200" y="1159261"/>
          <a:ext cx="9634042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140"/>
                <a:gridCol w="1066800"/>
                <a:gridCol w="4800601"/>
                <a:gridCol w="825501"/>
              </a:tblGrid>
              <a:tr h="37757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Task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 Complete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Remarks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Status</a:t>
                      </a:r>
                      <a:endParaRPr lang="en-GB" sz="1400" dirty="0"/>
                    </a:p>
                  </a:txBody>
                  <a:tcPr marL="99060" marR="99060">
                    <a:solidFill>
                      <a:schemeClr val="tx2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 discussion and the Demo for DOM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100%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Plan reviewed and agreed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Collated and categorized the tooling requirements. 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Tooling that need to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 used has been finalized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Resource On boarding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100%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the resource except for 1 CI engineer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at </a:t>
                      </a: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onsite on boarded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Operating model for platform components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Its been worked upon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and will be completed in coming week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FFC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MRA application onboarding in progress.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Outside of the scope of pilot applications but a good real time perspective</a:t>
                      </a:r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on Boarded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MCA has been a significant win this week, with 19 applications now on boarded and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utilising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tools.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Cheque</a:t>
                      </a:r>
                      <a:r>
                        <a:rPr lang="en-GB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Re-</a:t>
                      </a:r>
                      <a:r>
                        <a:rPr lang="en-GB" sz="14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this is new service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no application to be on boarded at this point in time. </a:t>
                      </a:r>
                    </a:p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tools they are using are central one.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MCP  on Boarding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their own Build framework and the tools </a:t>
                      </a:r>
                      <a:endParaRPr lang="en-GB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51396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Key Activities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done so far</a:t>
            </a:r>
            <a:endParaRPr lang="en-US" sz="2800" b="1" dirty="0" smtClean="0">
              <a:solidFill>
                <a:schemeClr val="bg1"/>
              </a:solidFill>
              <a:latin typeface="+mj-lt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558" y="3568005"/>
            <a:ext cx="96034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3 applications(MCA, MCP, Cheque Hub) was assigned to me for </a:t>
            </a:r>
            <a:r>
              <a:rPr lang="en-GB" sz="14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onboarding</a:t>
            </a:r>
            <a:endParaRPr lang="en-GB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Mos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 of the activities in MCA was already done by our consultant 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MCP </a:t>
            </a:r>
            <a:r>
              <a:rPr lang="en-GB" sz="1400" smtClean="0">
                <a:solidFill>
                  <a:schemeClr val="tx2"/>
                </a:solidFill>
                <a:latin typeface="Calibri" panose="020F0502020204030204" pitchFamily="34" charset="0"/>
              </a:rPr>
              <a:t>ob</a:t>
            </a:r>
            <a:endParaRPr lang="en-GB" sz="140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level start up dependency and deployment dependency workflow for Barclays.net.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JIRA and </a:t>
            </a:r>
            <a:r>
              <a:rPr lang="en-GB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Nolio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integration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Moving applications to central Jenkins and </a:t>
            </a:r>
            <a:r>
              <a:rPr lang="en-GB" sz="14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Nolio</a:t>
            </a:r>
            <a:endParaRPr lang="en-GB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Commence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next 100 applications, on boarding questionnaire to be sent out to next set of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Work on </a:t>
            </a:r>
            <a:r>
              <a:rPr lang="en-US" sz="1400" dirty="0" err="1" smtClean="0">
                <a:solidFill>
                  <a:schemeClr val="tx2"/>
                </a:solidFill>
                <a:latin typeface="Calibri" panose="020F0502020204030204" pitchFamily="34" charset="0"/>
              </a:rPr>
              <a:t>ApaaS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solution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" y="318700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My Activities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497449"/>
            <a:ext cx="8991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Pilot On-Board of all the 10 applications is complete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Onboarding design blueprint for third party software (like strategic billing)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Jira authentication and Jenkins workflow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Environments HLD design and integration with DevOps TOM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104024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Team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38454" y="51396"/>
            <a:ext cx="9376304" cy="786804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bg1"/>
                </a:solidFill>
                <a:latin typeface="+mj-lt"/>
                <a:cs typeface="Arial" charset="0"/>
              </a:rPr>
              <a:t>Key Activities for the Next Period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1870234"/>
            <a:ext cx="9105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Look at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DevOps and TEMS interface 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Unified tooling for environment booking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TEMS tool - JIRA integration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Identify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gaps in current operation of services based on finalized catalogue and current state assessment of sample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apps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Define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target operating model to operate the services finalized in TO-BE catalogue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Plan 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pilot operations for AS – IS transition followed by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transformation</a:t>
            </a:r>
            <a:endParaRPr 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453" y="144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TEMS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9" y="3859649"/>
            <a:ext cx="96773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Obtain CHUB-ODM service details, required files, request/response pairs, endpoint details to 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virtualise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Initiate discussion and obtain service details with application groups (like MCP, MCA, BEM, BEM ETL, Strategic Billing)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Share questionnaire(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virtualisation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) to obtain service operation details from PBTV application group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Update application onboarding questionnaire for CHUB(Final Version)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Analyse the discovery inputs and assess maturity level, standards and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Finalise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version control and central repository tools for </a:t>
            </a:r>
            <a:r>
              <a:rPr lang="en-US" sz="1400" dirty="0" err="1">
                <a:solidFill>
                  <a:schemeClr val="tx2"/>
                </a:solidFill>
                <a:latin typeface="Calibri" panose="020F0502020204030204" pitchFamily="34" charset="0"/>
              </a:rPr>
              <a:t>Parasoft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virtual components and related artifacts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Analyse systems dependencies and challenges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Update project plan and review Checkpoint on POC scope and current status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Define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</a:rPr>
              <a:t>SV approach, standards and processes; update </a:t>
            </a:r>
            <a:r>
              <a:rPr lang="en-GB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plan</a:t>
            </a:r>
            <a:endParaRPr lang="en-US" sz="14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SV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"/>
          <p:cNvSpPr>
            <a:spLocks noChangeArrowheads="1"/>
          </p:cNvSpPr>
          <p:nvPr/>
        </p:nvSpPr>
        <p:spPr bwMode="auto">
          <a:xfrm>
            <a:off x="0" y="0"/>
            <a:ext cx="9906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403157" tIns="179981" rIns="403157" bIns="179981"/>
          <a:lstStyle/>
          <a:p>
            <a:pPr defTabSz="912813">
              <a:buClr>
                <a:srgbClr val="830051"/>
              </a:buClr>
              <a:buFont typeface="Arial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-48154" y="127596"/>
            <a:ext cx="9376304" cy="558204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Top Immediate Milestones</a:t>
            </a:r>
            <a:endParaRPr lang="en-US" sz="16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7042"/>
              </p:ext>
            </p:extLst>
          </p:nvPr>
        </p:nvGraphicFramePr>
        <p:xfrm>
          <a:off x="247651" y="1145750"/>
          <a:ext cx="9410699" cy="3632200"/>
        </p:xfrm>
        <a:graphic>
          <a:graphicData uri="http://schemas.openxmlformats.org/drawingml/2006/table">
            <a:tbl>
              <a:tblPr/>
              <a:tblGrid>
                <a:gridCol w="593467"/>
                <a:gridCol w="2797776"/>
                <a:gridCol w="1231557"/>
                <a:gridCol w="850058"/>
                <a:gridCol w="393784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Milestone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>
                          <a:tab pos="3200400" algn="l"/>
                        </a:tabLst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Remarks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On-board MCA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application of MCA have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been on boarded to the strategic tools identified in their local version. They are Performing POC for some of the central tools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On-board MCP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MCP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are using some of the strategic tool set, but at the moment they are shortage of staff to pickup the activity to move to central tools.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On-board cheque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re-</a:t>
                      </a:r>
                      <a:r>
                        <a:rPr lang="en-GB" sz="140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platforming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to all the tools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31/07/2015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Since this is new service there are no application to be on boarded at this point in time. 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All the tools they are using are central one.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Confirm on the billing for the Lead SA</a:t>
                      </a:r>
                      <a:endParaRPr lang="en-GB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30/07/2015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Ivor has been informed and partial agreement is in place</a:t>
                      </a:r>
                      <a:r>
                        <a:rPr lang="en-GB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Unified tooling requirement to be discussed and agreed</a:t>
                      </a:r>
                      <a:endParaRPr lang="en-GB" sz="14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4/08/2015</a:t>
                      </a: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E2E24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endParaRPr lang="en-US" sz="1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 Dom’s time for Tuesday.</a:t>
                      </a:r>
                      <a:endParaRPr lang="en-GB" sz="14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5100" y="762000"/>
            <a:ext cx="387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u="sng" dirty="0" smtClean="0">
                <a:solidFill>
                  <a:schemeClr val="tx2"/>
                </a:solidFill>
              </a:rPr>
              <a:t>Milestones</a:t>
            </a:r>
            <a:endParaRPr lang="en-GB" sz="1600" b="1" i="1" u="sng" dirty="0">
              <a:solidFill>
                <a:schemeClr val="tx2"/>
              </a:solidFill>
            </a:endParaRPr>
          </a:p>
        </p:txBody>
      </p:sp>
      <p:sp>
        <p:nvSpPr>
          <p:cNvPr id="7" name="Oval 61"/>
          <p:cNvSpPr>
            <a:spLocks noChangeArrowheads="1"/>
          </p:cNvSpPr>
          <p:nvPr/>
        </p:nvSpPr>
        <p:spPr bwMode="auto">
          <a:xfrm>
            <a:off x="5181600" y="16764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8" name="Oval 61"/>
          <p:cNvSpPr>
            <a:spLocks noChangeArrowheads="1"/>
          </p:cNvSpPr>
          <p:nvPr/>
        </p:nvSpPr>
        <p:spPr bwMode="auto">
          <a:xfrm>
            <a:off x="5190967" y="2552700"/>
            <a:ext cx="242455" cy="228600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9" name="Oval 61"/>
          <p:cNvSpPr>
            <a:spLocks noChangeArrowheads="1"/>
          </p:cNvSpPr>
          <p:nvPr/>
        </p:nvSpPr>
        <p:spPr bwMode="auto">
          <a:xfrm>
            <a:off x="5195653" y="38862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" name="Oval 61"/>
          <p:cNvSpPr>
            <a:spLocks noChangeArrowheads="1"/>
          </p:cNvSpPr>
          <p:nvPr/>
        </p:nvSpPr>
        <p:spPr bwMode="auto">
          <a:xfrm>
            <a:off x="5195653" y="32766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auto">
          <a:xfrm>
            <a:off x="5173444" y="4495800"/>
            <a:ext cx="242455" cy="2286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EB913AB12C844BF31DDCD6C3FDA23" ma:contentTypeVersion="46" ma:contentTypeDescription="Create a new document." ma:contentTypeScope="" ma:versionID="c5ddbe30d5faf8439ca573f5fcacf844">
  <xsd:schema xmlns:xsd="http://www.w3.org/2001/XMLSchema" xmlns:xs="http://www.w3.org/2001/XMLSchema" xmlns:p="http://schemas.microsoft.com/office/2006/metadata/properties" xmlns:ns2="ac51190b-285b-487a-af0c-3b3f54e21a1d" targetNamespace="http://schemas.microsoft.com/office/2006/metadata/properties" ma:root="true" ma:fieldsID="cbb48cea4f3aa4ee915ee7fd63555089" ns2:_="">
    <xsd:import namespace="ac51190b-285b-487a-af0c-3b3f54e21a1d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1190b-285b-487a-af0c-3b3f54e21a1d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43_M9 xmlns="ac51190b-285b-487a-af0c-3b3f54e21a1d" xsi:nil="true"/>
    <MBID xmlns="ac51190b-285b-487a-af0c-3b3f54e21a1d">DS_ff16f41e-dcbc-4941-ae3e-09dddfe14aa3</MBID>
    <_x0043_M8 xmlns="ac51190b-285b-487a-af0c-3b3f54e21a1d" xsi:nil="true"/>
    <Functional_x0020_Module3 xmlns="ac51190b-285b-487a-af0c-3b3f54e21a1d" xsi:nil="true"/>
    <ReasonforRejection xmlns="ac51190b-285b-487a-af0c-3b3f54e21a1d" xsi:nil="true"/>
    <ProjectID xmlns="ac51190b-285b-487a-af0c-3b3f54e21a1d" xsi:nil="true"/>
    <Role xmlns="ac51190b-285b-487a-af0c-3b3f54e21a1d" xsi:nil="true"/>
    <CreatedTime xmlns="ac51190b-285b-487a-af0c-3b3f54e21a1d">2012-02-13T03:58:36+00:00</CreatedTime>
    <Releases xmlns="ac51190b-285b-487a-af0c-3b3f54e21a1d" xsi:nil="true"/>
    <UnmappedDocuments xmlns="ac51190b-285b-487a-af0c-3b3f54e21a1d" xsi:nil="true"/>
    <ClientSupplied xmlns="ac51190b-285b-487a-af0c-3b3f54e21a1d" xsi:nil="true"/>
    <FolderId xmlns="ac51190b-285b-487a-af0c-3b3f54e21a1d" xsi:nil="true"/>
    <AssociateID xmlns="ac51190b-285b-487a-af0c-3b3f54e21a1d" xsi:nil="true"/>
    <BaselinedVersions xmlns="ac51190b-285b-487a-af0c-3b3f54e21a1d" xsi:nil="true"/>
    <Phase xmlns="ac51190b-285b-487a-af0c-3b3f54e21a1d" xsi:nil="true"/>
    <SubProjectID xmlns="ac51190b-285b-487a-af0c-3b3f54e21a1d" xsi:nil="true"/>
    <Functional_x0020_Modules xmlns="ac51190b-285b-487a-af0c-3b3f54e21a1d" xsi:nil="true"/>
    <Comments xmlns="ac51190b-285b-487a-af0c-3b3f54e21a1d" xsi:nil="true"/>
    <CopySource xmlns="ac51190b-285b-487a-af0c-3b3f54e21a1d" xsi:nil="true"/>
    <LatestDownloads xmlns="ac51190b-285b-487a-af0c-3b3f54e21a1d" xsi:nil="true"/>
    <_x0043_M5 xmlns="ac51190b-285b-487a-af0c-3b3f54e21a1d" xsi:nil="true"/>
    <_x0043_M10 xmlns="ac51190b-285b-487a-af0c-3b3f54e21a1d" xsi:nil="true"/>
    <CheckedOutPath xmlns="ac51190b-285b-487a-af0c-3b3f54e21a1d" xsi:nil="true"/>
    <ApprovalStatus xmlns="ac51190b-285b-487a-af0c-3b3f54e21a1d">Approved</ApprovalStatus>
    <_x0043_M4 xmlns="ac51190b-285b-487a-af0c-3b3f54e21a1d" xsi:nil="true"/>
    <CopyToPath xmlns="ac51190b-285b-487a-af0c-3b3f54e21a1d" xsi:nil="true"/>
    <AverageRating xmlns="ac51190b-285b-487a-af0c-3b3f54e21a1d" xsi:nil="true"/>
    <FolderPath xmlns="ac51190b-285b-487a-af0c-3b3f54e21a1d" xsi:nil="true"/>
    <_x0043_M7 xmlns="ac51190b-285b-487a-af0c-3b3f54e21a1d" xsi:nil="true"/>
    <Processes xmlns="ac51190b-285b-487a-af0c-3b3f54e21a1d" xsi:nil="true"/>
    <_x0043_M6 xmlns="ac51190b-285b-487a-af0c-3b3f54e21a1d" xsi:nil="true"/>
    <Rating1 xmlns="ac51190b-285b-487a-af0c-3b3f54e21a1d" xsi:nil="true"/>
    <_x0043_M1 xmlns="ac51190b-285b-487a-af0c-3b3f54e21a1d" xsi:nil="true"/>
    <AccountID xmlns="ac51190b-285b-487a-af0c-3b3f54e21a1d" xsi:nil="true"/>
    <Rating3 xmlns="ac51190b-285b-487a-af0c-3b3f54e21a1d" xsi:nil="true"/>
    <_x0043_M3 xmlns="ac51190b-285b-487a-af0c-3b3f54e21a1d" xsi:nil="true"/>
    <Rating2 xmlns="ac51190b-285b-487a-af0c-3b3f54e21a1d" xsi:nil="true"/>
    <_x0043_M2 xmlns="ac51190b-285b-487a-af0c-3b3f54e21a1d" xsi:nil="true"/>
    <ViewCount xmlns="ac51190b-285b-487a-af0c-3b3f54e21a1d" xsi:nil="true"/>
    <Rating5 xmlns="ac51190b-285b-487a-af0c-3b3f54e21a1d" xsi:nil="true"/>
    <Work_x0020_request xmlns="ac51190b-285b-487a-af0c-3b3f54e21a1d" xsi:nil="true"/>
    <Rating4 xmlns="ac51190b-285b-487a-af0c-3b3f54e21a1d" xsi:nil="true"/>
    <Functional_x0020_Module2 xmlns="ac51190b-285b-487a-af0c-3b3f54e21a1d" xsi:nil="true"/>
    <Tags xmlns="ac51190b-285b-487a-af0c-3b3f54e21a1d" xsi:nil="true"/>
    <ArtifactStatus xmlns="ac51190b-285b-487a-af0c-3b3f54e21a1d" xsi:nil="true"/>
    <Activities xmlns="ac51190b-285b-487a-af0c-3b3f54e21a1d" xsi:nil="true"/>
  </documentManagement>
</p:properties>
</file>

<file path=customXml/itemProps1.xml><?xml version="1.0" encoding="utf-8"?>
<ds:datastoreItem xmlns:ds="http://schemas.openxmlformats.org/officeDocument/2006/customXml" ds:itemID="{AD6E2CFD-1186-486F-B997-50ADDB7D7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1190b-285b-487a-af0c-3b3f54e21a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959F0-37FA-4787-8ACA-A8209CDB1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7C44CE-7E14-419C-9B9F-761C4A2B219B}">
  <ds:schemaRefs>
    <ds:schemaRef ds:uri="http://purl.org/dc/terms/"/>
    <ds:schemaRef ds:uri="http://schemas.openxmlformats.org/package/2006/metadata/core-properties"/>
    <ds:schemaRef ds:uri="http://purl.org/dc/dcmitype/"/>
    <ds:schemaRef ds:uri="ac51190b-285b-487a-af0c-3b3f54e21a1d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20840</TotalTime>
  <Words>1324</Words>
  <Application>Microsoft Office PowerPoint</Application>
  <PresentationFormat>A4 Paper (210x297 mm)</PresentationFormat>
  <Paragraphs>299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新細明體</vt:lpstr>
      <vt:lpstr>Arial</vt:lpstr>
      <vt:lpstr>Calibri</vt:lpstr>
      <vt:lpstr>Helvetica Light</vt:lpstr>
      <vt:lpstr>Segoe UI</vt:lpstr>
      <vt:lpstr>Symbol</vt:lpstr>
      <vt:lpstr>Times New Roman</vt:lpstr>
      <vt:lpstr>Trebuchet MS</vt:lpstr>
      <vt:lpstr>Wingdings</vt:lpstr>
      <vt:lpstr>1_TEMPLATE</vt:lpstr>
      <vt:lpstr>PowerPoint Presentation</vt:lpstr>
      <vt:lpstr>PowerPoint Presentation</vt:lpstr>
      <vt:lpstr>Project Status Summary</vt:lpstr>
      <vt:lpstr>Progress since last report</vt:lpstr>
      <vt:lpstr>Progress since last report</vt:lpstr>
      <vt:lpstr>Progress since last report</vt:lpstr>
      <vt:lpstr>Key Activities done so far</vt:lpstr>
      <vt:lpstr>Key Activities for the Next Period</vt:lpstr>
      <vt:lpstr> Top Immediate Milestones</vt:lpstr>
      <vt:lpstr> Top Longer Term Milestones</vt:lpstr>
      <vt:lpstr>Key Risks &amp; Issues</vt:lpstr>
      <vt:lpstr>Key Risks &amp; Issues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Satish.Bruno@astrazeneca.com</dc:creator>
  <cp:lastModifiedBy>Kumaresan</cp:lastModifiedBy>
  <cp:revision>3921</cp:revision>
  <dcterms:created xsi:type="dcterms:W3CDTF">2012-09-23T06:33:27Z</dcterms:created>
  <dcterms:modified xsi:type="dcterms:W3CDTF">2015-09-05T13:43:54Z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0x0101007C5EB913AB12C844BF31DDCD6C3FDA23</vt:lpwstr>
  </property>
  <property fmtid="{D5CDD505-2E9C-101B-9397-08002B2CF9AE}" pid="3" name="WorkRequests">
    <vt:lpwstr/>
  </property>
  <property fmtid="{D5CDD505-2E9C-101B-9397-08002B2CF9AE}" pid="4" name="WorkRequest">
    <vt:lpwstr/>
  </property>
</Properties>
</file>