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3"/>
  </p:notesMasterIdLst>
  <p:sldIdLst>
    <p:sldId id="272" r:id="rId3"/>
    <p:sldId id="273" r:id="rId4"/>
    <p:sldId id="280" r:id="rId5"/>
    <p:sldId id="282" r:id="rId6"/>
    <p:sldId id="274" r:id="rId7"/>
    <p:sldId id="275" r:id="rId8"/>
    <p:sldId id="276" r:id="rId9"/>
    <p:sldId id="277" r:id="rId10"/>
    <p:sldId id="27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A26"/>
    <a:srgbClr val="15F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12/19/2013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12/19/2013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Kartik Vermun, Mohit Senapaty, Anindhya Sankhla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Priyadarshi</a:t>
            </a:r>
            <a:r>
              <a:rPr lang="en-US" dirty="0" smtClean="0"/>
              <a:t> </a:t>
            </a:r>
            <a:r>
              <a:rPr lang="en-US" dirty="0" err="1" smtClean="0"/>
              <a:t>Patnaik</a:t>
            </a:r>
            <a:r>
              <a:rPr lang="en-US" dirty="0" smtClean="0"/>
              <a:t>,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Aurobinda</a:t>
            </a:r>
            <a:r>
              <a:rPr lang="en-US" dirty="0" smtClean="0"/>
              <a:t> </a:t>
            </a:r>
            <a:r>
              <a:rPr lang="en-US" dirty="0" err="1" smtClean="0"/>
              <a:t>Routray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93785"/>
            <a:ext cx="10468864" cy="3106615"/>
          </a:xfrm>
        </p:spPr>
        <p:txBody>
          <a:bodyPr>
            <a:normAutofit/>
          </a:bodyPr>
          <a:lstStyle/>
          <a:p>
            <a:r>
              <a:rPr lang="en-US" sz="3600" dirty="0"/>
              <a:t>Gesture-based Affective and Cognitive States Recognition using Kinect for Effective Feedback during E-learning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922585"/>
            <a:ext cx="10972800" cy="1242645"/>
          </a:xfrm>
        </p:spPr>
        <p:txBody>
          <a:bodyPr>
            <a:normAutofit/>
          </a:bodyPr>
          <a:lstStyle/>
          <a:p>
            <a:r>
              <a:rPr lang="en-IN" sz="6000" dirty="0" smtClean="0"/>
              <a:t>It’s time for a DEMO!!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432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109728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 Step Process</a:t>
            </a:r>
          </a:p>
          <a:p>
            <a:pPr marL="0" indent="0">
              <a:buNone/>
            </a:pPr>
            <a:r>
              <a:rPr lang="en-US" dirty="0" smtClean="0"/>
              <a:t>The system should:</a:t>
            </a:r>
            <a:endParaRPr lang="en-US" dirty="0"/>
          </a:p>
          <a:p>
            <a:r>
              <a:rPr lang="en-US" dirty="0" smtClean="0"/>
              <a:t>Take input from the user</a:t>
            </a:r>
            <a:endParaRPr lang="en-US" dirty="0"/>
          </a:p>
          <a:p>
            <a:r>
              <a:rPr lang="en-US" dirty="0" smtClean="0"/>
              <a:t>Identify the user’s state of mind</a:t>
            </a:r>
            <a:endParaRPr lang="en-US" dirty="0"/>
          </a:p>
          <a:p>
            <a:r>
              <a:rPr lang="en-US" dirty="0" smtClean="0"/>
              <a:t>Provide appropriate feedback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231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address the issue of a Monitoring </a:t>
            </a:r>
            <a:r>
              <a:rPr lang="en-US" dirty="0"/>
              <a:t>S</a:t>
            </a:r>
            <a:r>
              <a:rPr lang="en-US" dirty="0" smtClean="0"/>
              <a:t>ystem for E-Learning.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Kinect Device: The heart of our System</a:t>
            </a:r>
            <a:endParaRPr lang="en-IN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17" y="1935163"/>
            <a:ext cx="6625565" cy="4389437"/>
          </a:xfrm>
          <a:effectLst>
            <a:glow rad="127000">
              <a:srgbClr val="52AA26"/>
            </a:glow>
          </a:effectLst>
        </p:spPr>
      </p:pic>
    </p:spTree>
    <p:extLst>
      <p:ext uri="{BB962C8B-B14F-4D97-AF65-F5344CB8AC3E}">
        <p14:creationId xmlns:p14="http://schemas.microsoft.com/office/powerpoint/2010/main" val="68219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Depth Sensor</a:t>
            </a:r>
          </a:p>
          <a:p>
            <a:r>
              <a:rPr lang="en-IN" dirty="0" smtClean="0"/>
              <a:t>Face Tracking</a:t>
            </a:r>
          </a:p>
          <a:p>
            <a:r>
              <a:rPr lang="en-IN" dirty="0" smtClean="0"/>
              <a:t>Kinect Skeleton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Exploited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1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1935163"/>
            <a:ext cx="9659816" cy="4389437"/>
          </a:xfrm>
          <a:effectLst>
            <a:glow rad="228600">
              <a:srgbClr val="52AA26">
                <a:alpha val="40000"/>
              </a:srgbClr>
            </a:glo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Classification Table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973292"/>
              </p:ext>
            </p:extLst>
          </p:nvPr>
        </p:nvGraphicFramePr>
        <p:xfrm>
          <a:off x="609600" y="1847088"/>
          <a:ext cx="109728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39506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Emotion/expression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en-IN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</a:tr>
              <a:tr h="339506">
                <a:tc gridSpan="4">
                  <a:txBody>
                    <a:bodyPr/>
                    <a:lstStyle/>
                    <a:p>
                      <a:r>
                        <a:rPr lang="en-IN" b="1" dirty="0" smtClean="0"/>
                        <a:t>POSITIVE</a:t>
                      </a:r>
                      <a:endParaRPr lang="en-IN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39506">
                <a:tc>
                  <a:txBody>
                    <a:bodyPr/>
                    <a:lstStyle/>
                    <a:p>
                      <a:r>
                        <a:rPr lang="en-IN" dirty="0" smtClean="0"/>
                        <a:t>Neutral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lips closed, eyes open,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Seated, figure erect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Encouraging response, positive words</a:t>
                      </a:r>
                      <a:endParaRPr lang="en-IN" dirty="0"/>
                    </a:p>
                  </a:txBody>
                  <a:tcPr/>
                </a:tc>
              </a:tr>
              <a:tr h="594136">
                <a:tc>
                  <a:txBody>
                    <a:bodyPr/>
                    <a:lstStyle/>
                    <a:p>
                      <a:r>
                        <a:rPr lang="en-IN" dirty="0" smtClean="0"/>
                        <a:t>Focused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Eyes focused, head straight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 and body leaning towards the screen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39506">
                <a:tc gridSpan="4">
                  <a:txBody>
                    <a:bodyPr/>
                    <a:lstStyle/>
                    <a:p>
                      <a:r>
                        <a:rPr lang="en-IN" b="1" dirty="0" smtClean="0"/>
                        <a:t>NEGATIVE</a:t>
                      </a:r>
                      <a:endParaRPr lang="en-IN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103395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Uncertainty</a:t>
                      </a:r>
                      <a:endParaRPr kumimoji="0"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Puzzlement</a:t>
                      </a:r>
                      <a:endParaRPr kumimoji="0"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 suck,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eyes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closed, eyes turn right/left/up/down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 tilt left/right/up/down,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Trying to relax the person, clam him down, ask him to keep his cool and not panic.</a:t>
                      </a:r>
                      <a:endParaRPr lang="en-IN" dirty="0"/>
                    </a:p>
                  </a:txBody>
                  <a:tcPr/>
                </a:tc>
              </a:tr>
              <a:tr h="848765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Yawning, face not focused on the computer screen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 behind the head; body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motion;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Trying to tell the person that he is not focusing, should get focused.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Algorithm-Body Gestures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angle between the user’s Shoulder Centre, Hip Centre and Knee Centre was considered and the following states were decoded.</a:t>
            </a:r>
          </a:p>
          <a:p>
            <a:r>
              <a:rPr lang="en-IN" dirty="0" smtClean="0"/>
              <a:t>180: Standing</a:t>
            </a:r>
          </a:p>
          <a:p>
            <a:r>
              <a:rPr lang="en-IN" dirty="0" smtClean="0"/>
              <a:t>90: </a:t>
            </a:r>
            <a:r>
              <a:rPr lang="en-IN" dirty="0" smtClean="0"/>
              <a:t> Neutral</a:t>
            </a:r>
            <a:endParaRPr lang="en-IN" dirty="0" smtClean="0"/>
          </a:p>
          <a:p>
            <a:r>
              <a:rPr lang="en-IN" dirty="0" smtClean="0"/>
              <a:t>70</a:t>
            </a:r>
            <a:r>
              <a:rPr lang="en-IN" dirty="0" smtClean="0"/>
              <a:t>:  Focused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Similarly various angles can be computed to decode various other states.</a:t>
            </a:r>
            <a:endParaRPr lang="en-IN" dirty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4" y="2767965"/>
            <a:ext cx="2786430" cy="23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values namely: Roll, Pitch and Yaw values were considered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</a:t>
            </a:r>
            <a:r>
              <a:rPr lang="en-US" dirty="0" smtClean="0"/>
              <a:t>in order to decode various facial gestures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such as head tilt, head shaking</a:t>
            </a:r>
            <a:r>
              <a:rPr lang="en-US" smtClean="0"/>
              <a:t>, nodding.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Algorithm: Facial Gestures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1" y="2508738"/>
            <a:ext cx="4229193" cy="3001108"/>
          </a:xfrm>
          <a:prstGeom prst="rect">
            <a:avLst/>
          </a:prstGeom>
          <a:effectLst>
            <a:glow rad="127000">
              <a:srgbClr val="52AA26"/>
            </a:glow>
          </a:effectLst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Of Gestures </a:t>
            </a:r>
            <a:endParaRPr lang="en-US" dirty="0"/>
          </a:p>
          <a:p>
            <a:pPr lvl="1"/>
            <a:r>
              <a:rPr lang="en-US" dirty="0" smtClean="0"/>
              <a:t>Gestures </a:t>
            </a:r>
            <a:r>
              <a:rPr lang="en-US" dirty="0" smtClean="0"/>
              <a:t>can be read from a distance, when expressions are not visible</a:t>
            </a:r>
          </a:p>
          <a:p>
            <a:pPr lvl="1"/>
            <a:r>
              <a:rPr lang="en-US" dirty="0" smtClean="0"/>
              <a:t>The database to contain various gestures</a:t>
            </a:r>
            <a:endParaRPr lang="en-US" dirty="0"/>
          </a:p>
          <a:p>
            <a:pPr lvl="1"/>
            <a:r>
              <a:rPr lang="en-US" dirty="0" smtClean="0"/>
              <a:t>Can be used in any E learning model</a:t>
            </a:r>
            <a:endParaRPr lang="en-US" dirty="0"/>
          </a:p>
          <a:p>
            <a:r>
              <a:rPr lang="en-US" dirty="0" smtClean="0"/>
              <a:t>Database Of Expressions</a:t>
            </a:r>
            <a:endParaRPr lang="en-US" dirty="0"/>
          </a:p>
          <a:p>
            <a:pPr lvl="1"/>
            <a:r>
              <a:rPr lang="en-US" dirty="0" smtClean="0"/>
              <a:t>Facial Expressions add to the confidence level of Gestures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TS103460637</Template>
  <TotalTime>0</TotalTime>
  <Words>322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Palatino Linotype</vt:lpstr>
      <vt:lpstr>Times New Roman</vt:lpstr>
      <vt:lpstr>Wingdings 2</vt:lpstr>
      <vt:lpstr>Presentation on brainstorming</vt:lpstr>
      <vt:lpstr>Gesture-based Affective and Cognitive States Recognition using Kinect for Effective Feedback during E-learning  </vt:lpstr>
      <vt:lpstr>We address the issue of a Monitoring System for E-Learning.</vt:lpstr>
      <vt:lpstr>Kinect Device: The heart of our System</vt:lpstr>
      <vt:lpstr>Features Exploited</vt:lpstr>
      <vt:lpstr>The System Representation</vt:lpstr>
      <vt:lpstr>The Classification Table</vt:lpstr>
      <vt:lpstr>The Algorithm-Body Gestures</vt:lpstr>
      <vt:lpstr>The Algorithm: Facial Gestures</vt:lpstr>
      <vt:lpstr>Future Work</vt:lpstr>
      <vt:lpstr>It’s time for a DEMO!!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2013-12-18T12:48:54Z</dcterms:created>
  <dcterms:modified xsi:type="dcterms:W3CDTF">2013-12-19T10:33:26Z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