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4" r:id="rId2"/>
  </p:sldMasterIdLst>
  <p:notesMasterIdLst>
    <p:notesMasterId r:id="rId13"/>
  </p:notesMasterIdLst>
  <p:sldIdLst>
    <p:sldId id="272" r:id="rId3"/>
    <p:sldId id="273" r:id="rId4"/>
    <p:sldId id="280" r:id="rId5"/>
    <p:sldId id="282" r:id="rId6"/>
    <p:sldId id="274" r:id="rId7"/>
    <p:sldId id="275" r:id="rId8"/>
    <p:sldId id="276" r:id="rId9"/>
    <p:sldId id="277" r:id="rId10"/>
    <p:sldId id="279" r:id="rId11"/>
    <p:sldId id="28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2AA26"/>
    <a:srgbClr val="15F5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>
        <p:scale>
          <a:sx n="82" d="100"/>
          <a:sy n="82" d="100"/>
        </p:scale>
        <p:origin x="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D4573-58E7-4156-A133-2731F5F8D1A6}" type="datetimeFigureOut">
              <a:rPr lang="en-US" smtClean="0"/>
              <a:t>12/18/2013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B0CF2-7F87-4E02-A248-870047730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1D30-C0A0-4124-A783-34D9F15FA0FE}" type="datetime1">
              <a:rPr lang="en-US" smtClean="0"/>
              <a:t>12/18/2013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0" y="6208894"/>
            <a:ext cx="12192000" cy="649106"/>
            <a:chOff x="0" y="6208894"/>
            <a:chExt cx="12192000" cy="649106"/>
          </a:xfrm>
        </p:grpSpPr>
        <p:sp>
          <p:nvSpPr>
            <p:cNvPr id="2" name="Rectangle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" name="Straight Connector 10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D5871-AB0F-4B3D-8861-97E78CB7B47E}" type="datetime1">
              <a:rPr lang="en-US" smtClean="0"/>
              <a:t>12/18/2013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8777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18406-4C3F-4F3E-80BD-A22568EA37EB}" type="datetime1">
              <a:rPr lang="en-US" smtClean="0"/>
              <a:t>12/18/2013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3697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8077-7188-48C5-8679-2287FAC952E9}" type="datetime1">
              <a:rPr lang="en-US" smtClean="0"/>
              <a:t>12/18/2013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4816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B740-6776-4EE9-99FD-96D592FA5A23}" type="datetime1">
              <a:rPr lang="en-US" smtClean="0"/>
              <a:t>12/18/2013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531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BD99-6FFD-46C5-B5E2-43A34BDA2566}" type="datetime1">
              <a:rPr lang="en-US" smtClean="0"/>
              <a:t>12/18/2013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090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2678E-214C-4CF8-97C7-95015FB02960}" type="datetime1">
              <a:rPr lang="en-US" smtClean="0"/>
              <a:t>12/18/2013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250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660E0-FA77-4473-A859-74127B089143}" type="datetime1">
              <a:rPr lang="en-US" smtClean="0"/>
              <a:t>12/18/2013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0718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8D7B8-9F07-4899-827D-5F3CFDDEB574}" type="datetime1">
              <a:rPr lang="en-US" smtClean="0"/>
              <a:t>12/18/2013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7C5C-1CD1-417D-A89C-14747F5222C7}" type="datetime1">
              <a:rPr lang="en-US" smtClean="0"/>
              <a:t>12/18/2013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9919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EFBB-CFA1-4AA8-9123-F0B52DBD84FE}" type="datetime1">
              <a:rPr lang="en-US" smtClean="0"/>
              <a:t>12/18/2013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51962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29028" y="-7144"/>
            <a:ext cx="12240731" cy="6879658"/>
            <a:chOff x="0" y="-21658"/>
            <a:chExt cx="12240731" cy="6879658"/>
          </a:xfrm>
        </p:grpSpPr>
        <p:sp>
          <p:nvSpPr>
            <p:cNvPr id="26" name="Rectangle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Freeform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  <p:sp>
              <p:nvSpPr>
                <p:cNvPr id="33" name="Freeform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</p:grpSp>
        </p:grpSp>
      </p:grp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61146459-E3C3-4969-9224-5ED50B492D17}" type="datetime1">
              <a:rPr lang="en-US" smtClean="0"/>
              <a:t>12/18/2013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 dirty="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Kartik Vermun, Mohit Senapaty, Anindhya Sankhla</a:t>
            </a:r>
          </a:p>
          <a:p>
            <a:r>
              <a:rPr lang="en-US" dirty="0" smtClean="0"/>
              <a:t>Dr. </a:t>
            </a:r>
            <a:r>
              <a:rPr lang="en-US" dirty="0" err="1" smtClean="0"/>
              <a:t>Priyadarshi</a:t>
            </a:r>
            <a:r>
              <a:rPr lang="en-US" dirty="0" smtClean="0"/>
              <a:t> </a:t>
            </a:r>
            <a:r>
              <a:rPr lang="en-US" dirty="0" err="1" smtClean="0"/>
              <a:t>Patnaik</a:t>
            </a:r>
            <a:r>
              <a:rPr lang="en-US" dirty="0" smtClean="0"/>
              <a:t>, </a:t>
            </a:r>
          </a:p>
          <a:p>
            <a:r>
              <a:rPr lang="en-US" dirty="0" smtClean="0"/>
              <a:t>Dr. </a:t>
            </a:r>
            <a:r>
              <a:rPr lang="en-US" dirty="0" err="1" smtClean="0"/>
              <a:t>Aurobinda</a:t>
            </a:r>
            <a:r>
              <a:rPr lang="en-US" dirty="0" smtClean="0"/>
              <a:t> </a:t>
            </a:r>
            <a:r>
              <a:rPr lang="en-US" dirty="0" err="1" smtClean="0"/>
              <a:t>Routray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711200" y="93785"/>
            <a:ext cx="10468864" cy="3106615"/>
          </a:xfrm>
        </p:spPr>
        <p:txBody>
          <a:bodyPr>
            <a:normAutofit/>
          </a:bodyPr>
          <a:lstStyle/>
          <a:p>
            <a:r>
              <a:rPr lang="en-US" sz="3600" dirty="0"/>
              <a:t>Gesture-based Affective and Cognitive States Recognition using Kinect for Effective Feedback during E-learning</a:t>
            </a:r>
            <a:r>
              <a:rPr lang="en-IN" sz="3600" dirty="0"/>
              <a:t/>
            </a:r>
            <a:br>
              <a:rPr lang="en-IN" sz="3600" dirty="0"/>
            </a:b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1922585"/>
            <a:ext cx="10972800" cy="1242645"/>
          </a:xfrm>
        </p:spPr>
        <p:txBody>
          <a:bodyPr>
            <a:normAutofit/>
          </a:bodyPr>
          <a:lstStyle/>
          <a:p>
            <a:r>
              <a:rPr lang="en-IN" sz="6000" dirty="0" smtClean="0"/>
              <a:t>It’s time for a DEMO!!</a:t>
            </a:r>
            <a:endParaRPr lang="en-IN" sz="6000" dirty="0"/>
          </a:p>
        </p:txBody>
      </p:sp>
    </p:spTree>
    <p:extLst>
      <p:ext uri="{BB962C8B-B14F-4D97-AF65-F5344CB8AC3E}">
        <p14:creationId xmlns:p14="http://schemas.microsoft.com/office/powerpoint/2010/main" val="6432534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2286000"/>
            <a:ext cx="10972800" cy="40386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3 Step Process</a:t>
            </a:r>
          </a:p>
          <a:p>
            <a:pPr marL="0" indent="0">
              <a:buNone/>
            </a:pPr>
            <a:r>
              <a:rPr lang="en-US" dirty="0" smtClean="0"/>
              <a:t>The system should:</a:t>
            </a:r>
            <a:endParaRPr lang="en-US" dirty="0"/>
          </a:p>
          <a:p>
            <a:r>
              <a:rPr lang="en-US" dirty="0" smtClean="0"/>
              <a:t>Take input from the user</a:t>
            </a:r>
            <a:endParaRPr lang="en-US" dirty="0"/>
          </a:p>
          <a:p>
            <a:r>
              <a:rPr lang="en-US" dirty="0" smtClean="0"/>
              <a:t>Identify the user’s state of mind</a:t>
            </a:r>
            <a:endParaRPr lang="en-US" dirty="0"/>
          </a:p>
          <a:p>
            <a:r>
              <a:rPr lang="en-US" dirty="0" smtClean="0"/>
              <a:t>Provide appropriate feedback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23139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We address the issue of a Monitoring </a:t>
            </a:r>
            <a:r>
              <a:rPr lang="en-US" dirty="0"/>
              <a:t>S</a:t>
            </a:r>
            <a:r>
              <a:rPr lang="en-US" dirty="0" smtClean="0"/>
              <a:t>ystem for E-Learning.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9102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Kinect Device: The heart of our System</a:t>
            </a:r>
            <a:endParaRPr lang="en-IN" dirty="0"/>
          </a:p>
        </p:txBody>
      </p:sp>
      <p:pic>
        <p:nvPicPr>
          <p:cNvPr id="18" name="Content Placeholder 1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217" y="1935163"/>
            <a:ext cx="6625565" cy="4389437"/>
          </a:xfrm>
          <a:effectLst>
            <a:glow rad="127000">
              <a:srgbClr val="52AA26"/>
            </a:glow>
          </a:effectLst>
        </p:spPr>
      </p:pic>
    </p:spTree>
    <p:extLst>
      <p:ext uri="{BB962C8B-B14F-4D97-AF65-F5344CB8AC3E}">
        <p14:creationId xmlns:p14="http://schemas.microsoft.com/office/powerpoint/2010/main" val="6821949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Depth Sensor</a:t>
            </a:r>
          </a:p>
          <a:p>
            <a:r>
              <a:rPr lang="en-IN" dirty="0" smtClean="0"/>
              <a:t>Face Tracking</a:t>
            </a:r>
          </a:p>
          <a:p>
            <a:r>
              <a:rPr lang="en-IN" dirty="0" smtClean="0"/>
              <a:t>Kinect Skeleton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Features Exploited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041632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415" y="1935163"/>
            <a:ext cx="9659816" cy="4389437"/>
          </a:xfrm>
          <a:effectLst>
            <a:glow rad="228600">
              <a:srgbClr val="52AA26">
                <a:alpha val="40000"/>
              </a:srgbClr>
            </a:glow>
          </a:effec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System Representation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5540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Classification Table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5379650"/>
              </p:ext>
            </p:extLst>
          </p:nvPr>
        </p:nvGraphicFramePr>
        <p:xfrm>
          <a:off x="609600" y="1847088"/>
          <a:ext cx="10972800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  <a:gridCol w="2743200"/>
              </a:tblGrid>
              <a:tr h="339506">
                <a:tc>
                  <a:txBody>
                    <a:bodyPr/>
                    <a:lstStyle/>
                    <a:p>
                      <a:r>
                        <a:rPr kumimoji="0"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Emotion/expression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IN" sz="18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Face</a:t>
                      </a:r>
                      <a:endParaRPr lang="en-IN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Body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Response</a:t>
                      </a:r>
                      <a:endParaRPr lang="en-IN" dirty="0"/>
                    </a:p>
                  </a:txBody>
                  <a:tcPr/>
                </a:tc>
              </a:tr>
              <a:tr h="339506">
                <a:tc gridSpan="4">
                  <a:txBody>
                    <a:bodyPr/>
                    <a:lstStyle/>
                    <a:p>
                      <a:r>
                        <a:rPr lang="en-IN" b="1" dirty="0" smtClean="0"/>
                        <a:t>POSITIVE</a:t>
                      </a:r>
                      <a:endParaRPr lang="en-IN" b="1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39506">
                <a:tc>
                  <a:txBody>
                    <a:bodyPr/>
                    <a:lstStyle/>
                    <a:p>
                      <a:r>
                        <a:rPr lang="en-IN" dirty="0" smtClean="0"/>
                        <a:t>Neutral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lips closed, eyes open,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Seated, figure erect</a:t>
                      </a:r>
                      <a:endParaRPr lang="en-IN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Encouraging response, positive words</a:t>
                      </a:r>
                      <a:endParaRPr lang="en-IN" dirty="0"/>
                    </a:p>
                  </a:txBody>
                  <a:tcPr/>
                </a:tc>
              </a:tr>
              <a:tr h="594136">
                <a:tc>
                  <a:txBody>
                    <a:bodyPr/>
                    <a:lstStyle/>
                    <a:p>
                      <a:r>
                        <a:rPr lang="en-IN" dirty="0" smtClean="0"/>
                        <a:t>Enthusiastic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Eyes focused, head straight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Head and body leaning towards the screen</a:t>
                      </a:r>
                      <a:endParaRPr lang="en-IN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39506">
                <a:tc gridSpan="4">
                  <a:txBody>
                    <a:bodyPr/>
                    <a:lstStyle/>
                    <a:p>
                      <a:r>
                        <a:rPr lang="en-IN" b="1" dirty="0" smtClean="0"/>
                        <a:t>NEGATIVE</a:t>
                      </a:r>
                      <a:endParaRPr lang="en-IN" b="1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1103395"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Uncertainty</a:t>
                      </a:r>
                      <a:endParaRPr kumimoji="0" lang="en-IN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&amp; Puzzlement</a:t>
                      </a:r>
                      <a:endParaRPr kumimoji="0" lang="en-IN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lip suck, lid droop, eyes closed, eyes turn right/left/up/down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head tilt left/right/up/down,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Trying to relax the person, clam him down, ask him to keep his cool and not panic.</a:t>
                      </a:r>
                      <a:endParaRPr lang="en-IN" dirty="0"/>
                    </a:p>
                  </a:txBody>
                  <a:tcPr/>
                </a:tc>
              </a:tr>
              <a:tr h="848765"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Bored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Yawning, face not focused on the computer screen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hands behind the head; body shifted; hands below the chin,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Trying to tell the person that he is not focusing, should get focused. 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0854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Algorithm-Body Gestures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The angle between the user’s Shoulder Centre, Hip Centre and Knee Centre was considered and the following states were decoded.</a:t>
            </a:r>
          </a:p>
          <a:p>
            <a:r>
              <a:rPr lang="en-IN" dirty="0" smtClean="0"/>
              <a:t>180: Standing</a:t>
            </a:r>
          </a:p>
          <a:p>
            <a:r>
              <a:rPr lang="en-IN" dirty="0" smtClean="0"/>
              <a:t>90: Neutral</a:t>
            </a:r>
          </a:p>
          <a:p>
            <a:r>
              <a:rPr lang="en-IN" dirty="0" smtClean="0"/>
              <a:t>70: Enthusiastic</a:t>
            </a:r>
          </a:p>
          <a:p>
            <a:endParaRPr lang="en-IN" dirty="0" smtClean="0"/>
          </a:p>
          <a:p>
            <a:endParaRPr lang="en-IN" dirty="0"/>
          </a:p>
          <a:p>
            <a:pPr marL="0" indent="0">
              <a:buNone/>
            </a:pPr>
            <a:r>
              <a:rPr lang="en-IN" dirty="0" smtClean="0"/>
              <a:t>Similarly various angles can be computed to decode various other states.</a:t>
            </a:r>
            <a:endParaRPr lang="en-IN" dirty="0"/>
          </a:p>
          <a:p>
            <a:endParaRPr lang="en-IN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124" y="2767965"/>
            <a:ext cx="2786430" cy="231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0080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Three values namely: Roll, Pitc</a:t>
            </a:r>
            <a:r>
              <a:rPr lang="en-US" dirty="0" smtClean="0"/>
              <a:t>h and Yaw values were considered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                                                  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                                              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</a:t>
            </a:r>
            <a:r>
              <a:rPr lang="en-US" dirty="0" smtClean="0"/>
              <a:t>e Algorithm: Facial Gestures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831" y="2508738"/>
            <a:ext cx="4229193" cy="3001108"/>
          </a:xfrm>
          <a:prstGeom prst="rect">
            <a:avLst/>
          </a:prstGeom>
          <a:effectLst>
            <a:glow rad="127000">
              <a:srgbClr val="52AA26"/>
            </a:glow>
          </a:effectLst>
        </p:spPr>
      </p:pic>
    </p:spTree>
    <p:extLst>
      <p:ext uri="{BB962C8B-B14F-4D97-AF65-F5344CB8AC3E}">
        <p14:creationId xmlns:p14="http://schemas.microsoft.com/office/powerpoint/2010/main" val="1419453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Database Of Gestures </a:t>
            </a:r>
            <a:endParaRPr lang="en-US" dirty="0"/>
          </a:p>
          <a:p>
            <a:pPr lvl="1"/>
            <a:r>
              <a:rPr lang="en-US" dirty="0" smtClean="0"/>
              <a:t>Gestures can be read from a distance, when expressions are not visible</a:t>
            </a:r>
          </a:p>
          <a:p>
            <a:pPr lvl="1"/>
            <a:r>
              <a:rPr lang="en-US" dirty="0" smtClean="0"/>
              <a:t>The database to contain various gestures</a:t>
            </a:r>
            <a:endParaRPr lang="en-US" dirty="0"/>
          </a:p>
          <a:p>
            <a:pPr lvl="1"/>
            <a:r>
              <a:rPr lang="en-US" dirty="0" smtClean="0"/>
              <a:t>Can be used in any E learning model</a:t>
            </a:r>
            <a:endParaRPr lang="en-US" dirty="0"/>
          </a:p>
          <a:p>
            <a:r>
              <a:rPr lang="en-US" dirty="0" smtClean="0"/>
              <a:t>Database Of Expressions</a:t>
            </a:r>
            <a:endParaRPr lang="en-US" dirty="0"/>
          </a:p>
          <a:p>
            <a:pPr lvl="1"/>
            <a:r>
              <a:rPr lang="en-US" dirty="0" smtClean="0"/>
              <a:t>Facial Expressions add to the confidence level of Gestures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06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 on brainstorming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 on brainstorming" id="{C229246F-E851-40FB-8E1D-535DCA6AFD71}" vid="{8D346C02-FE09-4A8E-BC58-EB73E373F09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93BE57A2-D666-4652-B423-3EEF5C79D95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TS103460637</Template>
  <TotalTime>0</TotalTime>
  <Words>312</Words>
  <Application>Microsoft Office PowerPoint</Application>
  <PresentationFormat>Widescreen</PresentationFormat>
  <Paragraphs>60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Century Gothic</vt:lpstr>
      <vt:lpstr>Palatino Linotype</vt:lpstr>
      <vt:lpstr>Times New Roman</vt:lpstr>
      <vt:lpstr>Wingdings 2</vt:lpstr>
      <vt:lpstr>Presentation on brainstorming</vt:lpstr>
      <vt:lpstr>Gesture-based Affective and Cognitive States Recognition using Kinect for Effective Feedback during E-learning  </vt:lpstr>
      <vt:lpstr>We address the issue of a Monitoring System for E-Learning.</vt:lpstr>
      <vt:lpstr>Kinect Device: The heart of our System</vt:lpstr>
      <vt:lpstr>Features Exploited</vt:lpstr>
      <vt:lpstr>The System Representation</vt:lpstr>
      <vt:lpstr>The Classification Table</vt:lpstr>
      <vt:lpstr>The Algorithm-Body Gestures</vt:lpstr>
      <vt:lpstr>The Algorithm: Facial Gestures</vt:lpstr>
      <vt:lpstr>Future Work</vt:lpstr>
      <vt:lpstr>It’s time for a DEMO!!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2013-12-18T12:48:54Z</dcterms:created>
  <dcterms:modified xsi:type="dcterms:W3CDTF">2013-12-18T20:48:24Z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TC034606379991</vt:lpwstr>
  </property>
</Properties>
</file>