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0" r:id="rId4"/>
    <p:sldId id="272" r:id="rId5"/>
    <p:sldId id="276" r:id="rId6"/>
    <p:sldId id="277" r:id="rId7"/>
    <p:sldId id="278" r:id="rId8"/>
    <p:sldId id="261" r:id="rId9"/>
    <p:sldId id="260" r:id="rId10"/>
    <p:sldId id="258" r:id="rId11"/>
    <p:sldId id="259" r:id="rId12"/>
    <p:sldId id="262" r:id="rId13"/>
    <p:sldId id="264" r:id="rId14"/>
    <p:sldId id="263" r:id="rId15"/>
    <p:sldId id="265" r:id="rId16"/>
    <p:sldId id="266" r:id="rId17"/>
    <p:sldId id="267" r:id="rId18"/>
    <p:sldId id="268" r:id="rId19"/>
    <p:sldId id="269" r:id="rId20"/>
    <p:sldId id="270" r:id="rId21"/>
    <p:sldId id="279"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12AF-E2E4-4509-9B76-80021CB5D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82D35C-D5DD-4735-B395-230F4A6E6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1662EB-EE36-40B4-ADE9-337686EF1897}"/>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5" name="Footer Placeholder 4">
            <a:extLst>
              <a:ext uri="{FF2B5EF4-FFF2-40B4-BE49-F238E27FC236}">
                <a16:creationId xmlns:a16="http://schemas.microsoft.com/office/drawing/2014/main" id="{F1319D6D-0F29-4B9F-966C-19E0B2425D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6EDCBC-A2F9-4A98-B6FD-12A67C795716}"/>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208140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C23D-A693-46DC-907B-52DA769DF17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371F9E9-4F0F-48F5-8730-0C137216A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E43C71-76B9-4AE7-B30C-384A53407440}"/>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5" name="Footer Placeholder 4">
            <a:extLst>
              <a:ext uri="{FF2B5EF4-FFF2-40B4-BE49-F238E27FC236}">
                <a16:creationId xmlns:a16="http://schemas.microsoft.com/office/drawing/2014/main" id="{568E895E-948F-4C59-8AEF-E12C116AB9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45CF65-CFC3-4B02-87FE-CA3DA2BEF77C}"/>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255052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09F45-0886-4773-B132-6A4DE1090E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7936FB8-874D-4D4F-BF9F-6D07BD759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0AD3D7-EA6A-408E-B4D1-D735A438EAC5}"/>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5" name="Footer Placeholder 4">
            <a:extLst>
              <a:ext uri="{FF2B5EF4-FFF2-40B4-BE49-F238E27FC236}">
                <a16:creationId xmlns:a16="http://schemas.microsoft.com/office/drawing/2014/main" id="{45EF18E7-0A6B-42CF-AEC8-404BD47F4C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75ACAB-11AC-4688-A290-24C52C144DCC}"/>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253996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2257-C83F-451C-B99F-A255EEC2F5C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A17714-5A05-4652-B8B5-1137A2266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545C062-5CC1-4BDE-8CD0-93B850A7BEFC}"/>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5" name="Footer Placeholder 4">
            <a:extLst>
              <a:ext uri="{FF2B5EF4-FFF2-40B4-BE49-F238E27FC236}">
                <a16:creationId xmlns:a16="http://schemas.microsoft.com/office/drawing/2014/main" id="{628BFF29-4024-4483-B5BB-98F488AADA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6E8D3F-B67C-4064-A180-36D0596B0274}"/>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11982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3586-DC2E-403C-9152-4F0CAD923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D900F20-5F3E-4522-8A19-FF6B30161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194F7-3706-4F97-9DE1-DDC7914810C9}"/>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5" name="Footer Placeholder 4">
            <a:extLst>
              <a:ext uri="{FF2B5EF4-FFF2-40B4-BE49-F238E27FC236}">
                <a16:creationId xmlns:a16="http://schemas.microsoft.com/office/drawing/2014/main" id="{D7EC457E-E053-483E-B214-D20911214F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5530D7-1413-41AB-9673-777BADBB053D}"/>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302060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935B-28A6-4BC7-AEA9-159A120E799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FFAA12-8A05-40EB-8EEC-DEB13CCDD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4961991-17C8-4B57-B1F2-72D73893B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325041B-534F-4ED3-A6EC-61CBD82609B1}"/>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6" name="Footer Placeholder 5">
            <a:extLst>
              <a:ext uri="{FF2B5EF4-FFF2-40B4-BE49-F238E27FC236}">
                <a16:creationId xmlns:a16="http://schemas.microsoft.com/office/drawing/2014/main" id="{A1EF85C2-1532-45B3-B0D1-E222696D52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DFF44B-49A8-4FA7-AA15-FD8735C781A6}"/>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429329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515E-4146-4AA0-A494-074261F721D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76CAA25-74DE-4540-BDCA-054F8AECB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FC3F8-2E19-4503-971F-02EFB817A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B31ABFB-0A5E-4A52-9498-DD2297707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79CB4-9B90-4255-96AE-C92F5D8EA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F5DB825-2947-41DB-90EB-1FFCDF7719C6}"/>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8" name="Footer Placeholder 7">
            <a:extLst>
              <a:ext uri="{FF2B5EF4-FFF2-40B4-BE49-F238E27FC236}">
                <a16:creationId xmlns:a16="http://schemas.microsoft.com/office/drawing/2014/main" id="{EDDB462A-9DB4-410A-8205-973C8A041C2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7027F80-FACF-429D-B4AB-4189669C4CD1}"/>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278891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F87C-2833-4957-8C82-8FF158A5515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4D824AD-1C79-42B7-8331-3B82B5C078C4}"/>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4" name="Footer Placeholder 3">
            <a:extLst>
              <a:ext uri="{FF2B5EF4-FFF2-40B4-BE49-F238E27FC236}">
                <a16:creationId xmlns:a16="http://schemas.microsoft.com/office/drawing/2014/main" id="{F1011D38-0DB9-46C5-A1B5-C19F3A39E15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7472D9F-1661-4CCA-9676-6D269A0EEB65}"/>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8647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35B9B7-A0EA-4FD8-82D1-B17F128E674E}"/>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3" name="Footer Placeholder 2">
            <a:extLst>
              <a:ext uri="{FF2B5EF4-FFF2-40B4-BE49-F238E27FC236}">
                <a16:creationId xmlns:a16="http://schemas.microsoft.com/office/drawing/2014/main" id="{159B0072-257F-4804-A0C7-51707A6C16A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2B64F2F-2B31-4DD7-9D1A-B513668836FE}"/>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38672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23FA-0FE5-46AA-A81C-980AC57E2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1984167-424E-4EE0-BEBE-0C78A626B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F441D62-5447-46A7-9F91-28FAD044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FB7C2-B847-4759-B4A8-1D6272502F67}"/>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6" name="Footer Placeholder 5">
            <a:extLst>
              <a:ext uri="{FF2B5EF4-FFF2-40B4-BE49-F238E27FC236}">
                <a16:creationId xmlns:a16="http://schemas.microsoft.com/office/drawing/2014/main" id="{57F978B0-D7C9-45F9-B3DA-480A7AA65A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A3260F-9E2C-44DC-B05A-A04159EEFA56}"/>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65028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A569-D620-4822-AA60-28D19DFE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1644DCB-0399-45AD-8973-0C42D5AB9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DBE4E3-72D9-4CFF-8801-DDD03E66C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964B2-4705-49CD-9369-D29958BF91C6}"/>
              </a:ext>
            </a:extLst>
          </p:cNvPr>
          <p:cNvSpPr>
            <a:spLocks noGrp="1"/>
          </p:cNvSpPr>
          <p:nvPr>
            <p:ph type="dt" sz="half" idx="10"/>
          </p:nvPr>
        </p:nvSpPr>
        <p:spPr/>
        <p:txBody>
          <a:bodyPr/>
          <a:lstStyle/>
          <a:p>
            <a:fld id="{6F9FCC89-EB42-40C0-B116-FDE6D9054D39}" type="datetimeFigureOut">
              <a:rPr lang="en-CA" smtClean="0"/>
              <a:t>2020-12-20</a:t>
            </a:fld>
            <a:endParaRPr lang="en-CA"/>
          </a:p>
        </p:txBody>
      </p:sp>
      <p:sp>
        <p:nvSpPr>
          <p:cNvPr id="6" name="Footer Placeholder 5">
            <a:extLst>
              <a:ext uri="{FF2B5EF4-FFF2-40B4-BE49-F238E27FC236}">
                <a16:creationId xmlns:a16="http://schemas.microsoft.com/office/drawing/2014/main" id="{A5104004-A002-438D-9B6F-D8287A2409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743381-43E0-4900-A845-FDD1B8A54505}"/>
              </a:ext>
            </a:extLst>
          </p:cNvPr>
          <p:cNvSpPr>
            <a:spLocks noGrp="1"/>
          </p:cNvSpPr>
          <p:nvPr>
            <p:ph type="sldNum" sz="quarter" idx="12"/>
          </p:nvPr>
        </p:nvSpPr>
        <p:spPr/>
        <p:txBody>
          <a:bodyPr/>
          <a:lstStyle/>
          <a:p>
            <a:fld id="{779EFB3A-E14D-4037-B03E-C0B24A0879CD}" type="slidenum">
              <a:rPr lang="en-CA" smtClean="0"/>
              <a:t>‹#›</a:t>
            </a:fld>
            <a:endParaRPr lang="en-CA"/>
          </a:p>
        </p:txBody>
      </p:sp>
    </p:spTree>
    <p:extLst>
      <p:ext uri="{BB962C8B-B14F-4D97-AF65-F5344CB8AC3E}">
        <p14:creationId xmlns:p14="http://schemas.microsoft.com/office/powerpoint/2010/main" val="318540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D3E59-91D3-48CE-B950-BF0EF93E8C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F6AD59E-47D3-4550-9643-49877F212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2A1C57-A630-4769-B9FC-58D284FBA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FCC89-EB42-40C0-B116-FDE6D9054D39}" type="datetimeFigureOut">
              <a:rPr lang="en-CA" smtClean="0"/>
              <a:t>2020-12-20</a:t>
            </a:fld>
            <a:endParaRPr lang="en-CA"/>
          </a:p>
        </p:txBody>
      </p:sp>
      <p:sp>
        <p:nvSpPr>
          <p:cNvPr id="5" name="Footer Placeholder 4">
            <a:extLst>
              <a:ext uri="{FF2B5EF4-FFF2-40B4-BE49-F238E27FC236}">
                <a16:creationId xmlns:a16="http://schemas.microsoft.com/office/drawing/2014/main" id="{950EF8E0-746A-40BE-9C0B-F64281CB1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B12474A-B21E-4E7F-A874-5CA1618B0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EFB3A-E14D-4037-B03E-C0B24A0879CD}" type="slidenum">
              <a:rPr lang="en-CA" smtClean="0"/>
              <a:t>‹#›</a:t>
            </a:fld>
            <a:endParaRPr lang="en-CA"/>
          </a:p>
        </p:txBody>
      </p:sp>
    </p:spTree>
    <p:extLst>
      <p:ext uri="{BB962C8B-B14F-4D97-AF65-F5344CB8AC3E}">
        <p14:creationId xmlns:p14="http://schemas.microsoft.com/office/powerpoint/2010/main" val="199092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C8E6-A1DD-472B-915B-C8AF959F2186}"/>
              </a:ext>
            </a:extLst>
          </p:cNvPr>
          <p:cNvSpPr>
            <a:spLocks noGrp="1"/>
          </p:cNvSpPr>
          <p:nvPr>
            <p:ph type="ctrTitle"/>
          </p:nvPr>
        </p:nvSpPr>
        <p:spPr>
          <a:xfrm>
            <a:off x="1653363" y="365760"/>
            <a:ext cx="9367203" cy="1188720"/>
          </a:xfrm>
        </p:spPr>
        <p:txBody>
          <a:bodyPr vert="horz" lIns="91440" tIns="45720" rIns="91440" bIns="45720" rtlCol="0" anchor="ctr">
            <a:normAutofit/>
          </a:bodyPr>
          <a:lstStyle/>
          <a:p>
            <a:pPr algn="l"/>
            <a:r>
              <a:rPr lang="en-US" sz="3700" kern="1200">
                <a:solidFill>
                  <a:schemeClr val="tx1"/>
                </a:solidFill>
                <a:latin typeface="+mj-lt"/>
                <a:ea typeface="+mj-ea"/>
                <a:cs typeface="+mj-cs"/>
              </a:rPr>
              <a:t>Detection of Brain Tumor using Convolution Neural Networks</a:t>
            </a:r>
          </a:p>
        </p:txBody>
      </p:sp>
      <p:sp>
        <p:nvSpPr>
          <p:cNvPr id="34"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F6218FDF-5F87-4988-B8E5-EA5A2D093D90}"/>
              </a:ext>
            </a:extLst>
          </p:cNvPr>
          <p:cNvSpPr>
            <a:spLocks noGrp="1"/>
          </p:cNvSpPr>
          <p:nvPr>
            <p:ph type="subTitle" idx="1"/>
          </p:nvPr>
        </p:nvSpPr>
        <p:spPr>
          <a:xfrm>
            <a:off x="1653363" y="2176272"/>
            <a:ext cx="9367204" cy="4041648"/>
          </a:xfrm>
        </p:spPr>
        <p:txBody>
          <a:bodyPr vert="horz" lIns="91440" tIns="45720" rIns="91440" bIns="45720" rtlCol="0" anchor="t">
            <a:normAutofit/>
          </a:bodyPr>
          <a:lstStyle/>
          <a:p>
            <a:pPr indent="-228600" algn="l">
              <a:spcAft>
                <a:spcPts val="800"/>
              </a:spcAft>
              <a:buFont typeface="Arial" panose="020B0604020202020204" pitchFamily="34" charset="0"/>
              <a:buChar char="•"/>
            </a:pPr>
            <a:r>
              <a:rPr lang="en-US" b="1" u="sng" dirty="0">
                <a:effectLst/>
              </a:rPr>
              <a:t>Group – 38</a:t>
            </a:r>
            <a:endParaRPr lang="en-US" dirty="0">
              <a:effectLst/>
            </a:endParaRPr>
          </a:p>
          <a:p>
            <a:pPr indent="-228600" algn="l">
              <a:spcAft>
                <a:spcPts val="800"/>
              </a:spcAft>
              <a:buFont typeface="Arial" panose="020B0604020202020204" pitchFamily="34" charset="0"/>
              <a:buChar char="•"/>
            </a:pPr>
            <a:r>
              <a:rPr lang="en-US" dirty="0" err="1">
                <a:effectLst/>
              </a:rPr>
              <a:t>Nithish</a:t>
            </a:r>
            <a:r>
              <a:rPr lang="en-US" dirty="0">
                <a:effectLst/>
              </a:rPr>
              <a:t> Reddy </a:t>
            </a:r>
            <a:r>
              <a:rPr lang="en-US" dirty="0" err="1">
                <a:effectLst/>
              </a:rPr>
              <a:t>Emmadi</a:t>
            </a:r>
            <a:r>
              <a:rPr lang="en-US" dirty="0">
                <a:effectLst/>
              </a:rPr>
              <a:t> - 0754724</a:t>
            </a:r>
          </a:p>
          <a:p>
            <a:pPr indent="-228600" algn="l">
              <a:spcAft>
                <a:spcPts val="800"/>
              </a:spcAft>
              <a:buFont typeface="Arial" panose="020B0604020202020204" pitchFamily="34" charset="0"/>
              <a:buChar char="•"/>
            </a:pPr>
            <a:r>
              <a:rPr lang="en-US" dirty="0">
                <a:effectLst/>
              </a:rPr>
              <a:t>Venkata Kalyan Ram </a:t>
            </a:r>
            <a:r>
              <a:rPr lang="en-US" dirty="0" err="1">
                <a:effectLst/>
              </a:rPr>
              <a:t>Ghatti</a:t>
            </a:r>
            <a:r>
              <a:rPr lang="en-US" dirty="0">
                <a:effectLst/>
              </a:rPr>
              <a:t> - 0756328</a:t>
            </a:r>
          </a:p>
          <a:p>
            <a:pPr indent="-228600" algn="l">
              <a:spcAft>
                <a:spcPts val="800"/>
              </a:spcAft>
              <a:buFont typeface="Arial" panose="020B0604020202020204" pitchFamily="34" charset="0"/>
              <a:buChar char="•"/>
            </a:pPr>
            <a:r>
              <a:rPr lang="en-US" dirty="0">
                <a:effectLst/>
              </a:rPr>
              <a:t>Priya </a:t>
            </a:r>
            <a:r>
              <a:rPr lang="en-US" dirty="0" err="1">
                <a:effectLst/>
              </a:rPr>
              <a:t>Kandula</a:t>
            </a:r>
            <a:r>
              <a:rPr lang="en-US" dirty="0">
                <a:effectLst/>
              </a:rPr>
              <a:t> – 0754438</a:t>
            </a:r>
          </a:p>
          <a:p>
            <a:pPr indent="-228600" algn="l">
              <a:spcAft>
                <a:spcPts val="800"/>
              </a:spcAft>
              <a:buFont typeface="Arial" panose="020B0604020202020204" pitchFamily="34" charset="0"/>
              <a:buChar char="•"/>
            </a:pPr>
            <a:r>
              <a:rPr lang="en-US" dirty="0">
                <a:effectLst/>
              </a:rPr>
              <a:t>Venkata Hanuman Sai Kumar Kaparaju - 0753837</a:t>
            </a:r>
          </a:p>
          <a:p>
            <a:pPr indent="-228600" algn="l">
              <a:spcAft>
                <a:spcPts val="800"/>
              </a:spcAft>
              <a:buFont typeface="Arial" panose="020B0604020202020204" pitchFamily="34" charset="0"/>
              <a:buChar char="•"/>
            </a:pPr>
            <a:r>
              <a:rPr lang="en-US" dirty="0">
                <a:effectLst/>
              </a:rPr>
              <a:t>Harish </a:t>
            </a:r>
            <a:r>
              <a:rPr lang="en-US" dirty="0" err="1">
                <a:effectLst/>
              </a:rPr>
              <a:t>Veeramosu</a:t>
            </a:r>
            <a:r>
              <a:rPr lang="en-US" dirty="0">
                <a:effectLst/>
              </a:rPr>
              <a:t> - 0755976</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63368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7A8CB-5696-466F-99CD-C7FB553078A3}"/>
              </a:ext>
            </a:extLst>
          </p:cNvPr>
          <p:cNvSpPr>
            <a:spLocks noGrp="1"/>
          </p:cNvSpPr>
          <p:nvPr>
            <p:ph type="title"/>
          </p:nvPr>
        </p:nvSpPr>
        <p:spPr>
          <a:xfrm>
            <a:off x="793662" y="386930"/>
            <a:ext cx="10066122" cy="1298448"/>
          </a:xfrm>
        </p:spPr>
        <p:txBody>
          <a:bodyPr anchor="b">
            <a:normAutofit/>
          </a:bodyPr>
          <a:lstStyle/>
          <a:p>
            <a:r>
              <a:rPr lang="en-US" sz="4800" dirty="0"/>
              <a:t>Dataset Description</a:t>
            </a:r>
            <a:endParaRPr lang="en-CA" sz="4800" dirty="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7F60B2-9E62-477B-A03A-EC4D5157E585}"/>
              </a:ext>
            </a:extLst>
          </p:cNvPr>
          <p:cNvSpPr>
            <a:spLocks noGrp="1"/>
          </p:cNvSpPr>
          <p:nvPr>
            <p:ph idx="1"/>
          </p:nvPr>
        </p:nvSpPr>
        <p:spPr>
          <a:xfrm>
            <a:off x="793660" y="2599509"/>
            <a:ext cx="4160725" cy="3598989"/>
          </a:xfrm>
        </p:spPr>
        <p:txBody>
          <a:bodyPr anchor="ctr">
            <a:normAutofit/>
          </a:bodyPr>
          <a:lstStyle/>
          <a:p>
            <a:r>
              <a:rPr lang="en-US" sz="1400" dirty="0"/>
              <a:t>Brain tumor images are extracted from Kaggle and Google Images to create a Dataset.</a:t>
            </a:r>
          </a:p>
          <a:p>
            <a:r>
              <a:rPr lang="en-US" sz="1400" dirty="0"/>
              <a:t>It contains both tumor and non-tumor images.</a:t>
            </a:r>
          </a:p>
          <a:p>
            <a:r>
              <a:rPr lang="en-US" sz="1400" dirty="0"/>
              <a:t>Dataset contains 2 folders with 253 images of Brain MRI images, which comprises of 155 tumor images and 98 non-tumor images.</a:t>
            </a:r>
          </a:p>
          <a:p>
            <a:r>
              <a:rPr lang="en-US" sz="1400" dirty="0"/>
              <a:t>2 folders are classified as YES and NO, where YES folder consists images with Tumor and NO folder with </a:t>
            </a:r>
          </a:p>
          <a:p>
            <a:r>
              <a:rPr lang="en-US" sz="1400" dirty="0"/>
              <a:t>Tumor and non-tumor images have a size of 240,240,3</a:t>
            </a:r>
            <a:r>
              <a:rPr lang="en-CA" sz="1400" dirty="0"/>
              <a:t>.</a:t>
            </a:r>
            <a:endParaRPr lang="en-US" sz="1400" dirty="0"/>
          </a:p>
        </p:txBody>
      </p:sp>
      <p:pic>
        <p:nvPicPr>
          <p:cNvPr id="5" name="Picture 4" descr="A picture containing indoor, sitting, table, cup&#10;&#10;Description automatically generated">
            <a:extLst>
              <a:ext uri="{FF2B5EF4-FFF2-40B4-BE49-F238E27FC236}">
                <a16:creationId xmlns:a16="http://schemas.microsoft.com/office/drawing/2014/main" id="{4CCE178F-CDA7-4B75-8F8F-64C28C253DBB}"/>
              </a:ext>
            </a:extLst>
          </p:cNvPr>
          <p:cNvPicPr>
            <a:picLocks noChangeAspect="1"/>
          </p:cNvPicPr>
          <p:nvPr/>
        </p:nvPicPr>
        <p:blipFill rotWithShape="1">
          <a:blip r:embed="rId2">
            <a:extLst>
              <a:ext uri="{28A0092B-C50C-407E-A947-70E740481C1C}">
                <a14:useLocalDpi xmlns:a14="http://schemas.microsoft.com/office/drawing/2010/main" val="0"/>
              </a:ext>
            </a:extLst>
          </a:blip>
          <a:srcRect l="2285" r="6477" b="2"/>
          <a:stretch/>
        </p:blipFill>
        <p:spPr>
          <a:xfrm>
            <a:off x="5418759" y="2559047"/>
            <a:ext cx="2741805" cy="3639451"/>
          </a:xfrm>
          <a:prstGeom prst="rect">
            <a:avLst/>
          </a:prstGeom>
        </p:spPr>
      </p:pic>
      <p:pic>
        <p:nvPicPr>
          <p:cNvPr id="7" name="Picture 6" descr="A picture containing object, person, sitting, photo&#10;&#10;Description automatically generated">
            <a:extLst>
              <a:ext uri="{FF2B5EF4-FFF2-40B4-BE49-F238E27FC236}">
                <a16:creationId xmlns:a16="http://schemas.microsoft.com/office/drawing/2014/main" id="{E0EFDA86-E096-462A-9817-195DF1A2C3F7}"/>
              </a:ext>
            </a:extLst>
          </p:cNvPr>
          <p:cNvPicPr>
            <a:picLocks noChangeAspect="1"/>
          </p:cNvPicPr>
          <p:nvPr/>
        </p:nvPicPr>
        <p:blipFill rotWithShape="1">
          <a:blip r:embed="rId3">
            <a:extLst>
              <a:ext uri="{28A0092B-C50C-407E-A947-70E740481C1C}">
                <a14:useLocalDpi xmlns:a14="http://schemas.microsoft.com/office/drawing/2010/main" val="0"/>
              </a:ext>
            </a:extLst>
          </a:blip>
          <a:srcRect l="12738" r="11880" b="4"/>
          <a:stretch/>
        </p:blipFill>
        <p:spPr>
          <a:xfrm>
            <a:off x="8412616" y="2559047"/>
            <a:ext cx="2743620" cy="3639451"/>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C0995F4-7D88-4037-93F6-4A47E63AB21B}"/>
              </a:ext>
            </a:extLst>
          </p:cNvPr>
          <p:cNvSpPr txBox="1"/>
          <p:nvPr/>
        </p:nvSpPr>
        <p:spPr>
          <a:xfrm>
            <a:off x="5638800" y="2971800"/>
            <a:ext cx="914400" cy="914400"/>
          </a:xfrm>
          <a:prstGeom prst="rect">
            <a:avLst/>
          </a:prstGeom>
          <a:noFill/>
        </p:spPr>
        <p:txBody>
          <a:bodyPr wrap="square" rtlCol="0">
            <a:spAutoFit/>
          </a:bodyPr>
          <a:lstStyle/>
          <a:p>
            <a:endParaRPr lang="en-CA" dirty="0"/>
          </a:p>
        </p:txBody>
      </p:sp>
      <p:sp>
        <p:nvSpPr>
          <p:cNvPr id="9" name="TextBox 8">
            <a:extLst>
              <a:ext uri="{FF2B5EF4-FFF2-40B4-BE49-F238E27FC236}">
                <a16:creationId xmlns:a16="http://schemas.microsoft.com/office/drawing/2014/main" id="{6A43765B-6446-49D8-900F-1667EB0255BA}"/>
              </a:ext>
            </a:extLst>
          </p:cNvPr>
          <p:cNvSpPr txBox="1"/>
          <p:nvPr/>
        </p:nvSpPr>
        <p:spPr>
          <a:xfrm>
            <a:off x="5638800" y="2971800"/>
            <a:ext cx="914400" cy="914400"/>
          </a:xfrm>
          <a:prstGeom prst="rect">
            <a:avLst/>
          </a:prstGeom>
          <a:noFill/>
        </p:spPr>
        <p:txBody>
          <a:bodyPr wrap="square" rtlCol="0">
            <a:spAutoFit/>
          </a:bodyPr>
          <a:lstStyle/>
          <a:p>
            <a:endParaRPr lang="en-CA" dirty="0"/>
          </a:p>
        </p:txBody>
      </p:sp>
      <p:sp>
        <p:nvSpPr>
          <p:cNvPr id="10" name="TextBox 9">
            <a:extLst>
              <a:ext uri="{FF2B5EF4-FFF2-40B4-BE49-F238E27FC236}">
                <a16:creationId xmlns:a16="http://schemas.microsoft.com/office/drawing/2014/main" id="{08C38744-79C9-448A-AB4E-1F5AFF946756}"/>
              </a:ext>
            </a:extLst>
          </p:cNvPr>
          <p:cNvSpPr txBox="1"/>
          <p:nvPr/>
        </p:nvSpPr>
        <p:spPr>
          <a:xfrm>
            <a:off x="2603700" y="3818731"/>
            <a:ext cx="1419780" cy="530225"/>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217145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A3A3A-BEBE-4E11-A26F-B2AFFE16EAEF}"/>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Binary Encoding of Brain Images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120FEBF-4FFC-4D54-91B1-8479FBD5A203}"/>
              </a:ext>
            </a:extLst>
          </p:cNvPr>
          <p:cNvPicPr>
            <a:picLocks noGrp="1" noChangeAspect="1"/>
          </p:cNvPicPr>
          <p:nvPr>
            <p:ph idx="1"/>
          </p:nvPr>
        </p:nvPicPr>
        <p:blipFill rotWithShape="1">
          <a:blip r:embed="rId2"/>
          <a:srcRect t="1113"/>
          <a:stretch/>
        </p:blipFill>
        <p:spPr>
          <a:xfrm>
            <a:off x="5922492" y="928201"/>
            <a:ext cx="5536001" cy="4926942"/>
          </a:xfrm>
          <a:prstGeom prst="rect">
            <a:avLst/>
          </a:prstGeom>
        </p:spPr>
      </p:pic>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1A0BE-2C21-4B0A-9383-5311BAB273EA}"/>
              </a:ext>
            </a:extLst>
          </p:cNvPr>
          <p:cNvSpPr>
            <a:spLocks noGrp="1"/>
          </p:cNvSpPr>
          <p:nvPr>
            <p:ph type="title"/>
          </p:nvPr>
        </p:nvSpPr>
        <p:spPr>
          <a:xfrm>
            <a:off x="808638" y="386930"/>
            <a:ext cx="9236700" cy="1188950"/>
          </a:xfrm>
        </p:spPr>
        <p:txBody>
          <a:bodyPr anchor="b">
            <a:normAutofit/>
          </a:bodyPr>
          <a:lstStyle/>
          <a:p>
            <a:r>
              <a:rPr lang="en-US" sz="5000"/>
              <a:t>Introduction to CNN Architecture</a:t>
            </a:r>
            <a:endParaRPr lang="en-CA" sz="5000"/>
          </a:p>
        </p:txBody>
      </p:sp>
      <p:grpSp>
        <p:nvGrpSpPr>
          <p:cNvPr id="121" name="Group 1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2" name="Rectangle 1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E231994-8F4D-4D34-9E78-420006FAA968}"/>
              </a:ext>
            </a:extLst>
          </p:cNvPr>
          <p:cNvSpPr>
            <a:spLocks noGrp="1"/>
          </p:cNvSpPr>
          <p:nvPr>
            <p:ph idx="1"/>
          </p:nvPr>
        </p:nvSpPr>
        <p:spPr>
          <a:xfrm>
            <a:off x="793660" y="2599509"/>
            <a:ext cx="10143668" cy="3435531"/>
          </a:xfrm>
        </p:spPr>
        <p:txBody>
          <a:bodyPr anchor="ctr">
            <a:normAutofit/>
          </a:bodyPr>
          <a:lstStyle/>
          <a:p>
            <a:r>
              <a:rPr lang="en-US" sz="2400" dirty="0"/>
              <a:t>CNN Architecture is basically used for computer vision problems such as Image classification, Image processing etc.</a:t>
            </a:r>
          </a:p>
          <a:p>
            <a:r>
              <a:rPr lang="en-US" sz="2400" dirty="0"/>
              <a:t>The Convolution Network consists of many building blocks including convolution layers, pool layers and completely incorporated layers and is designed to learn spatial hierarchies automatically and adaptively by means of a backpropagation algorithm.</a:t>
            </a:r>
          </a:p>
          <a:p>
            <a:r>
              <a:rPr lang="en-US" sz="2400" dirty="0"/>
              <a:t>For this problem we are using a deep learning classification model to predict a binary class (Yes or No).</a:t>
            </a:r>
          </a:p>
          <a:p>
            <a:endParaRPr lang="en-US" sz="2400" dirty="0"/>
          </a:p>
          <a:p>
            <a:endParaRPr lang="en-US" sz="2400" dirty="0"/>
          </a:p>
        </p:txBody>
      </p:sp>
    </p:spTree>
    <p:extLst>
      <p:ext uri="{BB962C8B-B14F-4D97-AF65-F5344CB8AC3E}">
        <p14:creationId xmlns:p14="http://schemas.microsoft.com/office/powerpoint/2010/main" val="70206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9358AC8-ABAE-4EA2-B138-B87564FC394D}"/>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CNN Architecture</a:t>
            </a:r>
          </a:p>
        </p:txBody>
      </p:sp>
      <p:pic>
        <p:nvPicPr>
          <p:cNvPr id="9" name="Content Placeholder 8" descr="Diagram&#10;&#10;Description automatically generated">
            <a:extLst>
              <a:ext uri="{FF2B5EF4-FFF2-40B4-BE49-F238E27FC236}">
                <a16:creationId xmlns:a16="http://schemas.microsoft.com/office/drawing/2014/main" id="{FDBDF6BE-34B6-433F-8937-9B1A4BCE0D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68"/>
          <a:stretch/>
        </p:blipFill>
        <p:spPr>
          <a:xfrm>
            <a:off x="838200" y="1845426"/>
            <a:ext cx="10512547" cy="4450303"/>
          </a:xfrm>
          <a:prstGeom prst="rect">
            <a:avLst/>
          </a:prstGeom>
        </p:spPr>
      </p:pic>
      <p:sp>
        <p:nvSpPr>
          <p:cNvPr id="2" name="TextBox 1">
            <a:extLst>
              <a:ext uri="{FF2B5EF4-FFF2-40B4-BE49-F238E27FC236}">
                <a16:creationId xmlns:a16="http://schemas.microsoft.com/office/drawing/2014/main" id="{68FC2B2F-73D4-46E1-9273-F462D87FF294}"/>
              </a:ext>
            </a:extLst>
          </p:cNvPr>
          <p:cNvSpPr txBox="1"/>
          <p:nvPr/>
        </p:nvSpPr>
        <p:spPr>
          <a:xfrm>
            <a:off x="9632179" y="59011"/>
            <a:ext cx="2334826" cy="1115690"/>
          </a:xfrm>
          <a:prstGeom prst="rect">
            <a:avLst/>
          </a:prstGeom>
          <a:noFill/>
        </p:spPr>
        <p:txBody>
          <a:bodyPr wrap="square" rtlCol="0">
            <a:spAutoFit/>
          </a:bodyPr>
          <a:lstStyle/>
          <a:p>
            <a:r>
              <a:rPr lang="en-US" sz="1100" b="1" dirty="0"/>
              <a:t>Reference: </a:t>
            </a:r>
            <a:r>
              <a:rPr lang="en-US" sz="800" dirty="0"/>
              <a:t>https://www.google.com/url?sa=i&amp;url=https%3A%2F%2Ftowardsdatascience.com%2Fapplied-deep-learning-part-4-convolutional-neural-networks-584bc134c1e2&amp;psig=AOvVaw1jEzHEB31j6GQAH-cclcJH&amp;ust=1608489217031000&amp;source=images&amp;cd=vfe&amp;ved=0CA0QjhxqFwoTCMDY1LnX2u0CFQAAAAAdAAAAABAD</a:t>
            </a:r>
            <a:endParaRPr lang="en-CA" sz="800" dirty="0"/>
          </a:p>
        </p:txBody>
      </p:sp>
    </p:spTree>
    <p:extLst>
      <p:ext uri="{BB962C8B-B14F-4D97-AF65-F5344CB8AC3E}">
        <p14:creationId xmlns:p14="http://schemas.microsoft.com/office/powerpoint/2010/main" val="228066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A3D50-D8A7-46E5-BB95-D2C8FE833C5E}"/>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4800"/>
              <a:t>Applying CNN Algorithm to Predict Tumor </a:t>
            </a:r>
          </a:p>
        </p:txBody>
      </p:sp>
      <p:pic>
        <p:nvPicPr>
          <p:cNvPr id="2050" name="Picture 2" descr="Brain Tumor Detection Using Convolutional Neural Networks | by Mohamed Ali  Habib | Medium">
            <a:extLst>
              <a:ext uri="{FF2B5EF4-FFF2-40B4-BE49-F238E27FC236}">
                <a16:creationId xmlns:a16="http://schemas.microsoft.com/office/drawing/2014/main" id="{7294EBA9-2CC2-41C2-8A8D-B92025D46AB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324" r="-1" b="22415"/>
          <a:stretch/>
        </p:blipFill>
        <p:spPr bwMode="auto">
          <a:xfrm>
            <a:off x="838200" y="1845426"/>
            <a:ext cx="10512547" cy="44503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B50D81-E096-42F2-89AB-3A99593587A6}"/>
              </a:ext>
            </a:extLst>
          </p:cNvPr>
          <p:cNvSpPr txBox="1"/>
          <p:nvPr/>
        </p:nvSpPr>
        <p:spPr>
          <a:xfrm>
            <a:off x="9554828" y="5557421"/>
            <a:ext cx="2299316" cy="1107996"/>
          </a:xfrm>
          <a:prstGeom prst="rect">
            <a:avLst/>
          </a:prstGeom>
          <a:noFill/>
        </p:spPr>
        <p:txBody>
          <a:bodyPr wrap="square" rtlCol="0">
            <a:spAutoFit/>
          </a:bodyPr>
          <a:lstStyle/>
          <a:p>
            <a:r>
              <a:rPr lang="en-US" dirty="0"/>
              <a:t>Reference: </a:t>
            </a:r>
            <a:r>
              <a:rPr lang="en-US" sz="1200" dirty="0"/>
              <a:t>https://medium.com/@mohamedalihabib7/brain-tumor-detection-using-convolutional-neural-networks-30ccef6612b0</a:t>
            </a:r>
            <a:endParaRPr lang="en-CA" sz="1200" dirty="0"/>
          </a:p>
        </p:txBody>
      </p:sp>
    </p:spTree>
    <p:extLst>
      <p:ext uri="{BB962C8B-B14F-4D97-AF65-F5344CB8AC3E}">
        <p14:creationId xmlns:p14="http://schemas.microsoft.com/office/powerpoint/2010/main" val="42068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D6573-314B-43C9-8828-5905E820E5C3}"/>
              </a:ext>
            </a:extLst>
          </p:cNvPr>
          <p:cNvSpPr>
            <a:spLocks noGrp="1"/>
          </p:cNvSpPr>
          <p:nvPr>
            <p:ph type="title"/>
          </p:nvPr>
        </p:nvSpPr>
        <p:spPr>
          <a:xfrm>
            <a:off x="808638" y="386930"/>
            <a:ext cx="9236700" cy="1188950"/>
          </a:xfrm>
        </p:spPr>
        <p:txBody>
          <a:bodyPr anchor="b">
            <a:normAutofit/>
          </a:bodyPr>
          <a:lstStyle/>
          <a:p>
            <a:r>
              <a:rPr lang="en-US" sz="4600"/>
              <a:t>Steps to create a classification model</a:t>
            </a:r>
            <a:endParaRPr lang="en-CA" sz="46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F8C545-150B-41F8-A985-CAA12DA32076}"/>
              </a:ext>
            </a:extLst>
          </p:cNvPr>
          <p:cNvSpPr>
            <a:spLocks noGrp="1"/>
          </p:cNvSpPr>
          <p:nvPr>
            <p:ph idx="1"/>
          </p:nvPr>
        </p:nvSpPr>
        <p:spPr>
          <a:xfrm>
            <a:off x="793660" y="2599509"/>
            <a:ext cx="10143668" cy="3435531"/>
          </a:xfrm>
        </p:spPr>
        <p:txBody>
          <a:bodyPr anchor="ctr">
            <a:normAutofit/>
          </a:bodyPr>
          <a:lstStyle/>
          <a:p>
            <a:r>
              <a:rPr lang="en-US" sz="2400"/>
              <a:t>Data Preprocessing</a:t>
            </a:r>
          </a:p>
          <a:p>
            <a:r>
              <a:rPr lang="en-US" sz="2400"/>
              <a:t>Skull Striping</a:t>
            </a:r>
          </a:p>
          <a:p>
            <a:r>
              <a:rPr lang="en-US" sz="2400"/>
              <a:t>Data Augmentation</a:t>
            </a:r>
          </a:p>
          <a:p>
            <a:r>
              <a:rPr lang="en-US" sz="2400"/>
              <a:t>Train/Test Split</a:t>
            </a:r>
          </a:p>
          <a:p>
            <a:r>
              <a:rPr lang="en-US" sz="2400"/>
              <a:t>Building CNN model</a:t>
            </a:r>
          </a:p>
          <a:p>
            <a:r>
              <a:rPr lang="en-US" sz="2400"/>
              <a:t>Plotting of Accuracy</a:t>
            </a:r>
          </a:p>
          <a:p>
            <a:r>
              <a:rPr lang="en-US" sz="2400"/>
              <a:t>Classification of Test data using CNN model.</a:t>
            </a:r>
            <a:endParaRPr lang="en-CA" sz="2400"/>
          </a:p>
        </p:txBody>
      </p:sp>
    </p:spTree>
    <p:extLst>
      <p:ext uri="{BB962C8B-B14F-4D97-AF65-F5344CB8AC3E}">
        <p14:creationId xmlns:p14="http://schemas.microsoft.com/office/powerpoint/2010/main" val="2020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A6AB0-52D3-4A9C-BC91-DCE83FF99585}"/>
              </a:ext>
            </a:extLst>
          </p:cNvPr>
          <p:cNvSpPr>
            <a:spLocks noGrp="1"/>
          </p:cNvSpPr>
          <p:nvPr>
            <p:ph type="title"/>
          </p:nvPr>
        </p:nvSpPr>
        <p:spPr>
          <a:xfrm>
            <a:off x="808638" y="386930"/>
            <a:ext cx="9236700" cy="1188950"/>
          </a:xfrm>
        </p:spPr>
        <p:txBody>
          <a:bodyPr anchor="b">
            <a:normAutofit/>
          </a:bodyPr>
          <a:lstStyle/>
          <a:p>
            <a:r>
              <a:rPr lang="en-US" sz="5400"/>
              <a:t>Data Preprocessing</a:t>
            </a:r>
            <a:endParaRPr lang="en-CA"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29CD02-81EF-49D0-ADE8-200EF31F0305}"/>
              </a:ext>
            </a:extLst>
          </p:cNvPr>
          <p:cNvSpPr>
            <a:spLocks noGrp="1"/>
          </p:cNvSpPr>
          <p:nvPr>
            <p:ph idx="1"/>
          </p:nvPr>
        </p:nvSpPr>
        <p:spPr>
          <a:xfrm>
            <a:off x="793660" y="2599509"/>
            <a:ext cx="10143668" cy="3435531"/>
          </a:xfrm>
        </p:spPr>
        <p:txBody>
          <a:bodyPr anchor="ctr">
            <a:normAutofit/>
          </a:bodyPr>
          <a:lstStyle/>
          <a:p>
            <a:r>
              <a:rPr lang="en-US" sz="2000"/>
              <a:t>Firstly, we have downloaded the data(images) from different sources based on our requirement.</a:t>
            </a:r>
          </a:p>
          <a:p>
            <a:r>
              <a:rPr lang="en-US" sz="2000"/>
              <a:t>Secondly, we have organized the images into two folders whether it has tumor or non-tumor(yes or no).</a:t>
            </a:r>
          </a:p>
          <a:p>
            <a:r>
              <a:rPr lang="en-US" sz="2000"/>
              <a:t>we have comprised all the images to a standard size(240*240)</a:t>
            </a:r>
          </a:p>
          <a:p>
            <a:r>
              <a:rPr lang="en-US" sz="2000"/>
              <a:t>.flow_from_directory() takes the folder directory path; we can  also mention target size of 240,240. we mentioned class mode argument as binary because we have binary classification problem.</a:t>
            </a:r>
          </a:p>
          <a:p>
            <a:r>
              <a:rPr lang="en-US" sz="2000"/>
              <a:t>We have used image data generators to generate training dataset, testing and validation dataset based on data given </a:t>
            </a:r>
            <a:r>
              <a:rPr lang="en-CA" sz="2000"/>
              <a:t>and automatically assigns a label to data based on class.</a:t>
            </a:r>
          </a:p>
          <a:p>
            <a:endParaRPr lang="en-US" sz="2000"/>
          </a:p>
        </p:txBody>
      </p:sp>
    </p:spTree>
    <p:extLst>
      <p:ext uri="{BB962C8B-B14F-4D97-AF65-F5344CB8AC3E}">
        <p14:creationId xmlns:p14="http://schemas.microsoft.com/office/powerpoint/2010/main" val="38214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D5AB-4415-4308-BC1D-1A2781238C50}"/>
              </a:ext>
            </a:extLst>
          </p:cNvPr>
          <p:cNvSpPr>
            <a:spLocks noGrp="1"/>
          </p:cNvSpPr>
          <p:nvPr>
            <p:ph type="title"/>
          </p:nvPr>
        </p:nvSpPr>
        <p:spPr>
          <a:xfrm>
            <a:off x="481013" y="3752849"/>
            <a:ext cx="3290887" cy="2452687"/>
          </a:xfrm>
        </p:spPr>
        <p:txBody>
          <a:bodyPr anchor="ctr">
            <a:normAutofit/>
          </a:bodyPr>
          <a:lstStyle/>
          <a:p>
            <a:r>
              <a:rPr lang="en-US" sz="3600" dirty="0"/>
              <a:t>Skull Stripping</a:t>
            </a:r>
            <a:endParaRPr lang="en-CA" sz="3600" dirty="0"/>
          </a:p>
        </p:txBody>
      </p:sp>
      <p:pic>
        <p:nvPicPr>
          <p:cNvPr id="7" name="Picture 6">
            <a:extLst>
              <a:ext uri="{FF2B5EF4-FFF2-40B4-BE49-F238E27FC236}">
                <a16:creationId xmlns:a16="http://schemas.microsoft.com/office/drawing/2014/main" id="{C8BC82EF-C101-48E7-845E-A8E45EA8C98D}"/>
              </a:ext>
            </a:extLst>
          </p:cNvPr>
          <p:cNvPicPr>
            <a:picLocks noChangeAspect="1"/>
          </p:cNvPicPr>
          <p:nvPr/>
        </p:nvPicPr>
        <p:blipFill rotWithShape="1">
          <a:blip r:embed="rId2"/>
          <a:srcRect t="4419" b="47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A0E70263-0C74-488B-80C6-1CFBFC465599}"/>
              </a:ext>
            </a:extLst>
          </p:cNvPr>
          <p:cNvSpPr>
            <a:spLocks noGrp="1"/>
          </p:cNvSpPr>
          <p:nvPr>
            <p:ph idx="1"/>
          </p:nvPr>
        </p:nvSpPr>
        <p:spPr>
          <a:xfrm>
            <a:off x="4223982" y="3429000"/>
            <a:ext cx="7485413" cy="2776537"/>
          </a:xfrm>
        </p:spPr>
        <p:txBody>
          <a:bodyPr anchor="ctr">
            <a:normAutofit/>
          </a:bodyPr>
          <a:lstStyle/>
          <a:p>
            <a:r>
              <a:rPr lang="en-US" sz="1800" dirty="0"/>
              <a:t>For this skull stripping we have used cropping technique to crop outer most skull which is insignificant for our model.</a:t>
            </a:r>
          </a:p>
          <a:p>
            <a:r>
              <a:rPr lang="en-US" sz="1800" dirty="0"/>
              <a:t>We have done that by considering big contour of all images which would prevent in loss of important information from image.</a:t>
            </a:r>
          </a:p>
          <a:p>
            <a:r>
              <a:rPr lang="en-US" sz="1800" dirty="0"/>
              <a:t>This technique mainly helps in studying the images in detail. </a:t>
            </a:r>
          </a:p>
          <a:p>
            <a:r>
              <a:rPr lang="en-US" sz="1800" dirty="0"/>
              <a:t>We have done this by using image processing library called open cv.</a:t>
            </a:r>
          </a:p>
          <a:p>
            <a:pPr marL="0" indent="0">
              <a:buNone/>
            </a:pPr>
            <a:endParaRPr lang="en-CA" sz="1800" dirty="0"/>
          </a:p>
          <a:p>
            <a:pPr marL="0" indent="0">
              <a:buNone/>
            </a:pPr>
            <a:endParaRPr lang="en-CA" sz="1800" dirty="0"/>
          </a:p>
        </p:txBody>
      </p:sp>
      <p:sp>
        <p:nvSpPr>
          <p:cNvPr id="4" name="TextBox 3">
            <a:extLst>
              <a:ext uri="{FF2B5EF4-FFF2-40B4-BE49-F238E27FC236}">
                <a16:creationId xmlns:a16="http://schemas.microsoft.com/office/drawing/2014/main" id="{D9A1D443-2138-4DA2-B512-69742F407E9F}"/>
              </a:ext>
            </a:extLst>
          </p:cNvPr>
          <p:cNvSpPr txBox="1"/>
          <p:nvPr/>
        </p:nvSpPr>
        <p:spPr>
          <a:xfrm>
            <a:off x="9738804" y="5859307"/>
            <a:ext cx="2139518" cy="877163"/>
          </a:xfrm>
          <a:prstGeom prst="rect">
            <a:avLst/>
          </a:prstGeom>
          <a:noFill/>
        </p:spPr>
        <p:txBody>
          <a:bodyPr wrap="square" rtlCol="0">
            <a:spAutoFit/>
          </a:bodyPr>
          <a:lstStyle/>
          <a:p>
            <a:r>
              <a:rPr lang="en-US" dirty="0"/>
              <a:t>Reference:</a:t>
            </a:r>
          </a:p>
          <a:p>
            <a:r>
              <a:rPr lang="en-CA" sz="1100" dirty="0"/>
              <a:t>https://medium.com/@sid321axn/brain-tumor-classification-using-deep-learning-5bbd8acef4b4</a:t>
            </a:r>
          </a:p>
        </p:txBody>
      </p:sp>
    </p:spTree>
    <p:extLst>
      <p:ext uri="{BB962C8B-B14F-4D97-AF65-F5344CB8AC3E}">
        <p14:creationId xmlns:p14="http://schemas.microsoft.com/office/powerpoint/2010/main" val="388699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B62414-7108-4421-BC47-818A058F66D1}"/>
              </a:ext>
            </a:extLst>
          </p:cNvPr>
          <p:cNvSpPr>
            <a:spLocks noGrp="1"/>
          </p:cNvSpPr>
          <p:nvPr>
            <p:ph type="title"/>
          </p:nvPr>
        </p:nvSpPr>
        <p:spPr>
          <a:xfrm>
            <a:off x="841247" y="978619"/>
            <a:ext cx="3410712" cy="1106424"/>
          </a:xfrm>
        </p:spPr>
        <p:txBody>
          <a:bodyPr>
            <a:normAutofit/>
          </a:bodyPr>
          <a:lstStyle/>
          <a:p>
            <a:r>
              <a:rPr lang="en-US" sz="2800"/>
              <a:t>Data Augmentation</a:t>
            </a:r>
            <a:endParaRPr lang="en-CA" sz="28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91A8DF-0528-4528-9B9E-FF6908B97201}"/>
              </a:ext>
            </a:extLst>
          </p:cNvPr>
          <p:cNvSpPr>
            <a:spLocks noGrp="1"/>
          </p:cNvSpPr>
          <p:nvPr>
            <p:ph idx="1"/>
          </p:nvPr>
        </p:nvSpPr>
        <p:spPr>
          <a:xfrm>
            <a:off x="841247" y="2359152"/>
            <a:ext cx="3410712" cy="3425043"/>
          </a:xfrm>
        </p:spPr>
        <p:txBody>
          <a:bodyPr>
            <a:normAutofit/>
          </a:bodyPr>
          <a:lstStyle/>
          <a:p>
            <a:r>
              <a:rPr lang="en-US" sz="1700" dirty="0"/>
              <a:t>We have used data augmentation to generate excessive data by using the existing data with different variations.</a:t>
            </a:r>
          </a:p>
          <a:p>
            <a:r>
              <a:rPr lang="en-US" sz="1700" dirty="0"/>
              <a:t>Data </a:t>
            </a:r>
            <a:r>
              <a:rPr lang="en-US" sz="1700" dirty="0" err="1"/>
              <a:t>augumation</a:t>
            </a:r>
            <a:r>
              <a:rPr lang="en-US" sz="1700" dirty="0"/>
              <a:t> uses methods such as </a:t>
            </a:r>
            <a:r>
              <a:rPr lang="en-US" sz="1700" dirty="0" err="1"/>
              <a:t>Randomflipping</a:t>
            </a:r>
            <a:r>
              <a:rPr lang="en-US" sz="1700" dirty="0"/>
              <a:t>, </a:t>
            </a:r>
            <a:r>
              <a:rPr lang="en-US" sz="1700" dirty="0" err="1"/>
              <a:t>RandomZoom</a:t>
            </a:r>
            <a:r>
              <a:rPr lang="en-US" sz="1700" dirty="0"/>
              <a:t>, </a:t>
            </a:r>
            <a:r>
              <a:rPr lang="en-US" sz="1700" dirty="0" err="1"/>
              <a:t>RandomShifting</a:t>
            </a:r>
            <a:r>
              <a:rPr lang="en-US" sz="1700" dirty="0"/>
              <a:t>  the image </a:t>
            </a:r>
            <a:r>
              <a:rPr lang="en-US" sz="1700" dirty="0" err="1"/>
              <a:t>etc</a:t>
            </a:r>
            <a:r>
              <a:rPr lang="en-US" sz="1700" dirty="0"/>
              <a:t> to generate the data.</a:t>
            </a:r>
          </a:p>
          <a:p>
            <a:r>
              <a:rPr lang="en-US" sz="1700" dirty="0"/>
              <a:t>  By using data </a:t>
            </a:r>
            <a:r>
              <a:rPr lang="en-US" sz="1700" dirty="0" err="1"/>
              <a:t>augumentation</a:t>
            </a:r>
            <a:r>
              <a:rPr lang="en-US" sz="1700" dirty="0"/>
              <a:t> we have generated 980 non tumor images  and 1085 tumor images.</a:t>
            </a:r>
          </a:p>
          <a:p>
            <a:endParaRPr lang="en-US" sz="1700" dirty="0"/>
          </a:p>
          <a:p>
            <a:endParaRPr lang="en-CA" sz="1700" dirty="0"/>
          </a:p>
        </p:txBody>
      </p:sp>
      <p:pic>
        <p:nvPicPr>
          <p:cNvPr id="5" name="Picture 4">
            <a:extLst>
              <a:ext uri="{FF2B5EF4-FFF2-40B4-BE49-F238E27FC236}">
                <a16:creationId xmlns:a16="http://schemas.microsoft.com/office/drawing/2014/main" id="{8044ED7B-0A40-4603-9BC1-48F9D95AED4B}"/>
              </a:ext>
            </a:extLst>
          </p:cNvPr>
          <p:cNvPicPr>
            <a:picLocks noChangeAspect="1"/>
          </p:cNvPicPr>
          <p:nvPr/>
        </p:nvPicPr>
        <p:blipFill rotWithShape="1">
          <a:blip r:embed="rId2"/>
          <a:srcRect r="359" b="2"/>
          <a:stretch/>
        </p:blipFill>
        <p:spPr>
          <a:xfrm>
            <a:off x="5124450" y="634382"/>
            <a:ext cx="6657213" cy="5495162"/>
          </a:xfrm>
          <a:prstGeom prst="rect">
            <a:avLst/>
          </a:prstGeom>
        </p:spPr>
      </p:pic>
    </p:spTree>
    <p:extLst>
      <p:ext uri="{BB962C8B-B14F-4D97-AF65-F5344CB8AC3E}">
        <p14:creationId xmlns:p14="http://schemas.microsoft.com/office/powerpoint/2010/main" val="3932459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C4D49-AFFA-492D-8144-9AA7C369D901}"/>
              </a:ext>
            </a:extLst>
          </p:cNvPr>
          <p:cNvSpPr>
            <a:spLocks noGrp="1"/>
          </p:cNvSpPr>
          <p:nvPr>
            <p:ph type="title"/>
          </p:nvPr>
        </p:nvSpPr>
        <p:spPr>
          <a:xfrm>
            <a:off x="1289303" y="1080048"/>
            <a:ext cx="9849751" cy="1349671"/>
          </a:xfrm>
        </p:spPr>
        <p:txBody>
          <a:bodyPr anchor="b">
            <a:normAutofit/>
          </a:bodyPr>
          <a:lstStyle/>
          <a:p>
            <a:r>
              <a:rPr lang="en-US" sz="5400"/>
              <a:t>Building the CNN model</a:t>
            </a:r>
            <a:endParaRPr lang="en-CA" sz="5400"/>
          </a:p>
        </p:txBody>
      </p:sp>
      <p:sp>
        <p:nvSpPr>
          <p:cNvPr id="3" name="Content Placeholder 2">
            <a:extLst>
              <a:ext uri="{FF2B5EF4-FFF2-40B4-BE49-F238E27FC236}">
                <a16:creationId xmlns:a16="http://schemas.microsoft.com/office/drawing/2014/main" id="{9C1A4A79-FAC8-49D5-A496-73F200F5410F}"/>
              </a:ext>
            </a:extLst>
          </p:cNvPr>
          <p:cNvSpPr>
            <a:spLocks noGrp="1"/>
          </p:cNvSpPr>
          <p:nvPr>
            <p:ph idx="1"/>
          </p:nvPr>
        </p:nvSpPr>
        <p:spPr>
          <a:xfrm>
            <a:off x="1289304" y="2902913"/>
            <a:ext cx="9849751" cy="3032168"/>
          </a:xfrm>
        </p:spPr>
        <p:txBody>
          <a:bodyPr anchor="ctr">
            <a:normAutofit/>
          </a:bodyPr>
          <a:lstStyle/>
          <a:p>
            <a:r>
              <a:rPr lang="en-US" sz="2000" dirty="0"/>
              <a:t>We split the data into both training and testing dataset to train and validate the model in the ratio of 80:10:10.</a:t>
            </a:r>
          </a:p>
          <a:p>
            <a:r>
              <a:rPr lang="en-US" sz="2000" dirty="0"/>
              <a:t>We have used convolutional architecture to process the data by using normalization, convolutions(</a:t>
            </a:r>
            <a:r>
              <a:rPr lang="en-US" sz="2000" dirty="0" err="1"/>
              <a:t>maxpooling</a:t>
            </a:r>
            <a:r>
              <a:rPr lang="en-US" sz="2000" dirty="0"/>
              <a:t> and linear  activation function) and classification model to classify the tumor. </a:t>
            </a:r>
          </a:p>
          <a:p>
            <a:r>
              <a:rPr lang="en-US" sz="2000" dirty="0"/>
              <a:t> we have used gradient descent method to update the weights based on loss function to increase the accuracy.</a:t>
            </a:r>
          </a:p>
          <a:p>
            <a:r>
              <a:rPr lang="en-US" sz="2000" dirty="0"/>
              <a:t>For this we have used Adam optimizer and Binary _</a:t>
            </a:r>
            <a:r>
              <a:rPr lang="en-US" sz="2000" dirty="0" err="1"/>
              <a:t>CrossEntropy</a:t>
            </a:r>
            <a:r>
              <a:rPr lang="en-US" sz="2000" dirty="0"/>
              <a:t> loss function and achieved an accuracy of  89%.</a:t>
            </a:r>
          </a:p>
          <a:p>
            <a:endParaRPr lang="en-US" sz="2000" dirty="0"/>
          </a:p>
          <a:p>
            <a:endParaRPr lang="en-CA" sz="2000" dirty="0"/>
          </a:p>
        </p:txBody>
      </p:sp>
    </p:spTree>
    <p:extLst>
      <p:ext uri="{BB962C8B-B14F-4D97-AF65-F5344CB8AC3E}">
        <p14:creationId xmlns:p14="http://schemas.microsoft.com/office/powerpoint/2010/main" val="83882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2D148-4ACB-4FFA-80A2-A9E3D8B77966}"/>
              </a:ext>
            </a:extLst>
          </p:cNvPr>
          <p:cNvSpPr>
            <a:spLocks noGrp="1"/>
          </p:cNvSpPr>
          <p:nvPr>
            <p:ph type="title"/>
          </p:nvPr>
        </p:nvSpPr>
        <p:spPr>
          <a:xfrm>
            <a:off x="808638" y="386930"/>
            <a:ext cx="9236700" cy="1188950"/>
          </a:xfrm>
        </p:spPr>
        <p:txBody>
          <a:bodyPr anchor="b">
            <a:normAutofit/>
          </a:bodyPr>
          <a:lstStyle/>
          <a:p>
            <a:r>
              <a:rPr lang="en-US" sz="5400"/>
              <a:t>Introduction</a:t>
            </a:r>
            <a:endParaRPr lang="en-CA"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C2887F-5F6F-4939-AD40-BDA02961C16A}"/>
              </a:ext>
            </a:extLst>
          </p:cNvPr>
          <p:cNvSpPr>
            <a:spLocks noGrp="1"/>
          </p:cNvSpPr>
          <p:nvPr>
            <p:ph idx="1"/>
          </p:nvPr>
        </p:nvSpPr>
        <p:spPr>
          <a:xfrm>
            <a:off x="793660" y="2599509"/>
            <a:ext cx="10143668" cy="3435531"/>
          </a:xfrm>
        </p:spPr>
        <p:txBody>
          <a:bodyPr anchor="ctr">
            <a:normAutofit/>
          </a:bodyPr>
          <a:lstStyle/>
          <a:p>
            <a:r>
              <a:rPr lang="en-US" sz="2400">
                <a:effectLst/>
                <a:latin typeface="Times New Roman" panose="02020603050405020304" pitchFamily="18" charset="0"/>
                <a:ea typeface="Calibri" panose="020F0502020204030204" pitchFamily="34" charset="0"/>
                <a:cs typeface="Times New Roman" panose="02020603050405020304" pitchFamily="18" charset="0"/>
              </a:rPr>
              <a:t>Brain tumor is one of the most dangerous diseases which require early and accurate detection methods. Brain Tumor Detection is one of the most difficult tasks in the field of medical image processing. </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a:effectLst/>
                <a:latin typeface="Times New Roman" panose="02020603050405020304" pitchFamily="18" charset="0"/>
                <a:ea typeface="Calibri" panose="020F0502020204030204" pitchFamily="34" charset="0"/>
                <a:cs typeface="Times New Roman" panose="02020603050405020304" pitchFamily="18" charset="0"/>
              </a:rPr>
              <a:t>Now most detection and diagnosis methods depend on decision of neuro-specialists, and radiologist for image evaluation which may lead to possible human errors and time consuming.</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CA" sz="2400"/>
          </a:p>
        </p:txBody>
      </p:sp>
    </p:spTree>
    <p:extLst>
      <p:ext uri="{BB962C8B-B14F-4D97-AF65-F5344CB8AC3E}">
        <p14:creationId xmlns:p14="http://schemas.microsoft.com/office/powerpoint/2010/main" val="209069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4002D5-72C8-4B12-99A2-DD046D6BC4AC}"/>
              </a:ext>
            </a:extLst>
          </p:cNvPr>
          <p:cNvSpPr>
            <a:spLocks noGrp="1"/>
          </p:cNvSpPr>
          <p:nvPr>
            <p:ph type="title"/>
          </p:nvPr>
        </p:nvSpPr>
        <p:spPr>
          <a:xfrm>
            <a:off x="1115568" y="548640"/>
            <a:ext cx="10168128" cy="1179576"/>
          </a:xfrm>
        </p:spPr>
        <p:txBody>
          <a:bodyPr>
            <a:normAutofit/>
          </a:bodyPr>
          <a:lstStyle/>
          <a:p>
            <a:r>
              <a:rPr lang="en-US" sz="4000"/>
              <a:t>Plotting the accuracy</a:t>
            </a:r>
            <a:endParaRPr lang="en-CA" sz="4000"/>
          </a:p>
        </p:txBody>
      </p:sp>
      <p:sp>
        <p:nvSpPr>
          <p:cNvPr id="25"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0B9C2D3-0966-4323-817F-032AE79EE3E9}"/>
              </a:ext>
            </a:extLst>
          </p:cNvPr>
          <p:cNvPicPr>
            <a:picLocks noChangeAspect="1"/>
          </p:cNvPicPr>
          <p:nvPr/>
        </p:nvPicPr>
        <p:blipFill rotWithShape="1">
          <a:blip r:embed="rId2"/>
          <a:srcRect r="2" b="859"/>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FA3B5771-0B35-4A00-9A75-6E0E0962E8DD}"/>
              </a:ext>
            </a:extLst>
          </p:cNvPr>
          <p:cNvSpPr>
            <a:spLocks noGrp="1"/>
          </p:cNvSpPr>
          <p:nvPr>
            <p:ph idx="1"/>
          </p:nvPr>
        </p:nvSpPr>
        <p:spPr>
          <a:xfrm>
            <a:off x="7411453" y="2478024"/>
            <a:ext cx="3872243" cy="3694176"/>
          </a:xfrm>
        </p:spPr>
        <p:txBody>
          <a:bodyPr anchor="ctr">
            <a:normAutofit/>
          </a:bodyPr>
          <a:lstStyle/>
          <a:p>
            <a:r>
              <a:rPr lang="en-US" sz="1800" dirty="0"/>
              <a:t>We have achieved an accuracy of 89%  with validation dataset.</a:t>
            </a:r>
          </a:p>
          <a:p>
            <a:r>
              <a:rPr lang="en-US" sz="1800" dirty="0"/>
              <a:t>We have achieved a test accuracy of 96% which is most desirable.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1809836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4310-AF93-4E32-BEC0-3F4597689E13}"/>
              </a:ext>
            </a:extLst>
          </p:cNvPr>
          <p:cNvSpPr>
            <a:spLocks noGrp="1"/>
          </p:cNvSpPr>
          <p:nvPr>
            <p:ph type="title"/>
          </p:nvPr>
        </p:nvSpPr>
        <p:spPr/>
        <p:txBody>
          <a:bodyPr/>
          <a:lstStyle/>
          <a:p>
            <a:r>
              <a:rPr lang="en-US" dirty="0"/>
              <a:t>Challenges</a:t>
            </a:r>
            <a:endParaRPr lang="en-CA" dirty="0"/>
          </a:p>
        </p:txBody>
      </p:sp>
      <p:sp>
        <p:nvSpPr>
          <p:cNvPr id="3" name="Content Placeholder 2">
            <a:extLst>
              <a:ext uri="{FF2B5EF4-FFF2-40B4-BE49-F238E27FC236}">
                <a16:creationId xmlns:a16="http://schemas.microsoft.com/office/drawing/2014/main" id="{A520D2DA-18B4-4C6E-8239-D579454B7183}"/>
              </a:ext>
            </a:extLst>
          </p:cNvPr>
          <p:cNvSpPr>
            <a:spLocks noGrp="1"/>
          </p:cNvSpPr>
          <p:nvPr>
            <p:ph idx="1"/>
          </p:nvPr>
        </p:nvSpPr>
        <p:spPr/>
        <p:txBody>
          <a:bodyPr/>
          <a:lstStyle/>
          <a:p>
            <a:r>
              <a:rPr lang="en-US" dirty="0"/>
              <a:t>Since the problem is related to life and death small precision would cause a  major difference.</a:t>
            </a:r>
          </a:p>
          <a:p>
            <a:r>
              <a:rPr lang="en-US" dirty="0"/>
              <a:t>Data authenticity(truthfulness) matters a lot since it is a sensible matter, you can’t address a patient with tumor as non tumor.</a:t>
            </a:r>
          </a:p>
          <a:p>
            <a:r>
              <a:rPr lang="en-US" dirty="0"/>
              <a:t>Since there are lot of techniques in market for detecting the tumor, this method has to be improved for more precision and should select some alternative methods to overcome side effects like radiations. </a:t>
            </a:r>
          </a:p>
          <a:p>
            <a:pPr marL="0" indent="0">
              <a:buNone/>
            </a:pPr>
            <a:endParaRPr lang="en-CA" dirty="0"/>
          </a:p>
        </p:txBody>
      </p:sp>
    </p:spTree>
    <p:extLst>
      <p:ext uri="{BB962C8B-B14F-4D97-AF65-F5344CB8AC3E}">
        <p14:creationId xmlns:p14="http://schemas.microsoft.com/office/powerpoint/2010/main" val="36850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6">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4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1" name="Rectangle 4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8E99C-E3AF-473C-9655-A3361D6DFFAC}"/>
              </a:ext>
            </a:extLst>
          </p:cNvPr>
          <p:cNvSpPr>
            <a:spLocks noGrp="1"/>
          </p:cNvSpPr>
          <p:nvPr>
            <p:ph type="title"/>
          </p:nvPr>
        </p:nvSpPr>
        <p:spPr>
          <a:xfrm>
            <a:off x="1043631" y="873940"/>
            <a:ext cx="4928291" cy="1035781"/>
          </a:xfrm>
        </p:spPr>
        <p:txBody>
          <a:bodyPr anchor="ctr">
            <a:normAutofit/>
          </a:bodyPr>
          <a:lstStyle/>
          <a:p>
            <a:r>
              <a:rPr lang="en-US" sz="3600"/>
              <a:t>Conclusion </a:t>
            </a:r>
            <a:endParaRPr lang="en-CA" sz="3600"/>
          </a:p>
        </p:txBody>
      </p:sp>
      <p:sp>
        <p:nvSpPr>
          <p:cNvPr id="3" name="Content Placeholder 2">
            <a:extLst>
              <a:ext uri="{FF2B5EF4-FFF2-40B4-BE49-F238E27FC236}">
                <a16:creationId xmlns:a16="http://schemas.microsoft.com/office/drawing/2014/main" id="{62B19C07-4B7D-45BE-91F3-12044745094C}"/>
              </a:ext>
            </a:extLst>
          </p:cNvPr>
          <p:cNvSpPr>
            <a:spLocks noGrp="1"/>
          </p:cNvSpPr>
          <p:nvPr>
            <p:ph idx="1"/>
          </p:nvPr>
        </p:nvSpPr>
        <p:spPr>
          <a:xfrm>
            <a:off x="1045029" y="2524721"/>
            <a:ext cx="4991629" cy="3677123"/>
          </a:xfrm>
        </p:spPr>
        <p:txBody>
          <a:bodyPr anchor="ctr">
            <a:normAutofit/>
          </a:bodyPr>
          <a:lstStyle/>
          <a:p>
            <a:r>
              <a:rPr lang="en-US" sz="1800" dirty="0"/>
              <a:t>there is hope for life.</a:t>
            </a:r>
          </a:p>
          <a:p>
            <a:endParaRPr lang="en-US" sz="1800" dirty="0"/>
          </a:p>
          <a:p>
            <a:endParaRPr lang="en-US" sz="1800" dirty="0"/>
          </a:p>
          <a:p>
            <a:endParaRPr lang="en-US" sz="1800" dirty="0"/>
          </a:p>
          <a:p>
            <a:endParaRPr lang="en-US" sz="1800" dirty="0"/>
          </a:p>
          <a:p>
            <a:endParaRPr lang="en-CA" sz="1800" dirty="0"/>
          </a:p>
        </p:txBody>
      </p:sp>
      <p:pic>
        <p:nvPicPr>
          <p:cNvPr id="7" name="Picture 6">
            <a:extLst>
              <a:ext uri="{FF2B5EF4-FFF2-40B4-BE49-F238E27FC236}">
                <a16:creationId xmlns:a16="http://schemas.microsoft.com/office/drawing/2014/main" id="{D29A7085-E032-459A-B41B-0315A41E5282}"/>
              </a:ext>
            </a:extLst>
          </p:cNvPr>
          <p:cNvPicPr>
            <a:picLocks noChangeAspect="1"/>
          </p:cNvPicPr>
          <p:nvPr/>
        </p:nvPicPr>
        <p:blipFill rotWithShape="1">
          <a:blip r:embed="rId2"/>
          <a:srcRect l="13867" r="12063"/>
          <a:stretch/>
        </p:blipFill>
        <p:spPr>
          <a:xfrm>
            <a:off x="6788383" y="613147"/>
            <a:ext cx="4565417" cy="5593443"/>
          </a:xfrm>
          <a:prstGeom prst="rect">
            <a:avLst/>
          </a:prstGeom>
        </p:spPr>
      </p:pic>
      <p:cxnSp>
        <p:nvCxnSpPr>
          <p:cNvPr id="56" name="Straight Connector 5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05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14383-FFC4-4DE0-BBC8-B6681E0CDD27}"/>
              </a:ext>
            </a:extLst>
          </p:cNvPr>
          <p:cNvSpPr>
            <a:spLocks noGrp="1"/>
          </p:cNvSpPr>
          <p:nvPr>
            <p:ph type="title"/>
          </p:nvPr>
        </p:nvSpPr>
        <p:spPr>
          <a:xfrm>
            <a:off x="808638" y="386930"/>
            <a:ext cx="9236700" cy="1188950"/>
          </a:xfrm>
        </p:spPr>
        <p:txBody>
          <a:bodyPr anchor="b">
            <a:normAutofit/>
          </a:bodyPr>
          <a:lstStyle/>
          <a:p>
            <a:r>
              <a:rPr lang="en-US" sz="5400" dirty="0"/>
              <a:t>Objectives</a:t>
            </a:r>
            <a:endParaRPr lang="en-CA"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A1EEE8-1A91-444D-AB76-8E11D67AE1D5}"/>
              </a:ext>
            </a:extLst>
          </p:cNvPr>
          <p:cNvSpPr>
            <a:spLocks noGrp="1"/>
          </p:cNvSpPr>
          <p:nvPr>
            <p:ph idx="1"/>
          </p:nvPr>
        </p:nvSpPr>
        <p:spPr>
          <a:xfrm>
            <a:off x="793660" y="2599509"/>
            <a:ext cx="10143668" cy="3435531"/>
          </a:xfrm>
        </p:spPr>
        <p:txBody>
          <a:bodyPr anchor="ctr">
            <a:normAutofit/>
          </a:bodyPr>
          <a:lstStyle/>
          <a:p>
            <a:r>
              <a:rPr lang="en-CA" sz="2400"/>
              <a:t>To automate the brain tumor detection using the Convolutional neural networks(CNN).</a:t>
            </a:r>
          </a:p>
          <a:p>
            <a:r>
              <a:rPr lang="en-CA" sz="2400"/>
              <a:t>To implement the deeper architecture using the small kernels.</a:t>
            </a:r>
          </a:p>
          <a:p>
            <a:r>
              <a:rPr lang="en-CA" sz="2400"/>
              <a:t>To achieve maximum accuracy with minimum complexity when compared with other traditional methods.</a:t>
            </a:r>
          </a:p>
          <a:p>
            <a:r>
              <a:rPr lang="en-CA" sz="2400"/>
              <a:t>To overcome the problem of accurate quantitative measurements for large amount of MRI images.</a:t>
            </a:r>
          </a:p>
          <a:p>
            <a:endParaRPr lang="en-CA" sz="2400"/>
          </a:p>
        </p:txBody>
      </p:sp>
    </p:spTree>
    <p:extLst>
      <p:ext uri="{BB962C8B-B14F-4D97-AF65-F5344CB8AC3E}">
        <p14:creationId xmlns:p14="http://schemas.microsoft.com/office/powerpoint/2010/main" val="220165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7">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88900" dist="38100" dir="5400000" algn="t"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6394DF21-2E9B-432A-BD51-A5EB200CA10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353"/>
          <a:stretch/>
        </p:blipFill>
        <p:spPr bwMode="auto">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9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38" name="Rectangle 13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1" name="Rectangle 14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FD7F20F4-3F32-43DF-A70C-4CB8221BC70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007"/>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9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A5DD2BD3-4A16-4FDC-A01F-7701DC6B4CF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007"/>
          <a:stretch/>
        </p:blipFill>
        <p:spPr bwMode="auto">
          <a:xfrm>
            <a:off x="821204" y="775787"/>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3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68"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Diagram&#10;&#10;Description automatically generated">
            <a:extLst>
              <a:ext uri="{FF2B5EF4-FFF2-40B4-BE49-F238E27FC236}">
                <a16:creationId xmlns:a16="http://schemas.microsoft.com/office/drawing/2014/main" id="{A0FF8792-2416-45B3-AE7F-6B17B782FE1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007"/>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40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D75D7-9A0E-4774-94ED-4CF735551192}"/>
              </a:ext>
            </a:extLst>
          </p:cNvPr>
          <p:cNvSpPr>
            <a:spLocks noGrp="1"/>
          </p:cNvSpPr>
          <p:nvPr>
            <p:ph type="title"/>
          </p:nvPr>
        </p:nvSpPr>
        <p:spPr>
          <a:xfrm>
            <a:off x="808638" y="386930"/>
            <a:ext cx="9236700" cy="1188950"/>
          </a:xfrm>
        </p:spPr>
        <p:txBody>
          <a:bodyPr anchor="b">
            <a:normAutofit/>
          </a:bodyPr>
          <a:lstStyle/>
          <a:p>
            <a:r>
              <a:rPr lang="en-US" sz="5000"/>
              <a:t>Why Build a classification model?</a:t>
            </a:r>
            <a:endParaRPr lang="en-CA" sz="50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1DD8D2-0040-424C-9D8B-6566BF9DB8B6}"/>
              </a:ext>
            </a:extLst>
          </p:cNvPr>
          <p:cNvSpPr>
            <a:spLocks noGrp="1"/>
          </p:cNvSpPr>
          <p:nvPr>
            <p:ph idx="1"/>
          </p:nvPr>
        </p:nvSpPr>
        <p:spPr>
          <a:xfrm>
            <a:off x="793660" y="2281561"/>
            <a:ext cx="10143668" cy="3753479"/>
          </a:xfrm>
        </p:spPr>
        <p:txBody>
          <a:bodyPr anchor="ctr">
            <a:normAutofit/>
          </a:bodyPr>
          <a:lstStyle/>
          <a:p>
            <a:r>
              <a:rPr lang="en-US" sz="2400" dirty="0"/>
              <a:t>Brain tumor is a deadly disease that healthcare industry is facing.</a:t>
            </a:r>
          </a:p>
          <a:p>
            <a:r>
              <a:rPr lang="en-US" sz="2400" dirty="0"/>
              <a:t>Having a classification model which helps healthcare domain analyze if the patient has tumor and be able to predict it at early stages using machine learning model.</a:t>
            </a:r>
          </a:p>
          <a:p>
            <a:r>
              <a:rPr lang="en-US" sz="2400" dirty="0"/>
              <a:t>Conventional data such as MRI and lab results were used to train the model so as to predict if any new given image contains tumor or not.</a:t>
            </a:r>
          </a:p>
          <a:p>
            <a:r>
              <a:rPr lang="en-US" sz="2400" dirty="0"/>
              <a:t>Following traditional laboratory methods is time consuming, this is where Machine learning comes into picture. This model bridges the gap and ensures that the patient is treated at the earliest with results from the trained data.</a:t>
            </a:r>
          </a:p>
          <a:p>
            <a:endParaRPr lang="en-CA" sz="2400" dirty="0"/>
          </a:p>
        </p:txBody>
      </p:sp>
    </p:spTree>
    <p:extLst>
      <p:ext uri="{BB962C8B-B14F-4D97-AF65-F5344CB8AC3E}">
        <p14:creationId xmlns:p14="http://schemas.microsoft.com/office/powerpoint/2010/main" val="125674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8F32C-D908-46B7-81AF-749C3562C15C}"/>
              </a:ext>
            </a:extLst>
          </p:cNvPr>
          <p:cNvSpPr>
            <a:spLocks noGrp="1"/>
          </p:cNvSpPr>
          <p:nvPr>
            <p:ph type="title"/>
          </p:nvPr>
        </p:nvSpPr>
        <p:spPr>
          <a:xfrm>
            <a:off x="808638" y="386930"/>
            <a:ext cx="9236700" cy="1188950"/>
          </a:xfrm>
        </p:spPr>
        <p:txBody>
          <a:bodyPr anchor="b">
            <a:normAutofit/>
          </a:bodyPr>
          <a:lstStyle/>
          <a:p>
            <a:r>
              <a:rPr lang="en-US" sz="5400"/>
              <a:t>Problem Solution</a:t>
            </a:r>
            <a:endParaRPr lang="en-CA" sz="5400"/>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97A2EC-7195-46E9-A85A-51BB3DD09423}"/>
              </a:ext>
            </a:extLst>
          </p:cNvPr>
          <p:cNvSpPr>
            <a:spLocks noGrp="1"/>
          </p:cNvSpPr>
          <p:nvPr>
            <p:ph idx="1"/>
          </p:nvPr>
        </p:nvSpPr>
        <p:spPr>
          <a:xfrm>
            <a:off x="793660" y="2599509"/>
            <a:ext cx="10143668" cy="3435531"/>
          </a:xfrm>
        </p:spPr>
        <p:txBody>
          <a:bodyPr anchor="ctr">
            <a:normAutofit/>
          </a:bodyPr>
          <a:lstStyle/>
          <a:p>
            <a:r>
              <a:rPr lang="en-US" sz="2000"/>
              <a:t>We are using machine learning to overcome tumor detection issues.</a:t>
            </a:r>
          </a:p>
          <a:p>
            <a:r>
              <a:rPr lang="en-US" sz="2000"/>
              <a:t>We are using deep learning techniques such as Convolution Neural Networks algorithm to build a model that can identify and detect tumor from the trained data.</a:t>
            </a:r>
          </a:p>
          <a:p>
            <a:r>
              <a:rPr lang="en-US" sz="2000"/>
              <a:t>Using this model Healthcare industry will be able to detect tumor within short span of time.</a:t>
            </a:r>
          </a:p>
          <a:p>
            <a:r>
              <a:rPr lang="en-US" sz="2000"/>
              <a:t>By detecting it in early stages, necessary precautions and treatments can be taken to cure the disease.</a:t>
            </a:r>
          </a:p>
          <a:p>
            <a:r>
              <a:rPr lang="en-US" sz="2000"/>
              <a:t>Using the images of the cured patient's tumor, we can train our model for higher accuracy and reduce risk factor. It will also help us estimate time required for treatment.</a:t>
            </a:r>
            <a:endParaRPr lang="en-CA" sz="2000"/>
          </a:p>
        </p:txBody>
      </p:sp>
    </p:spTree>
    <p:extLst>
      <p:ext uri="{BB962C8B-B14F-4D97-AF65-F5344CB8AC3E}">
        <p14:creationId xmlns:p14="http://schemas.microsoft.com/office/powerpoint/2010/main" val="340591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1102</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Detection of Brain Tumor using Convolution Neural Networks</vt:lpstr>
      <vt:lpstr>Introduction</vt:lpstr>
      <vt:lpstr>Objectives</vt:lpstr>
      <vt:lpstr>PowerPoint Presentation</vt:lpstr>
      <vt:lpstr>PowerPoint Presentation</vt:lpstr>
      <vt:lpstr>PowerPoint Presentation</vt:lpstr>
      <vt:lpstr>PowerPoint Presentation</vt:lpstr>
      <vt:lpstr>Why Build a classification model?</vt:lpstr>
      <vt:lpstr>Problem Solution</vt:lpstr>
      <vt:lpstr>Dataset Description</vt:lpstr>
      <vt:lpstr>Binary Encoding of Brain Images</vt:lpstr>
      <vt:lpstr>Introduction to CNN Architecture</vt:lpstr>
      <vt:lpstr>CNN Architecture</vt:lpstr>
      <vt:lpstr>Applying CNN Algorithm to Predict Tumor </vt:lpstr>
      <vt:lpstr>Steps to create a classification model</vt:lpstr>
      <vt:lpstr>Data Preprocessing</vt:lpstr>
      <vt:lpstr>Skull Stripping</vt:lpstr>
      <vt:lpstr>Data Augmentation</vt:lpstr>
      <vt:lpstr>Building the CNN model</vt:lpstr>
      <vt:lpstr>Plotting the accuracy</vt:lpstr>
      <vt:lpstr>Challenges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Brain Tumor using Convolution Neural Networks</dc:title>
  <dc:creator>Venkata Hanuman Sai Kumar Kaparaju</dc:creator>
  <cp:lastModifiedBy>Venkata Hanuman Sai Kumar Kaparaju</cp:lastModifiedBy>
  <cp:revision>16</cp:revision>
  <dcterms:created xsi:type="dcterms:W3CDTF">2020-12-08T02:44:08Z</dcterms:created>
  <dcterms:modified xsi:type="dcterms:W3CDTF">2020-12-21T00:46:22Z</dcterms:modified>
</cp:coreProperties>
</file>