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F99-5AA6-43CB-8023-4EB096BE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C678E-FA2F-49CB-931D-EB21CE0CA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CC5D-350F-45CF-8E40-2F76A316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0B63-EA82-41D6-BEEA-3B8F283C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D481-119C-4E2A-84D8-8550FB9C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A6F4-34CF-4B05-9C3C-AB6DF3A5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2498-392D-47DC-A4FB-4411228A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2ED6-A2CD-445D-84FE-D4E103F0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226B-3EB8-4A45-930A-0B922000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85EF-F755-44C5-B4AC-F196814B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FB3E6-7EE8-4EF6-B65A-605BD5B8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4A8C-E184-4231-AACD-2AB1FC74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F44F-3EA1-4A81-BB34-EA2EB64B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20F1-3D63-49B8-9BC4-9FE8DDAB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BCAF-831F-4D9B-A075-1B64CDE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689-5AC5-47DE-B635-48CB8B7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EB73-25A4-4899-9950-1E100773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9002-4D23-44C0-8E6F-C8C20E5F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146C-1B7A-4850-9998-DCFA7381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C362-372E-43E6-8664-480BA0C6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7F3B-52AB-4A7F-ABAB-59B8E525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4BE8A-8DAC-4216-8B03-62C764BD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A549-839E-412D-B464-6F62016E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8A35-DDE2-429C-8909-22636732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0445-A630-4A50-8EB1-76199B5B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D4A-30A2-4900-9599-7436C7FC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0F54-7237-4C1D-BEE8-EEB2BB6DF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04B8-9F2A-438E-A04D-0113B220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6C17-C943-4584-8EB6-95CEC05E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E64D-B37B-421F-9604-0760DE5E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291D-231E-4136-8A49-89DB269F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61BF-7A9E-45F5-BF47-D8CE2475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BB1C-0B0B-4B8E-B886-EE06AB07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45933-29ED-4631-B247-4591E62D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FF66-EE13-4FF4-BDD5-4CC7D223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AAFBE-F512-4409-B8D1-B9963C949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8F73D-37B6-46CC-AE7C-CAD9B93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35C3-C859-4ED9-A7D2-88F9837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BFB0-4037-4A43-8475-84901D33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D45E-164E-4624-ACA1-C67E9653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1DE5-BC1A-4F1A-9D5E-3136837F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6C1A7-DAA3-4A39-82B4-56C660AC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944D-0B0C-4576-ABA3-04477FF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A9B7A-5564-4BFB-8291-5ABB247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A2BE6-552D-477B-8C16-E9C93F07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0C43-9C01-487D-964C-42B81121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9EE8-EFB9-4BD2-BC32-F500549B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2763-7B01-4D4F-999F-7AE18336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356D-C2F9-4EE3-9CE7-2D1EBD11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10FD-89BF-4965-AE2D-2F5DE0B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3DB2-07B3-4A33-95BD-764D980B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45C5B-0462-42C8-91F8-296062E3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B6F3-D6E3-40CF-9D3F-701F7E64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7EB8C-E99A-4944-937A-9EB8F00C3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1E2AE-BF77-4AF0-AE1B-5248595E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E8957-15BD-40A4-A2E3-1900AFD7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64A28-75B9-4743-AE3B-291763D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FEA5A-DA88-4B1F-9943-B0C406E4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95B82-2C36-4F4D-8BA2-41AA5CCC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3CA59-BDE3-4E04-B454-DC1875D5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47E9-6F9F-4342-B25B-9E450E55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C61E-757B-4765-AE86-EEB0E87CB52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29CD-429E-45A5-B912-72A21807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1508-FA56-4246-9AB5-A8C74A15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F590-425F-4DCC-A645-4B5C61E3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eople.csail.mit.edu/torralba/publications/80millionImage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8C6E-650A-479F-8497-BE68DC90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0F605-3839-4800-9646-4D26D7833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B324-A3A8-48ED-8604-EFB4B04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to scale invariance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799A-B269-4119-A27E-AD8E62A1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dimension, use a scale whose unit is the standard deviation.</a:t>
            </a:r>
          </a:p>
          <a:p>
            <a:pPr marL="0" indent="0">
              <a:buNone/>
            </a:pPr>
            <a:r>
              <a:rPr lang="en-US" dirty="0"/>
              <a:t>Or use percentiles (A is in the 10</a:t>
            </a:r>
            <a:r>
              <a:rPr lang="en-US" baseline="30000" dirty="0"/>
              <a:t>th</a:t>
            </a:r>
            <a:r>
              <a:rPr lang="en-US" dirty="0"/>
              <a:t> percentile of height; B is in the 80</a:t>
            </a:r>
            <a:r>
              <a:rPr lang="en-US" baseline="30000" dirty="0"/>
              <a:t>th</a:t>
            </a:r>
            <a:r>
              <a:rPr lang="en-US" dirty="0"/>
              <a:t> percentile of height.)</a:t>
            </a:r>
          </a:p>
          <a:p>
            <a:pPr marL="0" indent="0">
              <a:buNone/>
            </a:pPr>
            <a:r>
              <a:rPr lang="en-US" dirty="0"/>
              <a:t>How well this works depends on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80491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B6F7-326D-4BDB-99EA-2999296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61B1-4A2A-4BC5-B067-E43BA32F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Straightforward/naïve implementation</a:t>
            </a:r>
          </a:p>
          <a:p>
            <a:pPr marL="0" indent="0">
              <a:buNone/>
            </a:pPr>
            <a:r>
              <a:rPr lang="en-US" dirty="0"/>
              <a:t>Compute the distance from X to every point in the training set, choose the k smallest.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for training (offline time): Nothing to be done. O(0)</a:t>
            </a:r>
          </a:p>
          <a:p>
            <a:pPr marL="0" indent="0">
              <a:buNone/>
            </a:pPr>
            <a:r>
              <a:rPr lang="en-US" dirty="0"/>
              <a:t>Time for inference: O(|Training set|)</a:t>
            </a:r>
          </a:p>
          <a:p>
            <a:pPr marL="0" indent="0">
              <a:buNone/>
            </a:pPr>
            <a:r>
              <a:rPr lang="en-US" dirty="0"/>
              <a:t>That’s exactly the behavior we don’t want.</a:t>
            </a:r>
          </a:p>
        </p:txBody>
      </p:sp>
    </p:spTree>
    <p:extLst>
      <p:ext uri="{BB962C8B-B14F-4D97-AF65-F5344CB8AC3E}">
        <p14:creationId xmlns:p14="http://schemas.microsoft.com/office/powerpoint/2010/main" val="290844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1A51-04F7-41D8-BE88-563E2DDE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we do better for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5053-EEE5-4EDA-A599-B9AA0CD5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but not easily. Active area of research, technology is improving.</a:t>
            </a:r>
          </a:p>
          <a:p>
            <a:r>
              <a:rPr lang="en-US" dirty="0"/>
              <a:t>Deterministic algorithm for inference that takes time logarithmic in |T| but training is exponential in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Probabilistic algorithm for inference that are polynomial in </a:t>
            </a:r>
            <a:r>
              <a:rPr lang="en-US" i="1" dirty="0"/>
              <a:t>m</a:t>
            </a:r>
            <a:r>
              <a:rPr lang="en-US" dirty="0"/>
              <a:t> but have some probability of returning points that are not actually the closest.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1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2B92-6C0A-4883-91CB-5757F335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Locality sensitive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C239-D89A-46E7-8989-CC811BC1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hash function h(x) such that:</a:t>
            </a:r>
          </a:p>
          <a:p>
            <a:r>
              <a:rPr lang="en-US" dirty="0"/>
              <a:t>If x and y are close, then with high probability h(x) = h(y). (Or h(x) is close to h(y)). (Note that, unlike standard hashing, we are hoping for collisions.)</a:t>
            </a:r>
          </a:p>
          <a:p>
            <a:r>
              <a:rPr lang="en-US" dirty="0"/>
              <a:t>If x and y are far, then with high probability h(x)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dirty="0"/>
              <a:t> h(y).</a:t>
            </a:r>
          </a:p>
          <a:p>
            <a:pPr marL="0" indent="0">
              <a:buNone/>
            </a:pPr>
            <a:r>
              <a:rPr lang="en-US" dirty="0"/>
              <a:t>Training time: Store training set T in a hash table using h.</a:t>
            </a:r>
          </a:p>
          <a:p>
            <a:pPr marL="0" indent="0">
              <a:buNone/>
            </a:pPr>
            <a:r>
              <a:rPr lang="en-US" dirty="0"/>
              <a:t>Inference time: Given new example x, retrieve the example stored at h(x).</a:t>
            </a:r>
          </a:p>
          <a:p>
            <a:pPr marL="0" indent="0">
              <a:buNone/>
            </a:pPr>
            <a:r>
              <a:rPr lang="en-US" dirty="0"/>
              <a:t>(Variant: retrieve examples stored at values close to h(x).)</a:t>
            </a:r>
          </a:p>
        </p:txBody>
      </p:sp>
    </p:spTree>
    <p:extLst>
      <p:ext uri="{BB962C8B-B14F-4D97-AF65-F5344CB8AC3E}">
        <p14:creationId xmlns:p14="http://schemas.microsoft.com/office/powerpoint/2010/main" val="9439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AE2-90DE-4729-8197-F44843BC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of random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D2EA-007D-4411-8560-B04E495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approach to locality-preserving hashing.</a:t>
            </a:r>
          </a:p>
          <a:p>
            <a:pPr marL="0" indent="0">
              <a:buNone/>
            </a:pPr>
            <a:r>
              <a:rPr lang="en-US" dirty="0"/>
              <a:t>Choose integer q. Generate q random directed half-planes P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P</a:t>
            </a:r>
            <a:r>
              <a:rPr lang="en-US" baseline="-25000" dirty="0" err="1"/>
              <a:t>q</a:t>
            </a:r>
            <a:r>
              <a:rPr lang="en-US" dirty="0"/>
              <a:t> in n-dimensional space  (“directed” means that you specify which is the positive side of P and which is the negative side.)</a:t>
            </a:r>
          </a:p>
          <a:p>
            <a:pPr marL="0" indent="0">
              <a:buNone/>
            </a:pPr>
            <a:r>
              <a:rPr lang="en-US" dirty="0"/>
              <a:t>For any example x, define the bit h</a:t>
            </a:r>
            <a:r>
              <a:rPr lang="en-US" baseline="-25000" dirty="0"/>
              <a:t>i</a:t>
            </a:r>
            <a:r>
              <a:rPr lang="en-US" dirty="0"/>
              <a:t>(x) to be the side of P</a:t>
            </a:r>
            <a:r>
              <a:rPr lang="en-US" baseline="-25000" dirty="0"/>
              <a:t>i</a:t>
            </a:r>
            <a:r>
              <a:rPr lang="en-US" dirty="0"/>
              <a:t> (positive or negative) containing x.</a:t>
            </a:r>
          </a:p>
          <a:p>
            <a:pPr marL="0" indent="0">
              <a:buNone/>
            </a:pPr>
            <a:r>
              <a:rPr lang="en-US" dirty="0"/>
              <a:t>Define h(x) to be the bit vector of length q: &lt; h</a:t>
            </a:r>
            <a:r>
              <a:rPr lang="en-US" baseline="-25000" dirty="0"/>
              <a:t>1</a:t>
            </a:r>
            <a:r>
              <a:rPr lang="en-US" dirty="0"/>
              <a:t>(x), h</a:t>
            </a:r>
            <a:r>
              <a:rPr lang="en-US" baseline="-25000" dirty="0"/>
              <a:t>2</a:t>
            </a:r>
            <a:r>
              <a:rPr lang="en-US" dirty="0"/>
              <a:t>(x) … </a:t>
            </a:r>
            <a:r>
              <a:rPr lang="en-US" dirty="0" err="1"/>
              <a:t>h</a:t>
            </a:r>
            <a:r>
              <a:rPr lang="en-US" baseline="-25000" dirty="0" err="1"/>
              <a:t>q</a:t>
            </a:r>
            <a:r>
              <a:rPr lang="en-US" dirty="0"/>
              <a:t>(x) &gt;</a:t>
            </a:r>
          </a:p>
          <a:p>
            <a:pPr marL="0" indent="0">
              <a:buNone/>
            </a:pPr>
            <a:r>
              <a:rPr lang="en-US" dirty="0"/>
              <a:t>So h(x) has 2</a:t>
            </a:r>
            <a:r>
              <a:rPr lang="en-US" baseline="30000" dirty="0"/>
              <a:t>q</a:t>
            </a:r>
            <a:r>
              <a:rPr lang="en-US" dirty="0"/>
              <a:t> different values (assuming q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 n). </a:t>
            </a:r>
          </a:p>
          <a:p>
            <a:pPr marL="0" indent="0">
              <a:buNone/>
            </a:pPr>
            <a:r>
              <a:rPr lang="en-US" dirty="0"/>
              <a:t>Training time: O(|</a:t>
            </a:r>
            <a:r>
              <a:rPr lang="en-US" dirty="0" err="1"/>
              <a:t>T|nq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Inference time:  O(nq).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DD71-1D1F-49FA-A456-D56241CE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of random projections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C6A008D-DCA2-47CD-8C2D-573D4EDC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70" y="1546343"/>
            <a:ext cx="6559060" cy="5150544"/>
          </a:xfrm>
        </p:spPr>
      </p:pic>
    </p:spTree>
    <p:extLst>
      <p:ext uri="{BB962C8B-B14F-4D97-AF65-F5344CB8AC3E}">
        <p14:creationId xmlns:p14="http://schemas.microsoft.com/office/powerpoint/2010/main" val="36671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914B-5C29-451B-8F88-D6F069A1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383"/>
          </a:xfrm>
        </p:spPr>
        <p:txBody>
          <a:bodyPr/>
          <a:lstStyle/>
          <a:p>
            <a:pPr algn="ctr"/>
            <a:r>
              <a:rPr lang="en-US" dirty="0"/>
              <a:t>Hyperparameters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D8E8-2ECA-4BF1-9855-4AB84674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98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Machine learning algorithms tend to be full of hyperparameters:</a:t>
            </a:r>
          </a:p>
          <a:p>
            <a:pPr marL="0" indent="0">
              <a:buNone/>
            </a:pPr>
            <a:r>
              <a:rPr lang="en-US" dirty="0"/>
              <a:t>We have already seen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the Laplacian correction for Naïve Bayes</a:t>
            </a:r>
          </a:p>
          <a:p>
            <a:r>
              <a:rPr lang="en-US" dirty="0"/>
              <a:t>k in k-Nearest Neighbors</a:t>
            </a:r>
          </a:p>
          <a:p>
            <a:r>
              <a:rPr lang="en-US" dirty="0"/>
              <a:t>M controlling explore vs. exploit in reinforcement learning</a:t>
            </a:r>
          </a:p>
          <a:p>
            <a:pPr marL="0" indent="0">
              <a:buNone/>
            </a:pPr>
            <a:r>
              <a:rPr lang="en-US" dirty="0"/>
              <a:t>We will soon see</a:t>
            </a:r>
          </a:p>
          <a:p>
            <a:r>
              <a:rPr lang="en-US" dirty="0"/>
              <a:t>Step size in gradient descent methods</a:t>
            </a:r>
          </a:p>
          <a:p>
            <a:r>
              <a:rPr lang="en-US" dirty="0"/>
              <a:t>k in k-means</a:t>
            </a:r>
          </a:p>
          <a:p>
            <a:r>
              <a:rPr lang="en-US" dirty="0"/>
              <a:t>Regularization coefficients</a:t>
            </a:r>
          </a:p>
          <a:p>
            <a:pPr marL="0" indent="0">
              <a:buNone/>
            </a:pPr>
            <a:r>
              <a:rPr lang="en-US" dirty="0"/>
              <a:t>In complex methods there are often many fine-grained architectural decisions to make. E.g. termination condition in </a:t>
            </a:r>
            <a:r>
              <a:rPr lang="en-US"/>
              <a:t>gradient descent,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8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DF2A-E200-4936-BB59-1F11B329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you set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84AD-AF60-4FAD-9A82-382CA945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occasionally there is some guidance from theory.</a:t>
            </a:r>
          </a:p>
          <a:p>
            <a:pPr marL="0" indent="0">
              <a:buNone/>
            </a:pPr>
            <a:r>
              <a:rPr lang="en-US" dirty="0"/>
              <a:t>There is a body of informal knowledge: “folk wisdom”. </a:t>
            </a:r>
          </a:p>
          <a:p>
            <a:pPr marL="0" indent="0">
              <a:buNone/>
            </a:pPr>
            <a:r>
              <a:rPr lang="en-US" dirty="0"/>
              <a:t>Practitioners get good from experience.</a:t>
            </a:r>
          </a:p>
          <a:p>
            <a:pPr marL="0" indent="0">
              <a:buNone/>
            </a:pPr>
            <a:r>
              <a:rPr lang="en-US" dirty="0"/>
              <a:t>You may use one ML system to find hyperparameters for another 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mostly: </a:t>
            </a:r>
            <a:r>
              <a:rPr lang="en-US" sz="4000" b="1" i="1" dirty="0"/>
              <a:t>Empirical Experimentation.</a:t>
            </a:r>
          </a:p>
          <a:p>
            <a:pPr marL="0" indent="0">
              <a:buNone/>
            </a:pPr>
            <a:r>
              <a:rPr lang="en-US" dirty="0"/>
              <a:t>Experimental design and analysis is a whole art in itself.</a:t>
            </a:r>
          </a:p>
        </p:txBody>
      </p:sp>
    </p:spTree>
    <p:extLst>
      <p:ext uri="{BB962C8B-B14F-4D97-AF65-F5344CB8AC3E}">
        <p14:creationId xmlns:p14="http://schemas.microsoft.com/office/powerpoint/2010/main" val="23538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A1D3-6842-46A0-B564-4C146653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Conceptually the simplest form of classification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946E-9FFD-46E0-9C24-D8B31B679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m</a:t>
                </a:r>
                <a:r>
                  <a:rPr lang="en-US" dirty="0"/>
                  <a:t> numerical predictive attributes. So the tuple of predictive attributes for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considered a single </a:t>
                </a:r>
                <a:r>
                  <a:rPr lang="en-US" i="1" dirty="0"/>
                  <a:t>m</a:t>
                </a:r>
                <a:r>
                  <a:rPr lang="en-US" dirty="0"/>
                  <a:t>-dimensional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If the classification attribute is discrete:</a:t>
                </a:r>
                <a:br>
                  <a:rPr lang="en-US" dirty="0"/>
                </a:br>
                <a:r>
                  <a:rPr lang="en-US" dirty="0"/>
                  <a:t>      </a:t>
                </a:r>
                <a:r>
                  <a:rPr lang="en-US" dirty="0" err="1"/>
                  <a:t>kNN</a:t>
                </a:r>
                <a:r>
                  <a:rPr lang="en-US" dirty="0"/>
                  <a:t>(new instance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; training set T; int k) { % k is usually 1, 3, 5</a:t>
                </a:r>
                <a:br>
                  <a:rPr lang="en-US" dirty="0"/>
                </a:br>
                <a:r>
                  <a:rPr lang="en-US" dirty="0"/>
                  <a:t>             find the k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 that are closest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dirty="0"/>
                  <a:t>             have them vote on the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;</a:t>
                </a:r>
                <a:br>
                  <a:rPr lang="en-US" dirty="0"/>
                </a:br>
                <a:r>
                  <a:rPr lang="en-US" dirty="0"/>
                  <a:t>         }</a:t>
                </a:r>
              </a:p>
              <a:p>
                <a:pPr marL="0" indent="0">
                  <a:buNone/>
                </a:pPr>
                <a:r>
                  <a:rPr lang="en-US" dirty="0"/>
                  <a:t>If the classification attribute is numeric, then change the last line to</a:t>
                </a:r>
              </a:p>
              <a:p>
                <a:pPr marL="0" indent="0">
                  <a:buNone/>
                </a:pPr>
                <a:r>
                  <a:rPr lang="en-US" dirty="0"/>
                  <a:t>             take their average as the value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946E-9FFD-46E0-9C24-D8B31B679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E462-DA74-462D-9EA9-016D54D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CB21-E404-42B9-A0FC-A89006D06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Predictive attributes: Position in the plane.</a:t>
            </a:r>
            <a:br>
              <a:rPr lang="en-US" dirty="0"/>
            </a:br>
            <a:r>
              <a:rPr lang="en-US" dirty="0"/>
              <a:t>Classification attribute: Blue or red.</a:t>
            </a:r>
            <a:br>
              <a:rPr lang="en-US" dirty="0"/>
            </a:br>
            <a:r>
              <a:rPr lang="en-US" dirty="0"/>
              <a:t>New instance: Black dot</a:t>
            </a:r>
          </a:p>
          <a:p>
            <a:pPr marL="0" indent="0">
              <a:buNone/>
            </a:pPr>
            <a:r>
              <a:rPr lang="en-US" dirty="0"/>
              <a:t>k=1: Predict blue.   k=3: Predict 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B4984F7-9F86-49FE-BA11-FE41120E3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057757" cy="4173065"/>
          </a:xfrm>
        </p:spPr>
      </p:pic>
    </p:spTree>
    <p:extLst>
      <p:ext uri="{BB962C8B-B14F-4D97-AF65-F5344CB8AC3E}">
        <p14:creationId xmlns:p14="http://schemas.microsoft.com/office/powerpoint/2010/main" val="242349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57200-FAAD-4E7B-A322-6ABC739F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0CF877-8E54-45CD-AAD9-427412758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 closer points a bigger vote: </a:t>
                </a:r>
                <a:br>
                  <a:rPr lang="en-US" dirty="0"/>
                </a:br>
                <a:r>
                  <a:rPr lang="en-US" dirty="0"/>
                  <a:t>e.g. training point Y gets a vote of size 1/d(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In that case, you can let k be </a:t>
                </a:r>
                <a:r>
                  <a:rPr lang="en-US" b="0" i="1" dirty="0"/>
                  <a:t>all</a:t>
                </a:r>
                <a:r>
                  <a:rPr lang="en-US" b="0" dirty="0"/>
                  <a:t> the points in the training set – some mathematical advantages.</a:t>
                </a:r>
              </a:p>
              <a:p>
                <a:pPr marL="0" indent="0">
                  <a:buNone/>
                </a:pPr>
                <a:r>
                  <a:rPr lang="en-US" dirty="0"/>
                  <a:t>Different definitions of “distance”:</a:t>
                </a:r>
              </a:p>
              <a:p>
                <a:pPr marL="0" indent="0">
                  <a:buNone/>
                </a:pPr>
                <a:r>
                  <a:rPr lang="en-US" dirty="0"/>
                  <a:t>Euclidean distance squared: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(General rule: In algorithms that use the Euclidean distance, only take the square root if you have to.)</a:t>
                </a:r>
              </a:p>
              <a:p>
                <a:pPr marL="0" indent="0">
                  <a:buNone/>
                </a:pPr>
                <a:r>
                  <a:rPr lang="en-US" dirty="0"/>
                  <a:t>Manhattan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norm: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0CF877-8E54-45CD-AAD9-427412758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F0A-D435-4881-BB58-5B06036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97F36-3E24-4075-AE43-80CE113B5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Makes no assumptions about the “shape” of categories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“Non-parametric”: Makes no assumptions about a probabilistic process.</a:t>
                </a:r>
              </a:p>
              <a:p>
                <a:pPr marL="0" indent="0">
                  <a:buNone/>
                </a:pPr>
                <a:r>
                  <a:rPr lang="en-US" dirty="0"/>
                  <a:t>(Downside of that: There is no probabilistic interpretation.)</a:t>
                </a:r>
              </a:p>
              <a:p>
                <a:r>
                  <a:rPr lang="en-US" dirty="0"/>
                  <a:t>Under very general assumptions, guaranteed to give near optimal results for large enough training set.</a:t>
                </a:r>
              </a:p>
              <a:p>
                <a:r>
                  <a:rPr lang="en-US" dirty="0"/>
                  <a:t>Often works pretty well, particularly when:</a:t>
                </a:r>
              </a:p>
              <a:p>
                <a:pPr lvl="1"/>
                <a:r>
                  <a:rPr lang="en-US" dirty="0"/>
                  <a:t>You have a large training set</a:t>
                </a:r>
              </a:p>
              <a:p>
                <a:pPr lvl="1"/>
                <a:r>
                  <a:rPr lang="en-US" dirty="0"/>
                  <a:t>Categories, viewed as regions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seems to be fairly compact but very strange shapes. E.g. long curvy surfaces.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97F36-3E24-4075-AE43-80CE113B5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CC63-5ECD-42CE-858E-B553FD47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DF8D13E-31A4-4669-9CD4-C0C16776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7" y="1629377"/>
            <a:ext cx="7315200" cy="4984305"/>
          </a:xfrm>
        </p:spPr>
      </p:pic>
    </p:spTree>
    <p:extLst>
      <p:ext uri="{BB962C8B-B14F-4D97-AF65-F5344CB8AC3E}">
        <p14:creationId xmlns:p14="http://schemas.microsoft.com/office/powerpoint/2010/main" val="15876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C2CB-A7D4-45CF-B403-EB7FB2C8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E.g. image labelling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C2F82-A57C-4475-8795-8DA63873B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Predictive attributes: RGB intensity levels at pixels.</a:t>
                </a:r>
              </a:p>
              <a:p>
                <a:pPr marL="0" indent="0">
                  <a:buNone/>
                </a:pPr>
                <a:r>
                  <a:rPr lang="en-US" dirty="0"/>
                  <a:t>m=3x1024x768 (or whatever is your resolution)</a:t>
                </a:r>
              </a:p>
              <a:p>
                <a:pPr marL="0" indent="0">
                  <a:buNone/>
                </a:pPr>
                <a:r>
                  <a:rPr lang="en-US" dirty="0"/>
                  <a:t>Classification attributes: Categories: Cat. Firetruck. Tree. …</a:t>
                </a:r>
              </a:p>
              <a:p>
                <a:pPr marL="0" indent="0">
                  <a:buNone/>
                </a:pPr>
                <a:r>
                  <a:rPr lang="en-US" dirty="0"/>
                  <a:t>Almost all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are homogeneous noise. On the other hand, those don’t occur as test points much.</a:t>
                </a:r>
              </a:p>
              <a:p>
                <a:pPr marL="0" indent="0">
                  <a:buNone/>
                </a:pPr>
                <a:r>
                  <a:rPr lang="en-US" dirty="0"/>
                  <a:t>Images of cats are a very small region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but a very strangely shaped one.</a:t>
                </a:r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“80 Million Tiny Images”: </a:t>
                </a:r>
                <a:r>
                  <a:rPr lang="en-US" dirty="0"/>
                  <a:t>Torralba,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Fergus, </a:t>
                </a:r>
                <a:r>
                  <a:rPr lang="en-US" dirty="0"/>
                  <a:t>and Freeman 2008.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C2F82-A57C-4475-8795-8DA63873B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1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64EC-71D4-43AE-9A13-D0EB38F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of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2D3-5462-4F45-B458-062B1971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Hypersensitive to noise. If the nearest points are </a:t>
            </a:r>
            <a:r>
              <a:rPr lang="en-US" dirty="0" err="1"/>
              <a:t>mislabelled</a:t>
            </a:r>
            <a:r>
              <a:rPr lang="en-US" dirty="0"/>
              <a:t>, then the answer is wrong. You can reduce sensitivity to noise by increasing k, but that costs in precision.</a:t>
            </a:r>
          </a:p>
          <a:p>
            <a:r>
              <a:rPr lang="en-US" dirty="0"/>
              <a:t>Can’t use training instances that have missing attributes, because you can’t compute a meaningful distance. (Rare exceptions.) Problematic to use with new examples missing attributes, for reasons below.</a:t>
            </a:r>
          </a:p>
          <a:p>
            <a:r>
              <a:rPr lang="en-US" dirty="0"/>
              <a:t>Brittle under repeated attributes.</a:t>
            </a:r>
          </a:p>
          <a:p>
            <a:r>
              <a:rPr lang="en-US" dirty="0"/>
              <a:t>Brittle under irrelevant attributes. All attributes are weighted equally.</a:t>
            </a:r>
          </a:p>
          <a:p>
            <a:r>
              <a:rPr lang="en-US" dirty="0"/>
              <a:t>Brittle under skewed class distribution. If one category is more common than another, then it is more likely to generate a close neighbor.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21BF-051B-479D-B431-F4BFC471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Issue with </a:t>
            </a:r>
            <a:r>
              <a:rPr lang="en-US" dirty="0" err="1"/>
              <a:t>kNN</a:t>
            </a:r>
            <a:r>
              <a:rPr lang="en-US" dirty="0"/>
              <a:t>: Not scale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11A3-65D6-40AB-88FE-A6AB83EE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166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Suppose that we are trying to characterize people’s body mass index (malnourished, thin, average, heavy, obese). We have a table that records their weight in grams and their height in meters.</a:t>
            </a:r>
          </a:p>
          <a:p>
            <a:pPr marL="0" indent="0">
              <a:buNone/>
            </a:pPr>
            <a:r>
              <a:rPr lang="en-US" dirty="0"/>
              <a:t>Training examples </a:t>
            </a:r>
          </a:p>
          <a:p>
            <a:pPr marL="0" indent="0">
              <a:buNone/>
            </a:pPr>
            <a:r>
              <a:rPr lang="en-US" dirty="0"/>
              <a:t>A: Weight=59000 gm. Height=1.5 m.  Heavy.  (130.1 </a:t>
            </a:r>
            <a:r>
              <a:rPr lang="en-US" dirty="0" err="1"/>
              <a:t>lbs</a:t>
            </a:r>
            <a:r>
              <a:rPr lang="en-US" dirty="0"/>
              <a:t>, 5 foot)</a:t>
            </a:r>
          </a:p>
          <a:p>
            <a:pPr marL="0" indent="0">
              <a:buNone/>
            </a:pPr>
            <a:r>
              <a:rPr lang="en-US" dirty="0"/>
              <a:t>B: Weight=59100 gm. Height=1.8 m.  Thin.     (130.3 </a:t>
            </a:r>
            <a:r>
              <a:rPr lang="en-US" dirty="0" err="1"/>
              <a:t>lbs</a:t>
            </a:r>
            <a:r>
              <a:rPr lang="en-US" dirty="0"/>
              <a:t>, 6 foot)</a:t>
            </a:r>
          </a:p>
          <a:p>
            <a:pPr marL="0" indent="0">
              <a:buNone/>
            </a:pPr>
            <a:r>
              <a:rPr lang="en-US" dirty="0"/>
              <a:t>New example</a:t>
            </a:r>
          </a:p>
          <a:p>
            <a:pPr marL="0" indent="0">
              <a:buNone/>
            </a:pPr>
            <a:r>
              <a:rPr lang="en-US" dirty="0"/>
              <a:t>X: Weight=59075 gm.  Height=1.55m </a:t>
            </a:r>
          </a:p>
          <a:p>
            <a:pPr marL="0" indent="0">
              <a:buNone/>
            </a:pPr>
            <a:r>
              <a:rPr lang="en-US" dirty="0"/>
              <a:t>Obviously X is a lot more similar to A than to B. But</a:t>
            </a:r>
          </a:p>
          <a:p>
            <a:pPr marL="0" indent="0">
              <a:buNone/>
            </a:pPr>
            <a:r>
              <a:rPr lang="en-US" dirty="0"/>
              <a:t>d(&lt;59000,1.5&gt;,&lt;59075,1.55&gt;)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dirty="0"/>
              <a:t> 75 </a:t>
            </a:r>
            <a:br>
              <a:rPr lang="en-US" dirty="0"/>
            </a:br>
            <a:r>
              <a:rPr lang="en-US" dirty="0"/>
              <a:t>d(&lt;59100,1.8&gt;,&lt;59075,1.55&gt;)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dirty="0"/>
              <a:t>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1282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K Nearest Neighbors</vt:lpstr>
      <vt:lpstr>Conceptually the simplest form of classification learning</vt:lpstr>
      <vt:lpstr>Example</vt:lpstr>
      <vt:lpstr>Variants</vt:lpstr>
      <vt:lpstr>Strengths</vt:lpstr>
      <vt:lpstr>PowerPoint Presentation</vt:lpstr>
      <vt:lpstr>E.g. image labelling</vt:lpstr>
      <vt:lpstr>Limitations of kNN</vt:lpstr>
      <vt:lpstr>Issue with kNN: Not scale invariant</vt:lpstr>
      <vt:lpstr>Solution to scale invariance</vt:lpstr>
      <vt:lpstr>Running time</vt:lpstr>
      <vt:lpstr>Can we do better for running time?</vt:lpstr>
      <vt:lpstr>Locality sensitive hashing</vt:lpstr>
      <vt:lpstr>Method of random projections</vt:lpstr>
      <vt:lpstr>Method of random projections</vt:lpstr>
      <vt:lpstr>Hyperparameters in machine learning</vt:lpstr>
      <vt:lpstr>How do you set hyperparameters?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Ernest Davis</dc:creator>
  <cp:lastModifiedBy>Ernest Davis</cp:lastModifiedBy>
  <cp:revision>30</cp:revision>
  <dcterms:created xsi:type="dcterms:W3CDTF">2020-10-28T15:02:28Z</dcterms:created>
  <dcterms:modified xsi:type="dcterms:W3CDTF">2021-03-29T23:12:04Z</dcterms:modified>
</cp:coreProperties>
</file>