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F55-A6AE-42AB-939F-076F29511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5E984-8A0C-4162-9A95-249E99EFF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301172-A656-46A2-B946-272018091B40}"/>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1267D0C2-A551-47EA-AD4F-0E16E1C75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97311-678D-48AF-A683-13A3C6E672D0}"/>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327079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7296-BAF8-4BFD-B0ED-DEF14D4A1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36553A-C757-492B-8DB2-E0B19644E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9FFE2-D333-4D17-A982-4709EC59BFB7}"/>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97DC56EB-D642-4354-8A7D-9D6DE45B0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60483-3800-4965-A23E-F116323C52F4}"/>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279057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D28DE-6F95-456B-A9C9-557DD04DD6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CDD3D-49A3-4FE6-A7AA-0E53969BA5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78FE9-8C37-4AA9-BDB8-B9DC29B7D967}"/>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BA9F40A4-9222-464E-B271-0C7FCE2BB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BC7C7-F3AB-4E7A-8789-CE1917F21F7B}"/>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380959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EB76-24DE-451A-8EDB-5ACA889D0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DD8B4-0DBD-4102-AD79-93AB27E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9C2CF-68DC-45A7-92E1-ACC88884B024}"/>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9B8F3FEF-7F0E-4231-80B2-137FD729C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70B6C-5292-4B6C-B0BA-DE20E2EDBA69}"/>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246713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8DAE-87C0-41F1-8894-6FFF2CDBB9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8B9E6-26BE-4221-95B1-0484A73C1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A473C-BD2F-4B99-A2DF-925EB6DFBB0E}"/>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6DFAD0D4-3DA2-4487-8167-E03FD9539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B75CE-B6AB-404D-8FF2-536A34992419}"/>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172437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DCDD-4C12-4C80-9F27-C87AE0DFA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E1FCB-4EF8-4932-A2D8-E057C51608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0D51A-24BC-40CD-86FA-0062F314E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BF6CC-3C7B-477D-88CD-57D169776B3E}"/>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6" name="Footer Placeholder 5">
            <a:extLst>
              <a:ext uri="{FF2B5EF4-FFF2-40B4-BE49-F238E27FC236}">
                <a16:creationId xmlns:a16="http://schemas.microsoft.com/office/drawing/2014/main" id="{64B9BA87-14E9-445B-A7B1-9814E6D7B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7D890-B8D0-4AC9-B424-53303AB082F6}"/>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5381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0376-F7F5-482B-B694-9746299A8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E4941C-7491-4900-AEB9-6C7BA370A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33AE1-3EDF-4D32-A0CC-57B6EE832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302CE3-A8A6-496F-B83E-71C89BCE8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9398D-75AE-4A81-AB69-2449936F0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2ED2C-3CF7-49BC-A402-A809E6E4D5AD}"/>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8" name="Footer Placeholder 7">
            <a:extLst>
              <a:ext uri="{FF2B5EF4-FFF2-40B4-BE49-F238E27FC236}">
                <a16:creationId xmlns:a16="http://schemas.microsoft.com/office/drawing/2014/main" id="{C1725900-98E6-44D5-8907-5DAFC943C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7E6DC4-0A49-45DF-B933-C54EF12E1EA8}"/>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246823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94E0-04D4-4279-B974-E6FEDB70AB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09972-F6F3-4E61-A830-88A26877024A}"/>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4" name="Footer Placeholder 3">
            <a:extLst>
              <a:ext uri="{FF2B5EF4-FFF2-40B4-BE49-F238E27FC236}">
                <a16:creationId xmlns:a16="http://schemas.microsoft.com/office/drawing/2014/main" id="{2C94A2F8-94BE-4CFE-80F8-2882A6CEE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45DC8-48B0-45F2-8F80-87B482F84B1B}"/>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308943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4A97E-AA5E-48D7-9B92-CA00BA0F199A}"/>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3" name="Footer Placeholder 2">
            <a:extLst>
              <a:ext uri="{FF2B5EF4-FFF2-40B4-BE49-F238E27FC236}">
                <a16:creationId xmlns:a16="http://schemas.microsoft.com/office/drawing/2014/main" id="{652D83D4-40EA-40DA-A0B7-D52482BD4C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291F4-41FD-4F92-978F-EB8041FC0087}"/>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134974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D1FB-378C-47AD-9343-15240888B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B6012-90BD-4FBA-BFCC-1CDC4ED77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E2DD2-A7F9-482F-8CE6-BBA818725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A94AE-AD95-4D98-8304-6962D1A06F0F}"/>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6" name="Footer Placeholder 5">
            <a:extLst>
              <a:ext uri="{FF2B5EF4-FFF2-40B4-BE49-F238E27FC236}">
                <a16:creationId xmlns:a16="http://schemas.microsoft.com/office/drawing/2014/main" id="{EBCCAD97-06A7-4F90-9DD8-EA2478A17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4DE58-0303-4392-90E4-A822E8E6F344}"/>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36883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53C7-1913-4123-80D7-128691974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101B5-E670-4979-B31D-FE17094F0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E412C-BFAA-4A64-BF69-C2BF74E0A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70005-940F-47FC-8582-AD46876AC136}"/>
              </a:ext>
            </a:extLst>
          </p:cNvPr>
          <p:cNvSpPr>
            <a:spLocks noGrp="1"/>
          </p:cNvSpPr>
          <p:nvPr>
            <p:ph type="dt" sz="half" idx="10"/>
          </p:nvPr>
        </p:nvSpPr>
        <p:spPr/>
        <p:txBody>
          <a:bodyPr/>
          <a:lstStyle/>
          <a:p>
            <a:fld id="{89F806A4-897C-40E7-B010-9A490BC40CA6}" type="datetimeFigureOut">
              <a:rPr lang="en-US" smtClean="0"/>
              <a:t>3/22/2021</a:t>
            </a:fld>
            <a:endParaRPr lang="en-US"/>
          </a:p>
        </p:txBody>
      </p:sp>
      <p:sp>
        <p:nvSpPr>
          <p:cNvPr id="6" name="Footer Placeholder 5">
            <a:extLst>
              <a:ext uri="{FF2B5EF4-FFF2-40B4-BE49-F238E27FC236}">
                <a16:creationId xmlns:a16="http://schemas.microsoft.com/office/drawing/2014/main" id="{3BCC0C3D-C936-4D55-8B26-C9B97E4B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9F32-EC9D-477E-9C11-B5891C2C4C42}"/>
              </a:ext>
            </a:extLst>
          </p:cNvPr>
          <p:cNvSpPr>
            <a:spLocks noGrp="1"/>
          </p:cNvSpPr>
          <p:nvPr>
            <p:ph type="sldNum" sz="quarter" idx="12"/>
          </p:nvPr>
        </p:nvSpPr>
        <p:spPr/>
        <p:txBody>
          <a:bodyPr/>
          <a:lstStyle/>
          <a:p>
            <a:fld id="{EBE04DB1-E0CE-4F86-943B-83F00BFA13F6}" type="slidenum">
              <a:rPr lang="en-US" smtClean="0"/>
              <a:t>‹#›</a:t>
            </a:fld>
            <a:endParaRPr lang="en-US"/>
          </a:p>
        </p:txBody>
      </p:sp>
    </p:spTree>
    <p:extLst>
      <p:ext uri="{BB962C8B-B14F-4D97-AF65-F5344CB8AC3E}">
        <p14:creationId xmlns:p14="http://schemas.microsoft.com/office/powerpoint/2010/main" val="184648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65F82-8979-4611-8AE0-696E025E6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B481BE-E2C0-40BA-BF9F-8009DEDAA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E0379-C595-481D-BCA8-4370ABF1E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806A4-897C-40E7-B010-9A490BC40CA6}" type="datetimeFigureOut">
              <a:rPr lang="en-US" smtClean="0"/>
              <a:t>3/22/2021</a:t>
            </a:fld>
            <a:endParaRPr lang="en-US"/>
          </a:p>
        </p:txBody>
      </p:sp>
      <p:sp>
        <p:nvSpPr>
          <p:cNvPr id="5" name="Footer Placeholder 4">
            <a:extLst>
              <a:ext uri="{FF2B5EF4-FFF2-40B4-BE49-F238E27FC236}">
                <a16:creationId xmlns:a16="http://schemas.microsoft.com/office/drawing/2014/main" id="{44A57ED1-6AB7-48E8-82D5-B174500D4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7F75A-E95D-4B41-BD24-59DC82A0D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04DB1-E0CE-4F86-943B-83F00BFA13F6}" type="slidenum">
              <a:rPr lang="en-US" smtClean="0"/>
              <a:t>‹#›</a:t>
            </a:fld>
            <a:endParaRPr lang="en-US"/>
          </a:p>
        </p:txBody>
      </p:sp>
    </p:spTree>
    <p:extLst>
      <p:ext uri="{BB962C8B-B14F-4D97-AF65-F5344CB8AC3E}">
        <p14:creationId xmlns:p14="http://schemas.microsoft.com/office/powerpoint/2010/main" val="39257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CC4D-7E8E-4D47-8896-8C82931FFF37}"/>
              </a:ext>
            </a:extLst>
          </p:cNvPr>
          <p:cNvSpPr>
            <a:spLocks noGrp="1"/>
          </p:cNvSpPr>
          <p:nvPr>
            <p:ph type="ctrTitle"/>
          </p:nvPr>
        </p:nvSpPr>
        <p:spPr/>
        <p:txBody>
          <a:bodyPr/>
          <a:lstStyle/>
          <a:p>
            <a:r>
              <a:rPr lang="en-US"/>
              <a:t>Machine Learning</a:t>
            </a:r>
            <a:endParaRPr lang="en-US" dirty="0"/>
          </a:p>
        </p:txBody>
      </p:sp>
      <p:sp>
        <p:nvSpPr>
          <p:cNvPr id="3" name="Subtitle 2">
            <a:extLst>
              <a:ext uri="{FF2B5EF4-FFF2-40B4-BE49-F238E27FC236}">
                <a16:creationId xmlns:a16="http://schemas.microsoft.com/office/drawing/2014/main" id="{C7CD1FCF-A43D-4924-9D96-D3CEB99519AC}"/>
              </a:ext>
            </a:extLst>
          </p:cNvPr>
          <p:cNvSpPr>
            <a:spLocks noGrp="1"/>
          </p:cNvSpPr>
          <p:nvPr>
            <p:ph type="subTitle" idx="1"/>
          </p:nvPr>
        </p:nvSpPr>
        <p:spPr/>
        <p:txBody>
          <a:bodyPr/>
          <a:lstStyle/>
          <a:p>
            <a:pPr algn="r"/>
            <a:endParaRPr lang="en-US" dirty="0"/>
          </a:p>
        </p:txBody>
      </p:sp>
    </p:spTree>
    <p:extLst>
      <p:ext uri="{BB962C8B-B14F-4D97-AF65-F5344CB8AC3E}">
        <p14:creationId xmlns:p14="http://schemas.microsoft.com/office/powerpoint/2010/main" val="268721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2564-639D-48E7-80D4-EFF7FB4731DD}"/>
              </a:ext>
            </a:extLst>
          </p:cNvPr>
          <p:cNvSpPr>
            <a:spLocks noGrp="1"/>
          </p:cNvSpPr>
          <p:nvPr>
            <p:ph type="title"/>
          </p:nvPr>
        </p:nvSpPr>
        <p:spPr/>
        <p:txBody>
          <a:bodyPr/>
          <a:lstStyle/>
          <a:p>
            <a:pPr algn="ctr"/>
            <a:r>
              <a:rPr lang="en-US" dirty="0"/>
              <a:t>Supervised, </a:t>
            </a:r>
            <a:r>
              <a:rPr lang="en-US" i="1" dirty="0"/>
              <a:t>tabula rasa</a:t>
            </a:r>
            <a:r>
              <a:rPr lang="en-US" dirty="0"/>
              <a:t>, classification learning</a:t>
            </a:r>
          </a:p>
        </p:txBody>
      </p:sp>
      <p:sp>
        <p:nvSpPr>
          <p:cNvPr id="3" name="Content Placeholder 2">
            <a:extLst>
              <a:ext uri="{FF2B5EF4-FFF2-40B4-BE49-F238E27FC236}">
                <a16:creationId xmlns:a16="http://schemas.microsoft.com/office/drawing/2014/main" id="{DA21A14A-A4ED-418F-839F-18AB1C280B58}"/>
              </a:ext>
            </a:extLst>
          </p:cNvPr>
          <p:cNvSpPr>
            <a:spLocks noGrp="1"/>
          </p:cNvSpPr>
          <p:nvPr>
            <p:ph idx="1"/>
          </p:nvPr>
        </p:nvSpPr>
        <p:spPr>
          <a:xfrm>
            <a:off x="838200" y="1446028"/>
            <a:ext cx="10515600" cy="5046847"/>
          </a:xfrm>
        </p:spPr>
        <p:txBody>
          <a:bodyPr>
            <a:normAutofit lnSpcReduction="10000"/>
          </a:bodyPr>
          <a:lstStyle/>
          <a:p>
            <a:pPr marL="0" indent="0">
              <a:buNone/>
            </a:pPr>
            <a:r>
              <a:rPr lang="en-US" dirty="0"/>
              <a:t>Task: To predict the </a:t>
            </a:r>
            <a:r>
              <a:rPr lang="en-US" i="1" dirty="0"/>
              <a:t>classification </a:t>
            </a:r>
            <a:r>
              <a:rPr lang="en-US" dirty="0"/>
              <a:t>of an instance from its </a:t>
            </a:r>
            <a:r>
              <a:rPr lang="en-US" i="1" dirty="0"/>
              <a:t>features.</a:t>
            </a:r>
          </a:p>
          <a:p>
            <a:pPr marL="0" indent="0">
              <a:buNone/>
            </a:pPr>
            <a:r>
              <a:rPr lang="en-US" dirty="0"/>
              <a:t>Training corpus: A relational database. A row is an instance. The columns are attributes. One of these is the </a:t>
            </a:r>
            <a:r>
              <a:rPr lang="en-US" i="1" dirty="0"/>
              <a:t>classification attribute</a:t>
            </a:r>
            <a:r>
              <a:rPr lang="en-US" dirty="0"/>
              <a:t>; the rest are the </a:t>
            </a:r>
            <a:r>
              <a:rPr lang="en-US" i="1" dirty="0"/>
              <a:t>predictive attributes </a:t>
            </a:r>
            <a:r>
              <a:rPr lang="en-US" dirty="0"/>
              <a:t>(= features).</a:t>
            </a:r>
          </a:p>
          <a:p>
            <a:pPr marL="0" indent="0">
              <a:buNone/>
            </a:pPr>
            <a:r>
              <a:rPr lang="en-US" i="1" dirty="0"/>
              <a:t>Tabula rasa</a:t>
            </a:r>
            <a:r>
              <a:rPr lang="en-US" dirty="0"/>
              <a:t>: Latin for “blank slate”.  You don’t start with any prior knowledge of the domain (except as that is built into the choice of features – a significant exception); all that the learning algorithm has to work with is the training set.</a:t>
            </a:r>
          </a:p>
          <a:p>
            <a:pPr marL="0" indent="0">
              <a:buNone/>
            </a:pPr>
            <a:r>
              <a:rPr lang="en-US" dirty="0"/>
              <a:t>(Note: In practice, it is often necessary to do “data cleaning” and “feature engineering” prior to running the learning algorithm. These can involve lots of domain knowledge on the part of whoever is doing these.)</a:t>
            </a:r>
          </a:p>
          <a:p>
            <a:pPr marL="0" indent="0">
              <a:buNone/>
            </a:pPr>
            <a:r>
              <a:rPr lang="en-US" dirty="0"/>
              <a:t> </a:t>
            </a:r>
          </a:p>
        </p:txBody>
      </p:sp>
    </p:spTree>
    <p:extLst>
      <p:ext uri="{BB962C8B-B14F-4D97-AF65-F5344CB8AC3E}">
        <p14:creationId xmlns:p14="http://schemas.microsoft.com/office/powerpoint/2010/main" val="120945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A2A0-4211-4637-AA9C-C059A182495F}"/>
              </a:ext>
            </a:extLst>
          </p:cNvPr>
          <p:cNvSpPr>
            <a:spLocks noGrp="1"/>
          </p:cNvSpPr>
          <p:nvPr>
            <p:ph type="title"/>
          </p:nvPr>
        </p:nvSpPr>
        <p:spPr/>
        <p:txBody>
          <a:bodyPr/>
          <a:lstStyle/>
          <a:p>
            <a:pPr algn="ctr"/>
            <a:r>
              <a:rPr lang="en-US" dirty="0"/>
              <a:t>Naïve Bayes</a:t>
            </a:r>
          </a:p>
        </p:txBody>
      </p:sp>
      <p:sp>
        <p:nvSpPr>
          <p:cNvPr id="3" name="Content Placeholder 2">
            <a:extLst>
              <a:ext uri="{FF2B5EF4-FFF2-40B4-BE49-F238E27FC236}">
                <a16:creationId xmlns:a16="http://schemas.microsoft.com/office/drawing/2014/main" id="{1E3F82C4-B5A5-44AA-B727-6CE6245759FF}"/>
              </a:ext>
            </a:extLst>
          </p:cNvPr>
          <p:cNvSpPr>
            <a:spLocks noGrp="1"/>
          </p:cNvSpPr>
          <p:nvPr>
            <p:ph idx="1"/>
          </p:nvPr>
        </p:nvSpPr>
        <p:spPr/>
        <p:txBody>
          <a:bodyPr>
            <a:normAutofit lnSpcReduction="10000"/>
          </a:bodyPr>
          <a:lstStyle/>
          <a:p>
            <a:pPr marL="0" indent="0">
              <a:buNone/>
            </a:pPr>
            <a:r>
              <a:rPr lang="en-US" dirty="0"/>
              <a:t>Predictive attributes: A</a:t>
            </a:r>
            <a:r>
              <a:rPr lang="en-US" baseline="-25000" dirty="0"/>
              <a:t>1</a:t>
            </a:r>
            <a:r>
              <a:rPr lang="en-US" dirty="0"/>
              <a:t>, A</a:t>
            </a:r>
            <a:r>
              <a:rPr lang="en-US" baseline="-25000" dirty="0"/>
              <a:t>2</a:t>
            </a:r>
            <a:r>
              <a:rPr lang="en-US" dirty="0"/>
              <a:t>, … A</a:t>
            </a:r>
            <a:r>
              <a:rPr lang="en-US" baseline="-25000" dirty="0"/>
              <a:t>k</a:t>
            </a:r>
            <a:r>
              <a:rPr lang="en-US" dirty="0"/>
              <a:t>.  Classification attribute C.</a:t>
            </a:r>
          </a:p>
          <a:p>
            <a:pPr marL="0" indent="0">
              <a:buNone/>
            </a:pPr>
            <a:r>
              <a:rPr lang="en-US" dirty="0"/>
              <a:t>View it as a probabilistic problem: Given the values of </a:t>
            </a:r>
            <a:r>
              <a:rPr lang="en-US" dirty="0">
                <a:solidFill>
                  <a:prstClr val="black"/>
                </a:solidFill>
              </a:rPr>
              <a:t>A</a:t>
            </a:r>
            <a:r>
              <a:rPr lang="en-US" baseline="-25000" dirty="0">
                <a:solidFill>
                  <a:prstClr val="black"/>
                </a:solidFill>
              </a:rPr>
              <a:t>1</a:t>
            </a:r>
            <a:r>
              <a:rPr lang="en-US" dirty="0">
                <a:solidFill>
                  <a:prstClr val="black"/>
                </a:solidFill>
              </a:rPr>
              <a:t>, A</a:t>
            </a:r>
            <a:r>
              <a:rPr lang="en-US" baseline="-25000" dirty="0">
                <a:solidFill>
                  <a:prstClr val="black"/>
                </a:solidFill>
              </a:rPr>
              <a:t>2</a:t>
            </a:r>
            <a:r>
              <a:rPr lang="en-US" dirty="0">
                <a:solidFill>
                  <a:prstClr val="black"/>
                </a:solidFill>
              </a:rPr>
              <a:t>, … A</a:t>
            </a:r>
            <a:r>
              <a:rPr lang="en-US" baseline="-25000" dirty="0">
                <a:solidFill>
                  <a:prstClr val="black"/>
                </a:solidFill>
              </a:rPr>
              <a:t>k</a:t>
            </a:r>
            <a:br>
              <a:rPr lang="en-US" baseline="-25000" dirty="0">
                <a:solidFill>
                  <a:prstClr val="black"/>
                </a:solidFill>
              </a:rPr>
            </a:br>
            <a:r>
              <a:rPr lang="en-US" dirty="0">
                <a:solidFill>
                  <a:prstClr val="black"/>
                </a:solidFill>
              </a:rPr>
              <a:t>what is the </a:t>
            </a:r>
            <a:r>
              <a:rPr lang="en-US" i="1" dirty="0">
                <a:solidFill>
                  <a:prstClr val="black"/>
                </a:solidFill>
              </a:rPr>
              <a:t>most likely </a:t>
            </a:r>
            <a:r>
              <a:rPr lang="en-US" dirty="0">
                <a:solidFill>
                  <a:prstClr val="black"/>
                </a:solidFill>
              </a:rPr>
              <a:t>value of C?</a:t>
            </a:r>
          </a:p>
          <a:p>
            <a:pPr marL="0" indent="0">
              <a:buNone/>
            </a:pPr>
            <a:r>
              <a:rPr lang="en-US" dirty="0">
                <a:solidFill>
                  <a:prstClr val="black"/>
                </a:solidFill>
              </a:rPr>
              <a:t>X is an instance. X.Q is the Q attribute of X.</a:t>
            </a:r>
          </a:p>
          <a:p>
            <a:pPr marL="0" indent="0">
              <a:buNone/>
            </a:pPr>
            <a:r>
              <a:rPr lang="en-US" dirty="0" err="1">
                <a:solidFill>
                  <a:prstClr val="black"/>
                </a:solidFill>
              </a:rPr>
              <a:t>argmax</a:t>
            </a:r>
            <a:r>
              <a:rPr lang="en-US" baseline="-25000" dirty="0" err="1">
                <a:solidFill>
                  <a:prstClr val="black"/>
                </a:solidFill>
              </a:rPr>
              <a:t>v</a:t>
            </a:r>
            <a:r>
              <a:rPr lang="en-US" dirty="0">
                <a:solidFill>
                  <a:prstClr val="black"/>
                </a:solidFill>
              </a:rPr>
              <a:t> P(X.C=v | X.A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 X.A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 … </a:t>
            </a:r>
            <a:r>
              <a:rPr lang="en-US" dirty="0" err="1">
                <a:solidFill>
                  <a:prstClr val="black"/>
                </a:solidFill>
              </a:rPr>
              <a:t>X.A</a:t>
            </a:r>
            <a:r>
              <a:rPr lang="en-US" baseline="-25000" dirty="0" err="1">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a:t>
            </a:r>
          </a:p>
          <a:p>
            <a:pPr marL="0" indent="0">
              <a:buNone/>
            </a:pPr>
            <a:r>
              <a:rPr lang="en-US" dirty="0">
                <a:solidFill>
                  <a:prstClr val="black"/>
                </a:solidFill>
              </a:rPr>
              <a:t>If you have a large number of instances that exactly match on all the predictive attributes, then you could just predict the most common value of v across those.</a:t>
            </a:r>
          </a:p>
          <a:p>
            <a:pPr marL="0" indent="0">
              <a:buNone/>
            </a:pPr>
            <a:r>
              <a:rPr lang="en-US" dirty="0">
                <a:solidFill>
                  <a:prstClr val="black"/>
                </a:solidFill>
              </a:rPr>
              <a:t>But since there are exponentially many combinations of values of predictive attributes, that’s unlikely.</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FE8613A-68B0-42E2-BA15-8D94303CD60C}"/>
                  </a:ext>
                </a:extLst>
              </p:cNvPr>
              <p:cNvGraphicFramePr>
                <a:graphicFrameLocks noChangeAspect="1"/>
              </p:cNvGraphicFramePr>
              <p:nvPr>
                <p:extLst>
                  <p:ext uri="{D42A27DB-BD31-4B8C-83A1-F6EECF244321}">
                    <p14:modId xmlns:p14="http://schemas.microsoft.com/office/powerpoint/2010/main" val="281818745"/>
                  </p:ext>
                </p:extLst>
              </p:nvPr>
            </p:nvGraphicFramePr>
            <p:xfrm>
              <a:off x="-2481994" y="3144044"/>
              <a:ext cx="3048000" cy="1714500"/>
            </p:xfrm>
            <a:graphic>
              <a:graphicData uri="http://schemas.microsoft.com/office/powerpoint/2016/slidezoom">
                <pslz:sldZm>
                  <pslz:sldZmObj sldId="265" cId="1508333816">
                    <pslz:zmPr id="{33F36079-5691-4A17-94D9-B5B57DD7D87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AFE8613A-68B0-42E2-BA15-8D94303CD60C}"/>
                  </a:ext>
                </a:extLst>
              </p:cNvPr>
              <p:cNvPicPr>
                <a:picLocks noGrp="1" noRot="1" noChangeAspect="1" noMove="1" noResize="1" noEditPoints="1" noAdjustHandles="1" noChangeArrowheads="1" noChangeShapeType="1"/>
              </p:cNvPicPr>
              <p:nvPr/>
            </p:nvPicPr>
            <p:blipFill>
              <a:blip r:embed="rId4"/>
              <a:stretch>
                <a:fillRect/>
              </a:stretch>
            </p:blipFill>
            <p:spPr>
              <a:xfrm>
                <a:off x="-2481994" y="314404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50833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C52E-6F05-4F87-AF46-A5107BC8152E}"/>
              </a:ext>
            </a:extLst>
          </p:cNvPr>
          <p:cNvSpPr>
            <a:spLocks noGrp="1"/>
          </p:cNvSpPr>
          <p:nvPr>
            <p:ph type="title"/>
          </p:nvPr>
        </p:nvSpPr>
        <p:spPr/>
        <p:txBody>
          <a:bodyPr/>
          <a:lstStyle/>
          <a:p>
            <a:pPr algn="ctr"/>
            <a:r>
              <a:rPr lang="en-US" dirty="0"/>
              <a:t>Naïve Bayes</a:t>
            </a:r>
          </a:p>
        </p:txBody>
      </p:sp>
      <p:sp>
        <p:nvSpPr>
          <p:cNvPr id="3" name="Content Placeholder 2">
            <a:extLst>
              <a:ext uri="{FF2B5EF4-FFF2-40B4-BE49-F238E27FC236}">
                <a16:creationId xmlns:a16="http://schemas.microsoft.com/office/drawing/2014/main" id="{2F3A179D-8920-4354-8BC5-99FAA1D0B5E5}"/>
              </a:ext>
            </a:extLst>
          </p:cNvPr>
          <p:cNvSpPr>
            <a:spLocks noGrp="1"/>
          </p:cNvSpPr>
          <p:nvPr>
            <p:ph idx="1"/>
          </p:nvPr>
        </p:nvSpPr>
        <p:spPr/>
        <p:txBody>
          <a:bodyPr>
            <a:normAutofit/>
          </a:bodyPr>
          <a:lstStyle/>
          <a:p>
            <a:pPr marL="0" indent="0">
              <a:buNone/>
            </a:pPr>
            <a:r>
              <a:rPr lang="en-US" dirty="0" err="1">
                <a:solidFill>
                  <a:prstClr val="black"/>
                </a:solidFill>
              </a:rPr>
              <a:t>argmax</a:t>
            </a:r>
            <a:r>
              <a:rPr lang="en-US" baseline="-25000" dirty="0" err="1">
                <a:solidFill>
                  <a:prstClr val="black"/>
                </a:solidFill>
              </a:rPr>
              <a:t>v</a:t>
            </a:r>
            <a:r>
              <a:rPr lang="en-US" dirty="0">
                <a:solidFill>
                  <a:prstClr val="black"/>
                </a:solidFill>
              </a:rPr>
              <a:t> P(C=v | 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 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 … 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 (By Bayes’ law)</a:t>
            </a:r>
          </a:p>
          <a:p>
            <a:pPr marL="0" indent="0">
              <a:buNone/>
            </a:pPr>
            <a:r>
              <a:rPr lang="en-US" dirty="0" err="1">
                <a:solidFill>
                  <a:prstClr val="black"/>
                </a:solidFill>
              </a:rPr>
              <a:t>argmax</a:t>
            </a:r>
            <a:r>
              <a:rPr lang="en-US" baseline="-25000" dirty="0" err="1">
                <a:solidFill>
                  <a:prstClr val="black"/>
                </a:solidFill>
              </a:rPr>
              <a:t>v</a:t>
            </a:r>
            <a:r>
              <a:rPr lang="en-US" dirty="0">
                <a:solidFill>
                  <a:prstClr val="black"/>
                </a:solidFill>
              </a:rPr>
              <a:t> P(A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 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 … 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 C=v )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P(C=v)/</a:t>
            </a:r>
            <a:br>
              <a:rPr lang="en-US" dirty="0">
                <a:solidFill>
                  <a:prstClr val="black"/>
                </a:solidFill>
              </a:rPr>
            </a:br>
            <a:r>
              <a:rPr lang="en-US" dirty="0">
                <a:solidFill>
                  <a:prstClr val="black"/>
                </a:solidFill>
              </a:rPr>
              <a:t>                P(A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 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 … 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a:t>
            </a:r>
          </a:p>
          <a:p>
            <a:pPr marL="0" indent="0">
              <a:buNone/>
            </a:pPr>
            <a:r>
              <a:rPr lang="en-US" dirty="0">
                <a:solidFill>
                  <a:prstClr val="black"/>
                </a:solidFill>
              </a:rPr>
              <a:t>(since the denominator is the same for all values of v)</a:t>
            </a:r>
          </a:p>
          <a:p>
            <a:pPr marL="0" indent="0">
              <a:buNone/>
            </a:pPr>
            <a:r>
              <a:rPr lang="en-US" dirty="0" err="1">
                <a:solidFill>
                  <a:prstClr val="black"/>
                </a:solidFill>
              </a:rPr>
              <a:t>argmax</a:t>
            </a:r>
            <a:r>
              <a:rPr lang="en-US" baseline="-25000" dirty="0" err="1">
                <a:solidFill>
                  <a:prstClr val="black"/>
                </a:solidFill>
              </a:rPr>
              <a:t>v</a:t>
            </a:r>
            <a:r>
              <a:rPr lang="en-US" dirty="0">
                <a:solidFill>
                  <a:prstClr val="black"/>
                </a:solidFill>
              </a:rPr>
              <a:t> P(A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 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 … 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 C=v )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P(C=v)</a:t>
            </a:r>
          </a:p>
          <a:p>
            <a:pPr marL="0" indent="0">
              <a:buNone/>
            </a:pPr>
            <a:r>
              <a:rPr lang="en-US" dirty="0">
                <a:solidFill>
                  <a:prstClr val="black"/>
                </a:solidFill>
              </a:rPr>
              <a:t>Now assume (often implausibly) that the predictive attributes are conditionally independent given the classification attribute. Then this becomes</a:t>
            </a:r>
            <a:br>
              <a:rPr lang="en-US" dirty="0">
                <a:solidFill>
                  <a:prstClr val="black"/>
                </a:solidFill>
              </a:rPr>
            </a:br>
            <a:r>
              <a:rPr lang="en-US" dirty="0" err="1">
                <a:solidFill>
                  <a:prstClr val="black"/>
                </a:solidFill>
              </a:rPr>
              <a:t>argmax</a:t>
            </a:r>
            <a:r>
              <a:rPr lang="en-US" baseline="-25000" dirty="0" err="1">
                <a:solidFill>
                  <a:prstClr val="black"/>
                </a:solidFill>
              </a:rPr>
              <a:t>v</a:t>
            </a:r>
            <a:r>
              <a:rPr lang="en-US" dirty="0">
                <a:solidFill>
                  <a:prstClr val="black"/>
                </a:solidFill>
              </a:rPr>
              <a:t> P(A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|C=v)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P(A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|C=v)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P(A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 C=v )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P(C=v)</a:t>
            </a:r>
          </a:p>
          <a:p>
            <a:pPr marL="0" indent="0">
              <a:buNone/>
            </a:pPr>
            <a:endParaRPr lang="en-US" dirty="0">
              <a:solidFill>
                <a:prstClr val="black"/>
              </a:solidFill>
            </a:endParaRPr>
          </a:p>
        </p:txBody>
      </p:sp>
    </p:spTree>
    <p:extLst>
      <p:ext uri="{BB962C8B-B14F-4D97-AF65-F5344CB8AC3E}">
        <p14:creationId xmlns:p14="http://schemas.microsoft.com/office/powerpoint/2010/main" val="125711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7868-F130-4959-A019-4A351C89740E}"/>
              </a:ext>
            </a:extLst>
          </p:cNvPr>
          <p:cNvSpPr>
            <a:spLocks noGrp="1"/>
          </p:cNvSpPr>
          <p:nvPr>
            <p:ph type="title"/>
          </p:nvPr>
        </p:nvSpPr>
        <p:spPr/>
        <p:txBody>
          <a:bodyPr/>
          <a:lstStyle/>
          <a:p>
            <a:pPr algn="ctr"/>
            <a:r>
              <a:rPr lang="en-US" dirty="0"/>
              <a:t>Naïve Bayes</a:t>
            </a:r>
          </a:p>
        </p:txBody>
      </p:sp>
      <p:sp>
        <p:nvSpPr>
          <p:cNvPr id="3" name="Content Placeholder 2">
            <a:extLst>
              <a:ext uri="{FF2B5EF4-FFF2-40B4-BE49-F238E27FC236}">
                <a16:creationId xmlns:a16="http://schemas.microsoft.com/office/drawing/2014/main" id="{478EDA3C-86BC-4235-ADFC-7680B933ED58}"/>
              </a:ext>
            </a:extLst>
          </p:cNvPr>
          <p:cNvSpPr>
            <a:spLocks noGrp="1"/>
          </p:cNvSpPr>
          <p:nvPr>
            <p:ph idx="1"/>
          </p:nvPr>
        </p:nvSpPr>
        <p:spPr/>
        <p:txBody>
          <a:bodyPr>
            <a:normAutofit lnSpcReduction="10000"/>
          </a:bodyPr>
          <a:lstStyle/>
          <a:p>
            <a:pPr marL="0" indent="0">
              <a:buNone/>
            </a:pPr>
            <a:r>
              <a:rPr lang="en-US" dirty="0" err="1">
                <a:solidFill>
                  <a:prstClr val="black"/>
                </a:solidFill>
              </a:rPr>
              <a:t>argmax</a:t>
            </a:r>
            <a:r>
              <a:rPr lang="en-US" baseline="-25000" dirty="0" err="1">
                <a:solidFill>
                  <a:prstClr val="black"/>
                </a:solidFill>
              </a:rPr>
              <a:t>v</a:t>
            </a:r>
            <a:r>
              <a:rPr lang="en-US" dirty="0">
                <a:solidFill>
                  <a:prstClr val="black"/>
                </a:solidFill>
              </a:rPr>
              <a:t> P(A</a:t>
            </a:r>
            <a:r>
              <a:rPr lang="en-US" baseline="-25000" dirty="0">
                <a:solidFill>
                  <a:prstClr val="black"/>
                </a:solidFill>
              </a:rPr>
              <a:t>1</a:t>
            </a:r>
            <a:r>
              <a:rPr lang="en-US" dirty="0">
                <a:solidFill>
                  <a:prstClr val="black"/>
                </a:solidFill>
              </a:rPr>
              <a:t> =u</a:t>
            </a:r>
            <a:r>
              <a:rPr lang="en-US" baseline="-25000" dirty="0">
                <a:solidFill>
                  <a:prstClr val="black"/>
                </a:solidFill>
              </a:rPr>
              <a:t>1</a:t>
            </a:r>
            <a:r>
              <a:rPr lang="en-US" dirty="0">
                <a:solidFill>
                  <a:prstClr val="black"/>
                </a:solidFill>
              </a:rPr>
              <a:t>|C=v)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P(A</a:t>
            </a:r>
            <a:r>
              <a:rPr lang="en-US" baseline="-25000" dirty="0">
                <a:solidFill>
                  <a:prstClr val="black"/>
                </a:solidFill>
              </a:rPr>
              <a:t>2</a:t>
            </a:r>
            <a:r>
              <a:rPr lang="en-US" dirty="0">
                <a:solidFill>
                  <a:prstClr val="black"/>
                </a:solidFill>
              </a:rPr>
              <a:t>=u</a:t>
            </a:r>
            <a:r>
              <a:rPr lang="en-US" baseline="-25000" dirty="0">
                <a:solidFill>
                  <a:prstClr val="black"/>
                </a:solidFill>
              </a:rPr>
              <a:t>2</a:t>
            </a:r>
            <a:r>
              <a:rPr lang="en-US" dirty="0">
                <a:solidFill>
                  <a:prstClr val="black"/>
                </a:solidFill>
              </a:rPr>
              <a:t>|C=v)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P(A</a:t>
            </a:r>
            <a:r>
              <a:rPr lang="en-US" baseline="-25000" dirty="0">
                <a:solidFill>
                  <a:prstClr val="black"/>
                </a:solidFill>
              </a:rPr>
              <a:t>k</a:t>
            </a:r>
            <a:r>
              <a:rPr lang="en-US" dirty="0">
                <a:solidFill>
                  <a:prstClr val="black"/>
                </a:solidFill>
              </a:rPr>
              <a:t>=</a:t>
            </a:r>
            <a:r>
              <a:rPr lang="en-US" dirty="0" err="1">
                <a:solidFill>
                  <a:prstClr val="black"/>
                </a:solidFill>
              </a:rPr>
              <a:t>u</a:t>
            </a:r>
            <a:r>
              <a:rPr lang="en-US" baseline="-25000" dirty="0" err="1">
                <a:solidFill>
                  <a:prstClr val="black"/>
                </a:solidFill>
              </a:rPr>
              <a:t>k</a:t>
            </a:r>
            <a:r>
              <a:rPr lang="en-US" dirty="0">
                <a:solidFill>
                  <a:prstClr val="black"/>
                </a:solidFill>
              </a:rPr>
              <a:t> | C=v )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P(X.C=v)</a:t>
            </a:r>
          </a:p>
          <a:p>
            <a:pPr marL="0" indent="0">
              <a:buNone/>
            </a:pPr>
            <a:r>
              <a:rPr lang="en-US" dirty="0">
                <a:solidFill>
                  <a:prstClr val="black"/>
                </a:solidFill>
              </a:rPr>
              <a:t>These are numbers we can estimate (hopefully) from the training data.</a:t>
            </a:r>
          </a:p>
          <a:p>
            <a:pPr marL="0" indent="0">
              <a:buNone/>
            </a:pPr>
            <a:r>
              <a:rPr lang="en-US" dirty="0">
                <a:solidFill>
                  <a:prstClr val="black"/>
                </a:solidFill>
              </a:rPr>
              <a:t>Notation: T is the training set. For attributes P,Q, values </a:t>
            </a:r>
            <a:r>
              <a:rPr lang="en-US" dirty="0" err="1">
                <a:solidFill>
                  <a:prstClr val="black"/>
                </a:solidFill>
              </a:rPr>
              <a:t>i,j</a:t>
            </a:r>
            <a:br>
              <a:rPr lang="en-US" dirty="0">
                <a:solidFill>
                  <a:prstClr val="black"/>
                </a:solidFill>
              </a:rPr>
            </a:br>
            <a:r>
              <a:rPr lang="en-US" dirty="0">
                <a:solidFill>
                  <a:prstClr val="black"/>
                </a:solidFill>
              </a:rPr>
              <a:t>#T is the number of instances (rows) in T.</a:t>
            </a:r>
            <a:br>
              <a:rPr lang="en-US" dirty="0">
                <a:solidFill>
                  <a:prstClr val="black"/>
                </a:solidFill>
              </a:rPr>
            </a:br>
            <a:r>
              <a:rPr lang="en-US" dirty="0">
                <a:solidFill>
                  <a:prstClr val="black"/>
                </a:solidFill>
              </a:rPr>
              <a:t>#</a:t>
            </a:r>
            <a:r>
              <a:rPr lang="en-US" baseline="-25000" dirty="0">
                <a:solidFill>
                  <a:prstClr val="black"/>
                </a:solidFill>
              </a:rPr>
              <a:t>T</a:t>
            </a:r>
            <a:r>
              <a:rPr lang="en-US" dirty="0">
                <a:solidFill>
                  <a:prstClr val="black"/>
                </a:solidFill>
              </a:rPr>
              <a:t>(P=</a:t>
            </a:r>
            <a:r>
              <a:rPr lang="en-US" dirty="0" err="1">
                <a:solidFill>
                  <a:prstClr val="black"/>
                </a:solidFill>
              </a:rPr>
              <a:t>i</a:t>
            </a:r>
            <a:r>
              <a:rPr lang="en-US" dirty="0">
                <a:solidFill>
                  <a:prstClr val="black"/>
                </a:solidFill>
              </a:rPr>
              <a:t>) is the number of instances X in T such that X.P = </a:t>
            </a:r>
            <a:r>
              <a:rPr lang="en-US" dirty="0" err="1">
                <a:solidFill>
                  <a:prstClr val="black"/>
                </a:solidFill>
              </a:rPr>
              <a:t>i</a:t>
            </a:r>
            <a:r>
              <a:rPr lang="en-US" dirty="0">
                <a:solidFill>
                  <a:prstClr val="black"/>
                </a:solidFill>
              </a:rPr>
              <a:t>. </a:t>
            </a:r>
          </a:p>
          <a:p>
            <a:pPr marL="0" lvl="0" indent="0">
              <a:buNone/>
            </a:pPr>
            <a:br>
              <a:rPr lang="en-US" dirty="0">
                <a:solidFill>
                  <a:prstClr val="black"/>
                </a:solidFill>
              </a:rPr>
            </a:br>
            <a:r>
              <a:rPr lang="en-US" dirty="0" err="1">
                <a:solidFill>
                  <a:prstClr val="black"/>
                </a:solidFill>
              </a:rPr>
              <a:t>Freq</a:t>
            </a:r>
            <a:r>
              <a:rPr lang="en-US" baseline="-25000" dirty="0" err="1">
                <a:solidFill>
                  <a:prstClr val="black"/>
                </a:solidFill>
              </a:rPr>
              <a:t>T</a:t>
            </a:r>
            <a:r>
              <a:rPr lang="en-US" dirty="0">
                <a:solidFill>
                  <a:prstClr val="black"/>
                </a:solidFill>
              </a:rPr>
              <a:t>(P=</a:t>
            </a:r>
            <a:r>
              <a:rPr lang="en-US" dirty="0" err="1">
                <a:solidFill>
                  <a:prstClr val="black"/>
                </a:solidFill>
              </a:rPr>
              <a:t>i</a:t>
            </a:r>
            <a:r>
              <a:rPr lang="en-US" dirty="0">
                <a:solidFill>
                  <a:prstClr val="black"/>
                </a:solidFill>
              </a:rPr>
              <a:t>) = #</a:t>
            </a:r>
            <a:r>
              <a:rPr lang="en-US" baseline="-25000" dirty="0">
                <a:solidFill>
                  <a:prstClr val="black"/>
                </a:solidFill>
              </a:rPr>
              <a:t>T</a:t>
            </a:r>
            <a:r>
              <a:rPr lang="en-US" dirty="0">
                <a:solidFill>
                  <a:prstClr val="black"/>
                </a:solidFill>
              </a:rPr>
              <a:t>(P=</a:t>
            </a:r>
            <a:r>
              <a:rPr lang="en-US" dirty="0" err="1">
                <a:solidFill>
                  <a:prstClr val="black"/>
                </a:solidFill>
              </a:rPr>
              <a:t>i</a:t>
            </a:r>
            <a:r>
              <a:rPr lang="en-US" dirty="0">
                <a:solidFill>
                  <a:prstClr val="black"/>
                </a:solidFill>
              </a:rPr>
              <a:t>) /#T is the fraction of instances X in T </a:t>
            </a:r>
            <a:br>
              <a:rPr lang="en-US" dirty="0">
                <a:solidFill>
                  <a:prstClr val="black"/>
                </a:solidFill>
              </a:rPr>
            </a:br>
            <a:r>
              <a:rPr lang="en-US" dirty="0">
                <a:solidFill>
                  <a:prstClr val="black"/>
                </a:solidFill>
              </a:rPr>
              <a:t>      such that X.P = </a:t>
            </a:r>
            <a:r>
              <a:rPr lang="en-US" dirty="0" err="1">
                <a:solidFill>
                  <a:prstClr val="black"/>
                </a:solidFill>
              </a:rPr>
              <a:t>i</a:t>
            </a:r>
            <a:r>
              <a:rPr lang="en-US" dirty="0">
                <a:solidFill>
                  <a:prstClr val="black"/>
                </a:solidFill>
              </a:rPr>
              <a:t>.</a:t>
            </a:r>
            <a:br>
              <a:rPr lang="en-US" dirty="0">
                <a:solidFill>
                  <a:prstClr val="black"/>
                </a:solidFill>
              </a:rPr>
            </a:br>
            <a:r>
              <a:rPr lang="en-US" dirty="0" err="1">
                <a:solidFill>
                  <a:prstClr val="black"/>
                </a:solidFill>
              </a:rPr>
              <a:t>Freq</a:t>
            </a:r>
            <a:r>
              <a:rPr lang="en-US" baseline="-25000" dirty="0" err="1">
                <a:solidFill>
                  <a:prstClr val="black"/>
                </a:solidFill>
              </a:rPr>
              <a:t>T</a:t>
            </a:r>
            <a:r>
              <a:rPr lang="en-US" dirty="0">
                <a:solidFill>
                  <a:prstClr val="black"/>
                </a:solidFill>
              </a:rPr>
              <a:t>(P=</a:t>
            </a:r>
            <a:r>
              <a:rPr lang="en-US" dirty="0" err="1">
                <a:solidFill>
                  <a:prstClr val="black"/>
                </a:solidFill>
              </a:rPr>
              <a:t>i</a:t>
            </a:r>
            <a:r>
              <a:rPr lang="en-US" dirty="0">
                <a:solidFill>
                  <a:prstClr val="black"/>
                </a:solidFill>
              </a:rPr>
              <a:t> |Q=j) = #</a:t>
            </a:r>
            <a:r>
              <a:rPr lang="en-US" baseline="-25000" dirty="0">
                <a:solidFill>
                  <a:prstClr val="black"/>
                </a:solidFill>
              </a:rPr>
              <a:t>T</a:t>
            </a:r>
            <a:r>
              <a:rPr lang="en-US" dirty="0">
                <a:solidFill>
                  <a:prstClr val="black"/>
                </a:solidFill>
              </a:rPr>
              <a:t>(P=i,Q=j)/#</a:t>
            </a:r>
            <a:r>
              <a:rPr lang="en-US" baseline="-25000" dirty="0">
                <a:solidFill>
                  <a:prstClr val="black"/>
                </a:solidFill>
              </a:rPr>
              <a:t>T</a:t>
            </a:r>
            <a:r>
              <a:rPr lang="en-US" dirty="0">
                <a:solidFill>
                  <a:prstClr val="black"/>
                </a:solidFill>
              </a:rPr>
              <a:t>(Q=j)</a:t>
            </a:r>
            <a:br>
              <a:rPr lang="en-US" dirty="0">
                <a:solidFill>
                  <a:prstClr val="black"/>
                </a:solidFill>
              </a:rPr>
            </a:br>
            <a:r>
              <a:rPr lang="en-US" dirty="0">
                <a:solidFill>
                  <a:prstClr val="black"/>
                </a:solidFill>
              </a:rPr>
              <a:t>      is the fraction of instances X in T such that X.P = </a:t>
            </a:r>
            <a:r>
              <a:rPr lang="en-US" dirty="0" err="1">
                <a:solidFill>
                  <a:prstClr val="black"/>
                </a:solidFill>
              </a:rPr>
              <a:t>i</a:t>
            </a:r>
            <a:r>
              <a:rPr lang="en-US" dirty="0">
                <a:solidFill>
                  <a:prstClr val="black"/>
                </a:solidFill>
              </a:rPr>
              <a:t> out of all the     </a:t>
            </a:r>
            <a:br>
              <a:rPr lang="en-US" dirty="0">
                <a:solidFill>
                  <a:prstClr val="black"/>
                </a:solidFill>
              </a:rPr>
            </a:br>
            <a:r>
              <a:rPr lang="en-US" dirty="0">
                <a:solidFill>
                  <a:prstClr val="black"/>
                </a:solidFill>
              </a:rPr>
              <a:t>      instances X in T where X.Q=j.</a:t>
            </a:r>
          </a:p>
          <a:p>
            <a:pPr marL="0" indent="0">
              <a:buNone/>
            </a:pPr>
            <a:endParaRPr lang="en-US" dirty="0">
              <a:solidFill>
                <a:prstClr val="black"/>
              </a:solidFill>
            </a:endParaRPr>
          </a:p>
        </p:txBody>
      </p:sp>
    </p:spTree>
    <p:extLst>
      <p:ext uri="{BB962C8B-B14F-4D97-AF65-F5344CB8AC3E}">
        <p14:creationId xmlns:p14="http://schemas.microsoft.com/office/powerpoint/2010/main" val="59425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9FC7-0781-42EC-B11F-0052C6F83D7A}"/>
              </a:ext>
            </a:extLst>
          </p:cNvPr>
          <p:cNvSpPr>
            <a:spLocks noGrp="1"/>
          </p:cNvSpPr>
          <p:nvPr>
            <p:ph type="title"/>
          </p:nvPr>
        </p:nvSpPr>
        <p:spPr/>
        <p:txBody>
          <a:bodyPr/>
          <a:lstStyle/>
          <a:p>
            <a:pPr algn="ctr"/>
            <a:r>
              <a:rPr lang="en-US" dirty="0"/>
              <a:t>Naïve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8BA072-402B-4A3E-BD4F-E042D8FAF3E3}"/>
                  </a:ext>
                </a:extLst>
              </p:cNvPr>
              <p:cNvSpPr>
                <a:spLocks noGrp="1"/>
              </p:cNvSpPr>
              <p:nvPr>
                <p:ph idx="1"/>
              </p:nvPr>
            </p:nvSpPr>
            <p:spPr/>
            <p:txBody>
              <a:bodyPr/>
              <a:lstStyle/>
              <a:p>
                <a:pPr marL="0" lvl="0" indent="0">
                  <a:buNone/>
                </a:pPr>
                <a:r>
                  <a:rPr lang="en-US" sz="2600" dirty="0">
                    <a:solidFill>
                      <a:prstClr val="black"/>
                    </a:solidFill>
                  </a:rPr>
                  <a:t>So estimating P(C=v) as </a:t>
                </a:r>
                <a:r>
                  <a:rPr lang="en-US" sz="2600" dirty="0" err="1">
                    <a:solidFill>
                      <a:prstClr val="black"/>
                    </a:solidFill>
                  </a:rPr>
                  <a:t>Freq</a:t>
                </a:r>
                <a:r>
                  <a:rPr lang="en-US" sz="2600" baseline="-25000" dirty="0" err="1">
                    <a:solidFill>
                      <a:prstClr val="black"/>
                    </a:solidFill>
                  </a:rPr>
                  <a:t>T</a:t>
                </a:r>
                <a:r>
                  <a:rPr lang="en-US" sz="2600" baseline="-25000" dirty="0">
                    <a:solidFill>
                      <a:prstClr val="black"/>
                    </a:solidFill>
                  </a:rPr>
                  <a:t> </a:t>
                </a:r>
                <a:r>
                  <a:rPr lang="en-US" sz="2600" dirty="0">
                    <a:solidFill>
                      <a:prstClr val="black"/>
                    </a:solidFill>
                  </a:rPr>
                  <a:t>(C=v) </a:t>
                </a:r>
                <a:br>
                  <a:rPr lang="en-US" sz="2600" dirty="0">
                    <a:solidFill>
                      <a:prstClr val="black"/>
                    </a:solidFill>
                  </a:rPr>
                </a:br>
                <a:r>
                  <a:rPr lang="en-US" sz="2600" dirty="0">
                    <a:solidFill>
                      <a:prstClr val="black"/>
                    </a:solidFill>
                  </a:rPr>
                  <a:t>and P(A</a:t>
                </a:r>
                <a:r>
                  <a:rPr lang="en-US" sz="2600" baseline="-25000" dirty="0">
                    <a:solidFill>
                      <a:prstClr val="black"/>
                    </a:solidFill>
                  </a:rPr>
                  <a:t>i</a:t>
                </a:r>
                <a:r>
                  <a:rPr lang="en-US" sz="2600" dirty="0">
                    <a:solidFill>
                      <a:prstClr val="black"/>
                    </a:solidFill>
                  </a:rPr>
                  <a:t> =</a:t>
                </a:r>
                <a:r>
                  <a:rPr lang="en-US" sz="2600" dirty="0" err="1">
                    <a:solidFill>
                      <a:prstClr val="black"/>
                    </a:solidFill>
                  </a:rPr>
                  <a:t>u|C</a:t>
                </a:r>
                <a:r>
                  <a:rPr lang="en-US" sz="2600" dirty="0">
                    <a:solidFill>
                      <a:prstClr val="black"/>
                    </a:solidFill>
                  </a:rPr>
                  <a:t>=v) as </a:t>
                </a:r>
                <a:r>
                  <a:rPr lang="en-US" sz="2600" dirty="0" err="1">
                    <a:solidFill>
                      <a:prstClr val="black"/>
                    </a:solidFill>
                  </a:rPr>
                  <a:t>Freq</a:t>
                </a:r>
                <a:r>
                  <a:rPr lang="en-US" sz="2600" baseline="-25000" dirty="0" err="1">
                    <a:solidFill>
                      <a:prstClr val="black"/>
                    </a:solidFill>
                  </a:rPr>
                  <a:t>T</a:t>
                </a:r>
                <a:r>
                  <a:rPr lang="en-US" sz="2600" baseline="-25000" dirty="0">
                    <a:solidFill>
                      <a:prstClr val="black"/>
                    </a:solidFill>
                  </a:rPr>
                  <a:t> </a:t>
                </a:r>
                <a:r>
                  <a:rPr lang="en-US" sz="2600" dirty="0">
                    <a:solidFill>
                      <a:prstClr val="black"/>
                    </a:solidFill>
                  </a:rPr>
                  <a:t>(A</a:t>
                </a:r>
                <a:r>
                  <a:rPr lang="en-US" sz="2600" baseline="-25000" dirty="0">
                    <a:solidFill>
                      <a:prstClr val="black"/>
                    </a:solidFill>
                  </a:rPr>
                  <a:t>i</a:t>
                </a:r>
                <a:r>
                  <a:rPr lang="en-US" sz="2600" dirty="0">
                    <a:solidFill>
                      <a:prstClr val="black"/>
                    </a:solidFill>
                  </a:rPr>
                  <a:t> =</a:t>
                </a:r>
                <a:r>
                  <a:rPr lang="en-US" sz="2600" dirty="0" err="1">
                    <a:solidFill>
                      <a:prstClr val="black"/>
                    </a:solidFill>
                  </a:rPr>
                  <a:t>u|C</a:t>
                </a:r>
                <a:r>
                  <a:rPr lang="en-US" sz="2600" dirty="0">
                    <a:solidFill>
                      <a:prstClr val="black"/>
                    </a:solidFill>
                  </a:rPr>
                  <a:t>=v),</a:t>
                </a:r>
                <a:br>
                  <a:rPr lang="en-US" sz="2600" dirty="0">
                    <a:solidFill>
                      <a:prstClr val="black"/>
                    </a:solidFill>
                  </a:rPr>
                </a:br>
                <a:r>
                  <a:rPr lang="en-US" sz="2600" dirty="0">
                    <a:solidFill>
                      <a:prstClr val="black"/>
                    </a:solidFill>
                  </a:rPr>
                  <a:t>we now have numbers we can compute from the training data T.</a:t>
                </a:r>
              </a:p>
              <a:p>
                <a:pPr marL="0" lvl="0" indent="0">
                  <a:buNone/>
                </a:pPr>
                <a:r>
                  <a:rPr lang="en-US" sz="2600" b="1" dirty="0">
                    <a:solidFill>
                      <a:prstClr val="black"/>
                    </a:solidFill>
                  </a:rPr>
                  <a:t>Learning: </a:t>
                </a:r>
                <a:r>
                  <a:rPr lang="en-US" sz="2600" dirty="0">
                    <a:solidFill>
                      <a:prstClr val="black"/>
                    </a:solidFill>
                  </a:rPr>
                  <a:t>Set  P(C=v)= </a:t>
                </a:r>
                <a:r>
                  <a:rPr lang="en-US" sz="2600" dirty="0" err="1">
                    <a:solidFill>
                      <a:prstClr val="black"/>
                    </a:solidFill>
                  </a:rPr>
                  <a:t>Freq</a:t>
                </a:r>
                <a:r>
                  <a:rPr lang="en-US" sz="2600" baseline="-25000" dirty="0" err="1">
                    <a:solidFill>
                      <a:prstClr val="black"/>
                    </a:solidFill>
                  </a:rPr>
                  <a:t>T</a:t>
                </a:r>
                <a:r>
                  <a:rPr lang="en-US" sz="2600" baseline="-25000" dirty="0">
                    <a:solidFill>
                      <a:prstClr val="black"/>
                    </a:solidFill>
                  </a:rPr>
                  <a:t> </a:t>
                </a:r>
                <a:r>
                  <a:rPr lang="en-US" sz="2600" dirty="0">
                    <a:solidFill>
                      <a:prstClr val="black"/>
                    </a:solidFill>
                  </a:rPr>
                  <a:t>(C=v)  for all v in Dom(C)</a:t>
                </a:r>
              </a:p>
              <a:p>
                <a:pPr marL="0" lvl="0" indent="0">
                  <a:buNone/>
                </a:pPr>
                <a:r>
                  <a:rPr lang="en-US" sz="2600" dirty="0">
                    <a:solidFill>
                      <a:prstClr val="black"/>
                    </a:solidFill>
                  </a:rPr>
                  <a:t>Set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P(A</a:t>
                </a:r>
                <a:r>
                  <a:rPr kumimoji="0" lang="en-US" sz="26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u|C</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=v) as </a:t>
                </a: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Freq</a:t>
                </a:r>
                <a:r>
                  <a:rPr kumimoji="0" lang="en-US" sz="2600" b="0" i="0" u="none" strike="noStrike" kern="1200" cap="none" spc="0" normalizeH="0" baseline="-25000" noProof="0" dirty="0" err="1">
                    <a:ln>
                      <a:noFill/>
                    </a:ln>
                    <a:solidFill>
                      <a:prstClr val="black"/>
                    </a:solidFill>
                    <a:effectLst/>
                    <a:uLnTx/>
                    <a:uFillTx/>
                    <a:latin typeface="Calibri" panose="020F0502020204030204"/>
                    <a:ea typeface="+mn-ea"/>
                    <a:cs typeface="+mn-cs"/>
                  </a:rPr>
                  <a:t>T</a:t>
                </a:r>
                <a:r>
                  <a:rPr kumimoji="0" lang="en-US" sz="2600" b="0" i="0" u="none" strike="noStrike" kern="1200" cap="none" spc="0" normalizeH="0" baseline="-25000" noProof="0" dirty="0">
                    <a:ln>
                      <a:noFill/>
                    </a:ln>
                    <a:solidFill>
                      <a:prstClr val="black"/>
                    </a:solidFill>
                    <a:effectLst/>
                    <a:uLnTx/>
                    <a:uFillTx/>
                    <a:latin typeface="Calibri" panose="020F0502020204030204"/>
                    <a:ea typeface="+mn-ea"/>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6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u</a:t>
                </a:r>
                <a:r>
                  <a:rPr kumimoji="0" lang="en-US" sz="2600" b="0" i="0" u="none" strike="noStrike" kern="1200" cap="none" spc="0" normalizeH="0" baseline="-25000" noProof="0" dirty="0" err="1">
                    <a:ln>
                      <a:noFill/>
                    </a:ln>
                    <a:solidFill>
                      <a:prstClr val="black"/>
                    </a:solidFill>
                    <a:effectLst/>
                    <a:uLnTx/>
                    <a:uFillTx/>
                    <a:latin typeface="Calibri" panose="020F0502020204030204"/>
                    <a:ea typeface="+mn-ea"/>
                    <a:cs typeface="+mn-cs"/>
                  </a:rPr>
                  <a:t>i</a:t>
                </a: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|C</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=v), for </a:t>
                </a: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=1..k, v in Dom(C), u in Dom(A</a:t>
                </a:r>
                <a:r>
                  <a:rPr kumimoji="0" lang="en-US" sz="26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sz="2600" dirty="0">
                  <a:solidFill>
                    <a:prstClr val="black"/>
                  </a:solidFill>
                </a:endParaRPr>
              </a:p>
              <a:p>
                <a:pPr marL="0" lvl="0" indent="0">
                  <a:buNone/>
                </a:pPr>
                <a:r>
                  <a:rPr lang="en-US" sz="2600" dirty="0">
                    <a:solidFill>
                      <a:prstClr val="black"/>
                    </a:solidFill>
                  </a:rPr>
                  <a:t>These numbers are the control parameter.</a:t>
                </a:r>
              </a:p>
              <a:p>
                <a:pPr marL="0" lvl="0" indent="0">
                  <a:buNone/>
                </a:pPr>
                <a:r>
                  <a:rPr lang="en-US" sz="2600" b="1" dirty="0">
                    <a:solidFill>
                      <a:prstClr val="black"/>
                    </a:solidFill>
                  </a:rPr>
                  <a:t>Inference: </a:t>
                </a:r>
                <a:r>
                  <a:rPr lang="en-US" sz="2600" dirty="0">
                    <a:solidFill>
                      <a:prstClr val="black"/>
                    </a:solidFill>
                  </a:rPr>
                  <a:t>Given X.</a:t>
                </a:r>
                <a:r>
                  <a:rPr lang="en-US" sz="2600">
                    <a:solidFill>
                      <a:prstClr val="black"/>
                    </a:solidFill>
                  </a:rPr>
                  <a:t>A</a:t>
                </a:r>
                <a:r>
                  <a:rPr lang="en-US" sz="2600" baseline="-25000">
                    <a:solidFill>
                      <a:prstClr val="black"/>
                    </a:solidFill>
                  </a:rPr>
                  <a:t>1</a:t>
                </a:r>
                <a:r>
                  <a:rPr lang="en-US" sz="2600">
                    <a:solidFill>
                      <a:prstClr val="black"/>
                    </a:solidFill>
                  </a:rPr>
                  <a:t>=u</a:t>
                </a:r>
                <a:r>
                  <a:rPr lang="en-US" sz="2600" baseline="-25000">
                    <a:solidFill>
                      <a:prstClr val="black"/>
                    </a:solidFill>
                  </a:rPr>
                  <a:t>1</a:t>
                </a:r>
                <a:r>
                  <a:rPr lang="en-US" sz="2600" dirty="0">
                    <a:solidFill>
                      <a:prstClr val="black"/>
                    </a:solidFill>
                  </a:rPr>
                  <a:t>, X.A</a:t>
                </a:r>
                <a:r>
                  <a:rPr lang="en-US" sz="2600" baseline="-25000" dirty="0">
                    <a:solidFill>
                      <a:prstClr val="black"/>
                    </a:solidFill>
                  </a:rPr>
                  <a:t>2</a:t>
                </a:r>
                <a:r>
                  <a:rPr lang="en-US" sz="2600" dirty="0">
                    <a:solidFill>
                      <a:prstClr val="black"/>
                    </a:solidFill>
                  </a:rPr>
                  <a:t>=u</a:t>
                </a:r>
                <a:r>
                  <a:rPr lang="en-US" sz="2600" baseline="-25000" dirty="0">
                    <a:solidFill>
                      <a:prstClr val="black"/>
                    </a:solidFill>
                  </a:rPr>
                  <a:t>2</a:t>
                </a:r>
                <a:r>
                  <a:rPr lang="en-US" sz="2600" dirty="0">
                    <a:solidFill>
                      <a:prstClr val="black"/>
                    </a:solidFill>
                  </a:rPr>
                  <a:t> … </a:t>
                </a:r>
                <a:r>
                  <a:rPr lang="en-US" sz="2600" dirty="0" err="1">
                    <a:solidFill>
                      <a:prstClr val="black"/>
                    </a:solidFill>
                  </a:rPr>
                  <a:t>X.A</a:t>
                </a:r>
                <a:r>
                  <a:rPr lang="en-US" sz="2600" baseline="-25000" dirty="0" err="1">
                    <a:solidFill>
                      <a:prstClr val="black"/>
                    </a:solidFill>
                  </a:rPr>
                  <a:t>k</a:t>
                </a:r>
                <a:r>
                  <a:rPr lang="en-US" sz="2600" dirty="0">
                    <a:solidFill>
                      <a:prstClr val="black"/>
                    </a:solidFill>
                  </a:rPr>
                  <a:t>=</a:t>
                </a:r>
                <a:r>
                  <a:rPr lang="en-US" sz="2600" dirty="0" err="1">
                    <a:solidFill>
                      <a:prstClr val="black"/>
                    </a:solidFill>
                  </a:rPr>
                  <a:t>u</a:t>
                </a:r>
                <a:r>
                  <a:rPr lang="en-US" sz="2600" baseline="-25000" dirty="0" err="1">
                    <a:solidFill>
                      <a:prstClr val="black"/>
                    </a:solidFill>
                  </a:rPr>
                  <a:t>k</a:t>
                </a:r>
                <a:r>
                  <a:rPr lang="en-US" sz="2600" dirty="0">
                    <a:solidFill>
                      <a:prstClr val="black"/>
                    </a:solidFill>
                  </a:rPr>
                  <a:t>.</a:t>
                </a:r>
              </a:p>
              <a:p>
                <a:pPr marL="0" lvl="0" indent="0">
                  <a:buNone/>
                </a:pPr>
                <a:r>
                  <a:rPr lang="en-US" sz="2600" dirty="0">
                    <a:solidFill>
                      <a:prstClr val="black"/>
                    </a:solidFill>
                  </a:rPr>
                  <a:t>Compute </a:t>
                </a:r>
                <a14:m>
                  <m:oMath xmlns:m="http://schemas.openxmlformats.org/officeDocument/2006/math">
                    <m:r>
                      <a:rPr lang="en-US" sz="2600" b="0" i="1" smtClean="0">
                        <a:solidFill>
                          <a:prstClr val="black"/>
                        </a:solidFill>
                        <a:latin typeface="Cambria Math" panose="02040503050406030204" pitchFamily="18" charset="0"/>
                      </a:rPr>
                      <m:t>𝑃</m:t>
                    </m:r>
                    <m:d>
                      <m:dPr>
                        <m:ctrlPr>
                          <a:rPr lang="en-US" sz="2600" b="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𝐶</m:t>
                        </m:r>
                        <m:r>
                          <a:rPr lang="en-US" sz="2600" b="0" i="1" smtClean="0">
                            <a:solidFill>
                              <a:prstClr val="black"/>
                            </a:solidFill>
                            <a:latin typeface="Cambria Math" panose="02040503050406030204" pitchFamily="18" charset="0"/>
                          </a:rPr>
                          <m:t>=</m:t>
                        </m:r>
                        <m:r>
                          <a:rPr lang="en-US" sz="2600" b="0" i="1" smtClean="0">
                            <a:solidFill>
                              <a:prstClr val="black"/>
                            </a:solidFill>
                            <a:latin typeface="Cambria Math" panose="02040503050406030204" pitchFamily="18" charset="0"/>
                          </a:rPr>
                          <m:t>𝑣</m:t>
                        </m:r>
                      </m:e>
                    </m:d>
                    <m:r>
                      <a:rPr lang="en-US" sz="2600" b="0" i="1" smtClean="0">
                        <a:solidFill>
                          <a:prstClr val="black"/>
                        </a:solidFill>
                        <a:latin typeface="Cambria Math" panose="02040503050406030204" pitchFamily="18" charset="0"/>
                        <a:ea typeface="Cambria Math" panose="02040503050406030204" pitchFamily="18" charset="0"/>
                      </a:rPr>
                      <m:t>∙</m:t>
                    </m:r>
                    <m:nary>
                      <m:naryPr>
                        <m:chr m:val="∏"/>
                        <m:ctrlPr>
                          <a:rPr lang="en-US" sz="2600" b="0" i="1" smtClean="0">
                            <a:solidFill>
                              <a:prstClr val="black"/>
                            </a:solidFill>
                            <a:latin typeface="Cambria Math" panose="02040503050406030204" pitchFamily="18" charset="0"/>
                            <a:ea typeface="Cambria Math" panose="02040503050406030204" pitchFamily="18" charset="0"/>
                          </a:rPr>
                        </m:ctrlPr>
                      </m:naryPr>
                      <m:sub>
                        <m:r>
                          <m:rPr>
                            <m:brk m:alnAt="23"/>
                          </m:rPr>
                          <a:rPr lang="en-US" sz="2600" b="0" i="1" smtClean="0">
                            <a:solidFill>
                              <a:prstClr val="black"/>
                            </a:solidFill>
                            <a:latin typeface="Cambria Math" panose="02040503050406030204" pitchFamily="18" charset="0"/>
                            <a:ea typeface="Cambria Math" panose="02040503050406030204" pitchFamily="18" charset="0"/>
                          </a:rPr>
                          <m:t>𝑖</m:t>
                        </m:r>
                        <m:r>
                          <a:rPr lang="en-US" sz="2600" b="0" i="1" smtClean="0">
                            <a:solidFill>
                              <a:prstClr val="black"/>
                            </a:solidFill>
                            <a:latin typeface="Cambria Math" panose="02040503050406030204" pitchFamily="18" charset="0"/>
                            <a:ea typeface="Cambria Math" panose="02040503050406030204" pitchFamily="18" charset="0"/>
                          </a:rPr>
                          <m:t>=1</m:t>
                        </m:r>
                      </m:sub>
                      <m:sup>
                        <m:r>
                          <a:rPr lang="en-US" sz="2600" b="0" i="1" smtClean="0">
                            <a:solidFill>
                              <a:prstClr val="black"/>
                            </a:solidFill>
                            <a:latin typeface="Cambria Math" panose="02040503050406030204" pitchFamily="18" charset="0"/>
                            <a:ea typeface="Cambria Math" panose="02040503050406030204" pitchFamily="18" charset="0"/>
                          </a:rPr>
                          <m:t>𝑘</m:t>
                        </m:r>
                      </m:sup>
                      <m:e>
                        <m:r>
                          <a:rPr lang="en-US" sz="2600" b="0" i="1" smtClean="0">
                            <a:solidFill>
                              <a:prstClr val="black"/>
                            </a:solidFill>
                            <a:latin typeface="Cambria Math" panose="02040503050406030204" pitchFamily="18" charset="0"/>
                            <a:ea typeface="Cambria Math" panose="02040503050406030204" pitchFamily="18" charset="0"/>
                          </a:rPr>
                          <m:t>𝑃</m:t>
                        </m:r>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𝐴</m:t>
                            </m:r>
                          </m:e>
                          <m:sub>
                            <m:r>
                              <a:rPr lang="en-US" sz="2600" b="0" i="1" smtClean="0">
                                <a:solidFill>
                                  <a:prstClr val="black"/>
                                </a:solidFill>
                                <a:latin typeface="Cambria Math" panose="02040503050406030204" pitchFamily="18" charset="0"/>
                                <a:ea typeface="Cambria Math" panose="02040503050406030204" pitchFamily="18" charset="0"/>
                              </a:rPr>
                              <m:t>𝑖</m:t>
                            </m:r>
                          </m:sub>
                        </m:sSub>
                      </m:e>
                    </m:nary>
                    <m:r>
                      <a:rPr lang="en-US" sz="2600" b="0" i="1" smtClean="0">
                        <a:solidFill>
                          <a:prstClr val="black"/>
                        </a:solidFill>
                        <a:latin typeface="Cambria Math" panose="02040503050406030204" pitchFamily="18" charset="0"/>
                        <a:ea typeface="Cambria Math" panose="02040503050406030204" pitchFamily="18" charset="0"/>
                      </a:rPr>
                      <m:t>=</m:t>
                    </m:r>
                    <m:sSub>
                      <m:sSubPr>
                        <m:ctrlPr>
                          <a:rPr lang="en-US" sz="2600" b="0" i="1" smtClean="0">
                            <a:solidFill>
                              <a:prstClr val="black"/>
                            </a:solidFill>
                            <a:latin typeface="Cambria Math" panose="02040503050406030204" pitchFamily="18" charset="0"/>
                            <a:ea typeface="Cambria Math" panose="02040503050406030204" pitchFamily="18" charset="0"/>
                          </a:rPr>
                        </m:ctrlPr>
                      </m:sSubPr>
                      <m:e>
                        <m:r>
                          <a:rPr lang="en-US" sz="2600" b="0" i="1" smtClean="0">
                            <a:solidFill>
                              <a:prstClr val="black"/>
                            </a:solidFill>
                            <a:latin typeface="Cambria Math" panose="02040503050406030204" pitchFamily="18" charset="0"/>
                            <a:ea typeface="Cambria Math" panose="02040503050406030204" pitchFamily="18" charset="0"/>
                          </a:rPr>
                          <m:t>𝑢</m:t>
                        </m:r>
                      </m:e>
                      <m:sub>
                        <m:r>
                          <a:rPr lang="en-US" sz="2600" b="0" i="1" smtClean="0">
                            <a:solidFill>
                              <a:prstClr val="black"/>
                            </a:solidFill>
                            <a:latin typeface="Cambria Math" panose="02040503050406030204" pitchFamily="18" charset="0"/>
                            <a:ea typeface="Cambria Math" panose="02040503050406030204" pitchFamily="18" charset="0"/>
                          </a:rPr>
                          <m:t>𝑖</m:t>
                        </m:r>
                      </m:sub>
                    </m:sSub>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𝐶</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𝑣</m:t>
                    </m:r>
                    <m:r>
                      <a:rPr lang="en-US" sz="2600" b="0" i="1" smtClean="0">
                        <a:solidFill>
                          <a:prstClr val="black"/>
                        </a:solidFill>
                        <a:latin typeface="Cambria Math" panose="02040503050406030204" pitchFamily="18" charset="0"/>
                        <a:ea typeface="Cambria Math" panose="02040503050406030204" pitchFamily="18" charset="0"/>
                      </a:rPr>
                      <m:t>)</m:t>
                    </m:r>
                  </m:oMath>
                </a14:m>
                <a:r>
                  <a:rPr lang="en-US" sz="2600" dirty="0">
                    <a:solidFill>
                      <a:prstClr val="black"/>
                    </a:solidFill>
                  </a:rPr>
                  <a:t> for each value of v.</a:t>
                </a:r>
              </a:p>
              <a:p>
                <a:pPr marL="0" lvl="0" indent="0">
                  <a:buNone/>
                </a:pPr>
                <a:r>
                  <a:rPr lang="en-US" sz="2600" dirty="0">
                    <a:solidFill>
                      <a:prstClr val="black"/>
                    </a:solidFill>
                  </a:rPr>
                  <a:t>Choose the value of v for which this is largest.</a:t>
                </a:r>
              </a:p>
            </p:txBody>
          </p:sp>
        </mc:Choice>
        <mc:Fallback>
          <p:sp>
            <p:nvSpPr>
              <p:cNvPr id="3" name="Content Placeholder 2">
                <a:extLst>
                  <a:ext uri="{FF2B5EF4-FFF2-40B4-BE49-F238E27FC236}">
                    <a16:creationId xmlns:a16="http://schemas.microsoft.com/office/drawing/2014/main" id="{558BA072-402B-4A3E-BD4F-E042D8FAF3E3}"/>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280086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A2FB1-4D6F-4809-9FF5-2B82B1CCDA74}"/>
              </a:ext>
            </a:extLst>
          </p:cNvPr>
          <p:cNvSpPr>
            <a:spLocks noGrp="1"/>
          </p:cNvSpPr>
          <p:nvPr>
            <p:ph type="title"/>
          </p:nvPr>
        </p:nvSpPr>
        <p:spPr/>
        <p:txBody>
          <a:bodyPr>
            <a:normAutofit fontScale="90000"/>
          </a:bodyPr>
          <a:lstStyle/>
          <a:p>
            <a:pPr algn="ctr"/>
            <a:r>
              <a:rPr lang="en-US" dirty="0"/>
              <a:t>Example</a:t>
            </a:r>
            <a:br>
              <a:rPr lang="en-US" dirty="0"/>
            </a:br>
            <a:r>
              <a:rPr lang="en-US" sz="3200" dirty="0"/>
              <a:t>Suppose you have a new instance X where X.P=T, X.Q=T.</a:t>
            </a:r>
            <a:br>
              <a:rPr lang="en-US" sz="3200" dirty="0"/>
            </a:br>
            <a:r>
              <a:rPr lang="en-US" sz="3200" dirty="0"/>
              <a:t>What value should be predicted for X.C?</a:t>
            </a:r>
            <a:endParaRPr lang="en-US" dirty="0"/>
          </a:p>
        </p:txBody>
      </p:sp>
      <p:pic>
        <p:nvPicPr>
          <p:cNvPr id="8" name="Content Placeholder 7" descr="A picture containing clock&#10;&#10;Description automatically generated">
            <a:extLst>
              <a:ext uri="{FF2B5EF4-FFF2-40B4-BE49-F238E27FC236}">
                <a16:creationId xmlns:a16="http://schemas.microsoft.com/office/drawing/2014/main" id="{7DB319B8-37C6-4CE9-B983-6837FFEE33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6589" y="2190307"/>
            <a:ext cx="4182622" cy="3593805"/>
          </a:xfrm>
        </p:spPr>
      </p:pic>
      <p:pic>
        <p:nvPicPr>
          <p:cNvPr id="10" name="Content Placeholder 9" descr="A close up of a sign&#10;&#10;Description automatically generated">
            <a:extLst>
              <a:ext uri="{FF2B5EF4-FFF2-40B4-BE49-F238E27FC236}">
                <a16:creationId xmlns:a16="http://schemas.microsoft.com/office/drawing/2014/main" id="{DCB664CC-E2B6-4428-AD7B-DB04F69989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40498"/>
            <a:ext cx="3879133" cy="1751868"/>
          </a:xfrm>
        </p:spPr>
      </p:pic>
      <p:pic>
        <p:nvPicPr>
          <p:cNvPr id="3" name="Picture 2" descr="Text, letter&#10;&#10;Description automatically generated">
            <a:extLst>
              <a:ext uri="{FF2B5EF4-FFF2-40B4-BE49-F238E27FC236}">
                <a16:creationId xmlns:a16="http://schemas.microsoft.com/office/drawing/2014/main" id="{8A07D7FF-D838-4458-A859-610E20B5FAA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920154" y="3692366"/>
            <a:ext cx="5200708" cy="2655680"/>
          </a:xfrm>
          <a:prstGeom prst="rect">
            <a:avLst/>
          </a:prstGeom>
        </p:spPr>
      </p:pic>
    </p:spTree>
    <p:extLst>
      <p:ext uri="{BB962C8B-B14F-4D97-AF65-F5344CB8AC3E}">
        <p14:creationId xmlns:p14="http://schemas.microsoft.com/office/powerpoint/2010/main" val="151625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D4D5-2656-44F6-8C07-C4573510B714}"/>
              </a:ext>
            </a:extLst>
          </p:cNvPr>
          <p:cNvSpPr>
            <a:spLocks noGrp="1"/>
          </p:cNvSpPr>
          <p:nvPr>
            <p:ph type="title"/>
          </p:nvPr>
        </p:nvSpPr>
        <p:spPr/>
        <p:txBody>
          <a:bodyPr/>
          <a:lstStyle/>
          <a:p>
            <a:pPr algn="ctr"/>
            <a:r>
              <a:rPr lang="en-US" dirty="0"/>
              <a:t>Example</a:t>
            </a:r>
          </a:p>
        </p:txBody>
      </p:sp>
      <p:pic>
        <p:nvPicPr>
          <p:cNvPr id="6" name="Content Placeholder 5" descr="A picture containing clock&#10;&#10;Description automatically generated">
            <a:extLst>
              <a:ext uri="{FF2B5EF4-FFF2-40B4-BE49-F238E27FC236}">
                <a16:creationId xmlns:a16="http://schemas.microsoft.com/office/drawing/2014/main" id="{7FE70932-AAD9-453D-87E1-81C58FB464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5083" y="2083981"/>
            <a:ext cx="4405366" cy="3785191"/>
          </a:xfrm>
        </p:spPr>
      </p:pic>
      <p:pic>
        <p:nvPicPr>
          <p:cNvPr id="8" name="Content Placeholder 7" descr="A close up of a sign&#10;&#10;Description automatically generated">
            <a:extLst>
              <a:ext uri="{FF2B5EF4-FFF2-40B4-BE49-F238E27FC236}">
                <a16:creationId xmlns:a16="http://schemas.microsoft.com/office/drawing/2014/main" id="{066ED152-C2E9-4E8B-9D10-E52F4532F5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1553" y="2083981"/>
            <a:ext cx="4210456" cy="1617432"/>
          </a:xfrm>
        </p:spPr>
      </p:pic>
      <p:pic>
        <p:nvPicPr>
          <p:cNvPr id="10" name="Picture 9" descr="A close up of a sign&#10;&#10;Description automatically generated">
            <a:extLst>
              <a:ext uri="{FF2B5EF4-FFF2-40B4-BE49-F238E27FC236}">
                <a16:creationId xmlns:a16="http://schemas.microsoft.com/office/drawing/2014/main" id="{7F1C6B54-CF16-4156-A308-A6916FB38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553" y="3976576"/>
            <a:ext cx="3994680" cy="2077770"/>
          </a:xfrm>
          <a:prstGeom prst="rect">
            <a:avLst/>
          </a:prstGeom>
        </p:spPr>
      </p:pic>
    </p:spTree>
    <p:extLst>
      <p:ext uri="{BB962C8B-B14F-4D97-AF65-F5344CB8AC3E}">
        <p14:creationId xmlns:p14="http://schemas.microsoft.com/office/powerpoint/2010/main" val="153667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352-22CF-4221-855F-3CE0F94976E3}"/>
              </a:ext>
            </a:extLst>
          </p:cNvPr>
          <p:cNvSpPr>
            <a:spLocks noGrp="1"/>
          </p:cNvSpPr>
          <p:nvPr>
            <p:ph type="title"/>
          </p:nvPr>
        </p:nvSpPr>
        <p:spPr>
          <a:xfrm>
            <a:off x="838200" y="365125"/>
            <a:ext cx="10515600" cy="725121"/>
          </a:xfrm>
        </p:spPr>
        <p:txBody>
          <a:bodyPr/>
          <a:lstStyle/>
          <a:p>
            <a:pPr algn="ctr"/>
            <a:r>
              <a:rPr lang="en-US" dirty="0"/>
              <a:t>Features of Naïve Bayes</a:t>
            </a:r>
          </a:p>
        </p:txBody>
      </p:sp>
      <p:sp>
        <p:nvSpPr>
          <p:cNvPr id="5" name="Content Placeholder 4">
            <a:extLst>
              <a:ext uri="{FF2B5EF4-FFF2-40B4-BE49-F238E27FC236}">
                <a16:creationId xmlns:a16="http://schemas.microsoft.com/office/drawing/2014/main" id="{50612773-1874-4082-8750-B776007958E1}"/>
              </a:ext>
            </a:extLst>
          </p:cNvPr>
          <p:cNvSpPr>
            <a:spLocks noGrp="1"/>
          </p:cNvSpPr>
          <p:nvPr>
            <p:ph idx="1"/>
          </p:nvPr>
        </p:nvSpPr>
        <p:spPr>
          <a:xfrm>
            <a:off x="838200" y="1253331"/>
            <a:ext cx="10515600" cy="5239544"/>
          </a:xfrm>
        </p:spPr>
        <p:txBody>
          <a:bodyPr>
            <a:normAutofit fontScale="92500"/>
          </a:bodyPr>
          <a:lstStyle/>
          <a:p>
            <a:r>
              <a:rPr lang="en-US" dirty="0"/>
              <a:t>Running time</a:t>
            </a:r>
          </a:p>
          <a:p>
            <a:pPr lvl="1"/>
            <a:r>
              <a:rPr lang="en-US" sz="2800" dirty="0"/>
              <a:t>Learning: (offline); O(|T|)  (size of training set)</a:t>
            </a:r>
          </a:p>
          <a:p>
            <a:pPr lvl="1"/>
            <a:r>
              <a:rPr lang="en-US" sz="2800" dirty="0"/>
              <a:t>Inference (online): O(k </a:t>
            </a:r>
            <a:r>
              <a:rPr lang="en-US" sz="2800" dirty="0">
                <a:latin typeface="Cambria Math" panose="02040503050406030204" pitchFamily="18" charset="0"/>
                <a:ea typeface="Cambria Math" panose="02040503050406030204" pitchFamily="18" charset="0"/>
              </a:rPr>
              <a:t>∙ |</a:t>
            </a:r>
            <a:r>
              <a:rPr lang="en-US" sz="2800" dirty="0">
                <a:latin typeface="Calibri" panose="020F0502020204030204" pitchFamily="34" charset="0"/>
                <a:ea typeface="Cambria Math" panose="02040503050406030204" pitchFamily="18" charset="0"/>
                <a:cs typeface="Calibri" panose="020F0502020204030204" pitchFamily="34" charset="0"/>
              </a:rPr>
              <a:t>Dom(C)|) </a:t>
            </a:r>
          </a:p>
          <a:p>
            <a:r>
              <a:rPr lang="en-US" dirty="0">
                <a:latin typeface="Calibri" panose="020F0502020204030204" pitchFamily="34" charset="0"/>
                <a:ea typeface="Cambria Math" panose="02040503050406030204" pitchFamily="18" charset="0"/>
                <a:cs typeface="Calibri" panose="020F0502020204030204" pitchFamily="34" charset="0"/>
              </a:rPr>
              <a:t>Robust under noise (some </a:t>
            </a:r>
            <a:r>
              <a:rPr lang="en-US" dirty="0" err="1">
                <a:latin typeface="Calibri" panose="020F0502020204030204" pitchFamily="34" charset="0"/>
                <a:ea typeface="Cambria Math" panose="02040503050406030204" pitchFamily="18" charset="0"/>
                <a:cs typeface="Calibri" panose="020F0502020204030204" pitchFamily="34" charset="0"/>
              </a:rPr>
              <a:t>mislabelled</a:t>
            </a:r>
            <a:r>
              <a:rPr lang="en-US" dirty="0">
                <a:latin typeface="Calibri" panose="020F0502020204030204" pitchFamily="34" charset="0"/>
                <a:ea typeface="Cambria Math" panose="02040503050406030204" pitchFamily="18" charset="0"/>
                <a:cs typeface="Calibri" panose="020F0502020204030204" pitchFamily="34" charset="0"/>
              </a:rPr>
              <a:t> examples don’t change things much)</a:t>
            </a:r>
          </a:p>
          <a:p>
            <a:r>
              <a:rPr lang="en-US" dirty="0">
                <a:latin typeface="Calibri" panose="020F0502020204030204" pitchFamily="34" charset="0"/>
                <a:ea typeface="Cambria Math" panose="02040503050406030204" pitchFamily="18" charset="0"/>
                <a:cs typeface="Calibri" panose="020F0502020204030204" pitchFamily="34" charset="0"/>
              </a:rPr>
              <a:t>Robust under missing predictive attributes</a:t>
            </a:r>
          </a:p>
          <a:p>
            <a:pPr lvl="1"/>
            <a:r>
              <a:rPr lang="en-US" sz="2800" dirty="0">
                <a:latin typeface="Calibri" panose="020F0502020204030204" pitchFamily="34" charset="0"/>
                <a:ea typeface="Cambria Math" panose="02040503050406030204" pitchFamily="18" charset="0"/>
                <a:cs typeface="Calibri" panose="020F0502020204030204" pitchFamily="34" charset="0"/>
              </a:rPr>
              <a:t>Missing attributes in the test example: Just skip that attribute in computing the product.</a:t>
            </a:r>
          </a:p>
          <a:p>
            <a:pPr lvl="1"/>
            <a:r>
              <a:rPr lang="en-US" sz="2800" dirty="0">
                <a:latin typeface="Calibri" panose="020F0502020204030204" pitchFamily="34" charset="0"/>
                <a:ea typeface="Cambria Math" panose="02040503050406030204" pitchFamily="18" charset="0"/>
                <a:cs typeface="Calibri" panose="020F0502020204030204" pitchFamily="34" charset="0"/>
              </a:rPr>
              <a:t>Missing attributes in the training examples: Include example X in the tally for </a:t>
            </a:r>
            <a:r>
              <a:rPr lang="en-US" sz="2800" dirty="0" err="1">
                <a:solidFill>
                  <a:prstClr val="black"/>
                </a:solidFill>
              </a:rPr>
              <a:t>Freq</a:t>
            </a:r>
            <a:r>
              <a:rPr lang="en-US" sz="2800" baseline="-25000" dirty="0" err="1">
                <a:solidFill>
                  <a:prstClr val="black"/>
                </a:solidFill>
              </a:rPr>
              <a:t>T</a:t>
            </a:r>
            <a:r>
              <a:rPr lang="en-US" sz="2800" baseline="-25000" dirty="0">
                <a:solidFill>
                  <a:prstClr val="black"/>
                </a:solidFill>
              </a:rPr>
              <a:t> </a:t>
            </a:r>
            <a:r>
              <a:rPr lang="en-US" sz="2800" dirty="0">
                <a:solidFill>
                  <a:prstClr val="black"/>
                </a:solidFill>
              </a:rPr>
              <a:t>(A</a:t>
            </a:r>
            <a:r>
              <a:rPr lang="en-US" sz="2800" baseline="-25000" dirty="0">
                <a:solidFill>
                  <a:prstClr val="black"/>
                </a:solidFill>
              </a:rPr>
              <a:t>i</a:t>
            </a:r>
            <a:r>
              <a:rPr lang="en-US" sz="2800" dirty="0">
                <a:solidFill>
                  <a:prstClr val="black"/>
                </a:solidFill>
              </a:rPr>
              <a:t> =</a:t>
            </a:r>
            <a:r>
              <a:rPr lang="en-US" sz="2800" dirty="0" err="1">
                <a:solidFill>
                  <a:prstClr val="black"/>
                </a:solidFill>
              </a:rPr>
              <a:t>u|C</a:t>
            </a:r>
            <a:r>
              <a:rPr lang="en-US" sz="2800" dirty="0">
                <a:solidFill>
                  <a:prstClr val="black"/>
                </a:solidFill>
              </a:rPr>
              <a:t>=v), for attributes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i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Calibri" panose="020F0502020204030204" pitchFamily="34" charset="0"/>
              </a:rPr>
              <a:t>where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Cambria Math" panose="02040503050406030204" pitchFamily="18" charset="0"/>
                <a:cs typeface="Calibri" panose="020F0502020204030204" pitchFamily="34" charset="0"/>
              </a:rPr>
              <a:t>X.</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i</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Calibri" panose="020F0502020204030204" pitchFamily="34" charset="0"/>
              </a:rPr>
              <a:t> is known, and skip it for the attributes where it is known.</a:t>
            </a:r>
          </a:p>
          <a:p>
            <a:r>
              <a:rPr lang="en-US" dirty="0">
                <a:solidFill>
                  <a:prstClr val="black"/>
                </a:solidFill>
                <a:latin typeface="Calibri" panose="020F0502020204030204" pitchFamily="34" charset="0"/>
                <a:ea typeface="Cambria Math" panose="02040503050406030204" pitchFamily="18" charset="0"/>
                <a:cs typeface="Calibri" panose="020F0502020204030204" pitchFamily="34" charset="0"/>
              </a:rPr>
              <a:t>Probabilistic model </a:t>
            </a:r>
          </a:p>
          <a:p>
            <a:r>
              <a:rPr lang="en-US" dirty="0">
                <a:solidFill>
                  <a:prstClr val="black"/>
                </a:solidFill>
                <a:latin typeface="Calibri" panose="020F0502020204030204" pitchFamily="34" charset="0"/>
                <a:ea typeface="Cambria Math" panose="02040503050406030204" pitchFamily="18" charset="0"/>
                <a:cs typeface="Calibri" panose="020F0502020204030204" pitchFamily="34" charset="0"/>
              </a:rPr>
              <a:t>Often used for text classification</a:t>
            </a:r>
            <a:endParaRPr lang="en-US" dirty="0"/>
          </a:p>
          <a:p>
            <a:pPr lvl="1"/>
            <a:endParaRPr lang="en-US" dirty="0"/>
          </a:p>
        </p:txBody>
      </p:sp>
    </p:spTree>
    <p:extLst>
      <p:ext uri="{BB962C8B-B14F-4D97-AF65-F5344CB8AC3E}">
        <p14:creationId xmlns:p14="http://schemas.microsoft.com/office/powerpoint/2010/main" val="369038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E9BE-3925-4674-B6F7-6624564F57FB}"/>
              </a:ext>
            </a:extLst>
          </p:cNvPr>
          <p:cNvSpPr>
            <a:spLocks noGrp="1"/>
          </p:cNvSpPr>
          <p:nvPr>
            <p:ph type="title"/>
          </p:nvPr>
        </p:nvSpPr>
        <p:spPr/>
        <p:txBody>
          <a:bodyPr/>
          <a:lstStyle/>
          <a:p>
            <a:pPr algn="ctr"/>
            <a:r>
              <a:rPr lang="en-US" dirty="0"/>
              <a:t>Problems with Naïve Bayes</a:t>
            </a:r>
          </a:p>
        </p:txBody>
      </p:sp>
      <p:sp>
        <p:nvSpPr>
          <p:cNvPr id="3" name="Content Placeholder 2">
            <a:extLst>
              <a:ext uri="{FF2B5EF4-FFF2-40B4-BE49-F238E27FC236}">
                <a16:creationId xmlns:a16="http://schemas.microsoft.com/office/drawing/2014/main" id="{D7192CF5-B5D8-45A9-8F38-10FD762980E5}"/>
              </a:ext>
            </a:extLst>
          </p:cNvPr>
          <p:cNvSpPr>
            <a:spLocks noGrp="1"/>
          </p:cNvSpPr>
          <p:nvPr>
            <p:ph idx="1"/>
          </p:nvPr>
        </p:nvSpPr>
        <p:spPr/>
        <p:txBody>
          <a:bodyPr/>
          <a:lstStyle/>
          <a:p>
            <a:r>
              <a:rPr lang="en-US" dirty="0"/>
              <a:t>Assumes that all the predictive attributes are independent. The significance for C=v of A=u is always the same regardless of any of the other attributes.</a:t>
            </a:r>
          </a:p>
          <a:p>
            <a:r>
              <a:rPr lang="en-US" dirty="0"/>
              <a:t>Repeated attributes are overweighted. If attributes A, B, C are all identical or highly correlated, then they get multiplied in three times.</a:t>
            </a:r>
          </a:p>
          <a:p>
            <a:pPr marL="0" indent="0">
              <a:buNone/>
            </a:pPr>
            <a:r>
              <a:rPr lang="en-US" dirty="0"/>
              <a:t>Often gives a fairly good answer, but the probability estimates tend to be way overconfident.</a:t>
            </a:r>
          </a:p>
        </p:txBody>
      </p:sp>
    </p:spTree>
    <p:extLst>
      <p:ext uri="{BB962C8B-B14F-4D97-AF65-F5344CB8AC3E}">
        <p14:creationId xmlns:p14="http://schemas.microsoft.com/office/powerpoint/2010/main" val="385368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782B-3FC6-4BA2-9E6D-59440E38565F}"/>
              </a:ext>
            </a:extLst>
          </p:cNvPr>
          <p:cNvSpPr>
            <a:spLocks noGrp="1"/>
          </p:cNvSpPr>
          <p:nvPr>
            <p:ph type="title"/>
          </p:nvPr>
        </p:nvSpPr>
        <p:spPr/>
        <p:txBody>
          <a:bodyPr/>
          <a:lstStyle/>
          <a:p>
            <a:pPr algn="ctr"/>
            <a:r>
              <a:rPr lang="en-US" dirty="0"/>
              <a:t>Variants: Smoothing</a:t>
            </a:r>
          </a:p>
        </p:txBody>
      </p:sp>
      <p:sp>
        <p:nvSpPr>
          <p:cNvPr id="3" name="Content Placeholder 2">
            <a:extLst>
              <a:ext uri="{FF2B5EF4-FFF2-40B4-BE49-F238E27FC236}">
                <a16:creationId xmlns:a16="http://schemas.microsoft.com/office/drawing/2014/main" id="{0D849CCD-9DC6-49BE-B37B-7022DAB4BE6D}"/>
              </a:ext>
            </a:extLst>
          </p:cNvPr>
          <p:cNvSpPr>
            <a:spLocks noGrp="1"/>
          </p:cNvSpPr>
          <p:nvPr>
            <p:ph idx="1"/>
          </p:nvPr>
        </p:nvSpPr>
        <p:spPr/>
        <p:txBody>
          <a:bodyPr/>
          <a:lstStyle/>
          <a:p>
            <a:pPr marL="0" indent="0">
              <a:buNone/>
            </a:pPr>
            <a:r>
              <a:rPr lang="en-US" dirty="0"/>
              <a:t>Sometimes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(X.C=</a:t>
            </a:r>
            <a:r>
              <a:rPr lang="en-US" dirty="0">
                <a:solidFill>
                  <a:prstClr val="black"/>
                </a:solidFill>
                <a:latin typeface="Calibri" panose="020F0502020204030204"/>
              </a:rPr>
              <a:t>v</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err="1">
                <a:solidFill>
                  <a:prstClr val="black"/>
                </a:solidFill>
                <a:latin typeface="Calibri" panose="020F0502020204030204"/>
              </a:rPr>
              <a:t>X.A</a:t>
            </a:r>
            <a:r>
              <a:rPr lang="en-US" baseline="-25000" dirty="0" err="1">
                <a:solidFill>
                  <a:prstClr val="black"/>
                </a:solidFill>
                <a:latin typeface="Calibri" panose="020F0502020204030204"/>
              </a:rPr>
              <a:t>j</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 = 0. </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that case</a:t>
            </a:r>
            <a:r>
              <a:rPr kumimoji="0" lang="en-US" sz="2800" b="0" i="0" u="none" strike="noStrike" kern="1200" cap="none" spc="0" normalizeH="0" baseline="0" noProof="0" dirty="0">
                <a:ln>
                  <a:noFill/>
                </a:ln>
                <a:effectLst/>
                <a:uLnTx/>
                <a:uFillTx/>
                <a:latin typeface="Calibri" panose="020F0502020204030204"/>
                <a:ea typeface="+mn-ea"/>
                <a:cs typeface="+mn-cs"/>
              </a:rPr>
              <a:t> </a:t>
            </a:r>
            <a:r>
              <a:rPr kumimoji="0" lang="en-US" sz="2800" b="0" i="0" u="none" strike="noStrike" kern="1200" cap="none" spc="0" normalizeH="0" baseline="0" noProof="0" dirty="0" err="1">
                <a:ln>
                  <a:noFill/>
                </a:ln>
                <a:effectLst/>
                <a:uLnTx/>
                <a:uFillTx/>
                <a:latin typeface="Calibri" panose="020F0502020204030204"/>
                <a:ea typeface="+mn-ea"/>
                <a:cs typeface="+mn-cs"/>
              </a:rPr>
              <a:t>Freq</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j</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 | X.C=v) = 0</a:t>
            </a:r>
            <a:r>
              <a:rPr lang="en-US" dirty="0">
                <a:solidFill>
                  <a:prstClr val="black"/>
                </a:solidFill>
              </a:rPr>
              <a:t>. </a:t>
            </a:r>
            <a:br>
              <a:rPr lang="en-US" dirty="0">
                <a:solidFill>
                  <a:prstClr val="black"/>
                </a:solidFill>
              </a:rPr>
            </a:br>
            <a:r>
              <a:rPr lang="en-US" dirty="0">
                <a:solidFill>
                  <a:prstClr val="black"/>
                </a:solidFill>
              </a:rPr>
              <a:t>So you have a 0 entering into the product, which means that the product is 0. So this one attribute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j</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 vetoes the value X.C=v, no matter how strongly any other attributes favor it.</a:t>
            </a:r>
          </a:p>
        </p:txBody>
      </p:sp>
      <p:sp>
        <p:nvSpPr>
          <p:cNvPr id="4" name="TextBox 3">
            <a:extLst>
              <a:ext uri="{FF2B5EF4-FFF2-40B4-BE49-F238E27FC236}">
                <a16:creationId xmlns:a16="http://schemas.microsoft.com/office/drawing/2014/main" id="{BBC88407-E658-49ED-A7E4-8C773CBF2FB3}"/>
              </a:ext>
            </a:extLst>
          </p:cNvPr>
          <p:cNvSpPr txBox="1"/>
          <p:nvPr/>
        </p:nvSpPr>
        <p:spPr>
          <a:xfrm>
            <a:off x="5635869"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01172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E647-3E27-477A-B95B-CB2EE75E534E}"/>
              </a:ext>
            </a:extLst>
          </p:cNvPr>
          <p:cNvSpPr>
            <a:spLocks noGrp="1"/>
          </p:cNvSpPr>
          <p:nvPr>
            <p:ph type="title"/>
          </p:nvPr>
        </p:nvSpPr>
        <p:spPr/>
        <p:txBody>
          <a:bodyPr/>
          <a:lstStyle/>
          <a:p>
            <a:pPr algn="ctr"/>
            <a:r>
              <a:rPr lang="en-US" dirty="0"/>
              <a:t>Corpus-based machine learning</a:t>
            </a:r>
          </a:p>
        </p:txBody>
      </p:sp>
      <p:sp>
        <p:nvSpPr>
          <p:cNvPr id="3" name="Content Placeholder 2">
            <a:extLst>
              <a:ext uri="{FF2B5EF4-FFF2-40B4-BE49-F238E27FC236}">
                <a16:creationId xmlns:a16="http://schemas.microsoft.com/office/drawing/2014/main" id="{263413EE-0B7C-434F-AFCD-89413C9694E9}"/>
              </a:ext>
            </a:extLst>
          </p:cNvPr>
          <p:cNvSpPr>
            <a:spLocks noGrp="1"/>
          </p:cNvSpPr>
          <p:nvPr>
            <p:ph idx="1"/>
          </p:nvPr>
        </p:nvSpPr>
        <p:spPr/>
        <p:txBody>
          <a:bodyPr/>
          <a:lstStyle/>
          <a:p>
            <a:pPr marL="0" indent="0">
              <a:buNone/>
            </a:pPr>
            <a:r>
              <a:rPr lang="en-US" dirty="0"/>
              <a:t>The final general area of this course is corpus-based machine learning.</a:t>
            </a:r>
          </a:p>
          <a:p>
            <a:pPr marL="0" indent="0">
              <a:buNone/>
            </a:pPr>
            <a:r>
              <a:rPr lang="en-US" dirty="0"/>
              <a:t>In its many different forms, this is currently by far the dominant approach to artificial intelligence </a:t>
            </a:r>
            <a:r>
              <a:rPr lang="en-US" dirty="0">
                <a:latin typeface="Cambria Math" panose="02040503050406030204" pitchFamily="18" charset="0"/>
                <a:ea typeface="Cambria Math" panose="02040503050406030204" pitchFamily="18" charset="0"/>
              </a:rPr>
              <a:t>−</a:t>
            </a:r>
            <a:r>
              <a:rPr lang="en-US" dirty="0"/>
              <a:t>so much so, that there are those who </a:t>
            </a:r>
            <a:r>
              <a:rPr lang="en-US" i="1" dirty="0"/>
              <a:t>define</a:t>
            </a:r>
            <a:r>
              <a:rPr lang="en-US" dirty="0"/>
              <a:t> AI as machine learning. Not me.</a:t>
            </a:r>
          </a:p>
          <a:p>
            <a:pPr marL="0" indent="0">
              <a:buNone/>
            </a:pPr>
            <a:endParaRPr lang="en-US" dirty="0"/>
          </a:p>
        </p:txBody>
      </p:sp>
    </p:spTree>
    <p:extLst>
      <p:ext uri="{BB962C8B-B14F-4D97-AF65-F5344CB8AC3E}">
        <p14:creationId xmlns:p14="http://schemas.microsoft.com/office/powerpoint/2010/main" val="301082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1BCB-66B5-4B9D-8BAB-077DC729DD7F}"/>
              </a:ext>
            </a:extLst>
          </p:cNvPr>
          <p:cNvSpPr>
            <a:spLocks noGrp="1"/>
          </p:cNvSpPr>
          <p:nvPr>
            <p:ph type="title"/>
          </p:nvPr>
        </p:nvSpPr>
        <p:spPr>
          <a:xfrm>
            <a:off x="838200" y="365126"/>
            <a:ext cx="10515600" cy="637198"/>
          </a:xfrm>
        </p:spPr>
        <p:txBody>
          <a:bodyPr>
            <a:normAutofit fontScale="90000"/>
          </a:bodyPr>
          <a:lstStyle/>
          <a:p>
            <a:pPr algn="ctr"/>
            <a:r>
              <a:rPr lang="en-US" dirty="0"/>
              <a:t>Laplacian correction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75F0F4-D3EE-4D13-A881-1C6F044AEDF4}"/>
                  </a:ext>
                </a:extLst>
              </p:cNvPr>
              <p:cNvSpPr>
                <a:spLocks noGrp="1"/>
              </p:cNvSpPr>
              <p:nvPr>
                <p:ph idx="1"/>
              </p:nvPr>
            </p:nvSpPr>
            <p:spPr>
              <a:xfrm>
                <a:off x="838200" y="1002324"/>
                <a:ext cx="10515600" cy="5174639"/>
              </a:xfrm>
            </p:spPr>
            <p:txBody>
              <a:bodyPr>
                <a:normAutofit fontScale="92500" lnSpcReduction="10000"/>
              </a:bodyPr>
              <a:lstStyle/>
              <a:p>
                <a:pPr marL="0" indent="0">
                  <a:buNone/>
                </a:pPr>
                <a:r>
                  <a:rPr lang="en-US" dirty="0">
                    <a:solidFill>
                      <a:prstClr val="black"/>
                    </a:solidFill>
                    <a:latin typeface="Calibri" panose="020F0502020204030204"/>
                  </a:rPr>
                  <a:t>Solution: Use the Laplacian correction. Let q=#(Dom(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lang="en-US" dirty="0">
                    <a:solidFill>
                      <a:prstClr val="black"/>
                    </a:solidFill>
                    <a:latin typeface="Calibri" panose="020F0502020204030204"/>
                  </a:rPr>
                  <a:t>)), the number of different values of</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lang="en-US" dirty="0">
                    <a:solidFill>
                      <a:prstClr val="black"/>
                    </a:solidFill>
                    <a:latin typeface="Calibri" panose="020F0502020204030204"/>
                  </a:rPr>
                  <a:t>. Let </a:t>
                </a:r>
                <a:r>
                  <a:rPr lang="el-GR" dirty="0">
                    <a:solidFill>
                      <a:prstClr val="black"/>
                    </a:solidFill>
                    <a:latin typeface="Cambria Math" panose="02040503050406030204" pitchFamily="18" charset="0"/>
                    <a:ea typeface="Cambria Math" panose="02040503050406030204" pitchFamily="18" charset="0"/>
                  </a:rPr>
                  <a:t>δ</a:t>
                </a:r>
                <a:r>
                  <a:rPr lang="en-US" dirty="0">
                    <a:solidFill>
                      <a:prstClr val="black"/>
                    </a:solidFill>
                    <a:latin typeface="Calibri" panose="020F0502020204030204"/>
                  </a:rPr>
                  <a:t> be a small number (a </a:t>
                </a:r>
                <a:r>
                  <a:rPr lang="en-US" dirty="0" err="1">
                    <a:solidFill>
                      <a:prstClr val="black"/>
                    </a:solidFill>
                    <a:latin typeface="Calibri" panose="020F0502020204030204"/>
                  </a:rPr>
                  <a:t>metaparameter</a:t>
                </a:r>
                <a:r>
                  <a:rPr lang="en-US" dirty="0">
                    <a:solidFill>
                      <a:prstClr val="black"/>
                    </a:solidFill>
                    <a:latin typeface="Calibri" panose="020F0502020204030204"/>
                  </a:rPr>
                  <a:t>). Set </a:t>
                </a:r>
              </a:p>
              <a:p>
                <a:pPr marL="0" indent="0">
                  <a:buNone/>
                </a:pPr>
                <a:endParaRPr lang="en-US" dirty="0">
                  <a:solidFill>
                    <a:prstClr val="black"/>
                  </a:solidFill>
                  <a:latin typeface="Calibri" panose="020F0502020204030204"/>
                </a:endParaRPr>
              </a:p>
              <a:p>
                <a:pPr marL="0" indent="0">
                  <a:buNone/>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𝑃</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𝐴</m:t>
                          </m:r>
                        </m:e>
                        <m:sub>
                          <m:r>
                            <a:rPr lang="en-US" i="1">
                              <a:solidFill>
                                <a:prstClr val="black"/>
                              </a:solidFill>
                              <a:latin typeface="Cambria Math" panose="02040503050406030204" pitchFamily="18" charset="0"/>
                            </a:rPr>
                            <m:t>𝑖</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m:t>
                      </m:r>
                      <m:r>
                        <a:rPr lang="en-US" i="1">
                          <a:solidFill>
                            <a:prstClr val="black"/>
                          </a:solidFill>
                          <a:latin typeface="Cambria Math" panose="02040503050406030204" pitchFamily="18" charset="0"/>
                        </a:rPr>
                        <m:t> | </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𝑣</m:t>
                      </m:r>
                      <m:r>
                        <a:rPr lang="en-US" b="0" i="1" smtClean="0">
                          <a:solidFill>
                            <a:prstClr val="black"/>
                          </a:solidFill>
                          <a:latin typeface="Cambria Math" panose="02040503050406030204" pitchFamily="18" charset="0"/>
                        </a:rPr>
                        <m:t>)= </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𝐴</m:t>
                              </m:r>
                            </m:e>
                            <m:sub>
                              <m:r>
                                <a:rPr lang="en-US" i="1">
                                  <a:solidFill>
                                    <a:prstClr val="black"/>
                                  </a:solidFill>
                                  <a:latin typeface="Cambria Math" panose="02040503050406030204" pitchFamily="18" charset="0"/>
                                </a:rPr>
                                <m:t>𝑖</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𝑢</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𝑣</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𝛿</m:t>
                          </m:r>
                        </m:num>
                        <m:den>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𝑣</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𝑞</m:t>
                          </m:r>
                          <m:r>
                            <a:rPr lang="en-US" i="1">
                              <a:solidFill>
                                <a:prstClr val="black"/>
                              </a:solidFill>
                              <a:latin typeface="Cambria Math" panose="02040503050406030204" pitchFamily="18" charset="0"/>
                              <a:ea typeface="Cambria Math" panose="02040503050406030204" pitchFamily="18" charset="0"/>
                            </a:rPr>
                            <m:t>𝛿</m:t>
                          </m:r>
                        </m:den>
                      </m:f>
                    </m:oMath>
                  </m:oMathPara>
                </a14:m>
                <a:endParaRPr lang="en-US" dirty="0"/>
              </a:p>
              <a:p>
                <a:pPr marL="0" indent="0">
                  <a:buNone/>
                </a:pPr>
                <a:endParaRPr lang="en-US" dirty="0"/>
              </a:p>
              <a:p>
                <a:pPr marL="0" indent="0">
                  <a:buNone/>
                </a:pPr>
                <a:r>
                  <a:rPr lang="en-US" dirty="0"/>
                  <a:t>Example: Suppose that C is Boolean, </a:t>
                </a:r>
                <a14:m>
                  <m:oMath xmlns:m="http://schemas.openxmlformats.org/officeDocument/2006/math">
                    <m:r>
                      <a:rPr lang="en-US"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𝑇</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=100, </m:t>
                    </m:r>
                  </m:oMath>
                </a14:m>
                <a:br>
                  <a:rPr lang="en-US" dirty="0"/>
                </a:br>
                <a:r>
                  <a:rPr lang="en-US" dirty="0"/>
                  <a:t>Dom(A)={1,2,3}, </a:t>
                </a:r>
                <a14:m>
                  <m:oMath xmlns:m="http://schemas.openxmlformats.org/officeDocument/2006/math">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m:t>
                    </m:r>
                    <m:r>
                      <a:rPr lang="en-US" i="1">
                        <a:solidFill>
                          <a:prstClr val="black"/>
                        </a:solidFill>
                        <a:latin typeface="Cambria Math" panose="02040503050406030204" pitchFamily="18" charset="0"/>
                      </a:rPr>
                      <m:t>)=100</m:t>
                    </m:r>
                  </m:oMath>
                </a14:m>
                <a:r>
                  <a:rPr lang="en-US" dirty="0"/>
                  <a:t>, </a:t>
                </a:r>
                <a14:m>
                  <m:oMath xmlns:m="http://schemas.openxmlformats.org/officeDocument/2006/math">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rPr>
                      <m:t>=1)=90</m:t>
                    </m:r>
                  </m:oMath>
                </a14:m>
                <a:r>
                  <a:rPr lang="en-US" dirty="0"/>
                  <a:t>,</a:t>
                </a:r>
              </a:p>
              <a:p>
                <a:pPr marL="0" indent="0">
                  <a:buNone/>
                </a:pP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=2)=10</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𝐴</m:t>
                    </m:r>
                    <m:r>
                      <a:rPr lang="en-US" i="1">
                        <a:solidFill>
                          <a:prstClr val="black"/>
                        </a:solidFill>
                        <a:latin typeface="Cambria Math" panose="02040503050406030204" pitchFamily="18" charset="0"/>
                      </a:rPr>
                      <m:t>=3)=0</m:t>
                    </m:r>
                    <m:r>
                      <a:rPr lang="en-US" b="0" i="0" smtClean="0">
                        <a:solidFill>
                          <a:prstClr val="black"/>
                        </a:solidFill>
                        <a:latin typeface="Cambria Math" panose="02040503050406030204" pitchFamily="18" charset="0"/>
                      </a:rPr>
                      <m:t>.</m:t>
                    </m:r>
                  </m:oMath>
                </a14:m>
                <a:r>
                  <a:rPr lang="en-US" dirty="0"/>
                  <a:t> </a:t>
                </a:r>
              </a:p>
              <a:p>
                <a:pPr marL="0" indent="0">
                  <a:buNone/>
                </a:pPr>
                <a:r>
                  <a:rPr lang="en-US" dirty="0"/>
                  <a:t>Then q=3. Choose </a:t>
                </a:r>
                <a:r>
                  <a:rPr lang="el-GR" dirty="0">
                    <a:latin typeface="Cambria Math" panose="02040503050406030204" pitchFamily="18" charset="0"/>
                    <a:ea typeface="Cambria Math" panose="02040503050406030204" pitchFamily="18" charset="0"/>
                  </a:rPr>
                  <a:t>δ</a:t>
                </a:r>
                <a:r>
                  <a:rPr lang="en-US" dirty="0"/>
                  <a:t> = 1. 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(90+1)</m:t>
                          </m:r>
                        </m:num>
                        <m:den>
                          <m:r>
                            <a:rPr lang="en-US" b="0" i="1" smtClean="0">
                              <a:latin typeface="Cambria Math" panose="02040503050406030204" pitchFamily="18" charset="0"/>
                            </a:rPr>
                            <m:t>(100+3)</m:t>
                          </m:r>
                        </m:den>
                      </m:f>
                      <m:r>
                        <a:rPr lang="en-US" b="0" i="1" smtClean="0">
                          <a:latin typeface="Cambria Math" panose="02040503050406030204" pitchFamily="18" charset="0"/>
                        </a:rPr>
                        <m:t>=0.884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=2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(10+1)</m:t>
                          </m:r>
                        </m:num>
                        <m:den>
                          <m:r>
                            <a:rPr lang="en-US" b="0" i="1" smtClean="0">
                              <a:latin typeface="Cambria Math" panose="02040503050406030204" pitchFamily="18" charset="0"/>
                            </a:rPr>
                            <m:t>(100+3)</m:t>
                          </m:r>
                        </m:den>
                      </m:f>
                      <m:r>
                        <a:rPr lang="en-US" b="0" i="1" smtClean="0">
                          <a:latin typeface="Cambria Math" panose="02040503050406030204" pitchFamily="18" charset="0"/>
                        </a:rPr>
                        <m:t>=0.106</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=3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(100+3)</m:t>
                          </m:r>
                        </m:den>
                      </m:f>
                      <m:r>
                        <a:rPr lang="en-US" b="0" i="1" smtClean="0">
                          <a:latin typeface="Cambria Math" panose="02040503050406030204" pitchFamily="18" charset="0"/>
                        </a:rPr>
                        <m:t>=0.010</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275F0F4-D3EE-4D13-A881-1C6F044AEDF4}"/>
                  </a:ext>
                </a:extLst>
              </p:cNvPr>
              <p:cNvSpPr>
                <a:spLocks noGrp="1" noRot="1" noChangeAspect="1" noMove="1" noResize="1" noEditPoints="1" noAdjustHandles="1" noChangeArrowheads="1" noChangeShapeType="1" noTextEdit="1"/>
              </p:cNvSpPr>
              <p:nvPr>
                <p:ph idx="1"/>
              </p:nvPr>
            </p:nvSpPr>
            <p:spPr>
              <a:xfrm>
                <a:off x="838200" y="1002324"/>
                <a:ext cx="10515600" cy="5174639"/>
              </a:xfrm>
              <a:blipFill>
                <a:blip r:embed="rId2"/>
                <a:stretch>
                  <a:fillRect l="-1043" t="-2356" b="-15901"/>
                </a:stretch>
              </a:blipFill>
            </p:spPr>
            <p:txBody>
              <a:bodyPr/>
              <a:lstStyle/>
              <a:p>
                <a:r>
                  <a:rPr lang="en-US">
                    <a:noFill/>
                  </a:rPr>
                  <a:t> </a:t>
                </a:r>
              </a:p>
            </p:txBody>
          </p:sp>
        </mc:Fallback>
      </mc:AlternateContent>
    </p:spTree>
    <p:extLst>
      <p:ext uri="{BB962C8B-B14F-4D97-AF65-F5344CB8AC3E}">
        <p14:creationId xmlns:p14="http://schemas.microsoft.com/office/powerpoint/2010/main" val="212672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0585-D35B-4B52-8B3B-68788696ACA1}"/>
              </a:ext>
            </a:extLst>
          </p:cNvPr>
          <p:cNvSpPr>
            <a:spLocks noGrp="1"/>
          </p:cNvSpPr>
          <p:nvPr>
            <p:ph type="title"/>
          </p:nvPr>
        </p:nvSpPr>
        <p:spPr>
          <a:xfrm>
            <a:off x="838200" y="365126"/>
            <a:ext cx="10515600" cy="795460"/>
          </a:xfrm>
        </p:spPr>
        <p:txBody>
          <a:bodyPr/>
          <a:lstStyle/>
          <a:p>
            <a:pPr algn="ctr"/>
            <a:r>
              <a:rPr lang="en-US" dirty="0"/>
              <a:t>Logarithm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FC992E-04DE-46A2-94A9-A80E587E4A59}"/>
                  </a:ext>
                </a:extLst>
              </p:cNvPr>
              <p:cNvSpPr>
                <a:spLocks noGrp="1"/>
              </p:cNvSpPr>
              <p:nvPr>
                <p:ph idx="1"/>
              </p:nvPr>
            </p:nvSpPr>
            <p:spPr>
              <a:xfrm>
                <a:off x="838200" y="1406769"/>
                <a:ext cx="10515600" cy="4770194"/>
              </a:xfrm>
            </p:spPr>
            <p:txBody>
              <a:bodyPr>
                <a:normAutofit fontScale="92500" lnSpcReduction="10000"/>
              </a:bodyPr>
              <a:lstStyle/>
              <a:p>
                <a:pPr marL="0" indent="0">
                  <a:buNone/>
                </a:pPr>
                <a:r>
                  <a:rPr lang="en-US" dirty="0"/>
                  <a:t>Problem: If there are a large number of attributes (e.g. number of words in a document, in text classification) and probabilities are small, you can run into underflow. (In double precision, this is a number of magnitude less than </a:t>
                </a:r>
              </a:p>
              <a:p>
                <a:pPr marL="0" indent="0">
                  <a:buNone/>
                </a:pPr>
                <a:r>
                  <a:rPr lang="en-US"/>
                  <a:t>2</a:t>
                </a:r>
                <a:r>
                  <a:rPr lang="en-US" baseline="30000"/>
                  <a:t>-2048</a:t>
                </a:r>
                <a:r>
                  <a:rPr lang="en-US" dirty="0"/>
                  <a:t>.)</a:t>
                </a:r>
              </a:p>
              <a:p>
                <a:pPr marL="0" indent="0">
                  <a:buNone/>
                </a:pPr>
                <a:r>
                  <a:rPr lang="en-US" dirty="0"/>
                  <a:t>Solution: Instead of computing the product, compute the sum of the logarithms.</a:t>
                </a: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solidFill>
                            <a:prstClr val="black"/>
                          </a:solidFill>
                          <a:latin typeface="Cambria Math" panose="02040503050406030204" pitchFamily="18" charset="0"/>
                        </a:rPr>
                        <m:t>log</m:t>
                      </m:r>
                      <m:r>
                        <a:rPr lang="en-US" sz="2800" b="0" i="1" smtClean="0">
                          <a:solidFill>
                            <a:prstClr val="black"/>
                          </a:solidFill>
                          <a:latin typeface="Cambria Math" panose="02040503050406030204" pitchFamily="18" charset="0"/>
                        </a:rPr>
                        <m:t>⁡(</m:t>
                      </m:r>
                      <m:r>
                        <a:rPr lang="en-US" sz="2800" b="0" i="1" smtClean="0">
                          <a:solidFill>
                            <a:prstClr val="black"/>
                          </a:solidFill>
                          <a:latin typeface="Cambria Math" panose="02040503050406030204" pitchFamily="18" charset="0"/>
                        </a:rPr>
                        <m:t>𝑃</m:t>
                      </m:r>
                      <m:d>
                        <m:dPr>
                          <m:ctrlPr>
                            <a:rPr lang="en-US" sz="2800" b="0" i="1" smtClean="0">
                              <a:solidFill>
                                <a:prstClr val="black"/>
                              </a:solidFill>
                              <a:latin typeface="Cambria Math" panose="02040503050406030204" pitchFamily="18" charset="0"/>
                            </a:rPr>
                          </m:ctrlPr>
                        </m:dPr>
                        <m:e>
                          <m:r>
                            <a:rPr lang="en-US" sz="2800" b="0" i="1" smtClean="0">
                              <a:solidFill>
                                <a:prstClr val="black"/>
                              </a:solidFill>
                              <a:latin typeface="Cambria Math" panose="02040503050406030204" pitchFamily="18" charset="0"/>
                            </a:rPr>
                            <m:t>𝐶</m:t>
                          </m:r>
                          <m:r>
                            <a:rPr lang="en-US" sz="2800" b="0" i="1" smtClean="0">
                              <a:solidFill>
                                <a:prstClr val="black"/>
                              </a:solidFill>
                              <a:latin typeface="Cambria Math" panose="02040503050406030204" pitchFamily="18" charset="0"/>
                            </a:rPr>
                            <m:t>=</m:t>
                          </m:r>
                          <m:r>
                            <a:rPr lang="en-US" sz="2800" b="0" i="1" smtClean="0">
                              <a:solidFill>
                                <a:prstClr val="black"/>
                              </a:solidFill>
                              <a:latin typeface="Cambria Math" panose="02040503050406030204" pitchFamily="18" charset="0"/>
                            </a:rPr>
                            <m:t>𝑣</m:t>
                          </m:r>
                        </m:e>
                      </m:d>
                      <m:r>
                        <a:rPr lang="en-US" sz="2800" b="0" i="1" smtClean="0">
                          <a:solidFill>
                            <a:prstClr val="black"/>
                          </a:solidFill>
                          <a:latin typeface="Cambria Math" panose="02040503050406030204" pitchFamily="18" charset="0"/>
                          <a:ea typeface="Cambria Math" panose="02040503050406030204" pitchFamily="18" charset="0"/>
                        </a:rPr>
                        <m:t>∙</m:t>
                      </m:r>
                      <m:nary>
                        <m:naryPr>
                          <m:chr m:val="∏"/>
                          <m:ctrlPr>
                            <a:rPr lang="en-US" sz="2800" b="0" i="1" smtClean="0">
                              <a:solidFill>
                                <a:prstClr val="black"/>
                              </a:solidFill>
                              <a:latin typeface="Cambria Math" panose="02040503050406030204" pitchFamily="18" charset="0"/>
                              <a:ea typeface="Cambria Math" panose="02040503050406030204" pitchFamily="18" charset="0"/>
                            </a:rPr>
                          </m:ctrlPr>
                        </m:naryPr>
                        <m:sub>
                          <m:r>
                            <m:rPr>
                              <m:brk m:alnAt="23"/>
                            </m:rPr>
                            <a:rPr lang="en-US" sz="2800" b="0" i="1" smtClean="0">
                              <a:solidFill>
                                <a:prstClr val="black"/>
                              </a:solidFill>
                              <a:latin typeface="Cambria Math" panose="02040503050406030204" pitchFamily="18" charset="0"/>
                              <a:ea typeface="Cambria Math" panose="02040503050406030204" pitchFamily="18" charset="0"/>
                            </a:rPr>
                            <m:t>𝑖</m:t>
                          </m:r>
                          <m:r>
                            <a:rPr lang="en-US" sz="2800" b="0" i="1" smtClean="0">
                              <a:solidFill>
                                <a:prstClr val="black"/>
                              </a:solidFill>
                              <a:latin typeface="Cambria Math" panose="02040503050406030204" pitchFamily="18" charset="0"/>
                              <a:ea typeface="Cambria Math" panose="02040503050406030204" pitchFamily="18" charset="0"/>
                            </a:rPr>
                            <m:t>=1</m:t>
                          </m:r>
                        </m:sub>
                        <m:sup>
                          <m:r>
                            <a:rPr lang="en-US" sz="2800" b="0" i="1" smtClean="0">
                              <a:solidFill>
                                <a:prstClr val="black"/>
                              </a:solidFill>
                              <a:latin typeface="Cambria Math" panose="02040503050406030204" pitchFamily="18" charset="0"/>
                              <a:ea typeface="Cambria Math" panose="02040503050406030204" pitchFamily="18" charset="0"/>
                            </a:rPr>
                            <m:t>𝑘</m:t>
                          </m:r>
                        </m:sup>
                        <m:e>
                          <m:r>
                            <a:rPr lang="en-US" sz="2800" b="0" i="1" smtClean="0">
                              <a:solidFill>
                                <a:prstClr val="black"/>
                              </a:solidFill>
                              <a:latin typeface="Cambria Math" panose="02040503050406030204" pitchFamily="18" charset="0"/>
                              <a:ea typeface="Cambria Math" panose="02040503050406030204" pitchFamily="18" charset="0"/>
                            </a:rPr>
                            <m:t>𝑃</m:t>
                          </m:r>
                          <m:r>
                            <a:rPr lang="en-US" sz="2800" b="0" i="1" smtClean="0">
                              <a:solidFill>
                                <a:prstClr val="black"/>
                              </a:solidFill>
                              <a:latin typeface="Cambria Math" panose="02040503050406030204" pitchFamily="18" charset="0"/>
                              <a:ea typeface="Cambria Math" panose="02040503050406030204" pitchFamily="18" charset="0"/>
                            </a:rPr>
                            <m:t>(</m:t>
                          </m:r>
                          <m:sSub>
                            <m:sSubPr>
                              <m:ctrlPr>
                                <a:rPr lang="en-US" sz="2800" b="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𝐴</m:t>
                              </m:r>
                            </m:e>
                            <m:sub>
                              <m:r>
                                <a:rPr lang="en-US" sz="2800" b="0" i="1" smtClean="0">
                                  <a:solidFill>
                                    <a:prstClr val="black"/>
                                  </a:solidFill>
                                  <a:latin typeface="Cambria Math" panose="02040503050406030204" pitchFamily="18" charset="0"/>
                                  <a:ea typeface="Cambria Math" panose="02040503050406030204" pitchFamily="18" charset="0"/>
                                </a:rPr>
                                <m:t>𝑖</m:t>
                              </m:r>
                            </m:sub>
                          </m:sSub>
                        </m:e>
                      </m:nary>
                      <m:r>
                        <a:rPr lang="en-US" sz="2800" b="0" i="1" smtClean="0">
                          <a:solidFill>
                            <a:prstClr val="black"/>
                          </a:solidFill>
                          <a:latin typeface="Cambria Math" panose="02040503050406030204" pitchFamily="18" charset="0"/>
                          <a:ea typeface="Cambria Math" panose="02040503050406030204" pitchFamily="18" charset="0"/>
                        </a:rPr>
                        <m:t>=</m:t>
                      </m:r>
                      <m:sSub>
                        <m:sSubPr>
                          <m:ctrlPr>
                            <a:rPr lang="en-US" sz="2800" b="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𝑢</m:t>
                          </m:r>
                        </m:e>
                        <m:sub>
                          <m:r>
                            <a:rPr lang="en-US" sz="2800" b="0" i="1" smtClean="0">
                              <a:solidFill>
                                <a:prstClr val="black"/>
                              </a:solidFill>
                              <a:latin typeface="Cambria Math" panose="02040503050406030204" pitchFamily="18" charset="0"/>
                              <a:ea typeface="Cambria Math" panose="02040503050406030204" pitchFamily="18" charset="0"/>
                            </a:rPr>
                            <m:t>𝑖</m:t>
                          </m:r>
                        </m:sub>
                      </m:sSub>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𝐶</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𝑣</m:t>
                      </m:r>
                      <m:r>
                        <a:rPr lang="en-US" sz="2800" b="0" i="1" smtClean="0">
                          <a:solidFill>
                            <a:prstClr val="black"/>
                          </a:solidFill>
                          <a:latin typeface="Cambria Math" panose="02040503050406030204" pitchFamily="18" charset="0"/>
                          <a:ea typeface="Cambria Math" panose="02040503050406030204" pitchFamily="18" charset="0"/>
                        </a:rPr>
                        <m:t>))=</m:t>
                      </m:r>
                    </m:oMath>
                  </m:oMathPara>
                </a14:m>
                <a:br>
                  <a:rPr lang="en-US" dirty="0"/>
                </a:b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a:solidFill>
                                <a:prstClr val="black"/>
                              </a:solidFill>
                              <a:latin typeface="Cambria Math" panose="02040503050406030204" pitchFamily="18" charset="0"/>
                            </a:rPr>
                          </m:ctrlPr>
                        </m:funcPr>
                        <m:fName>
                          <m:r>
                            <m:rPr>
                              <m:sty m:val="p"/>
                            </m:rPr>
                            <a:rPr lang="en-US">
                              <a:solidFill>
                                <a:prstClr val="black"/>
                              </a:solidFill>
                              <a:latin typeface="Cambria Math" panose="02040503050406030204" pitchFamily="18" charset="0"/>
                            </a:rPr>
                            <m:t>log</m:t>
                          </m:r>
                        </m:fName>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𝑣</m:t>
                                  </m:r>
                                </m:e>
                              </m:d>
                            </m:e>
                          </m:d>
                        </m:e>
                      </m:func>
                      <m:r>
                        <a:rPr lang="en-US" b="0" i="1" smtClean="0">
                          <a:solidFill>
                            <a:prstClr val="black"/>
                          </a:solidFill>
                          <a:latin typeface="Cambria Math" panose="02040503050406030204" pitchFamily="18" charset="0"/>
                        </a:rPr>
                        <m:t>+</m:t>
                      </m:r>
                      <m:nary>
                        <m:naryPr>
                          <m:chr m:val="∑"/>
                          <m:ctrlPr>
                            <a:rPr lang="en-US" b="0" i="1" smtClean="0">
                              <a:solidFill>
                                <a:prstClr val="black"/>
                              </a:solidFill>
                              <a:latin typeface="Cambria Math" panose="02040503050406030204" pitchFamily="18" charset="0"/>
                            </a:rPr>
                          </m:ctrlPr>
                        </m:naryPr>
                        <m:sub>
                          <m:r>
                            <m:rPr>
                              <m:brk m:alnAt="23"/>
                            </m:rPr>
                            <a:rPr lang="en-US" b="0" i="1" smtClean="0">
                              <a:solidFill>
                                <a:prstClr val="black"/>
                              </a:solidFill>
                              <a:latin typeface="Cambria Math" panose="02040503050406030204" pitchFamily="18" charset="0"/>
                            </a:rPr>
                            <m:t>𝑖</m:t>
                          </m:r>
                          <m:r>
                            <a:rPr lang="en-US" b="0" i="1" smtClean="0">
                              <a:solidFill>
                                <a:prstClr val="black"/>
                              </a:solidFill>
                              <a:latin typeface="Cambria Math" panose="02040503050406030204" pitchFamily="18" charset="0"/>
                            </a:rPr>
                            <m:t>=1</m:t>
                          </m:r>
                        </m:sub>
                        <m:sup>
                          <m:r>
                            <a:rPr lang="en-US" b="0" i="1" smtClean="0">
                              <a:solidFill>
                                <a:prstClr val="black"/>
                              </a:solidFill>
                              <a:latin typeface="Cambria Math" panose="02040503050406030204" pitchFamily="18" charset="0"/>
                            </a:rPr>
                            <m:t>𝑘</m:t>
                          </m:r>
                        </m:sup>
                        <m:e>
                          <m:func>
                            <m:funcPr>
                              <m:ctrlPr>
                                <a:rPr lang="en-US" b="0" i="1" smtClean="0">
                                  <a:solidFill>
                                    <a:prstClr val="black"/>
                                  </a:solidFill>
                                  <a:latin typeface="Cambria Math" panose="02040503050406030204" pitchFamily="18" charset="0"/>
                                </a:rPr>
                              </m:ctrlPr>
                            </m:funcPr>
                            <m:fName>
                              <m:r>
                                <m:rPr>
                                  <m:sty m:val="p"/>
                                </m:rPr>
                                <a:rPr lang="en-US" b="0" i="0" smtClean="0">
                                  <a:solidFill>
                                    <a:prstClr val="black"/>
                                  </a:solidFill>
                                  <a:latin typeface="Cambria Math" panose="02040503050406030204" pitchFamily="18" charset="0"/>
                                </a:rPr>
                                <m:t>log</m:t>
                              </m:r>
                            </m:fName>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𝑃</m:t>
                              </m:r>
                              <m:d>
                                <m:dPr>
                                  <m:endChr m:val="|"/>
                                  <m:ctrlPr>
                                    <a:rPr lang="en-US" b="0" i="1" smtClean="0">
                                      <a:solidFill>
                                        <a:prstClr val="black"/>
                                      </a:solidFill>
                                      <a:latin typeface="Cambria Math" panose="02040503050406030204" pitchFamily="18" charset="0"/>
                                    </a:rPr>
                                  </m:ctrlPr>
                                </m:dPr>
                                <m:e>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𝐴</m:t>
                                      </m:r>
                                    </m:e>
                                    <m:sub>
                                      <m:r>
                                        <a:rPr lang="en-US" b="0" i="1" smtClean="0">
                                          <a:solidFill>
                                            <a:prstClr val="black"/>
                                          </a:solidFill>
                                          <a:latin typeface="Cambria Math" panose="02040503050406030204" pitchFamily="18" charset="0"/>
                                        </a:rPr>
                                        <m:t>𝑖</m:t>
                                      </m:r>
                                    </m:sub>
                                  </m:sSub>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𝑢</m:t>
                                      </m:r>
                                    </m:e>
                                    <m:sub>
                                      <m:r>
                                        <a:rPr lang="en-US" b="0" i="1" smtClean="0">
                                          <a:solidFill>
                                            <a:prstClr val="black"/>
                                          </a:solidFill>
                                          <a:latin typeface="Cambria Math" panose="02040503050406030204" pitchFamily="18" charset="0"/>
                                        </a:rPr>
                                        <m:t>𝑖</m:t>
                                      </m:r>
                                    </m:sub>
                                  </m:sSub>
                                  <m:r>
                                    <a:rPr lang="en-US" b="0" i="1" smtClean="0">
                                      <a:solidFill>
                                        <a:prstClr val="black"/>
                                      </a:solidFill>
                                      <a:latin typeface="Cambria Math" panose="02040503050406030204" pitchFamily="18" charset="0"/>
                                    </a:rPr>
                                    <m:t> </m:t>
                                  </m:r>
                                </m:e>
                              </m:d>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𝐶</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𝑣</m:t>
                              </m:r>
                              <m:r>
                                <a:rPr lang="en-US" b="0" i="1" smtClean="0">
                                  <a:solidFill>
                                    <a:prstClr val="black"/>
                                  </a:solidFill>
                                  <a:latin typeface="Cambria Math" panose="02040503050406030204" pitchFamily="18" charset="0"/>
                                </a:rPr>
                                <m:t>))</m:t>
                              </m:r>
                            </m:e>
                          </m:func>
                        </m:e>
                      </m:nary>
                    </m:oMath>
                  </m:oMathPara>
                </a14:m>
                <a:endParaRPr lang="en-US" dirty="0"/>
              </a:p>
            </p:txBody>
          </p:sp>
        </mc:Choice>
        <mc:Fallback xmlns="">
          <p:sp>
            <p:nvSpPr>
              <p:cNvPr id="3" name="Content Placeholder 2">
                <a:extLst>
                  <a:ext uri="{FF2B5EF4-FFF2-40B4-BE49-F238E27FC236}">
                    <a16:creationId xmlns:a16="http://schemas.microsoft.com/office/drawing/2014/main" id="{B8FC992E-04DE-46A2-94A9-A80E587E4A59}"/>
                  </a:ext>
                </a:extLst>
              </p:cNvPr>
              <p:cNvSpPr>
                <a:spLocks noGrp="1" noRot="1" noChangeAspect="1" noMove="1" noResize="1" noEditPoints="1" noAdjustHandles="1" noChangeArrowheads="1" noChangeShapeType="1" noTextEdit="1"/>
              </p:cNvSpPr>
              <p:nvPr>
                <p:ph idx="1"/>
              </p:nvPr>
            </p:nvSpPr>
            <p:spPr>
              <a:xfrm>
                <a:off x="838200" y="1406769"/>
                <a:ext cx="10515600" cy="4770194"/>
              </a:xfrm>
              <a:blipFill>
                <a:blip r:embed="rId2"/>
                <a:stretch>
                  <a:fillRect l="-1043" t="-2558" r="-696"/>
                </a:stretch>
              </a:blipFill>
            </p:spPr>
            <p:txBody>
              <a:bodyPr/>
              <a:lstStyle/>
              <a:p>
                <a:r>
                  <a:rPr lang="en-US">
                    <a:noFill/>
                  </a:rPr>
                  <a:t> </a:t>
                </a:r>
              </a:p>
            </p:txBody>
          </p:sp>
        </mc:Fallback>
      </mc:AlternateContent>
    </p:spTree>
    <p:extLst>
      <p:ext uri="{BB962C8B-B14F-4D97-AF65-F5344CB8AC3E}">
        <p14:creationId xmlns:p14="http://schemas.microsoft.com/office/powerpoint/2010/main" val="287199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7B78-2494-4850-AFC8-98B9759EB379}"/>
              </a:ext>
            </a:extLst>
          </p:cNvPr>
          <p:cNvSpPr>
            <a:spLocks noGrp="1"/>
          </p:cNvSpPr>
          <p:nvPr>
            <p:ph type="title"/>
          </p:nvPr>
        </p:nvSpPr>
        <p:spPr/>
        <p:txBody>
          <a:bodyPr/>
          <a:lstStyle/>
          <a:p>
            <a:pPr algn="ctr"/>
            <a:r>
              <a:rPr lang="en-US" dirty="0"/>
              <a:t>Corpus-based machine learning</a:t>
            </a:r>
          </a:p>
        </p:txBody>
      </p:sp>
      <p:sp>
        <p:nvSpPr>
          <p:cNvPr id="3" name="Content Placeholder 2">
            <a:extLst>
              <a:ext uri="{FF2B5EF4-FFF2-40B4-BE49-F238E27FC236}">
                <a16:creationId xmlns:a16="http://schemas.microsoft.com/office/drawing/2014/main" id="{93596941-F82D-44FF-9B73-246C3849B575}"/>
              </a:ext>
            </a:extLst>
          </p:cNvPr>
          <p:cNvSpPr>
            <a:spLocks noGrp="1"/>
          </p:cNvSpPr>
          <p:nvPr>
            <p:ph idx="1"/>
          </p:nvPr>
        </p:nvSpPr>
        <p:spPr/>
        <p:txBody>
          <a:bodyPr/>
          <a:lstStyle/>
          <a:p>
            <a:pPr marL="0" indent="0">
              <a:buNone/>
            </a:pPr>
            <a:r>
              <a:rPr lang="en-US" dirty="0"/>
              <a:t>Broadly speaking machine learning involves the following:</a:t>
            </a:r>
          </a:p>
          <a:p>
            <a:pPr marL="0" indent="0">
              <a:buNone/>
            </a:pPr>
            <a:r>
              <a:rPr lang="en-US" dirty="0"/>
              <a:t>You have:</a:t>
            </a:r>
          </a:p>
          <a:p>
            <a:r>
              <a:rPr lang="en-US" dirty="0"/>
              <a:t>A task to be carried out.</a:t>
            </a:r>
          </a:p>
          <a:p>
            <a:r>
              <a:rPr lang="en-US" dirty="0"/>
              <a:t>An evaluation metric that measures success on the task.</a:t>
            </a:r>
          </a:p>
          <a:p>
            <a:r>
              <a:rPr lang="en-US" dirty="0"/>
              <a:t>A corpus of training data that is relevant to the task.</a:t>
            </a:r>
          </a:p>
          <a:p>
            <a:pPr lvl="1"/>
            <a:r>
              <a:rPr lang="en-US" dirty="0"/>
              <a:t>Deliberately constructed e.g. a database.</a:t>
            </a:r>
          </a:p>
          <a:p>
            <a:pPr lvl="2"/>
            <a:r>
              <a:rPr lang="en-US" dirty="0"/>
              <a:t>Preexisting vs. created as training data.</a:t>
            </a:r>
          </a:p>
          <a:p>
            <a:pPr lvl="1"/>
            <a:r>
              <a:rPr lang="en-US" dirty="0"/>
              <a:t>Naturally evolving e.g. web pages.</a:t>
            </a:r>
          </a:p>
          <a:p>
            <a:pPr lvl="1"/>
            <a:r>
              <a:rPr lang="en-US" dirty="0"/>
              <a:t>Synthetically generated.</a:t>
            </a:r>
          </a:p>
          <a:p>
            <a:pPr lvl="1"/>
            <a:endParaRPr lang="en-US" dirty="0"/>
          </a:p>
        </p:txBody>
      </p:sp>
    </p:spTree>
    <p:extLst>
      <p:ext uri="{BB962C8B-B14F-4D97-AF65-F5344CB8AC3E}">
        <p14:creationId xmlns:p14="http://schemas.microsoft.com/office/powerpoint/2010/main" val="140860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2BF2-D8FD-46A6-8D35-18E18102C00B}"/>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2CEE5305-1FAB-4F9F-A22B-AEB75F71FFE9}"/>
              </a:ext>
            </a:extLst>
          </p:cNvPr>
          <p:cNvSpPr>
            <a:spLocks noGrp="1"/>
          </p:cNvSpPr>
          <p:nvPr>
            <p:ph idx="1"/>
          </p:nvPr>
        </p:nvSpPr>
        <p:spPr/>
        <p:txBody>
          <a:bodyPr/>
          <a:lstStyle/>
          <a:p>
            <a:r>
              <a:rPr lang="en-US" dirty="0"/>
              <a:t>Image tagging. Task: Given an image, identify what it shows. Evaluation: Accuracy (fraction correct).  Training corpus: Flickr images and user descriptions. ImageNet.</a:t>
            </a:r>
          </a:p>
          <a:p>
            <a:r>
              <a:rPr lang="en-US" dirty="0"/>
              <a:t>Sentiment analysis. Task: Given the text of a review, determine whether it is favorable. Evaluation: Accuracy. Training corpus:  Online reviews with numbers of stars.</a:t>
            </a:r>
          </a:p>
          <a:p>
            <a:r>
              <a:rPr lang="en-US" dirty="0"/>
              <a:t>Machine Translation. Task: Translate a text from a source to a target language. Training corpus: Collection of bitexts.  Evaluation: BLEU score (comparison of generated translation to recorded one.)</a:t>
            </a:r>
          </a:p>
        </p:txBody>
      </p:sp>
    </p:spTree>
    <p:extLst>
      <p:ext uri="{BB962C8B-B14F-4D97-AF65-F5344CB8AC3E}">
        <p14:creationId xmlns:p14="http://schemas.microsoft.com/office/powerpoint/2010/main" val="4322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6474-05A4-48A4-97E4-3194EE726F1E}"/>
              </a:ext>
            </a:extLst>
          </p:cNvPr>
          <p:cNvSpPr>
            <a:spLocks noGrp="1"/>
          </p:cNvSpPr>
          <p:nvPr>
            <p:ph type="title"/>
          </p:nvPr>
        </p:nvSpPr>
        <p:spPr>
          <a:xfrm>
            <a:off x="838200" y="365125"/>
            <a:ext cx="10515600" cy="846987"/>
          </a:xfrm>
        </p:spPr>
        <p:txBody>
          <a:bodyPr>
            <a:normAutofit fontScale="90000"/>
          </a:bodyPr>
          <a:lstStyle/>
          <a:p>
            <a:pPr algn="ctr"/>
            <a:r>
              <a:rPr lang="en-US" dirty="0"/>
              <a:t>Types of learning</a:t>
            </a:r>
            <a:br>
              <a:rPr lang="en-US" dirty="0"/>
            </a:br>
            <a:r>
              <a:rPr lang="en-US" dirty="0"/>
              <a:t>(these are not mutually exclusive)</a:t>
            </a:r>
          </a:p>
        </p:txBody>
      </p:sp>
      <p:sp>
        <p:nvSpPr>
          <p:cNvPr id="3" name="Content Placeholder 2">
            <a:extLst>
              <a:ext uri="{FF2B5EF4-FFF2-40B4-BE49-F238E27FC236}">
                <a16:creationId xmlns:a16="http://schemas.microsoft.com/office/drawing/2014/main" id="{95ECCDE2-D0A7-411C-ADC7-B71938B9F453}"/>
              </a:ext>
            </a:extLst>
          </p:cNvPr>
          <p:cNvSpPr>
            <a:spLocks noGrp="1"/>
          </p:cNvSpPr>
          <p:nvPr>
            <p:ph idx="1"/>
          </p:nvPr>
        </p:nvSpPr>
        <p:spPr>
          <a:xfrm>
            <a:off x="838200" y="1382233"/>
            <a:ext cx="10515600" cy="4794730"/>
          </a:xfrm>
        </p:spPr>
        <p:txBody>
          <a:bodyPr>
            <a:normAutofit fontScale="92500" lnSpcReduction="10000"/>
          </a:bodyPr>
          <a:lstStyle/>
          <a:p>
            <a:r>
              <a:rPr lang="en-US" i="1" dirty="0"/>
              <a:t>Supervised</a:t>
            </a:r>
            <a:r>
              <a:rPr lang="en-US" dirty="0"/>
              <a:t> learning: Corpus of data labelled with output.</a:t>
            </a:r>
          </a:p>
          <a:p>
            <a:pPr marL="0" indent="0">
              <a:buNone/>
            </a:pPr>
            <a:r>
              <a:rPr lang="en-US" dirty="0"/>
              <a:t>E.g. images with labels. Reviews with numeric rankings</a:t>
            </a:r>
          </a:p>
          <a:p>
            <a:r>
              <a:rPr lang="en-US" i="1" dirty="0"/>
              <a:t>Unsupervised </a:t>
            </a:r>
            <a:r>
              <a:rPr lang="en-US" dirty="0"/>
              <a:t>learning. Corpus of unlabeled data. E.g. learning a first language.</a:t>
            </a:r>
          </a:p>
          <a:p>
            <a:r>
              <a:rPr lang="en-US" i="1" dirty="0"/>
              <a:t>Semi-supervised learning</a:t>
            </a:r>
            <a:r>
              <a:rPr lang="en-US" dirty="0"/>
              <a:t>. A small corpus of labelled data and a large corpus of </a:t>
            </a:r>
            <a:r>
              <a:rPr lang="en-US" dirty="0" err="1"/>
              <a:t>unlabelled</a:t>
            </a:r>
            <a:r>
              <a:rPr lang="en-US" dirty="0"/>
              <a:t> data.</a:t>
            </a:r>
          </a:p>
          <a:p>
            <a:r>
              <a:rPr lang="en-US" i="1" dirty="0"/>
              <a:t>Active</a:t>
            </a:r>
            <a:r>
              <a:rPr lang="en-US" dirty="0"/>
              <a:t> learning. Exploring or asking questions to facilitate learning.</a:t>
            </a:r>
          </a:p>
          <a:p>
            <a:r>
              <a:rPr lang="en-US" i="1" dirty="0"/>
              <a:t>Reinforcement </a:t>
            </a:r>
            <a:r>
              <a:rPr lang="en-US" dirty="0"/>
              <a:t>learning. Learning how to act from success or failure. E.g. games playing programs.</a:t>
            </a:r>
          </a:p>
          <a:p>
            <a:r>
              <a:rPr lang="en-US" i="1" dirty="0"/>
              <a:t>End-to-end</a:t>
            </a:r>
            <a:r>
              <a:rPr lang="en-US" dirty="0"/>
              <a:t> learning. Learning the relation of input to output with no intermediate structure. E.g. in an autonomous vehicle, mapping sensor readings directly to steering wheel, gas, and brake.</a:t>
            </a:r>
          </a:p>
          <a:p>
            <a:endParaRPr lang="en-US" dirty="0"/>
          </a:p>
        </p:txBody>
      </p:sp>
    </p:spTree>
    <p:extLst>
      <p:ext uri="{BB962C8B-B14F-4D97-AF65-F5344CB8AC3E}">
        <p14:creationId xmlns:p14="http://schemas.microsoft.com/office/powerpoint/2010/main" val="243687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B8C8-B756-4087-AD88-3F821F2A87E6}"/>
              </a:ext>
            </a:extLst>
          </p:cNvPr>
          <p:cNvSpPr>
            <a:spLocks noGrp="1"/>
          </p:cNvSpPr>
          <p:nvPr>
            <p:ph type="title"/>
          </p:nvPr>
        </p:nvSpPr>
        <p:spPr/>
        <p:txBody>
          <a:bodyPr/>
          <a:lstStyle/>
          <a:p>
            <a:pPr algn="ctr"/>
            <a:r>
              <a:rPr lang="en-US" dirty="0"/>
              <a:t>Architecture of ML system</a:t>
            </a:r>
          </a:p>
        </p:txBody>
      </p:sp>
      <p:pic>
        <p:nvPicPr>
          <p:cNvPr id="7" name="Content Placeholder 6" descr="Diagram&#10;&#10;Description automatically generated">
            <a:extLst>
              <a:ext uri="{FF2B5EF4-FFF2-40B4-BE49-F238E27FC236}">
                <a16:creationId xmlns:a16="http://schemas.microsoft.com/office/drawing/2014/main" id="{2D28E038-9A00-4987-8282-BEC5D5BCFE7C}"/>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8983" b="17882"/>
          <a:stretch/>
        </p:blipFill>
        <p:spPr>
          <a:xfrm>
            <a:off x="1078504" y="1480974"/>
            <a:ext cx="9660832" cy="4275929"/>
          </a:xfrm>
        </p:spPr>
      </p:pic>
    </p:spTree>
    <p:extLst>
      <p:ext uri="{BB962C8B-B14F-4D97-AF65-F5344CB8AC3E}">
        <p14:creationId xmlns:p14="http://schemas.microsoft.com/office/powerpoint/2010/main" val="22272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D670-3485-4F6D-82EA-28B1C1D1D7AB}"/>
              </a:ext>
            </a:extLst>
          </p:cNvPr>
          <p:cNvSpPr>
            <a:spLocks noGrp="1"/>
          </p:cNvSpPr>
          <p:nvPr>
            <p:ph type="title"/>
          </p:nvPr>
        </p:nvSpPr>
        <p:spPr/>
        <p:txBody>
          <a:bodyPr/>
          <a:lstStyle/>
          <a:p>
            <a:pPr algn="ctr"/>
            <a:r>
              <a:rPr lang="en-US" dirty="0"/>
              <a:t>Control parameter</a:t>
            </a:r>
          </a:p>
        </p:txBody>
      </p:sp>
      <p:sp>
        <p:nvSpPr>
          <p:cNvPr id="3" name="Content Placeholder 2">
            <a:extLst>
              <a:ext uri="{FF2B5EF4-FFF2-40B4-BE49-F238E27FC236}">
                <a16:creationId xmlns:a16="http://schemas.microsoft.com/office/drawing/2014/main" id="{B2A5C8A9-5A3A-49B6-997B-F8D49B913EA5}"/>
              </a:ext>
            </a:extLst>
          </p:cNvPr>
          <p:cNvSpPr>
            <a:spLocks noGrp="1"/>
          </p:cNvSpPr>
          <p:nvPr>
            <p:ph idx="1"/>
          </p:nvPr>
        </p:nvSpPr>
        <p:spPr/>
        <p:txBody>
          <a:bodyPr/>
          <a:lstStyle/>
          <a:p>
            <a:pPr marL="0" indent="0">
              <a:buNone/>
            </a:pPr>
            <a:r>
              <a:rPr lang="en-US" dirty="0"/>
              <a:t>Controls behavior of executor; set by learner. All the learner can do is to set the control parameter. The range of possible behaviors of the executor corresponds to the space of values of the control parameter.</a:t>
            </a:r>
          </a:p>
          <a:p>
            <a:r>
              <a:rPr lang="en-US" dirty="0"/>
              <a:t>Vector of numbers</a:t>
            </a:r>
          </a:p>
          <a:p>
            <a:r>
              <a:rPr lang="en-US" dirty="0"/>
              <a:t>More general data structure e.g. tree or graph.</a:t>
            </a:r>
          </a:p>
          <a:p>
            <a:r>
              <a:rPr lang="en-US" dirty="0"/>
              <a:t>Set of rules</a:t>
            </a:r>
          </a:p>
          <a:p>
            <a:r>
              <a:rPr lang="en-US" dirty="0"/>
              <a:t>Fragment of code </a:t>
            </a:r>
          </a:p>
        </p:txBody>
      </p:sp>
    </p:spTree>
    <p:extLst>
      <p:ext uri="{BB962C8B-B14F-4D97-AF65-F5344CB8AC3E}">
        <p14:creationId xmlns:p14="http://schemas.microsoft.com/office/powerpoint/2010/main" val="268807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DBB3-AFD3-44A4-B212-9EADBCDD0404}"/>
              </a:ext>
            </a:extLst>
          </p:cNvPr>
          <p:cNvSpPr>
            <a:spLocks noGrp="1"/>
          </p:cNvSpPr>
          <p:nvPr>
            <p:ph type="title"/>
          </p:nvPr>
        </p:nvSpPr>
        <p:spPr/>
        <p:txBody>
          <a:bodyPr/>
          <a:lstStyle/>
          <a:p>
            <a:pPr algn="ctr"/>
            <a:r>
              <a:rPr lang="en-US" dirty="0"/>
              <a:t>General limitations on ML</a:t>
            </a:r>
          </a:p>
        </p:txBody>
      </p:sp>
      <p:sp>
        <p:nvSpPr>
          <p:cNvPr id="3" name="Content Placeholder 2">
            <a:extLst>
              <a:ext uri="{FF2B5EF4-FFF2-40B4-BE49-F238E27FC236}">
                <a16:creationId xmlns:a16="http://schemas.microsoft.com/office/drawing/2014/main" id="{E1BDC712-55BC-45E2-ADCB-4C050FCD5880}"/>
              </a:ext>
            </a:extLst>
          </p:cNvPr>
          <p:cNvSpPr>
            <a:spLocks noGrp="1"/>
          </p:cNvSpPr>
          <p:nvPr>
            <p:ph idx="1"/>
          </p:nvPr>
        </p:nvSpPr>
        <p:spPr/>
        <p:txBody>
          <a:bodyPr/>
          <a:lstStyle/>
          <a:p>
            <a:r>
              <a:rPr lang="en-US" dirty="0"/>
              <a:t>Inherent limitations of the executor: Is there any value of the control parameter for which the executor will work well?</a:t>
            </a:r>
          </a:p>
          <a:p>
            <a:r>
              <a:rPr lang="en-US" dirty="0"/>
              <a:t>Limits of the training algorithm: Can the learning algorithm find a good value for the control parameter?</a:t>
            </a:r>
          </a:p>
          <a:p>
            <a:r>
              <a:rPr lang="en-US" dirty="0"/>
              <a:t>Evaluation metric: Does the evaluation metric actually correspond to what you want from the system?  Can the system “game” the metric?</a:t>
            </a:r>
          </a:p>
          <a:p>
            <a:r>
              <a:rPr lang="en-US" dirty="0"/>
              <a:t>Generalization: Will success on past examples carry over to success on future examples?</a:t>
            </a:r>
          </a:p>
          <a:p>
            <a:r>
              <a:rPr lang="en-US" dirty="0"/>
              <a:t>Bias: Is the executor biased in undesirable or unacceptable ways?</a:t>
            </a:r>
          </a:p>
          <a:p>
            <a:pPr marL="0" indent="0">
              <a:buNone/>
            </a:pPr>
            <a:endParaRPr lang="en-US" dirty="0"/>
          </a:p>
        </p:txBody>
      </p:sp>
    </p:spTree>
    <p:extLst>
      <p:ext uri="{BB962C8B-B14F-4D97-AF65-F5344CB8AC3E}">
        <p14:creationId xmlns:p14="http://schemas.microsoft.com/office/powerpoint/2010/main" val="319030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95A8-E091-40F5-84A1-82D6A812E1EE}"/>
              </a:ext>
            </a:extLst>
          </p:cNvPr>
          <p:cNvSpPr>
            <a:spLocks noGrp="1"/>
          </p:cNvSpPr>
          <p:nvPr>
            <p:ph type="title"/>
          </p:nvPr>
        </p:nvSpPr>
        <p:spPr/>
        <p:txBody>
          <a:bodyPr/>
          <a:lstStyle/>
          <a:p>
            <a:pPr algn="ctr"/>
            <a:r>
              <a:rPr lang="en-US" dirty="0"/>
              <a:t>Running times for ML</a:t>
            </a:r>
          </a:p>
        </p:txBody>
      </p:sp>
      <p:sp>
        <p:nvSpPr>
          <p:cNvPr id="3" name="Content Placeholder 2">
            <a:extLst>
              <a:ext uri="{FF2B5EF4-FFF2-40B4-BE49-F238E27FC236}">
                <a16:creationId xmlns:a16="http://schemas.microsoft.com/office/drawing/2014/main" id="{F60FB982-B63E-427D-98FE-5D8BCDA44DD6}"/>
              </a:ext>
            </a:extLst>
          </p:cNvPr>
          <p:cNvSpPr>
            <a:spLocks noGrp="1"/>
          </p:cNvSpPr>
          <p:nvPr>
            <p:ph idx="1"/>
          </p:nvPr>
        </p:nvSpPr>
        <p:spPr/>
        <p:txBody>
          <a:bodyPr/>
          <a:lstStyle/>
          <a:p>
            <a:r>
              <a:rPr lang="en-US" dirty="0"/>
              <a:t>Running time for </a:t>
            </a:r>
            <a:r>
              <a:rPr lang="en-US" i="1" dirty="0"/>
              <a:t>inference </a:t>
            </a:r>
            <a:r>
              <a:rPr lang="en-US" dirty="0"/>
              <a:t>(online)</a:t>
            </a:r>
            <a:r>
              <a:rPr lang="en-US" i="1" dirty="0"/>
              <a:t>.</a:t>
            </a:r>
            <a:r>
              <a:rPr lang="en-US" dirty="0"/>
              <a:t> Generally you want this to be small. In some cases (e.g. self-driving cars) it is critical that it is very small. Generally, it should be a function (hopefully linear) of the size of the individual example, and independent of the size of the training corpus.</a:t>
            </a:r>
          </a:p>
          <a:p>
            <a:r>
              <a:rPr lang="en-US" dirty="0"/>
              <a:t>Running time for </a:t>
            </a:r>
            <a:r>
              <a:rPr lang="en-US" i="1" dirty="0"/>
              <a:t>training </a:t>
            </a:r>
            <a:r>
              <a:rPr lang="en-US" dirty="0"/>
              <a:t>(offline)</a:t>
            </a:r>
            <a:r>
              <a:rPr lang="en-US" i="1" dirty="0"/>
              <a:t>. </a:t>
            </a:r>
            <a:r>
              <a:rPr lang="en-US" dirty="0"/>
              <a:t>This can usually be large, though not impossibly large. It is carried out once (conceptually), before the system is deployed. Always a function of the size of the training set. For high-powered systems, a single training regime can be months on supercomputers with hundred of GPUs.</a:t>
            </a:r>
          </a:p>
        </p:txBody>
      </p:sp>
    </p:spTree>
    <p:extLst>
      <p:ext uri="{BB962C8B-B14F-4D97-AF65-F5344CB8AC3E}">
        <p14:creationId xmlns:p14="http://schemas.microsoft.com/office/powerpoint/2010/main" val="41901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2077</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Machine Learning</vt:lpstr>
      <vt:lpstr>Corpus-based machine learning</vt:lpstr>
      <vt:lpstr>Corpus-based machine learning</vt:lpstr>
      <vt:lpstr>Examples</vt:lpstr>
      <vt:lpstr>Types of learning (these are not mutually exclusive)</vt:lpstr>
      <vt:lpstr>Architecture of ML system</vt:lpstr>
      <vt:lpstr>Control parameter</vt:lpstr>
      <vt:lpstr>General limitations on ML</vt:lpstr>
      <vt:lpstr>Running times for ML</vt:lpstr>
      <vt:lpstr>Supervised, tabula rasa, classification learning</vt:lpstr>
      <vt:lpstr>Naïve Bayes</vt:lpstr>
      <vt:lpstr>Naïve Bayes</vt:lpstr>
      <vt:lpstr>Naïve Bayes</vt:lpstr>
      <vt:lpstr>Naïve Bayes</vt:lpstr>
      <vt:lpstr>Example Suppose you have a new instance X where X.P=T, X.Q=T. What value should be predicted for X.C?</vt:lpstr>
      <vt:lpstr>Example</vt:lpstr>
      <vt:lpstr>Features of Naïve Bayes</vt:lpstr>
      <vt:lpstr>Problems with Naïve Bayes</vt:lpstr>
      <vt:lpstr>Variants: Smoothing</vt:lpstr>
      <vt:lpstr>Laplacian correction</vt:lpstr>
      <vt:lpstr>Logarithm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Ernest Davis</dc:creator>
  <cp:lastModifiedBy>Ernest Davis</cp:lastModifiedBy>
  <cp:revision>47</cp:revision>
  <dcterms:created xsi:type="dcterms:W3CDTF">2020-03-26T02:32:06Z</dcterms:created>
  <dcterms:modified xsi:type="dcterms:W3CDTF">2021-03-23T01:18:49Z</dcterms:modified>
</cp:coreProperties>
</file>