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97" r:id="rId9"/>
    <p:sldId id="29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84" r:id="rId22"/>
    <p:sldId id="274" r:id="rId23"/>
    <p:sldId id="275" r:id="rId24"/>
    <p:sldId id="276" r:id="rId25"/>
    <p:sldId id="301" r:id="rId26"/>
    <p:sldId id="303" r:id="rId27"/>
    <p:sldId id="302" r:id="rId28"/>
    <p:sldId id="304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93" r:id="rId37"/>
    <p:sldId id="285" r:id="rId38"/>
    <p:sldId id="299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4" r:id="rId47"/>
    <p:sldId id="295" r:id="rId48"/>
    <p:sldId id="296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1501-ED69-439E-AEC5-896F66414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2970-918D-4AC1-A381-49C6B186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C970-4215-437C-A6A3-D20BC25F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4F9B-6CCC-445E-87D5-9F7DCD7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5E39-C038-48F9-AF9C-CF65C4B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2F39-C503-4DAC-A0F4-F251B93B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EB68-AAAC-405F-B514-43336DFF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A3BD-B151-4DC1-A574-2E6E1B76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A8A-D838-489C-9E7F-0901066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9448D-CB58-4899-93F9-956CB7DD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2B51A-3DF3-4B40-8EB3-0A500D3D7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DA14-45F4-49F4-96A0-8C3C40CC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72D6-7B00-41DC-B611-9ADD9AFD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F93F-1DE2-4983-985C-D1D6342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2DA8-A9D2-43A4-B4C6-16E43D4D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9822-241C-465A-B6D0-BEAF6B79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2800-EA71-4EB9-9BA8-1C48F5F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581C-418A-48E1-98F2-3932BD6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E102-03E1-432D-8EA6-56204EC0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7091-814A-41BE-A9A8-59F698EF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EAF-397B-42B0-9953-918946E3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C3BD-602C-4F01-A104-AFEE267E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6D67-D8CF-4A13-A36E-8FFE385B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0C7F-C93B-423E-84C0-ACAFA7D4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500C-461E-423B-A417-6276AEB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91AE-9AA9-4520-AD1E-08A80480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A1C4-4CC4-4C40-91B8-E464A6CF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200DA-192B-4BFF-BFD1-4A3838A0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F3E7D-D5A0-44D8-B71E-00491C7A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8B15-8E07-4D5E-80E8-16311BCF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581C5-ED82-4F64-AA18-EE3BD9A9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A290-9457-42D8-BF6A-FC4531CB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E332-200E-47F1-B1DC-24608227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245A-0A3D-4EF8-8875-8DE11117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6A7C1-855A-4FC4-AEB5-8C6CF72A9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C6763-935D-4391-B8FC-F8C166C0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584FF-2ECC-44FA-B490-10E135C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0B6A-00F9-49A0-83E2-2AD3E8A5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5A321-495A-4950-98F9-853C3AB7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1D62-41B2-4DAA-B402-EAE3C8E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14B93-7859-4EEE-963C-8C951F2E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58388-9909-4DE3-A652-B9A5E9B1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5DCC-4785-4F3A-B17B-86F13C91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4E8E8-194F-44A3-AFA4-FB662A8A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580DB-2AC6-49AB-B618-BD451484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0354-BF28-40E9-9AC6-E615CAC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024E-A123-4224-B182-4A1B9FB7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5EB9-4578-4996-8C6D-7912F449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592F5-623D-4A8B-A9E6-144A9AA2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5C6D-BAB4-4C6A-99E3-195B96C4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ED7-EC6F-4840-BBF7-5368D25F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39C4-2584-4FAA-ADC4-0D9EDB0D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F1DE-B04C-470A-9C11-4A854B40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3627F-5BDA-416B-94A1-91D4B00F3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C83B-1BF0-490D-86B9-58179798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2493-DB0E-4AA2-90F5-657465F8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0B37-4CFE-46A9-B5F7-57649461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A011-529B-4202-868F-FC6AF5A7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6DB07-7379-4ECD-A86F-3A8ABEC4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9E4E-C87F-45B2-9E37-DEDF9147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14E7-3948-43E4-AEF2-8406DA13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D60B-5D53-418B-B6D0-8DFAF8B8C46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48BB-21C0-4C36-ACF6-FBDA437E4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9672-252E-4B5A-A6EC-566BA6D51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3BF6-F571-4347-A833-81A99FAF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31D-CB22-4A4A-B94F-72B61C3EA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45129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Information Theory and</a:t>
            </a:r>
            <a:br>
              <a:rPr lang="en-US" dirty="0"/>
            </a:br>
            <a:r>
              <a:rPr lang="en-US" dirty="0"/>
              <a:t>Minimum Description Length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9B69E-75F3-4506-A6AE-D6F4BECC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645"/>
            <a:ext cx="9144000" cy="1444991"/>
          </a:xfrm>
        </p:spPr>
        <p:txBody>
          <a:bodyPr/>
          <a:lstStyle/>
          <a:p>
            <a:pPr algn="r"/>
            <a:r>
              <a:rPr lang="en-US" dirty="0"/>
              <a:t>Ernest Davis</a:t>
            </a:r>
          </a:p>
          <a:p>
            <a:pPr algn="r"/>
            <a:r>
              <a:rPr lang="en-US" dirty="0"/>
              <a:t>April 27, 2020</a:t>
            </a:r>
          </a:p>
        </p:txBody>
      </p:sp>
    </p:spTree>
    <p:extLst>
      <p:ext uri="{BB962C8B-B14F-4D97-AF65-F5344CB8AC3E}">
        <p14:creationId xmlns:p14="http://schemas.microsoft.com/office/powerpoint/2010/main" val="86236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FC20E-09B0-456D-8760-5606A738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92F85E-6CAE-4B21-B05B-B0180E0A9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you have a finite alphabet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/>
                  <a:t> of characters e.g.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{</a:t>
                </a:r>
                <a:r>
                  <a:rPr lang="en-US" dirty="0" err="1"/>
                  <a:t>a,b,c,d</a:t>
                </a:r>
                <a:r>
                  <a:rPr lang="en-US" dirty="0"/>
                  <a:t>}.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be the set of all strings of length N, and let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the set of all strings of any finite length.</a:t>
                </a:r>
              </a:p>
              <a:p>
                <a:pPr marL="0" indent="0">
                  <a:buNone/>
                </a:pPr>
                <a:r>
                  <a:rPr lang="en-US" dirty="0"/>
                  <a:t>An unambiguous coding scheme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a one-to-one function C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onto bit strings.</a:t>
                </a:r>
              </a:p>
              <a:p>
                <a:pPr marL="0" indent="0">
                  <a:buNone/>
                </a:pPr>
                <a:r>
                  <a:rPr lang="en-US" dirty="0"/>
                  <a:t>For instance one unambiguous coding scheme uses the rules</a:t>
                </a:r>
              </a:p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00; </a:t>
                </a:r>
                <a:r>
                  <a:rPr lang="en-US" dirty="0">
                    <a:solidFill>
                      <a:prstClr val="black"/>
                    </a:solidFill>
                  </a:rPr>
                  <a:t>b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01; </a:t>
                </a:r>
                <a:r>
                  <a:rPr lang="en-US" dirty="0">
                    <a:solidFill>
                      <a:prstClr val="black"/>
                    </a:solidFill>
                  </a:rPr>
                  <a:t>c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10; </a:t>
                </a:r>
                <a:r>
                  <a:rPr lang="en-US" dirty="0">
                    <a:solidFill>
                      <a:prstClr val="black"/>
                    </a:solidFill>
                  </a:rPr>
                  <a:t>d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11.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Then the encoding of a string is just the character encoding strung together.  E.g. </a:t>
                </a:r>
                <a:r>
                  <a:rPr lang="en-US" dirty="0" err="1">
                    <a:solidFill>
                      <a:prstClr val="black"/>
                    </a:solidFill>
                  </a:rPr>
                  <a:t>aabad</a:t>
                </a:r>
                <a:r>
                  <a:rPr lang="en-US" dirty="0">
                    <a:solidFill>
                      <a:prstClr val="black"/>
                    </a:solidFill>
                  </a:rPr>
                  <a:t> is encoded as 0000010011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92F85E-6CAE-4B21-B05B-B0180E0A9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0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C1E-D5EB-4FC6-9046-FBFED349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Prefix-free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87AB-B067-456E-9075-B44D7771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way to make sure that a code is unambiguous is to have the codes be prefix free --- that is, no bit string on the right side of a rule is a prefix of another bit string on a right side. For instance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0; </a:t>
            </a:r>
            <a:r>
              <a:rPr lang="en-US" dirty="0">
                <a:solidFill>
                  <a:prstClr val="black"/>
                </a:solidFill>
              </a:rPr>
              <a:t>b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10; </a:t>
            </a:r>
            <a:r>
              <a:rPr lang="en-US" dirty="0">
                <a:solidFill>
                  <a:prstClr val="black"/>
                </a:solidFill>
              </a:rPr>
              <a:t>c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110; </a:t>
            </a:r>
            <a:r>
              <a:rPr lang="en-US" dirty="0">
                <a:solidFill>
                  <a:prstClr val="black"/>
                </a:solidFill>
              </a:rPr>
              <a:t>d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111.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Then if you have a bit string, you can read off the encoding left to right, in only one way. For instance if you have the bit string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01101000011100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The leftmost 0 must be a. Then 110 must be c. Then 10 must be b. and so 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0 | 110 | 10 | 0 | 0 | 0 | 111 | 0 | 0 =  </a:t>
            </a:r>
            <a:r>
              <a:rPr lang="en-US" dirty="0" err="1">
                <a:solidFill>
                  <a:prstClr val="black"/>
                </a:solidFill>
              </a:rPr>
              <a:t>acbaaadaa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31D-B5F5-4F32-B51F-A1B01CB4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pPr algn="ctr"/>
            <a:r>
              <a:rPr lang="en-US" dirty="0"/>
              <a:t>Coding theorems (Claude Shannon, 1948)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D122F-A634-4137-BDF7-4EE807EC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X be a random variable whose domain is alphabet </a:t>
                </a:r>
                <a:r>
                  <a:rPr lang="el-GR" dirty="0"/>
                  <a:t>α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Let X</a:t>
                </a:r>
                <a:r>
                  <a:rPr lang="en-US" baseline="30000" dirty="0"/>
                  <a:t>N</a:t>
                </a:r>
                <a:r>
                  <a:rPr lang="en-US" dirty="0">
                    <a:solidFill>
                      <a:prstClr val="black"/>
                    </a:solidFill>
                  </a:rPr>
                  <a:t> be the random variable whose values are strings of length N obtained by taking N samples from X.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For bit string s, let |s| be the length (number of bits) in s.</a:t>
                </a:r>
              </a:p>
              <a:p>
                <a:pPr marL="0" indent="0">
                  <a:buNone/>
                </a:pPr>
                <a:r>
                  <a:rPr lang="en-US" dirty="0"/>
                  <a:t>Let C be an encoding function.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is the expected number of bits per character.</a:t>
                </a:r>
              </a:p>
              <a:p>
                <a:pPr marL="0" lvl="0" indent="0">
                  <a:buNone/>
                </a:pPr>
                <a:r>
                  <a:rPr lang="en-US" dirty="0"/>
                  <a:t>Theorem 1: For any </a:t>
                </a:r>
                <a:r>
                  <a:rPr lang="en-US" dirty="0">
                    <a:solidFill>
                      <a:prstClr val="black"/>
                    </a:solidFill>
                  </a:rPr>
                  <a:t>unambiguous coding scheme C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Theorem 2: For any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if you choose N large enough, then you can construct a prefix-free coding scheme C such that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Shannon code, based on frequency.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D122F-A634-4137-BDF7-4EE807EC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043" t="-3338" r="-174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0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6981-D8C3-4DA1-B122-126E500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7B5D-1B85-4F5A-B273-D5AAD35B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P(X=a) = 1/2,  P(X=b) = 1/4,  P(X=c) = 1/8, P(X=d) = 1/8.</a:t>
            </a:r>
          </a:p>
          <a:p>
            <a:pPr marL="0" indent="0">
              <a:buNone/>
            </a:pPr>
            <a:r>
              <a:rPr lang="en-US" dirty="0"/>
              <a:t>As we saw, Ent(X) = 1.75.</a:t>
            </a:r>
          </a:p>
          <a:p>
            <a:pPr marL="0" lvl="0" indent="0">
              <a:buNone/>
            </a:pPr>
            <a:r>
              <a:rPr lang="en-US" dirty="0"/>
              <a:t>Use the code   </a:t>
            </a:r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0; </a:t>
            </a:r>
            <a:r>
              <a:rPr lang="en-US" dirty="0">
                <a:solidFill>
                  <a:prstClr val="black"/>
                </a:solidFill>
              </a:rPr>
              <a:t>b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10; </a:t>
            </a:r>
            <a:r>
              <a:rPr lang="en-US" dirty="0">
                <a:solidFill>
                  <a:prstClr val="black"/>
                </a:solidFill>
              </a:rPr>
              <a:t>c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110; </a:t>
            </a:r>
            <a:r>
              <a:rPr lang="en-US" dirty="0">
                <a:solidFill>
                  <a:prstClr val="black"/>
                </a:solidFill>
              </a:rPr>
              <a:t>d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111.</a:t>
            </a:r>
          </a:p>
          <a:p>
            <a:pPr marL="0" indent="0">
              <a:buNone/>
            </a:pPr>
            <a:r>
              <a:rPr lang="en-US" dirty="0"/>
              <a:t>Then for large N a string generated by </a:t>
            </a: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N </a:t>
            </a:r>
            <a:r>
              <a:rPr lang="en-US" dirty="0">
                <a:solidFill>
                  <a:prstClr val="black"/>
                </a:solidFill>
              </a:rPr>
              <a:t>will with high probability have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About N/2 a’s costing a total of N/2 bits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About N/4 b’s costing a total of 2*N/4 = N/2 bits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About N/8 c’s costing a total of 3*N/8 = 3N/8  bits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About N/8 d’s costing a total of 3*N/8 = 3N/8 bits.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Total: 1.75N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0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AFD5-DD51-4A38-A97C-9FAFF908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2BFB-0B00-4EF8-9DE7-0A4E2B0C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Suppose we have two characters {</a:t>
            </a:r>
            <a:r>
              <a:rPr lang="en-US" dirty="0" err="1">
                <a:solidFill>
                  <a:prstClr val="black"/>
                </a:solidFill>
              </a:rPr>
              <a:t>a,b</a:t>
            </a:r>
            <a:r>
              <a:rPr lang="en-US" dirty="0">
                <a:solidFill>
                  <a:prstClr val="black"/>
                </a:solidFill>
              </a:rPr>
              <a:t>}, P(X=a)=127/128, P(X=b)=1/128.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Ent(X) = 0.0435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How can you have less than 1 bit per character?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Answer: Encode groups of characters. We’ll break the string into N/128 sequences of  128 characters, and we provide a code for strings of length 128.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207C-A087-429A-8B65-849CB131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err="1"/>
              <a:t>cntd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1646-DE40-4BA3-833E-D1C49A18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(To illustrate how you can get under 1, not anything like the optimal solution.)</a:t>
            </a:r>
          </a:p>
          <a:p>
            <a:pPr marL="0" indent="0">
              <a:buNone/>
            </a:pPr>
            <a:r>
              <a:rPr lang="en-US" dirty="0"/>
              <a:t>Of the N/128 substrings, </a:t>
            </a:r>
          </a:p>
          <a:p>
            <a:pPr marL="0" indent="0">
              <a:buNone/>
            </a:pPr>
            <a:r>
              <a:rPr lang="en-US" dirty="0"/>
              <a:t>N/(128*e) will be all a’s. We’ll code a string of 128 a’s as ‘0’.  Total cost: N/(128*e)</a:t>
            </a:r>
          </a:p>
          <a:p>
            <a:pPr marL="0" indent="0">
              <a:buNone/>
            </a:pPr>
            <a:r>
              <a:rPr lang="en-US" dirty="0"/>
              <a:t>N/(128*e) will have a single ’b’. We’ll use a code where the first two bits are ’10’, then the index of the position of the ‘b’ (7 bits) = 9 bits. Total cost. 9N/(128*e)</a:t>
            </a:r>
          </a:p>
          <a:p>
            <a:pPr marL="0" indent="0">
              <a:buNone/>
            </a:pPr>
            <a:r>
              <a:rPr lang="en-US" dirty="0"/>
              <a:t>The rest we’ll  code starting ’11’ then the ordinary one-bit encoding of the string = 130 bits.  Total cost: (N/128)(1-2/e)*130</a:t>
            </a:r>
          </a:p>
          <a:p>
            <a:pPr marL="0" indent="0">
              <a:buNone/>
            </a:pPr>
            <a:r>
              <a:rPr lang="en-US" dirty="0"/>
              <a:t>Total cost: 0.2971N</a:t>
            </a:r>
          </a:p>
        </p:txBody>
      </p:sp>
    </p:spTree>
    <p:extLst>
      <p:ext uri="{BB962C8B-B14F-4D97-AF65-F5344CB8AC3E}">
        <p14:creationId xmlns:p14="http://schemas.microsoft.com/office/powerpoint/2010/main" val="338019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E238-F75B-455E-BC96-F53D68F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 Entropy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2800-11B9-4CD1-93A0-097930B9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Principle: If you know constraints on a probability distribution of random variable X, you should assume that you are as ignorant as possible about its value.</a:t>
            </a:r>
          </a:p>
          <a:p>
            <a:pPr marL="0" indent="0">
              <a:buNone/>
            </a:pPr>
            <a:r>
              <a:rPr lang="en-US" dirty="0"/>
              <a:t>Since entropy measures ignorance, assuming you are as ignorant as possible amounts to assuming that X follows the distribution of maximum entropy that follows those constraints.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8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F960-872E-405A-B978-1FCBD1F4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Maximum Entropy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A7C5-6ED4-40AC-9E3F-23E695E3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Constraint: You know that X has k possible values.</a:t>
            </a:r>
            <a:br>
              <a:rPr lang="en-US" dirty="0"/>
            </a:br>
            <a:r>
              <a:rPr lang="en-US" dirty="0"/>
              <a:t>Consequence of ME: Assume that X is </a:t>
            </a:r>
            <a:r>
              <a:rPr lang="en-US" dirty="0" err="1"/>
              <a:t>equidistributed</a:t>
            </a:r>
            <a:r>
              <a:rPr lang="en-US" dirty="0"/>
              <a:t>: P(X=v)=1/k for all v.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Constraint: You know the probability distributions of X and of Y but not the joint distribution of X,Y.</a:t>
            </a:r>
            <a:br>
              <a:rPr lang="en-US" dirty="0"/>
            </a:br>
            <a:r>
              <a:rPr lang="en-US" dirty="0"/>
              <a:t>Consequence of ME: Assume that X and Y are independent.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Constraint: You know the joint distributions of X,Y and of X,Z but not the complete joint distribution X,Y,Z.</a:t>
            </a:r>
            <a:br>
              <a:rPr lang="en-US" dirty="0"/>
            </a:br>
            <a:r>
              <a:rPr lang="en-US" dirty="0"/>
              <a:t>Consequence of ME: Assume that Y and Z are conditionally independent given X.</a:t>
            </a:r>
          </a:p>
        </p:txBody>
      </p:sp>
    </p:spTree>
    <p:extLst>
      <p:ext uri="{BB962C8B-B14F-4D97-AF65-F5344CB8AC3E}">
        <p14:creationId xmlns:p14="http://schemas.microsoft.com/office/powerpoint/2010/main" val="124959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6576-9F4B-4B58-812E-C7B9403B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Maximum Entropy Principle:</a:t>
            </a:r>
            <a:br>
              <a:rPr lang="en-US" dirty="0"/>
            </a:br>
            <a:r>
              <a:rPr lang="en-US" dirty="0"/>
              <a:t>Real- or vector-valued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B8C44-BEF5-4064-9E4F-B805EBAF0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Constraint: You know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for v &lt; L and for v &gt; U. Consequence of ME: Assume that X is uniformly distributed between L and U.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solidFill>
                      <a:prstClr val="black"/>
                    </a:solidFill>
                  </a:rPr>
                  <a:t>Constraint:</a:t>
                </a:r>
                <a:r>
                  <a:rPr lang="en-US" dirty="0"/>
                  <a:t> You know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some bounded region Q.</a:t>
                </a:r>
                <a:br>
                  <a:rPr lang="en-US" dirty="0"/>
                </a:br>
                <a:r>
                  <a:rPr lang="en-US" dirty="0">
                    <a:solidFill>
                      <a:prstClr val="black"/>
                    </a:solidFill>
                  </a:rPr>
                  <a:t>Consequence of ME: </a:t>
                </a:r>
                <a:r>
                  <a:rPr lang="en-US" dirty="0"/>
                  <a:t>Assume that X is uniformly distributed over Q.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solidFill>
                      <a:prstClr val="black"/>
                    </a:solidFill>
                  </a:rPr>
                  <a:t>Constraint:</a:t>
                </a:r>
                <a:r>
                  <a:rPr lang="en-US" dirty="0"/>
                  <a:t> You know that the mean of X is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and that the standard deviation of X is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Consequence of ME: Assume that X follows the Gaussian distribution N</a:t>
                </a:r>
                <a:r>
                  <a:rPr lang="el-G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l-GR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B8C44-BEF5-4064-9E4F-B805EBAF0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2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9827-C98C-46DC-8801-A16DF216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Minimum Description Length Learning</a:t>
            </a:r>
            <a:br>
              <a:rPr lang="en-US" dirty="0"/>
            </a:br>
            <a:r>
              <a:rPr lang="en-US" dirty="0"/>
              <a:t>A very broad framework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3141-C0F1-42AD-8CF9-5E344790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Occam’s razor: Given two theories that explain the same data equally well, prefer the simpler of the two.</a:t>
            </a:r>
          </a:p>
          <a:p>
            <a:pPr marL="0" indent="0">
              <a:buNone/>
            </a:pPr>
            <a:r>
              <a:rPr lang="en-US" dirty="0"/>
              <a:t>Computational interpretation of “simpler”: The more compact representation.</a:t>
            </a:r>
          </a:p>
          <a:p>
            <a:pPr marL="0" indent="0">
              <a:buNone/>
            </a:pPr>
            <a:r>
              <a:rPr lang="en-US" dirty="0"/>
              <a:t>General idea. You have in mind a fixed decoding function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dirty="0"/>
              <a:t> You are given raw data D. “Learning” consists in finding an encoding E of D where |E| &lt; |D| and where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/>
              <a:t>(E)=D. Thus, you can reconstruct D from E. The quality of learning carried out is |D|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− </a:t>
            </a:r>
            <a:r>
              <a:rPr lang="en-US" dirty="0"/>
              <a:t>|E|, where these lengths are measured in bits – the more bits you save, the better you have learned.</a:t>
            </a:r>
          </a:p>
        </p:txBody>
      </p:sp>
    </p:spTree>
    <p:extLst>
      <p:ext uri="{BB962C8B-B14F-4D97-AF65-F5344CB8AC3E}">
        <p14:creationId xmlns:p14="http://schemas.microsoft.com/office/powerpoint/2010/main" val="2850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C874-63E0-4DE5-A0C5-BEA273AB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E8E8-6FB3-4EC4-85AB-9A68B385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information Inf(E) of a probabilistic event E is the information gained in finding out that E occurred. It is measured in bits.</a:t>
            </a:r>
          </a:p>
          <a:p>
            <a:pPr marL="0" indent="0">
              <a:buNone/>
            </a:pPr>
            <a:r>
              <a:rPr lang="en-US" dirty="0"/>
              <a:t>Definition: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Inf(E) =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P(E). (P(E) </a:t>
            </a:r>
            <a:r>
              <a:rPr lang="en-US" dirty="0">
                <a:solidFill>
                  <a:prstClr val="black"/>
                </a:solidFill>
              </a:rPr>
              <a:t>is a number between 0 and 1, so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P(E) </a:t>
            </a:r>
            <a:r>
              <a:rPr lang="en-US" dirty="0">
                <a:solidFill>
                  <a:prstClr val="black"/>
                </a:solidFill>
              </a:rPr>
              <a:t>is negative, so Inf(E) is positive.)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Why? Well, suppose that you flip a fair coin N times. Any particular outcome – TTHHTTTHTHHHHTHTHTTTHHT – has probability 2</a:t>
            </a:r>
            <a:r>
              <a:rPr lang="en-US" baseline="30000" dirty="0">
                <a:solidFill>
                  <a:prstClr val="black"/>
                </a:solidFill>
              </a:rPr>
              <a:t>-N</a:t>
            </a:r>
            <a:r>
              <a:rPr lang="en-US" dirty="0">
                <a:solidFill>
                  <a:prstClr val="black"/>
                </a:solidFill>
              </a:rPr>
              <a:t>, and it obviously takes N bits to specify.  So the number of bits is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(You might reasonably wonder: Suppose that you flip an </a:t>
            </a:r>
            <a:r>
              <a:rPr lang="en-US" i="1" dirty="0">
                <a:solidFill>
                  <a:prstClr val="black"/>
                </a:solidFill>
              </a:rPr>
              <a:t>unfair</a:t>
            </a:r>
            <a:r>
              <a:rPr lang="en-US" dirty="0">
                <a:solidFill>
                  <a:prstClr val="black"/>
                </a:solidFill>
              </a:rPr>
              <a:t> coin N times? Then the probability is different, but it still takes N bits to specify. The answer is, as we will see, that </a:t>
            </a:r>
            <a:r>
              <a:rPr lang="en-US" i="1" dirty="0">
                <a:solidFill>
                  <a:prstClr val="black"/>
                </a:solidFill>
              </a:rPr>
              <a:t>on average </a:t>
            </a:r>
            <a:r>
              <a:rPr lang="en-US" dirty="0">
                <a:solidFill>
                  <a:prstClr val="black"/>
                </a:solidFill>
              </a:rPr>
              <a:t>you can represent the outcome in </a:t>
            </a:r>
            <a:r>
              <a:rPr lang="en-US" i="1" dirty="0">
                <a:solidFill>
                  <a:prstClr val="black"/>
                </a:solidFill>
              </a:rPr>
              <a:t>fewer</a:t>
            </a:r>
            <a:r>
              <a:rPr lang="en-US" dirty="0">
                <a:solidFill>
                  <a:prstClr val="black"/>
                </a:solidFill>
              </a:rPr>
              <a:t> than N bits.)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4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748C-C3F4-4CFE-AF9C-28F582B4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a perfect discrete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DD4C-2E06-4905-99CD-B303C952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that you have a classification problem, with predictive attributes A</a:t>
            </a:r>
            <a:r>
              <a:rPr lang="en-US" baseline="-25000" dirty="0"/>
              <a:t>1</a:t>
            </a:r>
            <a:r>
              <a:rPr lang="en-US" dirty="0"/>
              <a:t> … A</a:t>
            </a:r>
            <a:r>
              <a:rPr lang="en-US" baseline="-25000" dirty="0"/>
              <a:t>k</a:t>
            </a:r>
            <a:r>
              <a:rPr lang="en-US" dirty="0"/>
              <a:t> and classification attribute C. And suppose that you have found a perfect classifier for the training data D:  With the control parameter value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/>
              <a:t>inference procedure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) is always equal to X.C, for all X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∊D</a:t>
            </a:r>
            <a:r>
              <a:rPr lang="en-US" dirty="0">
                <a:solidFill>
                  <a:prstClr val="black"/>
                </a:solidFill>
              </a:rPr>
              <a:t>. (Note: I, with different values of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applies to a class of ML problems, not to a single problem.)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Then the encoded form of the data, E, consists of [a table of the values of 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 for all X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∊D</a:t>
            </a:r>
            <a:r>
              <a:rPr lang="en-US" dirty="0">
                <a:solidFill>
                  <a:prstClr val="black"/>
                </a:solidFill>
              </a:rPr>
              <a:t>, together with the control parameter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The decoder is the inference procedure I. Then you can reconstruct the original data by computing the values of X.C.  The saving in bits is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[the memory required by the C column in T]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 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|.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29B4-219D-4D13-BBEB-0D48D276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3689-6226-48E9-842F-8F528D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algorithmic analysis, we’re not talking about order-of-magnitude savings. The size of the representation is still O(N). We’re saving comparatively small number of bits, and we are working with exact counts of bits. As we’ll see, there’s a good reason for that.</a:t>
            </a:r>
          </a:p>
        </p:txBody>
      </p:sp>
    </p:spTree>
    <p:extLst>
      <p:ext uri="{BB962C8B-B14F-4D97-AF65-F5344CB8AC3E}">
        <p14:creationId xmlns:p14="http://schemas.microsoft.com/office/powerpoint/2010/main" val="160968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9600-8BE8-432E-B9CA-A2F68D96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an imperfect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EA5A-8636-4AC4-A240-BA47DA30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3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C is a Boolean attribute.</a:t>
            </a:r>
          </a:p>
          <a:p>
            <a:pPr marL="0" indent="0">
              <a:buNone/>
            </a:pPr>
            <a:r>
              <a:rPr lang="en-US" dirty="0"/>
              <a:t>Suppose that the situation is as on the previous slide, but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/>
              <a:t>  is equal to X.C only most of the time, not all the time.</a:t>
            </a:r>
          </a:p>
          <a:p>
            <a:pPr marL="0" indent="0">
              <a:buNone/>
            </a:pPr>
            <a:r>
              <a:rPr lang="en-US" dirty="0"/>
              <a:t>We can use this to construct an encoding E of D as follows:</a:t>
            </a:r>
          </a:p>
          <a:p>
            <a:pPr marL="514350" indent="-514350">
              <a:buAutoNum type="arabicPeriod"/>
            </a:pPr>
            <a:r>
              <a:rPr lang="en-US" dirty="0"/>
              <a:t>Replace the C column in D with a new attribute C’ where: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If X.C==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) then X.C’ = Yes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prstClr val="black"/>
                </a:solidFill>
              </a:rPr>
              <a:t>Else X.C’ = ‘No’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Encode C’ using the Shannon encoding.</a:t>
            </a:r>
          </a:p>
        </p:txBody>
      </p:sp>
    </p:spTree>
    <p:extLst>
      <p:ext uri="{BB962C8B-B14F-4D97-AF65-F5344CB8AC3E}">
        <p14:creationId xmlns:p14="http://schemas.microsoft.com/office/powerpoint/2010/main" val="369824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A41-71A3-4D86-99B8-75570141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MDL for an imperfect classifier </a:t>
            </a:r>
            <a:r>
              <a:rPr lang="en-US" dirty="0" err="1">
                <a:solidFill>
                  <a:prstClr val="black"/>
                </a:solidFill>
              </a:rPr>
              <a:t>cntd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F37-0433-4D63-8607-17ED80E5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encoding E is now [the table of the values of </a:t>
            </a:r>
            <a:r>
              <a:rPr lang="en-US" dirty="0">
                <a:solidFill>
                  <a:prstClr val="black"/>
                </a:solidFill>
              </a:rPr>
              <a:t>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, X.C’ for all X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∊D] </a:t>
            </a:r>
            <a:r>
              <a:rPr lang="en-US" dirty="0">
                <a:solidFill>
                  <a:prstClr val="black"/>
                </a:solidFill>
              </a:rPr>
              <a:t>together with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The decoding procedure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(E)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is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for (X in E) {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      v =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(X.A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… </a:t>
            </a:r>
            <a:r>
              <a:rPr lang="en-US" dirty="0" err="1">
                <a:solidFill>
                  <a:prstClr val="black"/>
                </a:solidFill>
              </a:rPr>
              <a:t>X.A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) ;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      if (X.C’ == Yes) then X.C = v else X.C=~v;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Assuming that the original D uses Shannon coding for C, the C column required </a:t>
            </a:r>
            <a:r>
              <a:rPr lang="en-US" dirty="0" err="1"/>
              <a:t>N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 err="1"/>
              <a:t>Ent</a:t>
            </a:r>
            <a:r>
              <a:rPr lang="en-US" dirty="0"/>
              <a:t>(C) bits. In E, the C’ column requires </a:t>
            </a:r>
            <a:r>
              <a:rPr lang="en-US" dirty="0" err="1">
                <a:solidFill>
                  <a:prstClr val="black"/>
                </a:solidFill>
              </a:rPr>
              <a:t>N</a:t>
            </a:r>
            <a:r>
              <a:rPr lang="en-US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 err="1">
                <a:solidFill>
                  <a:prstClr val="black"/>
                </a:solidFill>
              </a:rPr>
              <a:t>Ent</a:t>
            </a:r>
            <a:r>
              <a:rPr lang="en-US" dirty="0">
                <a:solidFill>
                  <a:prstClr val="black"/>
                </a:solidFill>
              </a:rPr>
              <a:t>(C’) bits. The saving in bits is therefore N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>
                <a:solidFill>
                  <a:prstClr val="black"/>
                </a:solidFill>
              </a:rPr>
              <a:t>(Ent(C)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dirty="0">
                <a:solidFill>
                  <a:prstClr val="black"/>
                </a:solidFill>
              </a:rPr>
              <a:t> Ent(C’))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− 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dirty="0">
                <a:solidFill>
                  <a:prstClr val="black"/>
                </a:solidFill>
              </a:rPr>
              <a:t>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7E16-7AD2-4C11-9A3C-6A2DB3F7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    MDL for an imperfect classifier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BA09-9BB7-4F6A-8A14-2839F739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that C is a Boolean attribute which is equally often T or F.</a:t>
            </a:r>
          </a:p>
          <a:p>
            <a:pPr marL="0" indent="0">
              <a:buNone/>
            </a:pPr>
            <a:r>
              <a:rPr lang="en-US" dirty="0"/>
              <a:t>Then Ent(C) = Ent(&lt;1/2, 1/2&gt;) = 1.</a:t>
            </a:r>
          </a:p>
          <a:p>
            <a:pPr marL="0" indent="0">
              <a:buNone/>
            </a:pPr>
            <a:r>
              <a:rPr lang="en-US" dirty="0"/>
              <a:t>Suppose that</a:t>
            </a:r>
            <a:r>
              <a:rPr lang="en-US" dirty="0">
                <a:solidFill>
                  <a:prstClr val="black"/>
                </a:solidFill>
              </a:rPr>
              <a:t>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 guesses randomly, so guesses right half the time. </a:t>
            </a:r>
          </a:p>
          <a:p>
            <a:pPr marL="0" indent="0">
              <a:buNone/>
            </a:pPr>
            <a:r>
              <a:rPr lang="en-US" dirty="0"/>
              <a:t>Then Ent(C’) = Ent(&lt;1/2, 1/2</a:t>
            </a:r>
            <a:r>
              <a:rPr lang="en-US" dirty="0">
                <a:solidFill>
                  <a:prstClr val="black"/>
                </a:solidFill>
              </a:rPr>
              <a:t>&gt;) = 1 so no gain. Net loss of 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|.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But now suppose that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 gets the right answer 3/4 of the time (equally for T and F). Then Ent(C’) = Ent(&lt;3/4, 1/4&gt;) = .8113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So you save N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>
                <a:solidFill>
                  <a:prstClr val="black"/>
                </a:solidFill>
              </a:rPr>
              <a:t> (1-.8113) -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dirty="0">
                <a:solidFill>
                  <a:prstClr val="black"/>
                </a:solidFill>
              </a:rPr>
              <a:t>  bits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So as long as N &gt;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dirty="0">
                <a:solidFill>
                  <a:prstClr val="black"/>
                </a:solidFill>
              </a:rPr>
              <a:t> /(1-.8113) there is a net gain in bits.</a:t>
            </a:r>
          </a:p>
          <a:p>
            <a:pPr marL="0" indent="0">
              <a:buNone/>
            </a:pPr>
            <a:r>
              <a:rPr lang="en-US" dirty="0"/>
              <a:t>For any discrete C, if </a:t>
            </a:r>
            <a:r>
              <a:rPr lang="en-US" dirty="0">
                <a:solidFill>
                  <a:prstClr val="black"/>
                </a:solidFill>
              </a:rPr>
              <a:t>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does better than random guessing, you can use this method to decrease entropy and thus shorten the encoding.</a:t>
            </a:r>
          </a:p>
        </p:txBody>
      </p:sp>
    </p:spTree>
    <p:extLst>
      <p:ext uri="{BB962C8B-B14F-4D97-AF65-F5344CB8AC3E}">
        <p14:creationId xmlns:p14="http://schemas.microsoft.com/office/powerpoint/2010/main" val="185217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837-FB1D-4099-A354-8E27CA2E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Imperfect classifier: More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ECC9-773C-49D0-BFD6-F1A178F8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there is an attribute where the classification attribute has 3 values {</a:t>
            </a:r>
            <a:r>
              <a:rPr lang="en-US" dirty="0" err="1"/>
              <a:t>a,b,c</a:t>
            </a:r>
            <a:r>
              <a:rPr lang="en-US" dirty="0"/>
              <a:t>} with frequencies &lt;1/4,1/2, 1/4&gt;. You have a table with 10,000 rows. The naïve encoding, with 2 bits per value, is 20,000 bits</a:t>
            </a:r>
          </a:p>
          <a:p>
            <a:pPr marL="0" indent="0">
              <a:buNone/>
            </a:pPr>
            <a:r>
              <a:rPr lang="en-US" dirty="0"/>
              <a:t>If you use the Shannon encoding b-&gt;0, a-&gt;10, c-&gt;11 then the representation of the classification column uses 5000*1+2500*2+2500*2 = 15,000 bits.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BA60-626D-4556-A9BF-124A8EA6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of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D212-59F7-4F39-8FCB-FF6650C0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also have to encode the table --- if you are encoding lots of different data sets, then each has a different system of frequencies, and will have a different code. Suppose that, in all your tables, the values of the classification attributes are </a:t>
            </a:r>
            <a:r>
              <a:rPr lang="en-US" dirty="0" err="1"/>
              <a:t>a,b,c</a:t>
            </a:r>
            <a:r>
              <a:rPr lang="en-US" dirty="0"/>
              <a:t>. Then you have to encode the sequence of codes in standard order unambiguously e.g. “10.0.11”</a:t>
            </a:r>
          </a:p>
          <a:p>
            <a:pPr marL="0" indent="0">
              <a:buNone/>
            </a:pPr>
            <a:r>
              <a:rPr lang="en-US" dirty="0"/>
              <a:t>If you now use a second code where symbols ‘1’, ‘0’, ‘.’ are each 2 bits, then this table is 14 bits.</a:t>
            </a:r>
          </a:p>
          <a:p>
            <a:pPr marL="0" indent="0">
              <a:buNone/>
            </a:pPr>
            <a:r>
              <a:rPr lang="en-US" dirty="0"/>
              <a:t>Total length of encoding: 15,014 bits.</a:t>
            </a:r>
          </a:p>
        </p:txBody>
      </p:sp>
    </p:spTree>
    <p:extLst>
      <p:ext uri="{BB962C8B-B14F-4D97-AF65-F5344CB8AC3E}">
        <p14:creationId xmlns:p14="http://schemas.microsoft.com/office/powerpoint/2010/main" val="360856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C3F2-90B5-4073-BF9F-75E9B0F3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Imperfect classifier example continued.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D790-F694-4E58-BC8B-4623B1EF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suppose that you have a classifier of some kind, determined by a 200 bit parameter. This classifier is perfect on values ‘b’ but guesses randomly on values ‘a’ and ‘c’.</a:t>
            </a:r>
          </a:p>
          <a:p>
            <a:pPr marL="0" indent="0">
              <a:buNone/>
            </a:pPr>
            <a:r>
              <a:rPr lang="en-US" dirty="0"/>
              <a:t>Now consider the following code</a:t>
            </a:r>
          </a:p>
          <a:p>
            <a:pPr marL="0" indent="0">
              <a:buNone/>
            </a:pPr>
            <a:r>
              <a:rPr lang="en-US" dirty="0"/>
              <a:t>Classifier gives correct value. Code 0.  7500 rows.</a:t>
            </a:r>
            <a:br>
              <a:rPr lang="en-US" dirty="0"/>
            </a:br>
            <a:r>
              <a:rPr lang="en-US" dirty="0"/>
              <a:t>Classifier gives incorrect value and true value is ‘a’. Code 10. 1250 rows</a:t>
            </a:r>
            <a:br>
              <a:rPr lang="en-US" dirty="0"/>
            </a:br>
            <a:r>
              <a:rPr lang="en-US" dirty="0"/>
              <a:t>Classifier gives incorrect value and true value is ‘c’. Code 11. 1250 rows</a:t>
            </a:r>
            <a:br>
              <a:rPr lang="en-US" dirty="0"/>
            </a:br>
            <a:r>
              <a:rPr lang="en-US" dirty="0"/>
              <a:t>Total length of the classification column: 7500*1+1250*2+1250*2 = 12,500 bits.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614D-3E19-494B-851B-AC3D90F0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Encoding of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B2D5-3DA2-4A70-BB35-9F65D94B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new system, considering all possible imperfect classifiers and tables, there are four possible values on the left side: Classifier works correctly, classifier works incorrectly and true value is ‘a’, etc.</a:t>
            </a:r>
          </a:p>
          <a:p>
            <a:pPr marL="0" indent="0">
              <a:buNone/>
            </a:pPr>
            <a:r>
              <a:rPr lang="en-US" dirty="0"/>
              <a:t>So you can encode this sequence in a sequence of four codes. In this case. ‘0.10..11’. Using a two-bit encoding for each symbol, this is 16 bits.</a:t>
            </a:r>
          </a:p>
          <a:p>
            <a:pPr marL="0" indent="0">
              <a:buNone/>
            </a:pPr>
            <a:r>
              <a:rPr lang="en-US" dirty="0"/>
              <a:t>Total length of encoding: 12,500+200+16 = 12,716 bits</a:t>
            </a:r>
          </a:p>
          <a:p>
            <a:pPr marL="0" indent="0">
              <a:buNone/>
            </a:pPr>
            <a:r>
              <a:rPr lang="en-US" dirty="0"/>
              <a:t>Total savings: 15,014 – 12,716 = 2,298 bits.</a:t>
            </a:r>
          </a:p>
        </p:txBody>
      </p:sp>
    </p:spTree>
    <p:extLst>
      <p:ext uri="{BB962C8B-B14F-4D97-AF65-F5344CB8AC3E}">
        <p14:creationId xmlns:p14="http://schemas.microsoft.com/office/powerpoint/2010/main" val="361864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821C-01A4-4DA5-9EAB-4D875319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|</a:t>
            </a:r>
            <a:r>
              <a:rPr lang="el-GR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α </a:t>
            </a:r>
            <a:r>
              <a:rPr 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| 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el-GR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is a sequence of natural numbers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2AC7-8E69-4F35-8C1C-93BE44E6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obvious encoding for a number N is its encoding in binary.</a:t>
            </a:r>
          </a:p>
          <a:p>
            <a:pPr marL="514350" indent="-514350">
              <a:buAutoNum type="arabicPlain" startAt="9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/>
              <a:t>1001.  12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/>
              <a:t>1010.    19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/>
              <a:t>10011.</a:t>
            </a:r>
          </a:p>
          <a:p>
            <a:pPr marL="0" indent="0">
              <a:buNone/>
            </a:pPr>
            <a:r>
              <a:rPr lang="en-US" dirty="0"/>
              <a:t>But this is not a prefix code, so if you want to represent a series of numbers 12,9,19 you can’t just string them together as 10101001100011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a prefix-free code for natural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0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A2F-9E46-40DC-885B-76A9F250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F0C9-02E1-449F-A02B-F763CFA9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information of a pair of events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Inf(E,F) = 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P(E,F). </a:t>
            </a:r>
          </a:p>
          <a:p>
            <a:pPr marL="0" indent="0">
              <a:buNone/>
            </a:pPr>
            <a:r>
              <a:rPr lang="en-US" dirty="0"/>
              <a:t>The conditional information of E given F, Inf(E|F) is the information gained if you already know F and then find out E. So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Inf(E|F) = Inf(E,F) − Inf(F) = 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P(E,F) − (−log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P(F)) =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(P(E,F)/P(F)) = −log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P(E|F)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So it works out very nicely.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1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7BF3-C692-48DC-986C-B5D873EB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Prefix-free code for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D577-B733-46EC-8969-EA392AD9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Level 1: Take N. Turn it into a binary string B. Let K=|B|. Encode N as K 1’s, followed by 0, followed by B. This is prefix free. If you have a sequence of these, left to right, you read K till you hit 0, then you read K bits and that’s N.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Examples: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N=4. B=100.  K=3.  Code = 1110100</a:t>
            </a:r>
          </a:p>
          <a:p>
            <a:pPr marL="0" indent="0">
              <a:buNone/>
            </a:pPr>
            <a:r>
              <a:rPr lang="en-US" dirty="0"/>
              <a:t>N=12.  B=1010. K=4 . Code = 111101010</a:t>
            </a:r>
          </a:p>
          <a:p>
            <a:pPr marL="0" indent="0">
              <a:buNone/>
            </a:pPr>
            <a:r>
              <a:rPr lang="en-US" dirty="0"/>
              <a:t>Length: 1+2*cl(N) where cl(N) = ceiling(log</a:t>
            </a:r>
            <a:r>
              <a:rPr lang="en-US" baseline="-25000" dirty="0"/>
              <a:t>2</a:t>
            </a:r>
            <a:r>
              <a:rPr lang="en-US" dirty="0"/>
              <a:t>(N+1)) = K</a:t>
            </a:r>
          </a:p>
          <a:p>
            <a:pPr marL="0" indent="0">
              <a:buNone/>
            </a:pPr>
            <a:r>
              <a:rPr lang="en-US" dirty="0"/>
              <a:t>Level 2: </a:t>
            </a:r>
            <a:r>
              <a:rPr lang="en-US" sz="2600" dirty="0">
                <a:solidFill>
                  <a:prstClr val="black"/>
                </a:solidFill>
              </a:rPr>
              <a:t>Take N. Turn it into a binary string B. Let K=|B|.  Encode N as the level 1 encoding of K followed B. 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Example: 12=11101001010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Length: 1+cl(N)+2*cl(cl(N))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2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888D-73D5-46BF-B169-C68C1366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Prefix-free code for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B959-0090-4C84-A1BA-684F1782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obviously keep doing this to level 3, level 4, etc.</a:t>
            </a:r>
          </a:p>
          <a:p>
            <a:pPr marL="0" indent="0">
              <a:buNone/>
            </a:pPr>
            <a:r>
              <a:rPr lang="en-US" dirty="0"/>
              <a:t>But: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Beyond level 2, this only pays for truly enormous numbers.</a:t>
            </a:r>
          </a:p>
          <a:p>
            <a:pPr marL="514350" indent="-514350">
              <a:buAutoNum type="arabicPeriod"/>
            </a:pPr>
            <a:r>
              <a:rPr lang="en-US" dirty="0"/>
              <a:t>There is no coding scheme that is asymptotically optimal.</a:t>
            </a:r>
          </a:p>
          <a:p>
            <a:pPr marL="514350" indent="-514350">
              <a:buAutoNum type="arabicPeriod"/>
            </a:pPr>
            <a:r>
              <a:rPr lang="en-US" dirty="0"/>
              <a:t>There is no way to achieve a prefix-free representation with only cl(N) bits.</a:t>
            </a:r>
          </a:p>
          <a:p>
            <a:pPr marL="0" indent="0">
              <a:buNone/>
            </a:pPr>
            <a:r>
              <a:rPr lang="en-US" dirty="0"/>
              <a:t>(In the homework assignment, I instructed you to use a length of 1+cl(N) (the extra bit for the sign). That’s optimistic, but it doesn’t matter much.)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6EC7-43E6-44C7-9367-9EEB2E3D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Representing 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0AA2-4A6E-4136-A76C-042E61EE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958"/>
            <a:ext cx="10515600" cy="488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Real numbers can be represented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fractions (pair of numbers)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fixed precision numbers (e.g. 4 digits of accuracy). In practice in ML applications, using more than a few digits is almost always pointless, or even counter-productive.</a:t>
            </a:r>
          </a:p>
          <a:p>
            <a:pPr marL="0" indent="0">
              <a:buNone/>
            </a:pPr>
            <a:r>
              <a:rPr lang="en-US" dirty="0"/>
              <a:t>If the numbers are being generated by a random process e.g. a Gaussian, then it is much more effective to use the information theory encoding based on frequency. Thus, values close to the mean get short representations; those far from the mean get long representations.</a:t>
            </a:r>
          </a:p>
          <a:p>
            <a:pPr marL="0" indent="0">
              <a:buNone/>
            </a:pPr>
            <a:r>
              <a:rPr lang="en-US" dirty="0"/>
              <a:t>(There is also a way of doing this with continuous densities, but I distrust that.)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B67C-7872-427E-9356-EC4BA7AF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l-GR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 </a:t>
            </a:r>
            <a:r>
              <a:rPr 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el-GR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is a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014-5D14-4EB6-A59C-6EE3617F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to go back to basics, and find some way of encoding the data structure as a bit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9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601-8A23-4F33-8D6E-274A9E64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an approximate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1BD6-BED5-47FA-B255-ECA34091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the predictive and classification attributes are numeric. </a:t>
            </a:r>
          </a:p>
          <a:p>
            <a:pPr marL="0" indent="0">
              <a:buNone/>
            </a:pPr>
            <a:r>
              <a:rPr lang="en-US" dirty="0"/>
              <a:t>E.g. you have found by linear regression that 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dirty="0"/>
              <a:t> 5x+2.</a:t>
            </a:r>
          </a:p>
          <a:p>
            <a:pPr marL="0" indent="0">
              <a:buNone/>
            </a:pPr>
            <a:r>
              <a:rPr lang="en-US" dirty="0"/>
              <a:t>Data D: Table of values (to some fixed precision).</a:t>
            </a:r>
          </a:p>
          <a:p>
            <a:pPr marL="0" indent="0">
              <a:buNone/>
            </a:pPr>
            <a:r>
              <a:rPr lang="en-US" dirty="0"/>
              <a:t>Encoding E: Replace column C by C’ which is actual value minus the predicted value. The point is that that in general this will be a much smaller number so fewer bits are required.</a:t>
            </a:r>
          </a:p>
          <a:p>
            <a:pPr marL="0" indent="0">
              <a:buNone/>
            </a:pPr>
            <a:r>
              <a:rPr lang="en-US" dirty="0"/>
              <a:t>Savings: N*(the average number of bits saved going from C to C’) </a:t>
            </a:r>
          </a:p>
        </p:txBody>
      </p:sp>
    </p:spTree>
    <p:extLst>
      <p:ext uri="{BB962C8B-B14F-4D97-AF65-F5344CB8AC3E}">
        <p14:creationId xmlns:p14="http://schemas.microsoft.com/office/powerpoint/2010/main" val="2440627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2120-7BC0-4666-8D7D-1956BA0D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approximate classifier: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58EC-4B42-4225-9F1F-89EB28D4E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Data D</a:t>
            </a:r>
          </a:p>
          <a:p>
            <a:pPr marL="0" indent="0">
              <a:buNone/>
            </a:pPr>
            <a:r>
              <a:rPr lang="en-US" dirty="0"/>
              <a:t>        x                  y</a:t>
            </a:r>
          </a:p>
          <a:p>
            <a:pPr marL="0" indent="0">
              <a:buNone/>
            </a:pPr>
            <a:r>
              <a:rPr lang="en-US" dirty="0"/>
              <a:t>        0.1              2.3</a:t>
            </a:r>
          </a:p>
          <a:p>
            <a:pPr marL="0" indent="0">
              <a:buNone/>
            </a:pPr>
            <a:r>
              <a:rPr lang="en-US" dirty="0"/>
              <a:t>        0.2              3.1</a:t>
            </a:r>
          </a:p>
          <a:p>
            <a:pPr marL="0" indent="0">
              <a:buNone/>
            </a:pPr>
            <a:r>
              <a:rPr lang="en-US" dirty="0"/>
              <a:t>        0.6              5.2</a:t>
            </a:r>
          </a:p>
          <a:p>
            <a:pPr marL="0" indent="0">
              <a:buNone/>
            </a:pPr>
            <a:r>
              <a:rPr lang="en-US" dirty="0"/>
              <a:t>        1.1              7.2</a:t>
            </a:r>
          </a:p>
          <a:p>
            <a:pPr marL="0" indent="0">
              <a:buNone/>
            </a:pPr>
            <a:r>
              <a:rPr lang="en-US" dirty="0"/>
              <a:t>        1.5              9.7</a:t>
            </a:r>
          </a:p>
          <a:p>
            <a:pPr marL="0" indent="0">
              <a:buNone/>
            </a:pPr>
            <a:r>
              <a:rPr lang="en-US" dirty="0"/>
              <a:t>If y ranges from 23/10 to 97/10 then naively 7 bits are needed for each.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0021F-7A3C-431E-95E6-FF6E09328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Encoding  E: y = 5.0x+2.0+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x                 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en-US" dirty="0">
                <a:solidFill>
                  <a:prstClr val="black"/>
                </a:solidFill>
              </a:rPr>
              <a:t>0.1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dirty="0">
                <a:solidFill>
                  <a:prstClr val="black"/>
                </a:solidFill>
              </a:rPr>
              <a:t>-0.2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0.2              0.1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0.6              0.2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1.1              -0.3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1.5               0.2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 </a:t>
            </a:r>
            <a:r>
              <a:rPr lang="en-US" dirty="0">
                <a:solidFill>
                  <a:prstClr val="black"/>
                </a:solidFill>
              </a:rPr>
              <a:t>takes on only the 7 values -0.3 .. 0.3, then only 3 bits are needed for each, plus 13 bits for 5.0 and 2.0. The control parameter </a:t>
            </a:r>
            <a:r>
              <a:rPr lang="el-GR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α</a:t>
            </a:r>
            <a:r>
              <a:rPr lang="en-US" sz="3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is the pair &lt;5.0, 2.0&gt;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452080-E1AA-46A8-A166-C2554FE9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explains 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BA3A1-7500-451E-AD94-308FE454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MDL theory, overfitting occurs when |</a:t>
            </a:r>
            <a:r>
              <a:rPr lang="el-GR" dirty="0"/>
              <a:t>α</a:t>
            </a:r>
            <a:r>
              <a:rPr lang="en-US" dirty="0"/>
              <a:t>| is nearly as large as |D|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dirty="0"/>
              <a:t>|E|, so no actual compression occurs.</a:t>
            </a:r>
          </a:p>
        </p:txBody>
      </p:sp>
    </p:spTree>
    <p:extLst>
      <p:ext uri="{BB962C8B-B14F-4D97-AF65-F5344CB8AC3E}">
        <p14:creationId xmlns:p14="http://schemas.microsoft.com/office/powerpoint/2010/main" val="325831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32261-8095-4652-AB47-A29CCA4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statistical inference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CE7-5F29-477F-AEF7-0FB8D4ED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is a set of strings over an alphabet, and there are significant differences in the frequency of one character over another.</a:t>
            </a:r>
          </a:p>
          <a:p>
            <a:pPr marL="0" indent="0">
              <a:buNone/>
            </a:pPr>
            <a:r>
              <a:rPr lang="en-US" dirty="0"/>
              <a:t>MDL representation: E is the Shannon encoding. The control parameter here is the table of encodings; e.g. </a:t>
            </a:r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0; </a:t>
            </a:r>
            <a:r>
              <a:rPr lang="en-US" dirty="0">
                <a:solidFill>
                  <a:prstClr val="black"/>
                </a:solidFill>
              </a:rPr>
              <a:t>b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10; </a:t>
            </a:r>
            <a:r>
              <a:rPr lang="en-US" dirty="0">
                <a:solidFill>
                  <a:prstClr val="black"/>
                </a:solidFill>
              </a:rPr>
              <a:t>c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110; </a:t>
            </a:r>
            <a:r>
              <a:rPr lang="en-US" dirty="0">
                <a:solidFill>
                  <a:prstClr val="black"/>
                </a:solidFill>
              </a:rPr>
              <a:t>d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111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 fact, if there is </a:t>
            </a:r>
            <a:r>
              <a:rPr lang="en-US" i="1" dirty="0">
                <a:solidFill>
                  <a:prstClr val="black"/>
                </a:solidFill>
              </a:rPr>
              <a:t>any</a:t>
            </a:r>
            <a:r>
              <a:rPr lang="en-US" dirty="0">
                <a:solidFill>
                  <a:prstClr val="black"/>
                </a:solidFill>
              </a:rPr>
              <a:t> statistically significant pattern that can be characterized by a parameter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, then there will be a shortening encoding. Sketch of proof: Use a Shannon-like encoding that makes strings that conform to the pattern short and those that don’t long.</a:t>
            </a:r>
          </a:p>
        </p:txBody>
      </p:sp>
    </p:spTree>
    <p:extLst>
      <p:ext uri="{BB962C8B-B14F-4D97-AF65-F5344CB8AC3E}">
        <p14:creationId xmlns:p14="http://schemas.microsoft.com/office/powerpoint/2010/main" val="417548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4076-F1CA-4F34-A805-09DF63AB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learning methods that do not correspond to MDL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4E29-A2F3-421F-BE6D-4C77745D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k-nearest neighbors. The only compression you can do is to get rid of unnecessary training points.</a:t>
            </a:r>
          </a:p>
          <a:p>
            <a:r>
              <a:rPr lang="en-US" dirty="0"/>
              <a:t>Agglomerative clustering (AFAIK) for non-vectors.</a:t>
            </a:r>
          </a:p>
          <a:p>
            <a:r>
              <a:rPr lang="en-US" dirty="0"/>
              <a:t>Deep learning where the number of parameters is comparable to the size of the training set (such things exist currently).</a:t>
            </a:r>
          </a:p>
        </p:txBody>
      </p:sp>
    </p:spTree>
    <p:extLst>
      <p:ext uri="{BB962C8B-B14F-4D97-AF65-F5344CB8AC3E}">
        <p14:creationId xmlns:p14="http://schemas.microsoft.com/office/powerpoint/2010/main" val="3113149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123-F762-4CAD-9CE7-12ADF33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B422-55BE-420C-8278-2A7C3D74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Discussed in problem 6 of the problem set.</a:t>
            </a:r>
          </a:p>
        </p:txBody>
      </p:sp>
    </p:spTree>
    <p:extLst>
      <p:ext uri="{BB962C8B-B14F-4D97-AF65-F5344CB8AC3E}">
        <p14:creationId xmlns:p14="http://schemas.microsoft.com/office/powerpoint/2010/main" val="29405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E68E-904C-430A-841A-4C0FB61C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40010-10B3-46A3-9951-DF1AF6CA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entropy</a:t>
                </a:r>
                <a:r>
                  <a:rPr lang="en-US" dirty="0"/>
                  <a:t> of random variable X, Ent(X) is the expected value of the information gained in learning the value of 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𝐷𝑜𝑚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Often written,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40010-10B3-46A3-9951-DF1AF6CA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316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197F-9C2D-475D-BDC7-9A1F415F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MDL for Stochastic Generative Models (sketch)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BC1-3154-4A9E-B13A-49AC8D38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stochastic generative model is a program P that generates output by generating random bits from time to time, incorporating various parameters.</a:t>
            </a:r>
          </a:p>
          <a:p>
            <a:pPr marL="0" indent="0">
              <a:buNone/>
            </a:pPr>
            <a:r>
              <a:rPr lang="en-US" dirty="0"/>
              <a:t>The decoding procedure is P. The control parameter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 is the collection of parameters of P. The encoding of a given output is the sequence of bits that were generated randomly.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09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A0-37AB-471A-AABD-637A879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there a most general MDL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E982-F951-4422-9E9E-9D0E5C5A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discussion of MDL so far, each different application had a different decoding function. </a:t>
            </a:r>
          </a:p>
          <a:p>
            <a:pPr marL="0" indent="0">
              <a:buNone/>
            </a:pPr>
            <a:r>
              <a:rPr lang="en-US" dirty="0"/>
              <a:t>Is there a single decoding function that subsumes them </a:t>
            </a:r>
            <a:r>
              <a:rPr lang="en-US" i="1" dirty="0"/>
              <a:t>all </a:t>
            </a:r>
            <a:r>
              <a:rPr lang="en-US" dirty="0"/>
              <a:t>and therefore allows us to do </a:t>
            </a:r>
            <a:r>
              <a:rPr lang="en-US" i="1" dirty="0"/>
              <a:t>any</a:t>
            </a:r>
            <a:r>
              <a:rPr lang="en-US" dirty="0"/>
              <a:t> kind of learning?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7194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A0-37AB-471A-AABD-637A879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there a most general MDL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E982-F951-4422-9E9E-9D0E5C5A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discussion of MDL so far, each different application had a different decoding function. </a:t>
            </a:r>
          </a:p>
          <a:p>
            <a:pPr marL="0" indent="0">
              <a:buNone/>
            </a:pPr>
            <a:r>
              <a:rPr lang="en-US" dirty="0"/>
              <a:t>Is there a single decoding function that subsumes them </a:t>
            </a:r>
            <a:r>
              <a:rPr lang="en-US" i="1" dirty="0"/>
              <a:t>all </a:t>
            </a:r>
            <a:r>
              <a:rPr lang="en-US" dirty="0"/>
              <a:t>and therefore allows us to do </a:t>
            </a:r>
            <a:r>
              <a:rPr lang="en-US" i="1" dirty="0"/>
              <a:t>any</a:t>
            </a:r>
            <a:r>
              <a:rPr lang="en-US" dirty="0"/>
              <a:t> kind of learning?</a:t>
            </a:r>
          </a:p>
          <a:p>
            <a:pPr marL="0" indent="0">
              <a:buNone/>
            </a:pPr>
            <a:r>
              <a:rPr lang="en-US" dirty="0"/>
              <a:t>The answer is Yes! And a very familiar one. The most general decoding function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1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A0-37AB-471A-AABD-637A879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there a most general MDL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E982-F951-4422-9E9E-9D0E5C5A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discussion of MDL so far, each different application had a different decoding function. </a:t>
            </a:r>
          </a:p>
          <a:p>
            <a:pPr marL="0" indent="0">
              <a:buNone/>
            </a:pPr>
            <a:r>
              <a:rPr lang="en-US" dirty="0"/>
              <a:t>Is there a single decoding function that subsumes them </a:t>
            </a:r>
            <a:r>
              <a:rPr lang="en-US" i="1" dirty="0"/>
              <a:t>all </a:t>
            </a:r>
            <a:r>
              <a:rPr lang="en-US" dirty="0"/>
              <a:t>and therefore allows us to do </a:t>
            </a:r>
            <a:r>
              <a:rPr lang="en-US" i="1" dirty="0"/>
              <a:t>any</a:t>
            </a:r>
            <a:r>
              <a:rPr lang="en-US" dirty="0"/>
              <a:t> kind of learning?</a:t>
            </a:r>
          </a:p>
          <a:p>
            <a:pPr marL="0" indent="0">
              <a:buNone/>
            </a:pPr>
            <a:r>
              <a:rPr lang="en-US" dirty="0"/>
              <a:t>The answer is Yes! And a very familiar one. The most general decoding function is:</a:t>
            </a:r>
          </a:p>
          <a:p>
            <a:pPr marL="0" indent="0">
              <a:buNone/>
            </a:pPr>
            <a:r>
              <a:rPr lang="en-US" b="1" dirty="0"/>
              <a:t>A programming language </a:t>
            </a:r>
            <a:r>
              <a:rPr lang="en-US" dirty="0"/>
              <a:t>(any of them).</a:t>
            </a:r>
          </a:p>
          <a:p>
            <a:pPr marL="0" indent="0">
              <a:buNone/>
            </a:pPr>
            <a:r>
              <a:rPr lang="en-US" dirty="0"/>
              <a:t>The control parameter is a decoding program to execute.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0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B29C-DE7A-4412-8042-EC644397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Most general MDL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9FD6-D66D-4ED9-812A-5A89032B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386"/>
            <a:ext cx="10515600" cy="5213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For any decoding function I </a:t>
            </a:r>
            <a:r>
              <a:rPr lang="en-US" dirty="0">
                <a:solidFill>
                  <a:prstClr val="black"/>
                </a:solidFill>
              </a:rPr>
              <a:t>and data D, let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c(I,D) be the maximal compression that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 can achieve for data set D for any value of the parameter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(i.e. the number of bits saved)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Theorem: Let I be any computable decoding function and let P be a programming language.  Then there exist a constant f(I,P) such that for every data set D, c(P,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dirty="0">
                <a:solidFill>
                  <a:prstClr val="black"/>
                </a:solidFill>
              </a:rPr>
              <a:t>c(I,D)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 </a:t>
            </a:r>
            <a:r>
              <a:rPr lang="en-US" dirty="0">
                <a:solidFill>
                  <a:prstClr val="black"/>
                </a:solidFill>
              </a:rPr>
              <a:t>f(I,P).  That is, P achieves almost as much compression as I on every data set, by a constant difference. The size of the difference depends on I and P but not at all on D.</a:t>
            </a:r>
          </a:p>
        </p:txBody>
      </p:sp>
    </p:spTree>
    <p:extLst>
      <p:ext uri="{BB962C8B-B14F-4D97-AF65-F5344CB8AC3E}">
        <p14:creationId xmlns:p14="http://schemas.microsoft.com/office/powerpoint/2010/main" val="35375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310-8FEC-4EF9-9CDD-D30CDBB5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E3DB-70D6-4712-B922-37701DE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Let Q(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,E) be a program written in programming language P that executes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 on E.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Set f(I,P) = |Q|,  the length of program Q.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Now choose a data set D.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Let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be the particular parameter value that achieves maximal compression on D for  I with encoding E. So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(E) = D and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c(I,D) = |D|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− </a:t>
            </a:r>
            <a:r>
              <a:rPr lang="en-US" dirty="0">
                <a:solidFill>
                  <a:prstClr val="black"/>
                </a:solidFill>
              </a:rPr>
              <a:t>(|E|+|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|)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Let parameter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prstClr val="black"/>
                </a:solidFill>
              </a:rPr>
              <a:t> be the pair &lt;Q,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&gt;. So 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prstClr val="black"/>
                </a:solidFill>
              </a:rPr>
              <a:t>| = |Q|+|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|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Now P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prstClr val="black"/>
                </a:solidFill>
              </a:rPr>
              <a:t>(E) = Q(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,E) = I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(E) = D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So c(P,D)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dirty="0">
                <a:solidFill>
                  <a:prstClr val="black"/>
                </a:solidFill>
              </a:rPr>
              <a:t>|D|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− (</a:t>
            </a:r>
            <a:r>
              <a:rPr lang="en-US" dirty="0">
                <a:solidFill>
                  <a:prstClr val="black"/>
                </a:solidFill>
              </a:rPr>
              <a:t>|E|+|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dirty="0">
                <a:solidFill>
                  <a:prstClr val="black"/>
                </a:solidFill>
              </a:rPr>
              <a:t>|) = c(I,D) – f(I,P).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8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45E-3696-4A04-80ED-A45CCCDA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maximum compression possible for a data set 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4502-6562-48B8-A841-3F449221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program Q, parameter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dirty="0"/>
              <a:t>  and encoding E, where Q(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,E)=D such that |Q|+ |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/>
              <a:t>| + |E| is minimal? We can make </a:t>
            </a:r>
            <a:r>
              <a:rPr lang="el-GR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 </a:t>
            </a:r>
            <a:r>
              <a:rPr lang="en-US" dirty="0"/>
              <a:t>and E part of Q, and so rephrase this:</a:t>
            </a:r>
          </a:p>
          <a:p>
            <a:pPr marL="0" indent="0">
              <a:buNone/>
            </a:pPr>
            <a:r>
              <a:rPr lang="en-US" dirty="0"/>
              <a:t>What is the shortest </a:t>
            </a:r>
            <a:r>
              <a:rPr lang="en-US" dirty="0" err="1"/>
              <a:t>inputless</a:t>
            </a:r>
            <a:r>
              <a:rPr lang="en-US" dirty="0"/>
              <a:t> program Q that outputs D?</a:t>
            </a:r>
          </a:p>
          <a:p>
            <a:pPr marL="0" indent="0">
              <a:buNone/>
            </a:pPr>
            <a:r>
              <a:rPr lang="en-US" dirty="0"/>
              <a:t>The length of the shortest program that outputs D is called the </a:t>
            </a:r>
            <a:r>
              <a:rPr lang="en-US" i="1" dirty="0"/>
              <a:t>Kolmogorov complexity </a:t>
            </a:r>
            <a:r>
              <a:rPr lang="en-US" dirty="0"/>
              <a:t>of D, K(D).  (Andrei Kolmogorov, 1903-1987).</a:t>
            </a:r>
          </a:p>
          <a:p>
            <a:pPr marL="0" indent="0">
              <a:buNone/>
            </a:pPr>
            <a:r>
              <a:rPr lang="en-US" dirty="0"/>
              <a:t>A string is h-random if it cannot be compressed by more than h bits:</a:t>
            </a:r>
          </a:p>
          <a:p>
            <a:pPr marL="0" lvl="0" indent="0">
              <a:buNone/>
            </a:pPr>
            <a:r>
              <a:rPr lang="en-US" dirty="0"/>
              <a:t>K(D)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dirty="0">
                <a:solidFill>
                  <a:prstClr val="black"/>
                </a:solidFill>
              </a:rPr>
              <a:t>|D|-h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C978-6DA2-40D4-BDCF-4EB48A33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A260-9BAA-4EAB-BC47-8359954C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Theorem: For any N, the fraction of bit strings of length N that are not h-random is less than 2</a:t>
            </a:r>
            <a:r>
              <a:rPr lang="en-US" baseline="30000" dirty="0"/>
              <a:t>-h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baseline="30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/>
              <a:t>Proof: There are 2</a:t>
            </a:r>
            <a:r>
              <a:rPr lang="en-US" baseline="30000" dirty="0"/>
              <a:t>N</a:t>
            </a:r>
            <a:r>
              <a:rPr lang="en-US" dirty="0"/>
              <a:t> bit strings of length N and fewer than 2</a:t>
            </a:r>
            <a:r>
              <a:rPr lang="en-US" baseline="30000" dirty="0"/>
              <a:t>N-h</a:t>
            </a:r>
            <a:r>
              <a:rPr lang="en-US" dirty="0"/>
              <a:t> bit programs of length less than N-h.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So saving, say, 100 bits is a real accomplishment. With a random string, the probability that you can save 100 bits is at most 2</a:t>
            </a:r>
            <a:r>
              <a:rPr lang="en-US" sz="2600" baseline="30000" dirty="0">
                <a:solidFill>
                  <a:prstClr val="black"/>
                </a:solidFill>
              </a:rPr>
              <a:t>-100</a:t>
            </a:r>
            <a:r>
              <a:rPr lang="en-US" sz="26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Theorem: There are only finitely many strings that can be proved </a:t>
            </a:r>
            <a:br>
              <a:rPr lang="en-US" dirty="0"/>
            </a:br>
            <a:r>
              <a:rPr lang="en-US" dirty="0"/>
              <a:t>h-random. There are only finitely many strings whose Kolmogorov</a:t>
            </a:r>
            <a:br>
              <a:rPr lang="en-US" dirty="0"/>
            </a:br>
            <a:r>
              <a:rPr lang="en-US" dirty="0"/>
              <a:t>complexity can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69024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F237-A0B4-4EAD-9C11-35F1D024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880D-9B8A-4A40-B34C-E693E3BA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can’t actually use a programming language as the decoder; we have to use more limited classes of decoders.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5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193-4287-430E-8324-0BC0B542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ultimate ML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FC63-FBEB-4911-A89D-D9E4C1A9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D be all the data that we have about the world, expressed as a bit string.</a:t>
            </a:r>
          </a:p>
          <a:p>
            <a:pPr marL="0" indent="0">
              <a:buNone/>
            </a:pPr>
            <a:r>
              <a:rPr lang="en-US" dirty="0"/>
              <a:t>Assign to program G the prior probability P(G) =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/>
              <a:t>2</a:t>
            </a:r>
            <a:r>
              <a:rPr lang="en-US" baseline="30000" dirty="0"/>
              <a:t>-|G| </a:t>
            </a:r>
            <a:br>
              <a:rPr lang="en-US" baseline="30000" dirty="0"/>
            </a:br>
            <a:r>
              <a:rPr lang="en-US" dirty="0">
                <a:solidFill>
                  <a:prstClr val="black"/>
                </a:solidFill>
              </a:rPr>
              <a:t>c is just a normalization constant. Assuming that programs are encoded in an unambiguous coding, this is a valid probability distribution.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Compute the posterior probability of all programs G:  By Bayes’ law,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P(G|D) = P(G)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en-US" dirty="0">
                <a:solidFill>
                  <a:prstClr val="black"/>
                </a:solidFill>
              </a:rPr>
              <a:t> P(D|G)/P(D)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The most probable G is the best possible scientific theory.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(I don’t, myself, put much stock in this; but people actually have proposed it as an idealized model and have studied its properties, some of which are mathematically interesting.)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AF1B-2BB7-43A6-A6C3-21038CD0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6EDE7-B6E7-4A2C-A3C3-155A4C89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672"/>
                <a:ext cx="10515600" cy="50502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 random variable with 4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distribution &lt;1/4, 1/4, 1/4, 1/4&gt;, the entropy is</a:t>
                </a:r>
              </a:p>
              <a:p>
                <a:pPr marL="0" indent="0">
                  <a:buNone/>
                </a:pPr>
                <a:r>
                  <a:rPr lang="en-US" dirty="0"/>
                  <a:t>1/4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(1/4)) + 1/4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(1/4)) + 1/4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(1/4)) +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1/4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(1/4)) = 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</a:t>
                </a:r>
                <a:r>
                  <a:rPr lang="en-US" dirty="0">
                    <a:solidFill>
                      <a:prstClr val="black"/>
                    </a:solidFill>
                  </a:rPr>
                  <a:t>(1/4)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∙</a:t>
                </a:r>
                <a:r>
                  <a:rPr lang="en-US" dirty="0">
                    <a:solidFill>
                      <a:prstClr val="black"/>
                    </a:solidFill>
                  </a:rPr>
                  <a:t> 2 = 2.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With distribution &lt;1/2, 1/4, 1/8, 1/8&gt;, the entropy is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1/2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(1/2)) + 1/4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(1/4)) + 1/8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(1/8)) + 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1/8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log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(1/8)) = 1/2 + 1/2 + 3/8 + 3/8 = 1.75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With distribution &lt;3/4, 1/8, 1/16, 1/16&gt;, the entropy is 1.183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With distribution &lt;99/100, 1/300, 1/300, 1/300&gt; the entropy is 0.0966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6EDE7-B6E7-4A2C-A3C3-155A4C89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672"/>
                <a:ext cx="10515600" cy="5050292"/>
              </a:xfrm>
              <a:blipFill>
                <a:blip r:embed="rId2"/>
                <a:stretch>
                  <a:fillRect l="-1043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9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0D4-4897-47D5-BA37-AB1F83F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EA4BD-083D-48DC-AD28-DE80C6E56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X has k values, equally distributed, so p(</a:t>
                </a:r>
                <a:r>
                  <a:rPr lang="en-US" dirty="0" err="1"/>
                  <a:t>i</a:t>
                </a:r>
                <a:r>
                  <a:rPr lang="en-US" dirty="0"/>
                  <a:t>)=1/k for all k, then</a:t>
                </a:r>
              </a:p>
              <a:p>
                <a:pPr marL="0" indent="0">
                  <a:buNone/>
                </a:pPr>
                <a:r>
                  <a:rPr lang="en-US" dirty="0"/>
                  <a:t>Ent(X) = k (1/k) (- log</a:t>
                </a:r>
                <a:r>
                  <a:rPr lang="en-US" baseline="-25000" dirty="0"/>
                  <a:t>2</a:t>
                </a:r>
                <a:r>
                  <a:rPr lang="en-US" dirty="0"/>
                  <a:t>(1/k)) = log</a:t>
                </a:r>
                <a:r>
                  <a:rPr lang="en-US" baseline="-25000" dirty="0"/>
                  <a:t>2</a:t>
                </a:r>
                <a:r>
                  <a:rPr lang="en-US" dirty="0"/>
                  <a:t>k</a:t>
                </a:r>
              </a:p>
              <a:p>
                <a:pPr marL="0" indent="0">
                  <a:buNone/>
                </a:pPr>
                <a:r>
                  <a:rPr lang="en-US" dirty="0"/>
                  <a:t>For a Boolean variable, as a function of P(X):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EA4BD-083D-48DC-AD28-DE80C6E56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3B261-4866-40AB-88F0-CF29C6D49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8" y="1825626"/>
            <a:ext cx="5408875" cy="4195346"/>
          </a:xfrm>
        </p:spPr>
      </p:pic>
    </p:spTree>
    <p:extLst>
      <p:ext uri="{BB962C8B-B14F-4D97-AF65-F5344CB8AC3E}">
        <p14:creationId xmlns:p14="http://schemas.microsoft.com/office/powerpoint/2010/main" val="385936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A073CD-EE18-40B8-AA79-A682ABAA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  is a measure of ignorance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6E023-66AA-41D2-B606-9ECDA474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you have a random variable X with a particular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Ent(X) is the expected amount of information you will gain if you find out the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it is a measure of the amount of information that you lack, not knowing the value.</a:t>
            </a:r>
          </a:p>
          <a:p>
            <a:pPr marL="0" indent="0">
              <a:buNone/>
            </a:pPr>
            <a:r>
              <a:rPr lang="en-US" dirty="0"/>
              <a:t>So it measures your </a:t>
            </a:r>
            <a:r>
              <a:rPr lang="en-US" i="1" dirty="0"/>
              <a:t>ignorance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6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B978-9A80-4F48-B66C-58DFB7C1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Numeric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1F82-BE54-49B5-A412-800DFBAD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Entropy has no relation to the </a:t>
            </a:r>
            <a:r>
              <a:rPr lang="en-US" i="1" dirty="0"/>
              <a:t>value</a:t>
            </a:r>
            <a:r>
              <a:rPr lang="en-US" dirty="0"/>
              <a:t> of the random variable, only how to the probabilities is spread around among different values.</a:t>
            </a:r>
          </a:p>
          <a:p>
            <a:pPr marL="0" indent="0">
              <a:buNone/>
            </a:pPr>
            <a:r>
              <a:rPr lang="en-US" dirty="0"/>
              <a:t>So if you have two random variables X and Y</a:t>
            </a:r>
          </a:p>
          <a:p>
            <a:pPr marL="0" indent="0">
              <a:buNone/>
            </a:pPr>
            <a:r>
              <a:rPr lang="en-US" dirty="0"/>
              <a:t>P(X=4) = 1/2. P(X=5)=1/2.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P(Y=0) = 1/2. P(Y=1000)=1/2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Then Ent(X) = Ent(Y) = 1.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So “measure of ignorance” has to be taken with a grain of salt. There are two measures – the standard deviation and the entropy – which measure different kinds of ignorance.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0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7B93-7FD2-4CB3-A087-9D1AEE4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 of 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31218-1F83-4279-BA65-0C673E365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Again, the actual value </a:t>
                </a:r>
                <a:r>
                  <a:rPr lang="en-US" i="1" dirty="0"/>
                  <a:t>v</a:t>
                </a:r>
                <a:r>
                  <a:rPr lang="en-US" dirty="0"/>
                  <a:t> doesn’t enter into the computation. So a bimodal distribution where the modes are far apart has the same entropy as a bimodal distribution where they are close together.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31218-1F83-4279-BA65-0C673E365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3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4969</Words>
  <Application>Microsoft Office PowerPoint</Application>
  <PresentationFormat>Widescreen</PresentationFormat>
  <Paragraphs>283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 Information Theory and Minimum Description Length Learning</vt:lpstr>
      <vt:lpstr>Information Theory</vt:lpstr>
      <vt:lpstr>Information</vt:lpstr>
      <vt:lpstr>Entropy</vt:lpstr>
      <vt:lpstr>Example</vt:lpstr>
      <vt:lpstr>Example</vt:lpstr>
      <vt:lpstr>Entropy  is a measure of ignorance</vt:lpstr>
      <vt:lpstr>Numeric random variables</vt:lpstr>
      <vt:lpstr>Entropy of continuous random variable</vt:lpstr>
      <vt:lpstr>Coding</vt:lpstr>
      <vt:lpstr>Prefix-free codes</vt:lpstr>
      <vt:lpstr>Coding theorems (Claude Shannon, 1948)</vt:lpstr>
      <vt:lpstr>Example:</vt:lpstr>
      <vt:lpstr>Example</vt:lpstr>
      <vt:lpstr>Example cntd.</vt:lpstr>
      <vt:lpstr>Maximum Entropy Principle</vt:lpstr>
      <vt:lpstr>Examples of Maximum Entropy Principle</vt:lpstr>
      <vt:lpstr>Examples of Maximum Entropy Principle: Real- or vector-valued variables</vt:lpstr>
      <vt:lpstr>Minimum Description Length Learning A very broad framework of learning</vt:lpstr>
      <vt:lpstr>MDL for a perfect discrete classifier</vt:lpstr>
      <vt:lpstr>Note:</vt:lpstr>
      <vt:lpstr>MDL for an imperfect classifier</vt:lpstr>
      <vt:lpstr>MDL for an imperfect classifier cntd.</vt:lpstr>
      <vt:lpstr>    MDL for an imperfect classifier example</vt:lpstr>
      <vt:lpstr>Imperfect classifier: More complex example</vt:lpstr>
      <vt:lpstr>Encoding of the table</vt:lpstr>
      <vt:lpstr>Imperfect classifier example continued.</vt:lpstr>
      <vt:lpstr>Encoding of table.</vt:lpstr>
      <vt:lpstr>| α | when α  is a sequence of natural numbers</vt:lpstr>
      <vt:lpstr>Prefix-free code for natural numbers</vt:lpstr>
      <vt:lpstr>Prefix-free code for natural numbers</vt:lpstr>
      <vt:lpstr>Representing real numbers</vt:lpstr>
      <vt:lpstr>| α | when α  is a data structure</vt:lpstr>
      <vt:lpstr>MDL for an approximate classifier</vt:lpstr>
      <vt:lpstr>MDL for approximate classifier: Example</vt:lpstr>
      <vt:lpstr>MDL explains overfitting</vt:lpstr>
      <vt:lpstr>MDL for statistical inference</vt:lpstr>
      <vt:lpstr>Three learning methods that do not correspond to MDL</vt:lpstr>
      <vt:lpstr>MDL for Clustering</vt:lpstr>
      <vt:lpstr>MDL for Stochastic Generative Models (sketch)</vt:lpstr>
      <vt:lpstr>Is there a most general MDL model?</vt:lpstr>
      <vt:lpstr>Is there a most general MDL model?</vt:lpstr>
      <vt:lpstr>Is there a most general MDL model?</vt:lpstr>
      <vt:lpstr>Most general MDL model</vt:lpstr>
      <vt:lpstr>Proof</vt:lpstr>
      <vt:lpstr>What is the maximum compression possible for a data set D?</vt:lpstr>
      <vt:lpstr>Theorems</vt:lpstr>
      <vt:lpstr>So in practice</vt:lpstr>
      <vt:lpstr>The ultimate ML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Information Theory and Minimum Description Length Learning</dc:title>
  <dc:creator>Ernest Davis</dc:creator>
  <cp:lastModifiedBy>Ernest Davis</cp:lastModifiedBy>
  <cp:revision>90</cp:revision>
  <dcterms:created xsi:type="dcterms:W3CDTF">2020-04-24T01:46:50Z</dcterms:created>
  <dcterms:modified xsi:type="dcterms:W3CDTF">2021-05-03T15:18:57Z</dcterms:modified>
</cp:coreProperties>
</file>