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p:cViewPr varScale="1">
        <p:scale>
          <a:sx n="95" d="100"/>
          <a:sy n="95" d="100"/>
        </p:scale>
        <p:origin x="3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A39CF4-4C60-4493-9BB0-0EDA5585232F}" type="datetimeFigureOut">
              <a:rPr lang="en-US" smtClean="0"/>
              <a:t>12/16/16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8FB72-24A9-46B0-A328-8F399F11AEA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39CF4-4C60-4493-9BB0-0EDA5585232F}" type="datetimeFigureOut">
              <a:rPr lang="en-US" smtClean="0"/>
              <a:t>12/16/16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8FB72-24A9-46B0-A328-8F399F11AEAC}" type="slidenum">
              <a:rPr lang="en-US" smtClean="0"/>
              <a:t>‹#›</a:t>
            </a:fld>
            <a:endParaRPr lang="en-US"/>
          </a:p>
        </p:txBody>
      </p:sp>
    </p:spTree>
    <p:extLst>
      <p:ext uri="{BB962C8B-B14F-4D97-AF65-F5344CB8AC3E}">
        <p14:creationId xmlns:p14="http://schemas.microsoft.com/office/powerpoint/2010/main" val="4239622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39CF4-4C60-4493-9BB0-0EDA5585232F}" type="datetimeFigureOut">
              <a:rPr lang="en-US" smtClean="0"/>
              <a:t>12/16/16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8FB72-24A9-46B0-A328-8F399F11AEAC}" type="slidenum">
              <a:rPr lang="en-US" smtClean="0"/>
              <a:t>‹#›</a:t>
            </a:fld>
            <a:endParaRPr lang="en-US"/>
          </a:p>
        </p:txBody>
      </p:sp>
    </p:spTree>
    <p:extLst>
      <p:ext uri="{BB962C8B-B14F-4D97-AF65-F5344CB8AC3E}">
        <p14:creationId xmlns:p14="http://schemas.microsoft.com/office/powerpoint/2010/main" val="89977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39CF4-4C60-4493-9BB0-0EDA5585232F}" type="datetimeFigureOut">
              <a:rPr lang="en-US" smtClean="0"/>
              <a:t>12/16/16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8FB72-24A9-46B0-A328-8F399F11AEAC}" type="slidenum">
              <a:rPr lang="en-US" smtClean="0"/>
              <a:t>‹#›</a:t>
            </a:fld>
            <a:endParaRPr lang="en-US"/>
          </a:p>
        </p:txBody>
      </p:sp>
    </p:spTree>
    <p:extLst>
      <p:ext uri="{BB962C8B-B14F-4D97-AF65-F5344CB8AC3E}">
        <p14:creationId xmlns:p14="http://schemas.microsoft.com/office/powerpoint/2010/main" val="128466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A39CF4-4C60-4493-9BB0-0EDA5585232F}" type="datetimeFigureOut">
              <a:rPr lang="en-US" smtClean="0"/>
              <a:t>12/16/16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8FB72-24A9-46B0-A328-8F399F11AEA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95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A39CF4-4C60-4493-9BB0-0EDA5585232F}" type="datetimeFigureOut">
              <a:rPr lang="en-US" smtClean="0"/>
              <a:t>12/16/16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8FB72-24A9-46B0-A328-8F399F11AEAC}" type="slidenum">
              <a:rPr lang="en-US" smtClean="0"/>
              <a:t>‹#›</a:t>
            </a:fld>
            <a:endParaRPr lang="en-US"/>
          </a:p>
        </p:txBody>
      </p:sp>
    </p:spTree>
    <p:extLst>
      <p:ext uri="{BB962C8B-B14F-4D97-AF65-F5344CB8AC3E}">
        <p14:creationId xmlns:p14="http://schemas.microsoft.com/office/powerpoint/2010/main" val="1427196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A39CF4-4C60-4493-9BB0-0EDA5585232F}" type="datetimeFigureOut">
              <a:rPr lang="en-US" smtClean="0"/>
              <a:t>12/16/16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78FB72-24A9-46B0-A328-8F399F11AEAC}" type="slidenum">
              <a:rPr lang="en-US" smtClean="0"/>
              <a:t>‹#›</a:t>
            </a:fld>
            <a:endParaRPr lang="en-US"/>
          </a:p>
        </p:txBody>
      </p:sp>
    </p:spTree>
    <p:extLst>
      <p:ext uri="{BB962C8B-B14F-4D97-AF65-F5344CB8AC3E}">
        <p14:creationId xmlns:p14="http://schemas.microsoft.com/office/powerpoint/2010/main" val="336314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A39CF4-4C60-4493-9BB0-0EDA5585232F}" type="datetimeFigureOut">
              <a:rPr lang="en-US" smtClean="0"/>
              <a:t>12/16/16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78FB72-24A9-46B0-A328-8F399F11AEAC}" type="slidenum">
              <a:rPr lang="en-US" smtClean="0"/>
              <a:t>‹#›</a:t>
            </a:fld>
            <a:endParaRPr lang="en-US"/>
          </a:p>
        </p:txBody>
      </p:sp>
    </p:spTree>
    <p:extLst>
      <p:ext uri="{BB962C8B-B14F-4D97-AF65-F5344CB8AC3E}">
        <p14:creationId xmlns:p14="http://schemas.microsoft.com/office/powerpoint/2010/main" val="273349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A39CF4-4C60-4493-9BB0-0EDA5585232F}" type="datetimeFigureOut">
              <a:rPr lang="en-US" smtClean="0"/>
              <a:t>12/16/16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F78FB72-24A9-46B0-A328-8F399F11AEAC}" type="slidenum">
              <a:rPr lang="en-US" smtClean="0"/>
              <a:t>‹#›</a:t>
            </a:fld>
            <a:endParaRPr lang="en-US"/>
          </a:p>
        </p:txBody>
      </p:sp>
    </p:spTree>
    <p:extLst>
      <p:ext uri="{BB962C8B-B14F-4D97-AF65-F5344CB8AC3E}">
        <p14:creationId xmlns:p14="http://schemas.microsoft.com/office/powerpoint/2010/main" val="107523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A39CF4-4C60-4493-9BB0-0EDA5585232F}" type="datetimeFigureOut">
              <a:rPr lang="en-US" smtClean="0"/>
              <a:t>12/16/16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78FB72-24A9-46B0-A328-8F399F11AEAC}" type="slidenum">
              <a:rPr lang="en-US" smtClean="0"/>
              <a:t>‹#›</a:t>
            </a:fld>
            <a:endParaRPr lang="en-US"/>
          </a:p>
        </p:txBody>
      </p:sp>
    </p:spTree>
    <p:extLst>
      <p:ext uri="{BB962C8B-B14F-4D97-AF65-F5344CB8AC3E}">
        <p14:creationId xmlns:p14="http://schemas.microsoft.com/office/powerpoint/2010/main" val="98032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A39CF4-4C60-4493-9BB0-0EDA5585232F}" type="datetimeFigureOut">
              <a:rPr lang="en-US" smtClean="0"/>
              <a:t>12/16/16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8FB72-24A9-46B0-A328-8F399F11AEAC}" type="slidenum">
              <a:rPr lang="en-US" smtClean="0"/>
              <a:t>‹#›</a:t>
            </a:fld>
            <a:endParaRPr lang="en-US"/>
          </a:p>
        </p:txBody>
      </p:sp>
    </p:spTree>
    <p:extLst>
      <p:ext uri="{BB962C8B-B14F-4D97-AF65-F5344CB8AC3E}">
        <p14:creationId xmlns:p14="http://schemas.microsoft.com/office/powerpoint/2010/main" val="11053621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A39CF4-4C60-4493-9BB0-0EDA5585232F}" type="datetimeFigureOut">
              <a:rPr lang="en-US" smtClean="0"/>
              <a:t>12/16/16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78FB72-24A9-46B0-A328-8F399F11AEA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80052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599926"/>
            <a:ext cx="10058400" cy="3566160"/>
          </a:xfrm>
        </p:spPr>
        <p:txBody>
          <a:bodyPr>
            <a:normAutofit/>
          </a:bodyPr>
          <a:lstStyle/>
          <a:p>
            <a:r>
              <a:rPr lang="en-US" b="1" dirty="0"/>
              <a:t>Internet of Things Analytics</a:t>
            </a:r>
            <a:r>
              <a:rPr lang="en-US" dirty="0"/>
              <a:t/>
            </a:r>
            <a:br>
              <a:rPr lang="en-US" dirty="0"/>
            </a:br>
            <a:endParaRPr lang="en-US" dirty="0"/>
          </a:p>
        </p:txBody>
      </p:sp>
      <p:sp>
        <p:nvSpPr>
          <p:cNvPr id="3" name="Subtitle 2"/>
          <p:cNvSpPr>
            <a:spLocks noGrp="1"/>
          </p:cNvSpPr>
          <p:nvPr>
            <p:ph type="subTitle" idx="1"/>
          </p:nvPr>
        </p:nvSpPr>
        <p:spPr>
          <a:xfrm>
            <a:off x="1097280" y="3127513"/>
            <a:ext cx="9570720" cy="3021496"/>
          </a:xfrm>
        </p:spPr>
        <p:txBody>
          <a:bodyPr>
            <a:normAutofit fontScale="92500" lnSpcReduction="20000"/>
          </a:bodyPr>
          <a:lstStyle/>
          <a:p>
            <a:r>
              <a:rPr lang="en-US" b="1" dirty="0"/>
              <a:t>Advances in Data Science and Architecture</a:t>
            </a:r>
          </a:p>
          <a:p>
            <a:endParaRPr lang="en-US" b="1" u="sng" dirty="0"/>
          </a:p>
          <a:p>
            <a:endParaRPr lang="en-US" b="1" u="sng" dirty="0"/>
          </a:p>
          <a:p>
            <a:r>
              <a:rPr lang="en-US" b="1" u="sng" dirty="0"/>
              <a:t>Team 8</a:t>
            </a:r>
            <a:endParaRPr lang="en-US" b="1" dirty="0"/>
          </a:p>
          <a:p>
            <a:pPr lvl="0"/>
            <a:r>
              <a:rPr lang="en-US" b="1" dirty="0"/>
              <a:t>Ankita Suresh Shanbhag</a:t>
            </a:r>
          </a:p>
          <a:p>
            <a:pPr lvl="0"/>
            <a:r>
              <a:rPr lang="en-US" b="1" dirty="0" smtClean="0"/>
              <a:t>Vignesh Karthikeyan	</a:t>
            </a:r>
            <a:endParaRPr lang="en-US" b="1" dirty="0"/>
          </a:p>
          <a:p>
            <a:pPr lvl="0"/>
            <a:r>
              <a:rPr lang="en-US" b="1" dirty="0" err="1" smtClean="0"/>
              <a:t>Sriniketan</a:t>
            </a:r>
            <a:r>
              <a:rPr lang="en-US" b="1" dirty="0" smtClean="0"/>
              <a:t> G.S</a:t>
            </a:r>
            <a:endParaRPr lang="en-US" b="1" dirty="0"/>
          </a:p>
          <a:p>
            <a:endParaRPr lang="en-US" dirty="0"/>
          </a:p>
        </p:txBody>
      </p:sp>
    </p:spTree>
    <p:extLst>
      <p:ext uri="{BB962C8B-B14F-4D97-AF65-F5344CB8AC3E}">
        <p14:creationId xmlns:p14="http://schemas.microsoft.com/office/powerpoint/2010/main" val="377558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96348" y="198783"/>
            <a:ext cx="7871935" cy="5670205"/>
          </a:xfrm>
          <a:prstGeom prst="rect">
            <a:avLst/>
          </a:prstGeom>
        </p:spPr>
      </p:pic>
      <p:sp>
        <p:nvSpPr>
          <p:cNvPr id="5" name="Rectangle 4"/>
          <p:cNvSpPr/>
          <p:nvPr/>
        </p:nvSpPr>
        <p:spPr>
          <a:xfrm>
            <a:off x="8468283" y="1155120"/>
            <a:ext cx="1703223" cy="519822"/>
          </a:xfrm>
          <a:prstGeom prst="rect">
            <a:avLst/>
          </a:prstGeom>
        </p:spPr>
        <p:txBody>
          <a:bodyPr wrap="none">
            <a:spAutoFit/>
          </a:bodyPr>
          <a:lstStyle/>
          <a:p>
            <a:pPr>
              <a:lnSpc>
                <a:spcPct val="125000"/>
              </a:lnSpc>
              <a:spcAft>
                <a:spcPts val="800"/>
              </a:spcAft>
            </a:pPr>
            <a:r>
              <a:rPr lang="en-US" sz="2400" b="1" dirty="0">
                <a:latin typeface="Calibri" panose="020F0502020204030204" pitchFamily="34" charset="0"/>
                <a:ea typeface="Times New Roman" panose="02020603050405020304" pitchFamily="18" charset="0"/>
                <a:cs typeface="Calibri" panose="020F0502020204030204" pitchFamily="34" charset="0"/>
              </a:rPr>
              <a:t>Import data</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592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02365" y="424069"/>
            <a:ext cx="8163984" cy="5444919"/>
          </a:xfrm>
          <a:prstGeom prst="rect">
            <a:avLst/>
          </a:prstGeom>
        </p:spPr>
      </p:pic>
      <p:sp>
        <p:nvSpPr>
          <p:cNvPr id="6" name="Rectangle 5"/>
          <p:cNvSpPr/>
          <p:nvPr/>
        </p:nvSpPr>
        <p:spPr>
          <a:xfrm>
            <a:off x="8866349" y="1168372"/>
            <a:ext cx="1980029" cy="519822"/>
          </a:xfrm>
          <a:prstGeom prst="rect">
            <a:avLst/>
          </a:prstGeom>
        </p:spPr>
        <p:txBody>
          <a:bodyPr wrap="none">
            <a:spAutoFit/>
          </a:bodyPr>
          <a:lstStyle/>
          <a:p>
            <a:pPr>
              <a:lnSpc>
                <a:spcPct val="125000"/>
              </a:lnSpc>
              <a:spcAft>
                <a:spcPts val="800"/>
              </a:spcAft>
            </a:pPr>
            <a:r>
              <a:rPr lang="en-US" sz="2400" b="1" dirty="0">
                <a:latin typeface="Calibri" panose="020F0502020204030204" pitchFamily="34" charset="0"/>
                <a:ea typeface="Times New Roman" panose="02020603050405020304" pitchFamily="18" charset="0"/>
                <a:cs typeface="Calibri" panose="020F0502020204030204" pitchFamily="34" charset="0"/>
              </a:rPr>
              <a:t>ARIMA Model</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10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forecast Data we get is:- (snap shot taken on 12 Dec 2016)</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60652" y="1856629"/>
            <a:ext cx="5331655" cy="4494628"/>
          </a:xfrm>
          <a:prstGeom prst="rect">
            <a:avLst/>
          </a:prstGeom>
        </p:spPr>
      </p:pic>
    </p:spTree>
    <p:extLst>
      <p:ext uri="{BB962C8B-B14F-4D97-AF65-F5344CB8AC3E}">
        <p14:creationId xmlns:p14="http://schemas.microsoft.com/office/powerpoint/2010/main" val="1090306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 other weather components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51387948"/>
              </p:ext>
            </p:extLst>
          </p:nvPr>
        </p:nvGraphicFramePr>
        <p:xfrm>
          <a:off x="4900613" y="2914647"/>
          <a:ext cx="5555352" cy="3221109"/>
        </p:xfrm>
        <a:graphic>
          <a:graphicData uri="http://schemas.openxmlformats.org/drawingml/2006/table">
            <a:tbl>
              <a:tblPr firstRow="1" firstCol="1" bandRow="1">
                <a:tableStyleId>{5C22544A-7EE6-4342-B048-85BDC9FD1C3A}</a:tableStyleId>
              </a:tblPr>
              <a:tblGrid>
                <a:gridCol w="2853413">
                  <a:extLst>
                    <a:ext uri="{9D8B030D-6E8A-4147-A177-3AD203B41FA5}">
                      <a16:colId xmlns:a16="http://schemas.microsoft.com/office/drawing/2014/main" xmlns="" val="3848992321"/>
                    </a:ext>
                  </a:extLst>
                </a:gridCol>
                <a:gridCol w="2701939">
                  <a:extLst>
                    <a:ext uri="{9D8B030D-6E8A-4147-A177-3AD203B41FA5}">
                      <a16:colId xmlns:a16="http://schemas.microsoft.com/office/drawing/2014/main" xmlns="" val="1302282099"/>
                    </a:ext>
                  </a:extLst>
                </a:gridCol>
              </a:tblGrid>
              <a:tr h="354754">
                <a:tc>
                  <a:txBody>
                    <a:bodyPr/>
                    <a:lstStyle/>
                    <a:p>
                      <a:pPr marL="0" marR="0">
                        <a:lnSpc>
                          <a:spcPct val="125000"/>
                        </a:lnSpc>
                        <a:spcBef>
                          <a:spcPts val="0"/>
                        </a:spcBef>
                        <a:spcAft>
                          <a:spcPts val="0"/>
                        </a:spcAft>
                      </a:pPr>
                      <a:r>
                        <a:rPr lang="en-US" sz="1100">
                          <a:effectLst/>
                        </a:rPr>
                        <a:t>Weather component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25000"/>
                        </a:lnSpc>
                        <a:spcBef>
                          <a:spcPts val="0"/>
                        </a:spcBef>
                        <a:spcAft>
                          <a:spcPts val="0"/>
                        </a:spcAft>
                      </a:pPr>
                      <a:r>
                        <a:rPr lang="en-US" sz="1100">
                          <a:effectLst/>
                        </a:rPr>
                        <a:t>(p,d,q)</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946109769"/>
                  </a:ext>
                </a:extLst>
              </a:tr>
              <a:tr h="354754">
                <a:tc>
                  <a:txBody>
                    <a:bodyPr/>
                    <a:lstStyle/>
                    <a:p>
                      <a:pPr marL="0" marR="0">
                        <a:lnSpc>
                          <a:spcPct val="125000"/>
                        </a:lnSpc>
                        <a:spcBef>
                          <a:spcPts val="0"/>
                        </a:spcBef>
                        <a:spcAft>
                          <a:spcPts val="0"/>
                        </a:spcAft>
                      </a:pPr>
                      <a:r>
                        <a:rPr lang="en-US" sz="1100">
                          <a:effectLst/>
                        </a:rPr>
                        <a:t>Mean.TemperatureF</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25000"/>
                        </a:lnSpc>
                        <a:spcBef>
                          <a:spcPts val="0"/>
                        </a:spcBef>
                        <a:spcAft>
                          <a:spcPts val="0"/>
                        </a:spcAft>
                      </a:pPr>
                      <a:r>
                        <a:rPr lang="en-US" sz="1100">
                          <a:effectLst/>
                        </a:rPr>
                        <a:t>(9,0,0)</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305113164"/>
                  </a:ext>
                </a:extLst>
              </a:tr>
              <a:tr h="354754">
                <a:tc>
                  <a:txBody>
                    <a:bodyPr/>
                    <a:lstStyle/>
                    <a:p>
                      <a:pPr marL="0" marR="0">
                        <a:lnSpc>
                          <a:spcPct val="125000"/>
                        </a:lnSpc>
                        <a:spcBef>
                          <a:spcPts val="0"/>
                        </a:spcBef>
                        <a:spcAft>
                          <a:spcPts val="0"/>
                        </a:spcAft>
                      </a:pPr>
                      <a:r>
                        <a:rPr lang="en-US" sz="1100">
                          <a:effectLst/>
                        </a:rPr>
                        <a:t>MeanDew.PointF</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25000"/>
                        </a:lnSpc>
                        <a:spcBef>
                          <a:spcPts val="0"/>
                        </a:spcBef>
                        <a:spcAft>
                          <a:spcPts val="0"/>
                        </a:spcAft>
                      </a:pPr>
                      <a:r>
                        <a:rPr lang="en-US" sz="1100">
                          <a:effectLst/>
                        </a:rPr>
                        <a:t>(1,0,1)</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892728381"/>
                  </a:ext>
                </a:extLst>
              </a:tr>
              <a:tr h="354754">
                <a:tc>
                  <a:txBody>
                    <a:bodyPr/>
                    <a:lstStyle/>
                    <a:p>
                      <a:pPr marL="0" marR="0">
                        <a:lnSpc>
                          <a:spcPct val="125000"/>
                        </a:lnSpc>
                        <a:spcBef>
                          <a:spcPts val="0"/>
                        </a:spcBef>
                        <a:spcAft>
                          <a:spcPts val="0"/>
                        </a:spcAft>
                      </a:pPr>
                      <a:r>
                        <a:rPr lang="en-US" sz="1100" dirty="0" err="1">
                          <a:effectLst/>
                        </a:rPr>
                        <a:t>Mean.Humidity</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25000"/>
                        </a:lnSpc>
                        <a:spcBef>
                          <a:spcPts val="0"/>
                        </a:spcBef>
                        <a:spcAft>
                          <a:spcPts val="0"/>
                        </a:spcAft>
                      </a:pPr>
                      <a:r>
                        <a:rPr lang="en-US" sz="1100">
                          <a:effectLst/>
                        </a:rPr>
                        <a:t>(2,0,2)</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090349307"/>
                  </a:ext>
                </a:extLst>
              </a:tr>
              <a:tr h="354754">
                <a:tc>
                  <a:txBody>
                    <a:bodyPr/>
                    <a:lstStyle/>
                    <a:p>
                      <a:pPr marL="0" marR="0">
                        <a:lnSpc>
                          <a:spcPct val="125000"/>
                        </a:lnSpc>
                        <a:spcBef>
                          <a:spcPts val="0"/>
                        </a:spcBef>
                        <a:spcAft>
                          <a:spcPts val="0"/>
                        </a:spcAft>
                      </a:pPr>
                      <a:r>
                        <a:rPr lang="en-US" sz="1100">
                          <a:effectLst/>
                        </a:rPr>
                        <a:t>Mean.VisibilityMiles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25000"/>
                        </a:lnSpc>
                        <a:spcBef>
                          <a:spcPts val="0"/>
                        </a:spcBef>
                        <a:spcAft>
                          <a:spcPts val="0"/>
                        </a:spcAft>
                      </a:pPr>
                      <a:r>
                        <a:rPr lang="en-US" sz="1100">
                          <a:effectLst/>
                        </a:rPr>
                        <a:t>(0,1,2)</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155106331"/>
                  </a:ext>
                </a:extLst>
              </a:tr>
              <a:tr h="354754">
                <a:tc>
                  <a:txBody>
                    <a:bodyPr/>
                    <a:lstStyle/>
                    <a:p>
                      <a:pPr marL="0" marR="0">
                        <a:lnSpc>
                          <a:spcPct val="125000"/>
                        </a:lnSpc>
                        <a:spcBef>
                          <a:spcPts val="0"/>
                        </a:spcBef>
                        <a:spcAft>
                          <a:spcPts val="0"/>
                        </a:spcAft>
                      </a:pPr>
                      <a:r>
                        <a:rPr lang="en-US" sz="1100">
                          <a:effectLst/>
                        </a:rPr>
                        <a:t>PrecipitationIn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25000"/>
                        </a:lnSpc>
                        <a:spcBef>
                          <a:spcPts val="0"/>
                        </a:spcBef>
                        <a:spcAft>
                          <a:spcPts val="0"/>
                        </a:spcAft>
                      </a:pPr>
                      <a:r>
                        <a:rPr lang="en-US" sz="1100">
                          <a:effectLst/>
                        </a:rPr>
                        <a:t>(0,0,1)</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097886055"/>
                  </a:ext>
                </a:extLst>
              </a:tr>
              <a:tr h="354754">
                <a:tc>
                  <a:txBody>
                    <a:bodyPr/>
                    <a:lstStyle/>
                    <a:p>
                      <a:pPr marL="0" marR="0">
                        <a:lnSpc>
                          <a:spcPct val="125000"/>
                        </a:lnSpc>
                        <a:spcBef>
                          <a:spcPts val="0"/>
                        </a:spcBef>
                        <a:spcAft>
                          <a:spcPts val="0"/>
                        </a:spcAft>
                      </a:pPr>
                      <a:r>
                        <a:rPr lang="en-US" sz="1100">
                          <a:effectLst/>
                        </a:rPr>
                        <a:t>CloudCover</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25000"/>
                        </a:lnSpc>
                        <a:spcBef>
                          <a:spcPts val="0"/>
                        </a:spcBef>
                        <a:spcAft>
                          <a:spcPts val="0"/>
                        </a:spcAft>
                      </a:pPr>
                      <a:r>
                        <a:rPr lang="en-US" sz="1100">
                          <a:effectLst/>
                        </a:rPr>
                        <a:t>(0,0,1)</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820850911"/>
                  </a:ext>
                </a:extLst>
              </a:tr>
              <a:tr h="737831">
                <a:tc>
                  <a:txBody>
                    <a:bodyPr/>
                    <a:lstStyle/>
                    <a:p>
                      <a:pPr marL="0" marR="0">
                        <a:lnSpc>
                          <a:spcPct val="125000"/>
                        </a:lnSpc>
                        <a:spcBef>
                          <a:spcPts val="0"/>
                        </a:spcBef>
                        <a:spcAft>
                          <a:spcPts val="0"/>
                        </a:spcAft>
                      </a:pPr>
                      <a:r>
                        <a:rPr lang="en-US" sz="1100">
                          <a:effectLst/>
                        </a:rPr>
                        <a:t>Events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25000"/>
                        </a:lnSpc>
                        <a:spcBef>
                          <a:spcPts val="0"/>
                        </a:spcBef>
                        <a:spcAft>
                          <a:spcPts val="0"/>
                        </a:spcAft>
                      </a:pPr>
                      <a:r>
                        <a:rPr lang="en-US" sz="1100" dirty="0">
                          <a:effectLst/>
                        </a:rPr>
                        <a:t>Cannot be computed</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802111118"/>
                  </a:ext>
                </a:extLst>
              </a:tr>
            </a:tbl>
          </a:graphicData>
        </a:graphic>
      </p:graphicFrame>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97279" y="1845733"/>
            <a:ext cx="4149969" cy="1024075"/>
          </a:xfrm>
          <a:prstGeom prst="rect">
            <a:avLst/>
          </a:prstGeom>
        </p:spPr>
      </p:pic>
    </p:spTree>
    <p:extLst>
      <p:ext uri="{BB962C8B-B14F-4D97-AF65-F5344CB8AC3E}">
        <p14:creationId xmlns:p14="http://schemas.microsoft.com/office/powerpoint/2010/main" val="2827740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97280" y="286603"/>
            <a:ext cx="7976382" cy="5832843"/>
          </a:xfrm>
          <a:prstGeom prst="rect">
            <a:avLst/>
          </a:prstGeom>
        </p:spPr>
      </p:pic>
      <p:sp>
        <p:nvSpPr>
          <p:cNvPr id="6" name="Rectangle 5"/>
          <p:cNvSpPr/>
          <p:nvPr/>
        </p:nvSpPr>
        <p:spPr>
          <a:xfrm>
            <a:off x="8972367" y="286603"/>
            <a:ext cx="2596781" cy="1477328"/>
          </a:xfrm>
          <a:prstGeom prst="rect">
            <a:avLst/>
          </a:prstGeom>
        </p:spPr>
        <p:txBody>
          <a:bodyPr wrap="square">
            <a:spAutoFit/>
          </a:bodyPr>
          <a:lstStyle/>
          <a:p>
            <a:pPr>
              <a:lnSpc>
                <a:spcPct val="125000"/>
              </a:lnSpc>
              <a:spcAft>
                <a:spcPts val="800"/>
              </a:spcAft>
            </a:pPr>
            <a:r>
              <a:rPr lang="en-US" sz="2400" dirty="0"/>
              <a:t>forecast the weather for next 10 days</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407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 compute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3556792"/>
              </p:ext>
            </p:extLst>
          </p:nvPr>
        </p:nvGraphicFramePr>
        <p:xfrm>
          <a:off x="1238566" y="1842052"/>
          <a:ext cx="4887914" cy="2867152"/>
        </p:xfrm>
        <a:graphic>
          <a:graphicData uri="http://schemas.openxmlformats.org/drawingml/2006/table">
            <a:tbl>
              <a:tblPr firstRow="1" firstCol="1" bandRow="1">
                <a:tableStyleId>{5C22544A-7EE6-4342-B048-85BDC9FD1C3A}</a:tableStyleId>
              </a:tblPr>
              <a:tblGrid>
                <a:gridCol w="2298177">
                  <a:extLst>
                    <a:ext uri="{9D8B030D-6E8A-4147-A177-3AD203B41FA5}">
                      <a16:colId xmlns:a16="http://schemas.microsoft.com/office/drawing/2014/main" xmlns="" val="2620332285"/>
                    </a:ext>
                  </a:extLst>
                </a:gridCol>
                <a:gridCol w="1011884">
                  <a:extLst>
                    <a:ext uri="{9D8B030D-6E8A-4147-A177-3AD203B41FA5}">
                      <a16:colId xmlns:a16="http://schemas.microsoft.com/office/drawing/2014/main" xmlns="" val="2250344232"/>
                    </a:ext>
                  </a:extLst>
                </a:gridCol>
                <a:gridCol w="1577853">
                  <a:extLst>
                    <a:ext uri="{9D8B030D-6E8A-4147-A177-3AD203B41FA5}">
                      <a16:colId xmlns:a16="http://schemas.microsoft.com/office/drawing/2014/main" xmlns="" val="158451917"/>
                    </a:ext>
                  </a:extLst>
                </a:gridCol>
              </a:tblGrid>
              <a:tr h="261925">
                <a:tc>
                  <a:txBody>
                    <a:bodyPr/>
                    <a:lstStyle/>
                    <a:p>
                      <a:pPr marL="0" marR="0">
                        <a:lnSpc>
                          <a:spcPct val="125000"/>
                        </a:lnSpc>
                        <a:spcBef>
                          <a:spcPts val="0"/>
                        </a:spcBef>
                        <a:spcAft>
                          <a:spcPts val="0"/>
                        </a:spcAft>
                      </a:pPr>
                      <a:r>
                        <a:rPr lang="en-US" sz="1600" dirty="0">
                          <a:effectLst/>
                        </a:rPr>
                        <a:t>Weather component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25000"/>
                        </a:lnSpc>
                        <a:spcBef>
                          <a:spcPts val="0"/>
                        </a:spcBef>
                        <a:spcAft>
                          <a:spcPts val="0"/>
                        </a:spcAft>
                      </a:pPr>
                      <a:r>
                        <a:rPr lang="en-US" sz="1600">
                          <a:effectLst/>
                        </a:rPr>
                        <a:t>(p,d,q)</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25000"/>
                        </a:lnSpc>
                        <a:spcBef>
                          <a:spcPts val="0"/>
                        </a:spcBef>
                        <a:spcAft>
                          <a:spcPts val="0"/>
                        </a:spcAft>
                      </a:pPr>
                      <a:r>
                        <a:rPr lang="en-US" sz="1600">
                          <a:effectLst/>
                        </a:rPr>
                        <a:t>Variable Type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905933114"/>
                  </a:ext>
                </a:extLst>
              </a:tr>
              <a:tr h="261925">
                <a:tc>
                  <a:txBody>
                    <a:bodyPr/>
                    <a:lstStyle/>
                    <a:p>
                      <a:pPr marL="0" marR="0">
                        <a:lnSpc>
                          <a:spcPct val="125000"/>
                        </a:lnSpc>
                        <a:spcBef>
                          <a:spcPts val="0"/>
                        </a:spcBef>
                        <a:spcAft>
                          <a:spcPts val="0"/>
                        </a:spcAft>
                      </a:pPr>
                      <a:r>
                        <a:rPr lang="en-US" sz="1600">
                          <a:effectLst/>
                        </a:rPr>
                        <a:t>Mean.TemperatureF</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25000"/>
                        </a:lnSpc>
                        <a:spcBef>
                          <a:spcPts val="0"/>
                        </a:spcBef>
                        <a:spcAft>
                          <a:spcPts val="0"/>
                        </a:spcAft>
                      </a:pPr>
                      <a:r>
                        <a:rPr lang="en-US" sz="1600">
                          <a:effectLst/>
                        </a:rPr>
                        <a:t>(9,0,0)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25000"/>
                        </a:lnSpc>
                        <a:spcBef>
                          <a:spcPts val="0"/>
                        </a:spcBef>
                        <a:spcAft>
                          <a:spcPts val="0"/>
                        </a:spcAft>
                      </a:pPr>
                      <a:r>
                        <a:rPr lang="en-US" sz="1600">
                          <a:effectLst/>
                        </a:rPr>
                        <a:t>Independent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182305813"/>
                  </a:ext>
                </a:extLst>
              </a:tr>
              <a:tr h="261925">
                <a:tc>
                  <a:txBody>
                    <a:bodyPr/>
                    <a:lstStyle/>
                    <a:p>
                      <a:pPr marL="0" marR="0">
                        <a:lnSpc>
                          <a:spcPct val="125000"/>
                        </a:lnSpc>
                        <a:spcBef>
                          <a:spcPts val="0"/>
                        </a:spcBef>
                        <a:spcAft>
                          <a:spcPts val="0"/>
                        </a:spcAft>
                      </a:pPr>
                      <a:r>
                        <a:rPr lang="en-US" sz="1600">
                          <a:effectLst/>
                        </a:rPr>
                        <a:t>MeanDew.PointF</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25000"/>
                        </a:lnSpc>
                        <a:spcBef>
                          <a:spcPts val="0"/>
                        </a:spcBef>
                        <a:spcAft>
                          <a:spcPts val="0"/>
                        </a:spcAft>
                      </a:pPr>
                      <a:r>
                        <a:rPr lang="en-US" sz="1600">
                          <a:effectLst/>
                        </a:rPr>
                        <a:t>(1,0,1)</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25000"/>
                        </a:lnSpc>
                        <a:spcBef>
                          <a:spcPts val="0"/>
                        </a:spcBef>
                        <a:spcAft>
                          <a:spcPts val="0"/>
                        </a:spcAft>
                      </a:pPr>
                      <a:r>
                        <a:rPr lang="en-US" sz="1600">
                          <a:effectLst/>
                        </a:rPr>
                        <a:t>Independent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61524774"/>
                  </a:ext>
                </a:extLst>
              </a:tr>
              <a:tr h="261925">
                <a:tc>
                  <a:txBody>
                    <a:bodyPr/>
                    <a:lstStyle/>
                    <a:p>
                      <a:pPr marL="0" marR="0">
                        <a:lnSpc>
                          <a:spcPct val="125000"/>
                        </a:lnSpc>
                        <a:spcBef>
                          <a:spcPts val="0"/>
                        </a:spcBef>
                        <a:spcAft>
                          <a:spcPts val="0"/>
                        </a:spcAft>
                      </a:pPr>
                      <a:r>
                        <a:rPr lang="en-US" sz="1600">
                          <a:effectLst/>
                        </a:rPr>
                        <a:t>Mean.Humidity</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25000"/>
                        </a:lnSpc>
                        <a:spcBef>
                          <a:spcPts val="0"/>
                        </a:spcBef>
                        <a:spcAft>
                          <a:spcPts val="0"/>
                        </a:spcAft>
                      </a:pPr>
                      <a:r>
                        <a:rPr lang="en-US" sz="1600">
                          <a:effectLst/>
                        </a:rPr>
                        <a:t>(2,0,2)</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25000"/>
                        </a:lnSpc>
                        <a:spcBef>
                          <a:spcPts val="0"/>
                        </a:spcBef>
                        <a:spcAft>
                          <a:spcPts val="0"/>
                        </a:spcAft>
                      </a:pPr>
                      <a:r>
                        <a:rPr lang="en-US" sz="1600">
                          <a:effectLst/>
                        </a:rPr>
                        <a:t>Independent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59611075"/>
                  </a:ext>
                </a:extLst>
              </a:tr>
              <a:tr h="261925">
                <a:tc>
                  <a:txBody>
                    <a:bodyPr/>
                    <a:lstStyle/>
                    <a:p>
                      <a:pPr marL="0" marR="0">
                        <a:lnSpc>
                          <a:spcPct val="125000"/>
                        </a:lnSpc>
                        <a:spcBef>
                          <a:spcPts val="0"/>
                        </a:spcBef>
                        <a:spcAft>
                          <a:spcPts val="0"/>
                        </a:spcAft>
                      </a:pPr>
                      <a:r>
                        <a:rPr lang="en-US" sz="1600">
                          <a:effectLst/>
                        </a:rPr>
                        <a:t>Mean.VisibilityMiles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25000"/>
                        </a:lnSpc>
                        <a:spcBef>
                          <a:spcPts val="0"/>
                        </a:spcBef>
                        <a:spcAft>
                          <a:spcPts val="0"/>
                        </a:spcAft>
                      </a:pPr>
                      <a:r>
                        <a:rPr lang="en-US" sz="1600">
                          <a:effectLst/>
                        </a:rPr>
                        <a:t>(0,1,2)</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25000"/>
                        </a:lnSpc>
                        <a:spcBef>
                          <a:spcPts val="0"/>
                        </a:spcBef>
                        <a:spcAft>
                          <a:spcPts val="0"/>
                        </a:spcAft>
                      </a:pPr>
                      <a:r>
                        <a:rPr lang="en-US" sz="1600">
                          <a:effectLst/>
                        </a:rPr>
                        <a:t>Independent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66861538"/>
                  </a:ext>
                </a:extLst>
              </a:tr>
              <a:tr h="261925">
                <a:tc>
                  <a:txBody>
                    <a:bodyPr/>
                    <a:lstStyle/>
                    <a:p>
                      <a:pPr marL="0" marR="0">
                        <a:lnSpc>
                          <a:spcPct val="125000"/>
                        </a:lnSpc>
                        <a:spcBef>
                          <a:spcPts val="0"/>
                        </a:spcBef>
                        <a:spcAft>
                          <a:spcPts val="0"/>
                        </a:spcAft>
                      </a:pPr>
                      <a:r>
                        <a:rPr lang="en-US" sz="1600">
                          <a:effectLst/>
                        </a:rPr>
                        <a:t>PrecipitationIn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25000"/>
                        </a:lnSpc>
                        <a:spcBef>
                          <a:spcPts val="0"/>
                        </a:spcBef>
                        <a:spcAft>
                          <a:spcPts val="0"/>
                        </a:spcAft>
                      </a:pPr>
                      <a:r>
                        <a:rPr lang="en-US" sz="1600">
                          <a:effectLst/>
                        </a:rPr>
                        <a:t>(0,0,1)</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25000"/>
                        </a:lnSpc>
                        <a:spcBef>
                          <a:spcPts val="0"/>
                        </a:spcBef>
                        <a:spcAft>
                          <a:spcPts val="0"/>
                        </a:spcAft>
                      </a:pPr>
                      <a:r>
                        <a:rPr lang="en-US" sz="1600">
                          <a:effectLst/>
                        </a:rPr>
                        <a:t>Independent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773952813"/>
                  </a:ext>
                </a:extLst>
              </a:tr>
              <a:tr h="261925">
                <a:tc>
                  <a:txBody>
                    <a:bodyPr/>
                    <a:lstStyle/>
                    <a:p>
                      <a:pPr marL="0" marR="0">
                        <a:lnSpc>
                          <a:spcPct val="125000"/>
                        </a:lnSpc>
                        <a:spcBef>
                          <a:spcPts val="0"/>
                        </a:spcBef>
                        <a:spcAft>
                          <a:spcPts val="0"/>
                        </a:spcAft>
                      </a:pPr>
                      <a:r>
                        <a:rPr lang="en-US" sz="1600">
                          <a:effectLst/>
                        </a:rPr>
                        <a:t>CloudCover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25000"/>
                        </a:lnSpc>
                        <a:spcBef>
                          <a:spcPts val="0"/>
                        </a:spcBef>
                        <a:spcAft>
                          <a:spcPts val="0"/>
                        </a:spcAft>
                      </a:pPr>
                      <a:r>
                        <a:rPr lang="en-US" sz="1600">
                          <a:effectLst/>
                        </a:rPr>
                        <a:t>(0,0,1)</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25000"/>
                        </a:lnSpc>
                        <a:spcBef>
                          <a:spcPts val="0"/>
                        </a:spcBef>
                        <a:spcAft>
                          <a:spcPts val="0"/>
                        </a:spcAft>
                      </a:pPr>
                      <a:r>
                        <a:rPr lang="en-US" sz="1600">
                          <a:effectLst/>
                        </a:rPr>
                        <a:t>Independent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53516162"/>
                  </a:ext>
                </a:extLst>
              </a:tr>
              <a:tr h="827600">
                <a:tc>
                  <a:txBody>
                    <a:bodyPr/>
                    <a:lstStyle/>
                    <a:p>
                      <a:pPr marL="0" marR="0">
                        <a:lnSpc>
                          <a:spcPct val="125000"/>
                        </a:lnSpc>
                        <a:spcBef>
                          <a:spcPts val="0"/>
                        </a:spcBef>
                        <a:spcAft>
                          <a:spcPts val="0"/>
                        </a:spcAft>
                      </a:pPr>
                      <a:r>
                        <a:rPr lang="en-US" sz="1600">
                          <a:effectLst/>
                        </a:rPr>
                        <a:t>Events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25000"/>
                        </a:lnSpc>
                        <a:spcBef>
                          <a:spcPts val="0"/>
                        </a:spcBef>
                        <a:spcAft>
                          <a:spcPts val="0"/>
                        </a:spcAft>
                      </a:pPr>
                      <a:r>
                        <a:rPr lang="en-US" sz="1600">
                          <a:effectLst/>
                        </a:rPr>
                        <a:t>Perform Regression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25000"/>
                        </a:lnSpc>
                        <a:spcBef>
                          <a:spcPts val="0"/>
                        </a:spcBef>
                        <a:spcAft>
                          <a:spcPts val="0"/>
                        </a:spcAft>
                      </a:pPr>
                      <a:r>
                        <a:rPr lang="en-US" sz="1600" dirty="0">
                          <a:effectLst/>
                        </a:rPr>
                        <a:t>Dependent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726991803"/>
                  </a:ext>
                </a:extLst>
              </a:tr>
            </a:tbl>
          </a:graphicData>
        </a:graphic>
      </p:graphicFrame>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126480" y="478782"/>
            <a:ext cx="5409028" cy="5593692"/>
          </a:xfrm>
          <a:prstGeom prst="rect">
            <a:avLst/>
          </a:prstGeom>
        </p:spPr>
      </p:pic>
    </p:spTree>
    <p:extLst>
      <p:ext uri="{BB962C8B-B14F-4D97-AF65-F5344CB8AC3E}">
        <p14:creationId xmlns:p14="http://schemas.microsoft.com/office/powerpoint/2010/main" val="1409800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out only the necessary variables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89768" y="1820969"/>
            <a:ext cx="2790825" cy="4048125"/>
          </a:xfrm>
          <a:prstGeom prst="rect">
            <a:avLst/>
          </a:prstGeom>
        </p:spPr>
      </p:pic>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131927" y="1820968"/>
            <a:ext cx="7459851" cy="3412213"/>
          </a:xfrm>
          <a:prstGeom prst="rect">
            <a:avLst/>
          </a:prstGeom>
        </p:spPr>
      </p:pic>
    </p:spTree>
    <p:extLst>
      <p:ext uri="{BB962C8B-B14F-4D97-AF65-F5344CB8AC3E}">
        <p14:creationId xmlns:p14="http://schemas.microsoft.com/office/powerpoint/2010/main" val="3781343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35219" y="286603"/>
            <a:ext cx="6679981" cy="2484732"/>
          </a:xfrm>
          <a:prstGeom prst="rect">
            <a:avLst/>
          </a:prstGeom>
        </p:spPr>
      </p:pic>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155466" y="726932"/>
            <a:ext cx="6320916" cy="5011260"/>
          </a:xfrm>
          <a:prstGeom prst="rect">
            <a:avLst/>
          </a:prstGeom>
        </p:spPr>
      </p:pic>
      <p:sp>
        <p:nvSpPr>
          <p:cNvPr id="6" name="Rectangle 5"/>
          <p:cNvSpPr/>
          <p:nvPr/>
        </p:nvSpPr>
        <p:spPr>
          <a:xfrm>
            <a:off x="1013857" y="3414116"/>
            <a:ext cx="2596781" cy="1015663"/>
          </a:xfrm>
          <a:prstGeom prst="rect">
            <a:avLst/>
          </a:prstGeom>
        </p:spPr>
        <p:txBody>
          <a:bodyPr wrap="square">
            <a:spAutoFit/>
          </a:bodyPr>
          <a:lstStyle/>
          <a:p>
            <a:pPr>
              <a:lnSpc>
                <a:spcPct val="125000"/>
              </a:lnSpc>
              <a:spcAft>
                <a:spcPts val="800"/>
              </a:spcAft>
            </a:pPr>
            <a:r>
              <a:rPr lang="en-US" sz="2400" dirty="0"/>
              <a:t>Score and Evaluate the model</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82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Predict the ‘Events’ using dependent variable mentioned above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63372" y="1737360"/>
            <a:ext cx="6935372" cy="4438357"/>
          </a:xfrm>
          <a:prstGeom prst="rect">
            <a:avLst/>
          </a:prstGeom>
        </p:spPr>
      </p:pic>
    </p:spTree>
    <p:extLst>
      <p:ext uri="{BB962C8B-B14F-4D97-AF65-F5344CB8AC3E}">
        <p14:creationId xmlns:p14="http://schemas.microsoft.com/office/powerpoint/2010/main" val="3860656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4911" y="34815"/>
            <a:ext cx="8229600" cy="5582492"/>
          </a:xfrm>
          <a:prstGeom prst="rect">
            <a:avLst/>
          </a:prstGeom>
        </p:spPr>
      </p:pic>
      <p:sp>
        <p:nvSpPr>
          <p:cNvPr id="5" name="Rectangle 4"/>
          <p:cNvSpPr/>
          <p:nvPr/>
        </p:nvSpPr>
        <p:spPr>
          <a:xfrm>
            <a:off x="8834511" y="286603"/>
            <a:ext cx="2596781" cy="1443152"/>
          </a:xfrm>
          <a:prstGeom prst="rect">
            <a:avLst/>
          </a:prstGeom>
        </p:spPr>
        <p:txBody>
          <a:bodyPr wrap="square">
            <a:spAutoFit/>
          </a:bodyPr>
          <a:lstStyle/>
          <a:p>
            <a:pPr>
              <a:lnSpc>
                <a:spcPct val="125000"/>
              </a:lnSpc>
              <a:spcAft>
                <a:spcPts val="800"/>
              </a:spcAft>
            </a:pPr>
            <a:r>
              <a:rPr lang="en-US" sz="2400" dirty="0"/>
              <a:t>Forecast for 10 days into the future</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40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Statement</a:t>
            </a:r>
          </a:p>
        </p:txBody>
      </p:sp>
      <p:sp>
        <p:nvSpPr>
          <p:cNvPr id="3" name="Content Placeholder 2"/>
          <p:cNvSpPr>
            <a:spLocks noGrp="1"/>
          </p:cNvSpPr>
          <p:nvPr>
            <p:ph idx="1"/>
          </p:nvPr>
        </p:nvSpPr>
        <p:spPr/>
        <p:txBody>
          <a:bodyPr>
            <a:normAutofit/>
          </a:bodyPr>
          <a:lstStyle/>
          <a:p>
            <a:r>
              <a:rPr lang="en-US" dirty="0"/>
              <a:t>We have the weather station data from, for this analysis we have chosen Boston, MA and weather data from the year 2008 to present. We are going to forecast the weather for the next few days. Our Web application will display the forecast for the future period and will get updated every day.</a:t>
            </a:r>
          </a:p>
          <a:p>
            <a:pPr marL="0" indent="0">
              <a:buNone/>
            </a:pPr>
            <a:endParaRPr lang="en-US" dirty="0"/>
          </a:p>
          <a:p>
            <a:r>
              <a:rPr lang="en-US" dirty="0"/>
              <a:t>We are forecasting the future weather using the past data so we have used AR + I + MA modeling (ARIMA) for the forecast as the future data depends only on the past trend. And we have tried to observe the trend and seasonal components out of our data and the trend represents the gradual increase in temperature over the year, which might be due to global warming.</a:t>
            </a:r>
          </a:p>
          <a:p>
            <a:endParaRPr lang="en-US" dirty="0"/>
          </a:p>
        </p:txBody>
      </p:sp>
    </p:spTree>
    <p:extLst>
      <p:ext uri="{BB962C8B-B14F-4D97-AF65-F5344CB8AC3E}">
        <p14:creationId xmlns:p14="http://schemas.microsoft.com/office/powerpoint/2010/main" val="213169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88596614"/>
              </p:ext>
            </p:extLst>
          </p:nvPr>
        </p:nvGraphicFramePr>
        <p:xfrm>
          <a:off x="1073426" y="137491"/>
          <a:ext cx="10071652" cy="6667500"/>
        </p:xfrm>
        <a:graphic>
          <a:graphicData uri="http://schemas.openxmlformats.org/drawingml/2006/table">
            <a:tbl>
              <a:tblPr firstRow="1" firstCol="1" bandRow="1">
                <a:tableStyleId>{5C22544A-7EE6-4342-B048-85BDC9FD1C3A}</a:tableStyleId>
              </a:tblPr>
              <a:tblGrid>
                <a:gridCol w="5419164">
                  <a:extLst>
                    <a:ext uri="{9D8B030D-6E8A-4147-A177-3AD203B41FA5}">
                      <a16:colId xmlns:a16="http://schemas.microsoft.com/office/drawing/2014/main" xmlns="" val="2974151757"/>
                    </a:ext>
                  </a:extLst>
                </a:gridCol>
                <a:gridCol w="4652488">
                  <a:extLst>
                    <a:ext uri="{9D8B030D-6E8A-4147-A177-3AD203B41FA5}">
                      <a16:colId xmlns:a16="http://schemas.microsoft.com/office/drawing/2014/main" xmlns="" val="1579585794"/>
                    </a:ext>
                  </a:extLst>
                </a:gridCol>
              </a:tblGrid>
              <a:tr h="256098">
                <a:tc>
                  <a:txBody>
                    <a:bodyPr/>
                    <a:lstStyle/>
                    <a:p>
                      <a:pPr marL="0" marR="0">
                        <a:lnSpc>
                          <a:spcPct val="125000"/>
                        </a:lnSpc>
                        <a:spcBef>
                          <a:spcPts val="0"/>
                        </a:spcBef>
                        <a:spcAft>
                          <a:spcPts val="0"/>
                        </a:spcAft>
                      </a:pPr>
                      <a:r>
                        <a:rPr lang="en-US" sz="1400" dirty="0">
                          <a:effectLst/>
                        </a:rPr>
                        <a:t>Column</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Type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3539241903"/>
                  </a:ext>
                </a:extLst>
              </a:tr>
              <a:tr h="256098">
                <a:tc>
                  <a:txBody>
                    <a:bodyPr/>
                    <a:lstStyle/>
                    <a:p>
                      <a:pPr marL="0" marR="0">
                        <a:lnSpc>
                          <a:spcPct val="125000"/>
                        </a:lnSpc>
                        <a:spcBef>
                          <a:spcPts val="0"/>
                        </a:spcBef>
                        <a:spcAft>
                          <a:spcPts val="0"/>
                        </a:spcAft>
                      </a:pPr>
                      <a:r>
                        <a:rPr lang="en-US" sz="1400">
                          <a:effectLst/>
                        </a:rPr>
                        <a:t>Timestamp</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Date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1521271248"/>
                  </a:ext>
                </a:extLst>
              </a:tr>
              <a:tr h="256098">
                <a:tc>
                  <a:txBody>
                    <a:bodyPr/>
                    <a:lstStyle/>
                    <a:p>
                      <a:pPr marL="0" marR="0">
                        <a:lnSpc>
                          <a:spcPct val="125000"/>
                        </a:lnSpc>
                        <a:spcBef>
                          <a:spcPts val="0"/>
                        </a:spcBef>
                        <a:spcAft>
                          <a:spcPts val="0"/>
                        </a:spcAft>
                      </a:pPr>
                      <a:r>
                        <a:rPr lang="en-US" sz="1400">
                          <a:effectLst/>
                        </a:rPr>
                        <a:t>EST</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character</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2698304891"/>
                  </a:ext>
                </a:extLst>
              </a:tr>
              <a:tr h="256098">
                <a:tc>
                  <a:txBody>
                    <a:bodyPr/>
                    <a:lstStyle/>
                    <a:p>
                      <a:pPr marL="0" marR="0">
                        <a:lnSpc>
                          <a:spcPct val="125000"/>
                        </a:lnSpc>
                        <a:spcBef>
                          <a:spcPts val="0"/>
                        </a:spcBef>
                        <a:spcAft>
                          <a:spcPts val="0"/>
                        </a:spcAft>
                      </a:pPr>
                      <a:r>
                        <a:rPr lang="en-US" sz="1400">
                          <a:effectLst/>
                        </a:rPr>
                        <a:t>Max.TemperatureF</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1183014720"/>
                  </a:ext>
                </a:extLst>
              </a:tr>
              <a:tr h="256098">
                <a:tc>
                  <a:txBody>
                    <a:bodyPr/>
                    <a:lstStyle/>
                    <a:p>
                      <a:pPr marL="0" marR="0">
                        <a:lnSpc>
                          <a:spcPct val="125000"/>
                        </a:lnSpc>
                        <a:spcBef>
                          <a:spcPts val="0"/>
                        </a:spcBef>
                        <a:spcAft>
                          <a:spcPts val="0"/>
                        </a:spcAft>
                      </a:pPr>
                      <a:r>
                        <a:rPr lang="en-US" sz="1400">
                          <a:effectLst/>
                        </a:rPr>
                        <a:t>Mean.TemperatureF</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954677109"/>
                  </a:ext>
                </a:extLst>
              </a:tr>
              <a:tr h="256098">
                <a:tc>
                  <a:txBody>
                    <a:bodyPr/>
                    <a:lstStyle/>
                    <a:p>
                      <a:pPr marL="0" marR="0">
                        <a:lnSpc>
                          <a:spcPct val="125000"/>
                        </a:lnSpc>
                        <a:spcBef>
                          <a:spcPts val="0"/>
                        </a:spcBef>
                        <a:spcAft>
                          <a:spcPts val="0"/>
                        </a:spcAft>
                      </a:pPr>
                      <a:r>
                        <a:rPr lang="en-US" sz="1400">
                          <a:effectLst/>
                        </a:rPr>
                        <a:t>Min.TemperatureF</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2354542940"/>
                  </a:ext>
                </a:extLst>
              </a:tr>
              <a:tr h="256098">
                <a:tc>
                  <a:txBody>
                    <a:bodyPr/>
                    <a:lstStyle/>
                    <a:p>
                      <a:pPr marL="0" marR="0">
                        <a:lnSpc>
                          <a:spcPct val="125000"/>
                        </a:lnSpc>
                        <a:spcBef>
                          <a:spcPts val="0"/>
                        </a:spcBef>
                        <a:spcAft>
                          <a:spcPts val="0"/>
                        </a:spcAft>
                      </a:pPr>
                      <a:r>
                        <a:rPr lang="en-US" sz="1400">
                          <a:effectLst/>
                        </a:rPr>
                        <a:t>Max.Dew.PointF</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925581385"/>
                  </a:ext>
                </a:extLst>
              </a:tr>
              <a:tr h="256098">
                <a:tc>
                  <a:txBody>
                    <a:bodyPr/>
                    <a:lstStyle/>
                    <a:p>
                      <a:pPr marL="0" marR="0">
                        <a:lnSpc>
                          <a:spcPct val="125000"/>
                        </a:lnSpc>
                        <a:spcBef>
                          <a:spcPts val="0"/>
                        </a:spcBef>
                        <a:spcAft>
                          <a:spcPts val="0"/>
                        </a:spcAft>
                      </a:pPr>
                      <a:r>
                        <a:rPr lang="en-US" sz="1400">
                          <a:effectLst/>
                        </a:rPr>
                        <a:t>MeanDew.PointF</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988114143"/>
                  </a:ext>
                </a:extLst>
              </a:tr>
              <a:tr h="256098">
                <a:tc>
                  <a:txBody>
                    <a:bodyPr/>
                    <a:lstStyle/>
                    <a:p>
                      <a:pPr marL="0" marR="0">
                        <a:lnSpc>
                          <a:spcPct val="125000"/>
                        </a:lnSpc>
                        <a:spcBef>
                          <a:spcPts val="0"/>
                        </a:spcBef>
                        <a:spcAft>
                          <a:spcPts val="0"/>
                        </a:spcAft>
                      </a:pPr>
                      <a:r>
                        <a:rPr lang="en-US" sz="1400">
                          <a:effectLst/>
                        </a:rPr>
                        <a:t>Min.DewpointF</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3437399022"/>
                  </a:ext>
                </a:extLst>
              </a:tr>
              <a:tr h="256098">
                <a:tc>
                  <a:txBody>
                    <a:bodyPr/>
                    <a:lstStyle/>
                    <a:p>
                      <a:pPr marL="0" marR="0">
                        <a:lnSpc>
                          <a:spcPct val="125000"/>
                        </a:lnSpc>
                        <a:spcBef>
                          <a:spcPts val="0"/>
                        </a:spcBef>
                        <a:spcAft>
                          <a:spcPts val="0"/>
                        </a:spcAft>
                      </a:pPr>
                      <a:r>
                        <a:rPr lang="en-US" sz="1400" dirty="0" err="1">
                          <a:effectLst/>
                        </a:rPr>
                        <a:t>Max.Humidity</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245950729"/>
                  </a:ext>
                </a:extLst>
              </a:tr>
              <a:tr h="256098">
                <a:tc>
                  <a:txBody>
                    <a:bodyPr/>
                    <a:lstStyle/>
                    <a:p>
                      <a:pPr marL="0" marR="0">
                        <a:lnSpc>
                          <a:spcPct val="125000"/>
                        </a:lnSpc>
                        <a:spcBef>
                          <a:spcPts val="0"/>
                        </a:spcBef>
                        <a:spcAft>
                          <a:spcPts val="0"/>
                        </a:spcAft>
                      </a:pPr>
                      <a:r>
                        <a:rPr lang="en-US" sz="1400">
                          <a:effectLst/>
                        </a:rPr>
                        <a:t>Mean.Humidity</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1891778916"/>
                  </a:ext>
                </a:extLst>
              </a:tr>
              <a:tr h="256098">
                <a:tc>
                  <a:txBody>
                    <a:bodyPr/>
                    <a:lstStyle/>
                    <a:p>
                      <a:pPr marL="0" marR="0">
                        <a:lnSpc>
                          <a:spcPct val="125000"/>
                        </a:lnSpc>
                        <a:spcBef>
                          <a:spcPts val="0"/>
                        </a:spcBef>
                        <a:spcAft>
                          <a:spcPts val="0"/>
                        </a:spcAft>
                      </a:pPr>
                      <a:r>
                        <a:rPr lang="en-US" sz="1400">
                          <a:effectLst/>
                        </a:rPr>
                        <a:t>Min.Humidity</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2455331573"/>
                  </a:ext>
                </a:extLst>
              </a:tr>
              <a:tr h="256098">
                <a:tc>
                  <a:txBody>
                    <a:bodyPr/>
                    <a:lstStyle/>
                    <a:p>
                      <a:pPr marL="0" marR="0">
                        <a:lnSpc>
                          <a:spcPct val="125000"/>
                        </a:lnSpc>
                        <a:spcBef>
                          <a:spcPts val="0"/>
                        </a:spcBef>
                        <a:spcAft>
                          <a:spcPts val="0"/>
                        </a:spcAft>
                      </a:pPr>
                      <a:r>
                        <a:rPr lang="en-US" sz="1400">
                          <a:effectLst/>
                        </a:rPr>
                        <a:t>Max.Sea.Level.PressureIn</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2216116748"/>
                  </a:ext>
                </a:extLst>
              </a:tr>
              <a:tr h="256098">
                <a:tc>
                  <a:txBody>
                    <a:bodyPr/>
                    <a:lstStyle/>
                    <a:p>
                      <a:pPr marL="0" marR="0">
                        <a:lnSpc>
                          <a:spcPct val="125000"/>
                        </a:lnSpc>
                        <a:spcBef>
                          <a:spcPts val="0"/>
                        </a:spcBef>
                        <a:spcAft>
                          <a:spcPts val="0"/>
                        </a:spcAft>
                      </a:pPr>
                      <a:r>
                        <a:rPr lang="en-US" sz="1400">
                          <a:effectLst/>
                        </a:rPr>
                        <a:t>Mean.Sea.Level.PressureIn</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1596632077"/>
                  </a:ext>
                </a:extLst>
              </a:tr>
              <a:tr h="256098">
                <a:tc>
                  <a:txBody>
                    <a:bodyPr/>
                    <a:lstStyle/>
                    <a:p>
                      <a:pPr marL="0" marR="0">
                        <a:lnSpc>
                          <a:spcPct val="125000"/>
                        </a:lnSpc>
                        <a:spcBef>
                          <a:spcPts val="0"/>
                        </a:spcBef>
                        <a:spcAft>
                          <a:spcPts val="0"/>
                        </a:spcAft>
                      </a:pPr>
                      <a:r>
                        <a:rPr lang="en-US" sz="1400">
                          <a:effectLst/>
                        </a:rPr>
                        <a:t>Min.Sea.Level.PressureIn</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dirty="0">
                          <a:effectLst/>
                        </a:rPr>
                        <a:t>numeric</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1485305255"/>
                  </a:ext>
                </a:extLst>
              </a:tr>
              <a:tr h="256098">
                <a:tc>
                  <a:txBody>
                    <a:bodyPr/>
                    <a:lstStyle/>
                    <a:p>
                      <a:pPr marL="0" marR="0">
                        <a:lnSpc>
                          <a:spcPct val="125000"/>
                        </a:lnSpc>
                        <a:spcBef>
                          <a:spcPts val="0"/>
                        </a:spcBef>
                        <a:spcAft>
                          <a:spcPts val="0"/>
                        </a:spcAft>
                      </a:pPr>
                      <a:r>
                        <a:rPr lang="en-US" sz="1400">
                          <a:effectLst/>
                        </a:rPr>
                        <a:t>Max.VisibilityMiles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2380115641"/>
                  </a:ext>
                </a:extLst>
              </a:tr>
              <a:tr h="256098">
                <a:tc>
                  <a:txBody>
                    <a:bodyPr/>
                    <a:lstStyle/>
                    <a:p>
                      <a:pPr marL="0" marR="0">
                        <a:lnSpc>
                          <a:spcPct val="125000"/>
                        </a:lnSpc>
                        <a:spcBef>
                          <a:spcPts val="0"/>
                        </a:spcBef>
                        <a:spcAft>
                          <a:spcPts val="0"/>
                        </a:spcAft>
                      </a:pPr>
                      <a:r>
                        <a:rPr lang="en-US" sz="1400">
                          <a:effectLst/>
                        </a:rPr>
                        <a:t>Mean.VisibilityMiles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3019890472"/>
                  </a:ext>
                </a:extLst>
              </a:tr>
              <a:tr h="256098">
                <a:tc>
                  <a:txBody>
                    <a:bodyPr/>
                    <a:lstStyle/>
                    <a:p>
                      <a:pPr marL="0" marR="0">
                        <a:lnSpc>
                          <a:spcPct val="125000"/>
                        </a:lnSpc>
                        <a:spcBef>
                          <a:spcPts val="0"/>
                        </a:spcBef>
                        <a:spcAft>
                          <a:spcPts val="0"/>
                        </a:spcAft>
                      </a:pPr>
                      <a:r>
                        <a:rPr lang="en-US" sz="1400">
                          <a:effectLst/>
                        </a:rPr>
                        <a:t>Min.VisibilityMiles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1914573311"/>
                  </a:ext>
                </a:extLst>
              </a:tr>
              <a:tr h="256098">
                <a:tc>
                  <a:txBody>
                    <a:bodyPr/>
                    <a:lstStyle/>
                    <a:p>
                      <a:pPr marL="0" marR="0">
                        <a:lnSpc>
                          <a:spcPct val="125000"/>
                        </a:lnSpc>
                        <a:spcBef>
                          <a:spcPts val="0"/>
                        </a:spcBef>
                        <a:spcAft>
                          <a:spcPts val="0"/>
                        </a:spcAft>
                      </a:pPr>
                      <a:r>
                        <a:rPr lang="en-US" sz="1400">
                          <a:effectLst/>
                        </a:rPr>
                        <a:t>Max.Wind.SpeedMPH</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1191576474"/>
                  </a:ext>
                </a:extLst>
              </a:tr>
              <a:tr h="256098">
                <a:tc>
                  <a:txBody>
                    <a:bodyPr/>
                    <a:lstStyle/>
                    <a:p>
                      <a:pPr marL="0" marR="0">
                        <a:lnSpc>
                          <a:spcPct val="125000"/>
                        </a:lnSpc>
                        <a:spcBef>
                          <a:spcPts val="0"/>
                        </a:spcBef>
                        <a:spcAft>
                          <a:spcPts val="0"/>
                        </a:spcAft>
                      </a:pPr>
                      <a:r>
                        <a:rPr lang="en-US" sz="1400">
                          <a:effectLst/>
                        </a:rPr>
                        <a:t>Mean.Wind.SpeedMPH</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2889427850"/>
                  </a:ext>
                </a:extLst>
              </a:tr>
              <a:tr h="256098">
                <a:tc>
                  <a:txBody>
                    <a:bodyPr/>
                    <a:lstStyle/>
                    <a:p>
                      <a:pPr marL="0" marR="0">
                        <a:lnSpc>
                          <a:spcPct val="125000"/>
                        </a:lnSpc>
                        <a:spcBef>
                          <a:spcPts val="0"/>
                        </a:spcBef>
                        <a:spcAft>
                          <a:spcPts val="0"/>
                        </a:spcAft>
                      </a:pPr>
                      <a:r>
                        <a:rPr lang="en-US" sz="1400">
                          <a:effectLst/>
                        </a:rPr>
                        <a:t>Max.Gust.SpeedMPH</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3600558991"/>
                  </a:ext>
                </a:extLst>
              </a:tr>
              <a:tr h="256098">
                <a:tc>
                  <a:txBody>
                    <a:bodyPr/>
                    <a:lstStyle/>
                    <a:p>
                      <a:pPr marL="0" marR="0">
                        <a:lnSpc>
                          <a:spcPct val="125000"/>
                        </a:lnSpc>
                        <a:spcBef>
                          <a:spcPts val="0"/>
                        </a:spcBef>
                        <a:spcAft>
                          <a:spcPts val="0"/>
                        </a:spcAft>
                      </a:pPr>
                      <a:r>
                        <a:rPr lang="en-US" sz="1400">
                          <a:effectLst/>
                        </a:rPr>
                        <a:t>PrecipitationIn</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4184654858"/>
                  </a:ext>
                </a:extLst>
              </a:tr>
              <a:tr h="256098">
                <a:tc>
                  <a:txBody>
                    <a:bodyPr/>
                    <a:lstStyle/>
                    <a:p>
                      <a:pPr marL="0" marR="0">
                        <a:lnSpc>
                          <a:spcPct val="125000"/>
                        </a:lnSpc>
                        <a:spcBef>
                          <a:spcPts val="0"/>
                        </a:spcBef>
                        <a:spcAft>
                          <a:spcPts val="0"/>
                        </a:spcAft>
                      </a:pPr>
                      <a:r>
                        <a:rPr lang="en-US" sz="1400">
                          <a:effectLst/>
                        </a:rPr>
                        <a:t>CloudCover</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numeric</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1831884808"/>
                  </a:ext>
                </a:extLst>
              </a:tr>
              <a:tr h="256098">
                <a:tc>
                  <a:txBody>
                    <a:bodyPr/>
                    <a:lstStyle/>
                    <a:p>
                      <a:pPr marL="0" marR="0">
                        <a:lnSpc>
                          <a:spcPct val="125000"/>
                        </a:lnSpc>
                        <a:spcBef>
                          <a:spcPts val="0"/>
                        </a:spcBef>
                        <a:spcAft>
                          <a:spcPts val="0"/>
                        </a:spcAft>
                      </a:pPr>
                      <a:r>
                        <a:rPr lang="en-US" sz="1400" dirty="0">
                          <a:effectLst/>
                        </a:rPr>
                        <a:t>Events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a:effectLst/>
                        </a:rPr>
                        <a:t>character</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1917097334"/>
                  </a:ext>
                </a:extLst>
              </a:tr>
              <a:tr h="256098">
                <a:tc>
                  <a:txBody>
                    <a:bodyPr/>
                    <a:lstStyle/>
                    <a:p>
                      <a:pPr marL="0" marR="0">
                        <a:lnSpc>
                          <a:spcPct val="125000"/>
                        </a:lnSpc>
                        <a:spcBef>
                          <a:spcPts val="0"/>
                        </a:spcBef>
                        <a:spcAft>
                          <a:spcPts val="0"/>
                        </a:spcAft>
                      </a:pPr>
                      <a:r>
                        <a:rPr lang="en-US" sz="1400">
                          <a:effectLst/>
                        </a:rPr>
                        <a:t>WindDirDegrees.br...</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tc>
                  <a:txBody>
                    <a:bodyPr/>
                    <a:lstStyle/>
                    <a:p>
                      <a:pPr marL="0" marR="0">
                        <a:lnSpc>
                          <a:spcPct val="125000"/>
                        </a:lnSpc>
                        <a:spcBef>
                          <a:spcPts val="0"/>
                        </a:spcBef>
                        <a:spcAft>
                          <a:spcPts val="0"/>
                        </a:spcAft>
                      </a:pPr>
                      <a:r>
                        <a:rPr lang="en-US" sz="1400" dirty="0">
                          <a:effectLst/>
                        </a:rPr>
                        <a:t>character</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2216" marR="52216" marT="0" marB="0" anchor="b"/>
                </a:tc>
                <a:extLst>
                  <a:ext uri="{0D108BD9-81ED-4DB2-BD59-A6C34878D82A}">
                    <a16:rowId xmlns:a16="http://schemas.microsoft.com/office/drawing/2014/main" xmlns="" val="897499558"/>
                  </a:ext>
                </a:extLst>
              </a:tr>
            </a:tbl>
          </a:graphicData>
        </a:graphic>
      </p:graphicFrame>
    </p:spTree>
    <p:extLst>
      <p:ext uri="{BB962C8B-B14F-4D97-AF65-F5344CB8AC3E}">
        <p14:creationId xmlns:p14="http://schemas.microsoft.com/office/powerpoint/2010/main" val="184472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Visualization and Analysis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97279" y="1881810"/>
            <a:ext cx="4296355" cy="184211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097279" y="3868378"/>
            <a:ext cx="8107018" cy="1450637"/>
          </a:xfrm>
          <a:prstGeom prst="rect">
            <a:avLst/>
          </a:prstGeom>
        </p:spPr>
      </p:pic>
    </p:spTree>
    <p:extLst>
      <p:ext uri="{BB962C8B-B14F-4D97-AF65-F5344CB8AC3E}">
        <p14:creationId xmlns:p14="http://schemas.microsoft.com/office/powerpoint/2010/main" val="4166365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139689" y="145774"/>
            <a:ext cx="9263270" cy="5049077"/>
          </a:xfrm>
          <a:prstGeom prst="rect">
            <a:avLst/>
          </a:prstGeom>
        </p:spPr>
      </p:pic>
      <p:sp>
        <p:nvSpPr>
          <p:cNvPr id="3" name="Rectangle 2"/>
          <p:cNvSpPr/>
          <p:nvPr/>
        </p:nvSpPr>
        <p:spPr>
          <a:xfrm>
            <a:off x="1961321" y="5062733"/>
            <a:ext cx="7914197" cy="784830"/>
          </a:xfrm>
          <a:prstGeom prst="rect">
            <a:avLst/>
          </a:prstGeom>
        </p:spPr>
        <p:txBody>
          <a:bodyPr wrap="square">
            <a:spAutoFit/>
          </a:bodyPr>
          <a:lstStyle/>
          <a:p>
            <a:pPr>
              <a:lnSpc>
                <a:spcPct val="125000"/>
              </a:lnSpc>
              <a:spcAft>
                <a:spcPts val="800"/>
              </a:spcAft>
            </a:pPr>
            <a:r>
              <a:rPr lang="en-US" b="1" dirty="0">
                <a:latin typeface="Calibri" panose="020F0502020204030204" pitchFamily="34" charset="0"/>
                <a:ea typeface="Times New Roman" panose="02020603050405020304" pitchFamily="18" charset="0"/>
                <a:cs typeface="Calibri" panose="020F0502020204030204" pitchFamily="34" charset="0"/>
              </a:rPr>
              <a:t>It can be observed that there is a seasonality component to data but the trend is not clearly visible so on decomposing we get.</a:t>
            </a:r>
            <a:endParaRPr lang="en-US" sz="1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61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09265" y="1251898"/>
            <a:ext cx="9458739" cy="5384789"/>
          </a:xfrm>
          <a:prstGeom prst="rect">
            <a:avLst/>
          </a:prstGeom>
        </p:spPr>
      </p:pic>
      <p:sp>
        <p:nvSpPr>
          <p:cNvPr id="2" name="Title 1"/>
          <p:cNvSpPr>
            <a:spLocks noGrp="1"/>
          </p:cNvSpPr>
          <p:nvPr>
            <p:ph type="title"/>
          </p:nvPr>
        </p:nvSpPr>
        <p:spPr>
          <a:xfrm>
            <a:off x="1097280" y="35284"/>
            <a:ext cx="10058400" cy="1450757"/>
          </a:xfrm>
        </p:spPr>
        <p:txBody>
          <a:bodyPr/>
          <a:lstStyle/>
          <a:p>
            <a:r>
              <a:rPr lang="en-US" b="1" dirty="0"/>
              <a:t>Detect the seasonality using Fourier transform</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7116516" y="1617861"/>
            <a:ext cx="4039164" cy="16290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53505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67972" y="521611"/>
            <a:ext cx="4803499" cy="2344186"/>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871471" y="1693704"/>
            <a:ext cx="5763065" cy="3413101"/>
          </a:xfrm>
          <a:prstGeom prst="rect">
            <a:avLst/>
          </a:prstGeom>
        </p:spPr>
      </p:pic>
      <p:sp>
        <p:nvSpPr>
          <p:cNvPr id="6" name="Rectangle 5"/>
          <p:cNvSpPr/>
          <p:nvPr/>
        </p:nvSpPr>
        <p:spPr>
          <a:xfrm>
            <a:off x="6993236" y="479260"/>
            <a:ext cx="2997231" cy="519822"/>
          </a:xfrm>
          <a:prstGeom prst="rect">
            <a:avLst/>
          </a:prstGeom>
        </p:spPr>
        <p:txBody>
          <a:bodyPr wrap="none">
            <a:spAutoFit/>
          </a:bodyPr>
          <a:lstStyle/>
          <a:p>
            <a:pPr>
              <a:lnSpc>
                <a:spcPct val="125000"/>
              </a:lnSpc>
              <a:spcAft>
                <a:spcPts val="800"/>
              </a:spcAft>
            </a:pPr>
            <a:r>
              <a:rPr lang="en-US" sz="2400" b="1" dirty="0">
                <a:latin typeface="Calibri" panose="020F0502020204030204" pitchFamily="34" charset="0"/>
                <a:ea typeface="Times New Roman" panose="02020603050405020304" pitchFamily="18" charset="0"/>
                <a:cs typeface="Calibri" panose="020F0502020204030204" pitchFamily="34" charset="0"/>
              </a:rPr>
              <a:t>Code to get frequency</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2172667" y="3657551"/>
            <a:ext cx="2594108" cy="519822"/>
          </a:xfrm>
          <a:prstGeom prst="rect">
            <a:avLst/>
          </a:prstGeom>
        </p:spPr>
        <p:txBody>
          <a:bodyPr wrap="none">
            <a:spAutoFit/>
          </a:bodyPr>
          <a:lstStyle/>
          <a:p>
            <a:pPr>
              <a:lnSpc>
                <a:spcPct val="125000"/>
              </a:lnSpc>
              <a:spcAft>
                <a:spcPts val="800"/>
              </a:spcAft>
            </a:pPr>
            <a:r>
              <a:rPr lang="en-US" sz="2400" b="1" dirty="0">
                <a:latin typeface="Calibri" panose="020F0502020204030204" pitchFamily="34" charset="0"/>
                <a:ea typeface="Times New Roman" panose="02020603050405020304" pitchFamily="18" charset="0"/>
                <a:cs typeface="Calibri" panose="020F0502020204030204" pitchFamily="34" charset="0"/>
              </a:rPr>
              <a:t>The out put we get</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ight Arrow 7"/>
          <p:cNvSpPr/>
          <p:nvPr/>
        </p:nvSpPr>
        <p:spPr>
          <a:xfrm rot="10800000">
            <a:off x="8029708" y="948631"/>
            <a:ext cx="924286"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980517" y="4177373"/>
            <a:ext cx="978408" cy="373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42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55158" y="301027"/>
            <a:ext cx="4048125" cy="1504950"/>
          </a:xfrm>
          <a:prstGeom prst="rect">
            <a:avLst/>
          </a:prstGeom>
        </p:spPr>
      </p:pic>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628259" y="1616765"/>
            <a:ext cx="8364957" cy="4664765"/>
          </a:xfrm>
          <a:prstGeom prst="rect">
            <a:avLst/>
          </a:prstGeom>
        </p:spPr>
      </p:pic>
      <p:sp>
        <p:nvSpPr>
          <p:cNvPr id="6" name="Rectangle 5"/>
          <p:cNvSpPr/>
          <p:nvPr/>
        </p:nvSpPr>
        <p:spPr>
          <a:xfrm>
            <a:off x="5494620" y="253769"/>
            <a:ext cx="2712922" cy="519822"/>
          </a:xfrm>
          <a:prstGeom prst="rect">
            <a:avLst/>
          </a:prstGeom>
        </p:spPr>
        <p:txBody>
          <a:bodyPr wrap="none">
            <a:spAutoFit/>
          </a:bodyPr>
          <a:lstStyle/>
          <a:p>
            <a:pPr>
              <a:lnSpc>
                <a:spcPct val="125000"/>
              </a:lnSpc>
              <a:spcAft>
                <a:spcPts val="800"/>
              </a:spcAft>
            </a:pPr>
            <a:r>
              <a:rPr lang="en-US" sz="2400" b="1" dirty="0">
                <a:latin typeface="Calibri" panose="020F0502020204030204" pitchFamily="34" charset="0"/>
                <a:ea typeface="Times New Roman" panose="02020603050405020304" pitchFamily="18" charset="0"/>
                <a:cs typeface="Calibri" panose="020F0502020204030204" pitchFamily="34" charset="0"/>
              </a:rPr>
              <a:t>Code to decompose</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582406" y="2805539"/>
            <a:ext cx="2594108" cy="519822"/>
          </a:xfrm>
          <a:prstGeom prst="rect">
            <a:avLst/>
          </a:prstGeom>
        </p:spPr>
        <p:txBody>
          <a:bodyPr wrap="none">
            <a:spAutoFit/>
          </a:bodyPr>
          <a:lstStyle/>
          <a:p>
            <a:pPr>
              <a:lnSpc>
                <a:spcPct val="125000"/>
              </a:lnSpc>
              <a:spcAft>
                <a:spcPts val="800"/>
              </a:spcAft>
            </a:pPr>
            <a:r>
              <a:rPr lang="en-US" sz="2400" b="1" dirty="0">
                <a:latin typeface="Calibri" panose="020F0502020204030204" pitchFamily="34" charset="0"/>
                <a:ea typeface="Times New Roman" panose="02020603050405020304" pitchFamily="18" charset="0"/>
                <a:cs typeface="Calibri" panose="020F0502020204030204" pitchFamily="34" charset="0"/>
              </a:rPr>
              <a:t>The out put we get</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ight Arrow 7"/>
          <p:cNvSpPr/>
          <p:nvPr/>
        </p:nvSpPr>
        <p:spPr>
          <a:xfrm rot="10800000">
            <a:off x="6531092" y="799870"/>
            <a:ext cx="924286"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390256" y="3304159"/>
            <a:ext cx="978408" cy="373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991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87679" y="564898"/>
            <a:ext cx="4640912" cy="1237398"/>
          </a:xfrm>
          <a:prstGeom prst="rect">
            <a:avLst/>
          </a:prstGeom>
        </p:spPr>
      </p:pic>
      <p:pic>
        <p:nvPicPr>
          <p:cNvPr id="5" name="Content Placeholder 4"/>
          <p:cNvPicPr>
            <a:picLocks noGrp="1"/>
          </p:cNvPicPr>
          <p:nvPr>
            <p:ph idx="1"/>
          </p:nvPr>
        </p:nvPicPr>
        <p:blipFill>
          <a:blip r:embed="rId3"/>
          <a:stretch>
            <a:fillRect/>
          </a:stretch>
        </p:blipFill>
        <p:spPr>
          <a:xfrm>
            <a:off x="5075471" y="1337213"/>
            <a:ext cx="6202018" cy="2146853"/>
          </a:xfrm>
          <a:prstGeom prst="rect">
            <a:avLst/>
          </a:prstGeom>
        </p:spPr>
      </p:pic>
      <p:sp>
        <p:nvSpPr>
          <p:cNvPr id="6" name="Rectangle 5"/>
          <p:cNvSpPr/>
          <p:nvPr/>
        </p:nvSpPr>
        <p:spPr>
          <a:xfrm>
            <a:off x="6993236" y="479260"/>
            <a:ext cx="2561470" cy="519822"/>
          </a:xfrm>
          <a:prstGeom prst="rect">
            <a:avLst/>
          </a:prstGeom>
        </p:spPr>
        <p:txBody>
          <a:bodyPr wrap="none">
            <a:spAutoFit/>
          </a:bodyPr>
          <a:lstStyle/>
          <a:p>
            <a:pPr>
              <a:lnSpc>
                <a:spcPct val="125000"/>
              </a:lnSpc>
              <a:spcAft>
                <a:spcPts val="800"/>
              </a:spcAft>
            </a:pPr>
            <a:r>
              <a:rPr lang="en-US" sz="2400" b="1" dirty="0">
                <a:latin typeface="Calibri" panose="020F0502020204030204" pitchFamily="34" charset="0"/>
                <a:ea typeface="Times New Roman" panose="02020603050405020304" pitchFamily="18" charset="0"/>
                <a:cs typeface="Calibri" panose="020F0502020204030204" pitchFamily="34" charset="0"/>
              </a:rPr>
              <a:t>Code to get (</a:t>
            </a:r>
            <a:r>
              <a:rPr lang="en-US" sz="2400" b="1" dirty="0" err="1">
                <a:latin typeface="Calibri" panose="020F0502020204030204" pitchFamily="34" charset="0"/>
                <a:ea typeface="Times New Roman" panose="02020603050405020304" pitchFamily="18" charset="0"/>
                <a:cs typeface="Calibri" panose="020F0502020204030204" pitchFamily="34" charset="0"/>
              </a:rPr>
              <a:t>p,d,q</a:t>
            </a:r>
            <a:r>
              <a:rPr lang="en-US" sz="2400" b="1" dirty="0">
                <a:latin typeface="Calibri" panose="020F0502020204030204" pitchFamily="34" charset="0"/>
                <a:ea typeface="Times New Roman" panose="02020603050405020304" pitchFamily="18" charset="0"/>
                <a:cs typeface="Calibri" panose="020F0502020204030204" pitchFamily="34" charset="0"/>
              </a:rPr>
              <a:t>)</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1099241" y="1998090"/>
            <a:ext cx="2594108" cy="519822"/>
          </a:xfrm>
          <a:prstGeom prst="rect">
            <a:avLst/>
          </a:prstGeom>
        </p:spPr>
        <p:txBody>
          <a:bodyPr wrap="none">
            <a:spAutoFit/>
          </a:bodyPr>
          <a:lstStyle/>
          <a:p>
            <a:pPr>
              <a:lnSpc>
                <a:spcPct val="125000"/>
              </a:lnSpc>
              <a:spcAft>
                <a:spcPts val="800"/>
              </a:spcAft>
            </a:pPr>
            <a:r>
              <a:rPr lang="en-US" sz="2400" b="1" dirty="0">
                <a:latin typeface="Calibri" panose="020F0502020204030204" pitchFamily="34" charset="0"/>
                <a:ea typeface="Times New Roman" panose="02020603050405020304" pitchFamily="18" charset="0"/>
                <a:cs typeface="Calibri" panose="020F0502020204030204" pitchFamily="34" charset="0"/>
              </a:rPr>
              <a:t>The out put we get</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ight Arrow 7"/>
          <p:cNvSpPr/>
          <p:nvPr/>
        </p:nvSpPr>
        <p:spPr>
          <a:xfrm rot="10800000">
            <a:off x="8029708" y="948631"/>
            <a:ext cx="924286"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907091" y="2510101"/>
            <a:ext cx="978408" cy="373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601663" y="3591339"/>
            <a:ext cx="4744875" cy="1107270"/>
          </a:xfrm>
          <a:prstGeom prst="rect">
            <a:avLst/>
          </a:prstGeom>
        </p:spPr>
      </p:pic>
      <p:pic>
        <p:nvPicPr>
          <p:cNvPr id="11" name="Picture 10"/>
          <p:cNvPicPr/>
          <p:nvPr/>
        </p:nvPicPr>
        <p:blipFill>
          <a:blip r:embed="rId5">
            <a:extLst>
              <a:ext uri="{28A0092B-C50C-407E-A947-70E740481C1C}">
                <a14:useLocalDpi xmlns:a14="http://schemas.microsoft.com/office/drawing/2010/main" val="0"/>
              </a:ext>
            </a:extLst>
          </a:blip>
          <a:stretch>
            <a:fillRect/>
          </a:stretch>
        </p:blipFill>
        <p:spPr>
          <a:xfrm>
            <a:off x="3693348" y="4378638"/>
            <a:ext cx="8320461" cy="1923688"/>
          </a:xfrm>
          <a:prstGeom prst="rect">
            <a:avLst/>
          </a:prstGeom>
        </p:spPr>
      </p:pic>
      <p:sp>
        <p:nvSpPr>
          <p:cNvPr id="14" name="Rectangle 13"/>
          <p:cNvSpPr/>
          <p:nvPr/>
        </p:nvSpPr>
        <p:spPr>
          <a:xfrm>
            <a:off x="6993236" y="3468957"/>
            <a:ext cx="2738827" cy="519822"/>
          </a:xfrm>
          <a:prstGeom prst="rect">
            <a:avLst/>
          </a:prstGeom>
        </p:spPr>
        <p:txBody>
          <a:bodyPr wrap="none">
            <a:spAutoFit/>
          </a:bodyPr>
          <a:lstStyle/>
          <a:p>
            <a:pPr>
              <a:lnSpc>
                <a:spcPct val="125000"/>
              </a:lnSpc>
              <a:spcAft>
                <a:spcPts val="800"/>
              </a:spcAft>
            </a:pPr>
            <a:r>
              <a:rPr lang="en-US" sz="2400" b="1" dirty="0">
                <a:latin typeface="Calibri" panose="020F0502020204030204" pitchFamily="34" charset="0"/>
                <a:ea typeface="Times New Roman" panose="02020603050405020304" pitchFamily="18" charset="0"/>
                <a:cs typeface="Calibri" panose="020F0502020204030204" pitchFamily="34" charset="0"/>
              </a:rPr>
              <a:t>Code to get forecast</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5" name="Right Arrow 14"/>
          <p:cNvSpPr/>
          <p:nvPr/>
        </p:nvSpPr>
        <p:spPr>
          <a:xfrm rot="10800000">
            <a:off x="8029708" y="3938328"/>
            <a:ext cx="924286"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99241" y="4973897"/>
            <a:ext cx="2594108" cy="519822"/>
          </a:xfrm>
          <a:prstGeom prst="rect">
            <a:avLst/>
          </a:prstGeom>
        </p:spPr>
        <p:txBody>
          <a:bodyPr wrap="none">
            <a:spAutoFit/>
          </a:bodyPr>
          <a:lstStyle/>
          <a:p>
            <a:pPr>
              <a:lnSpc>
                <a:spcPct val="125000"/>
              </a:lnSpc>
              <a:spcAft>
                <a:spcPts val="800"/>
              </a:spcAft>
            </a:pPr>
            <a:r>
              <a:rPr lang="en-US" sz="2400" b="1" dirty="0">
                <a:latin typeface="Calibri" panose="020F0502020204030204" pitchFamily="34" charset="0"/>
                <a:ea typeface="Times New Roman" panose="02020603050405020304" pitchFamily="18" charset="0"/>
                <a:cs typeface="Calibri" panose="020F0502020204030204" pitchFamily="34" charset="0"/>
              </a:rPr>
              <a:t>The out put we get</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7" name="Right Arrow 16"/>
          <p:cNvSpPr/>
          <p:nvPr/>
        </p:nvSpPr>
        <p:spPr>
          <a:xfrm>
            <a:off x="1907091" y="5485908"/>
            <a:ext cx="978408" cy="373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4489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110</TotalTime>
  <Words>408</Words>
  <Application>Microsoft Macintosh PowerPoint</Application>
  <PresentationFormat>Widescreen</PresentationFormat>
  <Paragraphs>123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Times New Roman</vt:lpstr>
      <vt:lpstr>Retrospect</vt:lpstr>
      <vt:lpstr>Internet of Things Analytics </vt:lpstr>
      <vt:lpstr>Problem Statement</vt:lpstr>
      <vt:lpstr>PowerPoint Presentation</vt:lpstr>
      <vt:lpstr>Visualization and Analysis</vt:lpstr>
      <vt:lpstr>PowerPoint Presentation</vt:lpstr>
      <vt:lpstr>Detect the seasonality using Fourier transform</vt:lpstr>
      <vt:lpstr>PowerPoint Presentation</vt:lpstr>
      <vt:lpstr>PowerPoint Presentation</vt:lpstr>
      <vt:lpstr>PowerPoint Presentation</vt:lpstr>
      <vt:lpstr>PowerPoint Presentation</vt:lpstr>
      <vt:lpstr>PowerPoint Presentation</vt:lpstr>
      <vt:lpstr>The forecast Data we get is:- (snap shot taken on 12 Dec 2016)</vt:lpstr>
      <vt:lpstr>Add other weather components </vt:lpstr>
      <vt:lpstr>PowerPoint Presentation</vt:lpstr>
      <vt:lpstr>Events : compute</vt:lpstr>
      <vt:lpstr>Filter out only the necessary variables</vt:lpstr>
      <vt:lpstr>PowerPoint Presentation</vt:lpstr>
      <vt:lpstr>Predict the ‘Events’ using dependent variable mentioned above</vt:lpstr>
      <vt:lpstr>PowerPoint Presentation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Analytics </dc:title>
  <dc:creator>Ankita Shanbhag</dc:creator>
  <cp:lastModifiedBy>Vignesh Karthikeyan</cp:lastModifiedBy>
  <cp:revision>16</cp:revision>
  <dcterms:created xsi:type="dcterms:W3CDTF">2016-12-17T01:14:20Z</dcterms:created>
  <dcterms:modified xsi:type="dcterms:W3CDTF">2016-12-17T04:31:43Z</dcterms:modified>
</cp:coreProperties>
</file>