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534" r:id="rId2"/>
    <p:sldId id="598" r:id="rId3"/>
    <p:sldId id="612" r:id="rId4"/>
    <p:sldId id="611" r:id="rId5"/>
    <p:sldId id="613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2" r:id="rId14"/>
    <p:sldId id="621" r:id="rId15"/>
    <p:sldId id="623" r:id="rId16"/>
    <p:sldId id="624" r:id="rId17"/>
    <p:sldId id="6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21-04-2020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compute/robust-serverless-application-design-with-aws-lambda-dlq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ws.amazon.com/blogs/compute/robust-serverless-application-design-with-aws-lambda-dlq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164826" y="469602"/>
            <a:ext cx="5862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Simple  queue  service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98C4C7-70F6-472F-B981-6366E69E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070" y="1828800"/>
            <a:ext cx="2791859" cy="265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846115" y="469602"/>
            <a:ext cx="10499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Resource  required  to  process  queues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9291EA-46F8-4EDF-AA8E-6D977BAD6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12474"/>
              </p:ext>
            </p:extLst>
          </p:nvPr>
        </p:nvGraphicFramePr>
        <p:xfrm>
          <a:off x="838200" y="2035334"/>
          <a:ext cx="10515600" cy="39319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993926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0518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Attribute name</a:t>
                      </a:r>
                    </a:p>
                  </a:txBody>
                  <a:tcPr>
                    <a:lnL w="1270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43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Get the approximate number of messages available for retrieval from the queue.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b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ApproximateNumberOfMessages</a:t>
                      </a:r>
                    </a:p>
                  </a:txBody>
                  <a:tcPr>
                    <a:lnL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02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Get the approximate number of messages in the queue that are delayed and not available for reading immediately. This can happen when the queue is configured as a delay queue or when a message has been sent with a delay parameter.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b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ApproximateNumberOfMessagesDelayed</a:t>
                      </a:r>
                    </a:p>
                  </a:txBody>
                  <a:tcPr>
                    <a:lnL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706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Get the approximate number of messages that are in flight. Messages are considered to be </a:t>
                      </a:r>
                      <a:r>
                        <a:rPr lang="en-US" b="0" i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in flight</a:t>
                      </a:r>
                      <a:r>
                        <a:rPr lang="en-US" b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 if they have been sent to a client but have not yet been deleted or have not yet reached the end of their visibility window.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ApproximateNumberOfMessagesNotVisible</a:t>
                      </a:r>
                      <a:endParaRPr lang="en-IN" b="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5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93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55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515919" y="469602"/>
            <a:ext cx="5160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Tagging  of  queues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11B19-C2A9-40FE-885B-DD4980A97B4A}"/>
              </a:ext>
            </a:extLst>
          </p:cNvPr>
          <p:cNvSpPr/>
          <p:nvPr/>
        </p:nvSpPr>
        <p:spPr>
          <a:xfrm>
            <a:off x="4122190" y="1369228"/>
            <a:ext cx="4394216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Recommended to tag your queues: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To manage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Get easy visibility of queues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7AC42-0289-48F8-A7E6-6B902B9F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24" y="3235105"/>
            <a:ext cx="5405752" cy="17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4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2800183" y="121260"/>
            <a:ext cx="6591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Long  and  short  polling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11B19-C2A9-40FE-885B-DD4980A97B4A}"/>
              </a:ext>
            </a:extLst>
          </p:cNvPr>
          <p:cNvSpPr/>
          <p:nvPr/>
        </p:nvSpPr>
        <p:spPr>
          <a:xfrm>
            <a:off x="3796369" y="767591"/>
            <a:ext cx="5774401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Attributes for the short polling: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For super quick response use short polling.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Not a very accurate response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Subset of the servers are checked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C991B-A3D5-4937-91E8-4FB216F6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15" y="2431085"/>
            <a:ext cx="9735894" cy="428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2800183" y="121260"/>
            <a:ext cx="6591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Long  and  short  polling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11B19-C2A9-40FE-885B-DD4980A97B4A}"/>
              </a:ext>
            </a:extLst>
          </p:cNvPr>
          <p:cNvSpPr/>
          <p:nvPr/>
        </p:nvSpPr>
        <p:spPr>
          <a:xfrm>
            <a:off x="3796369" y="767591"/>
            <a:ext cx="4993098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Attributes for the Long polling: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Wait for some time before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Results more accurate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If no messages, get empty messages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1D63AD-2EE1-47BA-8E6A-955F791D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39" y="2483528"/>
            <a:ext cx="7822722" cy="28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4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362835" y="270669"/>
            <a:ext cx="5466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Dead  letter  queues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21093-9DC9-41B3-BE6F-EB70A67400BA}"/>
              </a:ext>
            </a:extLst>
          </p:cNvPr>
          <p:cNvSpPr/>
          <p:nvPr/>
        </p:nvSpPr>
        <p:spPr>
          <a:xfrm>
            <a:off x="3362835" y="808985"/>
            <a:ext cx="793531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We need to debug 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Send messages but not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Handle situations where the data sent to the consumer is more than the </a:t>
            </a:r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</a:rPr>
              <a:t>maxRequest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08605-8000-4BEB-96A2-6B51F514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09" y="2317090"/>
            <a:ext cx="6291982" cy="38546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24A08F-31A0-4457-BA57-52F129ECFD3E}"/>
              </a:ext>
            </a:extLst>
          </p:cNvPr>
          <p:cNvSpPr/>
          <p:nvPr/>
        </p:nvSpPr>
        <p:spPr>
          <a:xfrm>
            <a:off x="1975944" y="6049015"/>
            <a:ext cx="9900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https://aws.amazon.com/blogs/compute/robust-serverless-application-design-with-aws-lambda-dlq/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12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640959" y="270669"/>
            <a:ext cx="4910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Visibility  timeout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21093-9DC9-41B3-BE6F-EB70A67400BA}"/>
              </a:ext>
            </a:extLst>
          </p:cNvPr>
          <p:cNvSpPr/>
          <p:nvPr/>
        </p:nvSpPr>
        <p:spPr>
          <a:xfrm>
            <a:off x="3152628" y="1046234"/>
            <a:ext cx="793531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Visibility timeout: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Time to process by consumer and deleted before the message is reusable for other consumers.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4A08F-31A0-4457-BA57-52F129ECFD3E}"/>
              </a:ext>
            </a:extLst>
          </p:cNvPr>
          <p:cNvSpPr/>
          <p:nvPr/>
        </p:nvSpPr>
        <p:spPr>
          <a:xfrm>
            <a:off x="1975944" y="6049015"/>
            <a:ext cx="9900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https://aws.amazon.com/blogs/compute/robust-serverless-application-design-with-aws-lambda-dlq/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F3E500-9C80-474C-8F95-872C03594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97" y="2554339"/>
            <a:ext cx="8321197" cy="297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6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555202" y="270669"/>
            <a:ext cx="5081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Inflight  messages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91D2AA-DADA-4DEB-B3F8-B2BDA3A0D378}"/>
              </a:ext>
            </a:extLst>
          </p:cNvPr>
          <p:cNvSpPr/>
          <p:nvPr/>
        </p:nvSpPr>
        <p:spPr>
          <a:xfrm>
            <a:off x="3048000" y="1504532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Amazon Ember"/>
              </a:rPr>
              <a:t>An Amazon SQS message has three basic states: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Sent to a queue by a producer.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Received from the queue by a consumer.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Deleted from the queue.</a:t>
            </a:r>
            <a:endParaRPr lang="en-US" sz="2300" b="0" i="0" u="none" strike="noStrike" dirty="0">
              <a:solidFill>
                <a:schemeClr val="accent5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9F029-5FB9-4AD2-BF35-62BCAF18F3E9}"/>
              </a:ext>
            </a:extLst>
          </p:cNvPr>
          <p:cNvSpPr/>
          <p:nvPr/>
        </p:nvSpPr>
        <p:spPr>
          <a:xfrm>
            <a:off x="3184634" y="3600169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Amazon Ember"/>
              </a:rPr>
              <a:t>The different positions of the messages: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Stored when sent from to the queue and not processed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Inflight when received but not deleted</a:t>
            </a:r>
          </a:p>
          <a:p>
            <a:endParaRPr lang="en-US" sz="23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55852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4198009" y="270669"/>
            <a:ext cx="37962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>
                <a:solidFill>
                  <a:srgbClr val="0070C0"/>
                </a:solidFill>
                <a:latin typeface="Panton Black Caps" panose="00000500000000000000" pitchFamily="50" charset="0"/>
              </a:rPr>
              <a:t>Delay  queues</a:t>
            </a:r>
            <a:endParaRPr lang="en-US" sz="3600" b="1" dirty="0">
              <a:solidFill>
                <a:srgbClr val="0070C0"/>
              </a:solidFill>
              <a:latin typeface="Panton Black Caps" panose="00000500000000000000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91D2AA-DADA-4DEB-B3F8-B2BDA3A0D378}"/>
              </a:ext>
            </a:extLst>
          </p:cNvPr>
          <p:cNvSpPr/>
          <p:nvPr/>
        </p:nvSpPr>
        <p:spPr>
          <a:xfrm>
            <a:off x="3048000" y="1504532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>
                <a:solidFill>
                  <a:schemeClr val="accent1">
                    <a:lumMod val="75000"/>
                  </a:schemeClr>
                </a:solidFill>
                <a:latin typeface="Amazon Ember"/>
              </a:rPr>
              <a:t>Delay queues involves, sending message in a delayed state before sending to a queue</a:t>
            </a:r>
            <a:endParaRPr lang="en-US" sz="2300" b="0" i="0" u="none" strike="noStrike" dirty="0">
              <a:solidFill>
                <a:schemeClr val="accent5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1D1680-6A54-47D9-B6E4-6888CF77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86" y="3214791"/>
            <a:ext cx="7334627" cy="23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4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408487" y="469602"/>
            <a:ext cx="5375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Distributed  queues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F2A94-8C76-47F2-A2AA-90BD2898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06" y="1796144"/>
            <a:ext cx="7114587" cy="32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2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539135" y="469602"/>
            <a:ext cx="51139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Message  lifecycle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FA8A4-C7C1-4E07-B3B1-D0A80D1FB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55" y="1222277"/>
            <a:ext cx="5997089" cy="50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8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674585" y="469602"/>
            <a:ext cx="48429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Standard  queues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6135D-1CF4-4861-ACDA-C11CAB326D59}"/>
              </a:ext>
            </a:extLst>
          </p:cNvPr>
          <p:cNvSpPr/>
          <p:nvPr/>
        </p:nvSpPr>
        <p:spPr>
          <a:xfrm>
            <a:off x="1460938" y="3316078"/>
            <a:ext cx="952237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Use cases:</a:t>
            </a:r>
            <a:endParaRPr lang="en-US" sz="2300" dirty="0">
              <a:solidFill>
                <a:schemeClr val="accent5">
                  <a:lumMod val="75000"/>
                </a:schemeClr>
              </a:solidFill>
              <a:latin typeface="inheri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Decouple live user requests from intensive background work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Allocate tasks to multiple worker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Batch messages for future processing</a:t>
            </a:r>
            <a:endParaRPr lang="en-US" sz="2300" i="0" u="none" strike="noStrike" dirty="0">
              <a:solidFill>
                <a:schemeClr val="accent5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A5D4D-9E4B-4F5C-A2D6-250F805B91C2}"/>
              </a:ext>
            </a:extLst>
          </p:cNvPr>
          <p:cNvSpPr/>
          <p:nvPr/>
        </p:nvSpPr>
        <p:spPr>
          <a:xfrm>
            <a:off x="1460938" y="1166842"/>
            <a:ext cx="952237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Offers</a:t>
            </a:r>
            <a:endParaRPr lang="en-US" sz="2300" dirty="0">
              <a:solidFill>
                <a:schemeClr val="accent5">
                  <a:lumMod val="75000"/>
                </a:schemeClr>
              </a:solidFill>
              <a:latin typeface="inheri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chemeClr val="accent5">
                    <a:lumMod val="75000"/>
                  </a:schemeClr>
                </a:solidFill>
                <a:latin typeface="inherit"/>
              </a:rPr>
              <a:t>Atleast</a:t>
            </a: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 once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Maintains the best way possible for message ordering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Offers: Send Message, Receive message and Delete message</a:t>
            </a:r>
            <a:endParaRPr lang="en-US" sz="2300" i="0" u="none" strike="noStrike" dirty="0">
              <a:solidFill>
                <a:schemeClr val="accent5">
                  <a:lumMod val="75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70926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4444026" y="469602"/>
            <a:ext cx="3304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FIFO	  queues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6135D-1CF4-4861-ACDA-C11CAB326D59}"/>
              </a:ext>
            </a:extLst>
          </p:cNvPr>
          <p:cNvSpPr/>
          <p:nvPr/>
        </p:nvSpPr>
        <p:spPr>
          <a:xfrm>
            <a:off x="2102069" y="2738009"/>
            <a:ext cx="6947338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Use cases: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Ensure that user-entered commands are executed in the right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Display the correct product price by sending price modifications in the right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Prevent a student from enrolling in a course before registering for an account.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A5D4D-9E4B-4F5C-A2D6-250F805B91C2}"/>
              </a:ext>
            </a:extLst>
          </p:cNvPr>
          <p:cNvSpPr/>
          <p:nvPr/>
        </p:nvSpPr>
        <p:spPr>
          <a:xfrm>
            <a:off x="2102069" y="1292966"/>
            <a:ext cx="952237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accent1">
                    <a:lumMod val="75000"/>
                  </a:schemeClr>
                </a:solidFill>
                <a:latin typeface="inherit"/>
              </a:rPr>
              <a:t>Offers</a:t>
            </a:r>
            <a:endParaRPr lang="en-US" sz="2300" dirty="0">
              <a:solidFill>
                <a:schemeClr val="accent5">
                  <a:lumMod val="75000"/>
                </a:schemeClr>
              </a:solidFill>
              <a:latin typeface="inheri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Exactly once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The ordering of the processing is always preserved</a:t>
            </a:r>
            <a:endParaRPr lang="en-US" sz="2300" i="0" u="none" strike="noStrike" dirty="0">
              <a:solidFill>
                <a:schemeClr val="accent5">
                  <a:lumMod val="75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61598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2640652" y="469602"/>
            <a:ext cx="6910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FIFO	  vs  standard  queues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04F75-803D-4BEB-BADB-7025C296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15" y="1633739"/>
            <a:ext cx="11291267" cy="41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341970" y="469602"/>
            <a:ext cx="5508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FIFO  ORDERING  STUFF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F48F8-A8E5-427F-9451-C090553E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73" y="1625992"/>
            <a:ext cx="7587254" cy="47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5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2041142" y="469602"/>
            <a:ext cx="8109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Key  components  of  messages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DCAA2-3A38-4590-9926-A756C4A32BAD}"/>
              </a:ext>
            </a:extLst>
          </p:cNvPr>
          <p:cNvSpPr/>
          <p:nvPr/>
        </p:nvSpPr>
        <p:spPr>
          <a:xfrm>
            <a:off x="1820425" y="2115047"/>
            <a:ext cx="279595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Queue name and URL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FB6C0-9140-42D4-B938-EEA15F614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123" y="2107410"/>
            <a:ext cx="6664138" cy="584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F24DBA-27AB-4C31-819C-C15BA08E56CE}"/>
              </a:ext>
            </a:extLst>
          </p:cNvPr>
          <p:cNvSpPr/>
          <p:nvPr/>
        </p:nvSpPr>
        <p:spPr>
          <a:xfrm>
            <a:off x="1820425" y="3560437"/>
            <a:ext cx="156241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Message 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8D7039-26AE-4DA4-81C9-1B3A9FF76A34}"/>
              </a:ext>
            </a:extLst>
          </p:cNvPr>
          <p:cNvSpPr/>
          <p:nvPr/>
        </p:nvSpPr>
        <p:spPr>
          <a:xfrm>
            <a:off x="4803228" y="342193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System-assigned message ID that Amazon SQS returns to you in the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SendMessage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response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863EDA-CE2C-4B62-AFA6-41E5122830A4}"/>
              </a:ext>
            </a:extLst>
          </p:cNvPr>
          <p:cNvSpPr/>
          <p:nvPr/>
        </p:nvSpPr>
        <p:spPr>
          <a:xfrm>
            <a:off x="4720123" y="442454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Handle upon receipt of every message</a:t>
            </a:r>
          </a:p>
          <a:p>
            <a:endParaRPr lang="en-IN" sz="2000" dirty="0">
              <a:solidFill>
                <a:srgbClr val="16191F"/>
              </a:solidFill>
              <a:latin typeface="Monaco"/>
            </a:endParaRPr>
          </a:p>
          <a:p>
            <a:r>
              <a:rPr lang="en-IN" sz="2000" dirty="0">
                <a:solidFill>
                  <a:srgbClr val="16191F"/>
                </a:solidFill>
                <a:latin typeface="Monaco"/>
              </a:rPr>
              <a:t>MbZj6wDWli+JvwwJaBV+3dcjk2YW2vA3+STFFljTM8tJJg6HRG6PYSasuWXPJB+Cw Lj1FjgXUv1uSj1gUPAWV66FU/WeR4mq2OKpEGYWbnLmpRCJVAyeMjeU5ZBdtcQ+QE auMZc8ZRv37sIW2iJKq3M9MFx1YvV11A2x/KSbkJ0=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23F3F5-54F0-42AB-B5D7-AAC113CCC662}"/>
              </a:ext>
            </a:extLst>
          </p:cNvPr>
          <p:cNvSpPr/>
          <p:nvPr/>
        </p:nvSpPr>
        <p:spPr>
          <a:xfrm>
            <a:off x="1820425" y="4885533"/>
            <a:ext cx="197034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Receipt handle</a:t>
            </a:r>
          </a:p>
        </p:txBody>
      </p:sp>
    </p:spTree>
    <p:extLst>
      <p:ext uri="{BB962C8B-B14F-4D97-AF65-F5344CB8AC3E}">
        <p14:creationId xmlns:p14="http://schemas.microsoft.com/office/powerpoint/2010/main" val="215177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DB1B2E-2C99-4F95-BDA5-960DDC6FBBEC}"/>
              </a:ext>
            </a:extLst>
          </p:cNvPr>
          <p:cNvSpPr/>
          <p:nvPr/>
        </p:nvSpPr>
        <p:spPr>
          <a:xfrm>
            <a:off x="3487053" y="469602"/>
            <a:ext cx="5218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Message  metadata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DCAA2-3A38-4590-9926-A756C4A32BAD}"/>
              </a:ext>
            </a:extLst>
          </p:cNvPr>
          <p:cNvSpPr/>
          <p:nvPr/>
        </p:nvSpPr>
        <p:spPr>
          <a:xfrm>
            <a:off x="4122190" y="1369228"/>
            <a:ext cx="4233338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Message attributes: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Additional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</a:rPr>
              <a:t>Upto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10 attributes are possible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661CF8-1A6A-4AE1-A551-49096E71E421}"/>
              </a:ext>
            </a:extLst>
          </p:cNvPr>
          <p:cNvSpPr/>
          <p:nvPr/>
        </p:nvSpPr>
        <p:spPr>
          <a:xfrm>
            <a:off x="4122190" y="2817930"/>
            <a:ext cx="3927614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Amazon Ember"/>
              </a:rPr>
              <a:t>Message attribute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Name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mazon Ember"/>
              </a:rPr>
              <a:t>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  <a:latin typeface="Amazon Ember"/>
              </a:rPr>
              <a:t>Value</a:t>
            </a:r>
            <a:endParaRPr lang="en-IN" sz="2300" i="0" u="none" strike="noStrike" dirty="0">
              <a:solidFill>
                <a:schemeClr val="accent5">
                  <a:lumMod val="75000"/>
                </a:schemeClr>
              </a:solidFill>
              <a:effectLst/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375966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9060</TotalTime>
  <Words>471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Amazon Ember</vt:lpstr>
      <vt:lpstr>Arial</vt:lpstr>
      <vt:lpstr>Calibri</vt:lpstr>
      <vt:lpstr>Calibri Light</vt:lpstr>
      <vt:lpstr>inherit</vt:lpstr>
      <vt:lpstr>Monaco</vt:lpstr>
      <vt:lpstr>Panton Black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356</cp:revision>
  <dcterms:created xsi:type="dcterms:W3CDTF">2020-02-25T03:12:27Z</dcterms:created>
  <dcterms:modified xsi:type="dcterms:W3CDTF">2020-04-22T00:26:15Z</dcterms:modified>
</cp:coreProperties>
</file>