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523" r:id="rId3"/>
    <p:sldId id="531" r:id="rId4"/>
    <p:sldId id="524" r:id="rId5"/>
    <p:sldId id="534" r:id="rId6"/>
    <p:sldId id="533" r:id="rId7"/>
    <p:sldId id="496" r:id="rId8"/>
    <p:sldId id="535" r:id="rId9"/>
    <p:sldId id="532" r:id="rId10"/>
    <p:sldId id="536" r:id="rId11"/>
    <p:sldId id="529" r:id="rId12"/>
    <p:sldId id="538" r:id="rId13"/>
    <p:sldId id="537" r:id="rId14"/>
    <p:sldId id="540" r:id="rId15"/>
    <p:sldId id="539" r:id="rId16"/>
    <p:sldId id="520" r:id="rId17"/>
    <p:sldId id="528" r:id="rId18"/>
    <p:sldId id="495" r:id="rId19"/>
    <p:sldId id="521" r:id="rId20"/>
    <p:sldId id="530" r:id="rId21"/>
    <p:sldId id="542" r:id="rId22"/>
    <p:sldId id="541" r:id="rId23"/>
    <p:sldId id="522" r:id="rId24"/>
    <p:sldId id="543" r:id="rId25"/>
    <p:sldId id="519" r:id="rId26"/>
    <p:sldId id="51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26-06-2020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about-aws/global-infrastructur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ddressguide.com/cid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ite24x7.com/tools/ipv4-subnetcalculator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430330" y="469602"/>
            <a:ext cx="333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NETWORKING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9011D-E144-4BFB-BA1A-9770A3F2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49" y="1708442"/>
            <a:ext cx="4624680" cy="4679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42E71F-6ADF-4B7C-91C0-650CD154B4D8}"/>
              </a:ext>
            </a:extLst>
          </p:cNvPr>
          <p:cNvSpPr txBox="1"/>
          <p:nvPr/>
        </p:nvSpPr>
        <p:spPr>
          <a:xfrm>
            <a:off x="1242204" y="1185787"/>
            <a:ext cx="4269154" cy="51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WHAT is Virtual Private Cloud?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Key concepts are:</a:t>
            </a:r>
          </a:p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VPC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Router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Routing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Network ACL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Subnet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Security Groups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E72DD-530E-438F-A796-F3726C5CCB65}"/>
              </a:ext>
            </a:extLst>
          </p:cNvPr>
          <p:cNvSpPr/>
          <p:nvPr/>
        </p:nvSpPr>
        <p:spPr>
          <a:xfrm>
            <a:off x="3376781" y="133261"/>
            <a:ext cx="568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https://aws.amazon.com/about-aws/global-infrastructure/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244401" y="469602"/>
            <a:ext cx="3703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Routing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09811-E57F-42BB-B1C1-6A7712E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78" y="1115933"/>
            <a:ext cx="6141844" cy="54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871708" y="469602"/>
            <a:ext cx="4448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Security 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8C24F-0A11-4A02-A63B-02C90BB4EA31}"/>
              </a:ext>
            </a:extLst>
          </p:cNvPr>
          <p:cNvSpPr txBox="1"/>
          <p:nvPr/>
        </p:nvSpPr>
        <p:spPr>
          <a:xfrm>
            <a:off x="2185073" y="1254167"/>
            <a:ext cx="8008763" cy="481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</a:rPr>
              <a:t>tateful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control of traffic flow in </a:t>
            </a:r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EC2 instance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 instance to many security group 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cumulative 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Default all outbound allowed.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Source and destination can be IP, CIDR and Security Groups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Network connection is tracked when inbound request is created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Security group can be changed during running status of instance.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Existing connections will also be updated.</a:t>
            </a:r>
          </a:p>
        </p:txBody>
      </p:sp>
    </p:spTree>
    <p:extLst>
      <p:ext uri="{BB962C8B-B14F-4D97-AF65-F5344CB8AC3E}">
        <p14:creationId xmlns:p14="http://schemas.microsoft.com/office/powerpoint/2010/main" val="408671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871708" y="469602"/>
            <a:ext cx="4448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Security  groups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24986-314B-49D3-B4E3-DAE46137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32" y="1402621"/>
            <a:ext cx="4438878" cy="2724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468204-05C3-4BF2-AC18-45A2D31C1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43" y="1269661"/>
            <a:ext cx="4850341" cy="52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7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8F4AF-99B3-4207-BA2E-431E5027BE8D}"/>
              </a:ext>
            </a:extLst>
          </p:cNvPr>
          <p:cNvSpPr/>
          <p:nvPr/>
        </p:nvSpPr>
        <p:spPr>
          <a:xfrm>
            <a:off x="3251350" y="469602"/>
            <a:ext cx="5689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Access  control  lists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05787-CC38-4806-BA60-3BC425CB1F7C}"/>
              </a:ext>
            </a:extLst>
          </p:cNvPr>
          <p:cNvSpPr txBox="1"/>
          <p:nvPr/>
        </p:nvSpPr>
        <p:spPr>
          <a:xfrm>
            <a:off x="2185073" y="1254167"/>
            <a:ext cx="8008763" cy="534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Access control list connected at the subnet level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1 Access control goes to more than 1 subnets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It is a stateless, we have to manage both the inbound and the outbound connections.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We have to give both the inbound and the outbound access rules which are important.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Default access rule “*” is deny all.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Deny rules have to come first and then allow rules.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55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9484FA-7167-4115-97D1-248D6EAA1046}"/>
              </a:ext>
            </a:extLst>
          </p:cNvPr>
          <p:cNvGraphicFramePr>
            <a:graphicFrameLocks noGrp="1"/>
          </p:cNvGraphicFramePr>
          <p:nvPr/>
        </p:nvGraphicFramePr>
        <p:xfrm>
          <a:off x="1876904" y="1825626"/>
          <a:ext cx="8428671" cy="4351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64">
                  <a:extLst>
                    <a:ext uri="{9D8B030D-6E8A-4147-A177-3AD203B41FA5}">
                      <a16:colId xmlns:a16="http://schemas.microsoft.com/office/drawing/2014/main" val="2861640251"/>
                    </a:ext>
                  </a:extLst>
                </a:gridCol>
                <a:gridCol w="920385">
                  <a:extLst>
                    <a:ext uri="{9D8B030D-6E8A-4147-A177-3AD203B41FA5}">
                      <a16:colId xmlns:a16="http://schemas.microsoft.com/office/drawing/2014/main" val="2893912373"/>
                    </a:ext>
                  </a:extLst>
                </a:gridCol>
                <a:gridCol w="685763">
                  <a:extLst>
                    <a:ext uri="{9D8B030D-6E8A-4147-A177-3AD203B41FA5}">
                      <a16:colId xmlns:a16="http://schemas.microsoft.com/office/drawing/2014/main" val="2904721747"/>
                    </a:ext>
                  </a:extLst>
                </a:gridCol>
                <a:gridCol w="1012756">
                  <a:extLst>
                    <a:ext uri="{9D8B030D-6E8A-4147-A177-3AD203B41FA5}">
                      <a16:colId xmlns:a16="http://schemas.microsoft.com/office/drawing/2014/main" val="1780726921"/>
                    </a:ext>
                  </a:extLst>
                </a:gridCol>
                <a:gridCol w="981350">
                  <a:extLst>
                    <a:ext uri="{9D8B030D-6E8A-4147-A177-3AD203B41FA5}">
                      <a16:colId xmlns:a16="http://schemas.microsoft.com/office/drawing/2014/main" val="448569480"/>
                    </a:ext>
                  </a:extLst>
                </a:gridCol>
                <a:gridCol w="903758">
                  <a:extLst>
                    <a:ext uri="{9D8B030D-6E8A-4147-A177-3AD203B41FA5}">
                      <a16:colId xmlns:a16="http://schemas.microsoft.com/office/drawing/2014/main" val="1484035193"/>
                    </a:ext>
                  </a:extLst>
                </a:gridCol>
                <a:gridCol w="3382995">
                  <a:extLst>
                    <a:ext uri="{9D8B030D-6E8A-4147-A177-3AD203B41FA5}">
                      <a16:colId xmlns:a16="http://schemas.microsoft.com/office/drawing/2014/main" val="1509036852"/>
                    </a:ext>
                  </a:extLst>
                </a:gridCol>
              </a:tblGrid>
              <a:tr h="245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Rule #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Type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Protocol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Port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Range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Allow/Deny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 dirty="0">
                          <a:effectLst/>
                        </a:rPr>
                        <a:t>Comments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728560918"/>
                  </a:ext>
                </a:extLst>
              </a:tr>
              <a:tr h="44013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100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HTTP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HTTP traffic from any IPv4 address.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420144936"/>
                  </a:ext>
                </a:extLst>
              </a:tr>
              <a:tr h="44013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105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HTTP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::/0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HTTP traffic from any IPv6 address.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2747783977"/>
                  </a:ext>
                </a:extLst>
              </a:tr>
              <a:tr h="44013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HTTPS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443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HTTPS traffic from any IPv4 address.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1286927385"/>
                  </a:ext>
                </a:extLst>
              </a:tr>
              <a:tr h="44013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115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HTTPS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443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::/0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HTTPS traffic from any IPv6 address.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317784351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SSH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192.0.2.0/24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SSH traffic from your home network's public IPv4 address range (over the internet gateway).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1311592232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130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RDP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3389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192.0.2.0/24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RDP traffic to the web servers from your home network's public IPv4 address range (over the internet gateway).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1339459678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140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Custom 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32768-65535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inbound return IPv4 traffic from the internet (that is, for requests that originate in the subnet).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3525370674"/>
                  </a:ext>
                </a:extLst>
              </a:tr>
              <a:tr h="44013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*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 traffic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DENY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Denies all inbound IPv4 traffic not already handled by a preceding rule (not modifiable).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/>
                </a:tc>
                <a:extLst>
                  <a:ext uri="{0D108BD9-81ED-4DB2-BD59-A6C34878D82A}">
                    <a16:rowId xmlns:a16="http://schemas.microsoft.com/office/drawing/2014/main" val="4596609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BD8F4AF-99B3-4207-BA2E-431E5027BE8D}"/>
              </a:ext>
            </a:extLst>
          </p:cNvPr>
          <p:cNvSpPr/>
          <p:nvPr/>
        </p:nvSpPr>
        <p:spPr>
          <a:xfrm>
            <a:off x="3251350" y="469602"/>
            <a:ext cx="5689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Access  control  lists</a:t>
            </a:r>
          </a:p>
        </p:txBody>
      </p:sp>
    </p:spTree>
    <p:extLst>
      <p:ext uri="{BB962C8B-B14F-4D97-AF65-F5344CB8AC3E}">
        <p14:creationId xmlns:p14="http://schemas.microsoft.com/office/powerpoint/2010/main" val="313639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678CE2-09C8-451F-9723-7A9E841D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96819"/>
              </p:ext>
            </p:extLst>
          </p:nvPr>
        </p:nvGraphicFramePr>
        <p:xfrm>
          <a:off x="1894217" y="1355003"/>
          <a:ext cx="8403565" cy="250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98">
                  <a:extLst>
                    <a:ext uri="{9D8B030D-6E8A-4147-A177-3AD203B41FA5}">
                      <a16:colId xmlns:a16="http://schemas.microsoft.com/office/drawing/2014/main" val="1254443724"/>
                    </a:ext>
                  </a:extLst>
                </a:gridCol>
                <a:gridCol w="846534">
                  <a:extLst>
                    <a:ext uri="{9D8B030D-6E8A-4147-A177-3AD203B41FA5}">
                      <a16:colId xmlns:a16="http://schemas.microsoft.com/office/drawing/2014/main" val="496365191"/>
                    </a:ext>
                  </a:extLst>
                </a:gridCol>
                <a:gridCol w="882347">
                  <a:extLst>
                    <a:ext uri="{9D8B030D-6E8A-4147-A177-3AD203B41FA5}">
                      <a16:colId xmlns:a16="http://schemas.microsoft.com/office/drawing/2014/main" val="909884130"/>
                    </a:ext>
                  </a:extLst>
                </a:gridCol>
                <a:gridCol w="727903">
                  <a:extLst>
                    <a:ext uri="{9D8B030D-6E8A-4147-A177-3AD203B41FA5}">
                      <a16:colId xmlns:a16="http://schemas.microsoft.com/office/drawing/2014/main" val="2378836511"/>
                    </a:ext>
                  </a:extLst>
                </a:gridCol>
                <a:gridCol w="922638">
                  <a:extLst>
                    <a:ext uri="{9D8B030D-6E8A-4147-A177-3AD203B41FA5}">
                      <a16:colId xmlns:a16="http://schemas.microsoft.com/office/drawing/2014/main" val="1097455158"/>
                    </a:ext>
                  </a:extLst>
                </a:gridCol>
                <a:gridCol w="1148708">
                  <a:extLst>
                    <a:ext uri="{9D8B030D-6E8A-4147-A177-3AD203B41FA5}">
                      <a16:colId xmlns:a16="http://schemas.microsoft.com/office/drawing/2014/main" val="1397444851"/>
                    </a:ext>
                  </a:extLst>
                </a:gridCol>
                <a:gridCol w="3299737">
                  <a:extLst>
                    <a:ext uri="{9D8B030D-6E8A-4147-A177-3AD203B41FA5}">
                      <a16:colId xmlns:a16="http://schemas.microsoft.com/office/drawing/2014/main" val="767505992"/>
                    </a:ext>
                  </a:extLst>
                </a:gridCol>
              </a:tblGrid>
              <a:tr h="4187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Rule #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Type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Protocol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Port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Range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Allow/Deny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Comments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extLst>
                  <a:ext uri="{0D108BD9-81ED-4DB2-BD59-A6C34878D82A}">
                    <a16:rowId xmlns:a16="http://schemas.microsoft.com/office/drawing/2014/main" val="2637089911"/>
                  </a:ext>
                </a:extLst>
              </a:tr>
              <a:tr h="41879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100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HTTP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outbound IPv4 HTTP traffic from the subnet to the internet.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extLst>
                  <a:ext uri="{0D108BD9-81ED-4DB2-BD59-A6C34878D82A}">
                    <a16:rowId xmlns:a16="http://schemas.microsoft.com/office/drawing/2014/main" val="3684861787"/>
                  </a:ext>
                </a:extLst>
              </a:tr>
              <a:tr h="41879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105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HTTP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TCP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::/0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Allows outbound IPv6 HTTP traffic from the subnet to the internet.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extLst>
                  <a:ext uri="{0D108BD9-81ED-4DB2-BD59-A6C34878D82A}">
                    <a16:rowId xmlns:a16="http://schemas.microsoft.com/office/drawing/2014/main" val="3532840548"/>
                  </a:ext>
                </a:extLst>
              </a:tr>
              <a:tr h="41879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HTTPS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443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Allows outbound IPv4 HTTPS traffic from the subnet to the internet.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extLst>
                  <a:ext uri="{0D108BD9-81ED-4DB2-BD59-A6C34878D82A}">
                    <a16:rowId xmlns:a16="http://schemas.microsoft.com/office/drawing/2014/main" val="2314458561"/>
                  </a:ext>
                </a:extLst>
              </a:tr>
              <a:tr h="82965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120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Custom TCP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TCP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32768-65535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0.0.0.0/0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ALLOW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Allows outbound IPv4 responses to clients on the internet (for example, serving webpages to people visiting the web servers in the subnet).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03" marR="11203" marT="11203" marB="0" anchor="b"/>
                </a:tc>
                <a:extLst>
                  <a:ext uri="{0D108BD9-81ED-4DB2-BD59-A6C34878D82A}">
                    <a16:rowId xmlns:a16="http://schemas.microsoft.com/office/drawing/2014/main" val="59298428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8EFE84-4950-4DC5-81E5-DF7BB5771E15}"/>
              </a:ext>
            </a:extLst>
          </p:cNvPr>
          <p:cNvSpPr/>
          <p:nvPr/>
        </p:nvSpPr>
        <p:spPr>
          <a:xfrm>
            <a:off x="3251350" y="469602"/>
            <a:ext cx="5689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Access  control  lists</a:t>
            </a:r>
          </a:p>
        </p:txBody>
      </p:sp>
    </p:spTree>
    <p:extLst>
      <p:ext uri="{BB962C8B-B14F-4D97-AF65-F5344CB8AC3E}">
        <p14:creationId xmlns:p14="http://schemas.microsoft.com/office/powerpoint/2010/main" val="296239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648861" y="408381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INTERNET   GATEWAY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4358-F052-4ABB-B087-572E56D8A0BC}"/>
              </a:ext>
            </a:extLst>
          </p:cNvPr>
          <p:cNvSpPr txBox="1"/>
          <p:nvPr/>
        </p:nvSpPr>
        <p:spPr>
          <a:xfrm>
            <a:off x="778968" y="1454992"/>
            <a:ext cx="5466556" cy="534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Connection of an EC2 instance to the Internet.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Directs inbound requests into Gateway to the private </a:t>
            </a: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ip</a:t>
            </a:r>
            <a:endParaRPr lang="en-US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Directs the outbound requests, return address to the public </a:t>
            </a: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ip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or the elastic </a:t>
            </a: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ip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It is attached to the routing table which is attached to subnet to decide the type of the subnet: public or private.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361C8-64DA-4122-813F-6B928457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76" y="1523902"/>
            <a:ext cx="4642089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4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540665" y="408381"/>
            <a:ext cx="51106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Egress  only  </a:t>
            </a: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internet  gateways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D38DB6-7C32-4916-81EC-73A35431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46" y="1893865"/>
            <a:ext cx="5014786" cy="4077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4B5BB-B303-434D-A0B7-4592CF092066}"/>
              </a:ext>
            </a:extLst>
          </p:cNvPr>
          <p:cNvSpPr txBox="1"/>
          <p:nvPr/>
        </p:nvSpPr>
        <p:spPr>
          <a:xfrm>
            <a:off x="778968" y="2014285"/>
            <a:ext cx="5466556" cy="216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Egress internet gateways is the outbound only requests for IpV6 and not for IpV4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We have to attach them to the route table</a:t>
            </a:r>
            <a:endParaRPr lang="en-IN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18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760296" y="469602"/>
            <a:ext cx="4671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DHcp</a:t>
            </a: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  options  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2D2AF-BA16-4959-9BED-22104F18FAF1}"/>
              </a:ext>
            </a:extLst>
          </p:cNvPr>
          <p:cNvSpPr txBox="1"/>
          <p:nvPr/>
        </p:nvSpPr>
        <p:spPr>
          <a:xfrm>
            <a:off x="1201661" y="1444941"/>
            <a:ext cx="8744595" cy="216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Default public and private FQDN is provided.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Upto</a:t>
            </a: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4 DHCP option set can be attached to use custom DNS provider for the instances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This can be used in Big data environments.</a:t>
            </a:r>
            <a:endParaRPr lang="en-IN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74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138605" y="469602"/>
            <a:ext cx="3914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Nat   gateways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97BF6-717C-4B6A-A72C-97B124A2A116}"/>
              </a:ext>
            </a:extLst>
          </p:cNvPr>
          <p:cNvSpPr txBox="1"/>
          <p:nvPr/>
        </p:nvSpPr>
        <p:spPr>
          <a:xfrm>
            <a:off x="606439" y="1470821"/>
            <a:ext cx="5112875" cy="481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Provide network translation on only outbound and its corresponding inbound results.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No direct inbound will be allowed into the subnet attached to Nat Gateway.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It is attached to Elastic IP address.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If no longer used, Elastic IP still remains.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It is charged on hourly basis.</a:t>
            </a:r>
            <a:endParaRPr lang="en-IN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ABC92B-1C53-4818-ABDE-C20F0A17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71" y="1470820"/>
            <a:ext cx="6431872" cy="46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0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147152" y="469602"/>
            <a:ext cx="589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VIRTUAL  PRIVATE 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57E80-152E-4AF0-AD1C-FC24D1EE47A5}"/>
              </a:ext>
            </a:extLst>
          </p:cNvPr>
          <p:cNvSpPr txBox="1"/>
          <p:nvPr/>
        </p:nvSpPr>
        <p:spPr>
          <a:xfrm>
            <a:off x="1118174" y="1536347"/>
            <a:ext cx="6547449" cy="357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 virtual network for an organization.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It has an CIDR range.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It can have many subnets.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There are Default and Non Default VPC’s.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Access to internet using Internet Gateways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Have public and private subnets.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0C71AC-0890-4153-9D74-634F78FE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13" y="1893154"/>
            <a:ext cx="4496031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175479" y="469602"/>
            <a:ext cx="3841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nAT</a:t>
            </a: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  INSTANCES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9C7AF-5CE9-45F8-91E3-16A12E3B6C31}"/>
              </a:ext>
            </a:extLst>
          </p:cNvPr>
          <p:cNvSpPr txBox="1"/>
          <p:nvPr/>
        </p:nvSpPr>
        <p:spPr>
          <a:xfrm>
            <a:off x="606439" y="1470821"/>
            <a:ext cx="5112875" cy="322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NAT instances are used for the connection for outbound in the public subnet.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NAT instances are special type of AMIs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The NAT instance is attached to the route table.</a:t>
            </a:r>
            <a:endParaRPr lang="en-US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7CC5AA-6E75-450D-AF75-883FC1B7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73" y="1470821"/>
            <a:ext cx="6169441" cy="51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767787" y="469602"/>
            <a:ext cx="2656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Elastic  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F3E4E-E05C-4950-811A-67111B862B2C}"/>
              </a:ext>
            </a:extLst>
          </p:cNvPr>
          <p:cNvSpPr txBox="1"/>
          <p:nvPr/>
        </p:nvSpPr>
        <p:spPr>
          <a:xfrm>
            <a:off x="2938589" y="1444942"/>
            <a:ext cx="10582021" cy="269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Permanent IP address which is available to VPC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Upto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5 Elastic IP’s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Small rate charged when elastic IP is not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Ensures non changed public 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Can be used with NAT Gateways</a:t>
            </a:r>
            <a:endParaRPr lang="en-US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903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308248" y="469602"/>
            <a:ext cx="5575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Peering  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84FDC-3FC9-47EF-A855-FD33BF541FCD}"/>
              </a:ext>
            </a:extLst>
          </p:cNvPr>
          <p:cNvSpPr txBox="1"/>
          <p:nvPr/>
        </p:nvSpPr>
        <p:spPr>
          <a:xfrm>
            <a:off x="1201661" y="1444941"/>
            <a:ext cx="8744595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Connect from 1 VPC to another in the same account.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It is cost effective and entire solution is managed in AWS.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D0A21-0B62-4A77-860A-D11F6226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34" y="3108908"/>
            <a:ext cx="6881621" cy="31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308248" y="469602"/>
            <a:ext cx="5575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Peering  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84FDC-3FC9-47EF-A855-FD33BF541FCD}"/>
              </a:ext>
            </a:extLst>
          </p:cNvPr>
          <p:cNvSpPr txBox="1"/>
          <p:nvPr/>
        </p:nvSpPr>
        <p:spPr>
          <a:xfrm>
            <a:off x="1201661" y="1444941"/>
            <a:ext cx="8744595" cy="56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Transitive peering and overlapping CIDR blocks are not supported.</a:t>
            </a:r>
            <a:endParaRPr lang="en-IN" sz="2300" dirty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D3A82-2666-4384-8826-BF47D745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74" y="3736572"/>
            <a:ext cx="3587352" cy="209526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194E10-49CA-4176-AD35-9211A6BA9881}"/>
              </a:ext>
            </a:extLst>
          </p:cNvPr>
          <p:cNvCxnSpPr>
            <a:cxnSpLocks/>
          </p:cNvCxnSpPr>
          <p:nvPr/>
        </p:nvCxnSpPr>
        <p:spPr>
          <a:xfrm>
            <a:off x="2932981" y="2013302"/>
            <a:ext cx="0" cy="160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566306-A043-4F60-8B38-ED8B34B3E5BA}"/>
              </a:ext>
            </a:extLst>
          </p:cNvPr>
          <p:cNvCxnSpPr>
            <a:cxnSpLocks/>
          </p:cNvCxnSpPr>
          <p:nvPr/>
        </p:nvCxnSpPr>
        <p:spPr>
          <a:xfrm>
            <a:off x="6096000" y="2013302"/>
            <a:ext cx="2608053" cy="160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94CE7F-0DAC-43A5-A487-ED7A8162D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76" y="3982978"/>
            <a:ext cx="3968954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2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591455" y="469602"/>
            <a:ext cx="3009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End   points</a:t>
            </a:r>
          </a:p>
        </p:txBody>
      </p:sp>
    </p:spTree>
    <p:extLst>
      <p:ext uri="{BB962C8B-B14F-4D97-AF65-F5344CB8AC3E}">
        <p14:creationId xmlns:p14="http://schemas.microsoft.com/office/powerpoint/2010/main" val="227205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551905" y="469602"/>
            <a:ext cx="5088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End   point  services</a:t>
            </a:r>
          </a:p>
        </p:txBody>
      </p:sp>
    </p:spTree>
    <p:extLst>
      <p:ext uri="{BB962C8B-B14F-4D97-AF65-F5344CB8AC3E}">
        <p14:creationId xmlns:p14="http://schemas.microsoft.com/office/powerpoint/2010/main" val="258804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121494" y="469602"/>
            <a:ext cx="5949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DESIGN   A   BASTION  AND  </a:t>
            </a:r>
          </a:p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INSTANCES  GROUP</a:t>
            </a:r>
          </a:p>
        </p:txBody>
      </p:sp>
    </p:spTree>
    <p:extLst>
      <p:ext uri="{BB962C8B-B14F-4D97-AF65-F5344CB8AC3E}">
        <p14:creationId xmlns:p14="http://schemas.microsoft.com/office/powerpoint/2010/main" val="36987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1292363" y="572087"/>
            <a:ext cx="8244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Classless  interdomain  routing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14EB4-7D3F-4BAE-9F11-E7592747893F}"/>
              </a:ext>
            </a:extLst>
          </p:cNvPr>
          <p:cNvSpPr/>
          <p:nvPr/>
        </p:nvSpPr>
        <p:spPr>
          <a:xfrm>
            <a:off x="968506" y="4501310"/>
            <a:ext cx="376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https://www.ipaddressguide.com/cidr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6C494-F699-475E-B408-6FF752BDB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985" y="3514995"/>
            <a:ext cx="5923280" cy="3100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EAAD1-C105-4699-A52E-60827E8C333A}"/>
              </a:ext>
            </a:extLst>
          </p:cNvPr>
          <p:cNvSpPr txBox="1"/>
          <p:nvPr/>
        </p:nvSpPr>
        <p:spPr>
          <a:xfrm>
            <a:off x="264735" y="1495707"/>
            <a:ext cx="5558624" cy="1630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10.0.0.0 / 28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0000 1010 0000 0000 0000 0000 0000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0000</a:t>
            </a:r>
          </a:p>
          <a:p>
            <a:pPr>
              <a:lnSpc>
                <a:spcPct val="150000"/>
              </a:lnSpc>
            </a:pPr>
            <a:r>
              <a:rPr lang="en-IN" sz="2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0000 1010 0000 0000 0000 0000 0000</a:t>
            </a: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 1111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FA76D2-18EA-4A4F-BA14-EDCBE9837AAE}"/>
              </a:ext>
            </a:extLst>
          </p:cNvPr>
          <p:cNvCxnSpPr/>
          <p:nvPr/>
        </p:nvCxnSpPr>
        <p:spPr>
          <a:xfrm>
            <a:off x="1958196" y="1863306"/>
            <a:ext cx="819510" cy="3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-552678" y="108868"/>
            <a:ext cx="494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Subnets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6B739-11E8-438A-BB17-53AC409F70B8}"/>
              </a:ext>
            </a:extLst>
          </p:cNvPr>
          <p:cNvSpPr txBox="1"/>
          <p:nvPr/>
        </p:nvSpPr>
        <p:spPr>
          <a:xfrm>
            <a:off x="264735" y="1569280"/>
            <a:ext cx="4779386" cy="481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Grouping of a range of IP’s in a availability zone.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Attached to a routing table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Public subnet has an Internet Gateway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Private subnet does not connect to Internet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An Virtual Private Subnet will have a virtual private gateway.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CCC72-29ED-445A-A9D7-B4590301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20" y="-147144"/>
            <a:ext cx="5623880" cy="66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14898" y="469602"/>
            <a:ext cx="6162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Networking  interfaces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EE91C-2E85-4100-A991-DBCE89EA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45" y="1655324"/>
            <a:ext cx="6942709" cy="46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244401" y="469602"/>
            <a:ext cx="3703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Routing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4A9EB-7CF7-45DA-B73C-43976044043A}"/>
              </a:ext>
            </a:extLst>
          </p:cNvPr>
          <p:cNvSpPr txBox="1"/>
          <p:nvPr/>
        </p:nvSpPr>
        <p:spPr>
          <a:xfrm>
            <a:off x="2185073" y="1254167"/>
            <a:ext cx="8008763" cy="4815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Information on routing process at the </a:t>
            </a:r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subnet level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There is 1 default subnet for the default VPC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Specific route table can be created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Target can be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Internet Gateway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Virtual Private Gateway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Subnet – CIDR Block ( Internal)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ENI Device…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Routing follows process = highest specific to lowest specific</a:t>
            </a:r>
          </a:p>
        </p:txBody>
      </p:sp>
    </p:spTree>
    <p:extLst>
      <p:ext uri="{BB962C8B-B14F-4D97-AF65-F5344CB8AC3E}">
        <p14:creationId xmlns:p14="http://schemas.microsoft.com/office/powerpoint/2010/main" val="24660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14901" y="469602"/>
            <a:ext cx="6162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Networking 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73769-A3D0-47AA-937D-924A1D86F05F}"/>
              </a:ext>
            </a:extLst>
          </p:cNvPr>
          <p:cNvSpPr txBox="1"/>
          <p:nvPr/>
        </p:nvSpPr>
        <p:spPr>
          <a:xfrm>
            <a:off x="3014900" y="1668235"/>
            <a:ext cx="6293001" cy="322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accent5">
                    <a:lumMod val="75000"/>
                  </a:schemeClr>
                </a:solidFill>
              </a:rPr>
              <a:t>Information about network connection to EC2.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1 or more interfaces possible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Security-Group attached.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Instance logging using VPC flow logs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Public IP access comes from the subnet.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5">
                    <a:lumMod val="75000"/>
                  </a:schemeClr>
                </a:solidFill>
              </a:rPr>
              <a:t>Can move Network Interface across instances</a:t>
            </a:r>
          </a:p>
        </p:txBody>
      </p:sp>
    </p:spTree>
    <p:extLst>
      <p:ext uri="{BB962C8B-B14F-4D97-AF65-F5344CB8AC3E}">
        <p14:creationId xmlns:p14="http://schemas.microsoft.com/office/powerpoint/2010/main" val="88254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244401" y="469602"/>
            <a:ext cx="3703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Routing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7E25C-6A65-4A10-A8E4-F1A75FE9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52" y="2981129"/>
            <a:ext cx="3695890" cy="1632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A5AD5-17FF-4E56-9D44-98CF9346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61" y="2631861"/>
            <a:ext cx="4540483" cy="2330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52FA1F-C96A-4925-B0F0-48A223E48BBC}"/>
              </a:ext>
            </a:extLst>
          </p:cNvPr>
          <p:cNvSpPr/>
          <p:nvPr/>
        </p:nvSpPr>
        <p:spPr>
          <a:xfrm>
            <a:off x="3435330" y="5573466"/>
            <a:ext cx="5825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5"/>
              </a:rPr>
              <a:t>https://www.site24x7.com/tools/ipv4-subnetcalculator.html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7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014898" y="469602"/>
            <a:ext cx="6162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Networking 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EFC38-7D66-4860-BCFB-F7D98A5C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36" y="2520452"/>
            <a:ext cx="8178927" cy="20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0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953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23</cp:revision>
  <dcterms:created xsi:type="dcterms:W3CDTF">2020-04-14T15:25:38Z</dcterms:created>
  <dcterms:modified xsi:type="dcterms:W3CDTF">2020-06-28T00:16:46Z</dcterms:modified>
</cp:coreProperties>
</file>