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1"/>
  </p:notesMasterIdLst>
  <p:handoutMasterIdLst>
    <p:handoutMasterId r:id="rId22"/>
  </p:handoutMasterIdLst>
  <p:sldIdLst>
    <p:sldId id="256" r:id="rId2"/>
    <p:sldId id="257" r:id="rId3"/>
    <p:sldId id="259" r:id="rId4"/>
    <p:sldId id="260" r:id="rId5"/>
    <p:sldId id="261" r:id="rId6"/>
    <p:sldId id="262" r:id="rId7"/>
    <p:sldId id="263" r:id="rId8"/>
    <p:sldId id="264" r:id="rId9"/>
    <p:sldId id="265" r:id="rId10"/>
    <p:sldId id="266" r:id="rId11"/>
    <p:sldId id="269" r:id="rId12"/>
    <p:sldId id="277" r:id="rId13"/>
    <p:sldId id="279" r:id="rId14"/>
    <p:sldId id="280" r:id="rId15"/>
    <p:sldId id="281" r:id="rId16"/>
    <p:sldId id="282" r:id="rId17"/>
    <p:sldId id="283" r:id="rId18"/>
    <p:sldId id="284" r:id="rId19"/>
    <p:sldId id="285" r:id="rId20"/>
  </p:sldIdLst>
  <p:sldSz cx="9144000" cy="6858000" type="screen4x3"/>
  <p:notesSz cx="6991350" cy="9282113"/>
  <p:defaultTex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6600"/>
    <a:srgbClr val="FFCC66"/>
    <a:srgbClr val="CC9900"/>
    <a:srgbClr val="006699"/>
    <a:srgbClr val="CC3300"/>
    <a:srgbClr val="0000FF"/>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0447" autoAdjust="0"/>
    <p:restoredTop sz="94014" autoAdjust="0"/>
  </p:normalViewPr>
  <p:slideViewPr>
    <p:cSldViewPr>
      <p:cViewPr>
        <p:scale>
          <a:sx n="66" d="100"/>
          <a:sy n="66" d="100"/>
        </p:scale>
        <p:origin x="-1992" y="-186"/>
      </p:cViewPr>
      <p:guideLst>
        <p:guide orient="horz" pos="2160"/>
        <p:guide orient="horz" pos="953"/>
        <p:guide orient="horz" pos="487"/>
        <p:guide orient="horz" pos="336"/>
        <p:guide pos="2880"/>
        <p:guide pos="480"/>
        <p:guide pos="384"/>
        <p:guide pos="5355"/>
        <p:guide pos="816"/>
        <p:guide pos="761"/>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130"/>
    </p:cViewPr>
  </p:sorterViewPr>
  <p:notesViewPr>
    <p:cSldViewPr>
      <p:cViewPr>
        <p:scale>
          <a:sx n="100" d="100"/>
          <a:sy n="100" d="100"/>
        </p:scale>
        <p:origin x="-738" y="2478"/>
      </p:cViewPr>
      <p:guideLst>
        <p:guide orient="horz" pos="2923"/>
        <p:guide orient="horz" pos="3312"/>
        <p:guide orient="horz" pos="3456"/>
        <p:guide orient="horz" pos="288"/>
        <p:guide pos="2202"/>
        <p:guide pos="288"/>
        <p:guide pos="384"/>
        <p:guide pos="432"/>
        <p:guide pos="57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defRPr sz="1200"/>
            </a:lvl1pPr>
          </a:lstStyle>
          <a:p>
            <a:pPr>
              <a:defRPr/>
            </a:pPr>
            <a:endParaRPr lang="en-US"/>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defRPr sz="1200"/>
            </a:lvl1pPr>
          </a:lstStyle>
          <a:p>
            <a:pPr>
              <a:defRPr/>
            </a:pPr>
            <a:endParaRPr lang="en-US"/>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defRPr sz="1200"/>
            </a:lvl1pPr>
          </a:lstStyle>
          <a:p>
            <a:pPr>
              <a:defRPr/>
            </a:pPr>
            <a:endParaRPr lang="en-US"/>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defRPr sz="1200"/>
            </a:lvl1pPr>
          </a:lstStyle>
          <a:p>
            <a:pPr>
              <a:defRPr/>
            </a:pPr>
            <a:fld id="{550028B0-5906-4B44-8AF0-6FD9471C62C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Slide_Image_Placeholder"/>
          <p:cNvSpPr>
            <a:spLocks noChangeArrowheads="1" noTextEdit="1"/>
          </p:cNvSpPr>
          <p:nvPr>
            <p:ph type="sldImg" idx="2"/>
          </p:nvPr>
        </p:nvSpPr>
        <p:spPr bwMode="auto">
          <a:xfrm>
            <a:off x="477838" y="463550"/>
            <a:ext cx="6035675" cy="452596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5221288"/>
            <a:ext cx="6076950" cy="3656012"/>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6" name="Rectangle 10"/>
          <p:cNvSpPr>
            <a:spLocks noGrp="1" noChangeArrowheads="1"/>
          </p:cNvSpPr>
          <p:nvPr>
            <p:ph type="ftr" sz="quarter" idx="4"/>
          </p:nvPr>
        </p:nvSpPr>
        <p:spPr bwMode="auto">
          <a:xfrm>
            <a:off x="457200" y="9001125"/>
            <a:ext cx="607695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FontTx/>
              <a:buNone/>
              <a:defRPr sz="1100"/>
            </a:lvl1pPr>
          </a:lstStyle>
          <a:p>
            <a:pPr>
              <a:defRPr/>
            </a:pPr>
            <a:r>
              <a:rPr lang="en-US"/>
              <a:t>Oracle Database 11</a:t>
            </a:r>
            <a:r>
              <a:rPr lang="en-US" i="1"/>
              <a:t>g</a:t>
            </a:r>
            <a:r>
              <a:rPr lang="en-US"/>
              <a:t>: Develop PL/SQL Program Units   5 - </a:t>
            </a:r>
            <a:fld id="{E1D0C23D-31C5-4AD5-8333-30DDC24EAC50}" type="slidenum">
              <a:rPr lang="en-US"/>
              <a:pPr>
                <a:defRPr/>
              </a:pPr>
              <a:t>‹#›</a:t>
            </a:fld>
            <a:endParaRPr lang="en-US"/>
          </a:p>
        </p:txBody>
      </p:sp>
    </p:spTree>
  </p:cSld>
  <p:clrMap bg1="lt1" tx1="dk1" bg2="lt2" tx2="dk2" accent1="accent1" accent2="accent2" accent3="accent3" accent4="accent4" accent5="accent5" accent6="accent6" hlink="hlink" folHlink="folHlink"/>
  <p:hf hdr="0" dt="0"/>
  <p:notesStyle>
    <a:lvl1pPr algn="l" defTabSz="457200" rtl="0" eaLnBrk="0" fontAlgn="base" hangingPunct="0">
      <a:spcBef>
        <a:spcPct val="50000"/>
      </a:spcBef>
      <a:spcAft>
        <a:spcPct val="0"/>
      </a:spcAft>
      <a:buSzPct val="100000"/>
      <a:buFont typeface="Arial" charset="0"/>
      <a:defRPr sz="1200" b="1" kern="1200">
        <a:solidFill>
          <a:schemeClr val="tx1"/>
        </a:solidFill>
        <a:latin typeface="Arial" charset="0"/>
        <a:ea typeface="+mn-ea"/>
        <a:cs typeface="+mn-cs"/>
      </a:defRPr>
    </a:lvl1pPr>
    <a:lvl2pPr marL="114300" algn="l" defTabSz="457200" rtl="0" eaLnBrk="0" fontAlgn="base" hangingPunct="0">
      <a:spcBef>
        <a:spcPct val="25000"/>
      </a:spcBef>
      <a:spcAft>
        <a:spcPct val="0"/>
      </a:spcAft>
      <a:buSzPct val="100000"/>
      <a:buFont typeface="Times New Roman" charset="0"/>
      <a:defRPr sz="1200" kern="1200">
        <a:solidFill>
          <a:srgbClr val="000000"/>
        </a:solidFill>
        <a:latin typeface="Times New Roman" charset="0"/>
        <a:ea typeface="+mn-ea"/>
        <a:cs typeface="+mn-cs"/>
      </a:defRPr>
    </a:lvl2pPr>
    <a:lvl3pPr marL="457200" indent="-228600" algn="l" defTabSz="457200" rtl="0" eaLnBrk="0" fontAlgn="base" hangingPunct="0">
      <a:spcBef>
        <a:spcPct val="0"/>
      </a:spcBef>
      <a:spcAft>
        <a:spcPct val="0"/>
      </a:spcAft>
      <a:buSzPct val="100000"/>
      <a:buFont typeface="Times New Roman" charset="0"/>
      <a:buChar char="•"/>
      <a:defRPr sz="1200" kern="1200">
        <a:solidFill>
          <a:srgbClr val="000000"/>
        </a:solidFill>
        <a:latin typeface="Times New Roman" charset="0"/>
        <a:ea typeface="+mn-ea"/>
        <a:cs typeface="+mn-cs"/>
      </a:defRPr>
    </a:lvl3pPr>
    <a:lvl4pPr marL="800100" indent="-228600" algn="l" defTabSz="457200" rtl="0" eaLnBrk="0" fontAlgn="base" hangingPunct="0">
      <a:spcBef>
        <a:spcPct val="0"/>
      </a:spcBef>
      <a:spcAft>
        <a:spcPct val="0"/>
      </a:spcAft>
      <a:buSzPct val="100000"/>
      <a:buFont typeface="Times New Roman" charset="0"/>
      <a:buChar char="-"/>
      <a:defRPr sz="1200" kern="1200">
        <a:solidFill>
          <a:srgbClr val="000000"/>
        </a:solidFill>
        <a:latin typeface="Times New Roman" charset="0"/>
        <a:ea typeface="+mn-ea"/>
        <a:cs typeface="+mn-cs"/>
      </a:defRPr>
    </a:lvl4pPr>
    <a:lvl5pPr marL="914400" algn="l" defTabSz="457200" rtl="0" eaLnBrk="0" fontAlgn="base" hangingPunct="0">
      <a:spcBef>
        <a:spcPct val="0"/>
      </a:spcBef>
      <a:spcAft>
        <a:spcPct val="0"/>
      </a:spcAft>
      <a:buSzPct val="100000"/>
      <a:buFont typeface="Times New Roman"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image" Target="../media/image6.png"/><Relationship Id="rId4" Type="http://schemas.openxmlformats.org/officeDocument/2006/relationships/image" Target="../media/image5.png"/></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image" Target="../media/image3.png"/></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ChangeArrowheads="1" noTextEdit="1"/>
          </p:cNvSpPr>
          <p:nvPr>
            <p:ph type="sldImg"/>
          </p:nvPr>
        </p:nvSpPr>
        <p:spPr>
          <a:ln/>
        </p:spPr>
      </p:sp>
      <p:sp>
        <p:nvSpPr>
          <p:cNvPr id="22531" name="Rectangle 3"/>
          <p:cNvSpPr>
            <a:spLocks noGrp="1" noChangeArrowheads="1"/>
          </p:cNvSpPr>
          <p:nvPr>
            <p:ph type="body" idx="1"/>
          </p:nvPr>
        </p:nvSpPr>
        <p:spPr>
          <a:xfrm>
            <a:off x="457200" y="5221288"/>
            <a:ext cx="6076950" cy="3541712"/>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
          <p:cNvSpPr>
            <a:spLocks noGrp="1" noChangeArrowheads="1"/>
          </p:cNvSpPr>
          <p:nvPr>
            <p:ph type="ftr" sz="quarter" idx="4"/>
          </p:nvPr>
        </p:nvSpPr>
        <p:spPr>
          <a:noFill/>
        </p:spPr>
        <p:txBody>
          <a:bodyPr/>
          <a:lstStyle/>
          <a:p>
            <a:r>
              <a:rPr lang="en-US" smtClean="0"/>
              <a:t>Oracle Database 11</a:t>
            </a:r>
            <a:r>
              <a:rPr lang="en-US" i="1" smtClean="0"/>
              <a:t>g</a:t>
            </a:r>
            <a:r>
              <a:rPr lang="en-US" smtClean="0"/>
              <a:t>: Develop PL/SQL Program Units   5 - </a:t>
            </a:r>
            <a:fld id="{92341832-15EE-4D8F-8270-0E3C2F3F9434}" type="slidenum">
              <a:rPr lang="en-US" smtClean="0"/>
              <a:pPr/>
              <a:t>10</a:t>
            </a:fld>
            <a:endParaRPr lang="en-US" smtClean="0"/>
          </a:p>
        </p:txBody>
      </p:sp>
      <p:sp>
        <p:nvSpPr>
          <p:cNvPr id="31747" name="Rectangle 2"/>
          <p:cNvSpPr>
            <a:spLocks noChangeArrowheads="1" noTextEdit="1"/>
          </p:cNvSpPr>
          <p:nvPr>
            <p:ph type="sldImg"/>
          </p:nvPr>
        </p:nvSpPr>
        <p:spPr>
          <a:ln/>
        </p:spPr>
      </p:sp>
      <p:sp>
        <p:nvSpPr>
          <p:cNvPr id="31748" name="Rectangle 3"/>
          <p:cNvSpPr>
            <a:spLocks noGrp="1" noChangeArrowheads="1"/>
          </p:cNvSpPr>
          <p:nvPr>
            <p:ph type="body" idx="1"/>
          </p:nvPr>
        </p:nvSpPr>
        <p:spPr>
          <a:xfrm>
            <a:off x="457200" y="5221288"/>
            <a:ext cx="6076950" cy="3541712"/>
          </a:xfrm>
          <a:noFill/>
          <a:ln/>
        </p:spPr>
        <p:txBody>
          <a:bodyPr/>
          <a:lstStyle/>
          <a:p>
            <a:pPr eaLnBrk="1" hangingPunct="1"/>
            <a:r>
              <a:rPr lang="en-US" smtClean="0"/>
              <a:t>Package Initialization Block</a:t>
            </a:r>
          </a:p>
          <a:p>
            <a:pPr lvl="1" eaLnBrk="1" hangingPunct="1"/>
            <a:r>
              <a:rPr lang="en-US" smtClean="0"/>
              <a:t>The first time a component in a package is referenced, the entire package is loaded into memory for the user session. By default, the initial value of variables is </a:t>
            </a:r>
            <a:r>
              <a:rPr lang="en-US" smtClean="0">
                <a:latin typeface="Courier New" pitchFamily="49" charset="0"/>
              </a:rPr>
              <a:t>NULL</a:t>
            </a:r>
            <a:r>
              <a:rPr lang="en-US" smtClean="0"/>
              <a:t> (if not explicitly initialized). To initialize package variables, you can:</a:t>
            </a:r>
          </a:p>
          <a:p>
            <a:pPr lvl="2" eaLnBrk="1" hangingPunct="1">
              <a:spcBef>
                <a:spcPct val="25000"/>
              </a:spcBef>
            </a:pPr>
            <a:r>
              <a:rPr lang="en-US" smtClean="0"/>
              <a:t>Use assignment operations in their declarations for simple initialization tasks</a:t>
            </a:r>
          </a:p>
          <a:p>
            <a:pPr lvl="2" eaLnBrk="1" hangingPunct="1"/>
            <a:r>
              <a:rPr lang="en-US" smtClean="0"/>
              <a:t>Add code block to the end of a package body for more complex initialization tasks</a:t>
            </a:r>
          </a:p>
          <a:p>
            <a:pPr lvl="1" eaLnBrk="1" hangingPunct="1"/>
            <a:r>
              <a:rPr lang="en-US" smtClean="0"/>
              <a:t>Consider the block of code at the end of a package body as a package initialization block that executes once, when the package is first invoked within the user session.</a:t>
            </a:r>
          </a:p>
          <a:p>
            <a:pPr lvl="1" eaLnBrk="1" hangingPunct="1"/>
            <a:r>
              <a:rPr lang="en-US" smtClean="0"/>
              <a:t>The example in the slide shows the </a:t>
            </a:r>
            <a:r>
              <a:rPr lang="en-US" smtClean="0">
                <a:latin typeface="Courier New" pitchFamily="49" charset="0"/>
              </a:rPr>
              <a:t>v_tax</a:t>
            </a:r>
            <a:r>
              <a:rPr lang="en-US" smtClean="0"/>
              <a:t> public variable being initialized to the value in the </a:t>
            </a:r>
            <a:r>
              <a:rPr lang="en-US" smtClean="0">
                <a:latin typeface="Courier New" pitchFamily="49" charset="0"/>
              </a:rPr>
              <a:t>tax_rates</a:t>
            </a:r>
            <a:r>
              <a:rPr lang="en-US" smtClean="0"/>
              <a:t> table the first time the </a:t>
            </a:r>
            <a:r>
              <a:rPr lang="en-US" smtClean="0">
                <a:latin typeface="Courier New" pitchFamily="49" charset="0"/>
              </a:rPr>
              <a:t>taxes</a:t>
            </a:r>
            <a:r>
              <a:rPr lang="en-US" smtClean="0"/>
              <a:t> package is referenced.</a:t>
            </a:r>
          </a:p>
          <a:p>
            <a:pPr lvl="1" eaLnBrk="1" hangingPunct="1"/>
            <a:r>
              <a:rPr lang="en-US" b="1" smtClean="0"/>
              <a:t>Note:</a:t>
            </a:r>
            <a:r>
              <a:rPr lang="en-US" smtClean="0"/>
              <a:t> If you initialize the variable in the declaration by using an assignment operation, it is overwritten by the code in the initialization block at the end of the package body. The initialization block is terminated by the </a:t>
            </a:r>
            <a:r>
              <a:rPr lang="en-US" smtClean="0">
                <a:latin typeface="Courier New" pitchFamily="49" charset="0"/>
              </a:rPr>
              <a:t>END</a:t>
            </a:r>
            <a:r>
              <a:rPr lang="en-US" smtClean="0"/>
              <a:t> keyword for the package body.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
          <p:cNvSpPr>
            <a:spLocks noGrp="1" noChangeArrowheads="1"/>
          </p:cNvSpPr>
          <p:nvPr>
            <p:ph type="ftr" sz="quarter" idx="4"/>
          </p:nvPr>
        </p:nvSpPr>
        <p:spPr>
          <a:noFill/>
        </p:spPr>
        <p:txBody>
          <a:bodyPr/>
          <a:lstStyle/>
          <a:p>
            <a:r>
              <a:rPr lang="en-US" smtClean="0"/>
              <a:t>Oracle Database 11</a:t>
            </a:r>
            <a:r>
              <a:rPr lang="en-US" i="1" smtClean="0"/>
              <a:t>g</a:t>
            </a:r>
            <a:r>
              <a:rPr lang="en-US" smtClean="0"/>
              <a:t>: Develop PL/SQL Program Units   5 - </a:t>
            </a:r>
            <a:fld id="{8A82A106-B50E-4827-BE75-2AF54C799DDA}" type="slidenum">
              <a:rPr lang="en-US" smtClean="0"/>
              <a:pPr/>
              <a:t>11</a:t>
            </a:fld>
            <a:endParaRPr lang="en-US" smtClean="0"/>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a:xfrm>
            <a:off x="457200" y="5221288"/>
            <a:ext cx="6076950" cy="3541712"/>
          </a:xfrm>
          <a:noFill/>
          <a:ln/>
        </p:spPr>
        <p:txBody>
          <a:bodyPr/>
          <a:lstStyle/>
          <a:p>
            <a:pPr eaLnBrk="1" hangingPunct="1"/>
            <a:r>
              <a:rPr lang="en-US" smtClean="0"/>
              <a:t>Package Function in SQL: Example</a:t>
            </a:r>
          </a:p>
          <a:p>
            <a:pPr lvl="1" eaLnBrk="1" hangingPunct="1"/>
            <a:r>
              <a:rPr lang="en-US" smtClean="0"/>
              <a:t>The first code example in the slide shows how to create the package specification and the body encapsulating the tax function in the </a:t>
            </a:r>
            <a:r>
              <a:rPr lang="en-US" smtClean="0">
                <a:latin typeface="Courier New" pitchFamily="49" charset="0"/>
              </a:rPr>
              <a:t>taxes_pkg</a:t>
            </a:r>
            <a:r>
              <a:rPr lang="en-US" smtClean="0"/>
              <a:t> package. The second code example shows how to call the packaged tax function in the </a:t>
            </a:r>
            <a:r>
              <a:rPr lang="en-US" smtClean="0">
                <a:latin typeface="Courier New" pitchFamily="49" charset="0"/>
              </a:rPr>
              <a:t>SELECT</a:t>
            </a:r>
            <a:r>
              <a:rPr lang="en-US" smtClean="0"/>
              <a:t> statement. The results are as follows:</a:t>
            </a:r>
          </a:p>
          <a:p>
            <a:pPr lvl="1" eaLnBrk="1" hangingPunct="1"/>
            <a:endParaRPr lang="en-US" smtClean="0"/>
          </a:p>
          <a:p>
            <a:pPr lvl="1" eaLnBrk="1" hangingPunct="1"/>
            <a:endParaRPr lang="en-US" smtClean="0"/>
          </a:p>
          <a:p>
            <a:pPr lvl="1" eaLnBrk="1" hangingPunct="1"/>
            <a:endParaRPr lang="en-US" b="1" smtClean="0"/>
          </a:p>
          <a:p>
            <a:pPr lvl="1" eaLnBrk="1" hangingPunct="1"/>
            <a:endParaRPr lang="en-US" smtClean="0"/>
          </a:p>
          <a:p>
            <a:pPr lvl="1" eaLnBrk="1" hangingPunct="1"/>
            <a:endParaRPr lang="en-US" smtClean="0"/>
          </a:p>
          <a:p>
            <a:pPr lvl="1" eaLnBrk="1" hangingPunct="1"/>
            <a:endParaRPr lang="en-US" b="1" smtClean="0"/>
          </a:p>
          <a:p>
            <a:pPr lvl="1" eaLnBrk="1" hangingPunct="1"/>
            <a:endParaRPr lang="en-US" b="1" smtClean="0"/>
          </a:p>
          <a:p>
            <a:pPr lvl="1" eaLnBrk="1" hangingPunct="1"/>
            <a:r>
              <a:rPr lang="en-US" b="1" smtClean="0"/>
              <a:t>. . .</a:t>
            </a:r>
          </a:p>
          <a:p>
            <a:pPr lvl="1" eaLnBrk="1" hangingPunct="1"/>
            <a:endParaRPr lang="en-US" smtClean="0"/>
          </a:p>
          <a:p>
            <a:pPr lvl="1" eaLnBrk="1" hangingPunct="1"/>
            <a:endParaRPr lang="en-US" smtClean="0"/>
          </a:p>
        </p:txBody>
      </p:sp>
      <p:pic>
        <p:nvPicPr>
          <p:cNvPr id="34821" name="Picture 4"/>
          <p:cNvPicPr>
            <a:picLocks noChangeAspect="1" noChangeArrowheads="1"/>
          </p:cNvPicPr>
          <p:nvPr/>
        </p:nvPicPr>
        <p:blipFill>
          <a:blip r:embed="rId3"/>
          <a:srcRect/>
          <a:stretch>
            <a:fillRect/>
          </a:stretch>
        </p:blipFill>
        <p:spPr bwMode="auto">
          <a:xfrm>
            <a:off x="914400" y="4800600"/>
            <a:ext cx="1588" cy="1588"/>
          </a:xfrm>
          <a:prstGeom prst="rect">
            <a:avLst/>
          </a:prstGeom>
          <a:noFill/>
          <a:ln w="9525">
            <a:solidFill>
              <a:schemeClr val="tx1"/>
            </a:solidFill>
            <a:miter lim="800000"/>
            <a:headEnd type="none" w="sm" len="sm"/>
            <a:tailEnd type="none" w="sm" len="sm"/>
          </a:ln>
        </p:spPr>
      </p:pic>
      <p:pic>
        <p:nvPicPr>
          <p:cNvPr id="34822" name="Picture 5"/>
          <p:cNvPicPr>
            <a:picLocks noChangeAspect="1" noChangeArrowheads="1"/>
          </p:cNvPicPr>
          <p:nvPr/>
        </p:nvPicPr>
        <p:blipFill>
          <a:blip r:embed="rId4"/>
          <a:srcRect r="3015"/>
          <a:stretch>
            <a:fillRect/>
          </a:stretch>
        </p:blipFill>
        <p:spPr bwMode="auto">
          <a:xfrm>
            <a:off x="581025" y="7924800"/>
            <a:ext cx="5667375" cy="390525"/>
          </a:xfrm>
          <a:prstGeom prst="rect">
            <a:avLst/>
          </a:prstGeom>
          <a:noFill/>
          <a:ln w="9525">
            <a:solidFill>
              <a:schemeClr val="tx1"/>
            </a:solidFill>
            <a:miter lim="800000"/>
            <a:headEnd type="none" w="sm" len="sm"/>
            <a:tailEnd type="none" w="sm" len="sm"/>
          </a:ln>
        </p:spPr>
      </p:pic>
      <p:pic>
        <p:nvPicPr>
          <p:cNvPr id="34823" name="Picture 6"/>
          <p:cNvPicPr>
            <a:picLocks noChangeAspect="1" noChangeArrowheads="1"/>
          </p:cNvPicPr>
          <p:nvPr/>
        </p:nvPicPr>
        <p:blipFill>
          <a:blip r:embed="rId5"/>
          <a:srcRect b="44217"/>
          <a:stretch>
            <a:fillRect/>
          </a:stretch>
        </p:blipFill>
        <p:spPr bwMode="auto">
          <a:xfrm>
            <a:off x="590550" y="6067425"/>
            <a:ext cx="5602288" cy="1600200"/>
          </a:xfrm>
          <a:prstGeom prst="rect">
            <a:avLst/>
          </a:prstGeom>
          <a:noFill/>
          <a:ln w="9525">
            <a:solidFill>
              <a:schemeClr val="tx1"/>
            </a:solidFill>
            <a:miter lim="800000"/>
            <a:headEnd type="none" w="sm" len="sm"/>
            <a:tailEnd type="none" w="sm" len="sm"/>
          </a:ln>
        </p:spPr>
      </p:pic>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
          <p:cNvSpPr>
            <a:spLocks noGrp="1" noChangeArrowheads="1"/>
          </p:cNvSpPr>
          <p:nvPr>
            <p:ph type="ftr" sz="quarter" idx="4"/>
          </p:nvPr>
        </p:nvSpPr>
        <p:spPr>
          <a:noFill/>
        </p:spPr>
        <p:txBody>
          <a:bodyPr/>
          <a:lstStyle/>
          <a:p>
            <a:r>
              <a:rPr lang="en-US" smtClean="0"/>
              <a:t>Oracle Database 11</a:t>
            </a:r>
            <a:r>
              <a:rPr lang="en-US" i="1" smtClean="0"/>
              <a:t>g</a:t>
            </a:r>
            <a:r>
              <a:rPr lang="en-US" smtClean="0"/>
              <a:t>: Develop PL/SQL Program Units   5 - </a:t>
            </a:r>
            <a:fld id="{8D2CA617-6403-4899-981D-3E75C961381C}" type="slidenum">
              <a:rPr lang="en-US" smtClean="0"/>
              <a:pPr/>
              <a:t>12</a:t>
            </a:fld>
            <a:endParaRPr lang="en-US" smtClean="0"/>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a:xfrm>
            <a:off x="457200" y="5221288"/>
            <a:ext cx="6076950" cy="3541712"/>
          </a:xfrm>
          <a:noFill/>
          <a:ln/>
        </p:spPr>
        <p:txBody>
          <a:bodyPr/>
          <a:lstStyle/>
          <a:p>
            <a:pPr eaLnBrk="1" hangingPunct="1"/>
            <a:r>
              <a:rPr lang="en-US" smtClean="0"/>
              <a:t>Using Tables of Records of Procedures or Functions in Packages</a:t>
            </a:r>
          </a:p>
          <a:p>
            <a:pPr lvl="1" eaLnBrk="1" hangingPunct="1">
              <a:lnSpc>
                <a:spcPct val="97000"/>
              </a:lnSpc>
            </a:pPr>
            <a:r>
              <a:rPr lang="en-US" smtClean="0"/>
              <a:t>The </a:t>
            </a:r>
            <a:r>
              <a:rPr lang="en-US" smtClean="0">
                <a:latin typeface="Courier New" pitchFamily="49" charset="0"/>
              </a:rPr>
              <a:t>emp_pkg</a:t>
            </a:r>
            <a:r>
              <a:rPr lang="en-US" smtClean="0"/>
              <a:t> package contains a </a:t>
            </a:r>
            <a:r>
              <a:rPr lang="en-US" smtClean="0">
                <a:latin typeface="Courier New" pitchFamily="49" charset="0"/>
              </a:rPr>
              <a:t>get_employees</a:t>
            </a:r>
            <a:r>
              <a:rPr lang="en-US" smtClean="0"/>
              <a:t> procedure that reads rows from the </a:t>
            </a:r>
            <a:r>
              <a:rPr lang="en-US" smtClean="0">
                <a:latin typeface="Courier New" pitchFamily="49" charset="0"/>
              </a:rPr>
              <a:t>EMPLOYEES</a:t>
            </a:r>
            <a:r>
              <a:rPr lang="en-US" smtClean="0"/>
              <a:t> table and returns the rows using the </a:t>
            </a:r>
            <a:r>
              <a:rPr lang="en-US" smtClean="0">
                <a:latin typeface="Courier New" pitchFamily="49" charset="0"/>
              </a:rPr>
              <a:t>OUT</a:t>
            </a:r>
            <a:r>
              <a:rPr lang="en-US" smtClean="0"/>
              <a:t> parameter, which is a PL/SQL table of records. The key points include the following:</a:t>
            </a:r>
          </a:p>
          <a:p>
            <a:pPr lvl="2" eaLnBrk="1" hangingPunct="1">
              <a:lnSpc>
                <a:spcPct val="97000"/>
              </a:lnSpc>
              <a:buSzPct val="70000"/>
              <a:buFont typeface="Courier New" pitchFamily="49" charset="0"/>
              <a:buChar char="•"/>
            </a:pPr>
            <a:r>
              <a:rPr lang="en-US" smtClean="0">
                <a:latin typeface="Courier New" pitchFamily="49" charset="0"/>
              </a:rPr>
              <a:t>employee_table_type</a:t>
            </a:r>
            <a:r>
              <a:rPr lang="en-US" smtClean="0"/>
              <a:t> is declared as a public type.</a:t>
            </a:r>
          </a:p>
          <a:p>
            <a:pPr lvl="2" eaLnBrk="1" hangingPunct="1">
              <a:lnSpc>
                <a:spcPct val="97000"/>
              </a:lnSpc>
              <a:buSzPct val="70000"/>
              <a:buFont typeface="Courier New" pitchFamily="49" charset="0"/>
              <a:buChar char="•"/>
            </a:pPr>
            <a:r>
              <a:rPr lang="en-US" smtClean="0">
                <a:latin typeface="Courier New" pitchFamily="49" charset="0"/>
              </a:rPr>
              <a:t>employee_table_type</a:t>
            </a:r>
            <a:r>
              <a:rPr lang="en-US" smtClean="0"/>
              <a:t> is used for a formal output parameter in the procedure, and the </a:t>
            </a:r>
            <a:r>
              <a:rPr lang="en-US" smtClean="0">
                <a:latin typeface="Courier New" pitchFamily="49" charset="0"/>
              </a:rPr>
              <a:t>employees</a:t>
            </a:r>
            <a:r>
              <a:rPr lang="en-US" smtClean="0"/>
              <a:t> variable in the calling block (shown below).</a:t>
            </a:r>
          </a:p>
          <a:p>
            <a:pPr lvl="1" eaLnBrk="1" hangingPunct="1">
              <a:lnSpc>
                <a:spcPct val="97000"/>
              </a:lnSpc>
            </a:pPr>
            <a:r>
              <a:rPr lang="en-US" smtClean="0">
                <a:cs typeface="Times New Roman" charset="0"/>
              </a:rPr>
              <a:t>In SQL Developer, you can invoke the </a:t>
            </a:r>
            <a:r>
              <a:rPr lang="en-US" smtClean="0">
                <a:latin typeface="Courier New" pitchFamily="49" charset="0"/>
                <a:cs typeface="Courier New" pitchFamily="49" charset="0"/>
              </a:rPr>
              <a:t>get_employees</a:t>
            </a:r>
            <a:r>
              <a:rPr lang="en-US" smtClean="0">
                <a:cs typeface="Times New Roman" charset="0"/>
              </a:rPr>
              <a:t> procedure in an anonymous PL/SQL block by using the </a:t>
            </a:r>
            <a:r>
              <a:rPr lang="en-US" smtClean="0">
                <a:latin typeface="Courier New" pitchFamily="49" charset="0"/>
                <a:cs typeface="Times New Roman" charset="0"/>
              </a:rPr>
              <a:t>v_</a:t>
            </a:r>
            <a:r>
              <a:rPr lang="en-US" smtClean="0">
                <a:latin typeface="Courier New" pitchFamily="49" charset="0"/>
                <a:cs typeface="Courier New" pitchFamily="49" charset="0"/>
              </a:rPr>
              <a:t>employees</a:t>
            </a:r>
            <a:r>
              <a:rPr lang="en-US" smtClean="0">
                <a:cs typeface="Times New Roman" charset="0"/>
              </a:rPr>
              <a:t> variable, as shown in the following example</a:t>
            </a:r>
            <a:r>
              <a:rPr lang="en-US" smtClean="0"/>
              <a:t>:</a:t>
            </a:r>
          </a:p>
          <a:p>
            <a:pPr lvl="4" eaLnBrk="1" hangingPunct="1">
              <a:lnSpc>
                <a:spcPct val="97000"/>
              </a:lnSpc>
              <a:spcBef>
                <a:spcPct val="10000"/>
              </a:spcBef>
            </a:pPr>
            <a:r>
              <a:rPr lang="en-US" smtClean="0"/>
              <a:t>DECLARE</a:t>
            </a:r>
          </a:p>
          <a:p>
            <a:pPr lvl="4" eaLnBrk="1" hangingPunct="1">
              <a:lnSpc>
                <a:spcPct val="97000"/>
              </a:lnSpc>
              <a:spcBef>
                <a:spcPct val="10000"/>
              </a:spcBef>
            </a:pPr>
            <a:r>
              <a:rPr lang="en-US" smtClean="0"/>
              <a:t> </a:t>
            </a:r>
            <a:r>
              <a:rPr lang="en-US" smtClean="0">
                <a:cs typeface="Times New Roman" charset="0"/>
              </a:rPr>
              <a:t>v_</a:t>
            </a:r>
            <a:r>
              <a:rPr lang="en-US" smtClean="0"/>
              <a:t>employees  emp_pkg.emp_table_type;</a:t>
            </a:r>
          </a:p>
          <a:p>
            <a:pPr lvl="4" eaLnBrk="1" hangingPunct="1">
              <a:lnSpc>
                <a:spcPct val="97000"/>
              </a:lnSpc>
              <a:spcBef>
                <a:spcPct val="10000"/>
              </a:spcBef>
            </a:pPr>
            <a:r>
              <a:rPr lang="en-US" smtClean="0"/>
              <a:t>BEGIN</a:t>
            </a:r>
          </a:p>
          <a:p>
            <a:pPr lvl="4" eaLnBrk="1" hangingPunct="1">
              <a:lnSpc>
                <a:spcPct val="97000"/>
              </a:lnSpc>
              <a:spcBef>
                <a:spcPct val="10000"/>
              </a:spcBef>
            </a:pPr>
            <a:r>
              <a:rPr lang="en-US" smtClean="0"/>
              <a:t>  emp_pkg.get_employees(v_employees);</a:t>
            </a:r>
          </a:p>
          <a:p>
            <a:pPr lvl="4" eaLnBrk="1" hangingPunct="1">
              <a:lnSpc>
                <a:spcPct val="97000"/>
              </a:lnSpc>
              <a:spcBef>
                <a:spcPct val="10000"/>
              </a:spcBef>
            </a:pPr>
            <a:r>
              <a:rPr lang="en-US" smtClean="0"/>
              <a:t>  DBMS_OUTPUT.PUT_LINE('Emp 4: '||v_employees(4).last_name);</a:t>
            </a:r>
          </a:p>
          <a:p>
            <a:pPr lvl="4" eaLnBrk="1" hangingPunct="1">
              <a:lnSpc>
                <a:spcPct val="97000"/>
              </a:lnSpc>
              <a:spcBef>
                <a:spcPct val="10000"/>
              </a:spcBef>
            </a:pPr>
            <a:r>
              <a:rPr lang="en-US" smtClean="0"/>
              <a:t>END;</a:t>
            </a:r>
          </a:p>
          <a:p>
            <a:pPr lvl="1" eaLnBrk="1" hangingPunct="1">
              <a:lnSpc>
                <a:spcPct val="97000"/>
              </a:lnSpc>
              <a:spcBef>
                <a:spcPct val="10000"/>
              </a:spcBef>
            </a:pPr>
            <a:r>
              <a:rPr lang="en-US" smtClean="0"/>
              <a:t>This results in the following output:</a:t>
            </a:r>
          </a:p>
          <a:p>
            <a:pPr eaLnBrk="1" hangingPunct="1"/>
            <a:endParaRPr lang="en-US" smtClean="0"/>
          </a:p>
        </p:txBody>
      </p:sp>
      <p:pic>
        <p:nvPicPr>
          <p:cNvPr id="38917" name="Picture 4"/>
          <p:cNvPicPr>
            <a:picLocks noChangeAspect="1" noChangeArrowheads="1"/>
          </p:cNvPicPr>
          <p:nvPr/>
        </p:nvPicPr>
        <p:blipFill>
          <a:blip r:embed="rId3"/>
          <a:srcRect/>
          <a:stretch>
            <a:fillRect/>
          </a:stretch>
        </p:blipFill>
        <p:spPr bwMode="auto">
          <a:xfrm>
            <a:off x="609600" y="8281988"/>
            <a:ext cx="3857625" cy="441325"/>
          </a:xfrm>
          <a:prstGeom prst="rect">
            <a:avLst/>
          </a:prstGeom>
          <a:noFill/>
          <a:ln w="9525">
            <a:solidFill>
              <a:schemeClr val="tx1"/>
            </a:solidFill>
            <a:miter lim="800000"/>
            <a:headEnd type="none" w="sm" len="sm"/>
            <a:tailEnd type="none" w="sm" len="sm"/>
          </a:ln>
        </p:spPr>
      </p:pic>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
          <p:cNvSpPr>
            <a:spLocks noGrp="1" noChangeArrowheads="1"/>
          </p:cNvSpPr>
          <p:nvPr>
            <p:ph type="ftr" sz="quarter" idx="4"/>
          </p:nvPr>
        </p:nvSpPr>
        <p:spPr>
          <a:noFill/>
        </p:spPr>
        <p:txBody>
          <a:bodyPr/>
          <a:lstStyle/>
          <a:p>
            <a:r>
              <a:rPr lang="en-US" smtClean="0"/>
              <a:t>Oracle Database 11</a:t>
            </a:r>
            <a:r>
              <a:rPr lang="en-US" i="1" smtClean="0"/>
              <a:t>g</a:t>
            </a:r>
            <a:r>
              <a:rPr lang="en-US" smtClean="0"/>
              <a:t>: Develop PL/SQL Program Units   5 - </a:t>
            </a:r>
            <a:fld id="{43BFB13A-74BC-4716-96AF-3C010CF57EBB}" type="slidenum">
              <a:rPr lang="en-US" smtClean="0"/>
              <a:pPr/>
              <a:t>13</a:t>
            </a:fld>
            <a:endParaRPr lang="en-US" smtClean="0"/>
          </a:p>
        </p:txBody>
      </p:sp>
      <p:sp>
        <p:nvSpPr>
          <p:cNvPr id="39939" name="Rectangle 2"/>
          <p:cNvSpPr>
            <a:spLocks noChangeArrowheads="1" noTextEdit="1"/>
          </p:cNvSpPr>
          <p:nvPr>
            <p:ph type="sldImg"/>
          </p:nvPr>
        </p:nvSpPr>
        <p:spPr>
          <a:ln/>
        </p:spPr>
      </p:sp>
      <p:sp>
        <p:nvSpPr>
          <p:cNvPr id="39940" name="Rectangle 3"/>
          <p:cNvSpPr>
            <a:spLocks noGrp="1" noChangeArrowheads="1"/>
          </p:cNvSpPr>
          <p:nvPr>
            <p:ph type="body" idx="1"/>
          </p:nvPr>
        </p:nvSpPr>
        <p:spPr>
          <a:xfrm>
            <a:off x="457200" y="5221288"/>
            <a:ext cx="6076950" cy="3541712"/>
          </a:xfrm>
          <a:noFill/>
          <a:ln/>
        </p:spPr>
        <p:txBody>
          <a:bodyPr/>
          <a:lstStyle/>
          <a:p>
            <a:pPr eaLnBrk="1" hangingPunct="1"/>
            <a:r>
              <a:rPr lang="en-US" smtClean="0"/>
              <a:t>Summary</a:t>
            </a:r>
          </a:p>
          <a:p>
            <a:pPr lvl="1" eaLnBrk="1" hangingPunct="1"/>
            <a:r>
              <a:rPr lang="en-US" smtClean="0"/>
              <a:t>Overloading is a feature that enables you to define different subprograms with the same name. It is logical to give two subprograms the same name when the processing in both the subprograms is the same but the parameters passed to them vary.</a:t>
            </a:r>
          </a:p>
          <a:p>
            <a:pPr lvl="1" eaLnBrk="1" hangingPunct="1"/>
            <a:r>
              <a:rPr lang="en-US" smtClean="0"/>
              <a:t>PL/SQL permits a special subprogram declaration called a forward declaration. A forward declaration enables you to define subprograms in logical or alphabetical order, define mutually recursive subprograms, and group subprograms in a package.</a:t>
            </a:r>
          </a:p>
          <a:p>
            <a:pPr lvl="1" eaLnBrk="1" hangingPunct="1"/>
            <a:r>
              <a:rPr lang="en-US" smtClean="0"/>
              <a:t>A package initialization block is executed only when the package is first invoked within the other user session. You can use this feature to initialize variables only once per session.</a:t>
            </a:r>
          </a:p>
          <a:p>
            <a:pPr lvl="1" eaLnBrk="1" hangingPunct="1"/>
            <a:r>
              <a:rPr lang="en-US" smtClean="0"/>
              <a:t>You can keep track of the state of a package variable or cursor, which persists throughout the user session, from the time the user first references the variable or cursor to the time the user disconnects.</a:t>
            </a:r>
          </a:p>
          <a:p>
            <a:pPr lvl="1" eaLnBrk="1" hangingPunct="1"/>
            <a:r>
              <a:rPr lang="en-US" smtClean="0"/>
              <a:t>Using the PL/SQL wrapper, you can obscure the source code stored in the database to protect your intellectual property.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
          <p:cNvSpPr>
            <a:spLocks noGrp="1" noChangeArrowheads="1"/>
          </p:cNvSpPr>
          <p:nvPr>
            <p:ph type="ftr" sz="quarter" idx="4"/>
          </p:nvPr>
        </p:nvSpPr>
        <p:spPr>
          <a:noFill/>
        </p:spPr>
        <p:txBody>
          <a:bodyPr/>
          <a:lstStyle/>
          <a:p>
            <a:r>
              <a:rPr lang="en-US" smtClean="0"/>
              <a:t>Oracle Database 11</a:t>
            </a:r>
            <a:r>
              <a:rPr lang="en-US" i="1" smtClean="0"/>
              <a:t>g</a:t>
            </a:r>
            <a:r>
              <a:rPr lang="en-US" smtClean="0"/>
              <a:t>: Develop PL/SQL Program Units   5 - </a:t>
            </a:r>
            <a:fld id="{93FAE93C-FE80-4896-BEBB-9F510410BC36}" type="slidenum">
              <a:rPr lang="en-US" smtClean="0"/>
              <a:pPr/>
              <a:t>14</a:t>
            </a:fld>
            <a:endParaRPr lang="en-US" smtClean="0"/>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xfrm>
            <a:off x="457200" y="5221288"/>
            <a:ext cx="6076950" cy="3541712"/>
          </a:xfrm>
          <a:noFill/>
          <a:ln/>
        </p:spPr>
        <p:txBody>
          <a:bodyPr/>
          <a:lstStyle/>
          <a:p>
            <a:pPr eaLnBrk="1" hangingPunct="1"/>
            <a:r>
              <a:rPr lang="en-US" smtClean="0"/>
              <a:t>Practice 5: Overview</a:t>
            </a:r>
          </a:p>
          <a:p>
            <a:pPr lvl="1" eaLnBrk="1" hangingPunct="1"/>
            <a:r>
              <a:rPr lang="en-US" smtClean="0"/>
              <a:t>In this practice, you modify an existing package to contain overloaded subprograms and you use forward declarations. You also create a package initialization block within a package body to populate a PL/SQL table.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
          <p:cNvSpPr>
            <a:spLocks noGrp="1" noChangeArrowheads="1"/>
          </p:cNvSpPr>
          <p:nvPr>
            <p:ph type="ftr" sz="quarter" idx="4"/>
          </p:nvPr>
        </p:nvSpPr>
        <p:spPr>
          <a:noFill/>
        </p:spPr>
        <p:txBody>
          <a:bodyPr/>
          <a:lstStyle/>
          <a:p>
            <a:r>
              <a:rPr lang="en-US" smtClean="0"/>
              <a:t>Oracle Database 11</a:t>
            </a:r>
            <a:r>
              <a:rPr lang="en-US" i="1" smtClean="0"/>
              <a:t>g</a:t>
            </a:r>
            <a:r>
              <a:rPr lang="en-US" smtClean="0"/>
              <a:t>: Develop PL/SQL Program Units   5 - </a:t>
            </a:r>
            <a:fld id="{B95DA18C-58C6-41A1-862B-25A60404F435}" type="slidenum">
              <a:rPr lang="en-US" smtClean="0"/>
              <a:pPr/>
              <a:t>15</a:t>
            </a:fld>
            <a:endParaRPr lang="en-US" smtClean="0"/>
          </a:p>
        </p:txBody>
      </p:sp>
      <p:sp>
        <p:nvSpPr>
          <p:cNvPr id="41987" name="Rectangle 2"/>
          <p:cNvSpPr>
            <a:spLocks noGrp="1" noChangeArrowheads="1"/>
          </p:cNvSpPr>
          <p:nvPr>
            <p:ph type="body" idx="1"/>
          </p:nvPr>
        </p:nvSpPr>
        <p:spPr>
          <a:xfrm>
            <a:off x="344488" y="401638"/>
            <a:ext cx="6348412" cy="8256587"/>
          </a:xfrm>
          <a:noFill/>
          <a:ln/>
        </p:spPr>
        <p:txBody>
          <a:bodyPr lIns="92054" tIns="47613" rIns="92054" bIns="47613"/>
          <a:lstStyle/>
          <a:p>
            <a:pPr defTabSz="425450" eaLnBrk="1" hangingPunct="1"/>
            <a:r>
              <a:rPr lang="en-US" smtClean="0"/>
              <a:t>Practice 5</a:t>
            </a:r>
          </a:p>
          <a:p>
            <a:pPr lvl="2" defTabSz="425450" eaLnBrk="1" hangingPunct="1">
              <a:spcBef>
                <a:spcPct val="25000"/>
              </a:spcBef>
              <a:buFont typeface="Times New Roman" charset="0"/>
              <a:buNone/>
            </a:pPr>
            <a:r>
              <a:rPr lang="en-US" smtClean="0"/>
              <a:t>1.	Modify the code for the </a:t>
            </a:r>
            <a:r>
              <a:rPr lang="en-US" smtClean="0">
                <a:latin typeface="Courier New" pitchFamily="49" charset="0"/>
              </a:rPr>
              <a:t>EMP_PKG</a:t>
            </a:r>
            <a:r>
              <a:rPr lang="en-US" smtClean="0"/>
              <a:t> package that you created in Practice 4 step 2, and overload the </a:t>
            </a:r>
            <a:r>
              <a:rPr lang="en-US" smtClean="0">
                <a:latin typeface="Courier New" pitchFamily="49" charset="0"/>
              </a:rPr>
              <a:t>ADD_EMPLOYEE</a:t>
            </a:r>
            <a:r>
              <a:rPr lang="en-US" smtClean="0"/>
              <a:t> procedure.</a:t>
            </a:r>
          </a:p>
          <a:p>
            <a:pPr lvl="3" defTabSz="425450" eaLnBrk="1" hangingPunct="1">
              <a:spcBef>
                <a:spcPct val="25000"/>
              </a:spcBef>
              <a:buFont typeface="Times New Roman" charset="0"/>
              <a:buAutoNum type="alphaLcPeriod"/>
            </a:pPr>
            <a:r>
              <a:rPr lang="en-US" smtClean="0"/>
              <a:t>In the package specification, add a new procedure called </a:t>
            </a:r>
            <a:r>
              <a:rPr lang="en-US" smtClean="0">
                <a:latin typeface="Courier New" pitchFamily="49" charset="0"/>
              </a:rPr>
              <a:t>ADD_EMPLOYEE</a:t>
            </a:r>
            <a:r>
              <a:rPr lang="en-US" smtClean="0"/>
              <a:t> that accepts the following three parameters: </a:t>
            </a:r>
          </a:p>
          <a:p>
            <a:pPr marL="1143000" lvl="4" indent="-228600" defTabSz="425450" eaLnBrk="1" hangingPunct="1">
              <a:spcBef>
                <a:spcPct val="25000"/>
              </a:spcBef>
              <a:buFont typeface="Times New Roman" charset="0"/>
              <a:buAutoNum type="romanLcPeriod"/>
            </a:pPr>
            <a:r>
              <a:rPr lang="en-US" sz="1200" smtClean="0">
                <a:latin typeface="Times New Roman" charset="0"/>
              </a:rPr>
              <a:t>First name</a:t>
            </a:r>
          </a:p>
          <a:p>
            <a:pPr marL="1143000" lvl="4" indent="-228600" defTabSz="425450" eaLnBrk="1" hangingPunct="1">
              <a:spcBef>
                <a:spcPct val="25000"/>
              </a:spcBef>
              <a:buFont typeface="Times New Roman" charset="0"/>
              <a:buAutoNum type="romanLcPeriod"/>
            </a:pPr>
            <a:r>
              <a:rPr lang="en-US" sz="1200" smtClean="0">
                <a:latin typeface="Times New Roman" charset="0"/>
              </a:rPr>
              <a:t>Last name</a:t>
            </a:r>
          </a:p>
          <a:p>
            <a:pPr marL="1143000" lvl="4" indent="-228600" defTabSz="425450" eaLnBrk="1" hangingPunct="1">
              <a:spcBef>
                <a:spcPct val="25000"/>
              </a:spcBef>
              <a:buFont typeface="Times New Roman" charset="0"/>
              <a:buAutoNum type="romanLcPeriod"/>
            </a:pPr>
            <a:r>
              <a:rPr lang="en-US" sz="1200" smtClean="0">
                <a:latin typeface="Times New Roman" charset="0"/>
              </a:rPr>
              <a:t>Department ID</a:t>
            </a:r>
          </a:p>
          <a:p>
            <a:pPr lvl="3" defTabSz="425450" eaLnBrk="1" hangingPunct="1">
              <a:spcBef>
                <a:spcPct val="25000"/>
              </a:spcBef>
              <a:buFont typeface="Times New Roman" charset="0"/>
              <a:buAutoNum type="alphaLcPeriod"/>
            </a:pPr>
            <a:r>
              <a:rPr lang="en-US" smtClean="0"/>
              <a:t>Click Run Script to create the package. Compile the package. </a:t>
            </a:r>
          </a:p>
          <a:p>
            <a:pPr lvl="3" defTabSz="425450" eaLnBrk="1" hangingPunct="1">
              <a:spcBef>
                <a:spcPct val="25000"/>
              </a:spcBef>
              <a:buFont typeface="Times New Roman" charset="0"/>
              <a:buAutoNum type="alphaLcPeriod"/>
            </a:pPr>
            <a:r>
              <a:rPr lang="en-US" smtClean="0"/>
              <a:t>Implement the new </a:t>
            </a:r>
            <a:r>
              <a:rPr lang="en-US" smtClean="0">
                <a:latin typeface="Courier New" pitchFamily="49" charset="0"/>
              </a:rPr>
              <a:t>ADD_EMPLOYEE</a:t>
            </a:r>
            <a:r>
              <a:rPr lang="en-US" smtClean="0"/>
              <a:t> procedure in the package body as follows:</a:t>
            </a:r>
          </a:p>
          <a:p>
            <a:pPr marL="1143000" lvl="4" indent="-228600" defTabSz="425450" eaLnBrk="1" hangingPunct="1">
              <a:spcBef>
                <a:spcPct val="25000"/>
              </a:spcBef>
              <a:buFont typeface="Times New Roman" charset="0"/>
              <a:buAutoNum type="romanLcPeriod"/>
            </a:pPr>
            <a:r>
              <a:rPr lang="en-US" sz="1200" smtClean="0">
                <a:latin typeface="Times New Roman" charset="0"/>
              </a:rPr>
              <a:t>Format the email address in uppercase characters, using the first letter of the first name concatenated with the first seven letters of the last name.</a:t>
            </a:r>
          </a:p>
          <a:p>
            <a:pPr marL="1143000" lvl="4" indent="-228600" defTabSz="425450" eaLnBrk="1" hangingPunct="1">
              <a:spcBef>
                <a:spcPct val="25000"/>
              </a:spcBef>
              <a:buFont typeface="Times New Roman" charset="0"/>
              <a:buAutoNum type="romanLcPeriod"/>
            </a:pPr>
            <a:r>
              <a:rPr lang="en-US" sz="1200" smtClean="0">
                <a:latin typeface="Times New Roman" charset="0"/>
              </a:rPr>
              <a:t>The procedure should call the existing </a:t>
            </a:r>
            <a:r>
              <a:rPr lang="en-US" sz="1200" smtClean="0"/>
              <a:t>ADD_EMPLOYEE</a:t>
            </a:r>
            <a:r>
              <a:rPr lang="en-US" sz="1200" smtClean="0">
                <a:latin typeface="Times New Roman" charset="0"/>
              </a:rPr>
              <a:t> procedure to perform the actual </a:t>
            </a:r>
            <a:r>
              <a:rPr lang="en-US" sz="1200" smtClean="0"/>
              <a:t>INSERT</a:t>
            </a:r>
            <a:r>
              <a:rPr lang="en-US" sz="1200" smtClean="0">
                <a:latin typeface="Times New Roman" charset="0"/>
              </a:rPr>
              <a:t> operation using its parameters and formatted email to supply the values.</a:t>
            </a:r>
          </a:p>
          <a:p>
            <a:pPr marL="1143000" lvl="4" indent="-228600" defTabSz="425450" eaLnBrk="1" hangingPunct="1">
              <a:spcBef>
                <a:spcPct val="25000"/>
              </a:spcBef>
              <a:buFont typeface="Times New Roman" charset="0"/>
              <a:buAutoNum type="romanLcPeriod"/>
            </a:pPr>
            <a:r>
              <a:rPr lang="en-US" sz="1200" smtClean="0">
                <a:latin typeface="Times New Roman" charset="0"/>
              </a:rPr>
              <a:t>Click Run Script to create the package. Compile the package.</a:t>
            </a:r>
          </a:p>
          <a:p>
            <a:pPr lvl="3" defTabSz="425450" eaLnBrk="1" hangingPunct="1">
              <a:spcBef>
                <a:spcPct val="25000"/>
              </a:spcBef>
              <a:buFont typeface="Times New Roman" charset="0"/>
              <a:buAutoNum type="alphaLcPeriod"/>
            </a:pPr>
            <a:r>
              <a:rPr lang="en-US" smtClean="0"/>
              <a:t>Invoke the new </a:t>
            </a:r>
            <a:r>
              <a:rPr lang="en-US" smtClean="0">
                <a:latin typeface="Courier New" pitchFamily="49" charset="0"/>
              </a:rPr>
              <a:t>ADD_EMPLOYEE</a:t>
            </a:r>
            <a:r>
              <a:rPr lang="en-US" smtClean="0"/>
              <a:t> procedure using the name </a:t>
            </a:r>
            <a:r>
              <a:rPr lang="en-US" smtClean="0">
                <a:latin typeface="Courier New" pitchFamily="49" charset="0"/>
              </a:rPr>
              <a:t>Samuel Joplin</a:t>
            </a:r>
            <a:r>
              <a:rPr lang="en-US" smtClean="0"/>
              <a:t> to be added to department </a:t>
            </a:r>
            <a:r>
              <a:rPr lang="en-US" smtClean="0">
                <a:latin typeface="Courier New" pitchFamily="49" charset="0"/>
              </a:rPr>
              <a:t>30</a:t>
            </a:r>
            <a:r>
              <a:rPr lang="en-US" smtClean="0"/>
              <a:t>.</a:t>
            </a:r>
          </a:p>
          <a:p>
            <a:pPr lvl="3" defTabSz="425450" eaLnBrk="1" hangingPunct="1">
              <a:spcBef>
                <a:spcPct val="25000"/>
              </a:spcBef>
              <a:buFont typeface="Times New Roman" charset="0"/>
              <a:buAutoNum type="alphaLcPeriod"/>
            </a:pPr>
            <a:r>
              <a:rPr lang="en-US" smtClean="0"/>
              <a:t>Confirm that the new employee was added to the </a:t>
            </a:r>
            <a:r>
              <a:rPr lang="en-US" smtClean="0">
                <a:latin typeface="Courier New" pitchFamily="49" charset="0"/>
              </a:rPr>
              <a:t>EMPLOYEES</a:t>
            </a:r>
            <a:r>
              <a:rPr lang="en-US" smtClean="0"/>
              <a:t> table. </a:t>
            </a:r>
          </a:p>
          <a:p>
            <a:pPr lvl="2" defTabSz="425450" eaLnBrk="1" hangingPunct="1">
              <a:spcBef>
                <a:spcPct val="25000"/>
              </a:spcBef>
              <a:buFont typeface="Times New Roman" charset="0"/>
              <a:buNone/>
            </a:pPr>
            <a:r>
              <a:rPr lang="en-US" smtClean="0"/>
              <a:t>2.	In the </a:t>
            </a:r>
            <a:r>
              <a:rPr lang="en-US" smtClean="0">
                <a:latin typeface="Courier New" pitchFamily="49" charset="0"/>
              </a:rPr>
              <a:t>EMP_PKG</a:t>
            </a:r>
            <a:r>
              <a:rPr lang="en-US" smtClean="0"/>
              <a:t> package, create two overloaded functions called </a:t>
            </a:r>
            <a:r>
              <a:rPr lang="en-US" smtClean="0">
                <a:latin typeface="Courier New" pitchFamily="49" charset="0"/>
              </a:rPr>
              <a:t>GET_EMPLOYEE</a:t>
            </a:r>
            <a:r>
              <a:rPr lang="en-US" smtClean="0"/>
              <a:t>:</a:t>
            </a:r>
          </a:p>
          <a:p>
            <a:pPr lvl="3" defTabSz="425450" eaLnBrk="1" hangingPunct="1">
              <a:spcBef>
                <a:spcPct val="25000"/>
              </a:spcBef>
              <a:buFont typeface="Times New Roman" charset="0"/>
              <a:buAutoNum type="alphaLcPeriod"/>
            </a:pPr>
            <a:r>
              <a:rPr lang="en-US" smtClean="0"/>
              <a:t>In the package specification, add the following functions:</a:t>
            </a:r>
          </a:p>
          <a:p>
            <a:pPr marL="1143000" lvl="4" indent="-228600" defTabSz="425450" eaLnBrk="1" hangingPunct="1">
              <a:spcBef>
                <a:spcPct val="25000"/>
              </a:spcBef>
              <a:buFont typeface="Times New Roman" charset="0"/>
              <a:buAutoNum type="romanLcPeriod"/>
            </a:pPr>
            <a:r>
              <a:rPr lang="en-US" sz="1200" smtClean="0">
                <a:latin typeface="Times New Roman" charset="0"/>
              </a:rPr>
              <a:t>The </a:t>
            </a:r>
            <a:r>
              <a:rPr lang="en-US" sz="1200" smtClean="0"/>
              <a:t>GET_EMPLOYEE</a:t>
            </a:r>
            <a:r>
              <a:rPr lang="en-US" sz="1200" smtClean="0">
                <a:latin typeface="Times New Roman" charset="0"/>
              </a:rPr>
              <a:t> function that accepts the parameter called </a:t>
            </a:r>
            <a:r>
              <a:rPr lang="en-US" sz="1200" smtClean="0"/>
              <a:t>p_emp_id</a:t>
            </a:r>
            <a:r>
              <a:rPr lang="en-US" sz="1200" smtClean="0">
                <a:latin typeface="Times New Roman" charset="0"/>
              </a:rPr>
              <a:t> based on the </a:t>
            </a:r>
            <a:r>
              <a:rPr lang="en-US" sz="1200" smtClean="0"/>
              <a:t>employees.employee_id%TYPE</a:t>
            </a:r>
            <a:r>
              <a:rPr lang="en-US" sz="1200" smtClean="0">
                <a:latin typeface="Times New Roman" charset="0"/>
              </a:rPr>
              <a:t> type. This function should return an </a:t>
            </a:r>
            <a:r>
              <a:rPr lang="en-US" sz="1200" smtClean="0"/>
              <a:t>EMPLOYEES%ROWTYPE</a:t>
            </a:r>
            <a:r>
              <a:rPr lang="en-US" sz="1200" smtClean="0">
                <a:latin typeface="Times New Roman" charset="0"/>
              </a:rPr>
              <a:t>.</a:t>
            </a:r>
            <a:endParaRPr lang="en-US" sz="1200" smtClean="0"/>
          </a:p>
          <a:p>
            <a:pPr marL="1143000" lvl="4" indent="-228600" defTabSz="425450" eaLnBrk="1" hangingPunct="1">
              <a:spcBef>
                <a:spcPct val="25000"/>
              </a:spcBef>
              <a:buFont typeface="Times New Roman" charset="0"/>
              <a:buAutoNum type="romanLcPeriod"/>
            </a:pPr>
            <a:r>
              <a:rPr lang="en-US" sz="1200" smtClean="0">
                <a:latin typeface="Times New Roman" charset="0"/>
              </a:rPr>
              <a:t>The </a:t>
            </a:r>
            <a:r>
              <a:rPr lang="en-US" sz="1200" smtClean="0"/>
              <a:t>GET_EMPLOYEE</a:t>
            </a:r>
            <a:r>
              <a:rPr lang="en-US" sz="1200" smtClean="0">
                <a:latin typeface="Times New Roman" charset="0"/>
              </a:rPr>
              <a:t> function that accepts the parameter called </a:t>
            </a:r>
            <a:r>
              <a:rPr lang="en-US" sz="1200" smtClean="0"/>
              <a:t>p_family_name</a:t>
            </a:r>
            <a:r>
              <a:rPr lang="en-US" sz="1200" smtClean="0">
                <a:latin typeface="Times New Roman" charset="0"/>
              </a:rPr>
              <a:t> of type </a:t>
            </a:r>
            <a:r>
              <a:rPr lang="en-US" sz="1200" smtClean="0"/>
              <a:t>employees.last_name%TYPE</a:t>
            </a:r>
            <a:r>
              <a:rPr lang="en-US" sz="1200" smtClean="0">
                <a:latin typeface="Times New Roman" charset="0"/>
              </a:rPr>
              <a:t>. This function should return an </a:t>
            </a:r>
            <a:r>
              <a:rPr lang="en-US" sz="1200" smtClean="0"/>
              <a:t>EMPLOYEES%ROWTYPE</a:t>
            </a:r>
            <a:r>
              <a:rPr lang="en-US" sz="1200" smtClean="0">
                <a:latin typeface="Times New Roman" charset="0"/>
              </a:rPr>
              <a:t>.</a:t>
            </a:r>
          </a:p>
          <a:p>
            <a:pPr lvl="3" defTabSz="425450" eaLnBrk="1" hangingPunct="1">
              <a:spcBef>
                <a:spcPct val="25000"/>
              </a:spcBef>
              <a:buFont typeface="Times New Roman" charset="0"/>
              <a:buAutoNum type="alphaLcPeriod"/>
            </a:pPr>
            <a:r>
              <a:rPr lang="en-US" smtClean="0">
                <a:cs typeface="Times New Roman" charset="0"/>
              </a:rPr>
              <a:t>Click the Run Script (F5) icon to re-create the package. Compile the package.</a:t>
            </a:r>
            <a:endParaRPr lang="en-US" smtClean="0"/>
          </a:p>
          <a:p>
            <a:pPr lvl="3" defTabSz="425450" eaLnBrk="1" hangingPunct="1">
              <a:spcBef>
                <a:spcPct val="25000"/>
              </a:spcBef>
              <a:buFont typeface="Times New Roman" charset="0"/>
              <a:buAutoNum type="alphaLcPeriod"/>
            </a:pPr>
            <a:r>
              <a:rPr lang="en-US" smtClean="0"/>
              <a:t>In the package body:</a:t>
            </a:r>
          </a:p>
          <a:p>
            <a:pPr marL="1143000" lvl="4" indent="-228600" defTabSz="425450" eaLnBrk="1" hangingPunct="1">
              <a:spcBef>
                <a:spcPct val="25000"/>
              </a:spcBef>
              <a:buFont typeface="Times New Roman" charset="0"/>
              <a:buAutoNum type="romanLcPeriod"/>
            </a:pPr>
            <a:r>
              <a:rPr lang="en-US" sz="1200" smtClean="0">
                <a:latin typeface="Times New Roman" charset="0"/>
              </a:rPr>
              <a:t>Implement the first </a:t>
            </a:r>
            <a:r>
              <a:rPr lang="en-US" sz="1200" smtClean="0"/>
              <a:t>GET_EMPLOYEE</a:t>
            </a:r>
            <a:r>
              <a:rPr lang="en-US" sz="1200" smtClean="0">
                <a:latin typeface="Times New Roman" charset="0"/>
              </a:rPr>
              <a:t> function to query an employee using the employee’s ID.</a:t>
            </a:r>
          </a:p>
          <a:p>
            <a:pPr marL="1143000" lvl="4" indent="-228600" defTabSz="425450" eaLnBrk="1" hangingPunct="1">
              <a:spcBef>
                <a:spcPct val="25000"/>
              </a:spcBef>
              <a:buFont typeface="Times New Roman" charset="0"/>
              <a:buAutoNum type="romanLcPeriod"/>
            </a:pPr>
            <a:r>
              <a:rPr lang="en-US" sz="1200" smtClean="0">
                <a:latin typeface="Times New Roman" charset="0"/>
              </a:rPr>
              <a:t>Implement the second </a:t>
            </a:r>
            <a:r>
              <a:rPr lang="en-US" sz="1200" smtClean="0"/>
              <a:t>GET_EMPLOYEE</a:t>
            </a:r>
            <a:r>
              <a:rPr lang="en-US" sz="1200" smtClean="0">
                <a:latin typeface="Times New Roman" charset="0"/>
              </a:rPr>
              <a:t> function to use the equality operator on the value	 supplied in the </a:t>
            </a:r>
            <a:r>
              <a:rPr lang="en-US" sz="1200" smtClean="0"/>
              <a:t>p_</a:t>
            </a:r>
            <a:r>
              <a:rPr lang="en-US" sz="1200" smtClean="0">
                <a:latin typeface="Times New Roman" charset="0"/>
              </a:rPr>
              <a:t> </a:t>
            </a:r>
            <a:r>
              <a:rPr lang="en-US" sz="1200" smtClean="0"/>
              <a:t>family_name</a:t>
            </a:r>
            <a:r>
              <a:rPr lang="en-US" sz="1200" smtClean="0">
                <a:latin typeface="Times New Roman" charset="0"/>
              </a:rPr>
              <a:t> parameter.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
          <p:cNvSpPr>
            <a:spLocks noGrp="1" noChangeArrowheads="1"/>
          </p:cNvSpPr>
          <p:nvPr>
            <p:ph type="ftr" sz="quarter" idx="4"/>
          </p:nvPr>
        </p:nvSpPr>
        <p:spPr>
          <a:noFill/>
        </p:spPr>
        <p:txBody>
          <a:bodyPr/>
          <a:lstStyle/>
          <a:p>
            <a:r>
              <a:rPr lang="en-US" smtClean="0"/>
              <a:t>Oracle Database 11</a:t>
            </a:r>
            <a:r>
              <a:rPr lang="en-US" i="1" smtClean="0"/>
              <a:t>g</a:t>
            </a:r>
            <a:r>
              <a:rPr lang="en-US" smtClean="0"/>
              <a:t>: Develop PL/SQL Program Units   5 - </a:t>
            </a:r>
            <a:fld id="{3B01C1B0-F7BD-422A-BC40-70DFFE821B27}" type="slidenum">
              <a:rPr lang="en-US" smtClean="0"/>
              <a:pPr/>
              <a:t>16</a:t>
            </a:fld>
            <a:endParaRPr lang="en-US" smtClean="0"/>
          </a:p>
        </p:txBody>
      </p:sp>
      <p:sp>
        <p:nvSpPr>
          <p:cNvPr id="43011" name="Rectangle 2"/>
          <p:cNvSpPr>
            <a:spLocks noGrp="1" noChangeArrowheads="1"/>
          </p:cNvSpPr>
          <p:nvPr>
            <p:ph type="body" idx="1"/>
          </p:nvPr>
        </p:nvSpPr>
        <p:spPr>
          <a:xfrm>
            <a:off x="344488" y="401638"/>
            <a:ext cx="6348412" cy="8256587"/>
          </a:xfrm>
          <a:noFill/>
          <a:ln/>
        </p:spPr>
        <p:txBody>
          <a:bodyPr lIns="92054" tIns="47613" rIns="92054" bIns="47613"/>
          <a:lstStyle/>
          <a:p>
            <a:pPr defTabSz="425450" eaLnBrk="1" hangingPunct="1">
              <a:spcBef>
                <a:spcPct val="20000"/>
              </a:spcBef>
            </a:pPr>
            <a:r>
              <a:rPr lang="en-US" smtClean="0"/>
              <a:t>Practice 5 (continued)	</a:t>
            </a:r>
          </a:p>
          <a:p>
            <a:pPr lvl="3" defTabSz="425450" eaLnBrk="1" hangingPunct="1">
              <a:spcBef>
                <a:spcPct val="25000"/>
              </a:spcBef>
              <a:buFont typeface="Times New Roman" charset="0"/>
              <a:buAutoNum type="alphaLcPeriod" startAt="4"/>
            </a:pPr>
            <a:r>
              <a:rPr lang="en-US" smtClean="0"/>
              <a:t>Click Run Script to re-create the package. Compile the package.</a:t>
            </a:r>
          </a:p>
          <a:p>
            <a:pPr lvl="3" defTabSz="425450" eaLnBrk="1" hangingPunct="1">
              <a:spcBef>
                <a:spcPct val="20000"/>
              </a:spcBef>
              <a:buFont typeface="Times New Roman" charset="0"/>
              <a:buAutoNum type="alphaLcPeriod" startAt="4"/>
            </a:pPr>
            <a:r>
              <a:rPr lang="en-US" smtClean="0"/>
              <a:t>Add a utility procedure </a:t>
            </a:r>
            <a:r>
              <a:rPr lang="en-US" smtClean="0">
                <a:latin typeface="Courier New" pitchFamily="49" charset="0"/>
              </a:rPr>
              <a:t>PRINT_EMPLOYEE</a:t>
            </a:r>
            <a:r>
              <a:rPr lang="en-US" smtClean="0"/>
              <a:t> to the </a:t>
            </a:r>
            <a:r>
              <a:rPr lang="en-US" smtClean="0">
                <a:latin typeface="Courier New" pitchFamily="49" charset="0"/>
              </a:rPr>
              <a:t>EMP_PKG</a:t>
            </a:r>
            <a:r>
              <a:rPr lang="en-US" smtClean="0"/>
              <a:t> package as follows:</a:t>
            </a:r>
            <a:endParaRPr lang="en-US" smtClean="0">
              <a:latin typeface="Courier New" pitchFamily="49" charset="0"/>
            </a:endParaRPr>
          </a:p>
          <a:p>
            <a:pPr marL="1143000" lvl="4" indent="-228600" defTabSz="425450" eaLnBrk="1" hangingPunct="1">
              <a:spcBef>
                <a:spcPct val="25000"/>
              </a:spcBef>
              <a:buFont typeface="Times New Roman" charset="0"/>
              <a:buAutoNum type="romanLcPeriod"/>
            </a:pPr>
            <a:r>
              <a:rPr lang="en-US" sz="1200" smtClean="0">
                <a:latin typeface="Times New Roman" charset="0"/>
              </a:rPr>
              <a:t>The procedure accepts an </a:t>
            </a:r>
            <a:r>
              <a:rPr lang="en-US" sz="1200" smtClean="0"/>
              <a:t>EMPLOYEES%ROWTYPE</a:t>
            </a:r>
            <a:r>
              <a:rPr lang="en-US" sz="1200" smtClean="0">
                <a:latin typeface="Times New Roman" charset="0"/>
              </a:rPr>
              <a:t> as a parameter. </a:t>
            </a:r>
          </a:p>
          <a:p>
            <a:pPr marL="1143000" lvl="4" indent="-228600" defTabSz="425450" eaLnBrk="1" hangingPunct="1">
              <a:spcBef>
                <a:spcPct val="25000"/>
              </a:spcBef>
              <a:buFont typeface="Times New Roman" charset="0"/>
              <a:buAutoNum type="romanLcPeriod"/>
            </a:pPr>
            <a:r>
              <a:rPr lang="en-US" sz="1200" smtClean="0">
                <a:latin typeface="Times New Roman" charset="0"/>
              </a:rPr>
              <a:t>The procedure displays the following for an employee on one line, </a:t>
            </a:r>
            <a:r>
              <a:rPr lang="en-US" sz="1200" smtClean="0">
                <a:latin typeface="Times New Roman" charset="0"/>
                <a:cs typeface="Times New Roman" charset="0"/>
              </a:rPr>
              <a:t>using the </a:t>
            </a:r>
            <a:r>
              <a:rPr lang="en-US" sz="1200" smtClean="0">
                <a:cs typeface="Courier New" pitchFamily="49" charset="0"/>
              </a:rPr>
              <a:t>DBMS_OUTPUT</a:t>
            </a:r>
            <a:r>
              <a:rPr lang="en-US" sz="1200" smtClean="0">
                <a:latin typeface="Times New Roman" charset="0"/>
                <a:cs typeface="Times New Roman" charset="0"/>
              </a:rPr>
              <a:t> </a:t>
            </a:r>
            <a:r>
              <a:rPr lang="en-US" sz="1200" smtClean="0">
                <a:latin typeface="Times New Roman" charset="0"/>
              </a:rPr>
              <a:t> package:</a:t>
            </a:r>
          </a:p>
          <a:p>
            <a:pPr marL="1143000" lvl="4" indent="-228600" defTabSz="425450" eaLnBrk="1" hangingPunct="1">
              <a:spcBef>
                <a:spcPct val="25000"/>
              </a:spcBef>
            </a:pPr>
            <a:r>
              <a:rPr lang="en-US" sz="1200" smtClean="0"/>
              <a:t>	- department_id</a:t>
            </a:r>
          </a:p>
          <a:p>
            <a:pPr marL="1143000" lvl="4" indent="-228600" defTabSz="425450" eaLnBrk="1" hangingPunct="1">
              <a:spcBef>
                <a:spcPct val="25000"/>
              </a:spcBef>
            </a:pPr>
            <a:r>
              <a:rPr lang="en-US" sz="1200" smtClean="0"/>
              <a:t>	-	</a:t>
            </a:r>
            <a:r>
              <a:rPr lang="en-US" sz="1200" smtClean="0">
                <a:latin typeface="Times New Roman" charset="0"/>
              </a:rPr>
              <a:t>  </a:t>
            </a:r>
            <a:r>
              <a:rPr lang="en-US" sz="1200" smtClean="0"/>
              <a:t>employee_id</a:t>
            </a:r>
          </a:p>
          <a:p>
            <a:pPr marL="1143000" lvl="4" indent="-228600" defTabSz="425450" eaLnBrk="1" hangingPunct="1">
              <a:spcBef>
                <a:spcPct val="25000"/>
              </a:spcBef>
            </a:pPr>
            <a:r>
              <a:rPr lang="en-US" sz="1200" smtClean="0"/>
              <a:t>	- first_name</a:t>
            </a:r>
            <a:endParaRPr lang="en-US" sz="1200" smtClean="0">
              <a:latin typeface="Times New Roman" charset="0"/>
            </a:endParaRPr>
          </a:p>
          <a:p>
            <a:pPr marL="1143000" lvl="4" indent="-228600" defTabSz="425450" eaLnBrk="1" hangingPunct="1">
              <a:spcBef>
                <a:spcPct val="25000"/>
              </a:spcBef>
            </a:pPr>
            <a:r>
              <a:rPr lang="en-US" sz="1200" smtClean="0">
                <a:latin typeface="Times New Roman" charset="0"/>
              </a:rPr>
              <a:t>	</a:t>
            </a:r>
            <a:r>
              <a:rPr lang="en-US" sz="1200" smtClean="0"/>
              <a:t>- last_name</a:t>
            </a:r>
          </a:p>
          <a:p>
            <a:pPr marL="1143000" lvl="4" indent="-228600" defTabSz="425450" eaLnBrk="1" hangingPunct="1">
              <a:spcBef>
                <a:spcPct val="25000"/>
              </a:spcBef>
            </a:pPr>
            <a:r>
              <a:rPr lang="en-US" sz="1200" smtClean="0"/>
              <a:t>	- job_id</a:t>
            </a:r>
          </a:p>
          <a:p>
            <a:pPr marL="1143000" lvl="4" indent="-228600" defTabSz="425450" eaLnBrk="1" hangingPunct="1">
              <a:spcBef>
                <a:spcPct val="25000"/>
              </a:spcBef>
            </a:pPr>
            <a:r>
              <a:rPr lang="en-US" sz="1200" smtClean="0"/>
              <a:t>	- salary</a:t>
            </a:r>
            <a:endParaRPr lang="en-US" smtClean="0"/>
          </a:p>
          <a:p>
            <a:pPr lvl="3" defTabSz="425450" eaLnBrk="1" hangingPunct="1">
              <a:spcBef>
                <a:spcPct val="25000"/>
              </a:spcBef>
              <a:buFont typeface="Times New Roman" charset="0"/>
              <a:buNone/>
            </a:pPr>
            <a:r>
              <a:rPr lang="en-US" smtClean="0"/>
              <a:t>f.	Click Run Script to re-create the package. Compile the package.</a:t>
            </a:r>
          </a:p>
          <a:p>
            <a:pPr lvl="3" defTabSz="425450" eaLnBrk="1" hangingPunct="1">
              <a:spcBef>
                <a:spcPct val="25000"/>
              </a:spcBef>
              <a:buFont typeface="Times New Roman" charset="0"/>
              <a:buNone/>
            </a:pPr>
            <a:r>
              <a:rPr lang="en-US" smtClean="0"/>
              <a:t>g.	Use an anonymous block to invoke the </a:t>
            </a:r>
            <a:r>
              <a:rPr lang="en-US" smtClean="0">
                <a:latin typeface="Courier New" pitchFamily="49" charset="0"/>
              </a:rPr>
              <a:t>EMP_PKG.GET_EMPLOYEE</a:t>
            </a:r>
            <a:r>
              <a:rPr lang="en-US" smtClean="0"/>
              <a:t> function with an employee ID of </a:t>
            </a:r>
            <a:r>
              <a:rPr lang="en-US" smtClean="0">
                <a:latin typeface="Courier New" pitchFamily="49" charset="0"/>
              </a:rPr>
              <a:t>100</a:t>
            </a:r>
            <a:r>
              <a:rPr lang="en-US" smtClean="0"/>
              <a:t> and family name of </a:t>
            </a:r>
            <a:r>
              <a:rPr lang="en-US" smtClean="0">
                <a:latin typeface="Courier New" pitchFamily="49" charset="0"/>
                <a:cs typeface="Courier New" pitchFamily="49" charset="0"/>
              </a:rPr>
              <a:t>'Joplin'</a:t>
            </a:r>
            <a:r>
              <a:rPr lang="en-US" smtClean="0"/>
              <a:t>. Use the </a:t>
            </a:r>
            <a:r>
              <a:rPr lang="en-US" smtClean="0">
                <a:latin typeface="Courier New" pitchFamily="49" charset="0"/>
              </a:rPr>
              <a:t>PRINT_EMPLOYEE</a:t>
            </a:r>
            <a:r>
              <a:rPr lang="en-US" smtClean="0"/>
              <a:t> procedure to display the results for each row returned.</a:t>
            </a:r>
          </a:p>
          <a:p>
            <a:pPr lvl="2" defTabSz="425450" eaLnBrk="1" hangingPunct="1">
              <a:spcBef>
                <a:spcPct val="25000"/>
              </a:spcBef>
              <a:buFont typeface="Times New Roman" charset="0"/>
              <a:buAutoNum type="arabicPeriod" startAt="3"/>
            </a:pPr>
            <a:r>
              <a:rPr lang="en-US" smtClean="0"/>
              <a:t>Because the company does not frequently change its departmental data, you can improve the performance of your </a:t>
            </a:r>
            <a:r>
              <a:rPr lang="en-US" smtClean="0">
                <a:latin typeface="Courier New" pitchFamily="49" charset="0"/>
              </a:rPr>
              <a:t>EMP_PKG</a:t>
            </a:r>
            <a:r>
              <a:rPr lang="en-US" smtClean="0"/>
              <a:t> by adding a public procedure, </a:t>
            </a:r>
            <a:r>
              <a:rPr lang="en-US" smtClean="0">
                <a:latin typeface="Courier New" pitchFamily="49" charset="0"/>
              </a:rPr>
              <a:t>INIT_DEPARTMENTS</a:t>
            </a:r>
            <a:r>
              <a:rPr lang="en-US" smtClean="0"/>
              <a:t>, to populate a private PL/SQL table of valid department IDs. Modify the </a:t>
            </a:r>
            <a:r>
              <a:rPr lang="en-US" smtClean="0">
                <a:latin typeface="Courier New" pitchFamily="49" charset="0"/>
              </a:rPr>
              <a:t>VALID_DEPTID</a:t>
            </a:r>
            <a:r>
              <a:rPr lang="en-US" smtClean="0"/>
              <a:t> function to use the private PL/SQL table contents to validate department ID values.</a:t>
            </a:r>
          </a:p>
          <a:p>
            <a:pPr lvl="2" defTabSz="425450" eaLnBrk="1" hangingPunct="1">
              <a:spcBef>
                <a:spcPct val="25000"/>
              </a:spcBef>
              <a:buFont typeface="Times New Roman" charset="0"/>
              <a:buNone/>
            </a:pPr>
            <a:r>
              <a:rPr lang="en-US" b="1" smtClean="0"/>
              <a:t>	Note: </a:t>
            </a:r>
            <a:r>
              <a:rPr lang="en-US" smtClean="0"/>
              <a:t>The </a:t>
            </a:r>
            <a:r>
              <a:rPr lang="en-US" smtClean="0">
                <a:latin typeface="Courier New" pitchFamily="49" charset="0"/>
              </a:rPr>
              <a:t>sol_05_03.sql</a:t>
            </a:r>
            <a:r>
              <a:rPr lang="en-US" smtClean="0"/>
              <a:t> solution file script contains the code for steps a, b, and c. </a:t>
            </a:r>
            <a:endParaRPr lang="en-US" b="1" smtClean="0"/>
          </a:p>
          <a:p>
            <a:pPr lvl="3" defTabSz="425450" eaLnBrk="1" hangingPunct="1">
              <a:spcBef>
                <a:spcPct val="25000"/>
              </a:spcBef>
              <a:buFont typeface="Times New Roman" charset="0"/>
              <a:buAutoNum type="alphaLcPeriod"/>
            </a:pPr>
            <a:r>
              <a:rPr lang="en-US" smtClean="0"/>
              <a:t>In the package specification, create a procedure called </a:t>
            </a:r>
            <a:r>
              <a:rPr lang="en-US" smtClean="0">
                <a:latin typeface="Courier New" pitchFamily="49" charset="0"/>
              </a:rPr>
              <a:t>INIT_DEPARTMENTS</a:t>
            </a:r>
            <a:r>
              <a:rPr lang="en-US" smtClean="0"/>
              <a:t> with no parameters by adding the following to the package specification section before the </a:t>
            </a:r>
            <a:r>
              <a:rPr lang="en-US" smtClean="0">
                <a:latin typeface="Courier New" pitchFamily="49" charset="0"/>
              </a:rPr>
              <a:t>PRINT_EMPLOYEES</a:t>
            </a:r>
            <a:r>
              <a:rPr lang="en-US" smtClean="0"/>
              <a:t> specification:</a:t>
            </a:r>
          </a:p>
          <a:p>
            <a:pPr marL="1143000" lvl="4" indent="-228600" defTabSz="425450" eaLnBrk="1" hangingPunct="1">
              <a:spcBef>
                <a:spcPct val="25000"/>
              </a:spcBef>
            </a:pPr>
            <a:r>
              <a:rPr lang="en-US" smtClean="0"/>
              <a:t>PROCEDURE init_departments;</a:t>
            </a:r>
          </a:p>
          <a:p>
            <a:pPr lvl="3" defTabSz="425450" eaLnBrk="1" hangingPunct="1">
              <a:spcBef>
                <a:spcPct val="25000"/>
              </a:spcBef>
              <a:buFont typeface="Times New Roman" charset="0"/>
              <a:buAutoNum type="alphaLcPeriod" startAt="2"/>
            </a:pPr>
            <a:r>
              <a:rPr lang="en-US" smtClean="0"/>
              <a:t>In the package body, implement the </a:t>
            </a:r>
            <a:r>
              <a:rPr lang="en-US" smtClean="0">
                <a:latin typeface="Courier New" pitchFamily="49" charset="0"/>
              </a:rPr>
              <a:t>INIT_DEPARTMENTS</a:t>
            </a:r>
            <a:r>
              <a:rPr lang="en-US" smtClean="0"/>
              <a:t> procedure to store all department IDs in a private PL/SQL index-by table named </a:t>
            </a:r>
            <a:r>
              <a:rPr lang="en-US" smtClean="0">
                <a:latin typeface="Courier New" pitchFamily="49" charset="0"/>
              </a:rPr>
              <a:t>valid_departments</a:t>
            </a:r>
            <a:r>
              <a:rPr lang="en-US" smtClean="0"/>
              <a:t> containing </a:t>
            </a:r>
            <a:r>
              <a:rPr lang="en-US" smtClean="0">
                <a:latin typeface="Courier New" pitchFamily="49" charset="0"/>
              </a:rPr>
              <a:t>BOOLEAN</a:t>
            </a:r>
            <a:r>
              <a:rPr lang="en-US" smtClean="0"/>
              <a:t> values. </a:t>
            </a:r>
          </a:p>
          <a:p>
            <a:pPr marL="1143000" lvl="4" indent="-228600" defTabSz="425450" eaLnBrk="1" hangingPunct="1">
              <a:spcBef>
                <a:spcPct val="25000"/>
              </a:spcBef>
            </a:pPr>
            <a:r>
              <a:rPr lang="en-US" smtClean="0">
                <a:latin typeface="Times New Roman" charset="0"/>
                <a:cs typeface="Times New Roman" charset="0"/>
              </a:rPr>
              <a:t>i.	 </a:t>
            </a:r>
            <a:r>
              <a:rPr lang="en-US" sz="1200" smtClean="0">
                <a:latin typeface="Times New Roman" charset="0"/>
                <a:cs typeface="Times New Roman" charset="0"/>
              </a:rPr>
              <a:t>Declare the </a:t>
            </a:r>
            <a:r>
              <a:rPr lang="en-US" sz="1200" smtClean="0">
                <a:cs typeface="Times New Roman" charset="0"/>
              </a:rPr>
              <a:t>valid_departments</a:t>
            </a:r>
            <a:r>
              <a:rPr lang="en-US" sz="1200" smtClean="0">
                <a:latin typeface="Times New Roman" charset="0"/>
                <a:cs typeface="Times New Roman" charset="0"/>
              </a:rPr>
              <a:t> variable and its type definition </a:t>
            </a:r>
            <a:r>
              <a:rPr lang="en-US" sz="1200" smtClean="0">
                <a:cs typeface="Times New Roman" charset="0"/>
              </a:rPr>
              <a:t>boolean_tab_type</a:t>
            </a:r>
            <a:r>
              <a:rPr lang="en-US" sz="1200" smtClean="0">
                <a:latin typeface="Times New Roman" charset="0"/>
                <a:cs typeface="Times New Roman" charset="0"/>
              </a:rPr>
              <a:t> before all procedures in the body. Enter the following </a:t>
            </a:r>
            <a:r>
              <a:rPr lang="en-US" sz="1200" smtClean="0">
                <a:latin typeface="Times New Roman" charset="0"/>
              </a:rPr>
              <a:t>at the beginning of the package body:</a:t>
            </a:r>
          </a:p>
          <a:p>
            <a:pPr marL="1143000" lvl="4" indent="-228600" defTabSz="425450" eaLnBrk="1" hangingPunct="1">
              <a:spcBef>
                <a:spcPct val="25000"/>
              </a:spcBef>
            </a:pPr>
            <a:r>
              <a:rPr lang="en-US" sz="1200" smtClean="0"/>
              <a:t>			TYPE boolean_tab_type IS TABLE OF BOOLEAN</a:t>
            </a:r>
          </a:p>
          <a:p>
            <a:pPr marL="1143000" lvl="4" indent="-228600" defTabSz="425450" eaLnBrk="1" hangingPunct="1">
              <a:spcBef>
                <a:spcPct val="25000"/>
              </a:spcBef>
            </a:pPr>
            <a:r>
              <a:rPr lang="en-US" sz="1200" smtClean="0"/>
              <a:t>		  INDEX BY BINARY_INTEGER;</a:t>
            </a:r>
          </a:p>
          <a:p>
            <a:pPr marL="1143000" lvl="4" indent="-228600" defTabSz="425450" eaLnBrk="1" hangingPunct="1">
              <a:spcBef>
                <a:spcPct val="25000"/>
              </a:spcBef>
            </a:pPr>
            <a:r>
              <a:rPr lang="en-US" sz="1200" smtClean="0"/>
              <a:t>  valid_departments boolean_tab_type;</a:t>
            </a:r>
            <a:endParaRPr lang="en-US" sz="1200" smtClean="0">
              <a:latin typeface="Times New Roman" charset="0"/>
            </a:endParaRPr>
          </a:p>
          <a:p>
            <a:pPr marL="1143000" lvl="4" indent="-228600" defTabSz="425450" eaLnBrk="1" hangingPunct="1">
              <a:spcBef>
                <a:spcPct val="25000"/>
              </a:spcBef>
            </a:pPr>
            <a:r>
              <a:rPr lang="en-US" sz="1200" smtClean="0"/>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
          <p:cNvSpPr>
            <a:spLocks noGrp="1" noChangeArrowheads="1"/>
          </p:cNvSpPr>
          <p:nvPr>
            <p:ph type="ftr" sz="quarter" idx="4"/>
          </p:nvPr>
        </p:nvSpPr>
        <p:spPr>
          <a:noFill/>
        </p:spPr>
        <p:txBody>
          <a:bodyPr/>
          <a:lstStyle/>
          <a:p>
            <a:r>
              <a:rPr lang="en-US" smtClean="0"/>
              <a:t>Oracle Database 11</a:t>
            </a:r>
            <a:r>
              <a:rPr lang="en-US" i="1" smtClean="0"/>
              <a:t>g</a:t>
            </a:r>
            <a:r>
              <a:rPr lang="en-US" smtClean="0"/>
              <a:t>: Develop PL/SQL Program Units   5 - </a:t>
            </a:r>
            <a:fld id="{306A8321-4DD6-4B9A-A689-6685B72109C3}" type="slidenum">
              <a:rPr lang="en-US" smtClean="0"/>
              <a:pPr/>
              <a:t>17</a:t>
            </a:fld>
            <a:endParaRPr lang="en-US" smtClean="0"/>
          </a:p>
        </p:txBody>
      </p:sp>
      <p:sp>
        <p:nvSpPr>
          <p:cNvPr id="44035" name="Rectangle 2"/>
          <p:cNvSpPr>
            <a:spLocks noGrp="1" noChangeArrowheads="1"/>
          </p:cNvSpPr>
          <p:nvPr>
            <p:ph type="body" idx="1"/>
          </p:nvPr>
        </p:nvSpPr>
        <p:spPr>
          <a:xfrm>
            <a:off x="344488" y="401638"/>
            <a:ext cx="6348412" cy="8256587"/>
          </a:xfrm>
          <a:noFill/>
          <a:ln/>
        </p:spPr>
        <p:txBody>
          <a:bodyPr lIns="92054" tIns="47613" rIns="92054" bIns="47613"/>
          <a:lstStyle/>
          <a:p>
            <a:pPr defTabSz="425450" eaLnBrk="1" hangingPunct="1">
              <a:spcBef>
                <a:spcPct val="20000"/>
              </a:spcBef>
            </a:pPr>
            <a:r>
              <a:rPr lang="en-US" smtClean="0"/>
              <a:t>Practice 5 (continued)</a:t>
            </a:r>
          </a:p>
          <a:p>
            <a:pPr marL="1143000" lvl="4" indent="-228600" defTabSz="425450" eaLnBrk="1" hangingPunct="1">
              <a:spcBef>
                <a:spcPct val="25000"/>
              </a:spcBef>
            </a:pPr>
            <a:r>
              <a:rPr lang="en-US" sz="1200" smtClean="0">
                <a:latin typeface="Times New Roman" charset="0"/>
              </a:rPr>
              <a:t>ii.	Use </a:t>
            </a:r>
            <a:r>
              <a:rPr lang="en-US" sz="1200" smtClean="0">
                <a:latin typeface="Times New Roman" charset="0"/>
                <a:cs typeface="Times New Roman" charset="0"/>
              </a:rPr>
              <a:t>the </a:t>
            </a:r>
            <a:r>
              <a:rPr lang="en-US" sz="1200" smtClean="0">
                <a:cs typeface="Times New Roman" charset="0"/>
              </a:rPr>
              <a:t>department_id</a:t>
            </a:r>
            <a:r>
              <a:rPr lang="en-US" sz="1200" smtClean="0">
                <a:latin typeface="Times New Roman" charset="0"/>
                <a:cs typeface="Times New Roman" charset="0"/>
              </a:rPr>
              <a:t> column value as the index to create the entry in the index-by table to indicate its presence, and assign the entry a value of </a:t>
            </a:r>
            <a:r>
              <a:rPr lang="en-US" sz="1200" smtClean="0">
                <a:cs typeface="Times New Roman" charset="0"/>
              </a:rPr>
              <a:t>TRUE</a:t>
            </a:r>
            <a:r>
              <a:rPr lang="en-US" sz="1200" smtClean="0">
                <a:latin typeface="Times New Roman" charset="0"/>
                <a:cs typeface="Times New Roman" charset="0"/>
              </a:rPr>
              <a:t>. Enter the </a:t>
            </a:r>
            <a:r>
              <a:rPr lang="en-US" sz="1200" smtClean="0"/>
              <a:t>INIT_DEPARTMENTS</a:t>
            </a:r>
            <a:r>
              <a:rPr lang="en-US" sz="1200" smtClean="0">
                <a:latin typeface="Times New Roman" charset="0"/>
              </a:rPr>
              <a:t> procedure declaration at the end of the package body (right after the </a:t>
            </a:r>
            <a:r>
              <a:rPr lang="en-US" sz="1200" smtClean="0"/>
              <a:t>print_employees</a:t>
            </a:r>
            <a:r>
              <a:rPr lang="en-US" sz="1200" smtClean="0">
                <a:latin typeface="Times New Roman" charset="0"/>
              </a:rPr>
              <a:t> procedure) as follows:</a:t>
            </a:r>
            <a:r>
              <a:rPr lang="en-US" sz="1200" smtClean="0"/>
              <a:t>	</a:t>
            </a:r>
            <a:endParaRPr lang="en-US" sz="1200" smtClean="0">
              <a:latin typeface="Times New Roman" charset="0"/>
            </a:endParaRPr>
          </a:p>
          <a:p>
            <a:pPr marL="1143000" lvl="4" indent="-228600" defTabSz="425450" eaLnBrk="1" hangingPunct="1">
              <a:spcBef>
                <a:spcPct val="25000"/>
              </a:spcBef>
            </a:pPr>
            <a:r>
              <a:rPr lang="en-US" sz="1200" smtClean="0">
                <a:latin typeface="Times New Roman" charset="0"/>
              </a:rPr>
              <a:t>		</a:t>
            </a:r>
            <a:r>
              <a:rPr lang="en-US" sz="1200" smtClean="0"/>
              <a:t>PROCEDURE init_departments IS</a:t>
            </a:r>
          </a:p>
          <a:p>
            <a:pPr marL="1143000" lvl="4" indent="-228600" defTabSz="425450" eaLnBrk="1" hangingPunct="1">
              <a:spcBef>
                <a:spcPct val="25000"/>
              </a:spcBef>
            </a:pPr>
            <a:r>
              <a:rPr lang="en-US" sz="1200" smtClean="0"/>
              <a:t>		BEGIN</a:t>
            </a:r>
          </a:p>
          <a:p>
            <a:pPr marL="1143000" lvl="4" indent="-228600" defTabSz="425450" eaLnBrk="1" hangingPunct="1">
              <a:spcBef>
                <a:spcPct val="25000"/>
              </a:spcBef>
            </a:pPr>
            <a:r>
              <a:rPr lang="en-US" sz="1200" smtClean="0"/>
              <a:t>		  FOR rec IN (SELECT department_id FROM departments)</a:t>
            </a:r>
          </a:p>
          <a:p>
            <a:pPr marL="1143000" lvl="4" indent="-228600" defTabSz="425450" eaLnBrk="1" hangingPunct="1">
              <a:spcBef>
                <a:spcPct val="25000"/>
              </a:spcBef>
            </a:pPr>
            <a:r>
              <a:rPr lang="en-US" sz="1200" smtClean="0"/>
              <a:t>		  LOOP</a:t>
            </a:r>
          </a:p>
          <a:p>
            <a:pPr marL="1143000" lvl="4" indent="-228600" defTabSz="425450" eaLnBrk="1" hangingPunct="1">
              <a:spcBef>
                <a:spcPct val="25000"/>
              </a:spcBef>
            </a:pPr>
            <a:r>
              <a:rPr lang="en-US" sz="1200" smtClean="0"/>
              <a:t>     	valid_departments(rec.department_id) := TRUE;</a:t>
            </a:r>
          </a:p>
          <a:p>
            <a:pPr marL="1143000" lvl="4" indent="-228600" defTabSz="425450" eaLnBrk="1" hangingPunct="1">
              <a:spcBef>
                <a:spcPct val="25000"/>
              </a:spcBef>
            </a:pPr>
            <a:r>
              <a:rPr lang="en-US" sz="1200" smtClean="0"/>
              <a:t> 		  END LOOP;</a:t>
            </a:r>
          </a:p>
          <a:p>
            <a:pPr marL="1143000" lvl="4" indent="-228600" defTabSz="425450" eaLnBrk="1" hangingPunct="1">
              <a:spcBef>
                <a:spcPct val="25000"/>
              </a:spcBef>
            </a:pPr>
            <a:r>
              <a:rPr lang="en-US" sz="1200" smtClean="0"/>
              <a:t>		END;</a:t>
            </a:r>
            <a:endParaRPr lang="en-US" sz="1200" smtClean="0">
              <a:latin typeface="Times New Roman" charset="0"/>
            </a:endParaRPr>
          </a:p>
          <a:p>
            <a:pPr lvl="3" defTabSz="425450" eaLnBrk="1" hangingPunct="1">
              <a:spcBef>
                <a:spcPct val="25000"/>
              </a:spcBef>
              <a:buFont typeface="Times New Roman" charset="0"/>
              <a:buNone/>
            </a:pPr>
            <a:r>
              <a:rPr lang="en-US" smtClean="0"/>
              <a:t>c.	In the body, create an initialization block that calls the </a:t>
            </a:r>
            <a:r>
              <a:rPr lang="en-US" smtClean="0">
                <a:latin typeface="Courier New" pitchFamily="49" charset="0"/>
              </a:rPr>
              <a:t>INIT_DEPARTMENTS</a:t>
            </a:r>
            <a:r>
              <a:rPr lang="en-US" smtClean="0"/>
              <a:t> procedure to initialize the table as follows:</a:t>
            </a:r>
          </a:p>
          <a:p>
            <a:pPr marL="1143000" lvl="4" indent="-228600" defTabSz="425450" eaLnBrk="1" hangingPunct="1">
              <a:spcBef>
                <a:spcPct val="25000"/>
              </a:spcBef>
            </a:pPr>
            <a:r>
              <a:rPr lang="en-US" smtClean="0"/>
              <a:t>		BEGIN</a:t>
            </a:r>
            <a:br>
              <a:rPr lang="en-US" smtClean="0"/>
            </a:br>
            <a:r>
              <a:rPr lang="en-US" smtClean="0"/>
              <a:t>  init_departments;</a:t>
            </a:r>
            <a:br>
              <a:rPr lang="en-US" smtClean="0"/>
            </a:br>
            <a:r>
              <a:rPr lang="en-US" smtClean="0"/>
              <a:t>END;</a:t>
            </a:r>
            <a:r>
              <a:rPr lang="en-US" smtClean="0">
                <a:latin typeface="Times New Roman" charset="0"/>
              </a:rPr>
              <a:t> </a:t>
            </a:r>
          </a:p>
          <a:p>
            <a:pPr lvl="3" defTabSz="425450" eaLnBrk="1" hangingPunct="1">
              <a:spcBef>
                <a:spcPct val="25000"/>
              </a:spcBef>
              <a:buFont typeface="Times New Roman" charset="0"/>
              <a:buAutoNum type="alphaLcPeriod" startAt="4"/>
            </a:pPr>
            <a:r>
              <a:rPr lang="en-US" smtClean="0"/>
              <a:t>Click Run Script to create the package. Compile the package.</a:t>
            </a:r>
          </a:p>
          <a:p>
            <a:pPr lvl="3" defTabSz="425450" eaLnBrk="1" hangingPunct="1">
              <a:spcBef>
                <a:spcPct val="25000"/>
              </a:spcBef>
              <a:buFont typeface="Times New Roman" charset="0"/>
              <a:buNone/>
            </a:pPr>
            <a:endParaRPr lang="en-US" smtClean="0"/>
          </a:p>
          <a:p>
            <a:pPr lvl="2" defTabSz="425450" eaLnBrk="1" hangingPunct="1">
              <a:spcBef>
                <a:spcPct val="25000"/>
              </a:spcBef>
              <a:buFont typeface="Times New Roman" charset="0"/>
              <a:buNone/>
            </a:pPr>
            <a:r>
              <a:rPr lang="en-US" smtClean="0"/>
              <a:t>4.	Change the </a:t>
            </a:r>
            <a:r>
              <a:rPr lang="en-US" smtClean="0">
                <a:latin typeface="Courier New" pitchFamily="49" charset="0"/>
              </a:rPr>
              <a:t>VALID_DEPTID</a:t>
            </a:r>
            <a:r>
              <a:rPr lang="en-US" smtClean="0"/>
              <a:t> validation processing function to use the private PL/SQL table of department IDs.</a:t>
            </a:r>
          </a:p>
          <a:p>
            <a:pPr lvl="3" defTabSz="425450" eaLnBrk="1" hangingPunct="1">
              <a:spcBef>
                <a:spcPct val="25000"/>
              </a:spcBef>
              <a:buFont typeface="Times New Roman" charset="0"/>
              <a:buNone/>
            </a:pPr>
            <a:r>
              <a:rPr lang="en-US" smtClean="0"/>
              <a:t>a.	Modify the </a:t>
            </a:r>
            <a:r>
              <a:rPr lang="en-US" smtClean="0">
                <a:latin typeface="Courier New" pitchFamily="49" charset="0"/>
              </a:rPr>
              <a:t>VALID_DEPTID</a:t>
            </a:r>
            <a:r>
              <a:rPr lang="en-US" smtClean="0"/>
              <a:t> function to perform its validation by using the PL/SQL table of department ID values. Click Run Script to create the package. Compile the package.</a:t>
            </a:r>
          </a:p>
          <a:p>
            <a:pPr lvl="3" defTabSz="425450" eaLnBrk="1" hangingPunct="1">
              <a:spcBef>
                <a:spcPct val="25000"/>
              </a:spcBef>
              <a:buFont typeface="Times New Roman" charset="0"/>
              <a:buNone/>
            </a:pPr>
            <a:r>
              <a:rPr lang="en-US" smtClean="0"/>
              <a:t>b.	Test your code by calling </a:t>
            </a:r>
            <a:r>
              <a:rPr lang="en-US" smtClean="0">
                <a:latin typeface="Courier New" pitchFamily="49" charset="0"/>
              </a:rPr>
              <a:t>ADD_EMPLOYEE</a:t>
            </a:r>
            <a:r>
              <a:rPr lang="en-US" smtClean="0"/>
              <a:t> using the name </a:t>
            </a:r>
            <a:r>
              <a:rPr lang="en-US" smtClean="0">
                <a:latin typeface="Courier New" pitchFamily="49" charset="0"/>
              </a:rPr>
              <a:t>James Bond</a:t>
            </a:r>
            <a:r>
              <a:rPr lang="en-US" smtClean="0"/>
              <a:t> in department 15. What happens?</a:t>
            </a:r>
          </a:p>
          <a:p>
            <a:pPr lvl="3" defTabSz="425450" eaLnBrk="1" hangingPunct="1">
              <a:spcBef>
                <a:spcPct val="25000"/>
              </a:spcBef>
              <a:buFont typeface="Times New Roman" charset="0"/>
              <a:buAutoNum type="alphaLcPeriod" startAt="3"/>
            </a:pPr>
            <a:r>
              <a:rPr lang="en-US" smtClean="0"/>
              <a:t>Insert a new department. Specify 15 for the department ID and </a:t>
            </a:r>
            <a:r>
              <a:rPr lang="en-US" smtClean="0">
                <a:latin typeface="Courier New" pitchFamily="49" charset="0"/>
              </a:rPr>
              <a:t>Security</a:t>
            </a:r>
            <a:r>
              <a:rPr lang="en-US" smtClean="0"/>
              <a:t> for the department name. Commit and verify the changes. </a:t>
            </a:r>
          </a:p>
          <a:p>
            <a:pPr lvl="3" defTabSz="425450" eaLnBrk="1" hangingPunct="1">
              <a:spcBef>
                <a:spcPct val="25000"/>
              </a:spcBef>
              <a:buFont typeface="Times New Roman" charset="0"/>
              <a:buNone/>
            </a:pPr>
            <a:r>
              <a:rPr lang="en-US" smtClean="0"/>
              <a:t>d.	Test your code again, by calling </a:t>
            </a:r>
            <a:r>
              <a:rPr lang="en-US" smtClean="0">
                <a:latin typeface="Courier New" pitchFamily="49" charset="0"/>
              </a:rPr>
              <a:t>ADD_EMPLOYEE</a:t>
            </a:r>
            <a:r>
              <a:rPr lang="en-US" smtClean="0"/>
              <a:t> using the name </a:t>
            </a:r>
            <a:r>
              <a:rPr lang="en-US" smtClean="0">
                <a:latin typeface="Courier New" pitchFamily="49" charset="0"/>
              </a:rPr>
              <a:t>James Bond</a:t>
            </a:r>
            <a:r>
              <a:rPr lang="en-US" smtClean="0"/>
              <a:t> in department 15. What happens?</a:t>
            </a:r>
          </a:p>
          <a:p>
            <a:pPr lvl="3" defTabSz="425450" eaLnBrk="1" hangingPunct="1">
              <a:spcBef>
                <a:spcPct val="25000"/>
              </a:spcBef>
              <a:buFont typeface="Times New Roman" charset="0"/>
              <a:buNone/>
            </a:pPr>
            <a:r>
              <a:rPr lang="en-US" smtClean="0"/>
              <a:t>e.	Execute the </a:t>
            </a:r>
            <a:r>
              <a:rPr lang="en-US" smtClean="0">
                <a:latin typeface="Courier New" pitchFamily="49" charset="0"/>
              </a:rPr>
              <a:t>EMP_PKG.INIT_DEPARTMENTS</a:t>
            </a:r>
            <a:r>
              <a:rPr lang="en-US" smtClean="0"/>
              <a:t> procedure to update the internal PL/SQL table with the latest departmental data.</a:t>
            </a:r>
          </a:p>
          <a:p>
            <a:pPr lvl="3" defTabSz="425450" eaLnBrk="1" hangingPunct="1">
              <a:spcBef>
                <a:spcPct val="20000"/>
              </a:spcBef>
              <a:buFont typeface="Times New Roman" charset="0"/>
              <a:buAutoNum type="alphaLcPeriod" startAt="6"/>
            </a:pPr>
            <a:r>
              <a:rPr lang="en-US" smtClean="0">
                <a:cs typeface="Times New Roman" charset="0"/>
              </a:rPr>
              <a:t>Test your code by calling </a:t>
            </a:r>
            <a:r>
              <a:rPr lang="en-US" smtClean="0">
                <a:latin typeface="Courier New" pitchFamily="49" charset="0"/>
                <a:cs typeface="Courier New" pitchFamily="49" charset="0"/>
              </a:rPr>
              <a:t>ADD_EMPLOYEE</a:t>
            </a:r>
            <a:r>
              <a:rPr lang="en-US" smtClean="0">
                <a:cs typeface="Times New Roman" charset="0"/>
              </a:rPr>
              <a:t> using the employee name </a:t>
            </a:r>
            <a:r>
              <a:rPr lang="en-US" smtClean="0">
                <a:latin typeface="Courier New" pitchFamily="49" charset="0"/>
                <a:cs typeface="Courier New" pitchFamily="49" charset="0"/>
              </a:rPr>
              <a:t>James Bond</a:t>
            </a:r>
            <a:r>
              <a:rPr lang="en-US" smtClean="0">
                <a:cs typeface="Times New Roman" charset="0"/>
              </a:rPr>
              <a:t>, who works in department 15.</a:t>
            </a:r>
            <a:r>
              <a:rPr lang="en-US" smtClean="0"/>
              <a:t> What happens?</a:t>
            </a:r>
          </a:p>
          <a:p>
            <a:pPr lvl="3" defTabSz="425450" eaLnBrk="1" hangingPunct="1">
              <a:spcBef>
                <a:spcPct val="25000"/>
              </a:spcBef>
              <a:buFont typeface="Times New Roman" charset="0"/>
              <a:buAutoNum type="alphaLcPeriod" startAt="6"/>
            </a:pPr>
            <a:r>
              <a:rPr lang="en-US" smtClean="0"/>
              <a:t>Delete employee </a:t>
            </a:r>
            <a:r>
              <a:rPr lang="en-US" smtClean="0">
                <a:latin typeface="Courier New" pitchFamily="49" charset="0"/>
              </a:rPr>
              <a:t>James Bond</a:t>
            </a:r>
            <a:r>
              <a:rPr lang="en-US" smtClean="0"/>
              <a:t> and department 15 from their respective tables, commit the changes, and refresh the department data by invoking the</a:t>
            </a:r>
          </a:p>
          <a:p>
            <a:pPr lvl="3" defTabSz="425450" eaLnBrk="1" hangingPunct="1">
              <a:spcBef>
                <a:spcPct val="25000"/>
              </a:spcBef>
              <a:buFont typeface="Times New Roman" charset="0"/>
              <a:buNone/>
            </a:pPr>
            <a:r>
              <a:rPr lang="en-US" smtClean="0">
                <a:latin typeface="Courier New" pitchFamily="49" charset="0"/>
              </a:rPr>
              <a:t>	EMP_PKG.INIT_DEPARTMENTS</a:t>
            </a:r>
            <a:r>
              <a:rPr lang="en-US" smtClean="0"/>
              <a:t> procedure.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
          <p:cNvSpPr>
            <a:spLocks noGrp="1" noChangeArrowheads="1"/>
          </p:cNvSpPr>
          <p:nvPr>
            <p:ph type="ftr" sz="quarter" idx="4"/>
          </p:nvPr>
        </p:nvSpPr>
        <p:spPr>
          <a:noFill/>
        </p:spPr>
        <p:txBody>
          <a:bodyPr/>
          <a:lstStyle/>
          <a:p>
            <a:r>
              <a:rPr lang="en-US" smtClean="0"/>
              <a:t>Oracle Database 11</a:t>
            </a:r>
            <a:r>
              <a:rPr lang="en-US" i="1" smtClean="0"/>
              <a:t>g</a:t>
            </a:r>
            <a:r>
              <a:rPr lang="en-US" smtClean="0"/>
              <a:t>: Develop PL/SQL Program Units   5 - </a:t>
            </a:r>
            <a:fld id="{B0045BA0-31A2-4C22-8134-C0C17650B517}" type="slidenum">
              <a:rPr lang="en-US" smtClean="0"/>
              <a:pPr/>
              <a:t>18</a:t>
            </a:fld>
            <a:endParaRPr lang="en-US" smtClean="0"/>
          </a:p>
        </p:txBody>
      </p:sp>
      <p:sp>
        <p:nvSpPr>
          <p:cNvPr id="45059" name="Rectangle 2"/>
          <p:cNvSpPr>
            <a:spLocks noGrp="1" noChangeArrowheads="1"/>
          </p:cNvSpPr>
          <p:nvPr>
            <p:ph type="body" idx="1"/>
          </p:nvPr>
        </p:nvSpPr>
        <p:spPr>
          <a:xfrm>
            <a:off x="344488" y="401638"/>
            <a:ext cx="6348412" cy="8256587"/>
          </a:xfrm>
          <a:noFill/>
          <a:ln/>
        </p:spPr>
        <p:txBody>
          <a:bodyPr lIns="92054" tIns="47613" rIns="92054" bIns="47613"/>
          <a:lstStyle/>
          <a:p>
            <a:pPr defTabSz="425450" eaLnBrk="1" hangingPunct="1">
              <a:spcBef>
                <a:spcPct val="20000"/>
              </a:spcBef>
            </a:pPr>
            <a:r>
              <a:rPr lang="en-US" smtClean="0"/>
              <a:t>Practice 5 (continued)</a:t>
            </a:r>
          </a:p>
          <a:p>
            <a:pPr lvl="2" defTabSz="425450" eaLnBrk="1" hangingPunct="1">
              <a:spcBef>
                <a:spcPct val="25000"/>
              </a:spcBef>
              <a:buFont typeface="Times New Roman" charset="0"/>
              <a:buNone/>
            </a:pPr>
            <a:r>
              <a:rPr lang="en-US" smtClean="0"/>
              <a:t>5.	Reorganize the subprograms in the package specification and the body so that they are in alphabetical sequence.</a:t>
            </a:r>
          </a:p>
          <a:p>
            <a:pPr lvl="3" defTabSz="425450" eaLnBrk="1" hangingPunct="1">
              <a:spcBef>
                <a:spcPct val="25000"/>
              </a:spcBef>
              <a:buFont typeface="Times New Roman" charset="0"/>
              <a:buNone/>
            </a:pPr>
            <a:r>
              <a:rPr lang="en-US" smtClean="0"/>
              <a:t>a.	Edit the package specification and reorganize subprograms alphabetically. Click Run Script to re-create the package specification. Compile the package specification. What happens?</a:t>
            </a:r>
          </a:p>
          <a:p>
            <a:pPr lvl="3" defTabSz="425450" eaLnBrk="1" hangingPunct="1">
              <a:spcBef>
                <a:spcPct val="25000"/>
              </a:spcBef>
              <a:buFont typeface="Times New Roman" charset="0"/>
              <a:buNone/>
            </a:pPr>
            <a:r>
              <a:rPr lang="en-US" smtClean="0"/>
              <a:t>b.	Edit the package body and reorganize all subprograms alphabetically. Click Run Script to re-create the package specification. Recompile the package specification. What happens?</a:t>
            </a:r>
          </a:p>
          <a:p>
            <a:pPr lvl="3" defTabSz="425450" eaLnBrk="1" hangingPunct="1">
              <a:spcBef>
                <a:spcPct val="25000"/>
              </a:spcBef>
              <a:buFont typeface="Times New Roman" charset="0"/>
              <a:buAutoNum type="alphaLcPeriod" startAt="3"/>
            </a:pPr>
            <a:r>
              <a:rPr lang="en-US" smtClean="0"/>
              <a:t>Correct the compilation error using a forward declaration in the body for the appropriate subprogram reference. Click Run Script to re-create the package, and then recompile the package. What happens?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457200" y="457200"/>
            <a:ext cx="6076950" cy="8420100"/>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
          <p:cNvSpPr>
            <a:spLocks noGrp="1" noChangeArrowheads="1"/>
          </p:cNvSpPr>
          <p:nvPr>
            <p:ph type="ftr" sz="quarter" idx="4"/>
          </p:nvPr>
        </p:nvSpPr>
        <p:spPr>
          <a:noFill/>
        </p:spPr>
        <p:txBody>
          <a:bodyPr/>
          <a:lstStyle/>
          <a:p>
            <a:r>
              <a:rPr lang="en-US" smtClean="0"/>
              <a:t>Oracle Database 11</a:t>
            </a:r>
            <a:r>
              <a:rPr lang="en-US" i="1" smtClean="0"/>
              <a:t>g</a:t>
            </a:r>
            <a:r>
              <a:rPr lang="en-US" smtClean="0"/>
              <a:t>: Develop PL/SQL Program Units   5 - </a:t>
            </a:r>
            <a:fld id="{883E7BD1-C6BA-4336-A2CD-12E32CB4BAE2}" type="slidenum">
              <a:rPr lang="en-US" smtClean="0"/>
              <a:pPr/>
              <a:t>2</a:t>
            </a:fld>
            <a:endParaRPr lang="en-US" smtClean="0"/>
          </a:p>
        </p:txBody>
      </p:sp>
      <p:sp>
        <p:nvSpPr>
          <p:cNvPr id="23555" name="Rectangle 2"/>
          <p:cNvSpPr>
            <a:spLocks noChangeArrowheads="1" noTextEdit="1"/>
          </p:cNvSpPr>
          <p:nvPr>
            <p:ph type="sldImg"/>
          </p:nvPr>
        </p:nvSpPr>
        <p:spPr>
          <a:ln/>
        </p:spPr>
      </p:sp>
      <p:sp>
        <p:nvSpPr>
          <p:cNvPr id="23556" name="Rectangle 3"/>
          <p:cNvSpPr>
            <a:spLocks noGrp="1" noChangeArrowheads="1"/>
          </p:cNvSpPr>
          <p:nvPr>
            <p:ph type="body" idx="1"/>
          </p:nvPr>
        </p:nvSpPr>
        <p:spPr>
          <a:xfrm>
            <a:off x="457200" y="5221288"/>
            <a:ext cx="6076950" cy="3541712"/>
          </a:xfrm>
          <a:noFill/>
          <a:ln/>
        </p:spPr>
        <p:txBody>
          <a:bodyPr/>
          <a:lstStyle/>
          <a:p>
            <a:pPr eaLnBrk="1" hangingPunct="1"/>
            <a:r>
              <a:rPr lang="en-US" smtClean="0"/>
              <a:t>Lesson Aim</a:t>
            </a:r>
          </a:p>
          <a:p>
            <a:pPr lvl="1" eaLnBrk="1" hangingPunct="1"/>
            <a:r>
              <a:rPr lang="en-US" smtClean="0"/>
              <a:t>This lesson introduces the more advanced features of PL/SQL, including overloading, forward referencing, one-time-only procedures, and the persistency of variables, constants, exceptions, and cursors. It also explains the effect of packaging functions that are used in SQL statements.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
          <p:cNvSpPr>
            <a:spLocks noGrp="1" noChangeArrowheads="1"/>
          </p:cNvSpPr>
          <p:nvPr>
            <p:ph type="ftr" sz="quarter" idx="4"/>
          </p:nvPr>
        </p:nvSpPr>
        <p:spPr>
          <a:noFill/>
        </p:spPr>
        <p:txBody>
          <a:bodyPr/>
          <a:lstStyle/>
          <a:p>
            <a:r>
              <a:rPr lang="en-US" smtClean="0"/>
              <a:t>Oracle Database 11</a:t>
            </a:r>
            <a:r>
              <a:rPr lang="en-US" i="1" smtClean="0"/>
              <a:t>g</a:t>
            </a:r>
            <a:r>
              <a:rPr lang="en-US" smtClean="0"/>
              <a:t>: Develop PL/SQL Program Units   5 - </a:t>
            </a:r>
            <a:fld id="{6616F3DE-CC9E-4FB9-96EF-94DDF2686BD9}" type="slidenum">
              <a:rPr lang="en-US" smtClean="0"/>
              <a:pPr/>
              <a:t>3</a:t>
            </a:fld>
            <a:endParaRPr lang="en-US" smtClean="0"/>
          </a:p>
        </p:txBody>
      </p:sp>
      <p:sp>
        <p:nvSpPr>
          <p:cNvPr id="24579" name="Rectangle 2"/>
          <p:cNvSpPr>
            <a:spLocks noChangeArrowheads="1" noTextEdit="1"/>
          </p:cNvSpPr>
          <p:nvPr>
            <p:ph type="sldImg"/>
          </p:nvPr>
        </p:nvSpPr>
        <p:spPr>
          <a:ln/>
        </p:spPr>
      </p:sp>
      <p:sp>
        <p:nvSpPr>
          <p:cNvPr id="24580" name="Rectangle 3"/>
          <p:cNvSpPr>
            <a:spLocks noGrp="1" noChangeArrowheads="1"/>
          </p:cNvSpPr>
          <p:nvPr>
            <p:ph type="body" idx="1"/>
          </p:nvPr>
        </p:nvSpPr>
        <p:spPr>
          <a:xfrm>
            <a:off x="457200" y="5221288"/>
            <a:ext cx="6076950" cy="3541712"/>
          </a:xfrm>
          <a:noFill/>
          <a:ln/>
        </p:spPr>
        <p:txBody>
          <a:bodyPr/>
          <a:lstStyle/>
          <a:p>
            <a:pPr eaLnBrk="1" hangingPunct="1"/>
            <a:r>
              <a:rPr lang="en-US" smtClean="0"/>
              <a:t>Overloading Subprograms</a:t>
            </a:r>
          </a:p>
          <a:p>
            <a:pPr lvl="1" eaLnBrk="1" hangingPunct="1"/>
            <a:r>
              <a:rPr lang="en-US" smtClean="0"/>
              <a:t>The overloading feature in PL/SQL enables you to develop two or more packaged subprograms with the same name. Overloading is useful when you want a subprogram to accept similar sets of parameters that have different data types. For example, the </a:t>
            </a:r>
            <a:r>
              <a:rPr lang="en-US" smtClean="0">
                <a:latin typeface="Courier New" pitchFamily="49" charset="0"/>
              </a:rPr>
              <a:t>TO_CHAR</a:t>
            </a:r>
            <a:r>
              <a:rPr lang="en-US" smtClean="0"/>
              <a:t> function has more than one way to be called, enabling you to convert a number or a date to a character string.</a:t>
            </a:r>
          </a:p>
          <a:p>
            <a:pPr lvl="1" eaLnBrk="1" hangingPunct="1">
              <a:spcBef>
                <a:spcPct val="20000"/>
              </a:spcBef>
            </a:pPr>
            <a:r>
              <a:rPr lang="en-US" smtClean="0"/>
              <a:t>PL/SQL allows overloading of package subprogram names and object type methods.</a:t>
            </a:r>
          </a:p>
          <a:p>
            <a:pPr lvl="1" eaLnBrk="1" hangingPunct="1">
              <a:spcBef>
                <a:spcPct val="20000"/>
              </a:spcBef>
            </a:pPr>
            <a:r>
              <a:rPr lang="en-US" smtClean="0"/>
              <a:t>The key rule is that you can use the same name for different subprograms as long as their formal parameters differ in </a:t>
            </a:r>
            <a:r>
              <a:rPr lang="en-US" i="1" smtClean="0"/>
              <a:t>number</a:t>
            </a:r>
            <a:r>
              <a:rPr lang="en-US" smtClean="0"/>
              <a:t>, </a:t>
            </a:r>
            <a:r>
              <a:rPr lang="en-US" i="1" smtClean="0"/>
              <a:t>order</a:t>
            </a:r>
            <a:r>
              <a:rPr lang="en-US" smtClean="0"/>
              <a:t>, or </a:t>
            </a:r>
            <a:r>
              <a:rPr lang="en-US" i="1" smtClean="0"/>
              <a:t>data type</a:t>
            </a:r>
            <a:r>
              <a:rPr lang="en-US" smtClean="0"/>
              <a:t> family.</a:t>
            </a:r>
          </a:p>
          <a:p>
            <a:pPr lvl="1" eaLnBrk="1" hangingPunct="1">
              <a:spcBef>
                <a:spcPct val="20000"/>
              </a:spcBef>
            </a:pPr>
            <a:r>
              <a:rPr lang="en-US" smtClean="0"/>
              <a:t>Consider using overloading when:</a:t>
            </a:r>
          </a:p>
          <a:p>
            <a:pPr lvl="2" eaLnBrk="1" hangingPunct="1">
              <a:spcBef>
                <a:spcPct val="20000"/>
              </a:spcBef>
            </a:pPr>
            <a:r>
              <a:rPr lang="en-US" smtClean="0"/>
              <a:t>Processing rules for two or more subprograms are similar, but the type or number of parameters used varies</a:t>
            </a:r>
          </a:p>
          <a:p>
            <a:pPr lvl="2" eaLnBrk="1" hangingPunct="1">
              <a:spcBef>
                <a:spcPct val="20000"/>
              </a:spcBef>
            </a:pPr>
            <a:r>
              <a:rPr lang="en-US" smtClean="0"/>
              <a:t>Providing alternative ways for finding different data with varying search criteria. For example, you may want to find employees by their employee ID and also provide a way to find employees by their last name. The logic is intrinsically the same, but the parameters or search criteria differ.</a:t>
            </a:r>
          </a:p>
          <a:p>
            <a:pPr lvl="2" eaLnBrk="1" hangingPunct="1">
              <a:spcBef>
                <a:spcPct val="20000"/>
              </a:spcBef>
            </a:pPr>
            <a:r>
              <a:rPr lang="en-US" smtClean="0"/>
              <a:t>Extending functionality when you do not want to replace existing code</a:t>
            </a:r>
          </a:p>
          <a:p>
            <a:pPr lvl="1" eaLnBrk="1" hangingPunct="1">
              <a:lnSpc>
                <a:spcPct val="95000"/>
              </a:lnSpc>
              <a:spcBef>
                <a:spcPct val="20000"/>
              </a:spcBef>
            </a:pPr>
            <a:r>
              <a:rPr lang="en-US" b="1" smtClean="0"/>
              <a:t>Note:</a:t>
            </a:r>
            <a:r>
              <a:rPr lang="en-US" smtClean="0"/>
              <a:t> Stand-alone subprograms cannot be overloaded. Writing local subprograms in object type methods is not discussed in this course.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
          <p:cNvSpPr>
            <a:spLocks noGrp="1" noChangeArrowheads="1"/>
          </p:cNvSpPr>
          <p:nvPr>
            <p:ph type="ftr" sz="quarter" idx="4"/>
          </p:nvPr>
        </p:nvSpPr>
        <p:spPr>
          <a:noFill/>
        </p:spPr>
        <p:txBody>
          <a:bodyPr/>
          <a:lstStyle/>
          <a:p>
            <a:r>
              <a:rPr lang="en-US" smtClean="0"/>
              <a:t>Oracle Database 11</a:t>
            </a:r>
            <a:r>
              <a:rPr lang="en-US" i="1" smtClean="0"/>
              <a:t>g</a:t>
            </a:r>
            <a:r>
              <a:rPr lang="en-US" smtClean="0"/>
              <a:t>: Develop PL/SQL Program Units   5 - </a:t>
            </a:r>
            <a:fld id="{33D02A08-8AFB-4C93-A016-AF74CADBC223}" type="slidenum">
              <a:rPr lang="en-US" smtClean="0"/>
              <a:pPr/>
              <a:t>4</a:t>
            </a:fld>
            <a:endParaRPr lang="en-US" smtClean="0"/>
          </a:p>
        </p:txBody>
      </p:sp>
      <p:sp>
        <p:nvSpPr>
          <p:cNvPr id="25603" name="Rectangle 2"/>
          <p:cNvSpPr>
            <a:spLocks noGrp="1" noChangeArrowheads="1"/>
          </p:cNvSpPr>
          <p:nvPr>
            <p:ph type="body" idx="1"/>
          </p:nvPr>
        </p:nvSpPr>
        <p:spPr>
          <a:xfrm>
            <a:off x="457200" y="457200"/>
            <a:ext cx="6076950" cy="8305800"/>
          </a:xfrm>
          <a:noFill/>
          <a:ln/>
        </p:spPr>
        <p:txBody>
          <a:bodyPr/>
          <a:lstStyle/>
          <a:p>
            <a:pPr eaLnBrk="1" hangingPunct="1"/>
            <a:r>
              <a:rPr lang="en-US" smtClean="0"/>
              <a:t>Overloading Subprograms (continued)</a:t>
            </a:r>
            <a:endParaRPr lang="en-US" b="0" smtClean="0"/>
          </a:p>
          <a:p>
            <a:pPr lvl="1" eaLnBrk="1" hangingPunct="1"/>
            <a:r>
              <a:rPr lang="en-US" b="1" smtClean="0"/>
              <a:t>Restrictions</a:t>
            </a:r>
          </a:p>
          <a:p>
            <a:pPr lvl="1" eaLnBrk="1" hangingPunct="1"/>
            <a:r>
              <a:rPr lang="en-US" smtClean="0"/>
              <a:t>You cannot </a:t>
            </a:r>
            <a:r>
              <a:rPr lang="en-US" smtClean="0">
                <a:solidFill>
                  <a:schemeClr val="tx1"/>
                </a:solidFill>
              </a:rPr>
              <a:t>overload:</a:t>
            </a:r>
          </a:p>
          <a:p>
            <a:pPr lvl="2" eaLnBrk="1" hangingPunct="1"/>
            <a:r>
              <a:rPr lang="en-US" smtClean="0"/>
              <a:t>Two subprograms if their formal parameters differ only in data type and the different data types are in the same family (</a:t>
            </a:r>
            <a:r>
              <a:rPr lang="en-US" smtClean="0">
                <a:latin typeface="Courier New" pitchFamily="49" charset="0"/>
              </a:rPr>
              <a:t>NUMBER</a:t>
            </a:r>
            <a:r>
              <a:rPr lang="en-US" smtClean="0"/>
              <a:t> and </a:t>
            </a:r>
            <a:r>
              <a:rPr lang="en-US" smtClean="0">
                <a:latin typeface="Courier New" pitchFamily="49" charset="0"/>
              </a:rPr>
              <a:t>DECIMAL</a:t>
            </a:r>
            <a:r>
              <a:rPr lang="en-US" smtClean="0"/>
              <a:t> belong to the same family.)</a:t>
            </a:r>
          </a:p>
          <a:p>
            <a:pPr lvl="2" eaLnBrk="1" hangingPunct="1"/>
            <a:r>
              <a:rPr lang="en-US" smtClean="0"/>
              <a:t>Two subprograms if their formal parameters differ only in subtype and the different subtypes are based on types in the same family (</a:t>
            </a:r>
            <a:r>
              <a:rPr lang="en-US" smtClean="0">
                <a:latin typeface="Courier New" pitchFamily="49" charset="0"/>
              </a:rPr>
              <a:t>VARCHAR</a:t>
            </a:r>
            <a:r>
              <a:rPr lang="en-US" smtClean="0"/>
              <a:t> and </a:t>
            </a:r>
            <a:r>
              <a:rPr lang="en-US" smtClean="0">
                <a:latin typeface="Courier New" pitchFamily="49" charset="0"/>
              </a:rPr>
              <a:t>STRING</a:t>
            </a:r>
            <a:r>
              <a:rPr lang="en-US" smtClean="0"/>
              <a:t> are PL/SQL subtypes of </a:t>
            </a:r>
            <a:r>
              <a:rPr lang="en-US" smtClean="0">
                <a:latin typeface="Courier New" pitchFamily="49" charset="0"/>
              </a:rPr>
              <a:t>VARCHAR2</a:t>
            </a:r>
            <a:r>
              <a:rPr lang="en-US" smtClean="0"/>
              <a:t>.)</a:t>
            </a:r>
          </a:p>
          <a:p>
            <a:pPr lvl="2" eaLnBrk="1" hangingPunct="1"/>
            <a:r>
              <a:rPr lang="en-US" smtClean="0"/>
              <a:t>Two functions that differ only in return type, even if the types are in different families</a:t>
            </a:r>
          </a:p>
          <a:p>
            <a:pPr lvl="1" eaLnBrk="1" hangingPunct="1"/>
            <a:r>
              <a:rPr lang="en-US" smtClean="0"/>
              <a:t>You get a run-time error when you overload subprograms with the preceding features.</a:t>
            </a:r>
          </a:p>
          <a:p>
            <a:pPr lvl="1" eaLnBrk="1" hangingPunct="1"/>
            <a:r>
              <a:rPr lang="en-US" b="1" smtClean="0"/>
              <a:t>Note: </a:t>
            </a:r>
            <a:r>
              <a:rPr lang="en-US" smtClean="0"/>
              <a:t>The preceding restrictions apply if the names of the parameters are also the same.</a:t>
            </a:r>
            <a:br>
              <a:rPr lang="en-US" smtClean="0"/>
            </a:br>
            <a:r>
              <a:rPr lang="en-US" smtClean="0"/>
              <a:t>If you use different names for the parameters, you can invoke the subprograms by using named notation for the parameters.</a:t>
            </a:r>
            <a:endParaRPr lang="en-US" b="1" smtClean="0"/>
          </a:p>
          <a:p>
            <a:pPr lvl="1" eaLnBrk="1" hangingPunct="1"/>
            <a:r>
              <a:rPr lang="en-US" b="1" smtClean="0"/>
              <a:t>Resolving Calls</a:t>
            </a:r>
          </a:p>
          <a:p>
            <a:pPr lvl="1" eaLnBrk="1" hangingPunct="1"/>
            <a:r>
              <a:rPr lang="en-US" smtClean="0"/>
              <a:t>The compiler tries to find a declaration that matches the call. It searches first in the current scope and then, if necessary, in successive enclosing scopes. The compiler stops searching if it finds one or more subprogram declarations in which the name matches the name of the called subprogram. For similarly named subprograms at the same level of scope, the compiler needs an exact match in number, order, and data type between the actual and formal parameters.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
          <p:cNvSpPr>
            <a:spLocks noGrp="1" noChangeArrowheads="1"/>
          </p:cNvSpPr>
          <p:nvPr>
            <p:ph type="ftr" sz="quarter" idx="4"/>
          </p:nvPr>
        </p:nvSpPr>
        <p:spPr>
          <a:noFill/>
        </p:spPr>
        <p:txBody>
          <a:bodyPr/>
          <a:lstStyle/>
          <a:p>
            <a:r>
              <a:rPr lang="en-US" smtClean="0"/>
              <a:t>Oracle Database 11</a:t>
            </a:r>
            <a:r>
              <a:rPr lang="en-US" i="1" smtClean="0"/>
              <a:t>g</a:t>
            </a:r>
            <a:r>
              <a:rPr lang="en-US" smtClean="0"/>
              <a:t>: Develop PL/SQL Program Units   5 - </a:t>
            </a:r>
            <a:fld id="{352052E5-87B4-4CFE-833D-086D49B5B0C7}" type="slidenum">
              <a:rPr lang="en-US" smtClean="0"/>
              <a:pPr/>
              <a:t>5</a:t>
            </a:fld>
            <a:endParaRPr lang="en-US" smtClean="0"/>
          </a:p>
        </p:txBody>
      </p:sp>
      <p:sp>
        <p:nvSpPr>
          <p:cNvPr id="26627" name="Rectangle 2"/>
          <p:cNvSpPr>
            <a:spLocks noChangeArrowheads="1" noTextEdit="1"/>
          </p:cNvSpPr>
          <p:nvPr>
            <p:ph type="sldImg"/>
          </p:nvPr>
        </p:nvSpPr>
        <p:spPr>
          <a:ln/>
        </p:spPr>
      </p:sp>
      <p:sp>
        <p:nvSpPr>
          <p:cNvPr id="26628" name="Rectangle 3"/>
          <p:cNvSpPr>
            <a:spLocks noGrp="1" noChangeArrowheads="1"/>
          </p:cNvSpPr>
          <p:nvPr>
            <p:ph type="body" idx="1"/>
          </p:nvPr>
        </p:nvSpPr>
        <p:spPr>
          <a:xfrm>
            <a:off x="457200" y="5221288"/>
            <a:ext cx="6076950" cy="3541712"/>
          </a:xfrm>
          <a:noFill/>
          <a:ln/>
        </p:spPr>
        <p:txBody>
          <a:bodyPr/>
          <a:lstStyle/>
          <a:p>
            <a:pPr eaLnBrk="1" hangingPunct="1"/>
            <a:r>
              <a:rPr lang="en-US" smtClean="0"/>
              <a:t>Overloading: Example</a:t>
            </a:r>
          </a:p>
          <a:p>
            <a:pPr lvl="1" eaLnBrk="1" hangingPunct="1"/>
            <a:r>
              <a:rPr lang="en-US" smtClean="0"/>
              <a:t>The slide shows the </a:t>
            </a:r>
            <a:r>
              <a:rPr lang="en-US" smtClean="0">
                <a:latin typeface="Courier New" pitchFamily="49" charset="0"/>
              </a:rPr>
              <a:t>dept_pkg</a:t>
            </a:r>
            <a:r>
              <a:rPr lang="en-US" smtClean="0"/>
              <a:t> package specification with an overloaded procedure called </a:t>
            </a:r>
            <a:r>
              <a:rPr lang="en-US" smtClean="0">
                <a:latin typeface="Courier New" pitchFamily="49" charset="0"/>
              </a:rPr>
              <a:t>add_department</a:t>
            </a:r>
            <a:r>
              <a:rPr lang="en-US" smtClean="0"/>
              <a:t>. The first declaration takes three parameters that are used to provide data for a new department record inserted into the department table. The second declaration takes only two parameters because this version internally generates the department ID through an Oracle sequence.</a:t>
            </a:r>
          </a:p>
          <a:p>
            <a:pPr lvl="1" eaLnBrk="1" hangingPunct="1"/>
            <a:r>
              <a:rPr lang="en-US" smtClean="0"/>
              <a:t>It is better to specify data types using the </a:t>
            </a:r>
            <a:r>
              <a:rPr lang="en-US" smtClean="0">
                <a:latin typeface="Courier New" pitchFamily="49" charset="0"/>
              </a:rPr>
              <a:t>%TYPE</a:t>
            </a:r>
            <a:r>
              <a:rPr lang="en-US" smtClean="0"/>
              <a:t> attribute for variables that are used to populate columns in database tables, as shown in the slide example; however, you can also specify the data types as follows: </a:t>
            </a:r>
          </a:p>
          <a:p>
            <a:pPr lvl="4" eaLnBrk="1" hangingPunct="1"/>
            <a:r>
              <a:rPr lang="en-US" smtClean="0"/>
              <a:t>CREATE OR REPLACE PACKAGE dept_pkg IS</a:t>
            </a:r>
          </a:p>
          <a:p>
            <a:pPr lvl="4" eaLnBrk="1" hangingPunct="1"/>
            <a:r>
              <a:rPr lang="en-US" smtClean="0"/>
              <a:t>  PROCEDURE add_department(p_deptno NUMBER,</a:t>
            </a:r>
            <a:br>
              <a:rPr lang="en-US" smtClean="0"/>
            </a:br>
            <a:r>
              <a:rPr lang="en-US" smtClean="0"/>
              <a:t>   p_name VARCHAR2 := 'unknown', p_loc NUMBER := 1700);</a:t>
            </a:r>
          </a:p>
          <a:p>
            <a:pPr lvl="4" eaLnBrk="1" hangingPunct="1"/>
            <a:r>
              <a:rPr lang="en-US" smtClean="0"/>
              <a:t>  PROCEDURE add_department(</a:t>
            </a:r>
          </a:p>
          <a:p>
            <a:pPr lvl="4" eaLnBrk="1" hangingPunct="1"/>
            <a:r>
              <a:rPr lang="en-US" smtClean="0"/>
              <a:t> p_name VARCHAR2 := 'unknown', p_loc NUMBER := 1700);</a:t>
            </a:r>
          </a:p>
          <a:p>
            <a:pPr lvl="4" eaLnBrk="1" hangingPunct="1"/>
            <a:r>
              <a:rPr lang="en-US" smtClean="0"/>
              <a:t>END dept_pkg;</a:t>
            </a:r>
          </a:p>
          <a:p>
            <a:pPr lvl="4" eaLnBrk="1" hangingPunct="1"/>
            <a:r>
              <a:rPr lang="en-US" smtClean="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
          <p:cNvSpPr>
            <a:spLocks noGrp="1" noChangeArrowheads="1"/>
          </p:cNvSpPr>
          <p:nvPr>
            <p:ph type="ftr" sz="quarter" idx="4"/>
          </p:nvPr>
        </p:nvSpPr>
        <p:spPr>
          <a:noFill/>
        </p:spPr>
        <p:txBody>
          <a:bodyPr/>
          <a:lstStyle/>
          <a:p>
            <a:r>
              <a:rPr lang="en-US" smtClean="0"/>
              <a:t>Oracle Database 11</a:t>
            </a:r>
            <a:r>
              <a:rPr lang="en-US" i="1" smtClean="0"/>
              <a:t>g</a:t>
            </a:r>
            <a:r>
              <a:rPr lang="en-US" smtClean="0"/>
              <a:t>: Develop PL/SQL Program Units   5 - </a:t>
            </a:r>
            <a:fld id="{FB5FF2BC-5A86-4F39-8DB5-B069A5B7DCBE}" type="slidenum">
              <a:rPr lang="en-US" smtClean="0"/>
              <a:pPr/>
              <a:t>6</a:t>
            </a:fld>
            <a:endParaRPr lang="en-US" smtClean="0"/>
          </a:p>
        </p:txBody>
      </p:sp>
      <p:sp>
        <p:nvSpPr>
          <p:cNvPr id="27651" name="Rectangle 2"/>
          <p:cNvSpPr>
            <a:spLocks noChangeArrowheads="1" noTextEdit="1"/>
          </p:cNvSpPr>
          <p:nvPr>
            <p:ph type="sldImg"/>
          </p:nvPr>
        </p:nvSpPr>
        <p:spPr>
          <a:ln/>
        </p:spPr>
      </p:sp>
      <p:sp>
        <p:nvSpPr>
          <p:cNvPr id="27652" name="Rectangle 3"/>
          <p:cNvSpPr>
            <a:spLocks noGrp="1" noChangeArrowheads="1"/>
          </p:cNvSpPr>
          <p:nvPr>
            <p:ph type="body" idx="1"/>
          </p:nvPr>
        </p:nvSpPr>
        <p:spPr>
          <a:xfrm>
            <a:off x="457200" y="5221288"/>
            <a:ext cx="6076950" cy="3541712"/>
          </a:xfrm>
          <a:noFill/>
          <a:ln/>
        </p:spPr>
        <p:txBody>
          <a:bodyPr/>
          <a:lstStyle/>
          <a:p>
            <a:pPr eaLnBrk="1" hangingPunct="1"/>
            <a:r>
              <a:rPr lang="en-US" smtClean="0"/>
              <a:t>Overloading: Example (continued)</a:t>
            </a:r>
          </a:p>
          <a:p>
            <a:pPr lvl="1" eaLnBrk="1" hangingPunct="1"/>
            <a:r>
              <a:rPr lang="en-US" smtClean="0"/>
              <a:t>If you call </a:t>
            </a:r>
            <a:r>
              <a:rPr lang="en-US" smtClean="0">
                <a:latin typeface="Courier New" pitchFamily="49" charset="0"/>
              </a:rPr>
              <a:t>add_department</a:t>
            </a:r>
            <a:r>
              <a:rPr lang="en-US" smtClean="0"/>
              <a:t> with an explicitly provided department ID, then PL/SQL uses the first version of the procedure. Consider the following example:</a:t>
            </a:r>
          </a:p>
          <a:p>
            <a:pPr lvl="4" eaLnBrk="1" hangingPunct="1"/>
            <a:r>
              <a:rPr lang="en-US" smtClean="0"/>
              <a:t>EXECUTE dept_pkg.add_department(980,'Education',2500)</a:t>
            </a:r>
          </a:p>
          <a:p>
            <a:pPr lvl="4" eaLnBrk="1" hangingPunct="1"/>
            <a:r>
              <a:rPr lang="en-US" smtClean="0"/>
              <a:t>SELECT * FROM departments</a:t>
            </a:r>
          </a:p>
          <a:p>
            <a:pPr lvl="4" eaLnBrk="1" hangingPunct="1"/>
            <a:r>
              <a:rPr lang="en-US" smtClean="0"/>
              <a:t>WHERE department_id = 980;</a:t>
            </a:r>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r>
              <a:rPr lang="en-US" smtClean="0"/>
              <a:t>If you call </a:t>
            </a:r>
            <a:r>
              <a:rPr lang="en-US" smtClean="0">
                <a:latin typeface="Courier New" pitchFamily="49" charset="0"/>
              </a:rPr>
              <a:t>add_department</a:t>
            </a:r>
            <a:r>
              <a:rPr lang="en-US" smtClean="0"/>
              <a:t> with no department ID, PL/SQL uses the second version:</a:t>
            </a:r>
            <a:endParaRPr lang="en-US" smtClean="0">
              <a:latin typeface="Courier New" pitchFamily="49" charset="0"/>
            </a:endParaRPr>
          </a:p>
          <a:p>
            <a:pPr lvl="4" eaLnBrk="1" hangingPunct="1"/>
            <a:r>
              <a:rPr lang="en-US" smtClean="0">
                <a:cs typeface="Times New Roman" charset="0"/>
              </a:rPr>
              <a:t>EXECUTE dept_pkg.add_department ('Training', 2400)</a:t>
            </a:r>
            <a:r>
              <a:rPr lang="en-US" smtClean="0"/>
              <a:t> </a:t>
            </a:r>
          </a:p>
          <a:p>
            <a:pPr lvl="4" eaLnBrk="1" hangingPunct="1"/>
            <a:r>
              <a:rPr lang="en-US" smtClean="0"/>
              <a:t>SELECT * FROM departments</a:t>
            </a:r>
          </a:p>
          <a:p>
            <a:pPr lvl="4" eaLnBrk="1" hangingPunct="1"/>
            <a:r>
              <a:rPr lang="en-US" smtClean="0"/>
              <a:t>WHERE department_name = 'Training';</a:t>
            </a:r>
          </a:p>
          <a:p>
            <a:pPr eaLnBrk="1" hangingPunct="1"/>
            <a:endParaRPr lang="en-US" smtClean="0">
              <a:latin typeface="Courier New" pitchFamily="49" charset="0"/>
            </a:endParaRPr>
          </a:p>
        </p:txBody>
      </p:sp>
      <p:pic>
        <p:nvPicPr>
          <p:cNvPr id="27653" name="Picture 4"/>
          <p:cNvPicPr>
            <a:picLocks noChangeAspect="1" noChangeArrowheads="1"/>
          </p:cNvPicPr>
          <p:nvPr/>
        </p:nvPicPr>
        <p:blipFill>
          <a:blip r:embed="rId3"/>
          <a:srcRect/>
          <a:stretch>
            <a:fillRect/>
          </a:stretch>
        </p:blipFill>
        <p:spPr bwMode="auto">
          <a:xfrm>
            <a:off x="1327150" y="6442075"/>
            <a:ext cx="4918075" cy="687388"/>
          </a:xfrm>
          <a:prstGeom prst="rect">
            <a:avLst/>
          </a:prstGeom>
          <a:noFill/>
          <a:ln w="9525">
            <a:solidFill>
              <a:schemeClr val="tx1"/>
            </a:solidFill>
            <a:miter lim="800000"/>
            <a:headEnd type="none" w="sm" len="sm"/>
            <a:tailEnd type="none" w="sm" len="sm"/>
          </a:ln>
        </p:spPr>
      </p:pic>
      <p:pic>
        <p:nvPicPr>
          <p:cNvPr id="27654" name="Picture 5"/>
          <p:cNvPicPr>
            <a:picLocks noChangeAspect="1" noChangeArrowheads="1"/>
          </p:cNvPicPr>
          <p:nvPr/>
        </p:nvPicPr>
        <p:blipFill>
          <a:blip r:embed="rId4"/>
          <a:srcRect/>
          <a:stretch>
            <a:fillRect/>
          </a:stretch>
        </p:blipFill>
        <p:spPr bwMode="auto">
          <a:xfrm>
            <a:off x="1328738" y="8031163"/>
            <a:ext cx="4964112" cy="679450"/>
          </a:xfrm>
          <a:prstGeom prst="rect">
            <a:avLst/>
          </a:prstGeom>
          <a:noFill/>
          <a:ln w="9525">
            <a:solidFill>
              <a:schemeClr val="tx1"/>
            </a:solidFill>
            <a:miter lim="800000"/>
            <a:headEnd type="none" w="sm" len="sm"/>
            <a:tailEnd type="none" w="sm" len="sm"/>
          </a:ln>
        </p:spPr>
      </p:pic>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
          <p:cNvSpPr>
            <a:spLocks noGrp="1" noChangeArrowheads="1"/>
          </p:cNvSpPr>
          <p:nvPr>
            <p:ph type="ftr" sz="quarter" idx="4"/>
          </p:nvPr>
        </p:nvSpPr>
        <p:spPr>
          <a:noFill/>
        </p:spPr>
        <p:txBody>
          <a:bodyPr/>
          <a:lstStyle/>
          <a:p>
            <a:r>
              <a:rPr lang="en-US" smtClean="0"/>
              <a:t>Oracle Database 11</a:t>
            </a:r>
            <a:r>
              <a:rPr lang="en-US" i="1" smtClean="0"/>
              <a:t>g</a:t>
            </a:r>
            <a:r>
              <a:rPr lang="en-US" smtClean="0"/>
              <a:t>: Develop PL/SQL Program Units   5 - </a:t>
            </a:r>
            <a:fld id="{F41DDCA6-7E4A-42B9-8F25-A66275FFDA3C}" type="slidenum">
              <a:rPr lang="en-US" smtClean="0"/>
              <a:pPr/>
              <a:t>7</a:t>
            </a:fld>
            <a:endParaRPr lang="en-US" smtClean="0"/>
          </a:p>
        </p:txBody>
      </p:sp>
      <p:sp>
        <p:nvSpPr>
          <p:cNvPr id="28675" name="Rectangle 2"/>
          <p:cNvSpPr>
            <a:spLocks noChangeArrowheads="1" noTextEdit="1"/>
          </p:cNvSpPr>
          <p:nvPr>
            <p:ph type="sldImg"/>
          </p:nvPr>
        </p:nvSpPr>
        <p:spPr>
          <a:ln/>
        </p:spPr>
      </p:sp>
      <p:sp>
        <p:nvSpPr>
          <p:cNvPr id="28676" name="Rectangle 3"/>
          <p:cNvSpPr>
            <a:spLocks noGrp="1" noChangeArrowheads="1"/>
          </p:cNvSpPr>
          <p:nvPr>
            <p:ph type="body" idx="1"/>
          </p:nvPr>
        </p:nvSpPr>
        <p:spPr>
          <a:xfrm>
            <a:off x="457200" y="5221288"/>
            <a:ext cx="6076950" cy="3541712"/>
          </a:xfrm>
          <a:noFill/>
          <a:ln/>
        </p:spPr>
        <p:txBody>
          <a:bodyPr/>
          <a:lstStyle/>
          <a:p>
            <a:pPr eaLnBrk="1" hangingPunct="1"/>
            <a:r>
              <a:rPr lang="en-US" smtClean="0"/>
              <a:t>Overloading and the </a:t>
            </a:r>
            <a:r>
              <a:rPr lang="en-US" smtClean="0">
                <a:latin typeface="Courier New" pitchFamily="49" charset="0"/>
              </a:rPr>
              <a:t>STANDARD</a:t>
            </a:r>
            <a:r>
              <a:rPr lang="en-US" smtClean="0"/>
              <a:t> Package</a:t>
            </a:r>
          </a:p>
          <a:p>
            <a:pPr lvl="1" eaLnBrk="1" hangingPunct="1"/>
            <a:r>
              <a:rPr lang="en-US" smtClean="0"/>
              <a:t>A package named </a:t>
            </a:r>
            <a:r>
              <a:rPr lang="en-US" smtClean="0">
                <a:latin typeface="Courier New" pitchFamily="49" charset="0"/>
              </a:rPr>
              <a:t>STANDARD</a:t>
            </a:r>
            <a:r>
              <a:rPr lang="en-US" smtClean="0"/>
              <a:t> defines the PL/SQL environment and globally declares types, exceptions, and subprograms that are available automatically to PL/SQL programs. Most of the built-in functions that are found in the </a:t>
            </a:r>
            <a:r>
              <a:rPr lang="en-US" smtClean="0">
                <a:latin typeface="Courier New" pitchFamily="49" charset="0"/>
              </a:rPr>
              <a:t>STANDARD</a:t>
            </a:r>
            <a:r>
              <a:rPr lang="en-US" smtClean="0"/>
              <a:t> package are overloaded. For example, the </a:t>
            </a:r>
            <a:r>
              <a:rPr lang="en-US" smtClean="0">
                <a:latin typeface="Courier New" pitchFamily="49" charset="0"/>
              </a:rPr>
              <a:t>TO_CHAR</a:t>
            </a:r>
            <a:r>
              <a:rPr lang="en-US" smtClean="0"/>
              <a:t> function has four different declarations, as shown in the slide. The </a:t>
            </a:r>
            <a:r>
              <a:rPr lang="en-US" smtClean="0">
                <a:latin typeface="Courier New" pitchFamily="49" charset="0"/>
              </a:rPr>
              <a:t>TO_CHAR</a:t>
            </a:r>
            <a:r>
              <a:rPr lang="en-US" smtClean="0"/>
              <a:t> function can take either the </a:t>
            </a:r>
            <a:r>
              <a:rPr lang="en-US" smtClean="0">
                <a:latin typeface="Courier New" pitchFamily="49" charset="0"/>
              </a:rPr>
              <a:t>DATE</a:t>
            </a:r>
            <a:r>
              <a:rPr lang="en-US" smtClean="0"/>
              <a:t> or the </a:t>
            </a:r>
            <a:r>
              <a:rPr lang="en-US" smtClean="0">
                <a:latin typeface="Courier New" pitchFamily="49" charset="0"/>
              </a:rPr>
              <a:t>NUMBER</a:t>
            </a:r>
            <a:r>
              <a:rPr lang="en-US" smtClean="0"/>
              <a:t> data type and convert it to the character data type. The format to which the date or number has to be converted can also be specified in the function call.</a:t>
            </a:r>
          </a:p>
          <a:p>
            <a:pPr lvl="1" eaLnBrk="1" hangingPunct="1"/>
            <a:r>
              <a:rPr lang="en-US" smtClean="0"/>
              <a:t>If you re-declare a built-in subprogram in another PL/SQL program, then your local declaration overrides the standard or built-in subprogram. To be able to access the built-in subprogram, you must qualify it with its package name. For example, if you re-declare the </a:t>
            </a:r>
            <a:r>
              <a:rPr lang="en-US" smtClean="0">
                <a:latin typeface="Courier New" pitchFamily="49" charset="0"/>
              </a:rPr>
              <a:t>TO_CHAR</a:t>
            </a:r>
            <a:r>
              <a:rPr lang="en-US" smtClean="0"/>
              <a:t> function to access the built-in function, you refer to it as </a:t>
            </a:r>
            <a:r>
              <a:rPr lang="en-US" smtClean="0">
                <a:latin typeface="Courier New" pitchFamily="49" charset="0"/>
              </a:rPr>
              <a:t>STANDARD.TO_CHAR</a:t>
            </a:r>
            <a:r>
              <a:rPr lang="en-US" smtClean="0"/>
              <a:t>.</a:t>
            </a:r>
          </a:p>
          <a:p>
            <a:pPr lvl="1" eaLnBrk="1" hangingPunct="1"/>
            <a:r>
              <a:rPr lang="en-US" smtClean="0"/>
              <a:t>If you re-declare a built-in subprogram as a stand-alone subprogram, then, to access your subprogram, you must qualify it with your schema name: for example, </a:t>
            </a:r>
            <a:r>
              <a:rPr lang="en-US" smtClean="0">
                <a:latin typeface="Courier New" pitchFamily="49" charset="0"/>
              </a:rPr>
              <a:t>SCOTT.TO_CHAR</a:t>
            </a:r>
            <a:r>
              <a:rPr lang="en-US" smtClean="0"/>
              <a:t>.</a:t>
            </a:r>
          </a:p>
          <a:p>
            <a:pPr lvl="1" eaLnBrk="1" hangingPunct="1"/>
            <a:r>
              <a:rPr lang="en-US" smtClean="0"/>
              <a:t>In the slide example, PL/SQL resolves a call to </a:t>
            </a:r>
            <a:r>
              <a:rPr lang="en-US" smtClean="0">
                <a:latin typeface="Courier New" pitchFamily="49" charset="0"/>
              </a:rPr>
              <a:t>TO_CHAR</a:t>
            </a:r>
            <a:r>
              <a:rPr lang="en-US" smtClean="0"/>
              <a:t> by matching the number and data types of the formal and actual parameters.</a:t>
            </a:r>
          </a:p>
          <a:p>
            <a:pPr lvl="1" eaLnBrk="1" hangingPunct="1"/>
            <a:endParaRPr lang="en-US" smtClean="0"/>
          </a:p>
          <a:p>
            <a:pPr lvl="1"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
          <p:cNvSpPr>
            <a:spLocks noGrp="1" noChangeArrowheads="1"/>
          </p:cNvSpPr>
          <p:nvPr>
            <p:ph type="ftr" sz="quarter" idx="4"/>
          </p:nvPr>
        </p:nvSpPr>
        <p:spPr>
          <a:noFill/>
        </p:spPr>
        <p:txBody>
          <a:bodyPr/>
          <a:lstStyle/>
          <a:p>
            <a:r>
              <a:rPr lang="en-US" smtClean="0"/>
              <a:t>Oracle Database 11</a:t>
            </a:r>
            <a:r>
              <a:rPr lang="en-US" i="1" smtClean="0"/>
              <a:t>g</a:t>
            </a:r>
            <a:r>
              <a:rPr lang="en-US" smtClean="0"/>
              <a:t>: Develop PL/SQL Program Units   5 - </a:t>
            </a:r>
            <a:fld id="{6A6DD8E5-110D-4644-9136-A2038CC83443}" type="slidenum">
              <a:rPr lang="en-US" smtClean="0"/>
              <a:pPr/>
              <a:t>8</a:t>
            </a:fld>
            <a:endParaRPr lang="en-US" smtClean="0"/>
          </a:p>
        </p:txBody>
      </p:sp>
      <p:sp>
        <p:nvSpPr>
          <p:cNvPr id="29699" name="Rectangle 2"/>
          <p:cNvSpPr>
            <a:spLocks noChangeArrowheads="1" noTextEdit="1"/>
          </p:cNvSpPr>
          <p:nvPr>
            <p:ph type="sldImg"/>
          </p:nvPr>
        </p:nvSpPr>
        <p:spPr>
          <a:ln/>
        </p:spPr>
      </p:sp>
      <p:sp>
        <p:nvSpPr>
          <p:cNvPr id="29700" name="Rectangle 3"/>
          <p:cNvSpPr>
            <a:spLocks noGrp="1" noChangeArrowheads="1"/>
          </p:cNvSpPr>
          <p:nvPr>
            <p:ph type="body" idx="1"/>
          </p:nvPr>
        </p:nvSpPr>
        <p:spPr>
          <a:xfrm>
            <a:off x="457200" y="5221288"/>
            <a:ext cx="6076950" cy="3541712"/>
          </a:xfrm>
          <a:noFill/>
          <a:ln/>
        </p:spPr>
        <p:txBody>
          <a:bodyPr/>
          <a:lstStyle/>
          <a:p>
            <a:pPr eaLnBrk="1" hangingPunct="1"/>
            <a:r>
              <a:rPr lang="en-US" smtClean="0"/>
              <a:t>Using Forward Declarations</a:t>
            </a:r>
          </a:p>
          <a:p>
            <a:pPr lvl="1" eaLnBrk="1" hangingPunct="1"/>
            <a:r>
              <a:rPr lang="en-US" smtClean="0"/>
              <a:t>In general, PL/SQL is like other block-structured languages and does not allow forward references. You must declare an identifier before using it. For example, a subprogram must be declared before you can call it.</a:t>
            </a:r>
          </a:p>
          <a:p>
            <a:pPr lvl="1" eaLnBrk="1" hangingPunct="1"/>
            <a:r>
              <a:rPr lang="en-US" smtClean="0"/>
              <a:t>Coding standards often require that subprograms be kept in alphabetical sequence to make them easy to find. In this case, you may encounter problems, as shown in the slide example, where the </a:t>
            </a:r>
            <a:r>
              <a:rPr lang="en-US" smtClean="0">
                <a:latin typeface="Courier New" pitchFamily="49" charset="0"/>
              </a:rPr>
              <a:t>calc_rating</a:t>
            </a:r>
            <a:r>
              <a:rPr lang="en-US" smtClean="0"/>
              <a:t> procedure cannot be referenced because it has not yet been declared.</a:t>
            </a:r>
          </a:p>
          <a:p>
            <a:pPr lvl="1" eaLnBrk="1" hangingPunct="1"/>
            <a:r>
              <a:rPr lang="en-US" smtClean="0"/>
              <a:t>You can solve the illegal reference problem by reversing the order of the two procedures. However, this easy solution does not work if the coding rules require subprograms to be declared in alphabetical order.</a:t>
            </a:r>
          </a:p>
          <a:p>
            <a:pPr lvl="1" eaLnBrk="1" hangingPunct="1"/>
            <a:r>
              <a:rPr lang="en-US" smtClean="0"/>
              <a:t>The solution in this case is to use forward declarations provided in PL/SQL. A forward declaration enables you to declare the heading of a subprogram, that is, the subprogram specification terminated by a semicolon.</a:t>
            </a:r>
          </a:p>
          <a:p>
            <a:pPr lvl="1" eaLnBrk="1" hangingPunct="1"/>
            <a:r>
              <a:rPr lang="en-US" b="1" smtClean="0"/>
              <a:t>Note:</a:t>
            </a:r>
            <a:r>
              <a:rPr lang="en-US" smtClean="0"/>
              <a:t> The compilation error for </a:t>
            </a:r>
            <a:r>
              <a:rPr lang="en-US" smtClean="0">
                <a:latin typeface="Courier New" pitchFamily="49" charset="0"/>
              </a:rPr>
              <a:t>calc_rating</a:t>
            </a:r>
            <a:r>
              <a:rPr lang="en-US" smtClean="0"/>
              <a:t> occurs only if </a:t>
            </a:r>
            <a:r>
              <a:rPr lang="en-US" smtClean="0">
                <a:latin typeface="Courier New" pitchFamily="49" charset="0"/>
              </a:rPr>
              <a:t>calc_rating</a:t>
            </a:r>
            <a:r>
              <a:rPr lang="en-US" smtClean="0"/>
              <a:t> is a private packaged procedure. If </a:t>
            </a:r>
            <a:r>
              <a:rPr lang="en-US" smtClean="0">
                <a:latin typeface="Courier New" pitchFamily="49" charset="0"/>
              </a:rPr>
              <a:t>calc_rating</a:t>
            </a:r>
            <a:r>
              <a:rPr lang="en-US" smtClean="0"/>
              <a:t> is declared in the package specification, it is already declared as if it is a forward declaration, and its reference can be resolved by the compiler.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
          <p:cNvSpPr>
            <a:spLocks noGrp="1" noChangeArrowheads="1"/>
          </p:cNvSpPr>
          <p:nvPr>
            <p:ph type="ftr" sz="quarter" idx="4"/>
          </p:nvPr>
        </p:nvSpPr>
        <p:spPr>
          <a:noFill/>
        </p:spPr>
        <p:txBody>
          <a:bodyPr/>
          <a:lstStyle/>
          <a:p>
            <a:r>
              <a:rPr lang="en-US" smtClean="0"/>
              <a:t>Oracle Database 11</a:t>
            </a:r>
            <a:r>
              <a:rPr lang="en-US" i="1" smtClean="0"/>
              <a:t>g</a:t>
            </a:r>
            <a:r>
              <a:rPr lang="en-US" smtClean="0"/>
              <a:t>: Develop PL/SQL Program Units   5 - </a:t>
            </a:r>
            <a:fld id="{2B88D2D5-075C-477E-B5D0-E681354542F3}" type="slidenum">
              <a:rPr lang="en-US" smtClean="0"/>
              <a:pPr/>
              <a:t>9</a:t>
            </a:fld>
            <a:endParaRPr lang="en-US" smtClean="0"/>
          </a:p>
        </p:txBody>
      </p:sp>
      <p:sp>
        <p:nvSpPr>
          <p:cNvPr id="30723" name="Rectangle 2"/>
          <p:cNvSpPr>
            <a:spLocks noChangeArrowheads="1" noTextEdit="1"/>
          </p:cNvSpPr>
          <p:nvPr>
            <p:ph type="sldImg"/>
          </p:nvPr>
        </p:nvSpPr>
        <p:spPr>
          <a:ln/>
        </p:spPr>
      </p:sp>
      <p:sp>
        <p:nvSpPr>
          <p:cNvPr id="30724" name="Rectangle 3"/>
          <p:cNvSpPr>
            <a:spLocks noGrp="1" noChangeArrowheads="1"/>
          </p:cNvSpPr>
          <p:nvPr>
            <p:ph type="body" idx="1"/>
          </p:nvPr>
        </p:nvSpPr>
        <p:spPr>
          <a:xfrm>
            <a:off x="457200" y="5221288"/>
            <a:ext cx="6076950" cy="3541712"/>
          </a:xfrm>
          <a:noFill/>
          <a:ln/>
        </p:spPr>
        <p:txBody>
          <a:bodyPr/>
          <a:lstStyle/>
          <a:p>
            <a:pPr eaLnBrk="1" hangingPunct="1"/>
            <a:r>
              <a:rPr lang="en-US" smtClean="0"/>
              <a:t>Using Forward Declarations (continued)</a:t>
            </a:r>
          </a:p>
          <a:p>
            <a:pPr lvl="1" eaLnBrk="1" hangingPunct="1"/>
            <a:r>
              <a:rPr lang="en-US" smtClean="0"/>
              <a:t>As previously mentioned, PL/SQL enables you to create a special subprogram declaration called a </a:t>
            </a:r>
            <a:r>
              <a:rPr lang="en-US" smtClean="0">
                <a:solidFill>
                  <a:schemeClr val="tx1"/>
                </a:solidFill>
              </a:rPr>
              <a:t>forward declaration</a:t>
            </a:r>
            <a:r>
              <a:rPr lang="en-US" smtClean="0"/>
              <a:t>. A forward declaration may be required for private subprograms in the package body, and consists of the subprogram specification terminated by a semicolon. Forward declarations help to:</a:t>
            </a:r>
          </a:p>
          <a:p>
            <a:pPr lvl="2" eaLnBrk="1" hangingPunct="1"/>
            <a:r>
              <a:rPr lang="en-US" smtClean="0"/>
              <a:t>Define subprograms in logical or alphabetical order</a:t>
            </a:r>
          </a:p>
          <a:p>
            <a:pPr lvl="2" eaLnBrk="1" hangingPunct="1"/>
            <a:r>
              <a:rPr lang="en-US" smtClean="0"/>
              <a:t>Define mutually recursive subprograms. Mutually recursive programs are programs that call each other directly or indirectly.</a:t>
            </a:r>
          </a:p>
          <a:p>
            <a:pPr lvl="2" eaLnBrk="1" hangingPunct="1"/>
            <a:r>
              <a:rPr lang="en-US" smtClean="0"/>
              <a:t>Group and logically organize subprograms in a package body</a:t>
            </a:r>
          </a:p>
          <a:p>
            <a:pPr lvl="1" eaLnBrk="1" hangingPunct="1"/>
            <a:r>
              <a:rPr lang="en-US" smtClean="0"/>
              <a:t>When creating a forward declaration:</a:t>
            </a:r>
          </a:p>
          <a:p>
            <a:pPr lvl="2" eaLnBrk="1" hangingPunct="1"/>
            <a:r>
              <a:rPr lang="en-US" smtClean="0"/>
              <a:t>The formal parameters must appear in both the forward declaration and the subprogram body</a:t>
            </a:r>
          </a:p>
          <a:p>
            <a:pPr lvl="2" eaLnBrk="1" hangingPunct="1"/>
            <a:r>
              <a:rPr lang="en-US" smtClean="0"/>
              <a:t>The subprogram body can appear anywhere after the forward declaration, but both must appear in the same program unit</a:t>
            </a:r>
          </a:p>
          <a:p>
            <a:pPr lvl="1" eaLnBrk="1" hangingPunct="1"/>
            <a:r>
              <a:rPr lang="en-US" b="1" smtClean="0"/>
              <a:t>Forward Declarations and Packages</a:t>
            </a:r>
          </a:p>
          <a:p>
            <a:pPr lvl="1" eaLnBrk="1" hangingPunct="1"/>
            <a:r>
              <a:rPr lang="en-US" smtClean="0"/>
              <a:t>Typically, the subprogram specifications go in the package specification, and the subprogram bodies go in the package body. The public subprogram declarations in the package specification do not require forward declarations.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defTabSz="228600">
              <a:spcBef>
                <a:spcPct val="0"/>
              </a:spcBef>
              <a:buClr>
                <a:srgbClr val="000000"/>
              </a:buClr>
              <a:defRPr/>
            </a:pPr>
            <a:r>
              <a:rPr lang="en-US" sz="27700">
                <a:solidFill>
                  <a:srgbClr val="CCCCCC"/>
                </a:solidFill>
                <a:latin typeface="Times New Roman" charset="0"/>
              </a:rPr>
              <a:t>5</a:t>
            </a:r>
          </a:p>
        </p:txBody>
      </p:sp>
      <p:pic>
        <p:nvPicPr>
          <p:cNvPr id="5" name="Picture 21"/>
          <p:cNvPicPr>
            <a:picLocks noChangeAspect="1" noChangeArrowheads="1"/>
          </p:cNvPicPr>
          <p:nvPr/>
        </p:nvPicPr>
        <p:blipFill>
          <a:blip r:embed="rId2" cstate="print"/>
          <a:srcRect/>
          <a:stretch>
            <a:fillRect/>
          </a:stretch>
        </p:blipFill>
        <p:spPr bwMode="auto">
          <a:xfrm>
            <a:off x="0" y="6370638"/>
            <a:ext cx="9144000" cy="271462"/>
          </a:xfrm>
          <a:prstGeom prst="rect">
            <a:avLst/>
          </a:prstGeom>
          <a:noFill/>
          <a:ln w="9525">
            <a:noFill/>
            <a:miter lim="800000"/>
            <a:headEnd/>
            <a:tailEnd/>
          </a:ln>
        </p:spPr>
      </p:pic>
      <p:sp>
        <p:nvSpPr>
          <p:cNvPr id="6"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defRPr/>
            </a:pPr>
            <a:r>
              <a:rPr lang="en-US" sz="1200" b="0"/>
              <a:t>Copyright © 2009, Oracle. All rights reserved.</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&lt;Insert Lesson, Module, Course Title&gt;</a:t>
            </a:r>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r>
              <a:rPr lang="en-US"/>
              <a:t>&lt;Insert Subtitle&gt;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75907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439738"/>
            <a:ext cx="5786438" cy="2759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5025"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lide_PlaceholderText"/>
          <p:cNvSpPr>
            <a:spLocks noGrp="1" noChangeArrowheads="1"/>
          </p:cNvSpPr>
          <p:nvPr>
            <p:ph type="body" idx="1"/>
          </p:nvPr>
        </p:nvSpPr>
        <p:spPr bwMode="gray">
          <a:xfrm>
            <a:off x="609600" y="1447800"/>
            <a:ext cx="7918450" cy="1751013"/>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7" name="Picture 13"/>
          <p:cNvPicPr>
            <a:picLocks noChangeAspect="1" noChangeArrowheads="1"/>
          </p:cNvPicPr>
          <p:nvPr/>
        </p:nvPicPr>
        <p:blipFill>
          <a:blip r:embed="rId13" cstate="print"/>
          <a:srcRect/>
          <a:stretch>
            <a:fillRect/>
          </a:stretch>
        </p:blipFill>
        <p:spPr bwMode="auto">
          <a:xfrm>
            <a:off x="0" y="6370638"/>
            <a:ext cx="9144000" cy="271462"/>
          </a:xfrm>
          <a:prstGeom prst="rect">
            <a:avLst/>
          </a:prstGeom>
          <a:noFill/>
          <a:ln w="9525">
            <a:noFill/>
            <a:miter lim="800000"/>
            <a:headEnd/>
            <a:tailEnd/>
          </a:ln>
        </p:spPr>
      </p:pic>
      <p:sp>
        <p:nvSpPr>
          <p:cNvPr id="275462"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defRPr/>
            </a:pPr>
            <a:r>
              <a:rPr lang="en-US" sz="1200" b="0"/>
              <a:t>Copyright © 2009, Oracle. All rights reserved.</a:t>
            </a:r>
          </a:p>
        </p:txBody>
      </p:sp>
      <p:sp>
        <p:nvSpPr>
          <p:cNvPr id="1029" name="Slide_PlaceholderTitle"/>
          <p:cNvSpPr>
            <a:spLocks noGrp="1" noChangeArrowheads="1"/>
          </p:cNvSpPr>
          <p:nvPr>
            <p:ph type="title"/>
          </p:nvPr>
        </p:nvSpPr>
        <p:spPr bwMode="auto">
          <a:xfrm>
            <a:off x="609600" y="439738"/>
            <a:ext cx="7918450" cy="876300"/>
          </a:xfrm>
          <a:prstGeom prst="rect">
            <a:avLst/>
          </a:prstGeom>
          <a:noFill/>
          <a:ln w="9525">
            <a:noFill/>
            <a:miter lim="800000"/>
            <a:headEnd/>
            <a:tailEnd/>
          </a:ln>
        </p:spPr>
        <p:txBody>
          <a:bodyPr vert="horz" wrap="square" lIns="12700" tIns="12700" rIns="12700" bIns="12700" numCol="1" anchor="t" anchorCtr="0" compatLnSpc="1">
            <a:prstTxWarp prst="textNoShape">
              <a:avLst/>
            </a:prstTxWarp>
          </a:bodyPr>
          <a:lstStyle/>
          <a:p>
            <a:pPr lvl="0"/>
            <a:r>
              <a:rPr lang="en-US" smtClean="0"/>
              <a:t>Click to edit Master title style </a:t>
            </a:r>
          </a:p>
        </p:txBody>
      </p:sp>
      <p:sp>
        <p:nvSpPr>
          <p:cNvPr id="275486" name="Slide_Page_Numbe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p>
            <a:pPr algn="just">
              <a:spcBef>
                <a:spcPct val="0"/>
              </a:spcBef>
              <a:buClrTx/>
              <a:buFontTx/>
              <a:buNone/>
              <a:defRPr/>
            </a:pPr>
            <a:r>
              <a:rPr lang="en-US" sz="1200" b="0"/>
              <a:t>5 - </a:t>
            </a:r>
            <a:fld id="{229EA9C1-88C4-49B3-8154-1318CCC59589}" type="slidenum">
              <a:rPr lang="en-US" sz="1200" b="0"/>
              <a:pPr algn="just">
                <a:spcBef>
                  <a:spcPct val="0"/>
                </a:spcBef>
                <a:buClrTx/>
                <a:buFontTx/>
                <a:buNone/>
                <a:defRPr/>
              </a:pPr>
              <a:t>‹#›</a:t>
            </a:fld>
            <a:endParaRPr lang="en-US" sz="1200" b="0"/>
          </a:p>
        </p:txBody>
      </p:sp>
    </p:spTree>
  </p:cSld>
  <p:clrMap bg1="lt1" tx1="dk1" bg2="lt2" tx2="dk2" accent1="accent1" accent2="accent2" accent3="accent3" accent4="accent4" accent5="accent5" accent6="accent6" hlink="hlink" folHlink="folHlink"/>
  <p:sldLayoutIdLst>
    <p:sldLayoutId id="2147483689"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charset="0"/>
        </a:defRPr>
      </a:lvl5pPr>
      <a:lvl6pPr marL="457200" algn="ctr" defTabSz="228600" rtl="0" fontAlgn="base">
        <a:spcBef>
          <a:spcPct val="20000"/>
        </a:spcBef>
        <a:spcAft>
          <a:spcPct val="0"/>
        </a:spcAft>
        <a:buClr>
          <a:srgbClr val="000000"/>
        </a:buClr>
        <a:buFont typeface="Arial" charset="0"/>
        <a:defRPr sz="2600" b="1">
          <a:solidFill>
            <a:schemeClr val="tx1"/>
          </a:solidFill>
          <a:latin typeface="Arial" charset="0"/>
        </a:defRPr>
      </a:lvl6pPr>
      <a:lvl7pPr marL="914400" algn="ctr" defTabSz="228600" rtl="0" fontAlgn="base">
        <a:spcBef>
          <a:spcPct val="20000"/>
        </a:spcBef>
        <a:spcAft>
          <a:spcPct val="0"/>
        </a:spcAft>
        <a:buClr>
          <a:srgbClr val="000000"/>
        </a:buClr>
        <a:buFont typeface="Arial" charset="0"/>
        <a:defRPr sz="2600" b="1">
          <a:solidFill>
            <a:schemeClr val="tx1"/>
          </a:solidFill>
          <a:latin typeface="Arial" charset="0"/>
        </a:defRPr>
      </a:lvl7pPr>
      <a:lvl8pPr marL="1371600" algn="ctr" defTabSz="228600" rtl="0" fontAlgn="base">
        <a:spcBef>
          <a:spcPct val="20000"/>
        </a:spcBef>
        <a:spcAft>
          <a:spcPct val="0"/>
        </a:spcAft>
        <a:buClr>
          <a:srgbClr val="000000"/>
        </a:buClr>
        <a:buFont typeface="Arial" charset="0"/>
        <a:defRPr sz="2600" b="1">
          <a:solidFill>
            <a:schemeClr val="tx1"/>
          </a:solidFill>
          <a:latin typeface="Arial" charset="0"/>
        </a:defRPr>
      </a:lvl8pPr>
      <a:lvl9pPr marL="1828800" algn="ctr" defTabSz="228600" rtl="0" fontAlgn="base">
        <a:spcBef>
          <a:spcPct val="20000"/>
        </a:spcBef>
        <a:spcAft>
          <a:spcPct val="0"/>
        </a:spcAft>
        <a:buClr>
          <a:srgbClr val="000000"/>
        </a:buClr>
        <a:buFont typeface="Arial" charset="0"/>
        <a:defRPr sz="2600" b="1">
          <a:solidFill>
            <a:schemeClr val="tx1"/>
          </a:solidFill>
          <a:latin typeface="Arial" charset="0"/>
        </a:defRPr>
      </a:lvl9pPr>
    </p:titleStyle>
    <p:bodyStyle>
      <a:lvl1pPr algn="l" defTabSz="228600" rtl="0" eaLnBrk="0" fontAlgn="base" hangingPunct="0">
        <a:spcBef>
          <a:spcPct val="20000"/>
        </a:spcBef>
        <a:spcAft>
          <a:spcPct val="0"/>
        </a:spcAft>
        <a:buClr>
          <a:srgbClr val="000000"/>
        </a:buClr>
        <a:buFont typeface="Arial" charset="0"/>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Working with Packages</a:t>
            </a:r>
          </a:p>
        </p:txBody>
      </p:sp>
    </p:spTree>
  </p:cSld>
  <p:clrMapOvr>
    <a:overrideClrMapping bg1="lt1" tx1="dk1" bg2="lt2" tx2="dk2" accent1="accent1" accent2="accent2" accent3="accent3" accent4="accent4" accent5="accent5" accent6="accent6" hlink="hlink" folHlink="folHlink"/>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Gray">
          <a:xfrm>
            <a:off x="633413" y="2406650"/>
            <a:ext cx="7900987" cy="3810000"/>
          </a:xfrm>
          <a:prstGeom prst="rect">
            <a:avLst/>
          </a:prstGeom>
          <a:solidFill>
            <a:schemeClr val="accent1"/>
          </a:solidFill>
          <a:ln w="28575">
            <a:solidFill>
              <a:schemeClr val="tx1"/>
            </a:solidFill>
            <a:miter lim="800000"/>
            <a:headEnd/>
            <a:tailEnd/>
          </a:ln>
        </p:spPr>
        <p:txBody>
          <a:bodyPr lIns="45720" tIns="46038" rIns="45720" bIns="46038"/>
          <a:lstStyle/>
          <a:p>
            <a:pPr algn="l" defTabSz="400050" eaLnBrk="0" hangingPunct="0">
              <a:lnSpc>
                <a:spcPct val="95000"/>
              </a:lnSpc>
              <a:spcBef>
                <a:spcPct val="0"/>
              </a:spcBef>
              <a:buClrTx/>
              <a:buFontTx/>
              <a:buNone/>
              <a:tabLst>
                <a:tab pos="571500" algn="l"/>
                <a:tab pos="1828800" algn="l"/>
              </a:tabLst>
            </a:pPr>
            <a:r>
              <a:rPr lang="en-US">
                <a:latin typeface="Courier New" pitchFamily="49" charset="0"/>
              </a:rPr>
              <a:t>CREATE OR REPLACE PACKAGE taxes IS</a:t>
            </a:r>
          </a:p>
          <a:p>
            <a:pPr algn="l" defTabSz="400050" eaLnBrk="0" hangingPunct="0">
              <a:lnSpc>
                <a:spcPct val="95000"/>
              </a:lnSpc>
              <a:spcBef>
                <a:spcPct val="0"/>
              </a:spcBef>
              <a:buClrTx/>
              <a:buFontTx/>
              <a:buNone/>
              <a:tabLst>
                <a:tab pos="571500" algn="l"/>
                <a:tab pos="1828800" algn="l"/>
              </a:tabLst>
            </a:pPr>
            <a:r>
              <a:rPr lang="en-US">
                <a:latin typeface="Courier New" pitchFamily="49" charset="0"/>
              </a:rPr>
              <a:t>  v_tax   NUMBER;</a:t>
            </a:r>
          </a:p>
          <a:p>
            <a:pPr algn="l" defTabSz="400050" eaLnBrk="0" hangingPunct="0">
              <a:lnSpc>
                <a:spcPct val="95000"/>
              </a:lnSpc>
              <a:spcBef>
                <a:spcPct val="0"/>
              </a:spcBef>
              <a:buClrTx/>
              <a:buFontTx/>
              <a:buNone/>
              <a:tabLst>
                <a:tab pos="571500" algn="l"/>
                <a:tab pos="1828800" algn="l"/>
              </a:tabLst>
            </a:pPr>
            <a:r>
              <a:rPr lang="en-US">
                <a:latin typeface="Courier New" pitchFamily="49" charset="0"/>
              </a:rPr>
              <a:t>  ...  -- declare all public procedures/functions</a:t>
            </a:r>
          </a:p>
          <a:p>
            <a:pPr algn="l" defTabSz="400050" eaLnBrk="0" hangingPunct="0">
              <a:lnSpc>
                <a:spcPct val="95000"/>
              </a:lnSpc>
              <a:spcBef>
                <a:spcPct val="0"/>
              </a:spcBef>
              <a:buClrTx/>
              <a:buFontTx/>
              <a:buNone/>
              <a:tabLst>
                <a:tab pos="571500" algn="l"/>
                <a:tab pos="1828800" algn="l"/>
              </a:tabLst>
            </a:pPr>
            <a:r>
              <a:rPr lang="en-US">
                <a:latin typeface="Courier New" pitchFamily="49" charset="0"/>
              </a:rPr>
              <a:t>END taxes;</a:t>
            </a:r>
          </a:p>
          <a:p>
            <a:pPr algn="l" defTabSz="400050" eaLnBrk="0" hangingPunct="0">
              <a:lnSpc>
                <a:spcPct val="95000"/>
              </a:lnSpc>
              <a:spcBef>
                <a:spcPct val="0"/>
              </a:spcBef>
              <a:buClrTx/>
              <a:buFontTx/>
              <a:buNone/>
              <a:tabLst>
                <a:tab pos="571500" algn="l"/>
                <a:tab pos="1828800" algn="l"/>
              </a:tabLst>
            </a:pPr>
            <a:r>
              <a:rPr lang="en-US">
                <a:latin typeface="Courier New" pitchFamily="49" charset="0"/>
              </a:rPr>
              <a:t>/</a:t>
            </a:r>
          </a:p>
          <a:p>
            <a:pPr algn="l" defTabSz="400050" eaLnBrk="0" hangingPunct="0">
              <a:lnSpc>
                <a:spcPct val="95000"/>
              </a:lnSpc>
              <a:spcBef>
                <a:spcPct val="0"/>
              </a:spcBef>
              <a:buClrTx/>
              <a:buFontTx/>
              <a:buNone/>
              <a:tabLst>
                <a:tab pos="571500" algn="l"/>
                <a:tab pos="1828800" algn="l"/>
              </a:tabLst>
            </a:pPr>
            <a:r>
              <a:rPr lang="en-US">
                <a:latin typeface="Courier New" pitchFamily="49" charset="0"/>
              </a:rPr>
              <a:t>CREATE OR REPLACE PACKAGE BODY taxes IS</a:t>
            </a:r>
          </a:p>
          <a:p>
            <a:pPr algn="l" defTabSz="400050" eaLnBrk="0" hangingPunct="0">
              <a:lnSpc>
                <a:spcPct val="95000"/>
              </a:lnSpc>
              <a:spcBef>
                <a:spcPct val="0"/>
              </a:spcBef>
              <a:buClrTx/>
              <a:buFontTx/>
              <a:buNone/>
              <a:tabLst>
                <a:tab pos="571500" algn="l"/>
                <a:tab pos="1828800" algn="l"/>
              </a:tabLst>
            </a:pPr>
            <a:r>
              <a:rPr lang="en-US">
                <a:latin typeface="Courier New" pitchFamily="49" charset="0"/>
              </a:rPr>
              <a:t>  ... -- declare all private variables</a:t>
            </a:r>
          </a:p>
          <a:p>
            <a:pPr algn="l" defTabSz="400050" eaLnBrk="0" hangingPunct="0">
              <a:lnSpc>
                <a:spcPct val="95000"/>
              </a:lnSpc>
              <a:spcBef>
                <a:spcPct val="0"/>
              </a:spcBef>
              <a:buClrTx/>
              <a:buFontTx/>
              <a:buNone/>
              <a:tabLst>
                <a:tab pos="571500" algn="l"/>
                <a:tab pos="1828800" algn="l"/>
              </a:tabLst>
            </a:pPr>
            <a:r>
              <a:rPr lang="en-US">
                <a:latin typeface="Courier New" pitchFamily="49" charset="0"/>
              </a:rPr>
              <a:t>  ... -- define public/private procedures/functions</a:t>
            </a:r>
          </a:p>
          <a:p>
            <a:pPr algn="l" defTabSz="400050" eaLnBrk="0" hangingPunct="0">
              <a:lnSpc>
                <a:spcPct val="95000"/>
              </a:lnSpc>
              <a:spcBef>
                <a:spcPct val="0"/>
              </a:spcBef>
              <a:buClrTx/>
              <a:buFontTx/>
              <a:buNone/>
              <a:tabLst>
                <a:tab pos="571500" algn="l"/>
                <a:tab pos="1828800" algn="l"/>
              </a:tabLst>
            </a:pPr>
            <a:r>
              <a:rPr lang="en-US">
                <a:latin typeface="Courier New" pitchFamily="49" charset="0"/>
              </a:rPr>
              <a:t> BEGIN</a:t>
            </a:r>
          </a:p>
          <a:p>
            <a:pPr algn="l" defTabSz="400050" eaLnBrk="0" hangingPunct="0">
              <a:lnSpc>
                <a:spcPct val="95000"/>
              </a:lnSpc>
              <a:spcBef>
                <a:spcPct val="0"/>
              </a:spcBef>
              <a:buClrTx/>
              <a:buFontTx/>
              <a:buNone/>
              <a:tabLst>
                <a:tab pos="571500" algn="l"/>
                <a:tab pos="1828800" algn="l"/>
              </a:tabLst>
            </a:pPr>
            <a:r>
              <a:rPr lang="en-US">
                <a:latin typeface="Courier New" pitchFamily="49" charset="0"/>
              </a:rPr>
              <a:t>   SELECT   rate_value INTO v_tax</a:t>
            </a:r>
          </a:p>
          <a:p>
            <a:pPr algn="l" defTabSz="400050" eaLnBrk="0" hangingPunct="0">
              <a:lnSpc>
                <a:spcPct val="95000"/>
              </a:lnSpc>
              <a:spcBef>
                <a:spcPct val="0"/>
              </a:spcBef>
              <a:buClrTx/>
              <a:buFontTx/>
              <a:buNone/>
              <a:tabLst>
                <a:tab pos="571500" algn="l"/>
                <a:tab pos="1828800" algn="l"/>
              </a:tabLst>
            </a:pPr>
            <a:r>
              <a:rPr lang="en-US">
                <a:latin typeface="Courier New" pitchFamily="49" charset="0"/>
              </a:rPr>
              <a:t>   FROM     tax_rates</a:t>
            </a:r>
          </a:p>
          <a:p>
            <a:pPr algn="l" defTabSz="400050" eaLnBrk="0" hangingPunct="0">
              <a:lnSpc>
                <a:spcPct val="95000"/>
              </a:lnSpc>
              <a:spcBef>
                <a:spcPct val="0"/>
              </a:spcBef>
              <a:buClrTx/>
              <a:buFontTx/>
              <a:buNone/>
              <a:tabLst>
                <a:tab pos="571500" algn="l"/>
                <a:tab pos="1828800" algn="l"/>
              </a:tabLst>
            </a:pPr>
            <a:r>
              <a:rPr lang="en-US">
                <a:latin typeface="Courier New" pitchFamily="49" charset="0"/>
              </a:rPr>
              <a:t>   WHERE    rate_name = 'TAX';</a:t>
            </a:r>
          </a:p>
          <a:p>
            <a:pPr algn="l" defTabSz="400050" eaLnBrk="0" hangingPunct="0">
              <a:lnSpc>
                <a:spcPct val="125000"/>
              </a:lnSpc>
              <a:spcBef>
                <a:spcPct val="0"/>
              </a:spcBef>
              <a:buClrTx/>
              <a:buFontTx/>
              <a:buNone/>
              <a:tabLst>
                <a:tab pos="571500" algn="l"/>
                <a:tab pos="1828800" algn="l"/>
              </a:tabLst>
            </a:pPr>
            <a:r>
              <a:rPr lang="en-US">
                <a:latin typeface="Courier New" pitchFamily="49" charset="0"/>
              </a:rPr>
              <a:t>END taxes;</a:t>
            </a:r>
          </a:p>
          <a:p>
            <a:pPr algn="l" defTabSz="400050" eaLnBrk="0" hangingPunct="0">
              <a:lnSpc>
                <a:spcPct val="95000"/>
              </a:lnSpc>
              <a:spcBef>
                <a:spcPct val="0"/>
              </a:spcBef>
              <a:buClrTx/>
              <a:buFontTx/>
              <a:buNone/>
              <a:tabLst>
                <a:tab pos="571500" algn="l"/>
                <a:tab pos="1828800" algn="l"/>
              </a:tabLst>
            </a:pPr>
            <a:r>
              <a:rPr lang="en-US">
                <a:latin typeface="Courier New" pitchFamily="49" charset="0"/>
              </a:rPr>
              <a:t>/</a:t>
            </a:r>
          </a:p>
        </p:txBody>
      </p:sp>
      <p:sp>
        <p:nvSpPr>
          <p:cNvPr id="11267" name="Rectangle 6"/>
          <p:cNvSpPr>
            <a:spLocks noGrp="1" noChangeArrowheads="1"/>
          </p:cNvSpPr>
          <p:nvPr>
            <p:ph type="title"/>
          </p:nvPr>
        </p:nvSpPr>
        <p:spPr/>
        <p:txBody>
          <a:bodyPr/>
          <a:lstStyle/>
          <a:p>
            <a:pPr eaLnBrk="1" hangingPunct="1"/>
            <a:r>
              <a:rPr lang="en-US" smtClean="0"/>
              <a:t>Initializing Packages</a:t>
            </a:r>
          </a:p>
        </p:txBody>
      </p:sp>
      <p:sp>
        <p:nvSpPr>
          <p:cNvPr id="11268" name="Rectangle 7"/>
          <p:cNvSpPr>
            <a:spLocks noGrp="1" noChangeArrowheads="1"/>
          </p:cNvSpPr>
          <p:nvPr>
            <p:ph type="body" idx="1"/>
          </p:nvPr>
        </p:nvSpPr>
        <p:spPr/>
        <p:txBody>
          <a:bodyPr/>
          <a:lstStyle/>
          <a:p>
            <a:pPr eaLnBrk="1" hangingPunct="1"/>
            <a:r>
              <a:rPr lang="en-US" smtClean="0"/>
              <a:t>The block at the end of the package body executes once and is used to initialize public and private package variables.</a:t>
            </a:r>
          </a:p>
        </p:txBody>
      </p:sp>
      <p:sp>
        <p:nvSpPr>
          <p:cNvPr id="11269" name="Rectangle 5"/>
          <p:cNvSpPr>
            <a:spLocks noChangeArrowheads="1"/>
          </p:cNvSpPr>
          <p:nvPr/>
        </p:nvSpPr>
        <p:spPr bwMode="gray">
          <a:xfrm>
            <a:off x="685800" y="4554538"/>
            <a:ext cx="4724400" cy="1066800"/>
          </a:xfrm>
          <a:prstGeom prst="rect">
            <a:avLst/>
          </a:prstGeom>
          <a:noFill/>
          <a:ln w="28575">
            <a:solidFill>
              <a:schemeClr val="hlink"/>
            </a:solidFill>
            <a:miter lim="800000"/>
            <a:headEnd/>
            <a:tailEnd/>
          </a:ln>
        </p:spPr>
        <p:txBody>
          <a:bodyPr wrap="none" anchor="ctr"/>
          <a:lstStyle/>
          <a:p>
            <a:endParaRPr lang="en-IN"/>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blackGray">
          <a:xfrm>
            <a:off x="622300" y="5410200"/>
            <a:ext cx="7912100" cy="762000"/>
          </a:xfrm>
          <a:prstGeom prst="rect">
            <a:avLst/>
          </a:prstGeom>
          <a:solidFill>
            <a:srgbClr val="CCCCCC"/>
          </a:solidFill>
          <a:ln w="28575">
            <a:solidFill>
              <a:srgbClr val="000000"/>
            </a:solidFill>
            <a:miter lim="800000"/>
            <a:headEnd/>
            <a:tailEnd/>
          </a:ln>
        </p:spPr>
        <p:txBody>
          <a:bodyPr lIns="92075" tIns="9144" rIns="92075" bIns="9144" anchor="ctr"/>
          <a:lstStyle/>
          <a:p>
            <a:pPr marL="457200" indent="-457200" algn="l" defTabSz="400050" eaLnBrk="0" hangingPunct="0">
              <a:spcBef>
                <a:spcPct val="0"/>
              </a:spcBef>
              <a:buClrTx/>
              <a:buFontTx/>
              <a:buNone/>
              <a:tabLst>
                <a:tab pos="400050" algn="r"/>
                <a:tab pos="673100" algn="l"/>
              </a:tabLst>
            </a:pPr>
            <a:r>
              <a:rPr lang="en-US">
                <a:latin typeface="Courier New" pitchFamily="49" charset="0"/>
              </a:rPr>
              <a:t>SELECT taxes_pkg.tax(salary), salary, last_name</a:t>
            </a:r>
          </a:p>
          <a:p>
            <a:pPr marL="457200" indent="-457200" algn="l" defTabSz="400050" eaLnBrk="0" hangingPunct="0">
              <a:spcBef>
                <a:spcPct val="0"/>
              </a:spcBef>
              <a:buClrTx/>
              <a:buFontTx/>
              <a:buNone/>
              <a:tabLst>
                <a:tab pos="400050" algn="r"/>
                <a:tab pos="673100" algn="l"/>
              </a:tabLst>
            </a:pPr>
            <a:r>
              <a:rPr lang="en-US">
                <a:latin typeface="Courier New" pitchFamily="49" charset="0"/>
              </a:rPr>
              <a:t>FROM   employees;</a:t>
            </a:r>
          </a:p>
        </p:txBody>
      </p:sp>
      <p:sp>
        <p:nvSpPr>
          <p:cNvPr id="14339" name="Rectangle 8"/>
          <p:cNvSpPr>
            <a:spLocks noGrp="1" noChangeArrowheads="1"/>
          </p:cNvSpPr>
          <p:nvPr>
            <p:ph type="title"/>
          </p:nvPr>
        </p:nvSpPr>
        <p:spPr/>
        <p:txBody>
          <a:bodyPr/>
          <a:lstStyle/>
          <a:p>
            <a:pPr eaLnBrk="1" hangingPunct="1"/>
            <a:r>
              <a:rPr lang="en-US" smtClean="0"/>
              <a:t>Package Function in SQL: Example</a:t>
            </a:r>
          </a:p>
        </p:txBody>
      </p:sp>
      <p:sp>
        <p:nvSpPr>
          <p:cNvPr id="14340" name="Rectangle 4"/>
          <p:cNvSpPr>
            <a:spLocks noChangeArrowheads="1"/>
          </p:cNvSpPr>
          <p:nvPr/>
        </p:nvSpPr>
        <p:spPr bwMode="gray">
          <a:xfrm>
            <a:off x="1639888" y="5510213"/>
            <a:ext cx="2917825" cy="304800"/>
          </a:xfrm>
          <a:prstGeom prst="rect">
            <a:avLst/>
          </a:prstGeom>
          <a:noFill/>
          <a:ln w="28575">
            <a:solidFill>
              <a:schemeClr val="hlink"/>
            </a:solidFill>
            <a:miter lim="800000"/>
            <a:headEnd/>
            <a:tailEnd/>
          </a:ln>
        </p:spPr>
        <p:txBody>
          <a:bodyPr wrap="none" anchor="ctr"/>
          <a:lstStyle/>
          <a:p>
            <a:endParaRPr lang="en-IN"/>
          </a:p>
        </p:txBody>
      </p:sp>
      <p:sp>
        <p:nvSpPr>
          <p:cNvPr id="14341" name="Rectangle 5"/>
          <p:cNvSpPr>
            <a:spLocks noChangeArrowheads="1"/>
          </p:cNvSpPr>
          <p:nvPr/>
        </p:nvSpPr>
        <p:spPr bwMode="blackGray">
          <a:xfrm>
            <a:off x="617538" y="1592263"/>
            <a:ext cx="7912100" cy="3436937"/>
          </a:xfrm>
          <a:prstGeom prst="rect">
            <a:avLst/>
          </a:prstGeom>
          <a:solidFill>
            <a:srgbClr val="CCCCCC"/>
          </a:solidFill>
          <a:ln w="28575">
            <a:solidFill>
              <a:srgbClr val="000000"/>
            </a:solidFill>
            <a:miter lim="800000"/>
            <a:headEnd/>
            <a:tailEnd/>
          </a:ln>
        </p:spPr>
        <p:txBody>
          <a:bodyPr lIns="92075" tIns="9144" rIns="92075" bIns="9144" anchor="ctr"/>
          <a:lstStyle/>
          <a:p>
            <a:pPr marL="457200" indent="-457200" algn="l" defTabSz="400050" eaLnBrk="0" hangingPunct="0">
              <a:spcBef>
                <a:spcPct val="0"/>
              </a:spcBef>
              <a:buClrTx/>
              <a:buFontTx/>
              <a:buNone/>
              <a:tabLst>
                <a:tab pos="400050" algn="r"/>
                <a:tab pos="673100" algn="l"/>
              </a:tabLst>
            </a:pPr>
            <a:r>
              <a:rPr lang="en-US">
                <a:latin typeface="Courier New" pitchFamily="49" charset="0"/>
              </a:rPr>
              <a:t>CREATE OR REPLACE PACKAGE taxes_pkg IS</a:t>
            </a:r>
          </a:p>
          <a:p>
            <a:pPr marL="457200" indent="-457200" algn="l" defTabSz="400050" eaLnBrk="0" hangingPunct="0">
              <a:spcBef>
                <a:spcPct val="0"/>
              </a:spcBef>
              <a:buClrTx/>
              <a:buFontTx/>
              <a:buNone/>
              <a:tabLst>
                <a:tab pos="400050" algn="r"/>
                <a:tab pos="673100" algn="l"/>
              </a:tabLst>
            </a:pPr>
            <a:r>
              <a:rPr lang="en-US">
                <a:latin typeface="Courier New" pitchFamily="49" charset="0"/>
              </a:rPr>
              <a:t>  FUNCTION tax (p_value IN NUMBER) RETURN NUMBER;</a:t>
            </a:r>
          </a:p>
          <a:p>
            <a:pPr marL="457200" indent="-457200" algn="l" defTabSz="400050" eaLnBrk="0" hangingPunct="0">
              <a:spcBef>
                <a:spcPct val="0"/>
              </a:spcBef>
              <a:buClrTx/>
              <a:buFontTx/>
              <a:buNone/>
              <a:tabLst>
                <a:tab pos="400050" algn="r"/>
                <a:tab pos="673100" algn="l"/>
              </a:tabLst>
            </a:pPr>
            <a:r>
              <a:rPr lang="en-US">
                <a:latin typeface="Courier New" pitchFamily="49" charset="0"/>
              </a:rPr>
              <a:t>END taxes_pkg;</a:t>
            </a:r>
          </a:p>
          <a:p>
            <a:pPr marL="457200" indent="-457200" algn="l" defTabSz="400050" eaLnBrk="0" hangingPunct="0">
              <a:spcBef>
                <a:spcPct val="0"/>
              </a:spcBef>
              <a:buClrTx/>
              <a:buFontTx/>
              <a:buNone/>
              <a:tabLst>
                <a:tab pos="400050" algn="r"/>
                <a:tab pos="673100" algn="l"/>
              </a:tabLst>
            </a:pPr>
            <a:r>
              <a:rPr lang="en-US">
                <a:latin typeface="Courier New" pitchFamily="49" charset="0"/>
              </a:rPr>
              <a:t>/</a:t>
            </a:r>
          </a:p>
          <a:p>
            <a:pPr marL="457200" indent="-457200" algn="l" defTabSz="400050" eaLnBrk="0" hangingPunct="0">
              <a:spcBef>
                <a:spcPct val="0"/>
              </a:spcBef>
              <a:buClrTx/>
              <a:buFontTx/>
              <a:buNone/>
              <a:tabLst>
                <a:tab pos="400050" algn="r"/>
                <a:tab pos="673100" algn="l"/>
              </a:tabLst>
            </a:pPr>
            <a:r>
              <a:rPr lang="en-US">
                <a:latin typeface="Courier New" pitchFamily="49" charset="0"/>
              </a:rPr>
              <a:t>CREATE OR REPLACE PACKAGE BODY taxes_pkg IS</a:t>
            </a:r>
          </a:p>
          <a:p>
            <a:pPr marL="457200" indent="-457200" algn="l" defTabSz="400050" eaLnBrk="0" hangingPunct="0">
              <a:spcBef>
                <a:spcPct val="0"/>
              </a:spcBef>
              <a:buClrTx/>
              <a:buFontTx/>
              <a:buNone/>
              <a:tabLst>
                <a:tab pos="400050" algn="r"/>
                <a:tab pos="673100" algn="l"/>
              </a:tabLst>
            </a:pPr>
            <a:r>
              <a:rPr lang="en-US">
                <a:latin typeface="Courier New" pitchFamily="49" charset="0"/>
              </a:rPr>
              <a:t>  FUNCTION tax (p_value IN NUMBER) RETURN NUMBER IS</a:t>
            </a:r>
          </a:p>
          <a:p>
            <a:pPr marL="457200" indent="-457200" algn="l" defTabSz="400050" eaLnBrk="0" hangingPunct="0">
              <a:spcBef>
                <a:spcPct val="0"/>
              </a:spcBef>
              <a:buClrTx/>
              <a:buFontTx/>
              <a:buNone/>
              <a:tabLst>
                <a:tab pos="400050" algn="r"/>
                <a:tab pos="673100" algn="l"/>
              </a:tabLst>
            </a:pPr>
            <a:r>
              <a:rPr lang="en-US">
                <a:latin typeface="Courier New" pitchFamily="49" charset="0"/>
              </a:rPr>
              <a:t>    v_rate NUMBER := 0.08;</a:t>
            </a:r>
          </a:p>
          <a:p>
            <a:pPr marL="457200" indent="-457200" algn="l" defTabSz="400050" eaLnBrk="0" hangingPunct="0">
              <a:spcBef>
                <a:spcPct val="0"/>
              </a:spcBef>
              <a:buClrTx/>
              <a:buFontTx/>
              <a:buNone/>
              <a:tabLst>
                <a:tab pos="400050" algn="r"/>
                <a:tab pos="673100" algn="l"/>
              </a:tabLst>
            </a:pPr>
            <a:r>
              <a:rPr lang="en-US">
                <a:latin typeface="Courier New" pitchFamily="49" charset="0"/>
              </a:rPr>
              <a:t>  BEGIN</a:t>
            </a:r>
          </a:p>
          <a:p>
            <a:pPr marL="457200" indent="-457200" algn="l" defTabSz="400050" eaLnBrk="0" hangingPunct="0">
              <a:spcBef>
                <a:spcPct val="0"/>
              </a:spcBef>
              <a:buClrTx/>
              <a:buFontTx/>
              <a:buNone/>
              <a:tabLst>
                <a:tab pos="400050" algn="r"/>
                <a:tab pos="673100" algn="l"/>
              </a:tabLst>
            </a:pPr>
            <a:r>
              <a:rPr lang="en-US">
                <a:latin typeface="Courier New" pitchFamily="49" charset="0"/>
              </a:rPr>
              <a:t>    RETURN (p_value * v_rate);</a:t>
            </a:r>
          </a:p>
          <a:p>
            <a:pPr marL="457200" indent="-457200" algn="l" defTabSz="400050" eaLnBrk="0" hangingPunct="0">
              <a:spcBef>
                <a:spcPct val="0"/>
              </a:spcBef>
              <a:buClrTx/>
              <a:buFontTx/>
              <a:buNone/>
              <a:tabLst>
                <a:tab pos="400050" algn="r"/>
                <a:tab pos="673100" algn="l"/>
              </a:tabLst>
            </a:pPr>
            <a:r>
              <a:rPr lang="en-US">
                <a:latin typeface="Courier New" pitchFamily="49" charset="0"/>
              </a:rPr>
              <a:t>  END tax;</a:t>
            </a:r>
          </a:p>
          <a:p>
            <a:pPr marL="457200" indent="-457200" algn="l" defTabSz="400050" eaLnBrk="0" hangingPunct="0">
              <a:spcBef>
                <a:spcPct val="0"/>
              </a:spcBef>
              <a:buClrTx/>
              <a:buFontTx/>
              <a:buNone/>
              <a:tabLst>
                <a:tab pos="400050" algn="r"/>
                <a:tab pos="673100" algn="l"/>
              </a:tabLst>
            </a:pPr>
            <a:r>
              <a:rPr lang="en-US">
                <a:latin typeface="Courier New" pitchFamily="49" charset="0"/>
              </a:rPr>
              <a:t>END taxes_pkg;</a:t>
            </a:r>
          </a:p>
          <a:p>
            <a:pPr marL="457200" indent="-457200" algn="l" defTabSz="400050" eaLnBrk="0" hangingPunct="0">
              <a:spcBef>
                <a:spcPct val="0"/>
              </a:spcBef>
              <a:buClrTx/>
              <a:buFontTx/>
              <a:buNone/>
              <a:tabLst>
                <a:tab pos="400050" algn="r"/>
                <a:tab pos="673100" algn="l"/>
              </a:tabLst>
            </a:pPr>
            <a:r>
              <a:rPr lang="en-US">
                <a:latin typeface="Courier New" pitchFamily="49" charset="0"/>
              </a:rPr>
              <a:t>/</a:t>
            </a:r>
          </a:p>
        </p:txBody>
      </p:sp>
      <p:sp>
        <p:nvSpPr>
          <p:cNvPr id="14342" name="Rectangle 6"/>
          <p:cNvSpPr>
            <a:spLocks noChangeArrowheads="1"/>
          </p:cNvSpPr>
          <p:nvPr/>
        </p:nvSpPr>
        <p:spPr bwMode="gray">
          <a:xfrm>
            <a:off x="3108325" y="1639888"/>
            <a:ext cx="1143000" cy="293687"/>
          </a:xfrm>
          <a:prstGeom prst="rect">
            <a:avLst/>
          </a:prstGeom>
          <a:noFill/>
          <a:ln w="28575">
            <a:solidFill>
              <a:schemeClr val="accent2"/>
            </a:solidFill>
            <a:miter lim="800000"/>
            <a:headEnd type="none" w="sm" len="sm"/>
            <a:tailEnd type="none" w="sm" len="sm"/>
          </a:ln>
        </p:spPr>
        <p:txBody>
          <a:bodyPr wrap="none" anchor="ctr"/>
          <a:lstStyle/>
          <a:p>
            <a:endParaRPr lang="en-IN"/>
          </a:p>
        </p:txBody>
      </p:sp>
      <p:sp>
        <p:nvSpPr>
          <p:cNvPr id="14343" name="Rectangle 7"/>
          <p:cNvSpPr>
            <a:spLocks noChangeArrowheads="1"/>
          </p:cNvSpPr>
          <p:nvPr/>
        </p:nvSpPr>
        <p:spPr bwMode="gray">
          <a:xfrm>
            <a:off x="3124200" y="2732088"/>
            <a:ext cx="1828800" cy="315912"/>
          </a:xfrm>
          <a:prstGeom prst="rect">
            <a:avLst/>
          </a:prstGeom>
          <a:noFill/>
          <a:ln w="28575">
            <a:solidFill>
              <a:schemeClr val="accent2"/>
            </a:solidFill>
            <a:miter lim="800000"/>
            <a:headEnd type="none" w="sm" len="sm"/>
            <a:tailEnd type="none" w="sm" len="sm"/>
          </a:ln>
        </p:spPr>
        <p:txBody>
          <a:bodyPr wrap="none" anchor="ctr"/>
          <a:lstStyle/>
          <a:p>
            <a:endParaRPr lang="en-IN"/>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Using PL/SQL Tables </a:t>
            </a:r>
            <a:br>
              <a:rPr lang="en-US" smtClean="0"/>
            </a:br>
            <a:r>
              <a:rPr lang="en-US" smtClean="0"/>
              <a:t>of Records in Packages</a:t>
            </a:r>
          </a:p>
        </p:txBody>
      </p:sp>
      <p:sp>
        <p:nvSpPr>
          <p:cNvPr id="17411" name="Rectangle 3"/>
          <p:cNvSpPr>
            <a:spLocks noChangeArrowheads="1"/>
          </p:cNvSpPr>
          <p:nvPr/>
        </p:nvSpPr>
        <p:spPr bwMode="blackGray">
          <a:xfrm>
            <a:off x="625475" y="1408113"/>
            <a:ext cx="7912100" cy="1600200"/>
          </a:xfrm>
          <a:prstGeom prst="rect">
            <a:avLst/>
          </a:prstGeom>
          <a:solidFill>
            <a:srgbClr val="CCCCCC"/>
          </a:solidFill>
          <a:ln w="28575">
            <a:solidFill>
              <a:srgbClr val="000000"/>
            </a:solidFill>
            <a:miter lim="800000"/>
            <a:headEnd/>
            <a:tailEnd/>
          </a:ln>
        </p:spPr>
        <p:txBody>
          <a:bodyPr lIns="92075" tIns="9144" rIns="92075" bIns="9144" anchor="ctr"/>
          <a:lstStyle/>
          <a:p>
            <a:pPr marL="457200" indent="-457200" algn="l" defTabSz="400050" eaLnBrk="0" hangingPunct="0">
              <a:spcBef>
                <a:spcPct val="0"/>
              </a:spcBef>
              <a:buClrTx/>
              <a:buFontTx/>
              <a:buNone/>
              <a:tabLst>
                <a:tab pos="400050" algn="r"/>
                <a:tab pos="673100" algn="l"/>
              </a:tabLst>
            </a:pPr>
            <a:r>
              <a:rPr lang="en-US" sz="1700">
                <a:latin typeface="Courier New" pitchFamily="49" charset="0"/>
              </a:rPr>
              <a:t>CREATE OR REPLACE PACKAGE emp_pkg IS</a:t>
            </a:r>
          </a:p>
          <a:p>
            <a:pPr marL="457200" indent="-457200" algn="l" defTabSz="400050" eaLnBrk="0" hangingPunct="0">
              <a:spcBef>
                <a:spcPct val="0"/>
              </a:spcBef>
              <a:buClrTx/>
              <a:buFontTx/>
              <a:buNone/>
              <a:tabLst>
                <a:tab pos="400050" algn="r"/>
                <a:tab pos="673100" algn="l"/>
              </a:tabLst>
            </a:pPr>
            <a:r>
              <a:rPr lang="en-US" sz="1700">
                <a:latin typeface="Courier New" pitchFamily="49" charset="0"/>
              </a:rPr>
              <a:t>  TYPE emp_table_type IS TABLE OF employees%ROWTYPE</a:t>
            </a:r>
          </a:p>
          <a:p>
            <a:pPr marL="457200" indent="-457200" algn="l" defTabSz="400050" eaLnBrk="0" hangingPunct="0">
              <a:spcBef>
                <a:spcPct val="0"/>
              </a:spcBef>
              <a:buClrTx/>
              <a:buFontTx/>
              <a:buNone/>
              <a:tabLst>
                <a:tab pos="400050" algn="r"/>
                <a:tab pos="673100" algn="l"/>
              </a:tabLst>
            </a:pPr>
            <a:r>
              <a:rPr lang="en-US" sz="1700">
                <a:latin typeface="Courier New" pitchFamily="49" charset="0"/>
              </a:rPr>
              <a:t>     INDEX BY BINARY_INTEGER;</a:t>
            </a:r>
          </a:p>
          <a:p>
            <a:pPr marL="457200" indent="-457200" algn="l" defTabSz="400050" eaLnBrk="0" hangingPunct="0">
              <a:spcBef>
                <a:spcPct val="0"/>
              </a:spcBef>
              <a:buClrTx/>
              <a:buFontTx/>
              <a:buNone/>
              <a:tabLst>
                <a:tab pos="400050" algn="r"/>
                <a:tab pos="673100" algn="l"/>
              </a:tabLst>
            </a:pPr>
            <a:r>
              <a:rPr lang="en-US" sz="1700">
                <a:latin typeface="Courier New" pitchFamily="49" charset="0"/>
              </a:rPr>
              <a:t>  PROCEDURE get_employees(p_emps OUT emp_table_type);</a:t>
            </a:r>
          </a:p>
          <a:p>
            <a:pPr marL="457200" indent="-457200" algn="l" defTabSz="400050" eaLnBrk="0" hangingPunct="0">
              <a:spcBef>
                <a:spcPct val="0"/>
              </a:spcBef>
              <a:buClrTx/>
              <a:buFontTx/>
              <a:buNone/>
              <a:tabLst>
                <a:tab pos="400050" algn="r"/>
                <a:tab pos="673100" algn="l"/>
              </a:tabLst>
            </a:pPr>
            <a:r>
              <a:rPr lang="en-US" sz="1700">
                <a:latin typeface="Courier New" pitchFamily="49" charset="0"/>
              </a:rPr>
              <a:t>END emp_pkg;</a:t>
            </a:r>
          </a:p>
        </p:txBody>
      </p:sp>
      <p:sp>
        <p:nvSpPr>
          <p:cNvPr id="17412" name="Rectangle 4"/>
          <p:cNvSpPr>
            <a:spLocks noChangeArrowheads="1"/>
          </p:cNvSpPr>
          <p:nvPr/>
        </p:nvSpPr>
        <p:spPr bwMode="blackGray">
          <a:xfrm>
            <a:off x="622300" y="3260725"/>
            <a:ext cx="7912100" cy="2971800"/>
          </a:xfrm>
          <a:prstGeom prst="rect">
            <a:avLst/>
          </a:prstGeom>
          <a:solidFill>
            <a:srgbClr val="CCCCCC"/>
          </a:solidFill>
          <a:ln w="28575">
            <a:solidFill>
              <a:srgbClr val="000000"/>
            </a:solidFill>
            <a:miter lim="800000"/>
            <a:headEnd/>
            <a:tailEnd/>
          </a:ln>
        </p:spPr>
        <p:txBody>
          <a:bodyPr lIns="92075" tIns="9144" rIns="92075" bIns="9144" anchor="ctr"/>
          <a:lstStyle/>
          <a:p>
            <a:pPr marL="457200" indent="-457200" algn="l" defTabSz="400050" eaLnBrk="0" hangingPunct="0">
              <a:spcBef>
                <a:spcPct val="0"/>
              </a:spcBef>
              <a:buClrTx/>
              <a:buFontTx/>
              <a:buNone/>
              <a:tabLst>
                <a:tab pos="400050" algn="r"/>
                <a:tab pos="673100" algn="l"/>
              </a:tabLst>
            </a:pPr>
            <a:r>
              <a:rPr lang="en-US" sz="1700">
                <a:latin typeface="Courier New" pitchFamily="49" charset="0"/>
              </a:rPr>
              <a:t>CREATE OR REPLACE PACKAGE BODY emp_pkg IS</a:t>
            </a:r>
          </a:p>
          <a:p>
            <a:pPr marL="457200" indent="-457200" algn="l" defTabSz="400050" eaLnBrk="0" hangingPunct="0">
              <a:spcBef>
                <a:spcPct val="0"/>
              </a:spcBef>
              <a:buClrTx/>
              <a:buFontTx/>
              <a:buNone/>
              <a:tabLst>
                <a:tab pos="400050" algn="r"/>
                <a:tab pos="673100" algn="l"/>
              </a:tabLst>
            </a:pPr>
            <a:r>
              <a:rPr lang="en-US" sz="1700">
                <a:latin typeface="Courier New" pitchFamily="49" charset="0"/>
              </a:rPr>
              <a:t>  PROCEDURE get_employees(p_emps OUT emp_table_type) IS</a:t>
            </a:r>
          </a:p>
          <a:p>
            <a:pPr marL="457200" indent="-457200" algn="l" defTabSz="400050" eaLnBrk="0" hangingPunct="0">
              <a:spcBef>
                <a:spcPct val="0"/>
              </a:spcBef>
              <a:buClrTx/>
              <a:buFontTx/>
              <a:buNone/>
              <a:tabLst>
                <a:tab pos="400050" algn="r"/>
                <a:tab pos="673100" algn="l"/>
              </a:tabLst>
            </a:pPr>
            <a:r>
              <a:rPr lang="en-US" sz="1700">
                <a:latin typeface="Courier New" pitchFamily="49" charset="0"/>
              </a:rPr>
              <a:t>    v_i BINARY_INTEGER := 0;</a:t>
            </a:r>
          </a:p>
          <a:p>
            <a:pPr marL="457200" indent="-457200" algn="l" defTabSz="400050" eaLnBrk="0" hangingPunct="0">
              <a:spcBef>
                <a:spcPct val="0"/>
              </a:spcBef>
              <a:buClrTx/>
              <a:buFontTx/>
              <a:buNone/>
              <a:tabLst>
                <a:tab pos="400050" algn="r"/>
                <a:tab pos="673100" algn="l"/>
              </a:tabLst>
            </a:pPr>
            <a:r>
              <a:rPr lang="en-US" sz="1700">
                <a:latin typeface="Courier New" pitchFamily="49" charset="0"/>
              </a:rPr>
              <a:t>  BEGIN</a:t>
            </a:r>
          </a:p>
          <a:p>
            <a:pPr marL="457200" indent="-457200" algn="l" defTabSz="400050" eaLnBrk="0" hangingPunct="0">
              <a:spcBef>
                <a:spcPct val="0"/>
              </a:spcBef>
              <a:buClrTx/>
              <a:buFontTx/>
              <a:buNone/>
              <a:tabLst>
                <a:tab pos="400050" algn="r"/>
                <a:tab pos="673100" algn="l"/>
              </a:tabLst>
            </a:pPr>
            <a:r>
              <a:rPr lang="en-US" sz="1700">
                <a:latin typeface="Courier New" pitchFamily="49" charset="0"/>
              </a:rPr>
              <a:t>    FOR emp_record IN (SELECT * FROM employees) </a:t>
            </a:r>
          </a:p>
          <a:p>
            <a:pPr marL="457200" indent="-457200" algn="l" defTabSz="400050" eaLnBrk="0" hangingPunct="0">
              <a:spcBef>
                <a:spcPct val="0"/>
              </a:spcBef>
              <a:buClrTx/>
              <a:buFontTx/>
              <a:buNone/>
              <a:tabLst>
                <a:tab pos="400050" algn="r"/>
                <a:tab pos="673100" algn="l"/>
              </a:tabLst>
            </a:pPr>
            <a:r>
              <a:rPr lang="en-US" sz="1700">
                <a:latin typeface="Courier New" pitchFamily="49" charset="0"/>
              </a:rPr>
              <a:t>    LOOP</a:t>
            </a:r>
          </a:p>
          <a:p>
            <a:pPr marL="457200" indent="-457200" algn="l" defTabSz="400050" eaLnBrk="0" hangingPunct="0">
              <a:spcBef>
                <a:spcPct val="0"/>
              </a:spcBef>
              <a:buClrTx/>
              <a:buFontTx/>
              <a:buNone/>
              <a:tabLst>
                <a:tab pos="400050" algn="r"/>
                <a:tab pos="673100" algn="l"/>
              </a:tabLst>
            </a:pPr>
            <a:r>
              <a:rPr lang="en-US" sz="1700">
                <a:latin typeface="Courier New" pitchFamily="49" charset="0"/>
              </a:rPr>
              <a:t>      emps(v_i) := emp_record;</a:t>
            </a:r>
          </a:p>
          <a:p>
            <a:pPr marL="457200" indent="-457200" algn="l" defTabSz="400050" eaLnBrk="0" hangingPunct="0">
              <a:spcBef>
                <a:spcPct val="0"/>
              </a:spcBef>
              <a:buClrTx/>
              <a:buFontTx/>
              <a:buNone/>
              <a:tabLst>
                <a:tab pos="400050" algn="r"/>
                <a:tab pos="673100" algn="l"/>
              </a:tabLst>
            </a:pPr>
            <a:r>
              <a:rPr lang="en-US" sz="1700">
                <a:latin typeface="Courier New" pitchFamily="49" charset="0"/>
              </a:rPr>
              <a:t>      v_i:= v_i + 1;</a:t>
            </a:r>
          </a:p>
          <a:p>
            <a:pPr marL="457200" indent="-457200" algn="l" defTabSz="400050" eaLnBrk="0" hangingPunct="0">
              <a:spcBef>
                <a:spcPct val="0"/>
              </a:spcBef>
              <a:buClrTx/>
              <a:buFontTx/>
              <a:buNone/>
              <a:tabLst>
                <a:tab pos="400050" algn="r"/>
                <a:tab pos="673100" algn="l"/>
              </a:tabLst>
            </a:pPr>
            <a:r>
              <a:rPr lang="en-US" sz="1700">
                <a:latin typeface="Courier New" pitchFamily="49" charset="0"/>
              </a:rPr>
              <a:t>    END LOOP;</a:t>
            </a:r>
          </a:p>
          <a:p>
            <a:pPr marL="457200" indent="-457200" algn="l" defTabSz="400050" eaLnBrk="0" hangingPunct="0">
              <a:spcBef>
                <a:spcPct val="0"/>
              </a:spcBef>
              <a:buClrTx/>
              <a:buFontTx/>
              <a:buNone/>
              <a:tabLst>
                <a:tab pos="400050" algn="r"/>
                <a:tab pos="673100" algn="l"/>
              </a:tabLst>
            </a:pPr>
            <a:r>
              <a:rPr lang="en-US" sz="1700">
                <a:latin typeface="Courier New" pitchFamily="49" charset="0"/>
              </a:rPr>
              <a:t>  END get_employees;</a:t>
            </a:r>
          </a:p>
          <a:p>
            <a:pPr marL="457200" indent="-457200" algn="l" defTabSz="400050" eaLnBrk="0" hangingPunct="0">
              <a:spcBef>
                <a:spcPct val="0"/>
              </a:spcBef>
              <a:buClrTx/>
              <a:buFontTx/>
              <a:buNone/>
              <a:tabLst>
                <a:tab pos="400050" algn="r"/>
                <a:tab pos="673100" algn="l"/>
              </a:tabLst>
            </a:pPr>
            <a:r>
              <a:rPr lang="en-US" sz="1700">
                <a:latin typeface="Courier New" pitchFamily="49" charset="0"/>
              </a:rPr>
              <a:t>END emp_pkg;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Summary</a:t>
            </a:r>
          </a:p>
        </p:txBody>
      </p:sp>
      <p:sp>
        <p:nvSpPr>
          <p:cNvPr id="18435" name="Rectangle 3"/>
          <p:cNvSpPr>
            <a:spLocks noGrp="1" noChangeArrowheads="1"/>
          </p:cNvSpPr>
          <p:nvPr>
            <p:ph type="body" idx="1"/>
          </p:nvPr>
        </p:nvSpPr>
        <p:spPr>
          <a:xfrm>
            <a:off x="609600" y="1447800"/>
            <a:ext cx="7918450" cy="1582997"/>
          </a:xfrm>
        </p:spPr>
        <p:txBody>
          <a:bodyPr/>
          <a:lstStyle/>
          <a:p>
            <a:pPr eaLnBrk="1" hangingPunct="1"/>
            <a:r>
              <a:rPr lang="en-US" dirty="0" smtClean="0"/>
              <a:t>In this lesson, you should have learned how to: </a:t>
            </a:r>
          </a:p>
          <a:p>
            <a:pPr lvl="1" eaLnBrk="1" hangingPunct="1"/>
            <a:r>
              <a:rPr lang="en-US" dirty="0" smtClean="0"/>
              <a:t>Create and call overloaded subprograms</a:t>
            </a:r>
          </a:p>
          <a:p>
            <a:pPr lvl="1" eaLnBrk="1" hangingPunct="1"/>
            <a:r>
              <a:rPr lang="en-US" dirty="0" smtClean="0"/>
              <a:t>Use forward declarations for subprograms</a:t>
            </a:r>
          </a:p>
          <a:p>
            <a:pPr lvl="1" eaLnBrk="1" hangingPunct="1"/>
            <a:r>
              <a:rPr lang="en-US" dirty="0" smtClean="0"/>
              <a:t>Write package initialization </a:t>
            </a:r>
            <a:r>
              <a:rPr lang="en-US" dirty="0" smtClean="0"/>
              <a:t>blocks</a:t>
            </a:r>
            <a:endParaRPr lang="en-US" dirty="0" smtClean="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p:txBody>
          <a:bodyPr/>
          <a:lstStyle/>
          <a:p>
            <a:pPr eaLnBrk="1" hangingPunct="1"/>
            <a:r>
              <a:rPr lang="en-US" smtClean="0"/>
              <a:t>Practice 5: Overview</a:t>
            </a:r>
          </a:p>
        </p:txBody>
      </p:sp>
      <p:sp>
        <p:nvSpPr>
          <p:cNvPr id="19459" name="Rectangle 1027"/>
          <p:cNvSpPr>
            <a:spLocks noGrp="1" noChangeArrowheads="1"/>
          </p:cNvSpPr>
          <p:nvPr>
            <p:ph type="body" idx="1"/>
          </p:nvPr>
        </p:nvSpPr>
        <p:spPr>
          <a:xfrm>
            <a:off x="609600" y="1447800"/>
            <a:ext cx="7918450" cy="1176732"/>
          </a:xfrm>
        </p:spPr>
        <p:txBody>
          <a:bodyPr/>
          <a:lstStyle/>
          <a:p>
            <a:pPr eaLnBrk="1" hangingPunct="1"/>
            <a:r>
              <a:rPr lang="en-US" dirty="0" smtClean="0"/>
              <a:t>This practice covers the following topics:</a:t>
            </a:r>
          </a:p>
          <a:p>
            <a:pPr lvl="1" eaLnBrk="1" hangingPunct="1"/>
            <a:r>
              <a:rPr lang="en-US" dirty="0" smtClean="0"/>
              <a:t>Using overloaded subprograms</a:t>
            </a:r>
          </a:p>
          <a:p>
            <a:pPr lvl="1" eaLnBrk="1" hangingPunct="1"/>
            <a:r>
              <a:rPr lang="en-US" smtClean="0"/>
              <a:t>Using </a:t>
            </a:r>
            <a:r>
              <a:rPr lang="en-US" dirty="0" smtClean="0"/>
              <a:t>a forward declaration</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endParaRPr lang="en-US" smtClean="0"/>
          </a:p>
        </p:txBody>
      </p:sp>
      <p:sp>
        <p:nvSpPr>
          <p:cNvPr id="20483" name="Rectangle 3"/>
          <p:cNvSpPr>
            <a:spLocks noGrp="1" noChangeArrowheads="1"/>
          </p:cNvSpPr>
          <p:nvPr>
            <p:ph type="body" idx="1"/>
          </p:nvPr>
        </p:nvSpPr>
        <p:spPr/>
        <p:txBody>
          <a:bodyPr/>
          <a:lstStyle/>
          <a:p>
            <a:pPr eaLnBrk="1" hangingPunct="1"/>
            <a:endParaRPr lang="en-US"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Objectives</a:t>
            </a:r>
          </a:p>
        </p:txBody>
      </p:sp>
      <p:sp>
        <p:nvSpPr>
          <p:cNvPr id="4099" name="Rectangle 3"/>
          <p:cNvSpPr>
            <a:spLocks noGrp="1" noChangeArrowheads="1"/>
          </p:cNvSpPr>
          <p:nvPr>
            <p:ph type="body" idx="1"/>
          </p:nvPr>
        </p:nvSpPr>
        <p:spPr>
          <a:xfrm>
            <a:off x="609600" y="1447800"/>
            <a:ext cx="7918450" cy="2327817"/>
          </a:xfrm>
        </p:spPr>
        <p:txBody>
          <a:bodyPr/>
          <a:lstStyle/>
          <a:p>
            <a:pPr eaLnBrk="1" hangingPunct="1"/>
            <a:r>
              <a:rPr lang="en-US" dirty="0" smtClean="0"/>
              <a:t>After completing this lesson, you should be able to do the following:</a:t>
            </a:r>
          </a:p>
          <a:p>
            <a:pPr lvl="1" eaLnBrk="1" hangingPunct="1"/>
            <a:r>
              <a:rPr lang="en-US" dirty="0" smtClean="0"/>
              <a:t>Overload package procedures and functions</a:t>
            </a:r>
          </a:p>
          <a:p>
            <a:pPr lvl="1" eaLnBrk="1" hangingPunct="1"/>
            <a:r>
              <a:rPr lang="en-US" dirty="0" smtClean="0"/>
              <a:t>Use forward declarations</a:t>
            </a:r>
          </a:p>
          <a:p>
            <a:pPr lvl="1" eaLnBrk="1" hangingPunct="1"/>
            <a:r>
              <a:rPr lang="en-US" dirty="0" smtClean="0"/>
              <a:t>Create an initialization block in a package body</a:t>
            </a:r>
          </a:p>
          <a:p>
            <a:pPr lvl="1" eaLnBrk="1" hangingPunct="1"/>
            <a:r>
              <a:rPr lang="en-US" dirty="0" smtClean="0"/>
              <a:t>Use </a:t>
            </a:r>
            <a:r>
              <a:rPr lang="en-US" dirty="0" smtClean="0"/>
              <a:t>PL/SQL tables and records in packages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Overloading Subprograms in PL/SQL</a:t>
            </a:r>
          </a:p>
        </p:txBody>
      </p:sp>
      <p:sp>
        <p:nvSpPr>
          <p:cNvPr id="5123" name="Rectangle 3"/>
          <p:cNvSpPr>
            <a:spLocks noGrp="1" noChangeArrowheads="1"/>
          </p:cNvSpPr>
          <p:nvPr>
            <p:ph type="body" idx="1"/>
          </p:nvPr>
        </p:nvSpPr>
        <p:spPr>
          <a:xfrm>
            <a:off x="609600" y="1447800"/>
            <a:ext cx="7918450" cy="4311650"/>
          </a:xfrm>
        </p:spPr>
        <p:txBody>
          <a:bodyPr/>
          <a:lstStyle/>
          <a:p>
            <a:pPr lvl="1" eaLnBrk="1" hangingPunct="1"/>
            <a:r>
              <a:rPr lang="en-US" smtClean="0"/>
              <a:t>Enables you to create two or more subprograms with the same name</a:t>
            </a:r>
          </a:p>
          <a:p>
            <a:pPr lvl="1" eaLnBrk="1" hangingPunct="1"/>
            <a:r>
              <a:rPr lang="en-US" smtClean="0"/>
              <a:t>Requires that the subprogram’s formal parameters differ in number, order, or data type family</a:t>
            </a:r>
          </a:p>
          <a:p>
            <a:pPr lvl="1" eaLnBrk="1" hangingPunct="1"/>
            <a:r>
              <a:rPr lang="en-US" smtClean="0"/>
              <a:t>Enables you to build flexible ways for invoking subprograms with different data</a:t>
            </a:r>
          </a:p>
          <a:p>
            <a:pPr lvl="1" eaLnBrk="1" hangingPunct="1"/>
            <a:r>
              <a:rPr lang="en-US" smtClean="0"/>
              <a:t>Provides a way to extend functionality without loss of existing code; that is, adding new parameters to existing subprograms</a:t>
            </a:r>
          </a:p>
          <a:p>
            <a:pPr lvl="1" eaLnBrk="1" hangingPunct="1"/>
            <a:r>
              <a:rPr lang="en-US" smtClean="0"/>
              <a:t>Provides a way to overload local subprograms, package subprograms, and type methods, but not stand-alone subprograms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blackGray">
          <a:xfrm>
            <a:off x="617538" y="1752600"/>
            <a:ext cx="7916862" cy="3276600"/>
          </a:xfrm>
          <a:prstGeom prst="rect">
            <a:avLst/>
          </a:prstGeom>
          <a:solidFill>
            <a:srgbClr val="CCCCCC"/>
          </a:solidFill>
          <a:ln w="28575">
            <a:solidFill>
              <a:srgbClr val="000000"/>
            </a:solidFill>
            <a:miter lim="800000"/>
            <a:headEnd/>
            <a:tailEnd/>
          </a:ln>
        </p:spPr>
        <p:txBody>
          <a:bodyPr lIns="92075" tIns="9144" rIns="92075" bIns="9144" anchor="ctr"/>
          <a:lstStyle/>
          <a:p>
            <a:pPr marL="457200" indent="-457200" algn="l" defTabSz="400050" eaLnBrk="0" hangingPunct="0">
              <a:spcBef>
                <a:spcPct val="0"/>
              </a:spcBef>
              <a:buClrTx/>
              <a:buFontTx/>
              <a:buNone/>
              <a:tabLst>
                <a:tab pos="400050" algn="r"/>
                <a:tab pos="673100" algn="l"/>
              </a:tabLst>
            </a:pPr>
            <a:r>
              <a:rPr lang="en-US">
                <a:latin typeface="Courier New" pitchFamily="49" charset="0"/>
              </a:rPr>
              <a:t>CREATE OR REPLACE PACKAGE dept_pkg IS</a:t>
            </a:r>
          </a:p>
          <a:p>
            <a:pPr marL="457200" indent="-457200" algn="l" defTabSz="400050" eaLnBrk="0" hangingPunct="0">
              <a:spcBef>
                <a:spcPct val="0"/>
              </a:spcBef>
              <a:buClrTx/>
              <a:buFontTx/>
              <a:buNone/>
              <a:tabLst>
                <a:tab pos="400050" algn="r"/>
                <a:tab pos="673100" algn="l"/>
              </a:tabLst>
            </a:pPr>
            <a:r>
              <a:rPr lang="en-US">
                <a:latin typeface="Courier New" pitchFamily="49" charset="0"/>
              </a:rPr>
              <a:t>  PROCEDURE add_department</a:t>
            </a:r>
            <a:br>
              <a:rPr lang="en-US">
                <a:latin typeface="Courier New" pitchFamily="49" charset="0"/>
              </a:rPr>
            </a:br>
            <a:r>
              <a:rPr lang="en-US">
                <a:latin typeface="Courier New" pitchFamily="49" charset="0"/>
              </a:rPr>
              <a:t>(p_deptno departments.department_id%TYPE,</a:t>
            </a:r>
            <a:br>
              <a:rPr lang="en-US">
                <a:latin typeface="Courier New" pitchFamily="49" charset="0"/>
              </a:rPr>
            </a:br>
            <a:r>
              <a:rPr lang="en-US">
                <a:latin typeface="Courier New" pitchFamily="49" charset="0"/>
              </a:rPr>
              <a:t> p_name departments.department_name%TYPE :='unknown',</a:t>
            </a:r>
            <a:br>
              <a:rPr lang="en-US">
                <a:latin typeface="Courier New" pitchFamily="49" charset="0"/>
              </a:rPr>
            </a:br>
            <a:r>
              <a:rPr lang="en-US">
                <a:latin typeface="Courier New" pitchFamily="49" charset="0"/>
              </a:rPr>
              <a:t> p_loc  departments.location_id%TYPE := 1700);</a:t>
            </a:r>
          </a:p>
          <a:p>
            <a:pPr marL="457200" indent="-457200" algn="l" defTabSz="400050" eaLnBrk="0" hangingPunct="0">
              <a:spcBef>
                <a:spcPct val="0"/>
              </a:spcBef>
              <a:buClrTx/>
              <a:buFontTx/>
              <a:buNone/>
              <a:tabLst>
                <a:tab pos="400050" algn="r"/>
                <a:tab pos="673100" algn="l"/>
              </a:tabLst>
            </a:pPr>
            <a:endParaRPr lang="en-US">
              <a:latin typeface="Courier New" pitchFamily="49" charset="0"/>
            </a:endParaRPr>
          </a:p>
          <a:p>
            <a:pPr marL="457200" indent="-457200" algn="l" defTabSz="400050" eaLnBrk="0" hangingPunct="0">
              <a:spcBef>
                <a:spcPct val="0"/>
              </a:spcBef>
              <a:buClrTx/>
              <a:buFontTx/>
              <a:buNone/>
              <a:tabLst>
                <a:tab pos="400050" algn="r"/>
                <a:tab pos="673100" algn="l"/>
              </a:tabLst>
            </a:pPr>
            <a:r>
              <a:rPr lang="en-US">
                <a:latin typeface="Courier New" pitchFamily="49" charset="0"/>
              </a:rPr>
              <a:t>PROCEDURE add_department</a:t>
            </a:r>
          </a:p>
          <a:p>
            <a:pPr marL="457200" indent="-457200" algn="l" defTabSz="400050" eaLnBrk="0" hangingPunct="0">
              <a:spcBef>
                <a:spcPct val="0"/>
              </a:spcBef>
              <a:buClrTx/>
              <a:buFontTx/>
              <a:buNone/>
              <a:tabLst>
                <a:tab pos="400050" algn="r"/>
                <a:tab pos="673100" algn="l"/>
              </a:tabLst>
            </a:pPr>
            <a:r>
              <a:rPr lang="en-US">
                <a:latin typeface="Courier New" pitchFamily="49" charset="0"/>
              </a:rPr>
              <a:t>  (p_name departments.department_name%TYPE := 'unknown',</a:t>
            </a:r>
          </a:p>
          <a:p>
            <a:pPr marL="457200" indent="-457200" algn="l" defTabSz="400050" eaLnBrk="0" hangingPunct="0">
              <a:spcBef>
                <a:spcPct val="0"/>
              </a:spcBef>
              <a:buClrTx/>
              <a:buFontTx/>
              <a:buNone/>
              <a:tabLst>
                <a:tab pos="400050" algn="r"/>
                <a:tab pos="673100" algn="l"/>
              </a:tabLst>
            </a:pPr>
            <a:r>
              <a:rPr lang="en-US">
                <a:latin typeface="Courier New" pitchFamily="49" charset="0"/>
              </a:rPr>
              <a:t>   p_loc  departments.location_id%TYPE := 1700);</a:t>
            </a:r>
          </a:p>
          <a:p>
            <a:pPr marL="457200" indent="-457200" algn="l" defTabSz="400050" eaLnBrk="0" hangingPunct="0">
              <a:spcBef>
                <a:spcPct val="0"/>
              </a:spcBef>
              <a:buClrTx/>
              <a:buFontTx/>
              <a:buNone/>
              <a:tabLst>
                <a:tab pos="400050" algn="r"/>
                <a:tab pos="673100" algn="l"/>
              </a:tabLst>
            </a:pPr>
            <a:r>
              <a:rPr lang="en-US">
                <a:latin typeface="Courier New" pitchFamily="49" charset="0"/>
              </a:rPr>
              <a:t>END dept_pkg;</a:t>
            </a:r>
          </a:p>
          <a:p>
            <a:pPr marL="457200" indent="-457200" algn="l" defTabSz="400050" eaLnBrk="0" hangingPunct="0">
              <a:spcBef>
                <a:spcPct val="0"/>
              </a:spcBef>
              <a:buClrTx/>
              <a:buFontTx/>
              <a:buNone/>
              <a:tabLst>
                <a:tab pos="400050" algn="r"/>
                <a:tab pos="673100" algn="l"/>
              </a:tabLst>
            </a:pPr>
            <a:r>
              <a:rPr lang="en-US">
                <a:latin typeface="Courier New" pitchFamily="49" charset="0"/>
              </a:rPr>
              <a:t>/</a:t>
            </a:r>
          </a:p>
        </p:txBody>
      </p:sp>
      <p:sp>
        <p:nvSpPr>
          <p:cNvPr id="6147" name="Rectangle 3"/>
          <p:cNvSpPr>
            <a:spLocks noGrp="1" noChangeArrowheads="1"/>
          </p:cNvSpPr>
          <p:nvPr>
            <p:ph type="title"/>
          </p:nvPr>
        </p:nvSpPr>
        <p:spPr/>
        <p:txBody>
          <a:bodyPr/>
          <a:lstStyle/>
          <a:p>
            <a:pPr eaLnBrk="1" hangingPunct="1"/>
            <a:r>
              <a:rPr lang="en-US" smtClean="0"/>
              <a:t>Overloading Procedures Example:</a:t>
            </a:r>
            <a:br>
              <a:rPr lang="en-US" smtClean="0"/>
            </a:br>
            <a:r>
              <a:rPr lang="en-US" smtClean="0"/>
              <a:t>Creating the Package Specification</a:t>
            </a:r>
          </a:p>
        </p:txBody>
      </p:sp>
      <p:sp>
        <p:nvSpPr>
          <p:cNvPr id="6148" name="Rectangle 4"/>
          <p:cNvSpPr>
            <a:spLocks noChangeArrowheads="1"/>
          </p:cNvSpPr>
          <p:nvPr/>
        </p:nvSpPr>
        <p:spPr bwMode="gray">
          <a:xfrm>
            <a:off x="2286000" y="2141538"/>
            <a:ext cx="2085975" cy="304800"/>
          </a:xfrm>
          <a:prstGeom prst="rect">
            <a:avLst/>
          </a:prstGeom>
          <a:noFill/>
          <a:ln w="28575">
            <a:solidFill>
              <a:schemeClr val="hlink"/>
            </a:solidFill>
            <a:miter lim="800000"/>
            <a:headEnd/>
            <a:tailEnd/>
          </a:ln>
        </p:spPr>
        <p:txBody>
          <a:bodyPr wrap="none" anchor="ctr"/>
          <a:lstStyle/>
          <a:p>
            <a:endParaRPr lang="en-IN"/>
          </a:p>
        </p:txBody>
      </p:sp>
      <p:sp>
        <p:nvSpPr>
          <p:cNvPr id="6149" name="Rectangle 5"/>
          <p:cNvSpPr>
            <a:spLocks noChangeArrowheads="1"/>
          </p:cNvSpPr>
          <p:nvPr/>
        </p:nvSpPr>
        <p:spPr bwMode="gray">
          <a:xfrm>
            <a:off x="2025650" y="3521075"/>
            <a:ext cx="2085975" cy="304800"/>
          </a:xfrm>
          <a:prstGeom prst="rect">
            <a:avLst/>
          </a:prstGeom>
          <a:noFill/>
          <a:ln w="28575">
            <a:solidFill>
              <a:schemeClr val="hlink"/>
            </a:solidFill>
            <a:miter lim="800000"/>
            <a:headEnd/>
            <a:tailEnd/>
          </a:ln>
        </p:spPr>
        <p:txBody>
          <a:bodyPr wrap="none" anchor="ctr"/>
          <a:lstStyle/>
          <a:p>
            <a:endParaRPr lang="en-IN"/>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blackGray">
          <a:xfrm>
            <a:off x="633413" y="1303338"/>
            <a:ext cx="7886700" cy="4968875"/>
          </a:xfrm>
          <a:prstGeom prst="rect">
            <a:avLst/>
          </a:prstGeom>
          <a:solidFill>
            <a:srgbClr val="CCCCCC"/>
          </a:solidFill>
          <a:ln w="28575">
            <a:solidFill>
              <a:srgbClr val="000000"/>
            </a:solidFill>
            <a:miter lim="800000"/>
            <a:headEnd/>
            <a:tailEnd/>
          </a:ln>
        </p:spPr>
        <p:txBody>
          <a:bodyPr lIns="92075" tIns="9144" rIns="92075" bIns="9144" anchor="ctr"/>
          <a:lstStyle/>
          <a:p>
            <a:pPr marL="457200" indent="-457200" algn="l" defTabSz="400050" eaLnBrk="0" hangingPunct="0">
              <a:spcBef>
                <a:spcPct val="0"/>
              </a:spcBef>
              <a:buClrTx/>
              <a:buFontTx/>
              <a:buNone/>
              <a:tabLst>
                <a:tab pos="400050" algn="r"/>
                <a:tab pos="673100" algn="l"/>
              </a:tabLst>
            </a:pPr>
            <a:r>
              <a:rPr lang="en-US" sz="1600">
                <a:latin typeface="Courier New" pitchFamily="49" charset="0"/>
              </a:rPr>
              <a:t>CREATE OR REPLACE PACKAGE BODY dept_pkg  IS</a:t>
            </a:r>
          </a:p>
          <a:p>
            <a:pPr marL="457200" indent="-457200" algn="l" defTabSz="400050" eaLnBrk="0" hangingPunct="0">
              <a:spcBef>
                <a:spcPct val="0"/>
              </a:spcBef>
              <a:buClrTx/>
              <a:buFontTx/>
              <a:buNone/>
              <a:tabLst>
                <a:tab pos="400050" algn="r"/>
                <a:tab pos="673100" algn="l"/>
              </a:tabLst>
            </a:pPr>
            <a:r>
              <a:rPr lang="en-US" sz="1600">
                <a:latin typeface="Courier New" pitchFamily="49" charset="0"/>
              </a:rPr>
              <a:t>PROCEDURE add_department </a:t>
            </a:r>
            <a:r>
              <a:rPr lang="en-US" sz="1600">
                <a:solidFill>
                  <a:schemeClr val="accent2"/>
                </a:solidFill>
                <a:latin typeface="Courier New" pitchFamily="49" charset="0"/>
              </a:rPr>
              <a:t>–- First procedure’s declaration</a:t>
            </a:r>
            <a:endParaRPr lang="en-US" sz="1600">
              <a:latin typeface="Courier New" pitchFamily="49" charset="0"/>
            </a:endParaRPr>
          </a:p>
          <a:p>
            <a:pPr marL="457200" indent="-457200" algn="l" defTabSz="400050" eaLnBrk="0" hangingPunct="0">
              <a:spcBef>
                <a:spcPct val="0"/>
              </a:spcBef>
              <a:buClrTx/>
              <a:buFontTx/>
              <a:buNone/>
              <a:tabLst>
                <a:tab pos="400050" algn="r"/>
                <a:tab pos="673100" algn="l"/>
              </a:tabLst>
            </a:pPr>
            <a:r>
              <a:rPr lang="en-US" sz="1600">
                <a:latin typeface="Courier New" pitchFamily="49" charset="0"/>
              </a:rPr>
              <a:t>  (p_deptno departments.department_id%TYPE,</a:t>
            </a:r>
          </a:p>
          <a:p>
            <a:pPr marL="457200" indent="-457200" algn="l" defTabSz="400050" eaLnBrk="0" hangingPunct="0">
              <a:spcBef>
                <a:spcPct val="0"/>
              </a:spcBef>
              <a:buClrTx/>
              <a:buFontTx/>
              <a:buNone/>
              <a:tabLst>
                <a:tab pos="400050" algn="r"/>
                <a:tab pos="673100" algn="l"/>
              </a:tabLst>
            </a:pPr>
            <a:r>
              <a:rPr lang="en-US" sz="1600">
                <a:latin typeface="Courier New" pitchFamily="49" charset="0"/>
              </a:rPr>
              <a:t>   p_name   departments.department_name%TYPE := 'unknown',</a:t>
            </a:r>
          </a:p>
          <a:p>
            <a:pPr marL="457200" indent="-457200" algn="l" defTabSz="400050" eaLnBrk="0" hangingPunct="0">
              <a:spcBef>
                <a:spcPct val="0"/>
              </a:spcBef>
              <a:buClrTx/>
              <a:buFontTx/>
              <a:buNone/>
              <a:tabLst>
                <a:tab pos="400050" algn="r"/>
                <a:tab pos="673100" algn="l"/>
              </a:tabLst>
            </a:pPr>
            <a:r>
              <a:rPr lang="en-US" sz="1600">
                <a:latin typeface="Courier New" pitchFamily="49" charset="0"/>
              </a:rPr>
              <a:t>   p_loc    departments.location_id%TYPE := 1700) IS</a:t>
            </a:r>
          </a:p>
          <a:p>
            <a:pPr marL="457200" indent="-457200" algn="l" defTabSz="400050" eaLnBrk="0" hangingPunct="0">
              <a:spcBef>
                <a:spcPct val="0"/>
              </a:spcBef>
              <a:buClrTx/>
              <a:buFontTx/>
              <a:buNone/>
              <a:tabLst>
                <a:tab pos="400050" algn="r"/>
                <a:tab pos="673100" algn="l"/>
              </a:tabLst>
            </a:pPr>
            <a:r>
              <a:rPr lang="en-US" sz="1600">
                <a:latin typeface="Courier New" pitchFamily="49" charset="0"/>
              </a:rPr>
              <a:t>  BEGIN</a:t>
            </a:r>
          </a:p>
          <a:p>
            <a:pPr marL="457200" indent="-457200" algn="l" defTabSz="400050" eaLnBrk="0" hangingPunct="0">
              <a:spcBef>
                <a:spcPct val="0"/>
              </a:spcBef>
              <a:buClrTx/>
              <a:buFontTx/>
              <a:buNone/>
              <a:tabLst>
                <a:tab pos="400050" algn="r"/>
                <a:tab pos="673100" algn="l"/>
              </a:tabLst>
            </a:pPr>
            <a:r>
              <a:rPr lang="en-US" sz="1600">
                <a:latin typeface="Courier New" pitchFamily="49" charset="0"/>
              </a:rPr>
              <a:t>    INSERT INTO departments(department_id, </a:t>
            </a:r>
          </a:p>
          <a:p>
            <a:pPr marL="457200" indent="-457200" algn="l" defTabSz="400050" eaLnBrk="0" hangingPunct="0">
              <a:spcBef>
                <a:spcPct val="0"/>
              </a:spcBef>
              <a:buClrTx/>
              <a:buFontTx/>
              <a:buNone/>
              <a:tabLst>
                <a:tab pos="400050" algn="r"/>
                <a:tab pos="673100" algn="l"/>
              </a:tabLst>
            </a:pPr>
            <a:r>
              <a:rPr lang="en-US" sz="1600">
                <a:latin typeface="Courier New" pitchFamily="49" charset="0"/>
              </a:rPr>
              <a:t>      department_name, location_id)</a:t>
            </a:r>
          </a:p>
          <a:p>
            <a:pPr marL="457200" indent="-457200" algn="l" defTabSz="400050" eaLnBrk="0" hangingPunct="0">
              <a:spcBef>
                <a:spcPct val="0"/>
              </a:spcBef>
              <a:buClrTx/>
              <a:buFontTx/>
              <a:buNone/>
              <a:tabLst>
                <a:tab pos="400050" algn="r"/>
                <a:tab pos="673100" algn="l"/>
              </a:tabLst>
            </a:pPr>
            <a:r>
              <a:rPr lang="en-US" sz="1600">
                <a:latin typeface="Courier New" pitchFamily="49" charset="0"/>
              </a:rPr>
              <a:t>    VALUES  (p_deptno, p_name, p_loc);</a:t>
            </a:r>
          </a:p>
          <a:p>
            <a:pPr marL="457200" indent="-457200" algn="l" defTabSz="400050" eaLnBrk="0" hangingPunct="0">
              <a:spcBef>
                <a:spcPct val="0"/>
              </a:spcBef>
              <a:buClrTx/>
              <a:buFontTx/>
              <a:buNone/>
              <a:tabLst>
                <a:tab pos="400050" algn="r"/>
                <a:tab pos="673100" algn="l"/>
              </a:tabLst>
            </a:pPr>
            <a:r>
              <a:rPr lang="en-US" sz="1600">
                <a:latin typeface="Courier New" pitchFamily="49" charset="0"/>
              </a:rPr>
              <a:t>  END add_department;</a:t>
            </a:r>
          </a:p>
          <a:p>
            <a:pPr marL="457200" indent="-457200" algn="l" defTabSz="400050" eaLnBrk="0" hangingPunct="0">
              <a:spcBef>
                <a:spcPct val="0"/>
              </a:spcBef>
              <a:buClrTx/>
              <a:buFontTx/>
              <a:buNone/>
              <a:tabLst>
                <a:tab pos="400050" algn="r"/>
                <a:tab pos="673100" algn="l"/>
              </a:tabLst>
            </a:pPr>
            <a:endParaRPr lang="en-US" sz="1600">
              <a:latin typeface="Courier New" pitchFamily="49" charset="0"/>
            </a:endParaRPr>
          </a:p>
          <a:p>
            <a:pPr marL="457200" indent="-457200" algn="l" defTabSz="400050" eaLnBrk="0" hangingPunct="0">
              <a:spcBef>
                <a:spcPct val="0"/>
              </a:spcBef>
              <a:buClrTx/>
              <a:buFontTx/>
              <a:buNone/>
              <a:tabLst>
                <a:tab pos="400050" algn="r"/>
                <a:tab pos="673100" algn="l"/>
              </a:tabLst>
            </a:pPr>
            <a:r>
              <a:rPr lang="en-US" sz="1600">
                <a:latin typeface="Courier New" pitchFamily="49" charset="0"/>
              </a:rPr>
              <a:t>PROCEDURE add_department </a:t>
            </a:r>
            <a:r>
              <a:rPr lang="en-US" sz="1600">
                <a:solidFill>
                  <a:schemeClr val="accent2"/>
                </a:solidFill>
                <a:latin typeface="Courier New" pitchFamily="49" charset="0"/>
              </a:rPr>
              <a:t>–- Second procedure’s declaration</a:t>
            </a:r>
            <a:endParaRPr lang="en-US" sz="1600">
              <a:latin typeface="Courier New" pitchFamily="49" charset="0"/>
            </a:endParaRPr>
          </a:p>
          <a:p>
            <a:pPr marL="457200" indent="-457200" algn="l" defTabSz="400050" eaLnBrk="0" hangingPunct="0">
              <a:spcBef>
                <a:spcPct val="0"/>
              </a:spcBef>
              <a:buClrTx/>
              <a:buFontTx/>
              <a:buNone/>
              <a:tabLst>
                <a:tab pos="400050" algn="r"/>
                <a:tab pos="673100" algn="l"/>
              </a:tabLst>
            </a:pPr>
            <a:r>
              <a:rPr lang="en-US" sz="1600">
                <a:latin typeface="Courier New" pitchFamily="49" charset="0"/>
              </a:rPr>
              <a:t>  (p_name   departments.department_name%TYPE := 'unknown',</a:t>
            </a:r>
          </a:p>
          <a:p>
            <a:pPr marL="457200" indent="-457200" algn="l" defTabSz="400050" eaLnBrk="0" hangingPunct="0">
              <a:spcBef>
                <a:spcPct val="0"/>
              </a:spcBef>
              <a:buClrTx/>
              <a:buFontTx/>
              <a:buNone/>
              <a:tabLst>
                <a:tab pos="400050" algn="r"/>
                <a:tab pos="673100" algn="l"/>
              </a:tabLst>
            </a:pPr>
            <a:r>
              <a:rPr lang="en-US" sz="1600">
                <a:latin typeface="Courier New" pitchFamily="49" charset="0"/>
              </a:rPr>
              <a:t>   p_loc    departments.location_id%TYPE := 1700) IS</a:t>
            </a:r>
          </a:p>
          <a:p>
            <a:pPr marL="457200" indent="-457200" algn="l" defTabSz="400050" eaLnBrk="0" hangingPunct="0">
              <a:spcBef>
                <a:spcPct val="0"/>
              </a:spcBef>
              <a:buClrTx/>
              <a:buFontTx/>
              <a:buNone/>
              <a:tabLst>
                <a:tab pos="400050" algn="r"/>
                <a:tab pos="673100" algn="l"/>
              </a:tabLst>
            </a:pPr>
            <a:r>
              <a:rPr lang="en-US" sz="1600">
                <a:latin typeface="Courier New" pitchFamily="49" charset="0"/>
              </a:rPr>
              <a:t>  BEGIN</a:t>
            </a:r>
          </a:p>
          <a:p>
            <a:pPr marL="457200" indent="-457200" algn="l" defTabSz="400050" eaLnBrk="0" hangingPunct="0">
              <a:spcBef>
                <a:spcPct val="0"/>
              </a:spcBef>
              <a:buClrTx/>
              <a:buFontTx/>
              <a:buNone/>
              <a:tabLst>
                <a:tab pos="400050" algn="r"/>
                <a:tab pos="673100" algn="l"/>
              </a:tabLst>
            </a:pPr>
            <a:r>
              <a:rPr lang="en-US" sz="1600">
                <a:latin typeface="Courier New" pitchFamily="49" charset="0"/>
              </a:rPr>
              <a:t>    INSERT INTO departments (department_id,</a:t>
            </a:r>
          </a:p>
          <a:p>
            <a:pPr marL="457200" indent="-457200" algn="l" defTabSz="400050" eaLnBrk="0" hangingPunct="0">
              <a:spcBef>
                <a:spcPct val="0"/>
              </a:spcBef>
              <a:buClrTx/>
              <a:buFontTx/>
              <a:buNone/>
              <a:tabLst>
                <a:tab pos="400050" algn="r"/>
                <a:tab pos="673100" algn="l"/>
              </a:tabLst>
            </a:pPr>
            <a:r>
              <a:rPr lang="en-US" sz="1600">
                <a:latin typeface="Courier New" pitchFamily="49" charset="0"/>
              </a:rPr>
              <a:t>      department_name, location_id)</a:t>
            </a:r>
          </a:p>
          <a:p>
            <a:pPr marL="457200" indent="-457200" algn="l" defTabSz="400050" eaLnBrk="0" hangingPunct="0">
              <a:spcBef>
                <a:spcPct val="0"/>
              </a:spcBef>
              <a:buClrTx/>
              <a:buFontTx/>
              <a:buNone/>
              <a:tabLst>
                <a:tab pos="400050" algn="r"/>
                <a:tab pos="673100" algn="l"/>
              </a:tabLst>
            </a:pPr>
            <a:r>
              <a:rPr lang="en-US" sz="1600">
                <a:latin typeface="Courier New" pitchFamily="49" charset="0"/>
              </a:rPr>
              <a:t>    VALUES (departments_seq.NEXTVAL, p_name, p_loc);</a:t>
            </a:r>
          </a:p>
          <a:p>
            <a:pPr marL="457200" indent="-457200" algn="l" defTabSz="400050" eaLnBrk="0" hangingPunct="0">
              <a:spcBef>
                <a:spcPct val="0"/>
              </a:spcBef>
              <a:buClrTx/>
              <a:buFontTx/>
              <a:buNone/>
              <a:tabLst>
                <a:tab pos="400050" algn="r"/>
                <a:tab pos="673100" algn="l"/>
              </a:tabLst>
            </a:pPr>
            <a:r>
              <a:rPr lang="en-US" sz="1600">
                <a:latin typeface="Courier New" pitchFamily="49" charset="0"/>
              </a:rPr>
              <a:t>  END add_department;</a:t>
            </a:r>
          </a:p>
          <a:p>
            <a:pPr marL="457200" indent="-457200" algn="l" defTabSz="400050" eaLnBrk="0" hangingPunct="0">
              <a:spcBef>
                <a:spcPct val="0"/>
              </a:spcBef>
              <a:buClrTx/>
              <a:buFontTx/>
              <a:buNone/>
              <a:tabLst>
                <a:tab pos="400050" algn="r"/>
                <a:tab pos="673100" algn="l"/>
              </a:tabLst>
            </a:pPr>
            <a:r>
              <a:rPr lang="en-US" sz="1600">
                <a:latin typeface="Courier New" pitchFamily="49" charset="0"/>
              </a:rPr>
              <a:t> END dept_pkg; /</a:t>
            </a:r>
          </a:p>
        </p:txBody>
      </p:sp>
      <p:sp>
        <p:nvSpPr>
          <p:cNvPr id="7171" name="Rectangle 3"/>
          <p:cNvSpPr>
            <a:spLocks noGrp="1" noChangeArrowheads="1"/>
          </p:cNvSpPr>
          <p:nvPr>
            <p:ph type="title"/>
          </p:nvPr>
        </p:nvSpPr>
        <p:spPr/>
        <p:txBody>
          <a:bodyPr/>
          <a:lstStyle/>
          <a:p>
            <a:pPr eaLnBrk="1" hangingPunct="1"/>
            <a:r>
              <a:rPr lang="en-US" smtClean="0"/>
              <a:t>Overloading Procedures Example:</a:t>
            </a:r>
            <a:br>
              <a:rPr lang="en-US" smtClean="0"/>
            </a:br>
            <a:r>
              <a:rPr lang="en-US" smtClean="0"/>
              <a:t>Creating the Package Body</a:t>
            </a:r>
          </a:p>
        </p:txBody>
      </p:sp>
      <p:sp>
        <p:nvSpPr>
          <p:cNvPr id="7172" name="Rectangle 4"/>
          <p:cNvSpPr>
            <a:spLocks noChangeArrowheads="1"/>
          </p:cNvSpPr>
          <p:nvPr/>
        </p:nvSpPr>
        <p:spPr bwMode="gray">
          <a:xfrm>
            <a:off x="1905000" y="1571625"/>
            <a:ext cx="1828800" cy="304800"/>
          </a:xfrm>
          <a:prstGeom prst="rect">
            <a:avLst/>
          </a:prstGeom>
          <a:noFill/>
          <a:ln w="28575">
            <a:solidFill>
              <a:schemeClr val="hlink"/>
            </a:solidFill>
            <a:miter lim="800000"/>
            <a:headEnd/>
            <a:tailEnd/>
          </a:ln>
        </p:spPr>
        <p:txBody>
          <a:bodyPr wrap="none" anchor="ctr"/>
          <a:lstStyle/>
          <a:p>
            <a:endParaRPr lang="en-IN"/>
          </a:p>
        </p:txBody>
      </p:sp>
      <p:sp>
        <p:nvSpPr>
          <p:cNvPr id="7173" name="Rectangle 5"/>
          <p:cNvSpPr>
            <a:spLocks noChangeArrowheads="1"/>
          </p:cNvSpPr>
          <p:nvPr/>
        </p:nvSpPr>
        <p:spPr bwMode="gray">
          <a:xfrm>
            <a:off x="1889125" y="4002088"/>
            <a:ext cx="1828800" cy="304800"/>
          </a:xfrm>
          <a:prstGeom prst="rect">
            <a:avLst/>
          </a:prstGeom>
          <a:noFill/>
          <a:ln w="28575">
            <a:solidFill>
              <a:schemeClr val="hlink"/>
            </a:solidFill>
            <a:miter lim="800000"/>
            <a:headEnd/>
            <a:tailEnd/>
          </a:ln>
        </p:spPr>
        <p:txBody>
          <a:bodyPr wrap="none" anchor="ctr"/>
          <a:lstStyle/>
          <a:p>
            <a:endParaRPr lang="en-I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Overloading and the </a:t>
            </a:r>
            <a:r>
              <a:rPr lang="en-US" smtClean="0">
                <a:latin typeface="Courier New" pitchFamily="49" charset="0"/>
              </a:rPr>
              <a:t>STANDARD</a:t>
            </a:r>
            <a:r>
              <a:rPr lang="en-US" smtClean="0"/>
              <a:t> Package</a:t>
            </a:r>
          </a:p>
        </p:txBody>
      </p:sp>
      <p:sp>
        <p:nvSpPr>
          <p:cNvPr id="8195" name="Rectangle 3"/>
          <p:cNvSpPr>
            <a:spLocks noGrp="1" noChangeArrowheads="1"/>
          </p:cNvSpPr>
          <p:nvPr>
            <p:ph type="body" idx="1"/>
          </p:nvPr>
        </p:nvSpPr>
        <p:spPr>
          <a:xfrm>
            <a:off x="609600" y="1443038"/>
            <a:ext cx="7918450" cy="4876800"/>
          </a:xfrm>
        </p:spPr>
        <p:txBody>
          <a:bodyPr/>
          <a:lstStyle/>
          <a:p>
            <a:pPr lvl="1" eaLnBrk="1" hangingPunct="1"/>
            <a:r>
              <a:rPr lang="en-US" smtClean="0"/>
              <a:t>A package named </a:t>
            </a:r>
            <a:r>
              <a:rPr lang="en-US" smtClean="0">
                <a:latin typeface="Courier New" pitchFamily="49" charset="0"/>
              </a:rPr>
              <a:t>STANDARD</a:t>
            </a:r>
            <a:r>
              <a:rPr lang="en-US" smtClean="0"/>
              <a:t> defines the PL/SQL environment and built-in functions.</a:t>
            </a:r>
          </a:p>
          <a:p>
            <a:pPr lvl="1" eaLnBrk="1" hangingPunct="1"/>
            <a:r>
              <a:rPr lang="en-US" smtClean="0"/>
              <a:t>Most built-in functions are overloaded. An example is the </a:t>
            </a:r>
            <a:r>
              <a:rPr lang="en-US" smtClean="0">
                <a:latin typeface="Courier New" pitchFamily="49" charset="0"/>
              </a:rPr>
              <a:t>TO_CHAR</a:t>
            </a:r>
            <a:r>
              <a:rPr lang="en-US" smtClean="0"/>
              <a:t> function:</a:t>
            </a:r>
          </a:p>
          <a:p>
            <a:pPr lvl="2"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r>
              <a:rPr lang="en-US" smtClean="0"/>
              <a:t>A PL/SQL subprogram with the same name as a built-in subprogram overrides the standard declaration in the local context, unless qualified by the package name.</a:t>
            </a:r>
          </a:p>
        </p:txBody>
      </p:sp>
      <p:sp>
        <p:nvSpPr>
          <p:cNvPr id="8196" name="Rectangle 4"/>
          <p:cNvSpPr>
            <a:spLocks noChangeArrowheads="1"/>
          </p:cNvSpPr>
          <p:nvPr/>
        </p:nvSpPr>
        <p:spPr bwMode="blackGray">
          <a:xfrm>
            <a:off x="638175" y="3032125"/>
            <a:ext cx="7896225" cy="2024063"/>
          </a:xfrm>
          <a:prstGeom prst="rect">
            <a:avLst/>
          </a:prstGeom>
          <a:solidFill>
            <a:srgbClr val="CCCCCC"/>
          </a:solidFill>
          <a:ln w="28575">
            <a:solidFill>
              <a:srgbClr val="000000"/>
            </a:solidFill>
            <a:miter lim="800000"/>
            <a:headEnd/>
            <a:tailEnd/>
          </a:ln>
        </p:spPr>
        <p:txBody>
          <a:bodyPr lIns="92075" tIns="9144" rIns="92075" bIns="9144" anchor="ctr"/>
          <a:lstStyle/>
          <a:p>
            <a:pPr marL="457200" indent="-457200" algn="l" defTabSz="400050" eaLnBrk="0" hangingPunct="0">
              <a:spcBef>
                <a:spcPct val="0"/>
              </a:spcBef>
              <a:buClrTx/>
              <a:buFontTx/>
              <a:buNone/>
              <a:tabLst>
                <a:tab pos="400050" algn="r"/>
                <a:tab pos="673100" algn="l"/>
              </a:tabLst>
            </a:pPr>
            <a:r>
              <a:rPr lang="en-US">
                <a:latin typeface="Courier New" pitchFamily="49" charset="0"/>
              </a:rPr>
              <a:t>FUNCTION TO_CHAR (p1 DATE) RETURN VARCHAR2;</a:t>
            </a:r>
          </a:p>
          <a:p>
            <a:pPr marL="457200" indent="-457200" algn="l" defTabSz="400050" eaLnBrk="0" hangingPunct="0">
              <a:spcBef>
                <a:spcPct val="0"/>
              </a:spcBef>
              <a:buClrTx/>
              <a:buFontTx/>
              <a:buNone/>
              <a:tabLst>
                <a:tab pos="400050" algn="r"/>
                <a:tab pos="673100" algn="l"/>
              </a:tabLst>
            </a:pPr>
            <a:r>
              <a:rPr lang="en-US">
                <a:latin typeface="Courier New" pitchFamily="49" charset="0"/>
              </a:rPr>
              <a:t>FUNCTION TO_CHAR (p2 NUMBER) RETURN VARCHAR2;</a:t>
            </a:r>
          </a:p>
          <a:p>
            <a:pPr marL="457200" indent="-457200" algn="l" defTabSz="400050" eaLnBrk="0" hangingPunct="0">
              <a:spcBef>
                <a:spcPct val="0"/>
              </a:spcBef>
              <a:buClrTx/>
              <a:buFontTx/>
              <a:buNone/>
              <a:tabLst>
                <a:tab pos="400050" algn="r"/>
                <a:tab pos="673100" algn="l"/>
              </a:tabLst>
            </a:pPr>
            <a:r>
              <a:rPr lang="en-US">
                <a:latin typeface="Courier New" pitchFamily="49" charset="0"/>
              </a:rPr>
              <a:t>FUNCTION TO_CHAR (p1 DATE, P2 VARCHAR2) RETURN VARCHAR2;</a:t>
            </a:r>
          </a:p>
          <a:p>
            <a:pPr marL="457200" indent="-457200" algn="l" defTabSz="400050" eaLnBrk="0" hangingPunct="0">
              <a:spcBef>
                <a:spcPct val="0"/>
              </a:spcBef>
              <a:buClrTx/>
              <a:buFontTx/>
              <a:buNone/>
              <a:tabLst>
                <a:tab pos="400050" algn="r"/>
                <a:tab pos="673100" algn="l"/>
              </a:tabLst>
            </a:pPr>
            <a:r>
              <a:rPr lang="en-US">
                <a:latin typeface="Courier New" pitchFamily="49" charset="0"/>
              </a:rPr>
              <a:t>FUNCTION TO_CHAR (p1 NUMBER, P2 VARCHAR2) RETURN VARCHAR2;</a:t>
            </a:r>
          </a:p>
          <a:p>
            <a:pPr marL="457200" indent="-457200" algn="l" defTabSz="400050" eaLnBrk="0" hangingPunct="0">
              <a:spcBef>
                <a:spcPct val="0"/>
              </a:spcBef>
              <a:buClrTx/>
              <a:buFontTx/>
              <a:buNone/>
              <a:tabLst>
                <a:tab pos="400050" algn="r"/>
                <a:tab pos="673100" algn="l"/>
              </a:tabLst>
            </a:pPr>
            <a:r>
              <a:rPr lang="en-US">
                <a:latin typeface="Courier New" pitchFamily="49" charset="0"/>
              </a:rPr>
              <a:t>. .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Illegal Procedure Reference</a:t>
            </a:r>
          </a:p>
        </p:txBody>
      </p:sp>
      <p:sp>
        <p:nvSpPr>
          <p:cNvPr id="9219" name="Rectangle 3"/>
          <p:cNvSpPr>
            <a:spLocks noGrp="1" noChangeArrowheads="1"/>
          </p:cNvSpPr>
          <p:nvPr>
            <p:ph type="body" idx="1"/>
          </p:nvPr>
        </p:nvSpPr>
        <p:spPr>
          <a:xfrm>
            <a:off x="609600" y="1443038"/>
            <a:ext cx="7918450" cy="1096962"/>
          </a:xfrm>
        </p:spPr>
        <p:txBody>
          <a:bodyPr/>
          <a:lstStyle/>
          <a:p>
            <a:pPr lvl="1" eaLnBrk="1" hangingPunct="1"/>
            <a:r>
              <a:rPr lang="en-US" smtClean="0"/>
              <a:t>Block-structured languages such as PL/SQL must declare identifiers before referencing them.</a:t>
            </a:r>
          </a:p>
          <a:p>
            <a:pPr lvl="1" eaLnBrk="1" hangingPunct="1"/>
            <a:r>
              <a:rPr lang="en-US" smtClean="0"/>
              <a:t>Example of a referencing problem:</a:t>
            </a:r>
          </a:p>
        </p:txBody>
      </p:sp>
      <p:sp>
        <p:nvSpPr>
          <p:cNvPr id="9220" name="Rectangle 4"/>
          <p:cNvSpPr>
            <a:spLocks noChangeArrowheads="1"/>
          </p:cNvSpPr>
          <p:nvPr/>
        </p:nvSpPr>
        <p:spPr bwMode="blackGray">
          <a:xfrm>
            <a:off x="622300" y="2790825"/>
            <a:ext cx="7912100" cy="3429000"/>
          </a:xfrm>
          <a:prstGeom prst="rect">
            <a:avLst/>
          </a:prstGeom>
          <a:solidFill>
            <a:srgbClr val="CCCCCC"/>
          </a:solidFill>
          <a:ln w="28575">
            <a:solidFill>
              <a:srgbClr val="000000"/>
            </a:solidFill>
            <a:miter lim="800000"/>
            <a:headEnd/>
            <a:tailEnd/>
          </a:ln>
        </p:spPr>
        <p:txBody>
          <a:bodyPr lIns="92075" tIns="9144" rIns="92075" bIns="9144" anchor="ctr"/>
          <a:lstStyle/>
          <a:p>
            <a:pPr marL="457200" indent="-457200" algn="l" defTabSz="400050" eaLnBrk="0" hangingPunct="0">
              <a:spcBef>
                <a:spcPct val="0"/>
              </a:spcBef>
              <a:buClrTx/>
              <a:buFontTx/>
              <a:buNone/>
              <a:tabLst>
                <a:tab pos="400050" algn="r"/>
                <a:tab pos="673100" algn="l"/>
              </a:tabLst>
            </a:pPr>
            <a:r>
              <a:rPr lang="en-US">
                <a:latin typeface="Courier New" pitchFamily="49" charset="0"/>
              </a:rPr>
              <a:t>CREATE OR REPLACE PACKAGE BODY forward_pkg IS</a:t>
            </a:r>
          </a:p>
          <a:p>
            <a:pPr marL="457200" indent="-457200" algn="l" defTabSz="400050" eaLnBrk="0" hangingPunct="0">
              <a:spcBef>
                <a:spcPct val="0"/>
              </a:spcBef>
              <a:buClrTx/>
              <a:buFontTx/>
              <a:buNone/>
              <a:tabLst>
                <a:tab pos="400050" algn="r"/>
                <a:tab pos="673100" algn="l"/>
              </a:tabLst>
            </a:pPr>
            <a:r>
              <a:rPr lang="en-US">
                <a:latin typeface="Courier New" pitchFamily="49" charset="0"/>
              </a:rPr>
              <a:t>  PROCEDURE award_bonus(. . .) IS</a:t>
            </a:r>
          </a:p>
          <a:p>
            <a:pPr marL="457200" indent="-457200" algn="l" defTabSz="400050" eaLnBrk="0" hangingPunct="0">
              <a:spcBef>
                <a:spcPct val="0"/>
              </a:spcBef>
              <a:buClrTx/>
              <a:buFontTx/>
              <a:buNone/>
              <a:tabLst>
                <a:tab pos="400050" algn="r"/>
                <a:tab pos="673100" algn="l"/>
              </a:tabLst>
            </a:pPr>
            <a:r>
              <a:rPr lang="en-US">
                <a:latin typeface="Courier New" pitchFamily="49" charset="0"/>
              </a:rPr>
              <a:t>  BEGIN</a:t>
            </a:r>
          </a:p>
          <a:p>
            <a:pPr marL="457200" indent="-457200" algn="l" defTabSz="400050" eaLnBrk="0" hangingPunct="0">
              <a:spcBef>
                <a:spcPct val="0"/>
              </a:spcBef>
              <a:buClrTx/>
              <a:buFontTx/>
              <a:buNone/>
              <a:tabLst>
                <a:tab pos="400050" algn="r"/>
                <a:tab pos="673100" algn="l"/>
              </a:tabLst>
            </a:pPr>
            <a:r>
              <a:rPr lang="en-US">
                <a:latin typeface="Courier New" pitchFamily="49" charset="0"/>
              </a:rPr>
              <a:t>    calc_rating (. . .);    --illegal reference</a:t>
            </a:r>
          </a:p>
          <a:p>
            <a:pPr marL="457200" indent="-457200" algn="l" defTabSz="400050" eaLnBrk="0" hangingPunct="0">
              <a:spcBef>
                <a:spcPct val="0"/>
              </a:spcBef>
              <a:buClrTx/>
              <a:buFontTx/>
              <a:buNone/>
              <a:tabLst>
                <a:tab pos="400050" algn="r"/>
                <a:tab pos="673100" algn="l"/>
              </a:tabLst>
            </a:pPr>
            <a:r>
              <a:rPr lang="en-US">
                <a:latin typeface="Courier New" pitchFamily="49" charset="0"/>
              </a:rPr>
              <a:t>  END;</a:t>
            </a:r>
          </a:p>
          <a:p>
            <a:pPr marL="457200" indent="-457200" algn="l" defTabSz="400050" eaLnBrk="0" hangingPunct="0">
              <a:spcBef>
                <a:spcPct val="0"/>
              </a:spcBef>
              <a:buClrTx/>
              <a:buFontTx/>
              <a:buNone/>
              <a:tabLst>
                <a:tab pos="400050" algn="r"/>
                <a:tab pos="673100" algn="l"/>
              </a:tabLst>
            </a:pPr>
            <a:r>
              <a:rPr lang="en-US">
                <a:latin typeface="Courier New" pitchFamily="49" charset="0"/>
              </a:rPr>
              <a:t>  </a:t>
            </a:r>
          </a:p>
          <a:p>
            <a:pPr marL="457200" indent="-457200" algn="l" defTabSz="400050" eaLnBrk="0" hangingPunct="0">
              <a:spcBef>
                <a:spcPct val="0"/>
              </a:spcBef>
              <a:buClrTx/>
              <a:buFontTx/>
              <a:buNone/>
              <a:tabLst>
                <a:tab pos="400050" algn="r"/>
                <a:tab pos="673100" algn="l"/>
              </a:tabLst>
            </a:pPr>
            <a:r>
              <a:rPr lang="en-US">
                <a:latin typeface="Courier New" pitchFamily="49" charset="0"/>
              </a:rPr>
              <a:t>PROCEDURE calc_rating (. . .) IS</a:t>
            </a:r>
          </a:p>
          <a:p>
            <a:pPr marL="457200" indent="-457200" algn="l" defTabSz="400050" eaLnBrk="0" hangingPunct="0">
              <a:spcBef>
                <a:spcPct val="0"/>
              </a:spcBef>
              <a:buClrTx/>
              <a:buFontTx/>
              <a:buNone/>
              <a:tabLst>
                <a:tab pos="400050" algn="r"/>
                <a:tab pos="673100" algn="l"/>
              </a:tabLst>
            </a:pPr>
            <a:r>
              <a:rPr lang="en-US">
                <a:latin typeface="Courier New" pitchFamily="49" charset="0"/>
              </a:rPr>
              <a:t>  BEGIN</a:t>
            </a:r>
          </a:p>
          <a:p>
            <a:pPr marL="457200" indent="-457200" algn="l" defTabSz="400050" eaLnBrk="0" hangingPunct="0">
              <a:spcBef>
                <a:spcPct val="0"/>
              </a:spcBef>
              <a:buClrTx/>
              <a:buFontTx/>
              <a:buNone/>
              <a:tabLst>
                <a:tab pos="400050" algn="r"/>
                <a:tab pos="673100" algn="l"/>
              </a:tabLst>
            </a:pPr>
            <a:r>
              <a:rPr lang="en-US">
                <a:latin typeface="Courier New" pitchFamily="49" charset="0"/>
              </a:rPr>
              <a:t>    ...</a:t>
            </a:r>
          </a:p>
          <a:p>
            <a:pPr marL="457200" indent="-457200" algn="l" defTabSz="400050" eaLnBrk="0" hangingPunct="0">
              <a:spcBef>
                <a:spcPct val="0"/>
              </a:spcBef>
              <a:buClrTx/>
              <a:buFontTx/>
              <a:buNone/>
              <a:tabLst>
                <a:tab pos="400050" algn="r"/>
                <a:tab pos="673100" algn="l"/>
              </a:tabLst>
            </a:pPr>
            <a:r>
              <a:rPr lang="en-US">
                <a:latin typeface="Courier New" pitchFamily="49" charset="0"/>
              </a:rPr>
              <a:t>  END;</a:t>
            </a:r>
          </a:p>
          <a:p>
            <a:pPr marL="457200" indent="-457200" algn="l" defTabSz="400050" eaLnBrk="0" hangingPunct="0">
              <a:spcBef>
                <a:spcPct val="0"/>
              </a:spcBef>
              <a:buClrTx/>
              <a:buFontTx/>
              <a:buNone/>
              <a:tabLst>
                <a:tab pos="400050" algn="r"/>
                <a:tab pos="673100" algn="l"/>
              </a:tabLst>
            </a:pPr>
            <a:r>
              <a:rPr lang="en-US">
                <a:latin typeface="Courier New" pitchFamily="49" charset="0"/>
              </a:rPr>
              <a:t>END forward_pkg;</a:t>
            </a:r>
          </a:p>
          <a:p>
            <a:pPr marL="457200" indent="-457200" algn="l" defTabSz="400050" eaLnBrk="0" hangingPunct="0">
              <a:spcBef>
                <a:spcPct val="0"/>
              </a:spcBef>
              <a:buClrTx/>
              <a:buFontTx/>
              <a:buNone/>
              <a:tabLst>
                <a:tab pos="400050" algn="r"/>
                <a:tab pos="673100" algn="l"/>
              </a:tabLst>
            </a:pPr>
            <a:r>
              <a:rPr lang="en-US">
                <a:latin typeface="Courier New" pitchFamily="49" charset="0"/>
              </a:rPr>
              <a:t>/</a:t>
            </a:r>
          </a:p>
        </p:txBody>
      </p:sp>
      <p:sp>
        <p:nvSpPr>
          <p:cNvPr id="9221" name="Rectangle 5"/>
          <p:cNvSpPr>
            <a:spLocks noChangeArrowheads="1"/>
          </p:cNvSpPr>
          <p:nvPr/>
        </p:nvSpPr>
        <p:spPr bwMode="gray">
          <a:xfrm>
            <a:off x="1143000" y="3665538"/>
            <a:ext cx="1752600" cy="304800"/>
          </a:xfrm>
          <a:prstGeom prst="rect">
            <a:avLst/>
          </a:prstGeom>
          <a:noFill/>
          <a:ln w="28575">
            <a:solidFill>
              <a:srgbClr val="FF0000"/>
            </a:solidFill>
            <a:miter lim="800000"/>
            <a:headEnd type="none" w="sm" len="sm"/>
            <a:tailEnd type="none" w="sm" len="sm"/>
          </a:ln>
        </p:spPr>
        <p:txBody>
          <a:bodyPr wrap="none" anchor="ctr"/>
          <a:lstStyle/>
          <a:p>
            <a:endParaRPr lang="en-IN"/>
          </a:p>
        </p:txBody>
      </p:sp>
      <p:sp>
        <p:nvSpPr>
          <p:cNvPr id="9222" name="Rectangle 6"/>
          <p:cNvSpPr>
            <a:spLocks noChangeArrowheads="1"/>
          </p:cNvSpPr>
          <p:nvPr/>
        </p:nvSpPr>
        <p:spPr bwMode="gray">
          <a:xfrm>
            <a:off x="1981200" y="4495800"/>
            <a:ext cx="1752600" cy="304800"/>
          </a:xfrm>
          <a:prstGeom prst="rect">
            <a:avLst/>
          </a:prstGeom>
          <a:noFill/>
          <a:ln w="28575">
            <a:solidFill>
              <a:srgbClr val="FF0000"/>
            </a:solidFill>
            <a:miter lim="800000"/>
            <a:headEnd type="none" w="sm" len="sm"/>
            <a:tailEnd type="none" w="sm" len="sm"/>
          </a:ln>
        </p:spPr>
        <p:txBody>
          <a:bodyPr wrap="none" anchor="ctr"/>
          <a:lstStyle/>
          <a:p>
            <a:endParaRPr lang="en-IN"/>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blackGray">
          <a:xfrm>
            <a:off x="1004888" y="2590800"/>
            <a:ext cx="7224712" cy="3657600"/>
          </a:xfrm>
          <a:prstGeom prst="rect">
            <a:avLst/>
          </a:prstGeom>
          <a:solidFill>
            <a:schemeClr val="accent1"/>
          </a:solidFill>
          <a:ln w="28575">
            <a:solidFill>
              <a:schemeClr val="tx1"/>
            </a:solidFill>
            <a:miter lim="800000"/>
            <a:headEnd/>
            <a:tailEnd/>
          </a:ln>
        </p:spPr>
        <p:txBody>
          <a:bodyPr lIns="45720" tIns="46038" rIns="45720" bIns="46038"/>
          <a:lstStyle/>
          <a:p>
            <a:pPr algn="l" eaLnBrk="0" hangingPunct="0">
              <a:lnSpc>
                <a:spcPct val="80000"/>
              </a:lnSpc>
              <a:spcBef>
                <a:spcPct val="0"/>
              </a:spcBef>
              <a:buClrTx/>
              <a:buFontTx/>
              <a:buNone/>
            </a:pPr>
            <a:r>
              <a:rPr lang="en-US">
                <a:latin typeface="Courier New" pitchFamily="49" charset="0"/>
              </a:rPr>
              <a:t>CREATE OR REPLACE PACKAGE BODY forward_pkg IS</a:t>
            </a:r>
          </a:p>
          <a:p>
            <a:pPr algn="l" eaLnBrk="0" hangingPunct="0">
              <a:lnSpc>
                <a:spcPct val="80000"/>
              </a:lnSpc>
              <a:spcBef>
                <a:spcPct val="0"/>
              </a:spcBef>
              <a:buClrTx/>
              <a:buFontTx/>
              <a:buNone/>
            </a:pPr>
            <a:r>
              <a:rPr lang="en-US">
                <a:latin typeface="Courier New" pitchFamily="49" charset="0"/>
              </a:rPr>
              <a:t> PROCEDURE calc_rating (...)</a:t>
            </a:r>
            <a:r>
              <a:rPr lang="en-US">
                <a:solidFill>
                  <a:schemeClr val="accent2"/>
                </a:solidFill>
                <a:latin typeface="Courier New" pitchFamily="49" charset="0"/>
              </a:rPr>
              <a:t>;</a:t>
            </a:r>
            <a:r>
              <a:rPr lang="en-US">
                <a:latin typeface="Courier New" pitchFamily="49" charset="0"/>
              </a:rPr>
              <a:t>-- forward declaration  </a:t>
            </a:r>
          </a:p>
          <a:p>
            <a:pPr algn="l" eaLnBrk="0" hangingPunct="0">
              <a:lnSpc>
                <a:spcPct val="80000"/>
              </a:lnSpc>
              <a:spcBef>
                <a:spcPct val="0"/>
              </a:spcBef>
              <a:buClrTx/>
              <a:buFontTx/>
              <a:buNone/>
            </a:pPr>
            <a:endParaRPr lang="en-US">
              <a:latin typeface="Courier New" pitchFamily="49" charset="0"/>
            </a:endParaRPr>
          </a:p>
          <a:p>
            <a:pPr algn="l" eaLnBrk="0" hangingPunct="0">
              <a:lnSpc>
                <a:spcPct val="80000"/>
              </a:lnSpc>
              <a:spcBef>
                <a:spcPct val="0"/>
              </a:spcBef>
              <a:buClrTx/>
              <a:buFontTx/>
              <a:buNone/>
            </a:pPr>
            <a:r>
              <a:rPr lang="en-US">
                <a:latin typeface="Courier New" pitchFamily="49" charset="0"/>
              </a:rPr>
              <a:t> -- Subprograms defined in alphabetical order</a:t>
            </a:r>
          </a:p>
          <a:p>
            <a:pPr algn="l" eaLnBrk="0" hangingPunct="0">
              <a:lnSpc>
                <a:spcPct val="80000"/>
              </a:lnSpc>
              <a:spcBef>
                <a:spcPct val="0"/>
              </a:spcBef>
              <a:buClrTx/>
              <a:buFontTx/>
              <a:buNone/>
            </a:pPr>
            <a:endParaRPr lang="en-US">
              <a:latin typeface="Courier New" pitchFamily="49" charset="0"/>
            </a:endParaRPr>
          </a:p>
          <a:p>
            <a:pPr algn="l" eaLnBrk="0" hangingPunct="0">
              <a:lnSpc>
                <a:spcPct val="80000"/>
              </a:lnSpc>
              <a:spcBef>
                <a:spcPct val="0"/>
              </a:spcBef>
              <a:buClrTx/>
              <a:buFontTx/>
              <a:buNone/>
            </a:pPr>
            <a:r>
              <a:rPr lang="en-US">
                <a:latin typeface="Courier New" pitchFamily="49" charset="0"/>
              </a:rPr>
              <a:t> PROCEDURE award_bonus(...) IS</a:t>
            </a:r>
          </a:p>
          <a:p>
            <a:pPr algn="l" eaLnBrk="0" hangingPunct="0">
              <a:lnSpc>
                <a:spcPct val="80000"/>
              </a:lnSpc>
              <a:spcBef>
                <a:spcPct val="0"/>
              </a:spcBef>
              <a:buClrTx/>
              <a:buFontTx/>
              <a:buNone/>
            </a:pPr>
            <a:r>
              <a:rPr lang="en-US">
                <a:latin typeface="Courier New" pitchFamily="49" charset="0"/>
              </a:rPr>
              <a:t> BEGIN</a:t>
            </a:r>
          </a:p>
          <a:p>
            <a:pPr algn="l" eaLnBrk="0" hangingPunct="0">
              <a:lnSpc>
                <a:spcPct val="80000"/>
              </a:lnSpc>
              <a:spcBef>
                <a:spcPct val="0"/>
              </a:spcBef>
              <a:buClrTx/>
              <a:buFontTx/>
              <a:buNone/>
            </a:pPr>
            <a:r>
              <a:rPr lang="en-US">
                <a:latin typeface="Courier New" pitchFamily="49" charset="0"/>
              </a:rPr>
              <a:t>   calc_rating (...);        -- reference resolved!</a:t>
            </a:r>
          </a:p>
          <a:p>
            <a:pPr algn="l" eaLnBrk="0" hangingPunct="0">
              <a:lnSpc>
                <a:spcPct val="80000"/>
              </a:lnSpc>
              <a:spcBef>
                <a:spcPct val="0"/>
              </a:spcBef>
              <a:buClrTx/>
              <a:buFontTx/>
              <a:buNone/>
            </a:pPr>
            <a:r>
              <a:rPr lang="en-US">
                <a:latin typeface="Courier New" pitchFamily="49" charset="0"/>
              </a:rPr>
              <a:t>   . . .</a:t>
            </a:r>
          </a:p>
          <a:p>
            <a:pPr algn="l" eaLnBrk="0" hangingPunct="0">
              <a:lnSpc>
                <a:spcPct val="80000"/>
              </a:lnSpc>
              <a:spcBef>
                <a:spcPct val="0"/>
              </a:spcBef>
              <a:buClrTx/>
              <a:buFontTx/>
              <a:buNone/>
            </a:pPr>
            <a:r>
              <a:rPr lang="en-US">
                <a:latin typeface="Courier New" pitchFamily="49" charset="0"/>
              </a:rPr>
              <a:t> END;</a:t>
            </a:r>
          </a:p>
          <a:p>
            <a:pPr algn="l" eaLnBrk="0" hangingPunct="0">
              <a:lnSpc>
                <a:spcPct val="80000"/>
              </a:lnSpc>
              <a:spcBef>
                <a:spcPct val="0"/>
              </a:spcBef>
              <a:buClrTx/>
              <a:buFontTx/>
              <a:buNone/>
            </a:pPr>
            <a:r>
              <a:rPr lang="en-US">
                <a:latin typeface="Courier New" pitchFamily="49" charset="0"/>
              </a:rPr>
              <a:t> </a:t>
            </a:r>
          </a:p>
          <a:p>
            <a:pPr algn="l" eaLnBrk="0" hangingPunct="0">
              <a:lnSpc>
                <a:spcPct val="80000"/>
              </a:lnSpc>
              <a:spcBef>
                <a:spcPct val="0"/>
              </a:spcBef>
              <a:buClrTx/>
              <a:buFontTx/>
              <a:buNone/>
            </a:pPr>
            <a:r>
              <a:rPr lang="en-US">
                <a:latin typeface="Courier New" pitchFamily="49" charset="0"/>
              </a:rPr>
              <a:t> PROCEDURE calc_rating (...) IS -- implementation</a:t>
            </a:r>
          </a:p>
          <a:p>
            <a:pPr algn="l" eaLnBrk="0" hangingPunct="0">
              <a:lnSpc>
                <a:spcPct val="80000"/>
              </a:lnSpc>
              <a:spcBef>
                <a:spcPct val="0"/>
              </a:spcBef>
              <a:buClrTx/>
              <a:buFontTx/>
              <a:buNone/>
            </a:pPr>
            <a:r>
              <a:rPr lang="en-US">
                <a:latin typeface="Courier New" pitchFamily="49" charset="0"/>
              </a:rPr>
              <a:t> BEGIN</a:t>
            </a:r>
          </a:p>
          <a:p>
            <a:pPr algn="l" eaLnBrk="0" hangingPunct="0">
              <a:lnSpc>
                <a:spcPct val="80000"/>
              </a:lnSpc>
              <a:spcBef>
                <a:spcPct val="0"/>
              </a:spcBef>
              <a:buClrTx/>
              <a:buFontTx/>
              <a:buNone/>
            </a:pPr>
            <a:r>
              <a:rPr lang="en-US">
                <a:latin typeface="Courier New" pitchFamily="49" charset="0"/>
              </a:rPr>
              <a:t>   . . .</a:t>
            </a:r>
          </a:p>
          <a:p>
            <a:pPr algn="l" eaLnBrk="0" hangingPunct="0">
              <a:lnSpc>
                <a:spcPct val="80000"/>
              </a:lnSpc>
              <a:spcBef>
                <a:spcPct val="0"/>
              </a:spcBef>
              <a:buClrTx/>
              <a:buFontTx/>
              <a:buNone/>
            </a:pPr>
            <a:r>
              <a:rPr lang="en-US">
                <a:latin typeface="Courier New" pitchFamily="49" charset="0"/>
              </a:rPr>
              <a:t> END;</a:t>
            </a:r>
          </a:p>
          <a:p>
            <a:pPr algn="l" eaLnBrk="0" hangingPunct="0">
              <a:lnSpc>
                <a:spcPct val="80000"/>
              </a:lnSpc>
              <a:spcBef>
                <a:spcPct val="0"/>
              </a:spcBef>
              <a:buClrTx/>
              <a:buFontTx/>
              <a:buNone/>
            </a:pPr>
            <a:r>
              <a:rPr lang="en-US">
                <a:latin typeface="Courier New" pitchFamily="49" charset="0"/>
              </a:rPr>
              <a:t>END forward_pkg;</a:t>
            </a:r>
          </a:p>
        </p:txBody>
      </p:sp>
      <p:sp>
        <p:nvSpPr>
          <p:cNvPr id="10243" name="Rectangle 3"/>
          <p:cNvSpPr>
            <a:spLocks noGrp="1" noChangeArrowheads="1"/>
          </p:cNvSpPr>
          <p:nvPr>
            <p:ph type="title"/>
          </p:nvPr>
        </p:nvSpPr>
        <p:spPr/>
        <p:txBody>
          <a:bodyPr/>
          <a:lstStyle/>
          <a:p>
            <a:pPr eaLnBrk="1" hangingPunct="1"/>
            <a:r>
              <a:rPr lang="en-US" smtClean="0"/>
              <a:t>Using Forward Declarations to</a:t>
            </a:r>
            <a:br>
              <a:rPr lang="en-US" smtClean="0"/>
            </a:br>
            <a:r>
              <a:rPr lang="en-US" smtClean="0"/>
              <a:t>Solve Illegal Procedure Reference</a:t>
            </a:r>
          </a:p>
        </p:txBody>
      </p:sp>
      <p:sp>
        <p:nvSpPr>
          <p:cNvPr id="10244" name="Rectangle 4"/>
          <p:cNvSpPr>
            <a:spLocks noGrp="1" noChangeArrowheads="1"/>
          </p:cNvSpPr>
          <p:nvPr>
            <p:ph type="body" idx="1"/>
          </p:nvPr>
        </p:nvSpPr>
        <p:spPr>
          <a:xfrm>
            <a:off x="609600" y="1447800"/>
            <a:ext cx="7918450" cy="655638"/>
          </a:xfrm>
        </p:spPr>
        <p:txBody>
          <a:bodyPr/>
          <a:lstStyle/>
          <a:p>
            <a:pPr eaLnBrk="1" hangingPunct="1"/>
            <a:r>
              <a:rPr lang="en-US" smtClean="0"/>
              <a:t>In the package body, a forward declaration is a private subprogram specification terminated by a semicolon.</a:t>
            </a:r>
          </a:p>
        </p:txBody>
      </p:sp>
      <p:sp>
        <p:nvSpPr>
          <p:cNvPr id="10245" name="Rectangle 5"/>
          <p:cNvSpPr>
            <a:spLocks noChangeArrowheads="1"/>
          </p:cNvSpPr>
          <p:nvPr/>
        </p:nvSpPr>
        <p:spPr bwMode="gray">
          <a:xfrm>
            <a:off x="2543175" y="2847975"/>
            <a:ext cx="1546225" cy="300038"/>
          </a:xfrm>
          <a:prstGeom prst="rect">
            <a:avLst/>
          </a:prstGeom>
          <a:noFill/>
          <a:ln w="28575">
            <a:solidFill>
              <a:schemeClr val="hlink"/>
            </a:solidFill>
            <a:miter lim="800000"/>
            <a:headEnd/>
            <a:tailEnd/>
          </a:ln>
        </p:spPr>
        <p:txBody>
          <a:bodyPr wrap="none" anchor="ctr"/>
          <a:lstStyle/>
          <a:p>
            <a:endParaRPr lang="en-IN"/>
          </a:p>
        </p:txBody>
      </p:sp>
      <p:sp>
        <p:nvSpPr>
          <p:cNvPr id="10246" name="Rectangle 6"/>
          <p:cNvSpPr>
            <a:spLocks noChangeArrowheads="1"/>
          </p:cNvSpPr>
          <p:nvPr/>
        </p:nvSpPr>
        <p:spPr bwMode="gray">
          <a:xfrm>
            <a:off x="1419225" y="4141788"/>
            <a:ext cx="1600200" cy="293687"/>
          </a:xfrm>
          <a:prstGeom prst="rect">
            <a:avLst/>
          </a:prstGeom>
          <a:noFill/>
          <a:ln w="28575">
            <a:solidFill>
              <a:schemeClr val="hlink"/>
            </a:solidFill>
            <a:miter lim="800000"/>
            <a:headEnd/>
            <a:tailEnd/>
          </a:ln>
        </p:spPr>
        <p:txBody>
          <a:bodyPr wrap="none" anchor="ctr"/>
          <a:lstStyle/>
          <a:p>
            <a:endParaRPr lang="en-IN"/>
          </a:p>
        </p:txBody>
      </p:sp>
      <p:sp>
        <p:nvSpPr>
          <p:cNvPr id="10247" name="Rectangle 7"/>
          <p:cNvSpPr>
            <a:spLocks noChangeArrowheads="1"/>
          </p:cNvSpPr>
          <p:nvPr/>
        </p:nvSpPr>
        <p:spPr bwMode="gray">
          <a:xfrm>
            <a:off x="2498725" y="5043488"/>
            <a:ext cx="1616075" cy="273050"/>
          </a:xfrm>
          <a:prstGeom prst="rect">
            <a:avLst/>
          </a:prstGeom>
          <a:noFill/>
          <a:ln w="28575">
            <a:solidFill>
              <a:schemeClr val="hlink"/>
            </a:solidFill>
            <a:miter lim="800000"/>
            <a:headEnd/>
            <a:tailEnd/>
          </a:ln>
        </p:spPr>
        <p:txBody>
          <a:bodyPr wrap="none" anchor="ctr"/>
          <a:lstStyle/>
          <a:p>
            <a:endParaRPr lang="en-IN"/>
          </a:p>
        </p:txBody>
      </p:sp>
      <p:sp>
        <p:nvSpPr>
          <p:cNvPr id="10248" name="Freeform 8"/>
          <p:cNvSpPr>
            <a:spLocks/>
          </p:cNvSpPr>
          <p:nvPr/>
        </p:nvSpPr>
        <p:spPr bwMode="auto">
          <a:xfrm>
            <a:off x="801688" y="2971800"/>
            <a:ext cx="609600" cy="1295400"/>
          </a:xfrm>
          <a:custGeom>
            <a:avLst/>
            <a:gdLst>
              <a:gd name="T0" fmla="*/ 609600 w 384"/>
              <a:gd name="T1" fmla="*/ 1295400 h 816"/>
              <a:gd name="T2" fmla="*/ 0 w 384"/>
              <a:gd name="T3" fmla="*/ 1295400 h 816"/>
              <a:gd name="T4" fmla="*/ 0 w 384"/>
              <a:gd name="T5" fmla="*/ 0 h 816"/>
              <a:gd name="T6" fmla="*/ 381000 w 384"/>
              <a:gd name="T7" fmla="*/ 0 h 816"/>
              <a:gd name="T8" fmla="*/ 0 60000 65536"/>
              <a:gd name="T9" fmla="*/ 0 60000 65536"/>
              <a:gd name="T10" fmla="*/ 0 60000 65536"/>
              <a:gd name="T11" fmla="*/ 0 60000 65536"/>
              <a:gd name="T12" fmla="*/ 0 w 384"/>
              <a:gd name="T13" fmla="*/ 0 h 816"/>
              <a:gd name="T14" fmla="*/ 384 w 384"/>
              <a:gd name="T15" fmla="*/ 816 h 816"/>
            </a:gdLst>
            <a:ahLst/>
            <a:cxnLst>
              <a:cxn ang="T8">
                <a:pos x="T0" y="T1"/>
              </a:cxn>
              <a:cxn ang="T9">
                <a:pos x="T2" y="T3"/>
              </a:cxn>
              <a:cxn ang="T10">
                <a:pos x="T4" y="T5"/>
              </a:cxn>
              <a:cxn ang="T11">
                <a:pos x="T6" y="T7"/>
              </a:cxn>
            </a:cxnLst>
            <a:rect l="T12" t="T13" r="T14" b="T15"/>
            <a:pathLst>
              <a:path w="384" h="816">
                <a:moveTo>
                  <a:pt x="384" y="816"/>
                </a:moveTo>
                <a:lnTo>
                  <a:pt x="0" y="816"/>
                </a:lnTo>
                <a:lnTo>
                  <a:pt x="0" y="0"/>
                </a:lnTo>
                <a:lnTo>
                  <a:pt x="240" y="0"/>
                </a:lnTo>
              </a:path>
            </a:pathLst>
          </a:custGeom>
          <a:noFill/>
          <a:ln w="28575" cap="flat" cmpd="sng">
            <a:solidFill>
              <a:schemeClr val="accent2"/>
            </a:solidFill>
            <a:prstDash val="solid"/>
            <a:round/>
            <a:headEnd type="none" w="sm" len="sm"/>
            <a:tailEnd type="triangle" w="sm" len="sm"/>
          </a:ln>
        </p:spPr>
        <p:txBody>
          <a:bodyPr/>
          <a:lstStyle/>
          <a:p>
            <a:endParaRPr lang="en-IN"/>
          </a:p>
        </p:txBody>
      </p:sp>
    </p:spTree>
  </p:cSld>
  <p:clrMapOvr>
    <a:masterClrMapping/>
  </p:clrMapOvr>
  <p:transition/>
</p:sld>
</file>

<file path=ppt/theme/theme1.xml><?xml version="1.0" encoding="utf-8"?>
<a:theme xmlns:a="http://schemas.openxmlformats.org/drawingml/2006/main" name="OU6_Jan09">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_Jan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U6_Jan09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U6_Jan09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themeOverride>
</file>

<file path=docProps/app.xml><?xml version="1.0" encoding="utf-8"?>
<Properties xmlns="http://schemas.openxmlformats.org/officeDocument/2006/extended-properties" xmlns:vt="http://schemas.openxmlformats.org/officeDocument/2006/docPropsVTypes">
  <Template>D:\Repository\OU6 template\OU6_Jan09.pot</Template>
  <TotalTime>594</TotalTime>
  <Words>2788</Words>
  <Application>Microsoft Office PowerPoint</Application>
  <PresentationFormat>On-screen Show (4:3)</PresentationFormat>
  <Paragraphs>337</Paragraphs>
  <Slides>19</Slides>
  <Notes>19</Notes>
  <HiddenSlides>6</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Times New Roman</vt:lpstr>
      <vt:lpstr>Courier New</vt:lpstr>
      <vt:lpstr>OU6_Jan09</vt:lpstr>
      <vt:lpstr>Working with Packages</vt:lpstr>
      <vt:lpstr>Objectives</vt:lpstr>
      <vt:lpstr>Overloading Subprograms in PL/SQL</vt:lpstr>
      <vt:lpstr>Slide 4</vt:lpstr>
      <vt:lpstr>Overloading Procedures Example: Creating the Package Specification</vt:lpstr>
      <vt:lpstr>Overloading Procedures Example: Creating the Package Body</vt:lpstr>
      <vt:lpstr>Overloading and the STANDARD Package</vt:lpstr>
      <vt:lpstr>Illegal Procedure Reference</vt:lpstr>
      <vt:lpstr>Using Forward Declarations to Solve Illegal Procedure Reference</vt:lpstr>
      <vt:lpstr>Initializing Packages</vt:lpstr>
      <vt:lpstr>Package Function in SQL: Example</vt:lpstr>
      <vt:lpstr>Using PL/SQL Tables  of Records in Packages</vt:lpstr>
      <vt:lpstr>Summary</vt:lpstr>
      <vt:lpstr>Practice 5: Overview</vt:lpstr>
      <vt:lpstr>Slide 15</vt:lpstr>
      <vt:lpstr>Slide 16</vt:lpstr>
      <vt:lpstr>Slide 17</vt:lpstr>
      <vt:lpstr>Slide 18</vt:lpstr>
      <vt:lpstr>Slide 19</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Lesson, Module, or Course Title&gt;</dc:title>
  <dc:subject>OU6_Jan09</dc:subject>
  <dc:creator>athampy</dc:creator>
  <dc:description>Oracle University Production Services: Graphics Team</dc:description>
  <cp:lastModifiedBy>Anni</cp:lastModifiedBy>
  <cp:revision>23</cp:revision>
  <cp:lastPrinted>2002-03-28T23:57:22Z</cp:lastPrinted>
  <dcterms:created xsi:type="dcterms:W3CDTF">2009-03-12T06:33:32Z</dcterms:created>
  <dcterms:modified xsi:type="dcterms:W3CDTF">2013-09-29T13:11:50Z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