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0" r:id="rId3"/>
    <p:sldId id="259" r:id="rId4"/>
    <p:sldId id="261" r:id="rId5"/>
    <p:sldId id="262" r:id="rId6"/>
    <p:sldId id="281" r:id="rId7"/>
    <p:sldId id="263" r:id="rId8"/>
    <p:sldId id="264" r:id="rId9"/>
    <p:sldId id="265" r:id="rId10"/>
    <p:sldId id="266" r:id="rId11"/>
    <p:sldId id="267" r:id="rId12"/>
    <p:sldId id="268" r:id="rId13"/>
    <p:sldId id="269" r:id="rId14"/>
    <p:sldId id="270" r:id="rId15"/>
    <p:sldId id="271" r:id="rId16"/>
    <p:sldId id="272" r:id="rId17"/>
    <p:sldId id="279" r:id="rId18"/>
    <p:sldId id="286" r:id="rId19"/>
    <p:sldId id="287" r:id="rId20"/>
    <p:sldId id="274" r:id="rId21"/>
    <p:sldId id="278" r:id="rId22"/>
    <p:sldId id="275" r:id="rId23"/>
    <p:sldId id="276" r:id="rId24"/>
    <p:sldId id="280" r:id="rId25"/>
    <p:sldId id="277" r:id="rId26"/>
    <p:sldId id="282" r:id="rId27"/>
    <p:sldId id="283"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49494"/>
    <a:srgbClr val="D3D3D3"/>
    <a:srgbClr val="3C8A62"/>
    <a:srgbClr val="008000"/>
    <a:srgbClr val="228B22"/>
    <a:srgbClr val="7FFFD4"/>
    <a:srgbClr val="088F8F"/>
    <a:srgbClr val="02302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90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Sheet1!$A$2:$A$7889</c:f>
              <c:numCache>
                <c:formatCode>m/d/yyyy</c:formatCode>
                <c:ptCount val="7888"/>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numCache>
            </c:numRef>
          </c:cat>
          <c:val>
            <c:numRef>
              <c:f>Sheet1!$B$2:$B$7889</c:f>
              <c:numCache>
                <c:formatCode>General</c:formatCode>
                <c:ptCount val="7888"/>
                <c:pt idx="0">
                  <c:v>50</c:v>
                </c:pt>
                <c:pt idx="1">
                  <c:v>33</c:v>
                </c:pt>
                <c:pt idx="2">
                  <c:v>52</c:v>
                </c:pt>
                <c:pt idx="3">
                  <c:v>56</c:v>
                </c:pt>
                <c:pt idx="4">
                  <c:v>66</c:v>
                </c:pt>
                <c:pt idx="5">
                  <c:v>50</c:v>
                </c:pt>
                <c:pt idx="6">
                  <c:v>58</c:v>
                </c:pt>
                <c:pt idx="7">
                  <c:v>37</c:v>
                </c:pt>
                <c:pt idx="8">
                  <c:v>31</c:v>
                </c:pt>
                <c:pt idx="9">
                  <c:v>31</c:v>
                </c:pt>
                <c:pt idx="10">
                  <c:v>31</c:v>
                </c:pt>
                <c:pt idx="11">
                  <c:v>28</c:v>
                </c:pt>
                <c:pt idx="12">
                  <c:v>48</c:v>
                </c:pt>
                <c:pt idx="13">
                  <c:v>35</c:v>
                </c:pt>
                <c:pt idx="14">
                  <c:v>20</c:v>
                </c:pt>
                <c:pt idx="15">
                  <c:v>26</c:v>
                </c:pt>
                <c:pt idx="16">
                  <c:v>36</c:v>
                </c:pt>
                <c:pt idx="17">
                  <c:v>40</c:v>
                </c:pt>
                <c:pt idx="18">
                  <c:v>45</c:v>
                </c:pt>
                <c:pt idx="19">
                  <c:v>51</c:v>
                </c:pt>
                <c:pt idx="20">
                  <c:v>25</c:v>
                </c:pt>
                <c:pt idx="21">
                  <c:v>36</c:v>
                </c:pt>
                <c:pt idx="22">
                  <c:v>46</c:v>
                </c:pt>
                <c:pt idx="23">
                  <c:v>39</c:v>
                </c:pt>
                <c:pt idx="24">
                  <c:v>40</c:v>
                </c:pt>
                <c:pt idx="25">
                  <c:v>47</c:v>
                </c:pt>
                <c:pt idx="26">
                  <c:v>43</c:v>
                </c:pt>
                <c:pt idx="27">
                  <c:v>80</c:v>
                </c:pt>
                <c:pt idx="28">
                  <c:v>74</c:v>
                </c:pt>
                <c:pt idx="29">
                  <c:v>44</c:v>
                </c:pt>
                <c:pt idx="30">
                  <c:v>30</c:v>
                </c:pt>
                <c:pt idx="31">
                  <c:v>47</c:v>
                </c:pt>
                <c:pt idx="32">
                  <c:v>31</c:v>
                </c:pt>
                <c:pt idx="33">
                  <c:v>34</c:v>
                </c:pt>
                <c:pt idx="34">
                  <c:v>50</c:v>
                </c:pt>
                <c:pt idx="35">
                  <c:v>38</c:v>
                </c:pt>
                <c:pt idx="36">
                  <c:v>26</c:v>
                </c:pt>
                <c:pt idx="37">
                  <c:v>27</c:v>
                </c:pt>
                <c:pt idx="38">
                  <c:v>55</c:v>
                </c:pt>
                <c:pt idx="39">
                  <c:v>30</c:v>
                </c:pt>
                <c:pt idx="40">
                  <c:v>51</c:v>
                </c:pt>
                <c:pt idx="41">
                  <c:v>53</c:v>
                </c:pt>
                <c:pt idx="42">
                  <c:v>29</c:v>
                </c:pt>
                <c:pt idx="43">
                  <c:v>44</c:v>
                </c:pt>
                <c:pt idx="44">
                  <c:v>34</c:v>
                </c:pt>
                <c:pt idx="45">
                  <c:v>42</c:v>
                </c:pt>
                <c:pt idx="46">
                  <c:v>55</c:v>
                </c:pt>
                <c:pt idx="47">
                  <c:v>51</c:v>
                </c:pt>
                <c:pt idx="48">
                  <c:v>83</c:v>
                </c:pt>
                <c:pt idx="49">
                  <c:v>84</c:v>
                </c:pt>
                <c:pt idx="50">
                  <c:v>128</c:v>
                </c:pt>
                <c:pt idx="51">
                  <c:v>117</c:v>
                </c:pt>
                <c:pt idx="52">
                  <c:v>56</c:v>
                </c:pt>
                <c:pt idx="53">
                  <c:v>42</c:v>
                </c:pt>
                <c:pt idx="54">
                  <c:v>41</c:v>
                </c:pt>
                <c:pt idx="55">
                  <c:v>68</c:v>
                </c:pt>
                <c:pt idx="56">
                  <c:v>41</c:v>
                </c:pt>
                <c:pt idx="57">
                  <c:v>34</c:v>
                </c:pt>
                <c:pt idx="58">
                  <c:v>38</c:v>
                </c:pt>
                <c:pt idx="59">
                  <c:v>51</c:v>
                </c:pt>
                <c:pt idx="60">
                  <c:v>50</c:v>
                </c:pt>
                <c:pt idx="61">
                  <c:v>35</c:v>
                </c:pt>
                <c:pt idx="62">
                  <c:v>43</c:v>
                </c:pt>
                <c:pt idx="63">
                  <c:v>26</c:v>
                </c:pt>
                <c:pt idx="64">
                  <c:v>34</c:v>
                </c:pt>
                <c:pt idx="65">
                  <c:v>36</c:v>
                </c:pt>
                <c:pt idx="66">
                  <c:v>32</c:v>
                </c:pt>
                <c:pt idx="67">
                  <c:v>45</c:v>
                </c:pt>
                <c:pt idx="68">
                  <c:v>32</c:v>
                </c:pt>
                <c:pt idx="69">
                  <c:v>26</c:v>
                </c:pt>
                <c:pt idx="70">
                  <c:v>193</c:v>
                </c:pt>
                <c:pt idx="71">
                  <c:v>35</c:v>
                </c:pt>
                <c:pt idx="72">
                  <c:v>51</c:v>
                </c:pt>
                <c:pt idx="73">
                  <c:v>41</c:v>
                </c:pt>
                <c:pt idx="74">
                  <c:v>40</c:v>
                </c:pt>
                <c:pt idx="75">
                  <c:v>42</c:v>
                </c:pt>
                <c:pt idx="76">
                  <c:v>35</c:v>
                </c:pt>
                <c:pt idx="77">
                  <c:v>33</c:v>
                </c:pt>
                <c:pt idx="78">
                  <c:v>28</c:v>
                </c:pt>
                <c:pt idx="79">
                  <c:v>63</c:v>
                </c:pt>
                <c:pt idx="80">
                  <c:v>92</c:v>
                </c:pt>
                <c:pt idx="81">
                  <c:v>45</c:v>
                </c:pt>
                <c:pt idx="82">
                  <c:v>54</c:v>
                </c:pt>
                <c:pt idx="83">
                  <c:v>69</c:v>
                </c:pt>
                <c:pt idx="84">
                  <c:v>48</c:v>
                </c:pt>
                <c:pt idx="85">
                  <c:v>57</c:v>
                </c:pt>
                <c:pt idx="86">
                  <c:v>43</c:v>
                </c:pt>
                <c:pt idx="87">
                  <c:v>46</c:v>
                </c:pt>
                <c:pt idx="88">
                  <c:v>37</c:v>
                </c:pt>
                <c:pt idx="89">
                  <c:v>38</c:v>
                </c:pt>
                <c:pt idx="90">
                  <c:v>55</c:v>
                </c:pt>
                <c:pt idx="91">
                  <c:v>22</c:v>
                </c:pt>
                <c:pt idx="92">
                  <c:v>35</c:v>
                </c:pt>
                <c:pt idx="93">
                  <c:v>42</c:v>
                </c:pt>
                <c:pt idx="94">
                  <c:v>41</c:v>
                </c:pt>
                <c:pt idx="95">
                  <c:v>35</c:v>
                </c:pt>
                <c:pt idx="96">
                  <c:v>40</c:v>
                </c:pt>
                <c:pt idx="97">
                  <c:v>39</c:v>
                </c:pt>
                <c:pt idx="98">
                  <c:v>54</c:v>
                </c:pt>
                <c:pt idx="99">
                  <c:v>38</c:v>
                </c:pt>
                <c:pt idx="100">
                  <c:v>31</c:v>
                </c:pt>
                <c:pt idx="101">
                  <c:v>83</c:v>
                </c:pt>
                <c:pt idx="102">
                  <c:v>66</c:v>
                </c:pt>
                <c:pt idx="103">
                  <c:v>42</c:v>
                </c:pt>
                <c:pt idx="104">
                  <c:v>39</c:v>
                </c:pt>
                <c:pt idx="105">
                  <c:v>43</c:v>
                </c:pt>
                <c:pt idx="106">
                  <c:v>27</c:v>
                </c:pt>
                <c:pt idx="107">
                  <c:v>64</c:v>
                </c:pt>
                <c:pt idx="108">
                  <c:v>44</c:v>
                </c:pt>
                <c:pt idx="109">
                  <c:v>49</c:v>
                </c:pt>
                <c:pt idx="110">
                  <c:v>39</c:v>
                </c:pt>
                <c:pt idx="111">
                  <c:v>32</c:v>
                </c:pt>
                <c:pt idx="112">
                  <c:v>26</c:v>
                </c:pt>
                <c:pt idx="113">
                  <c:v>21</c:v>
                </c:pt>
                <c:pt idx="114">
                  <c:v>24</c:v>
                </c:pt>
                <c:pt idx="115">
                  <c:v>45</c:v>
                </c:pt>
                <c:pt idx="116">
                  <c:v>23</c:v>
                </c:pt>
                <c:pt idx="117">
                  <c:v>31</c:v>
                </c:pt>
                <c:pt idx="118">
                  <c:v>28</c:v>
                </c:pt>
                <c:pt idx="119">
                  <c:v>21</c:v>
                </c:pt>
                <c:pt idx="120">
                  <c:v>28</c:v>
                </c:pt>
                <c:pt idx="121">
                  <c:v>33</c:v>
                </c:pt>
                <c:pt idx="122">
                  <c:v>50</c:v>
                </c:pt>
                <c:pt idx="123">
                  <c:v>29</c:v>
                </c:pt>
                <c:pt idx="124">
                  <c:v>31</c:v>
                </c:pt>
                <c:pt idx="125">
                  <c:v>405</c:v>
                </c:pt>
                <c:pt idx="126">
                  <c:v>27</c:v>
                </c:pt>
                <c:pt idx="127">
                  <c:v>58</c:v>
                </c:pt>
                <c:pt idx="128">
                  <c:v>41</c:v>
                </c:pt>
                <c:pt idx="129">
                  <c:v>54</c:v>
                </c:pt>
                <c:pt idx="130">
                  <c:v>46</c:v>
                </c:pt>
                <c:pt idx="131">
                  <c:v>34</c:v>
                </c:pt>
                <c:pt idx="132">
                  <c:v>28</c:v>
                </c:pt>
                <c:pt idx="133">
                  <c:v>70</c:v>
                </c:pt>
                <c:pt idx="134">
                  <c:v>54</c:v>
                </c:pt>
                <c:pt idx="135">
                  <c:v>41</c:v>
                </c:pt>
                <c:pt idx="136">
                  <c:v>80</c:v>
                </c:pt>
                <c:pt idx="137">
                  <c:v>51</c:v>
                </c:pt>
                <c:pt idx="138">
                  <c:v>36</c:v>
                </c:pt>
                <c:pt idx="139">
                  <c:v>27</c:v>
                </c:pt>
                <c:pt idx="140">
                  <c:v>61</c:v>
                </c:pt>
                <c:pt idx="141">
                  <c:v>21</c:v>
                </c:pt>
                <c:pt idx="142">
                  <c:v>46</c:v>
                </c:pt>
                <c:pt idx="143">
                  <c:v>45</c:v>
                </c:pt>
                <c:pt idx="144">
                  <c:v>39</c:v>
                </c:pt>
                <c:pt idx="145">
                  <c:v>27</c:v>
                </c:pt>
                <c:pt idx="146">
                  <c:v>35</c:v>
                </c:pt>
                <c:pt idx="147">
                  <c:v>35</c:v>
                </c:pt>
                <c:pt idx="148">
                  <c:v>25</c:v>
                </c:pt>
                <c:pt idx="149">
                  <c:v>36</c:v>
                </c:pt>
                <c:pt idx="150">
                  <c:v>18</c:v>
                </c:pt>
                <c:pt idx="151">
                  <c:v>20</c:v>
                </c:pt>
                <c:pt idx="152">
                  <c:v>27</c:v>
                </c:pt>
                <c:pt idx="153">
                  <c:v>34</c:v>
                </c:pt>
                <c:pt idx="154">
                  <c:v>27</c:v>
                </c:pt>
                <c:pt idx="155">
                  <c:v>27</c:v>
                </c:pt>
                <c:pt idx="156">
                  <c:v>35</c:v>
                </c:pt>
                <c:pt idx="157">
                  <c:v>33</c:v>
                </c:pt>
                <c:pt idx="158">
                  <c:v>29</c:v>
                </c:pt>
                <c:pt idx="159">
                  <c:v>36</c:v>
                </c:pt>
                <c:pt idx="160">
                  <c:v>50</c:v>
                </c:pt>
                <c:pt idx="161">
                  <c:v>17</c:v>
                </c:pt>
                <c:pt idx="162">
                  <c:v>20</c:v>
                </c:pt>
                <c:pt idx="163">
                  <c:v>17</c:v>
                </c:pt>
                <c:pt idx="164">
                  <c:v>40</c:v>
                </c:pt>
                <c:pt idx="165">
                  <c:v>26</c:v>
                </c:pt>
                <c:pt idx="166">
                  <c:v>23</c:v>
                </c:pt>
                <c:pt idx="167">
                  <c:v>24</c:v>
                </c:pt>
                <c:pt idx="168">
                  <c:v>21</c:v>
                </c:pt>
                <c:pt idx="169">
                  <c:v>30</c:v>
                </c:pt>
                <c:pt idx="170">
                  <c:v>37</c:v>
                </c:pt>
                <c:pt idx="171">
                  <c:v>15</c:v>
                </c:pt>
                <c:pt idx="172">
                  <c:v>24</c:v>
                </c:pt>
                <c:pt idx="173">
                  <c:v>37</c:v>
                </c:pt>
                <c:pt idx="174">
                  <c:v>37</c:v>
                </c:pt>
                <c:pt idx="175">
                  <c:v>19</c:v>
                </c:pt>
                <c:pt idx="176">
                  <c:v>10</c:v>
                </c:pt>
                <c:pt idx="177">
                  <c:v>28</c:v>
                </c:pt>
                <c:pt idx="178">
                  <c:v>35</c:v>
                </c:pt>
                <c:pt idx="179">
                  <c:v>24</c:v>
                </c:pt>
                <c:pt idx="180">
                  <c:v>30</c:v>
                </c:pt>
                <c:pt idx="181">
                  <c:v>9</c:v>
                </c:pt>
              </c:numCache>
            </c:numRef>
          </c:val>
          <c:smooth val="0"/>
          <c:extLst>
            <c:ext xmlns:c16="http://schemas.microsoft.com/office/drawing/2014/chart" uri="{C3380CC4-5D6E-409C-BE32-E72D297353CC}">
              <c16:uniqueId val="{00000000-7588-41DE-BA5E-2076F2C0A6F1}"/>
            </c:ext>
          </c:extLst>
        </c:ser>
        <c:dLbls>
          <c:showLegendKey val="0"/>
          <c:showVal val="0"/>
          <c:showCatName val="0"/>
          <c:showSerName val="0"/>
          <c:showPercent val="0"/>
          <c:showBubbleSize val="0"/>
        </c:dLbls>
        <c:smooth val="0"/>
        <c:axId val="813008176"/>
        <c:axId val="81299569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Series 2</c:v>
                      </c:pt>
                    </c:strCache>
                  </c:strRef>
                </c:tx>
                <c:spPr>
                  <a:ln w="28575" cap="rnd">
                    <a:solidFill>
                      <a:schemeClr val="accent2"/>
                    </a:solidFill>
                    <a:round/>
                  </a:ln>
                  <a:effectLst/>
                </c:spPr>
                <c:marker>
                  <c:symbol val="none"/>
                </c:marker>
                <c:cat>
                  <c:numRef>
                    <c:extLst>
                      <c:ext uri="{02D57815-91ED-43cb-92C2-25804820EDAC}">
                        <c15:formulaRef>
                          <c15:sqref>Sheet1!$A$2:$A$7889</c15:sqref>
                        </c15:formulaRef>
                      </c:ext>
                    </c:extLst>
                    <c:numCache>
                      <c:formatCode>m/d/yyyy</c:formatCode>
                      <c:ptCount val="7888"/>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numCache>
                  </c:numRef>
                </c:cat>
                <c:val>
                  <c:numRef>
                    <c:extLst>
                      <c:ext uri="{02D57815-91ED-43cb-92C2-25804820EDAC}">
                        <c15:formulaRef>
                          <c15:sqref>Sheet1!$C$2:$C$7889</c15:sqref>
                        </c15:formulaRef>
                      </c:ext>
                    </c:extLst>
                    <c:numCache>
                      <c:formatCode>General</c:formatCode>
                      <c:ptCount val="7888"/>
                    </c:numCache>
                  </c:numRef>
                </c:val>
                <c:smooth val="0"/>
                <c:extLst>
                  <c:ext xmlns:c16="http://schemas.microsoft.com/office/drawing/2014/chart" uri="{C3380CC4-5D6E-409C-BE32-E72D297353CC}">
                    <c16:uniqueId val="{00000001-7588-41DE-BA5E-2076F2C0A6F1}"/>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Series 3</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Sheet1!$A$2:$A$7889</c15:sqref>
                        </c15:formulaRef>
                      </c:ext>
                    </c:extLst>
                    <c:numCache>
                      <c:formatCode>m/d/yyyy</c:formatCode>
                      <c:ptCount val="7888"/>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numCache>
                  </c:numRef>
                </c:cat>
                <c:val>
                  <c:numRef>
                    <c:extLst xmlns:c15="http://schemas.microsoft.com/office/drawing/2012/chart">
                      <c:ext xmlns:c15="http://schemas.microsoft.com/office/drawing/2012/chart" uri="{02D57815-91ED-43cb-92C2-25804820EDAC}">
                        <c15:formulaRef>
                          <c15:sqref>Sheet1!$D$2:$D$7889</c15:sqref>
                        </c15:formulaRef>
                      </c:ext>
                    </c:extLst>
                    <c:numCache>
                      <c:formatCode>General</c:formatCode>
                      <c:ptCount val="7888"/>
                    </c:numCache>
                  </c:numRef>
                </c:val>
                <c:smooth val="0"/>
                <c:extLst xmlns:c15="http://schemas.microsoft.com/office/drawing/2012/chart">
                  <c:ext xmlns:c16="http://schemas.microsoft.com/office/drawing/2014/chart" uri="{C3380CC4-5D6E-409C-BE32-E72D297353CC}">
                    <c16:uniqueId val="{00000002-7588-41DE-BA5E-2076F2C0A6F1}"/>
                  </c:ext>
                </c:extLst>
              </c15:ser>
            </c15:filteredLineSeries>
          </c:ext>
        </c:extLst>
      </c:lineChart>
      <c:dateAx>
        <c:axId val="81300817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Month</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2995696"/>
        <c:crosses val="autoZero"/>
        <c:auto val="0"/>
        <c:lblOffset val="100"/>
        <c:baseTimeUnit val="days"/>
        <c:majorUnit val="1"/>
        <c:majorTimeUnit val="months"/>
        <c:minorUnit val="30"/>
        <c:minorTimeUnit val="months"/>
      </c:dateAx>
      <c:valAx>
        <c:axId val="81299569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Post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300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23</c:v>
                </c:pt>
                <c:pt idx="1">
                  <c:v>11</c:v>
                </c:pt>
                <c:pt idx="2">
                  <c:v>14</c:v>
                </c:pt>
                <c:pt idx="3">
                  <c:v>26</c:v>
                </c:pt>
                <c:pt idx="4">
                  <c:v>18</c:v>
                </c:pt>
                <c:pt idx="5">
                  <c:v>8</c:v>
                </c:pt>
                <c:pt idx="6">
                  <c:v>24</c:v>
                </c:pt>
                <c:pt idx="7">
                  <c:v>24</c:v>
                </c:pt>
                <c:pt idx="8">
                  <c:v>7</c:v>
                </c:pt>
                <c:pt idx="9">
                  <c:v>15</c:v>
                </c:pt>
                <c:pt idx="10">
                  <c:v>9</c:v>
                </c:pt>
                <c:pt idx="11">
                  <c:v>30</c:v>
                </c:pt>
                <c:pt idx="12">
                  <c:v>13</c:v>
                </c:pt>
                <c:pt idx="13">
                  <c:v>13</c:v>
                </c:pt>
                <c:pt idx="14">
                  <c:v>12</c:v>
                </c:pt>
                <c:pt idx="15">
                  <c:v>7</c:v>
                </c:pt>
                <c:pt idx="16">
                  <c:v>22</c:v>
                </c:pt>
                <c:pt idx="17">
                  <c:v>11</c:v>
                </c:pt>
                <c:pt idx="18">
                  <c:v>7</c:v>
                </c:pt>
                <c:pt idx="19">
                  <c:v>15</c:v>
                </c:pt>
                <c:pt idx="20">
                  <c:v>24</c:v>
                </c:pt>
                <c:pt idx="21">
                  <c:v>23</c:v>
                </c:pt>
                <c:pt idx="22">
                  <c:v>10</c:v>
                </c:pt>
                <c:pt idx="23">
                  <c:v>5</c:v>
                </c:pt>
                <c:pt idx="24">
                  <c:v>15</c:v>
                </c:pt>
                <c:pt idx="25">
                  <c:v>28</c:v>
                </c:pt>
                <c:pt idx="26">
                  <c:v>15</c:v>
                </c:pt>
                <c:pt idx="27">
                  <c:v>20</c:v>
                </c:pt>
                <c:pt idx="28">
                  <c:v>7</c:v>
                </c:pt>
                <c:pt idx="29">
                  <c:v>456</c:v>
                </c:pt>
              </c:numCache>
            </c:numRef>
          </c:val>
          <c:extLst>
            <c:ext xmlns:c16="http://schemas.microsoft.com/office/drawing/2014/chart" uri="{C3380CC4-5D6E-409C-BE32-E72D297353CC}">
              <c16:uniqueId val="{00000000-EE88-4FB6-98C0-5EB31030F237}"/>
            </c:ext>
          </c:extLst>
        </c:ser>
        <c:ser>
          <c:idx val="1"/>
          <c:order val="1"/>
          <c:tx>
            <c:strRef>
              <c:f>Sheet1!$C$1</c:f>
              <c:strCache>
                <c:ptCount val="1"/>
                <c:pt idx="0">
                  <c:v>Neutral</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9</c:v>
                </c:pt>
                <c:pt idx="1">
                  <c:v>12</c:v>
                </c:pt>
                <c:pt idx="2">
                  <c:v>8</c:v>
                </c:pt>
                <c:pt idx="3">
                  <c:v>9</c:v>
                </c:pt>
                <c:pt idx="4">
                  <c:v>12</c:v>
                </c:pt>
                <c:pt idx="5">
                  <c:v>20</c:v>
                </c:pt>
                <c:pt idx="6">
                  <c:v>11</c:v>
                </c:pt>
                <c:pt idx="7">
                  <c:v>23</c:v>
                </c:pt>
                <c:pt idx="8">
                  <c:v>10</c:v>
                </c:pt>
                <c:pt idx="9">
                  <c:v>5</c:v>
                </c:pt>
                <c:pt idx="10">
                  <c:v>6</c:v>
                </c:pt>
                <c:pt idx="11">
                  <c:v>10</c:v>
                </c:pt>
                <c:pt idx="12">
                  <c:v>9</c:v>
                </c:pt>
                <c:pt idx="13">
                  <c:v>7</c:v>
                </c:pt>
                <c:pt idx="14">
                  <c:v>11</c:v>
                </c:pt>
                <c:pt idx="15">
                  <c:v>14</c:v>
                </c:pt>
                <c:pt idx="16">
                  <c:v>7</c:v>
                </c:pt>
                <c:pt idx="17">
                  <c:v>16</c:v>
                </c:pt>
                <c:pt idx="18">
                  <c:v>8</c:v>
                </c:pt>
                <c:pt idx="19">
                  <c:v>7</c:v>
                </c:pt>
                <c:pt idx="20">
                  <c:v>8</c:v>
                </c:pt>
                <c:pt idx="21">
                  <c:v>11</c:v>
                </c:pt>
                <c:pt idx="22">
                  <c:v>8</c:v>
                </c:pt>
                <c:pt idx="23">
                  <c:v>3</c:v>
                </c:pt>
                <c:pt idx="24">
                  <c:v>8</c:v>
                </c:pt>
                <c:pt idx="25">
                  <c:v>6</c:v>
                </c:pt>
                <c:pt idx="26">
                  <c:v>5</c:v>
                </c:pt>
                <c:pt idx="27">
                  <c:v>9</c:v>
                </c:pt>
                <c:pt idx="28">
                  <c:v>2</c:v>
                </c:pt>
                <c:pt idx="29">
                  <c:v>274</c:v>
                </c:pt>
              </c:numCache>
            </c:numRef>
          </c:val>
          <c:extLst>
            <c:ext xmlns:c16="http://schemas.microsoft.com/office/drawing/2014/chart" uri="{C3380CC4-5D6E-409C-BE32-E72D297353CC}">
              <c16:uniqueId val="{00000001-EE88-4FB6-98C0-5EB31030F237}"/>
            </c:ext>
          </c:extLst>
        </c:ser>
        <c:ser>
          <c:idx val="2"/>
          <c:order val="2"/>
          <c:tx>
            <c:strRef>
              <c:f>Sheet1!$D$1</c:f>
              <c:strCache>
                <c:ptCount val="1"/>
                <c:pt idx="0">
                  <c:v>Negative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2</c:v>
                </c:pt>
                <c:pt idx="1">
                  <c:v>4</c:v>
                </c:pt>
                <c:pt idx="2">
                  <c:v>5</c:v>
                </c:pt>
                <c:pt idx="4">
                  <c:v>3</c:v>
                </c:pt>
                <c:pt idx="5">
                  <c:v>1</c:v>
                </c:pt>
                <c:pt idx="6">
                  <c:v>1</c:v>
                </c:pt>
                <c:pt idx="7">
                  <c:v>3</c:v>
                </c:pt>
                <c:pt idx="10">
                  <c:v>2</c:v>
                </c:pt>
                <c:pt idx="12">
                  <c:v>4</c:v>
                </c:pt>
                <c:pt idx="13">
                  <c:v>3</c:v>
                </c:pt>
                <c:pt idx="14">
                  <c:v>1</c:v>
                </c:pt>
                <c:pt idx="16">
                  <c:v>1</c:v>
                </c:pt>
                <c:pt idx="17">
                  <c:v>10</c:v>
                </c:pt>
                <c:pt idx="19">
                  <c:v>2</c:v>
                </c:pt>
                <c:pt idx="20">
                  <c:v>5</c:v>
                </c:pt>
                <c:pt idx="21">
                  <c:v>3</c:v>
                </c:pt>
                <c:pt idx="22">
                  <c:v>1</c:v>
                </c:pt>
                <c:pt idx="23">
                  <c:v>2</c:v>
                </c:pt>
                <c:pt idx="24">
                  <c:v>5</c:v>
                </c:pt>
                <c:pt idx="25">
                  <c:v>1</c:v>
                </c:pt>
                <c:pt idx="26">
                  <c:v>4</c:v>
                </c:pt>
                <c:pt idx="27">
                  <c:v>1</c:v>
                </c:pt>
                <c:pt idx="29">
                  <c:v>64</c:v>
                </c:pt>
              </c:numCache>
            </c:numRef>
          </c:val>
          <c:extLst>
            <c:ext xmlns:c16="http://schemas.microsoft.com/office/drawing/2014/chart" uri="{C3380CC4-5D6E-409C-BE32-E72D297353CC}">
              <c16:uniqueId val="{00000002-EE88-4FB6-98C0-5EB31030F237}"/>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330" b="0" i="0" u="none" strike="noStrike" kern="1200" baseline="0" dirty="0">
                    <a:solidFill>
                      <a:prstClr val="black">
                        <a:lumMod val="65000"/>
                        <a:lumOff val="35000"/>
                      </a:prstClr>
                    </a:solidFill>
                  </a:rPr>
                  <a:t>No. of Post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Mentions</c:v>
                </c:pt>
              </c:strCache>
            </c:strRef>
          </c:tx>
          <c:spPr>
            <a:solidFill>
              <a:schemeClr val="accent1"/>
            </a:solidFill>
            <a:ln w="19050">
              <a:solidFill>
                <a:schemeClr val="lt1"/>
              </a:solidFill>
            </a:ln>
            <a:effectLst/>
          </c:spPr>
          <c:invertIfNegative val="0"/>
          <c:cat>
            <c:strRef>
              <c:f>Sheet1!$A$2:$A$22</c:f>
              <c:strCache>
                <c:ptCount val="21"/>
                <c:pt idx="0">
                  <c:v>Matcha</c:v>
                </c:pt>
                <c:pt idx="1">
                  <c:v>Leafbox</c:v>
                </c:pt>
                <c:pt idx="2">
                  <c:v>dolshyne </c:v>
                </c:pt>
                <c:pt idx="3">
                  <c:v>Kasika</c:v>
                </c:pt>
                <c:pt idx="4">
                  <c:v>Lipton</c:v>
                </c:pt>
                <c:pt idx="5">
                  <c:v>Plum</c:v>
                </c:pt>
                <c:pt idx="6">
                  <c:v>Kangra</c:v>
                </c:pt>
                <c:pt idx="7">
                  <c:v>Symphony</c:v>
                </c:pt>
                <c:pt idx="8">
                  <c:v>MSG</c:v>
                </c:pt>
                <c:pt idx="9">
                  <c:v>Khadi</c:v>
                </c:pt>
                <c:pt idx="10">
                  <c:v>Apis</c:v>
                </c:pt>
                <c:pt idx="11">
                  <c:v>Sencha</c:v>
                </c:pt>
                <c:pt idx="12">
                  <c:v>Tea Sense</c:v>
                </c:pt>
                <c:pt idx="13">
                  <c:v>Taj </c:v>
                </c:pt>
                <c:pt idx="14">
                  <c:v>Deroi Tea</c:v>
                </c:pt>
                <c:pt idx="15">
                  <c:v>Ichitan</c:v>
                </c:pt>
                <c:pt idx="16">
                  <c:v>Spoorthy</c:v>
                </c:pt>
                <c:pt idx="17">
                  <c:v>KRS</c:v>
                </c:pt>
                <c:pt idx="18">
                  <c:v>DalmiaTea</c:v>
                </c:pt>
                <c:pt idx="19">
                  <c:v>Namsesu</c:v>
                </c:pt>
                <c:pt idx="20">
                  <c:v>Lasmy</c:v>
                </c:pt>
              </c:strCache>
            </c:strRef>
          </c:cat>
          <c:val>
            <c:numRef>
              <c:f>Sheet1!$B$2:$B$22</c:f>
              <c:numCache>
                <c:formatCode>General</c:formatCode>
                <c:ptCount val="21"/>
                <c:pt idx="0">
                  <c:v>72</c:v>
                </c:pt>
                <c:pt idx="1">
                  <c:v>56</c:v>
                </c:pt>
                <c:pt idx="2">
                  <c:v>21</c:v>
                </c:pt>
                <c:pt idx="3">
                  <c:v>21</c:v>
                </c:pt>
                <c:pt idx="4">
                  <c:v>14</c:v>
                </c:pt>
                <c:pt idx="5">
                  <c:v>12</c:v>
                </c:pt>
                <c:pt idx="6">
                  <c:v>11</c:v>
                </c:pt>
                <c:pt idx="7">
                  <c:v>10</c:v>
                </c:pt>
                <c:pt idx="8">
                  <c:v>9</c:v>
                </c:pt>
                <c:pt idx="9">
                  <c:v>9</c:v>
                </c:pt>
                <c:pt idx="10">
                  <c:v>5</c:v>
                </c:pt>
                <c:pt idx="11">
                  <c:v>4</c:v>
                </c:pt>
                <c:pt idx="12">
                  <c:v>2</c:v>
                </c:pt>
                <c:pt idx="13">
                  <c:v>2</c:v>
                </c:pt>
                <c:pt idx="14">
                  <c:v>1</c:v>
                </c:pt>
                <c:pt idx="15">
                  <c:v>1</c:v>
                </c:pt>
                <c:pt idx="16">
                  <c:v>1</c:v>
                </c:pt>
                <c:pt idx="17">
                  <c:v>1</c:v>
                </c:pt>
                <c:pt idx="18">
                  <c:v>1</c:v>
                </c:pt>
                <c:pt idx="19">
                  <c:v>1</c:v>
                </c:pt>
                <c:pt idx="20">
                  <c:v>1</c:v>
                </c:pt>
              </c:numCache>
            </c:numRef>
          </c:val>
          <c:extLst>
            <c:ext xmlns:c16="http://schemas.microsoft.com/office/drawing/2014/chart" uri="{C3380CC4-5D6E-409C-BE32-E72D297353CC}">
              <c16:uniqueId val="{00000000-2342-40B7-877F-52F2802F00B5}"/>
            </c:ext>
          </c:extLst>
        </c:ser>
        <c:dLbls>
          <c:showLegendKey val="0"/>
          <c:showVal val="0"/>
          <c:showCatName val="0"/>
          <c:showSerName val="0"/>
          <c:showPercent val="0"/>
          <c:showBubbleSize val="0"/>
        </c:dLbls>
        <c:gapWidth val="150"/>
        <c:axId val="868638416"/>
        <c:axId val="868637456"/>
      </c:barChart>
      <c:valAx>
        <c:axId val="86863745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638416"/>
        <c:crosses val="autoZero"/>
        <c:crossBetween val="between"/>
      </c:valAx>
      <c:catAx>
        <c:axId val="868638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637456"/>
        <c:crossesAt val="0"/>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73-450C-AE49-B78F4465E8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73-450C-AE49-B78F4465E807}"/>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Female</c:v>
                </c:pt>
                <c:pt idx="1">
                  <c:v>Male</c:v>
                </c:pt>
              </c:strCache>
            </c:strRef>
          </c:cat>
          <c:val>
            <c:numRef>
              <c:f>Sheet1!$B$2:$B$3</c:f>
              <c:numCache>
                <c:formatCode>General</c:formatCode>
                <c:ptCount val="2"/>
                <c:pt idx="0">
                  <c:v>1665</c:v>
                </c:pt>
                <c:pt idx="1">
                  <c:v>5866</c:v>
                </c:pt>
              </c:numCache>
            </c:numRef>
          </c:val>
          <c:extLst>
            <c:ext xmlns:c16="http://schemas.microsoft.com/office/drawing/2014/chart" uri="{C3380CC4-5D6E-409C-BE32-E72D297353CC}">
              <c16:uniqueId val="{00000000-998E-430F-B2F1-3F6933849D2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Mentions</c:v>
                </c:pt>
              </c:strCache>
            </c:strRef>
          </c:tx>
          <c:spPr>
            <a:solidFill>
              <a:schemeClr val="accent1"/>
            </a:solidFill>
            <a:ln w="19050">
              <a:solidFill>
                <a:schemeClr val="lt1"/>
              </a:solidFill>
            </a:ln>
            <a:effectLst/>
          </c:spPr>
          <c:invertIfNegative val="0"/>
          <c:cat>
            <c:strRef>
              <c:f>Sheet1!$A$2:$A$26</c:f>
              <c:strCache>
                <c:ptCount val="25"/>
                <c:pt idx="0">
                  <c:v>Leafbox</c:v>
                </c:pt>
                <c:pt idx="1">
                  <c:v>Tetley</c:v>
                </c:pt>
                <c:pt idx="2">
                  <c:v>Lipton</c:v>
                </c:pt>
                <c:pt idx="3">
                  <c:v>Organic India</c:v>
                </c:pt>
                <c:pt idx="4">
                  <c:v>dolshyne </c:v>
                </c:pt>
                <c:pt idx="5">
                  <c:v>Kasika</c:v>
                </c:pt>
                <c:pt idx="6">
                  <c:v>Khadi</c:v>
                </c:pt>
                <c:pt idx="7">
                  <c:v>Symphony</c:v>
                </c:pt>
                <c:pt idx="8">
                  <c:v>Kangra</c:v>
                </c:pt>
                <c:pt idx="9">
                  <c:v>MSG</c:v>
                </c:pt>
                <c:pt idx="10">
                  <c:v>Typhoo</c:v>
                </c:pt>
                <c:pt idx="11">
                  <c:v>Vahdam</c:v>
                </c:pt>
                <c:pt idx="12">
                  <c:v>Apis</c:v>
                </c:pt>
                <c:pt idx="13">
                  <c:v>Cambridge</c:v>
                </c:pt>
                <c:pt idx="14">
                  <c:v>Dabur</c:v>
                </c:pt>
                <c:pt idx="15">
                  <c:v>Tea Sense</c:v>
                </c:pt>
                <c:pt idx="16">
                  <c:v>Taj </c:v>
                </c:pt>
                <c:pt idx="17">
                  <c:v>Ripple</c:v>
                </c:pt>
                <c:pt idx="18">
                  <c:v>Deroi Tea</c:v>
                </c:pt>
                <c:pt idx="19">
                  <c:v>Ichitan</c:v>
                </c:pt>
                <c:pt idx="20">
                  <c:v>Spoorthy</c:v>
                </c:pt>
                <c:pt idx="21">
                  <c:v>KRS</c:v>
                </c:pt>
                <c:pt idx="22">
                  <c:v>DalmiaTea</c:v>
                </c:pt>
                <c:pt idx="23">
                  <c:v>Namsesu</c:v>
                </c:pt>
                <c:pt idx="24">
                  <c:v>Lasmy</c:v>
                </c:pt>
              </c:strCache>
            </c:strRef>
          </c:cat>
          <c:val>
            <c:numRef>
              <c:f>Sheet1!$B$2:$B$26</c:f>
              <c:numCache>
                <c:formatCode>General</c:formatCode>
                <c:ptCount val="25"/>
                <c:pt idx="0">
                  <c:v>71</c:v>
                </c:pt>
                <c:pt idx="1">
                  <c:v>64</c:v>
                </c:pt>
                <c:pt idx="2">
                  <c:v>49</c:v>
                </c:pt>
                <c:pt idx="3">
                  <c:v>23</c:v>
                </c:pt>
                <c:pt idx="4">
                  <c:v>21</c:v>
                </c:pt>
                <c:pt idx="5">
                  <c:v>21</c:v>
                </c:pt>
                <c:pt idx="6">
                  <c:v>14</c:v>
                </c:pt>
                <c:pt idx="7">
                  <c:v>13</c:v>
                </c:pt>
                <c:pt idx="8">
                  <c:v>12</c:v>
                </c:pt>
                <c:pt idx="9">
                  <c:v>9</c:v>
                </c:pt>
                <c:pt idx="10">
                  <c:v>7</c:v>
                </c:pt>
                <c:pt idx="11">
                  <c:v>6</c:v>
                </c:pt>
                <c:pt idx="12">
                  <c:v>6</c:v>
                </c:pt>
                <c:pt idx="13">
                  <c:v>5</c:v>
                </c:pt>
                <c:pt idx="14">
                  <c:v>3</c:v>
                </c:pt>
                <c:pt idx="15">
                  <c:v>2</c:v>
                </c:pt>
                <c:pt idx="16">
                  <c:v>2</c:v>
                </c:pt>
                <c:pt idx="17">
                  <c:v>2</c:v>
                </c:pt>
                <c:pt idx="18">
                  <c:v>2</c:v>
                </c:pt>
                <c:pt idx="19">
                  <c:v>2</c:v>
                </c:pt>
                <c:pt idx="20">
                  <c:v>1</c:v>
                </c:pt>
                <c:pt idx="21">
                  <c:v>1</c:v>
                </c:pt>
                <c:pt idx="22">
                  <c:v>1</c:v>
                </c:pt>
                <c:pt idx="23">
                  <c:v>1</c:v>
                </c:pt>
                <c:pt idx="24">
                  <c:v>1</c:v>
                </c:pt>
              </c:numCache>
            </c:numRef>
          </c:val>
          <c:extLst>
            <c:ext xmlns:c16="http://schemas.microsoft.com/office/drawing/2014/chart" uri="{C3380CC4-5D6E-409C-BE32-E72D297353CC}">
              <c16:uniqueId val="{00000000-5D94-4C6F-89E8-CE9BF4559E93}"/>
            </c:ext>
          </c:extLst>
        </c:ser>
        <c:dLbls>
          <c:showLegendKey val="0"/>
          <c:showVal val="0"/>
          <c:showCatName val="0"/>
          <c:showSerName val="0"/>
          <c:showPercent val="0"/>
          <c:showBubbleSize val="0"/>
        </c:dLbls>
        <c:gapWidth val="150"/>
        <c:axId val="868638416"/>
        <c:axId val="868637456"/>
      </c:barChart>
      <c:valAx>
        <c:axId val="86863745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638416"/>
        <c:crosses val="autoZero"/>
        <c:crossBetween val="between"/>
      </c:valAx>
      <c:catAx>
        <c:axId val="868638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637456"/>
        <c:crossesAt val="0"/>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Flavour prefered</c:v>
                </c:pt>
              </c:strCache>
            </c:strRef>
          </c:tx>
          <c:spPr>
            <a:solidFill>
              <a:schemeClr val="accent2"/>
            </a:solidFill>
            <a:ln>
              <a:noFill/>
            </a:ln>
            <a:effectLst/>
          </c:spPr>
          <c:invertIfNegative val="0"/>
          <c:cat>
            <c:strRef>
              <c:f>Sheet1!$A$2:$A$28</c:f>
              <c:strCache>
                <c:ptCount val="27"/>
                <c:pt idx="0">
                  <c:v>Darjeeling green tea</c:v>
                </c:pt>
                <c:pt idx="1">
                  <c:v>Matcha</c:v>
                </c:pt>
                <c:pt idx="2">
                  <c:v>Tulsi green tea</c:v>
                </c:pt>
                <c:pt idx="3">
                  <c:v>Lemon Grass</c:v>
                </c:pt>
                <c:pt idx="4">
                  <c:v>Lemon green tea</c:v>
                </c:pt>
                <c:pt idx="5">
                  <c:v>Mint green tea</c:v>
                </c:pt>
                <c:pt idx="6">
                  <c:v>Moringa green tea</c:v>
                </c:pt>
                <c:pt idx="7">
                  <c:v>ashwagandha tea</c:v>
                </c:pt>
                <c:pt idx="8">
                  <c:v>Himalayan green tea</c:v>
                </c:pt>
                <c:pt idx="9">
                  <c:v>Jasmine green tea</c:v>
                </c:pt>
                <c:pt idx="10">
                  <c:v>Hibiscus green tea</c:v>
                </c:pt>
                <c:pt idx="11">
                  <c:v>chamomile</c:v>
                </c:pt>
                <c:pt idx="12">
                  <c:v>Rose green tea</c:v>
                </c:pt>
                <c:pt idx="13">
                  <c:v>Peach green tea</c:v>
                </c:pt>
                <c:pt idx="14">
                  <c:v>Sencha green tea</c:v>
                </c:pt>
                <c:pt idx="15">
                  <c:v>Sencha</c:v>
                </c:pt>
                <c:pt idx="16">
                  <c:v>Honey green tea</c:v>
                </c:pt>
                <c:pt idx="17">
                  <c:v>Tulsi masala green tea</c:v>
                </c:pt>
                <c:pt idx="18">
                  <c:v>Moroccan mint green tea</c:v>
                </c:pt>
                <c:pt idx="19">
                  <c:v>Ginger green tea</c:v>
                </c:pt>
                <c:pt idx="20">
                  <c:v>Lavender spice green tea</c:v>
                </c:pt>
                <c:pt idx="21">
                  <c:v>Lemon tulsi green tea</c:v>
                </c:pt>
                <c:pt idx="22">
                  <c:v>Kashmiri Khawa Green Tea</c:v>
                </c:pt>
                <c:pt idx="23">
                  <c:v>Lemon and ginger green tea</c:v>
                </c:pt>
                <c:pt idx="24">
                  <c:v>Roseherb green tea</c:v>
                </c:pt>
                <c:pt idx="25">
                  <c:v>Tulsi ginger green tea</c:v>
                </c:pt>
                <c:pt idx="26">
                  <c:v>Turmeric green tea</c:v>
                </c:pt>
              </c:strCache>
            </c:strRef>
          </c:cat>
          <c:val>
            <c:numRef>
              <c:f>Sheet1!$B$2:$B$28</c:f>
              <c:numCache>
                <c:formatCode>General</c:formatCode>
                <c:ptCount val="27"/>
                <c:pt idx="0">
                  <c:v>94</c:v>
                </c:pt>
                <c:pt idx="1">
                  <c:v>72</c:v>
                </c:pt>
                <c:pt idx="2">
                  <c:v>66</c:v>
                </c:pt>
                <c:pt idx="3">
                  <c:v>41</c:v>
                </c:pt>
                <c:pt idx="4">
                  <c:v>31</c:v>
                </c:pt>
                <c:pt idx="5">
                  <c:v>22</c:v>
                </c:pt>
                <c:pt idx="6">
                  <c:v>22</c:v>
                </c:pt>
                <c:pt idx="7">
                  <c:v>20</c:v>
                </c:pt>
                <c:pt idx="8">
                  <c:v>15</c:v>
                </c:pt>
                <c:pt idx="9">
                  <c:v>14</c:v>
                </c:pt>
                <c:pt idx="10">
                  <c:v>12</c:v>
                </c:pt>
                <c:pt idx="11">
                  <c:v>10</c:v>
                </c:pt>
                <c:pt idx="12">
                  <c:v>10</c:v>
                </c:pt>
                <c:pt idx="13">
                  <c:v>9</c:v>
                </c:pt>
                <c:pt idx="14">
                  <c:v>9</c:v>
                </c:pt>
                <c:pt idx="15">
                  <c:v>9</c:v>
                </c:pt>
                <c:pt idx="16">
                  <c:v>8</c:v>
                </c:pt>
                <c:pt idx="17">
                  <c:v>5</c:v>
                </c:pt>
                <c:pt idx="18">
                  <c:v>5</c:v>
                </c:pt>
                <c:pt idx="19">
                  <c:v>4</c:v>
                </c:pt>
                <c:pt idx="20">
                  <c:v>4</c:v>
                </c:pt>
                <c:pt idx="21">
                  <c:v>2</c:v>
                </c:pt>
                <c:pt idx="22">
                  <c:v>2</c:v>
                </c:pt>
                <c:pt idx="23">
                  <c:v>1</c:v>
                </c:pt>
                <c:pt idx="24">
                  <c:v>1</c:v>
                </c:pt>
                <c:pt idx="25">
                  <c:v>1</c:v>
                </c:pt>
                <c:pt idx="26">
                  <c:v>1</c:v>
                </c:pt>
              </c:numCache>
            </c:numRef>
          </c:val>
          <c:extLst>
            <c:ext xmlns:c16="http://schemas.microsoft.com/office/drawing/2014/chart" uri="{C3380CC4-5D6E-409C-BE32-E72D297353CC}">
              <c16:uniqueId val="{00000000-BA5E-4C75-997F-D46072B3CAE0}"/>
            </c:ext>
          </c:extLst>
        </c:ser>
        <c:dLbls>
          <c:showLegendKey val="0"/>
          <c:showVal val="0"/>
          <c:showCatName val="0"/>
          <c:showSerName val="0"/>
          <c:showPercent val="0"/>
          <c:showBubbleSize val="0"/>
        </c:dLbls>
        <c:gapWidth val="219"/>
        <c:overlap val="-27"/>
        <c:axId val="812985136"/>
        <c:axId val="812998576"/>
      </c:barChart>
      <c:catAx>
        <c:axId val="81298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2998576"/>
        <c:crosses val="autoZero"/>
        <c:auto val="1"/>
        <c:lblAlgn val="ctr"/>
        <c:lblOffset val="100"/>
        <c:noMultiLvlLbl val="0"/>
      </c:catAx>
      <c:valAx>
        <c:axId val="8129985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298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Sheet1!$A$2:$A$16</c:f>
              <c:strCache>
                <c:ptCount val="15"/>
                <c:pt idx="0">
                  <c:v>Green tea</c:v>
                </c:pt>
                <c:pt idx="1">
                  <c:v>Tea</c:v>
                </c:pt>
                <c:pt idx="2">
                  <c:v>Health </c:v>
                </c:pt>
                <c:pt idx="3">
                  <c:v>International tea day</c:v>
                </c:pt>
                <c:pt idx="4">
                  <c:v>Black tea</c:v>
                </c:pt>
                <c:pt idx="5">
                  <c:v>Healthy Lifestyle</c:v>
                </c:pt>
                <c:pt idx="6">
                  <c:v>Tea lover</c:v>
                </c:pt>
                <c:pt idx="7">
                  <c:v>weightloss trick</c:v>
                </c:pt>
                <c:pt idx="8">
                  <c:v>Chai</c:v>
                </c:pt>
                <c:pt idx="9">
                  <c:v>Herbal tea</c:v>
                </c:pt>
                <c:pt idx="10">
                  <c:v>Healthcare</c:v>
                </c:pt>
                <c:pt idx="11">
                  <c:v>Antioxidant</c:v>
                </c:pt>
                <c:pt idx="12">
                  <c:v>Tea party</c:v>
                </c:pt>
                <c:pt idx="13">
                  <c:v>Chai time</c:v>
                </c:pt>
                <c:pt idx="14">
                  <c:v>National chaiday</c:v>
                </c:pt>
              </c:strCache>
            </c:strRef>
          </c:cat>
          <c:val>
            <c:numRef>
              <c:f>Sheet1!$B$2:$B$16</c:f>
              <c:numCache>
                <c:formatCode>General</c:formatCode>
                <c:ptCount val="15"/>
                <c:pt idx="0">
                  <c:v>1125</c:v>
                </c:pt>
                <c:pt idx="1">
                  <c:v>485</c:v>
                </c:pt>
                <c:pt idx="2">
                  <c:v>233</c:v>
                </c:pt>
                <c:pt idx="3">
                  <c:v>152</c:v>
                </c:pt>
                <c:pt idx="4">
                  <c:v>129</c:v>
                </c:pt>
                <c:pt idx="5">
                  <c:v>129</c:v>
                </c:pt>
                <c:pt idx="6">
                  <c:v>120</c:v>
                </c:pt>
                <c:pt idx="7">
                  <c:v>114</c:v>
                </c:pt>
                <c:pt idx="8">
                  <c:v>114</c:v>
                </c:pt>
                <c:pt idx="9">
                  <c:v>104</c:v>
                </c:pt>
                <c:pt idx="10">
                  <c:v>86</c:v>
                </c:pt>
                <c:pt idx="11">
                  <c:v>60</c:v>
                </c:pt>
                <c:pt idx="12">
                  <c:v>25</c:v>
                </c:pt>
                <c:pt idx="13">
                  <c:v>7</c:v>
                </c:pt>
                <c:pt idx="14">
                  <c:v>7</c:v>
                </c:pt>
              </c:numCache>
            </c:numRef>
          </c:val>
          <c:extLst>
            <c:ext xmlns:c16="http://schemas.microsoft.com/office/drawing/2014/chart" uri="{C3380CC4-5D6E-409C-BE32-E72D297353CC}">
              <c16:uniqueId val="{00000000-6811-44C0-8A60-729A0967329B}"/>
            </c:ext>
          </c:extLst>
        </c:ser>
        <c:dLbls>
          <c:showLegendKey val="0"/>
          <c:showVal val="0"/>
          <c:showCatName val="0"/>
          <c:showSerName val="0"/>
          <c:showPercent val="0"/>
          <c:showBubbleSize val="0"/>
        </c:dLbls>
        <c:gapWidth val="150"/>
        <c:overlap val="100"/>
        <c:axId val="871050640"/>
        <c:axId val="871056880"/>
      </c:barChart>
      <c:catAx>
        <c:axId val="87105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1056880"/>
        <c:crosses val="autoZero"/>
        <c:auto val="1"/>
        <c:lblAlgn val="ctr"/>
        <c:lblOffset val="100"/>
        <c:noMultiLvlLbl val="0"/>
      </c:catAx>
      <c:valAx>
        <c:axId val="8710568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105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11958661417326"/>
          <c:y val="4.5936930563328319E-3"/>
          <c:w val="0.73198978838582673"/>
          <c:h val="0.85631163322175718"/>
        </c:manualLayout>
      </c:layout>
      <c:barChart>
        <c:barDir val="bar"/>
        <c:grouping val="clustered"/>
        <c:varyColors val="0"/>
        <c:ser>
          <c:idx val="0"/>
          <c:order val="0"/>
          <c:tx>
            <c:strRef>
              <c:f>Sheet1!$B$1</c:f>
              <c:strCache>
                <c:ptCount val="1"/>
                <c:pt idx="0">
                  <c:v>Device count</c:v>
                </c:pt>
              </c:strCache>
            </c:strRef>
          </c:tx>
          <c:spPr>
            <a:solidFill>
              <a:schemeClr val="accent1"/>
            </a:solidFill>
            <a:ln>
              <a:noFill/>
            </a:ln>
            <a:effectLst/>
          </c:spPr>
          <c:invertIfNegative val="0"/>
          <c:cat>
            <c:strRef>
              <c:f>Sheet1!$A$2:$A$19</c:f>
              <c:strCache>
                <c:ptCount val="15"/>
                <c:pt idx="0">
                  <c:v>Revive Social App</c:v>
                </c:pt>
                <c:pt idx="1">
                  <c:v>LinkedIn</c:v>
                </c:pt>
                <c:pt idx="2">
                  <c:v>Blog2Social APP</c:v>
                </c:pt>
                <c:pt idx="3">
                  <c:v>Deal_Bee</c:v>
                </c:pt>
                <c:pt idx="4">
                  <c:v>Semrush Social Media Tool</c:v>
                </c:pt>
                <c:pt idx="5">
                  <c:v>TweetDeck Web App</c:v>
                </c:pt>
                <c:pt idx="6">
                  <c:v>Twitter Ads</c:v>
                </c:pt>
                <c:pt idx="7">
                  <c:v>Zoho Social</c:v>
                </c:pt>
                <c:pt idx="8">
                  <c:v>Hootsuite Inc.</c:v>
                </c:pt>
                <c:pt idx="9">
                  <c:v>Twitter for iPad</c:v>
                </c:pt>
                <c:pt idx="10">
                  <c:v>TweetDeck</c:v>
                </c:pt>
                <c:pt idx="11">
                  <c:v>IFTTT</c:v>
                </c:pt>
                <c:pt idx="12">
                  <c:v>Twitter for iPhone</c:v>
                </c:pt>
                <c:pt idx="13">
                  <c:v>Twitter Web App</c:v>
                </c:pt>
                <c:pt idx="14">
                  <c:v>Twitter for Android</c:v>
                </c:pt>
              </c:strCache>
            </c:strRef>
          </c:cat>
          <c:val>
            <c:numRef>
              <c:f>Sheet1!$B$2:$B$19</c:f>
              <c:numCache>
                <c:formatCode>General</c:formatCode>
                <c:ptCount val="18"/>
                <c:pt idx="0">
                  <c:v>13</c:v>
                </c:pt>
                <c:pt idx="1">
                  <c:v>13</c:v>
                </c:pt>
                <c:pt idx="2">
                  <c:v>15</c:v>
                </c:pt>
                <c:pt idx="3">
                  <c:v>16</c:v>
                </c:pt>
                <c:pt idx="4">
                  <c:v>23</c:v>
                </c:pt>
                <c:pt idx="5">
                  <c:v>24</c:v>
                </c:pt>
                <c:pt idx="6">
                  <c:v>24</c:v>
                </c:pt>
                <c:pt idx="7">
                  <c:v>24</c:v>
                </c:pt>
                <c:pt idx="8">
                  <c:v>26</c:v>
                </c:pt>
                <c:pt idx="9">
                  <c:v>45</c:v>
                </c:pt>
                <c:pt idx="10">
                  <c:v>45</c:v>
                </c:pt>
                <c:pt idx="11">
                  <c:v>73</c:v>
                </c:pt>
                <c:pt idx="12">
                  <c:v>1017</c:v>
                </c:pt>
                <c:pt idx="13">
                  <c:v>1919</c:v>
                </c:pt>
                <c:pt idx="14">
                  <c:v>4303</c:v>
                </c:pt>
              </c:numCache>
            </c:numRef>
          </c:val>
          <c:extLst>
            <c:ext xmlns:c16="http://schemas.microsoft.com/office/drawing/2014/chart" uri="{C3380CC4-5D6E-409C-BE32-E72D297353CC}">
              <c16:uniqueId val="{00000000-BEA5-4DD9-AD0D-3EDE74E03FD1}"/>
            </c:ext>
          </c:extLst>
        </c:ser>
        <c:dLbls>
          <c:showLegendKey val="0"/>
          <c:showVal val="0"/>
          <c:showCatName val="0"/>
          <c:showSerName val="0"/>
          <c:showPercent val="0"/>
          <c:showBubbleSize val="0"/>
        </c:dLbls>
        <c:gapWidth val="182"/>
        <c:axId val="709337983"/>
        <c:axId val="709323583"/>
      </c:barChart>
      <c:catAx>
        <c:axId val="709337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23583"/>
        <c:crosses val="autoZero"/>
        <c:auto val="1"/>
        <c:lblAlgn val="ctr"/>
        <c:lblOffset val="100"/>
        <c:noMultiLvlLbl val="0"/>
      </c:catAx>
      <c:valAx>
        <c:axId val="7093235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3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700398561291E-2"/>
          <c:y val="2.8493055099380278E-2"/>
          <c:w val="0.90991144162535242"/>
          <c:h val="0.76659283407791057"/>
        </c:manualLayout>
      </c:layout>
      <c:barChart>
        <c:barDir val="col"/>
        <c:grouping val="stacked"/>
        <c:varyColors val="0"/>
        <c:ser>
          <c:idx val="0"/>
          <c:order val="0"/>
          <c:tx>
            <c:strRef>
              <c:f>Sheet1!$B$1</c:f>
              <c:strCache>
                <c:ptCount val="1"/>
                <c:pt idx="0">
                  <c:v>April</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50</c:v>
                </c:pt>
                <c:pt idx="1">
                  <c:v>33</c:v>
                </c:pt>
                <c:pt idx="2">
                  <c:v>52</c:v>
                </c:pt>
                <c:pt idx="3">
                  <c:v>56</c:v>
                </c:pt>
                <c:pt idx="4">
                  <c:v>66</c:v>
                </c:pt>
                <c:pt idx="5">
                  <c:v>50</c:v>
                </c:pt>
                <c:pt idx="6">
                  <c:v>58</c:v>
                </c:pt>
                <c:pt idx="7">
                  <c:v>37</c:v>
                </c:pt>
                <c:pt idx="8">
                  <c:v>31</c:v>
                </c:pt>
                <c:pt idx="9">
                  <c:v>31</c:v>
                </c:pt>
                <c:pt idx="10">
                  <c:v>31</c:v>
                </c:pt>
                <c:pt idx="11">
                  <c:v>28</c:v>
                </c:pt>
                <c:pt idx="12">
                  <c:v>48</c:v>
                </c:pt>
                <c:pt idx="13">
                  <c:v>35</c:v>
                </c:pt>
                <c:pt idx="14">
                  <c:v>20</c:v>
                </c:pt>
                <c:pt idx="15">
                  <c:v>26</c:v>
                </c:pt>
                <c:pt idx="16">
                  <c:v>36</c:v>
                </c:pt>
                <c:pt idx="17">
                  <c:v>40</c:v>
                </c:pt>
                <c:pt idx="18">
                  <c:v>45</c:v>
                </c:pt>
                <c:pt idx="19">
                  <c:v>51</c:v>
                </c:pt>
                <c:pt idx="20">
                  <c:v>25</c:v>
                </c:pt>
                <c:pt idx="21">
                  <c:v>36</c:v>
                </c:pt>
                <c:pt idx="22">
                  <c:v>46</c:v>
                </c:pt>
                <c:pt idx="23">
                  <c:v>39</c:v>
                </c:pt>
                <c:pt idx="24">
                  <c:v>40</c:v>
                </c:pt>
                <c:pt idx="25">
                  <c:v>47</c:v>
                </c:pt>
                <c:pt idx="26">
                  <c:v>43</c:v>
                </c:pt>
                <c:pt idx="27">
                  <c:v>80</c:v>
                </c:pt>
                <c:pt idx="28">
                  <c:v>74</c:v>
                </c:pt>
                <c:pt idx="29">
                  <c:v>44</c:v>
                </c:pt>
              </c:numCache>
            </c:numRef>
          </c:val>
          <c:extLst>
            <c:ext xmlns:c16="http://schemas.microsoft.com/office/drawing/2014/chart" uri="{C3380CC4-5D6E-409C-BE32-E72D297353CC}">
              <c16:uniqueId val="{00000000-3573-4362-9DB5-6DF691F225EE}"/>
            </c:ext>
          </c:extLst>
        </c:ser>
        <c:ser>
          <c:idx val="1"/>
          <c:order val="1"/>
          <c:tx>
            <c:strRef>
              <c:f>Sheet1!$C$1</c:f>
              <c:strCache>
                <c:ptCount val="1"/>
                <c:pt idx="0">
                  <c:v>May</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30</c:v>
                </c:pt>
                <c:pt idx="1">
                  <c:v>47</c:v>
                </c:pt>
                <c:pt idx="2">
                  <c:v>31</c:v>
                </c:pt>
                <c:pt idx="3">
                  <c:v>34</c:v>
                </c:pt>
                <c:pt idx="4">
                  <c:v>50</c:v>
                </c:pt>
                <c:pt idx="5">
                  <c:v>38</c:v>
                </c:pt>
                <c:pt idx="6">
                  <c:v>26</c:v>
                </c:pt>
                <c:pt idx="7">
                  <c:v>27</c:v>
                </c:pt>
                <c:pt idx="8">
                  <c:v>55</c:v>
                </c:pt>
                <c:pt idx="9">
                  <c:v>30</c:v>
                </c:pt>
                <c:pt idx="10">
                  <c:v>51</c:v>
                </c:pt>
                <c:pt idx="11">
                  <c:v>53</c:v>
                </c:pt>
                <c:pt idx="12">
                  <c:v>29</c:v>
                </c:pt>
                <c:pt idx="13">
                  <c:v>44</c:v>
                </c:pt>
                <c:pt idx="14">
                  <c:v>34</c:v>
                </c:pt>
                <c:pt idx="15">
                  <c:v>42</c:v>
                </c:pt>
                <c:pt idx="16">
                  <c:v>55</c:v>
                </c:pt>
                <c:pt idx="17">
                  <c:v>51</c:v>
                </c:pt>
                <c:pt idx="18">
                  <c:v>83</c:v>
                </c:pt>
                <c:pt idx="19">
                  <c:v>84</c:v>
                </c:pt>
                <c:pt idx="20">
                  <c:v>128</c:v>
                </c:pt>
                <c:pt idx="21">
                  <c:v>117</c:v>
                </c:pt>
                <c:pt idx="22">
                  <c:v>56</c:v>
                </c:pt>
                <c:pt idx="23">
                  <c:v>42</c:v>
                </c:pt>
                <c:pt idx="24">
                  <c:v>41</c:v>
                </c:pt>
                <c:pt idx="25">
                  <c:v>68</c:v>
                </c:pt>
                <c:pt idx="26">
                  <c:v>41</c:v>
                </c:pt>
                <c:pt idx="27">
                  <c:v>34</c:v>
                </c:pt>
                <c:pt idx="28">
                  <c:v>38</c:v>
                </c:pt>
                <c:pt idx="29">
                  <c:v>51</c:v>
                </c:pt>
                <c:pt idx="30">
                  <c:v>50</c:v>
                </c:pt>
              </c:numCache>
            </c:numRef>
          </c:val>
          <c:extLst>
            <c:ext xmlns:c16="http://schemas.microsoft.com/office/drawing/2014/chart" uri="{C3380CC4-5D6E-409C-BE32-E72D297353CC}">
              <c16:uniqueId val="{00000001-3573-4362-9DB5-6DF691F225EE}"/>
            </c:ext>
          </c:extLst>
        </c:ser>
        <c:ser>
          <c:idx val="2"/>
          <c:order val="2"/>
          <c:tx>
            <c:strRef>
              <c:f>Sheet1!$D$1</c:f>
              <c:strCache>
                <c:ptCount val="1"/>
                <c:pt idx="0">
                  <c:v>June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35</c:v>
                </c:pt>
                <c:pt idx="1">
                  <c:v>43</c:v>
                </c:pt>
                <c:pt idx="2">
                  <c:v>26</c:v>
                </c:pt>
                <c:pt idx="3">
                  <c:v>34</c:v>
                </c:pt>
                <c:pt idx="4">
                  <c:v>36</c:v>
                </c:pt>
                <c:pt idx="5">
                  <c:v>32</c:v>
                </c:pt>
                <c:pt idx="6">
                  <c:v>45</c:v>
                </c:pt>
                <c:pt idx="7">
                  <c:v>32</c:v>
                </c:pt>
                <c:pt idx="8">
                  <c:v>26</c:v>
                </c:pt>
                <c:pt idx="9">
                  <c:v>193</c:v>
                </c:pt>
                <c:pt idx="10">
                  <c:v>35</c:v>
                </c:pt>
                <c:pt idx="11">
                  <c:v>51</c:v>
                </c:pt>
                <c:pt idx="12">
                  <c:v>41</c:v>
                </c:pt>
                <c:pt idx="13">
                  <c:v>40</c:v>
                </c:pt>
                <c:pt idx="14">
                  <c:v>42</c:v>
                </c:pt>
                <c:pt idx="15">
                  <c:v>35</c:v>
                </c:pt>
                <c:pt idx="16">
                  <c:v>33</c:v>
                </c:pt>
                <c:pt idx="17">
                  <c:v>28</c:v>
                </c:pt>
                <c:pt idx="18">
                  <c:v>63</c:v>
                </c:pt>
                <c:pt idx="19">
                  <c:v>92</c:v>
                </c:pt>
                <c:pt idx="20">
                  <c:v>45</c:v>
                </c:pt>
                <c:pt idx="21">
                  <c:v>54</c:v>
                </c:pt>
                <c:pt idx="22">
                  <c:v>69</c:v>
                </c:pt>
                <c:pt idx="23">
                  <c:v>48</c:v>
                </c:pt>
                <c:pt idx="24">
                  <c:v>57</c:v>
                </c:pt>
                <c:pt idx="25">
                  <c:v>43</c:v>
                </c:pt>
                <c:pt idx="26">
                  <c:v>46</c:v>
                </c:pt>
                <c:pt idx="27">
                  <c:v>37</c:v>
                </c:pt>
                <c:pt idx="28">
                  <c:v>38</c:v>
                </c:pt>
                <c:pt idx="29">
                  <c:v>55</c:v>
                </c:pt>
              </c:numCache>
            </c:numRef>
          </c:val>
          <c:extLst>
            <c:ext xmlns:c16="http://schemas.microsoft.com/office/drawing/2014/chart" uri="{C3380CC4-5D6E-409C-BE32-E72D297353CC}">
              <c16:uniqueId val="{00000002-3573-4362-9DB5-6DF691F225EE}"/>
            </c:ext>
          </c:extLst>
        </c:ser>
        <c:ser>
          <c:idx val="3"/>
          <c:order val="3"/>
          <c:tx>
            <c:strRef>
              <c:f>Sheet1!$E$1</c:f>
              <c:strCache>
                <c:ptCount val="1"/>
                <c:pt idx="0">
                  <c:v>July</c:v>
                </c:pt>
              </c:strCache>
            </c:strRef>
          </c:tx>
          <c:spPr>
            <a:solidFill>
              <a:schemeClr val="accent4"/>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Sheet1!$E$2:$E$32</c:f>
              <c:numCache>
                <c:formatCode>General</c:formatCode>
                <c:ptCount val="31"/>
                <c:pt idx="0">
                  <c:v>22</c:v>
                </c:pt>
                <c:pt idx="1">
                  <c:v>35</c:v>
                </c:pt>
                <c:pt idx="2">
                  <c:v>42</c:v>
                </c:pt>
                <c:pt idx="3">
                  <c:v>41</c:v>
                </c:pt>
                <c:pt idx="4">
                  <c:v>35</c:v>
                </c:pt>
                <c:pt idx="5">
                  <c:v>40</c:v>
                </c:pt>
                <c:pt idx="6">
                  <c:v>39</c:v>
                </c:pt>
                <c:pt idx="7">
                  <c:v>54</c:v>
                </c:pt>
                <c:pt idx="8">
                  <c:v>38</c:v>
                </c:pt>
                <c:pt idx="9">
                  <c:v>31</c:v>
                </c:pt>
                <c:pt idx="10">
                  <c:v>83</c:v>
                </c:pt>
                <c:pt idx="11">
                  <c:v>66</c:v>
                </c:pt>
                <c:pt idx="12">
                  <c:v>42</c:v>
                </c:pt>
                <c:pt idx="13">
                  <c:v>39</c:v>
                </c:pt>
                <c:pt idx="14">
                  <c:v>43</c:v>
                </c:pt>
                <c:pt idx="15">
                  <c:v>27</c:v>
                </c:pt>
                <c:pt idx="16">
                  <c:v>64</c:v>
                </c:pt>
                <c:pt idx="17">
                  <c:v>44</c:v>
                </c:pt>
                <c:pt idx="18">
                  <c:v>49</c:v>
                </c:pt>
                <c:pt idx="19">
                  <c:v>39</c:v>
                </c:pt>
                <c:pt idx="20">
                  <c:v>32</c:v>
                </c:pt>
                <c:pt idx="21">
                  <c:v>26</c:v>
                </c:pt>
                <c:pt idx="22">
                  <c:v>21</c:v>
                </c:pt>
                <c:pt idx="23">
                  <c:v>24</c:v>
                </c:pt>
                <c:pt idx="24">
                  <c:v>45</c:v>
                </c:pt>
                <c:pt idx="25">
                  <c:v>23</c:v>
                </c:pt>
                <c:pt idx="26">
                  <c:v>31</c:v>
                </c:pt>
                <c:pt idx="27">
                  <c:v>28</c:v>
                </c:pt>
                <c:pt idx="28">
                  <c:v>21</c:v>
                </c:pt>
                <c:pt idx="29">
                  <c:v>28</c:v>
                </c:pt>
                <c:pt idx="30">
                  <c:v>33</c:v>
                </c:pt>
              </c:numCache>
            </c:numRef>
          </c:val>
          <c:extLst>
            <c:ext xmlns:c16="http://schemas.microsoft.com/office/drawing/2014/chart" uri="{C3380CC4-5D6E-409C-BE32-E72D297353CC}">
              <c16:uniqueId val="{00000003-3573-4362-9DB5-6DF691F225EE}"/>
            </c:ext>
          </c:extLst>
        </c:ser>
        <c:ser>
          <c:idx val="4"/>
          <c:order val="4"/>
          <c:tx>
            <c:strRef>
              <c:f>Sheet1!$F$1</c:f>
              <c:strCache>
                <c:ptCount val="1"/>
                <c:pt idx="0">
                  <c:v>August</c:v>
                </c:pt>
              </c:strCache>
            </c:strRef>
          </c:tx>
          <c:spPr>
            <a:solidFill>
              <a:schemeClr val="accent5"/>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Sheet1!$F$2:$F$32</c:f>
              <c:numCache>
                <c:formatCode>General</c:formatCode>
                <c:ptCount val="31"/>
                <c:pt idx="0">
                  <c:v>50</c:v>
                </c:pt>
                <c:pt idx="1">
                  <c:v>29</c:v>
                </c:pt>
                <c:pt idx="2">
                  <c:v>31</c:v>
                </c:pt>
                <c:pt idx="3">
                  <c:v>405</c:v>
                </c:pt>
                <c:pt idx="4">
                  <c:v>27</c:v>
                </c:pt>
                <c:pt idx="5">
                  <c:v>58</c:v>
                </c:pt>
                <c:pt idx="6">
                  <c:v>41</c:v>
                </c:pt>
                <c:pt idx="7">
                  <c:v>54</c:v>
                </c:pt>
                <c:pt idx="8">
                  <c:v>46</c:v>
                </c:pt>
                <c:pt idx="9">
                  <c:v>34</c:v>
                </c:pt>
                <c:pt idx="10">
                  <c:v>28</c:v>
                </c:pt>
                <c:pt idx="11">
                  <c:v>70</c:v>
                </c:pt>
                <c:pt idx="12">
                  <c:v>54</c:v>
                </c:pt>
                <c:pt idx="13">
                  <c:v>41</c:v>
                </c:pt>
                <c:pt idx="14">
                  <c:v>80</c:v>
                </c:pt>
                <c:pt idx="15">
                  <c:v>51</c:v>
                </c:pt>
                <c:pt idx="16">
                  <c:v>36</c:v>
                </c:pt>
                <c:pt idx="17">
                  <c:v>27</c:v>
                </c:pt>
                <c:pt idx="18">
                  <c:v>61</c:v>
                </c:pt>
                <c:pt idx="19">
                  <c:v>21</c:v>
                </c:pt>
                <c:pt idx="20">
                  <c:v>46</c:v>
                </c:pt>
                <c:pt idx="21">
                  <c:v>45</c:v>
                </c:pt>
                <c:pt idx="22">
                  <c:v>39</c:v>
                </c:pt>
                <c:pt idx="23">
                  <c:v>27</c:v>
                </c:pt>
                <c:pt idx="24">
                  <c:v>35</c:v>
                </c:pt>
                <c:pt idx="25">
                  <c:v>35</c:v>
                </c:pt>
                <c:pt idx="26">
                  <c:v>25</c:v>
                </c:pt>
                <c:pt idx="27">
                  <c:v>36</c:v>
                </c:pt>
                <c:pt idx="28">
                  <c:v>18</c:v>
                </c:pt>
                <c:pt idx="29">
                  <c:v>20</c:v>
                </c:pt>
                <c:pt idx="30">
                  <c:v>27</c:v>
                </c:pt>
              </c:numCache>
            </c:numRef>
          </c:val>
          <c:extLst>
            <c:ext xmlns:c16="http://schemas.microsoft.com/office/drawing/2014/chart" uri="{C3380CC4-5D6E-409C-BE32-E72D297353CC}">
              <c16:uniqueId val="{00000004-3573-4362-9DB5-6DF691F225EE}"/>
            </c:ext>
          </c:extLst>
        </c:ser>
        <c:ser>
          <c:idx val="5"/>
          <c:order val="5"/>
          <c:tx>
            <c:strRef>
              <c:f>Sheet1!$G$1</c:f>
              <c:strCache>
                <c:ptCount val="1"/>
                <c:pt idx="0">
                  <c:v>September</c:v>
                </c:pt>
              </c:strCache>
            </c:strRef>
          </c:tx>
          <c:spPr>
            <a:solidFill>
              <a:schemeClr val="accent6"/>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Sheet1!$G$2:$G$32</c:f>
              <c:numCache>
                <c:formatCode>General</c:formatCode>
                <c:ptCount val="31"/>
                <c:pt idx="0">
                  <c:v>34</c:v>
                </c:pt>
                <c:pt idx="1">
                  <c:v>27</c:v>
                </c:pt>
                <c:pt idx="2">
                  <c:v>27</c:v>
                </c:pt>
                <c:pt idx="3">
                  <c:v>35</c:v>
                </c:pt>
                <c:pt idx="4">
                  <c:v>33</c:v>
                </c:pt>
                <c:pt idx="5">
                  <c:v>29</c:v>
                </c:pt>
                <c:pt idx="6">
                  <c:v>36</c:v>
                </c:pt>
                <c:pt idx="7">
                  <c:v>50</c:v>
                </c:pt>
                <c:pt idx="8">
                  <c:v>17</c:v>
                </c:pt>
                <c:pt idx="9">
                  <c:v>20</c:v>
                </c:pt>
                <c:pt idx="10">
                  <c:v>17</c:v>
                </c:pt>
                <c:pt idx="11">
                  <c:v>40</c:v>
                </c:pt>
                <c:pt idx="12">
                  <c:v>26</c:v>
                </c:pt>
                <c:pt idx="13">
                  <c:v>23</c:v>
                </c:pt>
                <c:pt idx="14">
                  <c:v>24</c:v>
                </c:pt>
                <c:pt idx="15">
                  <c:v>21</c:v>
                </c:pt>
                <c:pt idx="16">
                  <c:v>30</c:v>
                </c:pt>
                <c:pt idx="17">
                  <c:v>37</c:v>
                </c:pt>
                <c:pt idx="18">
                  <c:v>15</c:v>
                </c:pt>
                <c:pt idx="19">
                  <c:v>24</c:v>
                </c:pt>
                <c:pt idx="20">
                  <c:v>37</c:v>
                </c:pt>
                <c:pt idx="21">
                  <c:v>37</c:v>
                </c:pt>
                <c:pt idx="22">
                  <c:v>19</c:v>
                </c:pt>
                <c:pt idx="23">
                  <c:v>10</c:v>
                </c:pt>
                <c:pt idx="24">
                  <c:v>28</c:v>
                </c:pt>
                <c:pt idx="25">
                  <c:v>35</c:v>
                </c:pt>
                <c:pt idx="26">
                  <c:v>24</c:v>
                </c:pt>
                <c:pt idx="27">
                  <c:v>30</c:v>
                </c:pt>
                <c:pt idx="28">
                  <c:v>9</c:v>
                </c:pt>
              </c:numCache>
            </c:numRef>
          </c:val>
          <c:extLst>
            <c:ext xmlns:c16="http://schemas.microsoft.com/office/drawing/2014/chart" uri="{C3380CC4-5D6E-409C-BE32-E72D297353CC}">
              <c16:uniqueId val="{00000005-3573-4362-9DB5-6DF691F225EE}"/>
            </c:ext>
          </c:extLst>
        </c:ser>
        <c:dLbls>
          <c:showLegendKey val="0"/>
          <c:showVal val="0"/>
          <c:showCatName val="0"/>
          <c:showSerName val="0"/>
          <c:showPercent val="0"/>
          <c:showBubbleSize val="0"/>
        </c:dLbls>
        <c:gapWidth val="150"/>
        <c:overlap val="100"/>
        <c:axId val="657934799"/>
        <c:axId val="657928079"/>
      </c:barChart>
      <c:dateAx>
        <c:axId val="65793479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28079"/>
        <c:crosses val="autoZero"/>
        <c:auto val="0"/>
        <c:lblOffset val="100"/>
        <c:baseTimeUnit val="days"/>
      </c:dateAx>
      <c:valAx>
        <c:axId val="657928079"/>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Post</a:t>
                </a:r>
                <a:r>
                  <a:rPr lang="en-IN" baseline="0" dirty="0"/>
                  <a:t> quantity</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34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3537449800455129E-2"/>
          <c:y val="0.12224827359771366"/>
          <c:w val="0.72860644452043877"/>
          <c:h val="0.80581790575498791"/>
        </c:manualLayout>
      </c:layout>
      <c:pie3DChart>
        <c:varyColors val="1"/>
        <c:ser>
          <c:idx val="0"/>
          <c:order val="0"/>
          <c:tx>
            <c:strRef>
              <c:f>Sheet1!$B$1</c:f>
              <c:strCache>
                <c:ptCount val="1"/>
                <c:pt idx="0">
                  <c:v>Sales</c:v>
                </c:pt>
              </c:strCache>
            </c:strRef>
          </c:tx>
          <c:dPt>
            <c:idx val="0"/>
            <c:bubble3D val="0"/>
            <c:spPr>
              <a:solidFill>
                <a:srgbClr val="3C8A62"/>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83-423A-B4B5-BBD2B4ACF8FF}"/>
              </c:ext>
            </c:extLst>
          </c:dPt>
          <c:dPt>
            <c:idx val="1"/>
            <c:bubble3D val="0"/>
            <c:explosion val="1"/>
            <c:spPr>
              <a:solidFill>
                <a:srgbClr val="949494"/>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83-423A-B4B5-BBD2B4ACF8FF}"/>
              </c:ext>
            </c:extLst>
          </c:dPt>
          <c:dPt>
            <c:idx val="2"/>
            <c:bubble3D val="0"/>
            <c:spPr>
              <a:solidFill>
                <a:srgbClr val="FF0000"/>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83-423A-B4B5-BBD2B4ACF8F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Positive</c:v>
                </c:pt>
                <c:pt idx="1">
                  <c:v>Neutral</c:v>
                </c:pt>
                <c:pt idx="2">
                  <c:v>Negative</c:v>
                </c:pt>
              </c:strCache>
            </c:strRef>
          </c:cat>
          <c:val>
            <c:numRef>
              <c:f>Sheet1!$B$2:$B$4</c:f>
              <c:numCache>
                <c:formatCode>General</c:formatCode>
                <c:ptCount val="3"/>
                <c:pt idx="0">
                  <c:v>5000</c:v>
                </c:pt>
                <c:pt idx="1">
                  <c:v>2315</c:v>
                </c:pt>
                <c:pt idx="2">
                  <c:v>573</c:v>
                </c:pt>
              </c:numCache>
            </c:numRef>
          </c:val>
          <c:extLst>
            <c:ext xmlns:c16="http://schemas.microsoft.com/office/drawing/2014/chart" uri="{C3380CC4-5D6E-409C-BE32-E72D297353CC}">
              <c16:uniqueId val="{00000008-BA83-423A-B4B5-BBD2B4ACF8FF}"/>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322086917793658E-2"/>
          <c:y val="4.9853174842060095E-2"/>
          <c:w val="0.90995829232283465"/>
          <c:h val="0.84209677398518856"/>
        </c:manualLayout>
      </c:layout>
      <c:barChart>
        <c:barDir val="col"/>
        <c:grouping val="percentStacked"/>
        <c:varyColors val="0"/>
        <c:ser>
          <c:idx val="0"/>
          <c:order val="0"/>
          <c:tx>
            <c:strRef>
              <c:f>Sheet1!$B$1</c:f>
              <c:strCache>
                <c:ptCount val="1"/>
                <c:pt idx="0">
                  <c:v>Positive</c:v>
                </c:pt>
              </c:strCache>
            </c:strRef>
          </c:tx>
          <c:spPr>
            <a:solidFill>
              <a:srgbClr val="3C8A62"/>
            </a:solidFill>
            <a:ln>
              <a:noFill/>
            </a:ln>
            <a:effectLst/>
          </c:spPr>
          <c:invertIfNegative val="0"/>
          <c:dLbls>
            <c:dLbl>
              <c:idx val="0"/>
              <c:layout>
                <c:manualLayout>
                  <c:x val="5.3124999999999999E-2"/>
                  <c:y val="-1.17187492791124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D4-4B8F-A7D5-F61D3F8ADDF9}"/>
                </c:ext>
              </c:extLst>
            </c:dLbl>
            <c:dLbl>
              <c:idx val="1"/>
              <c:layout>
                <c:manualLayout>
                  <c:x val="6.25E-2"/>
                  <c:y val="-8.5936501967686754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1D4-4B8F-A7D5-F61D3F8ADDF9}"/>
                </c:ext>
              </c:extLst>
            </c:dLbl>
            <c:dLbl>
              <c:idx val="2"/>
              <c:layout>
                <c:manualLayout>
                  <c:x val="0.05"/>
                  <c:y val="-3.2812497981514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1D4-4B8F-A7D5-F61D3F8ADDF9}"/>
                </c:ext>
              </c:extLst>
            </c:dLbl>
            <c:dLbl>
              <c:idx val="3"/>
              <c:layout>
                <c:manualLayout>
                  <c:x val="5.7812500000000003E-2"/>
                  <c:y val="-2.3437498558224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1D4-4B8F-A7D5-F61D3F8ADDF9}"/>
                </c:ext>
              </c:extLst>
            </c:dLbl>
            <c:dLbl>
              <c:idx val="4"/>
              <c:layout>
                <c:manualLayout>
                  <c:x val="6.249999999999977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1D4-4B8F-A7D5-F61D3F8ADDF9}"/>
                </c:ext>
              </c:extLst>
            </c:dLbl>
            <c:dLbl>
              <c:idx val="5"/>
              <c:layout>
                <c:manualLayout>
                  <c:x val="5.0304878048780602E-2"/>
                  <c:y val="-3.2812497981514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1D4-4B8F-A7D5-F61D3F8ADDF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Sheet1!$A$2:$A$7</c:f>
              <c:strCache>
                <c:ptCount val="6"/>
                <c:pt idx="0">
                  <c:v>April</c:v>
                </c:pt>
                <c:pt idx="1">
                  <c:v>May</c:v>
                </c:pt>
                <c:pt idx="2">
                  <c:v>June</c:v>
                </c:pt>
                <c:pt idx="3">
                  <c:v>July</c:v>
                </c:pt>
                <c:pt idx="4">
                  <c:v>August</c:v>
                </c:pt>
                <c:pt idx="5">
                  <c:v>September</c:v>
                </c:pt>
              </c:strCache>
            </c:strRef>
          </c:cat>
          <c:val>
            <c:numRef>
              <c:f>Sheet1!$B$2:$B$7</c:f>
              <c:numCache>
                <c:formatCode>General</c:formatCode>
                <c:ptCount val="6"/>
                <c:pt idx="0">
                  <c:v>749</c:v>
                </c:pt>
                <c:pt idx="1">
                  <c:v>1104</c:v>
                </c:pt>
                <c:pt idx="2">
                  <c:v>812</c:v>
                </c:pt>
                <c:pt idx="3">
                  <c:v>810</c:v>
                </c:pt>
                <c:pt idx="4">
                  <c:v>1069</c:v>
                </c:pt>
                <c:pt idx="5">
                  <c:v>456</c:v>
                </c:pt>
              </c:numCache>
            </c:numRef>
          </c:val>
          <c:extLst>
            <c:ext xmlns:c16="http://schemas.microsoft.com/office/drawing/2014/chart" uri="{C3380CC4-5D6E-409C-BE32-E72D297353CC}">
              <c16:uniqueId val="{00000006-E1D4-4B8F-A7D5-F61D3F8ADDF9}"/>
            </c:ext>
          </c:extLst>
        </c:ser>
        <c:ser>
          <c:idx val="1"/>
          <c:order val="1"/>
          <c:tx>
            <c:strRef>
              <c:f>Sheet1!$C$1</c:f>
              <c:strCache>
                <c:ptCount val="1"/>
                <c:pt idx="0">
                  <c:v>Neutral</c:v>
                </c:pt>
              </c:strCache>
            </c:strRef>
          </c:tx>
          <c:spPr>
            <a:solidFill>
              <a:srgbClr val="949494"/>
            </a:solidFill>
            <a:ln>
              <a:noFill/>
            </a:ln>
            <a:effectLst/>
          </c:spPr>
          <c:invertIfNegative val="0"/>
          <c:dLbls>
            <c:dLbl>
              <c:idx val="0"/>
              <c:layout>
                <c:manualLayout>
                  <c:x val="5.3124999999999999E-2"/>
                  <c:y val="2.3437498558224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1D4-4B8F-A7D5-F61D3F8ADDF9}"/>
                </c:ext>
              </c:extLst>
            </c:dLbl>
            <c:dLbl>
              <c:idx val="1"/>
              <c:layout>
                <c:manualLayout>
                  <c:x val="5.3124999999999999E-2"/>
                  <c:y val="1.87499988465797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1D4-4B8F-A7D5-F61D3F8ADDF9}"/>
                </c:ext>
              </c:extLst>
            </c:dLbl>
            <c:dLbl>
              <c:idx val="2"/>
              <c:layout>
                <c:manualLayout>
                  <c:x val="5.9374999999999942E-2"/>
                  <c:y val="-1.6406248990757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1D4-4B8F-A7D5-F61D3F8ADDF9}"/>
                </c:ext>
              </c:extLst>
            </c:dLbl>
            <c:dLbl>
              <c:idx val="3"/>
              <c:layout>
                <c:manualLayout>
                  <c:x val="5.3124999999999888E-2"/>
                  <c:y val="1.40624991349348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1D4-4B8F-A7D5-F61D3F8ADDF9}"/>
                </c:ext>
              </c:extLst>
            </c:dLbl>
            <c:dLbl>
              <c:idx val="4"/>
              <c:layout>
                <c:manualLayout>
                  <c:x val="5.1562499999999997E-2"/>
                  <c:y val="7.031249567467444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1D4-4B8F-A7D5-F61D3F8ADDF9}"/>
                </c:ext>
              </c:extLst>
            </c:dLbl>
            <c:dLbl>
              <c:idx val="5"/>
              <c:layout>
                <c:manualLayout>
                  <c:x val="5.7812499999999885E-2"/>
                  <c:y val="-1.17187492791123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1D4-4B8F-A7D5-F61D3F8ADDF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Sheet1!$A$2:$A$7</c:f>
              <c:strCache>
                <c:ptCount val="6"/>
                <c:pt idx="0">
                  <c:v>April</c:v>
                </c:pt>
                <c:pt idx="1">
                  <c:v>May</c:v>
                </c:pt>
                <c:pt idx="2">
                  <c:v>June</c:v>
                </c:pt>
                <c:pt idx="3">
                  <c:v>July</c:v>
                </c:pt>
                <c:pt idx="4">
                  <c:v>August</c:v>
                </c:pt>
                <c:pt idx="5">
                  <c:v>September</c:v>
                </c:pt>
              </c:strCache>
            </c:strRef>
          </c:cat>
          <c:val>
            <c:numRef>
              <c:f>Sheet1!$C$2:$C$7</c:f>
              <c:numCache>
                <c:formatCode>General</c:formatCode>
                <c:ptCount val="6"/>
                <c:pt idx="0">
                  <c:v>481</c:v>
                </c:pt>
                <c:pt idx="1">
                  <c:v>315</c:v>
                </c:pt>
                <c:pt idx="2">
                  <c:v>540</c:v>
                </c:pt>
                <c:pt idx="3">
                  <c:v>316</c:v>
                </c:pt>
                <c:pt idx="4">
                  <c:v>389</c:v>
                </c:pt>
                <c:pt idx="5">
                  <c:v>274</c:v>
                </c:pt>
              </c:numCache>
            </c:numRef>
          </c:val>
          <c:extLst>
            <c:ext xmlns:c16="http://schemas.microsoft.com/office/drawing/2014/chart" uri="{C3380CC4-5D6E-409C-BE32-E72D297353CC}">
              <c16:uniqueId val="{0000000D-E1D4-4B8F-A7D5-F61D3F8ADDF9}"/>
            </c:ext>
          </c:extLst>
        </c:ser>
        <c:ser>
          <c:idx val="2"/>
          <c:order val="2"/>
          <c:tx>
            <c:strRef>
              <c:f>Sheet1!$D$1</c:f>
              <c:strCache>
                <c:ptCount val="1"/>
                <c:pt idx="0">
                  <c:v>Negative</c:v>
                </c:pt>
              </c:strCache>
            </c:strRef>
          </c:tx>
          <c:spPr>
            <a:solidFill>
              <a:srgbClr val="FF0000"/>
            </a:solidFill>
            <a:ln>
              <a:noFill/>
            </a:ln>
            <a:effectLst/>
          </c:spPr>
          <c:invertIfNegative val="0"/>
          <c:dLbls>
            <c:dLbl>
              <c:idx val="0"/>
              <c:layout>
                <c:manualLayout>
                  <c:x val="5.1562499999999997E-2"/>
                  <c:y val="1.17187492791123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1D4-4B8F-A7D5-F61D3F8ADDF9}"/>
                </c:ext>
              </c:extLst>
            </c:dLbl>
            <c:dLbl>
              <c:idx val="1"/>
              <c:layout>
                <c:manualLayout>
                  <c:x val="5.46875E-2"/>
                  <c:y val="5.3710313729804222E-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1D4-4B8F-A7D5-F61D3F8ADDF9}"/>
                </c:ext>
              </c:extLst>
            </c:dLbl>
            <c:dLbl>
              <c:idx val="2"/>
              <c:layout>
                <c:manualLayout>
                  <c:x val="5.781249999999994E-2"/>
                  <c:y val="1.40624991349348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1D4-4B8F-A7D5-F61D3F8ADDF9}"/>
                </c:ext>
              </c:extLst>
            </c:dLbl>
            <c:dLbl>
              <c:idx val="3"/>
              <c:layout>
                <c:manualLayout>
                  <c:x val="5.46875E-2"/>
                  <c:y val="4.6874997116449438E-3"/>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0">
                  <a:spAutoFit/>
                </a:bodyPr>
                <a:lstStyle/>
                <a:p>
                  <a:pPr algn="ctr">
                    <a:defRPr lang="en-US"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1-E1D4-4B8F-A7D5-F61D3F8ADDF9}"/>
                </c:ext>
              </c:extLst>
            </c:dLbl>
            <c:dLbl>
              <c:idx val="4"/>
              <c:layout>
                <c:manualLayout>
                  <c:x val="5.6249999999999883E-2"/>
                  <c:y val="-1.40624991349348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1D4-4B8F-A7D5-F61D3F8ADDF9}"/>
                </c:ext>
              </c:extLst>
            </c:dLbl>
            <c:dLbl>
              <c:idx val="5"/>
              <c:layout>
                <c:manualLayout>
                  <c:x val="5.1562499999999997E-2"/>
                  <c:y val="-9.37499942328990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1D4-4B8F-A7D5-F61D3F8ADDF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Sheet1!$A$2:$A$7</c:f>
              <c:strCache>
                <c:ptCount val="6"/>
                <c:pt idx="0">
                  <c:v>April</c:v>
                </c:pt>
                <c:pt idx="1">
                  <c:v>May</c:v>
                </c:pt>
                <c:pt idx="2">
                  <c:v>June</c:v>
                </c:pt>
                <c:pt idx="3">
                  <c:v>July</c:v>
                </c:pt>
                <c:pt idx="4">
                  <c:v>August</c:v>
                </c:pt>
                <c:pt idx="5">
                  <c:v>September</c:v>
                </c:pt>
              </c:strCache>
            </c:strRef>
          </c:cat>
          <c:val>
            <c:numRef>
              <c:f>Sheet1!$D$2:$D$7</c:f>
              <c:numCache>
                <c:formatCode>General</c:formatCode>
                <c:ptCount val="6"/>
                <c:pt idx="0">
                  <c:v>68</c:v>
                </c:pt>
                <c:pt idx="1">
                  <c:v>141</c:v>
                </c:pt>
                <c:pt idx="2">
                  <c:v>102</c:v>
                </c:pt>
                <c:pt idx="3">
                  <c:v>59</c:v>
                </c:pt>
                <c:pt idx="4">
                  <c:v>139</c:v>
                </c:pt>
                <c:pt idx="5">
                  <c:v>64</c:v>
                </c:pt>
              </c:numCache>
            </c:numRef>
          </c:val>
          <c:extLst>
            <c:ext xmlns:c16="http://schemas.microsoft.com/office/drawing/2014/chart" uri="{C3380CC4-5D6E-409C-BE32-E72D297353CC}">
              <c16:uniqueId val="{00000014-E1D4-4B8F-A7D5-F61D3F8ADDF9}"/>
            </c:ext>
          </c:extLst>
        </c:ser>
        <c:dLbls>
          <c:dLblPos val="inEnd"/>
          <c:showLegendKey val="0"/>
          <c:showVal val="1"/>
          <c:showCatName val="0"/>
          <c:showSerName val="0"/>
          <c:showPercent val="0"/>
          <c:showBubbleSize val="0"/>
        </c:dLbls>
        <c:gapWidth val="150"/>
        <c:overlap val="100"/>
        <c:axId val="657926159"/>
        <c:axId val="657935279"/>
      </c:barChart>
      <c:catAx>
        <c:axId val="65792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35279"/>
        <c:crosses val="autoZero"/>
        <c:auto val="1"/>
        <c:lblAlgn val="ctr"/>
        <c:lblOffset val="100"/>
        <c:noMultiLvlLbl val="0"/>
      </c:catAx>
      <c:valAx>
        <c:axId val="65793527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2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28</c:v>
                </c:pt>
                <c:pt idx="1">
                  <c:v>7</c:v>
                </c:pt>
                <c:pt idx="2">
                  <c:v>37</c:v>
                </c:pt>
                <c:pt idx="3">
                  <c:v>41</c:v>
                </c:pt>
                <c:pt idx="4">
                  <c:v>31</c:v>
                </c:pt>
                <c:pt idx="5">
                  <c:v>27</c:v>
                </c:pt>
                <c:pt idx="6">
                  <c:v>42</c:v>
                </c:pt>
                <c:pt idx="7">
                  <c:v>21</c:v>
                </c:pt>
                <c:pt idx="8">
                  <c:v>17</c:v>
                </c:pt>
                <c:pt idx="9">
                  <c:v>18</c:v>
                </c:pt>
                <c:pt idx="10">
                  <c:v>19</c:v>
                </c:pt>
                <c:pt idx="11">
                  <c:v>18</c:v>
                </c:pt>
                <c:pt idx="12">
                  <c:v>27</c:v>
                </c:pt>
                <c:pt idx="13">
                  <c:v>17</c:v>
                </c:pt>
                <c:pt idx="14">
                  <c:v>12</c:v>
                </c:pt>
                <c:pt idx="15">
                  <c:v>20</c:v>
                </c:pt>
                <c:pt idx="16">
                  <c:v>24</c:v>
                </c:pt>
                <c:pt idx="17">
                  <c:v>23</c:v>
                </c:pt>
                <c:pt idx="18">
                  <c:v>20</c:v>
                </c:pt>
                <c:pt idx="19">
                  <c:v>32</c:v>
                </c:pt>
                <c:pt idx="20">
                  <c:v>17</c:v>
                </c:pt>
                <c:pt idx="21">
                  <c:v>31</c:v>
                </c:pt>
                <c:pt idx="22">
                  <c:v>33</c:v>
                </c:pt>
                <c:pt idx="23">
                  <c:v>18</c:v>
                </c:pt>
                <c:pt idx="24">
                  <c:v>26</c:v>
                </c:pt>
                <c:pt idx="25">
                  <c:v>30</c:v>
                </c:pt>
                <c:pt idx="26">
                  <c:v>25</c:v>
                </c:pt>
                <c:pt idx="27">
                  <c:v>26</c:v>
                </c:pt>
                <c:pt idx="28">
                  <c:v>38</c:v>
                </c:pt>
                <c:pt idx="29">
                  <c:v>24</c:v>
                </c:pt>
              </c:numCache>
            </c:numRef>
          </c:val>
          <c:extLst>
            <c:ext xmlns:c16="http://schemas.microsoft.com/office/drawing/2014/chart" uri="{C3380CC4-5D6E-409C-BE32-E72D297353CC}">
              <c16:uniqueId val="{00000000-B7C4-48D7-A3B8-78BE911C1B35}"/>
            </c:ext>
          </c:extLst>
        </c:ser>
        <c:ser>
          <c:idx val="1"/>
          <c:order val="1"/>
          <c:tx>
            <c:strRef>
              <c:f>Sheet1!$C$1</c:f>
              <c:strCache>
                <c:ptCount val="1"/>
                <c:pt idx="0">
                  <c:v>Neutral</c:v>
                </c:pt>
              </c:strCache>
            </c:strRef>
          </c:tx>
          <c:spPr>
            <a:solidFill>
              <a:schemeClr val="accent2"/>
            </a:solidFill>
            <a:ln>
              <a:noFill/>
            </a:ln>
            <a:effectLst/>
          </c:spPr>
          <c:invertIfNegative val="0"/>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20</c:v>
                </c:pt>
                <c:pt idx="1">
                  <c:v>21</c:v>
                </c:pt>
                <c:pt idx="2">
                  <c:v>14</c:v>
                </c:pt>
                <c:pt idx="3">
                  <c:v>12</c:v>
                </c:pt>
                <c:pt idx="4">
                  <c:v>29</c:v>
                </c:pt>
                <c:pt idx="5">
                  <c:v>22</c:v>
                </c:pt>
                <c:pt idx="6">
                  <c:v>13</c:v>
                </c:pt>
                <c:pt idx="7">
                  <c:v>15</c:v>
                </c:pt>
                <c:pt idx="8">
                  <c:v>10</c:v>
                </c:pt>
                <c:pt idx="9">
                  <c:v>12</c:v>
                </c:pt>
                <c:pt idx="10">
                  <c:v>12</c:v>
                </c:pt>
                <c:pt idx="11">
                  <c:v>8</c:v>
                </c:pt>
                <c:pt idx="12">
                  <c:v>19</c:v>
                </c:pt>
                <c:pt idx="13">
                  <c:v>12</c:v>
                </c:pt>
                <c:pt idx="14">
                  <c:v>8</c:v>
                </c:pt>
                <c:pt idx="15">
                  <c:v>6</c:v>
                </c:pt>
                <c:pt idx="16">
                  <c:v>12</c:v>
                </c:pt>
                <c:pt idx="17">
                  <c:v>13</c:v>
                </c:pt>
                <c:pt idx="18">
                  <c:v>24</c:v>
                </c:pt>
                <c:pt idx="19">
                  <c:v>16</c:v>
                </c:pt>
                <c:pt idx="20">
                  <c:v>7</c:v>
                </c:pt>
                <c:pt idx="21">
                  <c:v>3</c:v>
                </c:pt>
                <c:pt idx="22">
                  <c:v>11</c:v>
                </c:pt>
                <c:pt idx="23">
                  <c:v>16</c:v>
                </c:pt>
                <c:pt idx="24">
                  <c:v>11</c:v>
                </c:pt>
                <c:pt idx="25">
                  <c:v>14</c:v>
                </c:pt>
                <c:pt idx="26">
                  <c:v>15</c:v>
                </c:pt>
                <c:pt idx="27">
                  <c:v>54</c:v>
                </c:pt>
                <c:pt idx="28">
                  <c:v>32</c:v>
                </c:pt>
                <c:pt idx="29">
                  <c:v>20</c:v>
                </c:pt>
              </c:numCache>
            </c:numRef>
          </c:val>
          <c:extLst>
            <c:ext xmlns:c16="http://schemas.microsoft.com/office/drawing/2014/chart" uri="{C3380CC4-5D6E-409C-BE32-E72D297353CC}">
              <c16:uniqueId val="{00000001-B7C4-48D7-A3B8-78BE911C1B35}"/>
            </c:ext>
          </c:extLst>
        </c:ser>
        <c:ser>
          <c:idx val="2"/>
          <c:order val="2"/>
          <c:tx>
            <c:strRef>
              <c:f>Sheet1!$D$1</c:f>
              <c:strCache>
                <c:ptCount val="1"/>
                <c:pt idx="0">
                  <c:v>Negative</c:v>
                </c:pt>
              </c:strCache>
            </c:strRef>
          </c:tx>
          <c:spPr>
            <a:solidFill>
              <a:schemeClr val="accent3"/>
            </a:solidFill>
            <a:ln>
              <a:noFill/>
            </a:ln>
            <a:effectLst/>
          </c:spPr>
          <c:invertIfNegative val="0"/>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Sheet1!$D$2:$D$31</c:f>
              <c:numCache>
                <c:formatCode>General</c:formatCode>
                <c:ptCount val="30"/>
                <c:pt idx="0">
                  <c:v>2</c:v>
                </c:pt>
                <c:pt idx="1">
                  <c:v>5</c:v>
                </c:pt>
                <c:pt idx="2">
                  <c:v>1</c:v>
                </c:pt>
                <c:pt idx="3">
                  <c:v>3</c:v>
                </c:pt>
                <c:pt idx="4">
                  <c:v>6</c:v>
                </c:pt>
                <c:pt idx="5">
                  <c:v>1</c:v>
                </c:pt>
                <c:pt idx="6">
                  <c:v>3</c:v>
                </c:pt>
                <c:pt idx="7">
                  <c:v>1</c:v>
                </c:pt>
                <c:pt idx="8">
                  <c:v>4</c:v>
                </c:pt>
                <c:pt idx="9">
                  <c:v>1</c:v>
                </c:pt>
                <c:pt idx="11">
                  <c:v>2</c:v>
                </c:pt>
                <c:pt idx="12">
                  <c:v>2</c:v>
                </c:pt>
                <c:pt idx="13">
                  <c:v>6</c:v>
                </c:pt>
                <c:pt idx="17">
                  <c:v>4</c:v>
                </c:pt>
                <c:pt idx="18">
                  <c:v>1</c:v>
                </c:pt>
                <c:pt idx="19">
                  <c:v>3</c:v>
                </c:pt>
                <c:pt idx="20">
                  <c:v>1</c:v>
                </c:pt>
                <c:pt idx="21">
                  <c:v>2</c:v>
                </c:pt>
                <c:pt idx="22">
                  <c:v>2</c:v>
                </c:pt>
                <c:pt idx="23">
                  <c:v>5</c:v>
                </c:pt>
                <c:pt idx="24">
                  <c:v>3</c:v>
                </c:pt>
                <c:pt idx="25">
                  <c:v>3</c:v>
                </c:pt>
                <c:pt idx="26">
                  <c:v>3</c:v>
                </c:pt>
                <c:pt idx="28">
                  <c:v>4</c:v>
                </c:pt>
              </c:numCache>
            </c:numRef>
          </c:val>
          <c:extLst>
            <c:ext xmlns:c16="http://schemas.microsoft.com/office/drawing/2014/chart" uri="{C3380CC4-5D6E-409C-BE32-E72D297353CC}">
              <c16:uniqueId val="{00000002-B7C4-48D7-A3B8-78BE911C1B35}"/>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No.</a:t>
                </a:r>
                <a:r>
                  <a:rPr lang="en-IN" baseline="0" dirty="0"/>
                  <a:t> of Post</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17</c:v>
                </c:pt>
                <c:pt idx="1">
                  <c:v>35</c:v>
                </c:pt>
                <c:pt idx="2">
                  <c:v>17</c:v>
                </c:pt>
                <c:pt idx="3">
                  <c:v>23</c:v>
                </c:pt>
                <c:pt idx="4">
                  <c:v>39</c:v>
                </c:pt>
                <c:pt idx="5">
                  <c:v>26</c:v>
                </c:pt>
                <c:pt idx="6">
                  <c:v>17</c:v>
                </c:pt>
                <c:pt idx="7">
                  <c:v>21</c:v>
                </c:pt>
                <c:pt idx="8">
                  <c:v>41</c:v>
                </c:pt>
                <c:pt idx="9">
                  <c:v>19</c:v>
                </c:pt>
                <c:pt idx="10">
                  <c:v>27</c:v>
                </c:pt>
                <c:pt idx="11">
                  <c:v>26</c:v>
                </c:pt>
                <c:pt idx="12">
                  <c:v>18</c:v>
                </c:pt>
                <c:pt idx="13">
                  <c:v>31</c:v>
                </c:pt>
                <c:pt idx="14">
                  <c:v>24</c:v>
                </c:pt>
                <c:pt idx="15">
                  <c:v>25</c:v>
                </c:pt>
                <c:pt idx="16">
                  <c:v>44</c:v>
                </c:pt>
                <c:pt idx="17">
                  <c:v>43</c:v>
                </c:pt>
                <c:pt idx="18">
                  <c:v>61</c:v>
                </c:pt>
                <c:pt idx="19">
                  <c:v>68</c:v>
                </c:pt>
                <c:pt idx="20">
                  <c:v>108</c:v>
                </c:pt>
                <c:pt idx="21">
                  <c:v>90</c:v>
                </c:pt>
                <c:pt idx="22">
                  <c:v>42</c:v>
                </c:pt>
                <c:pt idx="23">
                  <c:v>32</c:v>
                </c:pt>
                <c:pt idx="24">
                  <c:v>34</c:v>
                </c:pt>
                <c:pt idx="25">
                  <c:v>56</c:v>
                </c:pt>
                <c:pt idx="26">
                  <c:v>32</c:v>
                </c:pt>
                <c:pt idx="27">
                  <c:v>20</c:v>
                </c:pt>
                <c:pt idx="28">
                  <c:v>27</c:v>
                </c:pt>
                <c:pt idx="29">
                  <c:v>19</c:v>
                </c:pt>
                <c:pt idx="30">
                  <c:v>22</c:v>
                </c:pt>
              </c:numCache>
            </c:numRef>
          </c:val>
          <c:extLst>
            <c:ext xmlns:c16="http://schemas.microsoft.com/office/drawing/2014/chart" uri="{C3380CC4-5D6E-409C-BE32-E72D297353CC}">
              <c16:uniqueId val="{00000000-3A1C-4E27-9D54-417CE694904A}"/>
            </c:ext>
          </c:extLst>
        </c:ser>
        <c:ser>
          <c:idx val="1"/>
          <c:order val="1"/>
          <c:tx>
            <c:strRef>
              <c:f>Sheet1!$C$1</c:f>
              <c:strCache>
                <c:ptCount val="1"/>
                <c:pt idx="0">
                  <c:v>Neutral</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11</c:v>
                </c:pt>
                <c:pt idx="1">
                  <c:v>9</c:v>
                </c:pt>
                <c:pt idx="2">
                  <c:v>14</c:v>
                </c:pt>
                <c:pt idx="3">
                  <c:v>8</c:v>
                </c:pt>
                <c:pt idx="4">
                  <c:v>9</c:v>
                </c:pt>
                <c:pt idx="5">
                  <c:v>5</c:v>
                </c:pt>
                <c:pt idx="6">
                  <c:v>4</c:v>
                </c:pt>
                <c:pt idx="7">
                  <c:v>6</c:v>
                </c:pt>
                <c:pt idx="8">
                  <c:v>11</c:v>
                </c:pt>
                <c:pt idx="9">
                  <c:v>7</c:v>
                </c:pt>
                <c:pt idx="10">
                  <c:v>19</c:v>
                </c:pt>
                <c:pt idx="11">
                  <c:v>21</c:v>
                </c:pt>
                <c:pt idx="12">
                  <c:v>7</c:v>
                </c:pt>
                <c:pt idx="13">
                  <c:v>12</c:v>
                </c:pt>
                <c:pt idx="14">
                  <c:v>10</c:v>
                </c:pt>
                <c:pt idx="15">
                  <c:v>17</c:v>
                </c:pt>
                <c:pt idx="16">
                  <c:v>7</c:v>
                </c:pt>
                <c:pt idx="17">
                  <c:v>4</c:v>
                </c:pt>
                <c:pt idx="18">
                  <c:v>10</c:v>
                </c:pt>
                <c:pt idx="19">
                  <c:v>11</c:v>
                </c:pt>
                <c:pt idx="20">
                  <c:v>10</c:v>
                </c:pt>
                <c:pt idx="21">
                  <c:v>19</c:v>
                </c:pt>
                <c:pt idx="22">
                  <c:v>11</c:v>
                </c:pt>
                <c:pt idx="23">
                  <c:v>8</c:v>
                </c:pt>
                <c:pt idx="24">
                  <c:v>6</c:v>
                </c:pt>
                <c:pt idx="25">
                  <c:v>8</c:v>
                </c:pt>
                <c:pt idx="26">
                  <c:v>7</c:v>
                </c:pt>
                <c:pt idx="27">
                  <c:v>13</c:v>
                </c:pt>
                <c:pt idx="28">
                  <c:v>11</c:v>
                </c:pt>
                <c:pt idx="29">
                  <c:v>12</c:v>
                </c:pt>
                <c:pt idx="30">
                  <c:v>8</c:v>
                </c:pt>
              </c:numCache>
            </c:numRef>
          </c:val>
          <c:extLst>
            <c:ext xmlns:c16="http://schemas.microsoft.com/office/drawing/2014/chart" uri="{C3380CC4-5D6E-409C-BE32-E72D297353CC}">
              <c16:uniqueId val="{00000001-3A1C-4E27-9D54-417CE694904A}"/>
            </c:ext>
          </c:extLst>
        </c:ser>
        <c:ser>
          <c:idx val="2"/>
          <c:order val="2"/>
          <c:tx>
            <c:strRef>
              <c:f>Sheet1!$D$1</c:f>
              <c:strCache>
                <c:ptCount val="1"/>
                <c:pt idx="0">
                  <c:v>Negative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2</c:v>
                </c:pt>
                <c:pt idx="1">
                  <c:v>3</c:v>
                </c:pt>
                <c:pt idx="3">
                  <c:v>3</c:v>
                </c:pt>
                <c:pt idx="4">
                  <c:v>2</c:v>
                </c:pt>
                <c:pt idx="5">
                  <c:v>7</c:v>
                </c:pt>
                <c:pt idx="6">
                  <c:v>5</c:v>
                </c:pt>
                <c:pt idx="8">
                  <c:v>3</c:v>
                </c:pt>
                <c:pt idx="9">
                  <c:v>4</c:v>
                </c:pt>
                <c:pt idx="10">
                  <c:v>5</c:v>
                </c:pt>
                <c:pt idx="11">
                  <c:v>6</c:v>
                </c:pt>
                <c:pt idx="12">
                  <c:v>4</c:v>
                </c:pt>
                <c:pt idx="13">
                  <c:v>1</c:v>
                </c:pt>
                <c:pt idx="16">
                  <c:v>4</c:v>
                </c:pt>
                <c:pt idx="17">
                  <c:v>4</c:v>
                </c:pt>
                <c:pt idx="18">
                  <c:v>12</c:v>
                </c:pt>
                <c:pt idx="19">
                  <c:v>5</c:v>
                </c:pt>
                <c:pt idx="20">
                  <c:v>10</c:v>
                </c:pt>
                <c:pt idx="21">
                  <c:v>8</c:v>
                </c:pt>
                <c:pt idx="22">
                  <c:v>3</c:v>
                </c:pt>
                <c:pt idx="23">
                  <c:v>2</c:v>
                </c:pt>
                <c:pt idx="24">
                  <c:v>1</c:v>
                </c:pt>
                <c:pt idx="25">
                  <c:v>4</c:v>
                </c:pt>
                <c:pt idx="26">
                  <c:v>2</c:v>
                </c:pt>
                <c:pt idx="27">
                  <c:v>1</c:v>
                </c:pt>
                <c:pt idx="29">
                  <c:v>20</c:v>
                </c:pt>
                <c:pt idx="30">
                  <c:v>20</c:v>
                </c:pt>
              </c:numCache>
            </c:numRef>
          </c:val>
          <c:extLst>
            <c:ext xmlns:c16="http://schemas.microsoft.com/office/drawing/2014/chart" uri="{C3380CC4-5D6E-409C-BE32-E72D297353CC}">
              <c16:uniqueId val="{00000002-3A1C-4E27-9D54-417CE694904A}"/>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330" b="0" i="0" u="none" strike="noStrike" kern="1200" baseline="0" dirty="0">
                    <a:solidFill>
                      <a:prstClr val="black">
                        <a:lumMod val="65000"/>
                        <a:lumOff val="35000"/>
                      </a:prstClr>
                    </a:solidFill>
                  </a:rPr>
                  <a:t>No. of Post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6976085518212"/>
          <c:y val="0.11895213404862034"/>
          <c:w val="0.87372566211982716"/>
          <c:h val="0.68623413255256105"/>
        </c:manualLayout>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21</c:v>
                </c:pt>
                <c:pt idx="1">
                  <c:v>30</c:v>
                </c:pt>
                <c:pt idx="2">
                  <c:v>13</c:v>
                </c:pt>
                <c:pt idx="3">
                  <c:v>19</c:v>
                </c:pt>
                <c:pt idx="4">
                  <c:v>20</c:v>
                </c:pt>
                <c:pt idx="5">
                  <c:v>22</c:v>
                </c:pt>
                <c:pt idx="6">
                  <c:v>25</c:v>
                </c:pt>
                <c:pt idx="7">
                  <c:v>24</c:v>
                </c:pt>
                <c:pt idx="8">
                  <c:v>14</c:v>
                </c:pt>
                <c:pt idx="9">
                  <c:v>20</c:v>
                </c:pt>
                <c:pt idx="10">
                  <c:v>24</c:v>
                </c:pt>
                <c:pt idx="11">
                  <c:v>47</c:v>
                </c:pt>
                <c:pt idx="12">
                  <c:v>27</c:v>
                </c:pt>
                <c:pt idx="13">
                  <c:v>26</c:v>
                </c:pt>
                <c:pt idx="14">
                  <c:v>27</c:v>
                </c:pt>
                <c:pt idx="15">
                  <c:v>24</c:v>
                </c:pt>
                <c:pt idx="16">
                  <c:v>25</c:v>
                </c:pt>
                <c:pt idx="17">
                  <c:v>21</c:v>
                </c:pt>
                <c:pt idx="18">
                  <c:v>25</c:v>
                </c:pt>
                <c:pt idx="19">
                  <c:v>36</c:v>
                </c:pt>
                <c:pt idx="20">
                  <c:v>35</c:v>
                </c:pt>
                <c:pt idx="21">
                  <c:v>33</c:v>
                </c:pt>
                <c:pt idx="22">
                  <c:v>52</c:v>
                </c:pt>
                <c:pt idx="23">
                  <c:v>35</c:v>
                </c:pt>
                <c:pt idx="24">
                  <c:v>31</c:v>
                </c:pt>
                <c:pt idx="25">
                  <c:v>25</c:v>
                </c:pt>
                <c:pt idx="26">
                  <c:v>34</c:v>
                </c:pt>
                <c:pt idx="27">
                  <c:v>23</c:v>
                </c:pt>
                <c:pt idx="28">
                  <c:v>20</c:v>
                </c:pt>
                <c:pt idx="29">
                  <c:v>34</c:v>
                </c:pt>
              </c:numCache>
            </c:numRef>
          </c:val>
          <c:extLst>
            <c:ext xmlns:c16="http://schemas.microsoft.com/office/drawing/2014/chart" uri="{C3380CC4-5D6E-409C-BE32-E72D297353CC}">
              <c16:uniqueId val="{00000000-66AF-4094-A4F4-5C5F8576BF0F}"/>
            </c:ext>
          </c:extLst>
        </c:ser>
        <c:ser>
          <c:idx val="1"/>
          <c:order val="1"/>
          <c:tx>
            <c:strRef>
              <c:f>Sheet1!$C$1</c:f>
              <c:strCache>
                <c:ptCount val="1"/>
                <c:pt idx="0">
                  <c:v>Neutral</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9</c:v>
                </c:pt>
                <c:pt idx="1">
                  <c:v>12</c:v>
                </c:pt>
                <c:pt idx="2">
                  <c:v>8</c:v>
                </c:pt>
                <c:pt idx="3">
                  <c:v>11</c:v>
                </c:pt>
                <c:pt idx="4">
                  <c:v>13</c:v>
                </c:pt>
                <c:pt idx="5">
                  <c:v>7</c:v>
                </c:pt>
                <c:pt idx="6">
                  <c:v>17</c:v>
                </c:pt>
                <c:pt idx="7">
                  <c:v>6</c:v>
                </c:pt>
                <c:pt idx="8">
                  <c:v>11</c:v>
                </c:pt>
                <c:pt idx="9">
                  <c:v>171</c:v>
                </c:pt>
                <c:pt idx="10">
                  <c:v>10</c:v>
                </c:pt>
                <c:pt idx="11">
                  <c:v>4</c:v>
                </c:pt>
                <c:pt idx="12">
                  <c:v>10</c:v>
                </c:pt>
                <c:pt idx="13">
                  <c:v>14</c:v>
                </c:pt>
                <c:pt idx="14">
                  <c:v>14</c:v>
                </c:pt>
                <c:pt idx="15">
                  <c:v>8</c:v>
                </c:pt>
                <c:pt idx="16">
                  <c:v>8</c:v>
                </c:pt>
                <c:pt idx="17">
                  <c:v>5</c:v>
                </c:pt>
                <c:pt idx="18">
                  <c:v>37</c:v>
                </c:pt>
                <c:pt idx="19">
                  <c:v>37</c:v>
                </c:pt>
                <c:pt idx="20">
                  <c:v>9</c:v>
                </c:pt>
                <c:pt idx="21">
                  <c:v>17</c:v>
                </c:pt>
                <c:pt idx="22">
                  <c:v>10</c:v>
                </c:pt>
                <c:pt idx="23">
                  <c:v>11</c:v>
                </c:pt>
                <c:pt idx="24">
                  <c:v>20</c:v>
                </c:pt>
                <c:pt idx="25">
                  <c:v>10</c:v>
                </c:pt>
                <c:pt idx="26">
                  <c:v>8</c:v>
                </c:pt>
                <c:pt idx="27">
                  <c:v>14</c:v>
                </c:pt>
                <c:pt idx="28">
                  <c:v>14</c:v>
                </c:pt>
                <c:pt idx="29">
                  <c:v>15</c:v>
                </c:pt>
              </c:numCache>
            </c:numRef>
          </c:val>
          <c:extLst>
            <c:ext xmlns:c16="http://schemas.microsoft.com/office/drawing/2014/chart" uri="{C3380CC4-5D6E-409C-BE32-E72D297353CC}">
              <c16:uniqueId val="{00000001-66AF-4094-A4F4-5C5F8576BF0F}"/>
            </c:ext>
          </c:extLst>
        </c:ser>
        <c:ser>
          <c:idx val="2"/>
          <c:order val="2"/>
          <c:tx>
            <c:strRef>
              <c:f>Sheet1!$D$1</c:f>
              <c:strCache>
                <c:ptCount val="1"/>
                <c:pt idx="0">
                  <c:v>Negative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5</c:v>
                </c:pt>
                <c:pt idx="1">
                  <c:v>1</c:v>
                </c:pt>
                <c:pt idx="2">
                  <c:v>5</c:v>
                </c:pt>
                <c:pt idx="3">
                  <c:v>4</c:v>
                </c:pt>
                <c:pt idx="4">
                  <c:v>3</c:v>
                </c:pt>
                <c:pt idx="5">
                  <c:v>3</c:v>
                </c:pt>
                <c:pt idx="6">
                  <c:v>3</c:v>
                </c:pt>
                <c:pt idx="7">
                  <c:v>2</c:v>
                </c:pt>
                <c:pt idx="8">
                  <c:v>1</c:v>
                </c:pt>
                <c:pt idx="9">
                  <c:v>2</c:v>
                </c:pt>
                <c:pt idx="10">
                  <c:v>1</c:v>
                </c:pt>
                <c:pt idx="12">
                  <c:v>4</c:v>
                </c:pt>
                <c:pt idx="14">
                  <c:v>1</c:v>
                </c:pt>
                <c:pt idx="15">
                  <c:v>3</c:v>
                </c:pt>
                <c:pt idx="17">
                  <c:v>2</c:v>
                </c:pt>
                <c:pt idx="18">
                  <c:v>1</c:v>
                </c:pt>
                <c:pt idx="19">
                  <c:v>19</c:v>
                </c:pt>
                <c:pt idx="20">
                  <c:v>1</c:v>
                </c:pt>
                <c:pt idx="21">
                  <c:v>4</c:v>
                </c:pt>
                <c:pt idx="22">
                  <c:v>7</c:v>
                </c:pt>
                <c:pt idx="23">
                  <c:v>2</c:v>
                </c:pt>
                <c:pt idx="24">
                  <c:v>6</c:v>
                </c:pt>
                <c:pt idx="25">
                  <c:v>8</c:v>
                </c:pt>
                <c:pt idx="26">
                  <c:v>4</c:v>
                </c:pt>
                <c:pt idx="28">
                  <c:v>4</c:v>
                </c:pt>
                <c:pt idx="29">
                  <c:v>6</c:v>
                </c:pt>
              </c:numCache>
            </c:numRef>
          </c:val>
          <c:extLst>
            <c:ext xmlns:c16="http://schemas.microsoft.com/office/drawing/2014/chart" uri="{C3380CC4-5D6E-409C-BE32-E72D297353CC}">
              <c16:uniqueId val="{00000002-66AF-4094-A4F4-5C5F8576BF0F}"/>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330" b="0" i="0" u="none" strike="noStrike" kern="1200" baseline="0" dirty="0">
                    <a:solidFill>
                      <a:prstClr val="black">
                        <a:lumMod val="65000"/>
                        <a:lumOff val="35000"/>
                      </a:prstClr>
                    </a:solidFill>
                  </a:rPr>
                  <a:t>No. of Post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666819477465758E-2"/>
          <c:y val="3.1666210064907697E-2"/>
          <c:w val="0.91059299474774757"/>
          <c:h val="0.76168022422658688"/>
        </c:manualLayout>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13</c:v>
                </c:pt>
                <c:pt idx="1">
                  <c:v>15</c:v>
                </c:pt>
                <c:pt idx="2">
                  <c:v>19</c:v>
                </c:pt>
                <c:pt idx="3">
                  <c:v>30</c:v>
                </c:pt>
                <c:pt idx="4">
                  <c:v>21</c:v>
                </c:pt>
                <c:pt idx="5">
                  <c:v>29</c:v>
                </c:pt>
                <c:pt idx="6">
                  <c:v>26</c:v>
                </c:pt>
                <c:pt idx="7">
                  <c:v>40</c:v>
                </c:pt>
                <c:pt idx="8">
                  <c:v>25</c:v>
                </c:pt>
                <c:pt idx="9">
                  <c:v>15</c:v>
                </c:pt>
                <c:pt idx="10">
                  <c:v>62</c:v>
                </c:pt>
                <c:pt idx="11">
                  <c:v>42</c:v>
                </c:pt>
                <c:pt idx="12">
                  <c:v>32</c:v>
                </c:pt>
                <c:pt idx="13">
                  <c:v>25</c:v>
                </c:pt>
                <c:pt idx="14">
                  <c:v>28</c:v>
                </c:pt>
                <c:pt idx="15">
                  <c:v>19</c:v>
                </c:pt>
                <c:pt idx="16">
                  <c:v>41</c:v>
                </c:pt>
                <c:pt idx="17">
                  <c:v>35</c:v>
                </c:pt>
                <c:pt idx="18">
                  <c:v>36</c:v>
                </c:pt>
                <c:pt idx="19">
                  <c:v>34</c:v>
                </c:pt>
                <c:pt idx="20">
                  <c:v>23</c:v>
                </c:pt>
                <c:pt idx="21">
                  <c:v>19</c:v>
                </c:pt>
                <c:pt idx="22">
                  <c:v>15</c:v>
                </c:pt>
                <c:pt idx="23">
                  <c:v>19</c:v>
                </c:pt>
                <c:pt idx="24">
                  <c:v>33</c:v>
                </c:pt>
                <c:pt idx="25">
                  <c:v>15</c:v>
                </c:pt>
                <c:pt idx="26">
                  <c:v>21</c:v>
                </c:pt>
                <c:pt idx="27">
                  <c:v>22</c:v>
                </c:pt>
                <c:pt idx="28">
                  <c:v>15</c:v>
                </c:pt>
                <c:pt idx="29">
                  <c:v>19</c:v>
                </c:pt>
                <c:pt idx="30">
                  <c:v>22</c:v>
                </c:pt>
              </c:numCache>
            </c:numRef>
          </c:val>
          <c:extLst>
            <c:ext xmlns:c16="http://schemas.microsoft.com/office/drawing/2014/chart" uri="{C3380CC4-5D6E-409C-BE32-E72D297353CC}">
              <c16:uniqueId val="{00000000-2B78-404B-A742-EAC14EFB003B}"/>
            </c:ext>
          </c:extLst>
        </c:ser>
        <c:ser>
          <c:idx val="1"/>
          <c:order val="1"/>
          <c:tx>
            <c:strRef>
              <c:f>Sheet1!$C$1</c:f>
              <c:strCache>
                <c:ptCount val="1"/>
                <c:pt idx="0">
                  <c:v>Neutral</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6</c:v>
                </c:pt>
                <c:pt idx="1">
                  <c:v>20</c:v>
                </c:pt>
                <c:pt idx="2">
                  <c:v>21</c:v>
                </c:pt>
                <c:pt idx="3">
                  <c:v>9</c:v>
                </c:pt>
                <c:pt idx="4">
                  <c:v>14</c:v>
                </c:pt>
                <c:pt idx="5">
                  <c:v>11</c:v>
                </c:pt>
                <c:pt idx="6">
                  <c:v>9</c:v>
                </c:pt>
                <c:pt idx="7">
                  <c:v>12</c:v>
                </c:pt>
                <c:pt idx="8">
                  <c:v>13</c:v>
                </c:pt>
                <c:pt idx="9">
                  <c:v>12</c:v>
                </c:pt>
                <c:pt idx="10">
                  <c:v>15</c:v>
                </c:pt>
                <c:pt idx="11">
                  <c:v>20</c:v>
                </c:pt>
                <c:pt idx="12">
                  <c:v>7</c:v>
                </c:pt>
                <c:pt idx="13">
                  <c:v>8</c:v>
                </c:pt>
                <c:pt idx="14">
                  <c:v>14</c:v>
                </c:pt>
                <c:pt idx="15">
                  <c:v>5</c:v>
                </c:pt>
                <c:pt idx="16">
                  <c:v>21</c:v>
                </c:pt>
                <c:pt idx="17">
                  <c:v>7</c:v>
                </c:pt>
                <c:pt idx="18">
                  <c:v>13</c:v>
                </c:pt>
                <c:pt idx="19">
                  <c:v>1</c:v>
                </c:pt>
                <c:pt idx="20">
                  <c:v>5</c:v>
                </c:pt>
                <c:pt idx="21">
                  <c:v>7</c:v>
                </c:pt>
                <c:pt idx="22">
                  <c:v>5</c:v>
                </c:pt>
                <c:pt idx="23">
                  <c:v>4</c:v>
                </c:pt>
                <c:pt idx="24">
                  <c:v>12</c:v>
                </c:pt>
                <c:pt idx="25">
                  <c:v>7</c:v>
                </c:pt>
                <c:pt idx="26">
                  <c:v>9</c:v>
                </c:pt>
                <c:pt idx="27">
                  <c:v>5</c:v>
                </c:pt>
                <c:pt idx="28">
                  <c:v>4</c:v>
                </c:pt>
                <c:pt idx="29">
                  <c:v>9</c:v>
                </c:pt>
                <c:pt idx="30">
                  <c:v>11</c:v>
                </c:pt>
              </c:numCache>
            </c:numRef>
          </c:val>
          <c:extLst>
            <c:ext xmlns:c16="http://schemas.microsoft.com/office/drawing/2014/chart" uri="{C3380CC4-5D6E-409C-BE32-E72D297353CC}">
              <c16:uniqueId val="{00000001-2B78-404B-A742-EAC14EFB003B}"/>
            </c:ext>
          </c:extLst>
        </c:ser>
        <c:ser>
          <c:idx val="2"/>
          <c:order val="2"/>
          <c:tx>
            <c:strRef>
              <c:f>Sheet1!$D$1</c:f>
              <c:strCache>
                <c:ptCount val="1"/>
                <c:pt idx="0">
                  <c:v>Negative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3</c:v>
                </c:pt>
                <c:pt idx="2">
                  <c:v>2</c:v>
                </c:pt>
                <c:pt idx="3">
                  <c:v>2</c:v>
                </c:pt>
                <c:pt idx="6">
                  <c:v>4</c:v>
                </c:pt>
                <c:pt idx="7">
                  <c:v>2</c:v>
                </c:pt>
                <c:pt idx="9">
                  <c:v>4</c:v>
                </c:pt>
                <c:pt idx="10">
                  <c:v>6</c:v>
                </c:pt>
                <c:pt idx="11">
                  <c:v>4</c:v>
                </c:pt>
                <c:pt idx="12">
                  <c:v>3</c:v>
                </c:pt>
                <c:pt idx="13">
                  <c:v>6</c:v>
                </c:pt>
                <c:pt idx="14">
                  <c:v>1</c:v>
                </c:pt>
                <c:pt idx="15">
                  <c:v>3</c:v>
                </c:pt>
                <c:pt idx="16">
                  <c:v>2</c:v>
                </c:pt>
                <c:pt idx="17">
                  <c:v>2</c:v>
                </c:pt>
                <c:pt idx="19">
                  <c:v>4</c:v>
                </c:pt>
                <c:pt idx="20">
                  <c:v>4</c:v>
                </c:pt>
                <c:pt idx="22">
                  <c:v>1</c:v>
                </c:pt>
                <c:pt idx="23">
                  <c:v>1</c:v>
                </c:pt>
                <c:pt idx="25">
                  <c:v>1</c:v>
                </c:pt>
                <c:pt idx="26">
                  <c:v>1</c:v>
                </c:pt>
                <c:pt idx="27">
                  <c:v>1</c:v>
                </c:pt>
                <c:pt idx="28">
                  <c:v>2</c:v>
                </c:pt>
              </c:numCache>
            </c:numRef>
          </c:val>
          <c:extLst>
            <c:ext xmlns:c16="http://schemas.microsoft.com/office/drawing/2014/chart" uri="{C3380CC4-5D6E-409C-BE32-E72D297353CC}">
              <c16:uniqueId val="{00000002-2B78-404B-A742-EAC14EFB003B}"/>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330" b="0" i="0" u="none" strike="noStrike" kern="1200" baseline="0" dirty="0">
                    <a:solidFill>
                      <a:prstClr val="black">
                        <a:lumMod val="65000"/>
                        <a:lumOff val="35000"/>
                      </a:prstClr>
                    </a:solidFill>
                  </a:rPr>
                  <a:t>No. of Post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Positive</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30</c:v>
                </c:pt>
                <c:pt idx="1">
                  <c:v>15</c:v>
                </c:pt>
                <c:pt idx="2">
                  <c:v>22</c:v>
                </c:pt>
                <c:pt idx="3">
                  <c:v>394</c:v>
                </c:pt>
                <c:pt idx="4">
                  <c:v>19</c:v>
                </c:pt>
                <c:pt idx="5">
                  <c:v>48</c:v>
                </c:pt>
                <c:pt idx="6">
                  <c:v>29</c:v>
                </c:pt>
                <c:pt idx="7">
                  <c:v>38</c:v>
                </c:pt>
                <c:pt idx="8">
                  <c:v>30</c:v>
                </c:pt>
                <c:pt idx="9">
                  <c:v>22</c:v>
                </c:pt>
                <c:pt idx="10">
                  <c:v>14</c:v>
                </c:pt>
                <c:pt idx="11">
                  <c:v>28</c:v>
                </c:pt>
                <c:pt idx="12">
                  <c:v>18</c:v>
                </c:pt>
                <c:pt idx="13">
                  <c:v>28</c:v>
                </c:pt>
                <c:pt idx="14">
                  <c:v>25</c:v>
                </c:pt>
                <c:pt idx="15">
                  <c:v>24</c:v>
                </c:pt>
                <c:pt idx="16">
                  <c:v>21</c:v>
                </c:pt>
                <c:pt idx="17">
                  <c:v>18</c:v>
                </c:pt>
                <c:pt idx="18">
                  <c:v>18</c:v>
                </c:pt>
                <c:pt idx="19">
                  <c:v>11</c:v>
                </c:pt>
                <c:pt idx="20">
                  <c:v>28</c:v>
                </c:pt>
                <c:pt idx="21">
                  <c:v>26</c:v>
                </c:pt>
                <c:pt idx="22">
                  <c:v>28</c:v>
                </c:pt>
                <c:pt idx="23">
                  <c:v>17</c:v>
                </c:pt>
                <c:pt idx="24">
                  <c:v>17</c:v>
                </c:pt>
                <c:pt idx="25">
                  <c:v>25</c:v>
                </c:pt>
                <c:pt idx="26">
                  <c:v>19</c:v>
                </c:pt>
                <c:pt idx="27">
                  <c:v>17</c:v>
                </c:pt>
                <c:pt idx="28">
                  <c:v>8</c:v>
                </c:pt>
                <c:pt idx="29">
                  <c:v>17</c:v>
                </c:pt>
                <c:pt idx="30">
                  <c:v>15</c:v>
                </c:pt>
              </c:numCache>
            </c:numRef>
          </c:val>
          <c:extLst>
            <c:ext xmlns:c16="http://schemas.microsoft.com/office/drawing/2014/chart" uri="{C3380CC4-5D6E-409C-BE32-E72D297353CC}">
              <c16:uniqueId val="{00000000-A679-426C-BA99-E543AC3DCD34}"/>
            </c:ext>
          </c:extLst>
        </c:ser>
        <c:ser>
          <c:idx val="1"/>
          <c:order val="1"/>
          <c:tx>
            <c:strRef>
              <c:f>Sheet1!$C$1</c:f>
              <c:strCache>
                <c:ptCount val="1"/>
                <c:pt idx="0">
                  <c:v>Neutral</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14</c:v>
                </c:pt>
                <c:pt idx="1">
                  <c:v>11</c:v>
                </c:pt>
                <c:pt idx="2">
                  <c:v>7</c:v>
                </c:pt>
                <c:pt idx="3">
                  <c:v>11</c:v>
                </c:pt>
                <c:pt idx="4">
                  <c:v>8</c:v>
                </c:pt>
                <c:pt idx="5">
                  <c:v>8</c:v>
                </c:pt>
                <c:pt idx="6">
                  <c:v>7</c:v>
                </c:pt>
                <c:pt idx="7">
                  <c:v>14</c:v>
                </c:pt>
                <c:pt idx="8">
                  <c:v>15</c:v>
                </c:pt>
                <c:pt idx="9">
                  <c:v>9</c:v>
                </c:pt>
                <c:pt idx="10">
                  <c:v>13</c:v>
                </c:pt>
                <c:pt idx="11">
                  <c:v>17</c:v>
                </c:pt>
                <c:pt idx="12">
                  <c:v>20</c:v>
                </c:pt>
                <c:pt idx="13">
                  <c:v>11</c:v>
                </c:pt>
                <c:pt idx="14">
                  <c:v>54</c:v>
                </c:pt>
                <c:pt idx="15">
                  <c:v>25</c:v>
                </c:pt>
                <c:pt idx="16">
                  <c:v>14</c:v>
                </c:pt>
                <c:pt idx="17">
                  <c:v>7</c:v>
                </c:pt>
                <c:pt idx="18">
                  <c:v>37</c:v>
                </c:pt>
                <c:pt idx="19">
                  <c:v>9</c:v>
                </c:pt>
                <c:pt idx="20">
                  <c:v>12</c:v>
                </c:pt>
                <c:pt idx="21">
                  <c:v>10</c:v>
                </c:pt>
                <c:pt idx="22">
                  <c:v>7</c:v>
                </c:pt>
                <c:pt idx="23">
                  <c:v>3</c:v>
                </c:pt>
                <c:pt idx="24">
                  <c:v>6</c:v>
                </c:pt>
                <c:pt idx="25">
                  <c:v>7</c:v>
                </c:pt>
                <c:pt idx="26">
                  <c:v>2</c:v>
                </c:pt>
                <c:pt idx="27">
                  <c:v>10</c:v>
                </c:pt>
                <c:pt idx="28">
                  <c:v>8</c:v>
                </c:pt>
                <c:pt idx="29">
                  <c:v>2</c:v>
                </c:pt>
                <c:pt idx="30">
                  <c:v>11</c:v>
                </c:pt>
              </c:numCache>
            </c:numRef>
          </c:val>
          <c:extLst>
            <c:ext xmlns:c16="http://schemas.microsoft.com/office/drawing/2014/chart" uri="{C3380CC4-5D6E-409C-BE32-E72D297353CC}">
              <c16:uniqueId val="{00000001-A679-426C-BA99-E543AC3DCD34}"/>
            </c:ext>
          </c:extLst>
        </c:ser>
        <c:ser>
          <c:idx val="2"/>
          <c:order val="2"/>
          <c:tx>
            <c:strRef>
              <c:f>Sheet1!$D$1</c:f>
              <c:strCache>
                <c:ptCount val="1"/>
                <c:pt idx="0">
                  <c:v>Negative</c:v>
                </c:pt>
              </c:strCache>
            </c:strRef>
          </c:tx>
          <c:spPr>
            <a:solidFill>
              <a:schemeClr val="accent3"/>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6</c:v>
                </c:pt>
                <c:pt idx="1">
                  <c:v>3</c:v>
                </c:pt>
                <c:pt idx="2">
                  <c:v>2</c:v>
                </c:pt>
                <c:pt idx="5">
                  <c:v>2</c:v>
                </c:pt>
                <c:pt idx="6">
                  <c:v>5</c:v>
                </c:pt>
                <c:pt idx="7">
                  <c:v>2</c:v>
                </c:pt>
                <c:pt idx="8">
                  <c:v>1</c:v>
                </c:pt>
                <c:pt idx="9">
                  <c:v>3</c:v>
                </c:pt>
                <c:pt idx="10">
                  <c:v>1</c:v>
                </c:pt>
                <c:pt idx="11">
                  <c:v>25</c:v>
                </c:pt>
                <c:pt idx="12">
                  <c:v>16</c:v>
                </c:pt>
                <c:pt idx="13">
                  <c:v>2</c:v>
                </c:pt>
                <c:pt idx="14">
                  <c:v>1</c:v>
                </c:pt>
                <c:pt idx="15">
                  <c:v>2</c:v>
                </c:pt>
                <c:pt idx="16">
                  <c:v>1</c:v>
                </c:pt>
                <c:pt idx="17">
                  <c:v>2</c:v>
                </c:pt>
                <c:pt idx="18">
                  <c:v>6</c:v>
                </c:pt>
                <c:pt idx="19">
                  <c:v>1</c:v>
                </c:pt>
                <c:pt idx="20">
                  <c:v>6</c:v>
                </c:pt>
                <c:pt idx="21">
                  <c:v>9</c:v>
                </c:pt>
                <c:pt idx="22">
                  <c:v>4</c:v>
                </c:pt>
                <c:pt idx="23">
                  <c:v>7</c:v>
                </c:pt>
                <c:pt idx="24">
                  <c:v>12</c:v>
                </c:pt>
                <c:pt idx="25">
                  <c:v>3</c:v>
                </c:pt>
                <c:pt idx="26">
                  <c:v>4</c:v>
                </c:pt>
                <c:pt idx="27">
                  <c:v>9</c:v>
                </c:pt>
                <c:pt idx="28">
                  <c:v>2</c:v>
                </c:pt>
                <c:pt idx="29">
                  <c:v>1</c:v>
                </c:pt>
                <c:pt idx="30">
                  <c:v>1</c:v>
                </c:pt>
              </c:numCache>
            </c:numRef>
          </c:val>
          <c:extLst>
            <c:ext xmlns:c16="http://schemas.microsoft.com/office/drawing/2014/chart" uri="{C3380CC4-5D6E-409C-BE32-E72D297353CC}">
              <c16:uniqueId val="{00000002-A679-426C-BA99-E543AC3DCD34}"/>
            </c:ext>
          </c:extLst>
        </c:ser>
        <c:dLbls>
          <c:showLegendKey val="0"/>
          <c:showVal val="0"/>
          <c:showCatName val="0"/>
          <c:showSerName val="0"/>
          <c:showPercent val="0"/>
          <c:showBubbleSize val="0"/>
        </c:dLbls>
        <c:gapWidth val="150"/>
        <c:axId val="709299103"/>
        <c:axId val="709305343"/>
      </c:barChart>
      <c:catAx>
        <c:axId val="70929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305343"/>
        <c:crosses val="autoZero"/>
        <c:auto val="1"/>
        <c:lblAlgn val="ctr"/>
        <c:lblOffset val="100"/>
        <c:noMultiLvlLbl val="0"/>
      </c:catAx>
      <c:valAx>
        <c:axId val="7093053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330" b="0" i="0" u="none" strike="noStrike" kern="1200" baseline="0" dirty="0">
                    <a:solidFill>
                      <a:prstClr val="black">
                        <a:lumMod val="65000"/>
                        <a:lumOff val="35000"/>
                      </a:prstClr>
                    </a:solidFill>
                  </a:rPr>
                  <a:t>No. of Post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2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0.78745</cdr:x>
      <cdr:y>0.08617</cdr:y>
    </cdr:from>
    <cdr:to>
      <cdr:x>1</cdr:x>
      <cdr:y>0.36206</cdr:y>
    </cdr:to>
    <cdr:sp macro="" textlink="">
      <cdr:nvSpPr>
        <cdr:cNvPr id="2" name="Rectangle: Rounded Corners 1">
          <a:extLst xmlns:a="http://schemas.openxmlformats.org/drawingml/2006/main">
            <a:ext uri="{FF2B5EF4-FFF2-40B4-BE49-F238E27FC236}">
              <a16:creationId xmlns:a16="http://schemas.microsoft.com/office/drawing/2014/main" id="{A6B751D7-078C-0032-B77D-9EFA2D2EE92E}"/>
            </a:ext>
          </a:extLst>
        </cdr:cNvPr>
        <cdr:cNvSpPr/>
      </cdr:nvSpPr>
      <cdr:spPr>
        <a:xfrm xmlns:a="http://schemas.openxmlformats.org/drawingml/2006/main">
          <a:off x="7743334" y="426677"/>
          <a:ext cx="2090095" cy="1366146"/>
        </a:xfrm>
        <a:prstGeom xmlns:a="http://schemas.openxmlformats.org/drawingml/2006/main" prst="roundRect">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On 4</a:t>
          </a:r>
          <a:r>
            <a:rPr lang="en-US" sz="14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th</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Aug there was spike in post as  ShivaniV290 posted  related to Dabur honey green tea (368 post)</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AB37156-7111-422A-9B3E-232886826AD5}"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28196889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37156-7111-422A-9B3E-232886826AD5}"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114972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37156-7111-422A-9B3E-232886826AD5}"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165047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37156-7111-422A-9B3E-232886826AD5}"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45100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AB37156-7111-422A-9B3E-232886826AD5}"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8960942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AB37156-7111-422A-9B3E-232886826AD5}" type="datetimeFigureOut">
              <a:rPr lang="en-IN" smtClean="0"/>
              <a:t>12-04-2024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270601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AB37156-7111-422A-9B3E-232886826AD5}"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35109-9466-41FE-95DD-529C54F559B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9186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37156-7111-422A-9B3E-232886826AD5}"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218187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37156-7111-422A-9B3E-232886826AD5}"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148250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AB37156-7111-422A-9B3E-232886826AD5}" type="datetimeFigureOut">
              <a:rPr lang="en-IN" smtClean="0"/>
              <a:t>12-04-2024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31620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B37156-7111-422A-9B3E-232886826AD5}" type="datetimeFigureOut">
              <a:rPr lang="en-IN" smtClean="0"/>
              <a:t>12-04-2024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4E35109-9466-41FE-95DD-529C54F559B7}" type="slidenum">
              <a:rPr lang="en-IN" smtClean="0"/>
              <a:t>‹#›</a:t>
            </a:fld>
            <a:endParaRPr lang="en-IN"/>
          </a:p>
        </p:txBody>
      </p:sp>
    </p:spTree>
    <p:extLst>
      <p:ext uri="{BB962C8B-B14F-4D97-AF65-F5344CB8AC3E}">
        <p14:creationId xmlns:p14="http://schemas.microsoft.com/office/powerpoint/2010/main" val="171370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B37156-7111-422A-9B3E-232886826AD5}" type="datetimeFigureOut">
              <a:rPr lang="en-IN" smtClean="0"/>
              <a:t>12-04-2024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E35109-9466-41FE-95DD-529C54F559B7}" type="slidenum">
              <a:rPr lang="en-IN" smtClean="0"/>
              <a:t>‹#›</a:t>
            </a:fld>
            <a:endParaRPr lang="en-IN"/>
          </a:p>
        </p:txBody>
      </p:sp>
    </p:spTree>
    <p:extLst>
      <p:ext uri="{BB962C8B-B14F-4D97-AF65-F5344CB8AC3E}">
        <p14:creationId xmlns:p14="http://schemas.microsoft.com/office/powerpoint/2010/main" val="32549168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A06F-D2BD-4AE9-27B5-28A4205471A1}"/>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CONTENTS</a:t>
            </a:r>
          </a:p>
        </p:txBody>
      </p:sp>
      <p:sp>
        <p:nvSpPr>
          <p:cNvPr id="3" name="Subtitle 2">
            <a:extLst>
              <a:ext uri="{FF2B5EF4-FFF2-40B4-BE49-F238E27FC236}">
                <a16:creationId xmlns:a16="http://schemas.microsoft.com/office/drawing/2014/main" id="{44E6CCE4-6D75-671A-EC90-D8F0495BD346}"/>
              </a:ext>
            </a:extLst>
          </p:cNvPr>
          <p:cNvSpPr>
            <a:spLocks noGrp="1"/>
          </p:cNvSpPr>
          <p:nvPr>
            <p:ph type="subTitle" idx="1"/>
          </p:nvPr>
        </p:nvSpPr>
        <p:spPr>
          <a:xfrm>
            <a:off x="5753881" y="2457994"/>
            <a:ext cx="5320696" cy="4053840"/>
          </a:xfrm>
        </p:spPr>
        <p:txBody>
          <a:bodyPr vert="horz" lIns="91440" tIns="45720" rIns="91440" bIns="45720" rtlCol="0" anchor="ctr">
            <a:normAutofit lnSpcReduction="10000"/>
          </a:bodyPr>
          <a:lstStyle/>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Trend Insights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Top Trending Post</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Trending keyword</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Sentiment</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Geographic Analysis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Demographic Analysis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Brand Mentions</a:t>
            </a:r>
          </a:p>
          <a:p>
            <a:pPr marL="342900" indent="-228600" algn="l">
              <a:lnSpc>
                <a:spcPct val="90000"/>
              </a:lnSpc>
              <a:buFont typeface="Arial" panose="020B0604020202020204" pitchFamily="34" charset="0"/>
              <a:buChar char="•"/>
            </a:pPr>
            <a:r>
              <a:rPr lang="en-US" sz="1300" dirty="0" err="1">
                <a:solidFill>
                  <a:schemeClr val="tx1">
                    <a:lumMod val="85000"/>
                    <a:lumOff val="15000"/>
                  </a:schemeClr>
                </a:solidFill>
              </a:rPr>
              <a:t>Flavour</a:t>
            </a:r>
            <a:r>
              <a:rPr lang="en-US" sz="1300" dirty="0">
                <a:solidFill>
                  <a:schemeClr val="tx1">
                    <a:lumMod val="85000"/>
                    <a:lumOff val="15000"/>
                  </a:schemeClr>
                </a:solidFill>
              </a:rPr>
              <a:t> Insights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Top Themes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Themes </a:t>
            </a:r>
            <a:r>
              <a:rPr lang="en-US" sz="1300" dirty="0" err="1">
                <a:solidFill>
                  <a:schemeClr val="tx1">
                    <a:lumMod val="85000"/>
                    <a:lumOff val="15000"/>
                  </a:schemeClr>
                </a:solidFill>
              </a:rPr>
              <a:t>Sov</a:t>
            </a: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Key Drivers</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Methodology</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Summary</a:t>
            </a:r>
          </a:p>
          <a:p>
            <a:pPr marL="342900" indent="-228600" algn="l">
              <a:lnSpc>
                <a:spcPct val="90000"/>
              </a:lnSpc>
              <a:buFont typeface="Arial" panose="020B0604020202020204" pitchFamily="34" charset="0"/>
              <a:buChar char="•"/>
            </a:pPr>
            <a:r>
              <a:rPr lang="en-US" sz="1300" dirty="0">
                <a:solidFill>
                  <a:schemeClr val="tx1">
                    <a:lumMod val="85000"/>
                    <a:lumOff val="15000"/>
                  </a:schemeClr>
                </a:solidFill>
              </a:rPr>
              <a:t>Conclusion</a:t>
            </a: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a:p>
            <a:pPr marL="342900" indent="-228600" algn="l">
              <a:lnSpc>
                <a:spcPct val="90000"/>
              </a:lnSpc>
              <a:buFont typeface="Arial" panose="020B0604020202020204" pitchFamily="34" charset="0"/>
              <a:buChar char="•"/>
            </a:pPr>
            <a:endParaRPr lang="en-US" sz="1300" dirty="0">
              <a:solidFill>
                <a:schemeClr val="tx1">
                  <a:lumMod val="85000"/>
                  <a:lumOff val="15000"/>
                </a:schemeClr>
              </a:solidFill>
            </a:endParaRPr>
          </a:p>
        </p:txBody>
      </p:sp>
    </p:spTree>
    <p:extLst>
      <p:ext uri="{BB962C8B-B14F-4D97-AF65-F5344CB8AC3E}">
        <p14:creationId xmlns:p14="http://schemas.microsoft.com/office/powerpoint/2010/main" val="235223695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1AB6-7391-F5F2-52C0-F25427BF67BE}"/>
              </a:ext>
            </a:extLst>
          </p:cNvPr>
          <p:cNvSpPr>
            <a:spLocks noGrp="1"/>
          </p:cNvSpPr>
          <p:nvPr>
            <p:ph type="title"/>
          </p:nvPr>
        </p:nvSpPr>
        <p:spPr>
          <a:xfrm>
            <a:off x="838200" y="365126"/>
            <a:ext cx="10515600" cy="658132"/>
          </a:xfrm>
        </p:spPr>
        <p:txBody>
          <a:bodyPr>
            <a:normAutofit fontScale="90000"/>
          </a:bodyPr>
          <a:lstStyle/>
          <a:p>
            <a:r>
              <a:rPr lang="en-IN" sz="3200" dirty="0"/>
              <a:t>Sentiment: Daily basis for May</a:t>
            </a:r>
          </a:p>
        </p:txBody>
      </p:sp>
      <p:graphicFrame>
        <p:nvGraphicFramePr>
          <p:cNvPr id="4" name="Chart 3">
            <a:extLst>
              <a:ext uri="{FF2B5EF4-FFF2-40B4-BE49-F238E27FC236}">
                <a16:creationId xmlns:a16="http://schemas.microsoft.com/office/drawing/2014/main" id="{E5B0E852-F6B0-1E78-7EBC-CE6500DAD677}"/>
              </a:ext>
            </a:extLst>
          </p:cNvPr>
          <p:cNvGraphicFramePr/>
          <p:nvPr>
            <p:extLst>
              <p:ext uri="{D42A27DB-BD31-4B8C-83A1-F6EECF244321}">
                <p14:modId xmlns:p14="http://schemas.microsoft.com/office/powerpoint/2010/main" val="1907591052"/>
              </p:ext>
            </p:extLst>
          </p:nvPr>
        </p:nvGraphicFramePr>
        <p:xfrm>
          <a:off x="1012371" y="1262743"/>
          <a:ext cx="10755086" cy="5104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526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8F37-FACB-D638-7D4C-A74F6DFD630C}"/>
              </a:ext>
            </a:extLst>
          </p:cNvPr>
          <p:cNvSpPr>
            <a:spLocks noGrp="1"/>
          </p:cNvSpPr>
          <p:nvPr>
            <p:ph type="title"/>
          </p:nvPr>
        </p:nvSpPr>
        <p:spPr>
          <a:xfrm>
            <a:off x="838200" y="365125"/>
            <a:ext cx="10515600" cy="625475"/>
          </a:xfrm>
        </p:spPr>
        <p:txBody>
          <a:bodyPr>
            <a:normAutofit fontScale="90000"/>
          </a:bodyPr>
          <a:lstStyle/>
          <a:p>
            <a:r>
              <a:rPr lang="en-IN" sz="3200" dirty="0"/>
              <a:t>Sentiment: Daily basis for June</a:t>
            </a:r>
          </a:p>
        </p:txBody>
      </p:sp>
      <p:graphicFrame>
        <p:nvGraphicFramePr>
          <p:cNvPr id="4" name="Chart 3">
            <a:extLst>
              <a:ext uri="{FF2B5EF4-FFF2-40B4-BE49-F238E27FC236}">
                <a16:creationId xmlns:a16="http://schemas.microsoft.com/office/drawing/2014/main" id="{411B682E-066A-16ED-3AC6-CEDCF4DA9173}"/>
              </a:ext>
            </a:extLst>
          </p:cNvPr>
          <p:cNvGraphicFramePr/>
          <p:nvPr>
            <p:extLst>
              <p:ext uri="{D42A27DB-BD31-4B8C-83A1-F6EECF244321}">
                <p14:modId xmlns:p14="http://schemas.microsoft.com/office/powerpoint/2010/main" val="3716670394"/>
              </p:ext>
            </p:extLst>
          </p:nvPr>
        </p:nvGraphicFramePr>
        <p:xfrm>
          <a:off x="522514" y="1273628"/>
          <a:ext cx="10711543" cy="49421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925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C855-A3A3-88AD-821F-47555CC67B13}"/>
              </a:ext>
            </a:extLst>
          </p:cNvPr>
          <p:cNvSpPr>
            <a:spLocks noGrp="1"/>
          </p:cNvSpPr>
          <p:nvPr>
            <p:ph type="title"/>
          </p:nvPr>
        </p:nvSpPr>
        <p:spPr>
          <a:xfrm>
            <a:off x="838200" y="365125"/>
            <a:ext cx="10515600" cy="494845"/>
          </a:xfrm>
        </p:spPr>
        <p:txBody>
          <a:bodyPr>
            <a:noAutofit/>
          </a:bodyPr>
          <a:lstStyle/>
          <a:p>
            <a:r>
              <a:rPr lang="en-IN" sz="3200" dirty="0"/>
              <a:t>Sentiment: Daily basis for July</a:t>
            </a:r>
          </a:p>
        </p:txBody>
      </p:sp>
      <p:graphicFrame>
        <p:nvGraphicFramePr>
          <p:cNvPr id="4" name="Chart 3">
            <a:extLst>
              <a:ext uri="{FF2B5EF4-FFF2-40B4-BE49-F238E27FC236}">
                <a16:creationId xmlns:a16="http://schemas.microsoft.com/office/drawing/2014/main" id="{059ADA94-8BBC-FBE4-0D76-FD95E9B20CED}"/>
              </a:ext>
            </a:extLst>
          </p:cNvPr>
          <p:cNvGraphicFramePr/>
          <p:nvPr>
            <p:extLst>
              <p:ext uri="{D42A27DB-BD31-4B8C-83A1-F6EECF244321}">
                <p14:modId xmlns:p14="http://schemas.microsoft.com/office/powerpoint/2010/main" val="3470529920"/>
              </p:ext>
            </p:extLst>
          </p:nvPr>
        </p:nvGraphicFramePr>
        <p:xfrm>
          <a:off x="957943" y="1349829"/>
          <a:ext cx="10167257" cy="4935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21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020F-AA52-7695-7B04-5C7FFB22B870}"/>
              </a:ext>
            </a:extLst>
          </p:cNvPr>
          <p:cNvSpPr>
            <a:spLocks noGrp="1"/>
          </p:cNvSpPr>
          <p:nvPr>
            <p:ph type="title"/>
          </p:nvPr>
        </p:nvSpPr>
        <p:spPr>
          <a:xfrm>
            <a:off x="838200" y="365126"/>
            <a:ext cx="10515600" cy="658132"/>
          </a:xfrm>
        </p:spPr>
        <p:txBody>
          <a:bodyPr>
            <a:normAutofit fontScale="90000"/>
          </a:bodyPr>
          <a:lstStyle/>
          <a:p>
            <a:r>
              <a:rPr lang="en-IN" sz="3200" dirty="0"/>
              <a:t>Sentiment: Daily basis for August</a:t>
            </a:r>
          </a:p>
        </p:txBody>
      </p:sp>
      <p:graphicFrame>
        <p:nvGraphicFramePr>
          <p:cNvPr id="5" name="Chart 4">
            <a:extLst>
              <a:ext uri="{FF2B5EF4-FFF2-40B4-BE49-F238E27FC236}">
                <a16:creationId xmlns:a16="http://schemas.microsoft.com/office/drawing/2014/main" id="{D3B4D92C-CCFB-DAF0-42F8-7D16F18F908E}"/>
              </a:ext>
            </a:extLst>
          </p:cNvPr>
          <p:cNvGraphicFramePr/>
          <p:nvPr>
            <p:extLst>
              <p:ext uri="{D42A27DB-BD31-4B8C-83A1-F6EECF244321}">
                <p14:modId xmlns:p14="http://schemas.microsoft.com/office/powerpoint/2010/main" val="605741659"/>
              </p:ext>
            </p:extLst>
          </p:nvPr>
        </p:nvGraphicFramePr>
        <p:xfrm>
          <a:off x="1153886" y="1426029"/>
          <a:ext cx="10167257" cy="4940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218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D298-EE39-56F1-49C1-2EA8BAAB6C4F}"/>
              </a:ext>
            </a:extLst>
          </p:cNvPr>
          <p:cNvSpPr>
            <a:spLocks noGrp="1"/>
          </p:cNvSpPr>
          <p:nvPr>
            <p:ph type="title"/>
          </p:nvPr>
        </p:nvSpPr>
        <p:spPr>
          <a:xfrm>
            <a:off x="838200" y="365126"/>
            <a:ext cx="10515600" cy="734332"/>
          </a:xfrm>
        </p:spPr>
        <p:txBody>
          <a:bodyPr>
            <a:normAutofit fontScale="90000"/>
          </a:bodyPr>
          <a:lstStyle/>
          <a:p>
            <a:r>
              <a:rPr lang="en-IN" sz="3200" dirty="0"/>
              <a:t>Sentiment: Daily basis for September</a:t>
            </a:r>
          </a:p>
        </p:txBody>
      </p:sp>
      <p:graphicFrame>
        <p:nvGraphicFramePr>
          <p:cNvPr id="4" name="Chart 3">
            <a:extLst>
              <a:ext uri="{FF2B5EF4-FFF2-40B4-BE49-F238E27FC236}">
                <a16:creationId xmlns:a16="http://schemas.microsoft.com/office/drawing/2014/main" id="{1C66205C-2421-540C-6ED6-F63E9E424F4C}"/>
              </a:ext>
            </a:extLst>
          </p:cNvPr>
          <p:cNvGraphicFramePr/>
          <p:nvPr>
            <p:extLst>
              <p:ext uri="{D42A27DB-BD31-4B8C-83A1-F6EECF244321}">
                <p14:modId xmlns:p14="http://schemas.microsoft.com/office/powerpoint/2010/main" val="1582200547"/>
              </p:ext>
            </p:extLst>
          </p:nvPr>
        </p:nvGraphicFramePr>
        <p:xfrm>
          <a:off x="1063171" y="1338943"/>
          <a:ext cx="10160000" cy="52904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02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ECA1-B510-9F37-4603-CC1F1214470D}"/>
              </a:ext>
            </a:extLst>
          </p:cNvPr>
          <p:cNvSpPr>
            <a:spLocks noGrp="1"/>
          </p:cNvSpPr>
          <p:nvPr>
            <p:ph type="title"/>
          </p:nvPr>
        </p:nvSpPr>
        <p:spPr>
          <a:xfrm>
            <a:off x="838200" y="365125"/>
            <a:ext cx="10515600" cy="603703"/>
          </a:xfrm>
        </p:spPr>
        <p:txBody>
          <a:bodyPr>
            <a:noAutofit/>
          </a:bodyPr>
          <a:lstStyle/>
          <a:p>
            <a:r>
              <a:rPr lang="en-IN" sz="3200" dirty="0"/>
              <a:t>Brand mentions</a:t>
            </a:r>
          </a:p>
        </p:txBody>
      </p:sp>
      <p:graphicFrame>
        <p:nvGraphicFramePr>
          <p:cNvPr id="4" name="Chart 3">
            <a:extLst>
              <a:ext uri="{FF2B5EF4-FFF2-40B4-BE49-F238E27FC236}">
                <a16:creationId xmlns:a16="http://schemas.microsoft.com/office/drawing/2014/main" id="{83628F3E-BFA9-C3BF-0809-E4FB317E072A}"/>
              </a:ext>
            </a:extLst>
          </p:cNvPr>
          <p:cNvGraphicFramePr/>
          <p:nvPr>
            <p:extLst>
              <p:ext uri="{D42A27DB-BD31-4B8C-83A1-F6EECF244321}">
                <p14:modId xmlns:p14="http://schemas.microsoft.com/office/powerpoint/2010/main" val="1999669963"/>
              </p:ext>
            </p:extLst>
          </p:nvPr>
        </p:nvGraphicFramePr>
        <p:xfrm>
          <a:off x="1578429" y="1469571"/>
          <a:ext cx="9078685" cy="4668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339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2DEE-9F2D-C5E2-91EE-6980AF458639}"/>
              </a:ext>
            </a:extLst>
          </p:cNvPr>
          <p:cNvSpPr>
            <a:spLocks noGrp="1"/>
          </p:cNvSpPr>
          <p:nvPr>
            <p:ph type="title"/>
          </p:nvPr>
        </p:nvSpPr>
        <p:spPr>
          <a:xfrm>
            <a:off x="653143" y="365125"/>
            <a:ext cx="10515600" cy="701675"/>
          </a:xfrm>
        </p:spPr>
        <p:txBody>
          <a:bodyPr>
            <a:normAutofit fontScale="90000"/>
          </a:bodyPr>
          <a:lstStyle/>
          <a:p>
            <a:r>
              <a:rPr lang="en-IN" sz="3600" dirty="0"/>
              <a:t>Geographic Analysis</a:t>
            </a:r>
          </a:p>
        </p:txBody>
      </p:sp>
      <p:graphicFrame>
        <p:nvGraphicFramePr>
          <p:cNvPr id="4" name="Table 3">
            <a:extLst>
              <a:ext uri="{FF2B5EF4-FFF2-40B4-BE49-F238E27FC236}">
                <a16:creationId xmlns:a16="http://schemas.microsoft.com/office/drawing/2014/main" id="{5BEFC791-BE76-A32A-206E-DF817E4669BC}"/>
              </a:ext>
            </a:extLst>
          </p:cNvPr>
          <p:cNvGraphicFramePr>
            <a:graphicFrameLocks noGrp="1"/>
          </p:cNvGraphicFramePr>
          <p:nvPr>
            <p:extLst>
              <p:ext uri="{D42A27DB-BD31-4B8C-83A1-F6EECF244321}">
                <p14:modId xmlns:p14="http://schemas.microsoft.com/office/powerpoint/2010/main" val="3399354629"/>
              </p:ext>
            </p:extLst>
          </p:nvPr>
        </p:nvGraphicFramePr>
        <p:xfrm>
          <a:off x="1003300" y="1259114"/>
          <a:ext cx="4809672" cy="5233756"/>
        </p:xfrm>
        <a:graphic>
          <a:graphicData uri="http://schemas.openxmlformats.org/drawingml/2006/table">
            <a:tbl>
              <a:tblPr firstRow="1" bandRow="1">
                <a:tableStyleId>{5C22544A-7EE6-4342-B048-85BDC9FD1C3A}</a:tableStyleId>
              </a:tblPr>
              <a:tblGrid>
                <a:gridCol w="2404836">
                  <a:extLst>
                    <a:ext uri="{9D8B030D-6E8A-4147-A177-3AD203B41FA5}">
                      <a16:colId xmlns:a16="http://schemas.microsoft.com/office/drawing/2014/main" val="911138726"/>
                    </a:ext>
                  </a:extLst>
                </a:gridCol>
                <a:gridCol w="2404836">
                  <a:extLst>
                    <a:ext uri="{9D8B030D-6E8A-4147-A177-3AD203B41FA5}">
                      <a16:colId xmlns:a16="http://schemas.microsoft.com/office/drawing/2014/main" val="1266808695"/>
                    </a:ext>
                  </a:extLst>
                </a:gridCol>
              </a:tblGrid>
              <a:tr h="475796">
                <a:tc>
                  <a:txBody>
                    <a:bodyPr/>
                    <a:lstStyle/>
                    <a:p>
                      <a:r>
                        <a:rPr lang="en-IN" dirty="0"/>
                        <a:t>Country</a:t>
                      </a:r>
                    </a:p>
                  </a:txBody>
                  <a:tcPr/>
                </a:tc>
                <a:tc>
                  <a:txBody>
                    <a:bodyPr/>
                    <a:lstStyle/>
                    <a:p>
                      <a:r>
                        <a:rPr lang="en-IN" dirty="0"/>
                        <a:t>Users Count</a:t>
                      </a:r>
                    </a:p>
                  </a:txBody>
                  <a:tcPr/>
                </a:tc>
                <a:extLst>
                  <a:ext uri="{0D108BD9-81ED-4DB2-BD59-A6C34878D82A}">
                    <a16:rowId xmlns:a16="http://schemas.microsoft.com/office/drawing/2014/main" val="2800217200"/>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India</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7764</a:t>
                      </a:r>
                    </a:p>
                  </a:txBody>
                  <a:tcPr marL="6350" marR="6350" marT="6350" marB="0" anchor="ctr"/>
                </a:tc>
                <a:extLst>
                  <a:ext uri="{0D108BD9-81ED-4DB2-BD59-A6C34878D82A}">
                    <a16:rowId xmlns:a16="http://schemas.microsoft.com/office/drawing/2014/main" val="3610673408"/>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Thailand</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10</a:t>
                      </a:r>
                    </a:p>
                  </a:txBody>
                  <a:tcPr marL="6350" marR="6350" marT="6350" marB="0" anchor="ctr"/>
                </a:tc>
                <a:extLst>
                  <a:ext uri="{0D108BD9-81ED-4DB2-BD59-A6C34878D82A}">
                    <a16:rowId xmlns:a16="http://schemas.microsoft.com/office/drawing/2014/main" val="918463961"/>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USA</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3</a:t>
                      </a:r>
                    </a:p>
                  </a:txBody>
                  <a:tcPr marL="6350" marR="6350" marT="6350" marB="0" anchor="ctr"/>
                </a:tc>
                <a:extLst>
                  <a:ext uri="{0D108BD9-81ED-4DB2-BD59-A6C34878D82A}">
                    <a16:rowId xmlns:a16="http://schemas.microsoft.com/office/drawing/2014/main" val="3149351351"/>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England</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3155570902"/>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United Arab Emirates</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837034205"/>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Singapore</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3530471598"/>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Japan</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036699572"/>
                  </a:ext>
                </a:extLst>
              </a:tr>
              <a:tr h="475796">
                <a:tc>
                  <a:txBody>
                    <a:bodyPr/>
                    <a:lstStyle/>
                    <a:p>
                      <a:pPr marL="108000" algn="l" fontAlgn="b"/>
                      <a:r>
                        <a:rPr lang="en-IN" sz="1100" b="0" i="0" u="none" strike="noStrike" dirty="0">
                          <a:solidFill>
                            <a:srgbClr val="000000"/>
                          </a:solidFill>
                          <a:effectLst/>
                          <a:latin typeface="Calibri" panose="020F0502020204030204" pitchFamily="34" charset="0"/>
                        </a:rPr>
                        <a:t>France</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3486242006"/>
                  </a:ext>
                </a:extLst>
              </a:tr>
              <a:tr h="475796">
                <a:tc>
                  <a:txBody>
                    <a:bodyPr/>
                    <a:lstStyle/>
                    <a:p>
                      <a:pPr marL="108000" algn="l" fontAlgn="b"/>
                      <a:r>
                        <a:rPr lang="en-IN" sz="1100" b="0" i="0" u="none" strike="noStrike">
                          <a:solidFill>
                            <a:srgbClr val="000000"/>
                          </a:solidFill>
                          <a:effectLst/>
                          <a:latin typeface="Calibri" panose="020F0502020204030204" pitchFamily="34" charset="0"/>
                        </a:rPr>
                        <a:t>Canada</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116268191"/>
                  </a:ext>
                </a:extLst>
              </a:tr>
              <a:tr h="475796">
                <a:tc>
                  <a:txBody>
                    <a:bodyPr/>
                    <a:lstStyle/>
                    <a:p>
                      <a:pPr marL="108000" algn="l" fontAlgn="b"/>
                      <a:r>
                        <a:rPr lang="en-IN" sz="1100" b="0" i="0" u="none" strike="noStrike">
                          <a:solidFill>
                            <a:srgbClr val="000000"/>
                          </a:solidFill>
                          <a:effectLst/>
                          <a:latin typeface="Calibri" panose="020F0502020204030204" pitchFamily="34" charset="0"/>
                        </a:rPr>
                        <a:t>Australia</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3412462088"/>
                  </a:ext>
                </a:extLst>
              </a:tr>
            </a:tbl>
          </a:graphicData>
        </a:graphic>
      </p:graphicFrame>
      <p:graphicFrame>
        <p:nvGraphicFramePr>
          <p:cNvPr id="5" name="Table 4">
            <a:extLst>
              <a:ext uri="{FF2B5EF4-FFF2-40B4-BE49-F238E27FC236}">
                <a16:creationId xmlns:a16="http://schemas.microsoft.com/office/drawing/2014/main" id="{5854C170-20A4-DD82-C5C7-6ED145C549E8}"/>
              </a:ext>
            </a:extLst>
          </p:cNvPr>
          <p:cNvGraphicFramePr>
            <a:graphicFrameLocks noGrp="1"/>
          </p:cNvGraphicFramePr>
          <p:nvPr>
            <p:extLst>
              <p:ext uri="{D42A27DB-BD31-4B8C-83A1-F6EECF244321}">
                <p14:modId xmlns:p14="http://schemas.microsoft.com/office/powerpoint/2010/main" val="1705195495"/>
              </p:ext>
            </p:extLst>
          </p:nvPr>
        </p:nvGraphicFramePr>
        <p:xfrm>
          <a:off x="6498771" y="1259114"/>
          <a:ext cx="4550230" cy="5322160"/>
        </p:xfrm>
        <a:graphic>
          <a:graphicData uri="http://schemas.openxmlformats.org/drawingml/2006/table">
            <a:tbl>
              <a:tblPr firstRow="1" bandRow="1">
                <a:tableStyleId>{5C22544A-7EE6-4342-B048-85BDC9FD1C3A}</a:tableStyleId>
              </a:tblPr>
              <a:tblGrid>
                <a:gridCol w="2207987">
                  <a:extLst>
                    <a:ext uri="{9D8B030D-6E8A-4147-A177-3AD203B41FA5}">
                      <a16:colId xmlns:a16="http://schemas.microsoft.com/office/drawing/2014/main" val="757117796"/>
                    </a:ext>
                  </a:extLst>
                </a:gridCol>
                <a:gridCol w="2342243">
                  <a:extLst>
                    <a:ext uri="{9D8B030D-6E8A-4147-A177-3AD203B41FA5}">
                      <a16:colId xmlns:a16="http://schemas.microsoft.com/office/drawing/2014/main" val="3966347249"/>
                    </a:ext>
                  </a:extLst>
                </a:gridCol>
              </a:tblGrid>
              <a:tr h="484735">
                <a:tc>
                  <a:txBody>
                    <a:bodyPr/>
                    <a:lstStyle/>
                    <a:p>
                      <a:r>
                        <a:rPr lang="en-IN" dirty="0"/>
                        <a:t>Cities</a:t>
                      </a:r>
                    </a:p>
                  </a:txBody>
                  <a:tcPr/>
                </a:tc>
                <a:tc>
                  <a:txBody>
                    <a:bodyPr/>
                    <a:lstStyle/>
                    <a:p>
                      <a:r>
                        <a:rPr lang="en-IN" dirty="0"/>
                        <a:t>Users Count</a:t>
                      </a:r>
                    </a:p>
                  </a:txBody>
                  <a:tcPr/>
                </a:tc>
                <a:extLst>
                  <a:ext uri="{0D108BD9-81ED-4DB2-BD59-A6C34878D82A}">
                    <a16:rowId xmlns:a16="http://schemas.microsoft.com/office/drawing/2014/main" val="196068762"/>
                  </a:ext>
                </a:extLst>
              </a:tr>
              <a:tr h="322495">
                <a:tc>
                  <a:txBody>
                    <a:bodyPr/>
                    <a:lstStyle/>
                    <a:p>
                      <a:pPr marL="108000" algn="l" fontAlgn="b"/>
                      <a:r>
                        <a:rPr lang="en-IN" sz="1100" b="0" i="0" u="none" strike="noStrike" dirty="0">
                          <a:solidFill>
                            <a:srgbClr val="000000"/>
                          </a:solidFill>
                          <a:effectLst/>
                          <a:latin typeface="Calibri" panose="020F0502020204030204" pitchFamily="34" charset="0"/>
                        </a:rPr>
                        <a:t>New Delhi</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774</a:t>
                      </a:r>
                    </a:p>
                  </a:txBody>
                  <a:tcPr marL="6350" marR="6350" marT="6350" marB="0" anchor="ctr"/>
                </a:tc>
                <a:extLst>
                  <a:ext uri="{0D108BD9-81ED-4DB2-BD59-A6C34878D82A}">
                    <a16:rowId xmlns:a16="http://schemas.microsoft.com/office/drawing/2014/main" val="3398913118"/>
                  </a:ext>
                </a:extLst>
              </a:tr>
              <a:tr h="322495">
                <a:tc>
                  <a:txBody>
                    <a:bodyPr/>
                    <a:lstStyle/>
                    <a:p>
                      <a:pPr marL="108000" algn="l" fontAlgn="b"/>
                      <a:r>
                        <a:rPr lang="en-IN" sz="1100" b="0" i="0" u="none" strike="noStrike">
                          <a:solidFill>
                            <a:srgbClr val="000000"/>
                          </a:solidFill>
                          <a:effectLst/>
                          <a:latin typeface="Calibri" panose="020F0502020204030204" pitchFamily="34" charset="0"/>
                        </a:rPr>
                        <a:t>Mumbai</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540</a:t>
                      </a:r>
                    </a:p>
                  </a:txBody>
                  <a:tcPr marL="6350" marR="6350" marT="6350" marB="0" anchor="ctr"/>
                </a:tc>
                <a:extLst>
                  <a:ext uri="{0D108BD9-81ED-4DB2-BD59-A6C34878D82A}">
                    <a16:rowId xmlns:a16="http://schemas.microsoft.com/office/drawing/2014/main" val="1189762367"/>
                  </a:ext>
                </a:extLst>
              </a:tr>
              <a:tr h="322495">
                <a:tc>
                  <a:txBody>
                    <a:bodyPr/>
                    <a:lstStyle/>
                    <a:p>
                      <a:pPr marL="108000" algn="l" fontAlgn="b"/>
                      <a:r>
                        <a:rPr lang="en-IN" sz="1100" b="0" i="0" u="none" strike="noStrike">
                          <a:solidFill>
                            <a:srgbClr val="000000"/>
                          </a:solidFill>
                          <a:effectLst/>
                          <a:latin typeface="Calibri" panose="020F0502020204030204" pitchFamily="34" charset="0"/>
                        </a:rPr>
                        <a:t>Bangalore</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297</a:t>
                      </a:r>
                    </a:p>
                  </a:txBody>
                  <a:tcPr marL="6350" marR="6350" marT="6350" marB="0" anchor="ctr"/>
                </a:tc>
                <a:extLst>
                  <a:ext uri="{0D108BD9-81ED-4DB2-BD59-A6C34878D82A}">
                    <a16:rowId xmlns:a16="http://schemas.microsoft.com/office/drawing/2014/main" val="4031567388"/>
                  </a:ext>
                </a:extLst>
              </a:tr>
              <a:tr h="322495">
                <a:tc>
                  <a:txBody>
                    <a:bodyPr/>
                    <a:lstStyle/>
                    <a:p>
                      <a:pPr marL="108000" algn="l" fontAlgn="b"/>
                      <a:r>
                        <a:rPr lang="en-IN" sz="1100" b="0" i="0" u="none" strike="noStrike">
                          <a:solidFill>
                            <a:srgbClr val="000000"/>
                          </a:solidFill>
                          <a:effectLst/>
                          <a:latin typeface="Calibri" panose="020F0502020204030204" pitchFamily="34" charset="0"/>
                        </a:rPr>
                        <a:t>Hyderabad</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283</a:t>
                      </a:r>
                    </a:p>
                  </a:txBody>
                  <a:tcPr marL="6350" marR="6350" marT="6350" marB="0" anchor="ctr"/>
                </a:tc>
                <a:extLst>
                  <a:ext uri="{0D108BD9-81ED-4DB2-BD59-A6C34878D82A}">
                    <a16:rowId xmlns:a16="http://schemas.microsoft.com/office/drawing/2014/main" val="2549324003"/>
                  </a:ext>
                </a:extLst>
              </a:tr>
              <a:tr h="322495">
                <a:tc>
                  <a:txBody>
                    <a:bodyPr/>
                    <a:lstStyle/>
                    <a:p>
                      <a:pPr marL="108000" algn="l" fontAlgn="b"/>
                      <a:r>
                        <a:rPr lang="en-IN" sz="1100" b="0" i="0" u="none" strike="noStrike">
                          <a:solidFill>
                            <a:srgbClr val="000000"/>
                          </a:solidFill>
                          <a:effectLst/>
                          <a:latin typeface="Calibri" panose="020F0502020204030204" pitchFamily="34" charset="0"/>
                        </a:rPr>
                        <a:t>Jaipur</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199</a:t>
                      </a:r>
                    </a:p>
                  </a:txBody>
                  <a:tcPr marL="6350" marR="6350" marT="6350" marB="0" anchor="ctr"/>
                </a:tc>
                <a:extLst>
                  <a:ext uri="{0D108BD9-81ED-4DB2-BD59-A6C34878D82A}">
                    <a16:rowId xmlns:a16="http://schemas.microsoft.com/office/drawing/2014/main" val="1383151047"/>
                  </a:ext>
                </a:extLst>
              </a:tr>
              <a:tr h="322495">
                <a:tc>
                  <a:txBody>
                    <a:bodyPr/>
                    <a:lstStyle/>
                    <a:p>
                      <a:pPr marL="108000" algn="l" fontAlgn="b"/>
                      <a:r>
                        <a:rPr lang="en-IN" sz="1100" b="0" i="0" u="none" strike="noStrike">
                          <a:solidFill>
                            <a:srgbClr val="000000"/>
                          </a:solidFill>
                          <a:effectLst/>
                          <a:latin typeface="Calibri" panose="020F0502020204030204" pitchFamily="34" charset="0"/>
                        </a:rPr>
                        <a:t>Chennai</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196</a:t>
                      </a:r>
                    </a:p>
                  </a:txBody>
                  <a:tcPr marL="6350" marR="6350" marT="6350" marB="0" anchor="ctr"/>
                </a:tc>
                <a:extLst>
                  <a:ext uri="{0D108BD9-81ED-4DB2-BD59-A6C34878D82A}">
                    <a16:rowId xmlns:a16="http://schemas.microsoft.com/office/drawing/2014/main" val="3578624831"/>
                  </a:ext>
                </a:extLst>
              </a:tr>
              <a:tr h="322495">
                <a:tc>
                  <a:txBody>
                    <a:bodyPr/>
                    <a:lstStyle/>
                    <a:p>
                      <a:pPr marL="108000" algn="l" fontAlgn="b"/>
                      <a:r>
                        <a:rPr lang="en-IN" sz="1100" b="0" i="0" u="none" strike="noStrike">
                          <a:solidFill>
                            <a:srgbClr val="000000"/>
                          </a:solidFill>
                          <a:effectLst/>
                          <a:latin typeface="Calibri" panose="020F0502020204030204" pitchFamily="34" charset="0"/>
                        </a:rPr>
                        <a:t>Kolkata</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162</a:t>
                      </a:r>
                    </a:p>
                  </a:txBody>
                  <a:tcPr marL="6350" marR="6350" marT="6350" marB="0" anchor="ctr"/>
                </a:tc>
                <a:extLst>
                  <a:ext uri="{0D108BD9-81ED-4DB2-BD59-A6C34878D82A}">
                    <a16:rowId xmlns:a16="http://schemas.microsoft.com/office/drawing/2014/main" val="959721067"/>
                  </a:ext>
                </a:extLst>
              </a:tr>
              <a:tr h="322495">
                <a:tc>
                  <a:txBody>
                    <a:bodyPr/>
                    <a:lstStyle/>
                    <a:p>
                      <a:pPr marL="108000" algn="l" fontAlgn="b"/>
                      <a:r>
                        <a:rPr lang="en-IN" sz="1100" b="0" i="0" u="none" strike="noStrike">
                          <a:solidFill>
                            <a:srgbClr val="000000"/>
                          </a:solidFill>
                          <a:effectLst/>
                          <a:latin typeface="Calibri" panose="020F0502020204030204" pitchFamily="34" charset="0"/>
                        </a:rPr>
                        <a:t>Greater Noida</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109</a:t>
                      </a:r>
                    </a:p>
                  </a:txBody>
                  <a:tcPr marL="6350" marR="6350" marT="6350" marB="0" anchor="ctr"/>
                </a:tc>
                <a:extLst>
                  <a:ext uri="{0D108BD9-81ED-4DB2-BD59-A6C34878D82A}">
                    <a16:rowId xmlns:a16="http://schemas.microsoft.com/office/drawing/2014/main" val="1163587123"/>
                  </a:ext>
                </a:extLst>
              </a:tr>
              <a:tr h="322495">
                <a:tc>
                  <a:txBody>
                    <a:bodyPr/>
                    <a:lstStyle/>
                    <a:p>
                      <a:pPr marL="108000" algn="l" fontAlgn="b"/>
                      <a:r>
                        <a:rPr lang="en-IN" sz="1100" b="0" i="0" u="none" strike="noStrike">
                          <a:solidFill>
                            <a:srgbClr val="000000"/>
                          </a:solidFill>
                          <a:effectLst/>
                          <a:latin typeface="Calibri" panose="020F0502020204030204" pitchFamily="34" charset="0"/>
                        </a:rPr>
                        <a:t>Pune</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100</a:t>
                      </a:r>
                    </a:p>
                  </a:txBody>
                  <a:tcPr marL="6350" marR="6350" marT="6350" marB="0" anchor="ctr"/>
                </a:tc>
                <a:extLst>
                  <a:ext uri="{0D108BD9-81ED-4DB2-BD59-A6C34878D82A}">
                    <a16:rowId xmlns:a16="http://schemas.microsoft.com/office/drawing/2014/main" val="40790159"/>
                  </a:ext>
                </a:extLst>
              </a:tr>
              <a:tr h="322495">
                <a:tc>
                  <a:txBody>
                    <a:bodyPr/>
                    <a:lstStyle/>
                    <a:p>
                      <a:pPr marL="108000" algn="l" fontAlgn="b"/>
                      <a:r>
                        <a:rPr lang="en-IN" sz="1100" b="0" i="0" u="none" strike="noStrike">
                          <a:solidFill>
                            <a:srgbClr val="000000"/>
                          </a:solidFill>
                          <a:effectLst/>
                          <a:latin typeface="Calibri" panose="020F0502020204030204" pitchFamily="34" charset="0"/>
                        </a:rPr>
                        <a:t>Lucknow</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67</a:t>
                      </a:r>
                    </a:p>
                  </a:txBody>
                  <a:tcPr marL="6350" marR="6350" marT="6350" marB="0" anchor="ctr"/>
                </a:tc>
                <a:extLst>
                  <a:ext uri="{0D108BD9-81ED-4DB2-BD59-A6C34878D82A}">
                    <a16:rowId xmlns:a16="http://schemas.microsoft.com/office/drawing/2014/main" val="2050361567"/>
                  </a:ext>
                </a:extLst>
              </a:tr>
              <a:tr h="322495">
                <a:tc>
                  <a:txBody>
                    <a:bodyPr/>
                    <a:lstStyle/>
                    <a:p>
                      <a:pPr marL="108000" algn="l" fontAlgn="b"/>
                      <a:r>
                        <a:rPr lang="en-IN" sz="1100" b="0" i="0" u="none" strike="noStrike">
                          <a:solidFill>
                            <a:srgbClr val="000000"/>
                          </a:solidFill>
                          <a:effectLst/>
                          <a:latin typeface="Calibri" panose="020F0502020204030204" pitchFamily="34" charset="0"/>
                        </a:rPr>
                        <a:t>Uttar Pradesh</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65</a:t>
                      </a:r>
                    </a:p>
                  </a:txBody>
                  <a:tcPr marL="6350" marR="6350" marT="6350" marB="0" anchor="ctr"/>
                </a:tc>
                <a:extLst>
                  <a:ext uri="{0D108BD9-81ED-4DB2-BD59-A6C34878D82A}">
                    <a16:rowId xmlns:a16="http://schemas.microsoft.com/office/drawing/2014/main" val="843961151"/>
                  </a:ext>
                </a:extLst>
              </a:tr>
              <a:tr h="322495">
                <a:tc>
                  <a:txBody>
                    <a:bodyPr/>
                    <a:lstStyle/>
                    <a:p>
                      <a:pPr marL="108000" algn="l" fontAlgn="b"/>
                      <a:r>
                        <a:rPr lang="en-IN" sz="1100" b="0" i="0" u="none" strike="noStrike">
                          <a:solidFill>
                            <a:srgbClr val="000000"/>
                          </a:solidFill>
                          <a:effectLst/>
                          <a:latin typeface="Calibri" panose="020F0502020204030204" pitchFamily="34" charset="0"/>
                        </a:rPr>
                        <a:t>Rajasthan</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56</a:t>
                      </a:r>
                    </a:p>
                  </a:txBody>
                  <a:tcPr marL="6350" marR="6350" marT="6350" marB="0" anchor="ctr"/>
                </a:tc>
                <a:extLst>
                  <a:ext uri="{0D108BD9-81ED-4DB2-BD59-A6C34878D82A}">
                    <a16:rowId xmlns:a16="http://schemas.microsoft.com/office/drawing/2014/main" val="1049618689"/>
                  </a:ext>
                </a:extLst>
              </a:tr>
              <a:tr h="322495">
                <a:tc>
                  <a:txBody>
                    <a:bodyPr/>
                    <a:lstStyle/>
                    <a:p>
                      <a:pPr marL="108000" algn="l" fontAlgn="b"/>
                      <a:r>
                        <a:rPr lang="en-IN" sz="1100" b="0" i="0" u="none" strike="noStrike">
                          <a:solidFill>
                            <a:srgbClr val="000000"/>
                          </a:solidFill>
                          <a:effectLst/>
                          <a:latin typeface="Calibri" panose="020F0502020204030204" pitchFamily="34" charset="0"/>
                        </a:rPr>
                        <a:t>Chandigarh</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55</a:t>
                      </a:r>
                    </a:p>
                  </a:txBody>
                  <a:tcPr marL="6350" marR="6350" marT="6350" marB="0" anchor="ctr"/>
                </a:tc>
                <a:extLst>
                  <a:ext uri="{0D108BD9-81ED-4DB2-BD59-A6C34878D82A}">
                    <a16:rowId xmlns:a16="http://schemas.microsoft.com/office/drawing/2014/main" val="946746654"/>
                  </a:ext>
                </a:extLst>
              </a:tr>
              <a:tr h="322495">
                <a:tc>
                  <a:txBody>
                    <a:bodyPr/>
                    <a:lstStyle/>
                    <a:p>
                      <a:pPr marL="108000" algn="l" fontAlgn="b"/>
                      <a:r>
                        <a:rPr lang="en-IN" sz="1100" b="0" i="0" u="none" strike="noStrike">
                          <a:solidFill>
                            <a:srgbClr val="000000"/>
                          </a:solidFill>
                          <a:effectLst/>
                          <a:latin typeface="Calibri" panose="020F0502020204030204" pitchFamily="34" charset="0"/>
                        </a:rPr>
                        <a:t>Gurgaon</a:t>
                      </a:r>
                    </a:p>
                  </a:txBody>
                  <a:tcPr marL="6350" marR="6350" marT="6350" marB="0" anchor="ctr"/>
                </a:tc>
                <a:tc>
                  <a:txBody>
                    <a:bodyPr/>
                    <a:lstStyle/>
                    <a:p>
                      <a:pPr marL="108000" algn="l" fontAlgn="b"/>
                      <a:r>
                        <a:rPr lang="en-IN" sz="1100" b="0" i="0" u="none" strike="noStrike">
                          <a:solidFill>
                            <a:srgbClr val="000000"/>
                          </a:solidFill>
                          <a:effectLst/>
                          <a:latin typeface="Calibri" panose="020F0502020204030204" pitchFamily="34" charset="0"/>
                        </a:rPr>
                        <a:t>54</a:t>
                      </a:r>
                    </a:p>
                  </a:txBody>
                  <a:tcPr marL="6350" marR="6350" marT="6350" marB="0" anchor="ctr"/>
                </a:tc>
                <a:extLst>
                  <a:ext uri="{0D108BD9-81ED-4DB2-BD59-A6C34878D82A}">
                    <a16:rowId xmlns:a16="http://schemas.microsoft.com/office/drawing/2014/main" val="752701045"/>
                  </a:ext>
                </a:extLst>
              </a:tr>
              <a:tr h="322495">
                <a:tc>
                  <a:txBody>
                    <a:bodyPr/>
                    <a:lstStyle/>
                    <a:p>
                      <a:pPr marL="108000" algn="l" fontAlgn="b"/>
                      <a:r>
                        <a:rPr lang="en-IN" sz="1100" b="0" i="0" u="none" strike="noStrike">
                          <a:solidFill>
                            <a:srgbClr val="000000"/>
                          </a:solidFill>
                          <a:effectLst/>
                          <a:latin typeface="Calibri" panose="020F0502020204030204" pitchFamily="34" charset="0"/>
                        </a:rPr>
                        <a:t>Indore</a:t>
                      </a:r>
                    </a:p>
                  </a:txBody>
                  <a:tcPr marL="6350" marR="6350" marT="6350" marB="0" anchor="ctr"/>
                </a:tc>
                <a:tc>
                  <a:txBody>
                    <a:bodyPr/>
                    <a:lstStyle/>
                    <a:p>
                      <a:pPr marL="108000" algn="l" fontAlgn="b"/>
                      <a:r>
                        <a:rPr lang="en-IN" sz="1100" b="0" i="0" u="none" strike="noStrike" dirty="0">
                          <a:solidFill>
                            <a:srgbClr val="000000"/>
                          </a:solidFill>
                          <a:effectLst/>
                          <a:latin typeface="Calibri" panose="020F0502020204030204" pitchFamily="34" charset="0"/>
                        </a:rPr>
                        <a:t>50</a:t>
                      </a:r>
                    </a:p>
                  </a:txBody>
                  <a:tcPr marL="6350" marR="6350" marT="6350" marB="0" anchor="ctr"/>
                </a:tc>
                <a:extLst>
                  <a:ext uri="{0D108BD9-81ED-4DB2-BD59-A6C34878D82A}">
                    <a16:rowId xmlns:a16="http://schemas.microsoft.com/office/drawing/2014/main" val="2550909417"/>
                  </a:ext>
                </a:extLst>
              </a:tr>
            </a:tbl>
          </a:graphicData>
        </a:graphic>
      </p:graphicFrame>
    </p:spTree>
    <p:extLst>
      <p:ext uri="{BB962C8B-B14F-4D97-AF65-F5344CB8AC3E}">
        <p14:creationId xmlns:p14="http://schemas.microsoft.com/office/powerpoint/2010/main" val="96179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52AA-109D-0C1E-19C2-5DC088E963FD}"/>
              </a:ext>
            </a:extLst>
          </p:cNvPr>
          <p:cNvSpPr>
            <a:spLocks noGrp="1"/>
          </p:cNvSpPr>
          <p:nvPr>
            <p:ph type="title"/>
          </p:nvPr>
        </p:nvSpPr>
        <p:spPr>
          <a:xfrm>
            <a:off x="838200" y="365125"/>
            <a:ext cx="10515600" cy="701675"/>
          </a:xfrm>
        </p:spPr>
        <p:txBody>
          <a:bodyPr>
            <a:normAutofit fontScale="90000"/>
          </a:bodyPr>
          <a:lstStyle/>
          <a:p>
            <a:r>
              <a:rPr lang="en-IN" sz="3200" dirty="0"/>
              <a:t>Demographic Analysis</a:t>
            </a:r>
          </a:p>
        </p:txBody>
      </p:sp>
      <p:graphicFrame>
        <p:nvGraphicFramePr>
          <p:cNvPr id="6" name="Chart 5">
            <a:extLst>
              <a:ext uri="{FF2B5EF4-FFF2-40B4-BE49-F238E27FC236}">
                <a16:creationId xmlns:a16="http://schemas.microsoft.com/office/drawing/2014/main" id="{04BECCA4-2CFC-1DCF-A4C0-19313925DE9E}"/>
              </a:ext>
            </a:extLst>
          </p:cNvPr>
          <p:cNvGraphicFramePr/>
          <p:nvPr>
            <p:extLst>
              <p:ext uri="{D42A27DB-BD31-4B8C-83A1-F6EECF244321}">
                <p14:modId xmlns:p14="http://schemas.microsoft.com/office/powerpoint/2010/main" val="1916543336"/>
              </p:ext>
            </p:extLst>
          </p:nvPr>
        </p:nvGraphicFramePr>
        <p:xfrm>
          <a:off x="1393371" y="1621971"/>
          <a:ext cx="8066315" cy="4516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81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E80D-CBD6-4BFD-C5AF-EBAC97C138B3}"/>
              </a:ext>
            </a:extLst>
          </p:cNvPr>
          <p:cNvSpPr>
            <a:spLocks noGrp="1"/>
          </p:cNvSpPr>
          <p:nvPr>
            <p:ph type="title"/>
          </p:nvPr>
        </p:nvSpPr>
        <p:spPr>
          <a:xfrm>
            <a:off x="805542" y="370114"/>
            <a:ext cx="10515600" cy="696684"/>
          </a:xfrm>
        </p:spPr>
        <p:txBody>
          <a:bodyPr anchor="b">
            <a:noAutofit/>
          </a:bodyPr>
          <a:lstStyle/>
          <a:p>
            <a:br>
              <a:rPr lang="en-IN" sz="3200" dirty="0"/>
            </a:br>
            <a:r>
              <a:rPr lang="en-IN" sz="3200" dirty="0"/>
              <a:t>Brand Mentions</a:t>
            </a:r>
          </a:p>
        </p:txBody>
      </p:sp>
      <p:graphicFrame>
        <p:nvGraphicFramePr>
          <p:cNvPr id="4" name="Chart 3">
            <a:extLst>
              <a:ext uri="{FF2B5EF4-FFF2-40B4-BE49-F238E27FC236}">
                <a16:creationId xmlns:a16="http://schemas.microsoft.com/office/drawing/2014/main" id="{090A62BD-0F32-C0B7-8248-D7E92F674403}"/>
              </a:ext>
            </a:extLst>
          </p:cNvPr>
          <p:cNvGraphicFramePr/>
          <p:nvPr>
            <p:extLst>
              <p:ext uri="{D42A27DB-BD31-4B8C-83A1-F6EECF244321}">
                <p14:modId xmlns:p14="http://schemas.microsoft.com/office/powerpoint/2010/main" val="2595408564"/>
              </p:ext>
            </p:extLst>
          </p:nvPr>
        </p:nvGraphicFramePr>
        <p:xfrm>
          <a:off x="914400" y="1295400"/>
          <a:ext cx="10613572" cy="51924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01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661E-9BD1-6EB2-51B1-C370348D209A}"/>
              </a:ext>
            </a:extLst>
          </p:cNvPr>
          <p:cNvSpPr>
            <a:spLocks noGrp="1"/>
          </p:cNvSpPr>
          <p:nvPr>
            <p:ph type="title"/>
          </p:nvPr>
        </p:nvSpPr>
        <p:spPr>
          <a:xfrm>
            <a:off x="1197429" y="160679"/>
            <a:ext cx="10085612" cy="568664"/>
          </a:xfrm>
        </p:spPr>
        <p:txBody>
          <a:bodyPr>
            <a:normAutofit fontScale="90000"/>
          </a:bodyPr>
          <a:lstStyle/>
          <a:p>
            <a:r>
              <a:rPr lang="en-IN" dirty="0"/>
              <a:t>Brands</a:t>
            </a:r>
          </a:p>
        </p:txBody>
      </p:sp>
      <p:sp>
        <p:nvSpPr>
          <p:cNvPr id="3" name="Content Placeholder 2">
            <a:extLst>
              <a:ext uri="{FF2B5EF4-FFF2-40B4-BE49-F238E27FC236}">
                <a16:creationId xmlns:a16="http://schemas.microsoft.com/office/drawing/2014/main" id="{FC5887B9-91FD-FD20-7A58-2A345BC10D66}"/>
              </a:ext>
            </a:extLst>
          </p:cNvPr>
          <p:cNvSpPr>
            <a:spLocks noGrp="1"/>
          </p:cNvSpPr>
          <p:nvPr>
            <p:ph idx="1"/>
          </p:nvPr>
        </p:nvSpPr>
        <p:spPr>
          <a:xfrm>
            <a:off x="1121228" y="827314"/>
            <a:ext cx="10352316" cy="5870007"/>
          </a:xfrm>
        </p:spPr>
        <p:txBody>
          <a:bodyPr>
            <a:noAutofit/>
          </a:bodyPr>
          <a:lstStyle/>
          <a:p>
            <a:r>
              <a:rPr lang="en-US" sz="1000" b="1" dirty="0" err="1">
                <a:latin typeface="Calibri" panose="020F0502020204030204" pitchFamily="34" charset="0"/>
                <a:ea typeface="Calibri" panose="020F0502020204030204" pitchFamily="34" charset="0"/>
                <a:cs typeface="Calibri" panose="020F0502020204030204" pitchFamily="34" charset="0"/>
              </a:rPr>
              <a:t>Leafbox</a:t>
            </a:r>
            <a:r>
              <a:rPr lang="en-US" sz="1000" dirty="0">
                <a:latin typeface="Calibri" panose="020F0502020204030204" pitchFamily="34" charset="0"/>
                <a:ea typeface="Calibri" panose="020F0502020204030204" pitchFamily="34" charset="0"/>
                <a:cs typeface="Calibri" panose="020F0502020204030204" pitchFamily="34" charset="0"/>
              </a:rPr>
              <a:t>: It’s of wholesome blends, comprising finest tea and wondrous natural ingredients, with excellent antioxidant and medicinal properties. </a:t>
            </a:r>
          </a:p>
          <a:p>
            <a:r>
              <a:rPr lang="en-US" sz="1000" b="1" dirty="0">
                <a:latin typeface="Calibri" panose="020F0502020204030204" pitchFamily="34" charset="0"/>
                <a:ea typeface="Calibri" panose="020F0502020204030204" pitchFamily="34" charset="0"/>
                <a:cs typeface="Calibri" panose="020F0502020204030204" pitchFamily="34" charset="0"/>
              </a:rPr>
              <a:t>Tetley</a:t>
            </a:r>
            <a:r>
              <a:rPr lang="en-US" sz="1000" dirty="0">
                <a:latin typeface="Calibri" panose="020F0502020204030204" pitchFamily="34" charset="0"/>
                <a:ea typeface="Calibri" panose="020F0502020204030204" pitchFamily="34" charset="0"/>
                <a:cs typeface="Calibri" panose="020F0502020204030204" pitchFamily="34" charset="0"/>
              </a:rPr>
              <a:t>: Tetley is an English beverage manufacturer founded in 1837 in Yorkshire. It is the largest company of tea in the United Kingdom and Canada, and the second largest in the United States by volume.</a:t>
            </a:r>
          </a:p>
          <a:p>
            <a:r>
              <a:rPr lang="en-US" sz="1000" b="1" dirty="0" err="1">
                <a:latin typeface="Calibri" panose="020F0502020204030204" pitchFamily="34" charset="0"/>
                <a:ea typeface="Calibri" panose="020F0502020204030204" pitchFamily="34" charset="0"/>
                <a:cs typeface="Calibri" panose="020F0502020204030204" pitchFamily="34" charset="0"/>
              </a:rPr>
              <a:t>Dolshyne</a:t>
            </a:r>
            <a:r>
              <a:rPr lang="en-US" sz="1000" dirty="0">
                <a:latin typeface="Calibri" panose="020F0502020204030204" pitchFamily="34" charset="0"/>
                <a:ea typeface="Calibri" panose="020F0502020204030204" pitchFamily="34" charset="0"/>
                <a:cs typeface="Calibri" panose="020F0502020204030204" pitchFamily="34" charset="0"/>
              </a:rPr>
              <a:t>: Unique flavors and aromatic blends are carefully curated to support an active and wholesome lifestyle.</a:t>
            </a:r>
          </a:p>
          <a:p>
            <a:r>
              <a:rPr lang="en-US" sz="1000" b="1" dirty="0" err="1">
                <a:latin typeface="Calibri" panose="020F0502020204030204" pitchFamily="34" charset="0"/>
                <a:ea typeface="Calibri" panose="020F0502020204030204" pitchFamily="34" charset="0"/>
                <a:cs typeface="Calibri" panose="020F0502020204030204" pitchFamily="34" charset="0"/>
              </a:rPr>
              <a:t>Kasika</a:t>
            </a:r>
            <a:r>
              <a:rPr lang="en-US" sz="1000" dirty="0">
                <a:latin typeface="Calibri" panose="020F0502020204030204" pitchFamily="34" charset="0"/>
                <a:ea typeface="Calibri" panose="020F0502020204030204" pitchFamily="34" charset="0"/>
                <a:cs typeface="Calibri" panose="020F0502020204030204" pitchFamily="34" charset="0"/>
              </a:rPr>
              <a:t>: Indulge in the goodness of natural and refreshing flavors with </a:t>
            </a:r>
            <a:r>
              <a:rPr lang="en-US" sz="1000" dirty="0" err="1">
                <a:latin typeface="Calibri" panose="020F0502020204030204" pitchFamily="34" charset="0"/>
                <a:ea typeface="Calibri" panose="020F0502020204030204" pitchFamily="34" charset="0"/>
                <a:cs typeface="Calibri" panose="020F0502020204030204" pitchFamily="34" charset="0"/>
              </a:rPr>
              <a:t>Kasika</a:t>
            </a:r>
            <a:r>
              <a:rPr lang="en-US" sz="1000" dirty="0">
                <a:latin typeface="Calibri" panose="020F0502020204030204" pitchFamily="34" charset="0"/>
                <a:ea typeface="Calibri" panose="020F0502020204030204" pitchFamily="34" charset="0"/>
                <a:cs typeface="Calibri" panose="020F0502020204030204" pitchFamily="34" charset="0"/>
              </a:rPr>
              <a:t> Tea's wide range of green and herbal teas.</a:t>
            </a:r>
          </a:p>
          <a:p>
            <a:r>
              <a:rPr lang="en-US" sz="1000" b="1" dirty="0">
                <a:latin typeface="Calibri" panose="020F0502020204030204" pitchFamily="34" charset="0"/>
                <a:ea typeface="Calibri" panose="020F0502020204030204" pitchFamily="34" charset="0"/>
                <a:cs typeface="Calibri" panose="020F0502020204030204" pitchFamily="34" charset="0"/>
              </a:rPr>
              <a:t>Lipton</a:t>
            </a:r>
            <a:r>
              <a:rPr lang="en-US" sz="1000" dirty="0">
                <a:latin typeface="Calibri" panose="020F0502020204030204" pitchFamily="34" charset="0"/>
                <a:ea typeface="Calibri" panose="020F0502020204030204" pitchFamily="34" charset="0"/>
                <a:cs typeface="Calibri" panose="020F0502020204030204" pitchFamily="34" charset="0"/>
              </a:rPr>
              <a:t>: Lipton is a British-American brand of tea, soup, and dipping sauce, owned by Lipton Teas and Infusions.</a:t>
            </a:r>
          </a:p>
          <a:p>
            <a:r>
              <a:rPr lang="en-US" sz="1000" b="1" dirty="0" err="1">
                <a:latin typeface="Calibri" panose="020F0502020204030204" pitchFamily="34" charset="0"/>
                <a:ea typeface="Calibri" panose="020F0502020204030204" pitchFamily="34" charset="0"/>
                <a:cs typeface="Calibri" panose="020F0502020204030204" pitchFamily="34" charset="0"/>
              </a:rPr>
              <a:t>Kangra</a:t>
            </a:r>
            <a:r>
              <a:rPr lang="en-US" sz="1000" dirty="0">
                <a:latin typeface="Calibri" panose="020F0502020204030204" pitchFamily="34" charset="0"/>
                <a:ea typeface="Calibri" panose="020F0502020204030204" pitchFamily="34" charset="0"/>
                <a:cs typeface="Calibri" panose="020F0502020204030204" pitchFamily="34" charset="0"/>
              </a:rPr>
              <a:t>: Organic, handcrafted green teas are not just a drink, they are a way of life.</a:t>
            </a:r>
          </a:p>
          <a:p>
            <a:r>
              <a:rPr lang="en-US" sz="1000" b="1" dirty="0">
                <a:latin typeface="Calibri" panose="020F0502020204030204" pitchFamily="34" charset="0"/>
                <a:ea typeface="Calibri" panose="020F0502020204030204" pitchFamily="34" charset="0"/>
                <a:cs typeface="Calibri" panose="020F0502020204030204" pitchFamily="34" charset="0"/>
              </a:rPr>
              <a:t>Symphony</a:t>
            </a:r>
            <a:r>
              <a:rPr lang="en-US" sz="1000" dirty="0">
                <a:latin typeface="Calibri" panose="020F0502020204030204" pitchFamily="34" charset="0"/>
                <a:ea typeface="Calibri" panose="020F0502020204030204" pitchFamily="34" charset="0"/>
                <a:cs typeface="Calibri" panose="020F0502020204030204" pitchFamily="34" charset="0"/>
              </a:rPr>
              <a:t>: Symphony Pure Natural Green Tea is an all-natural, high-quality blend of green tea leaves</a:t>
            </a:r>
          </a:p>
          <a:p>
            <a:r>
              <a:rPr lang="en-US" sz="1000" b="1" dirty="0">
                <a:latin typeface="Calibri" panose="020F0502020204030204" pitchFamily="34" charset="0"/>
                <a:ea typeface="Calibri" panose="020F0502020204030204" pitchFamily="34" charset="0"/>
                <a:cs typeface="Calibri" panose="020F0502020204030204" pitchFamily="34" charset="0"/>
              </a:rPr>
              <a:t>MSG</a:t>
            </a:r>
            <a:r>
              <a:rPr lang="en-US" sz="1000" dirty="0">
                <a:latin typeface="Calibri" panose="020F0502020204030204" pitchFamily="34" charset="0"/>
                <a:ea typeface="Calibri" panose="020F0502020204030204" pitchFamily="34" charset="0"/>
                <a:cs typeface="Calibri" panose="020F0502020204030204" pitchFamily="34" charset="0"/>
              </a:rPr>
              <a:t>: Offer a wide range of fresh produce, pantry essentials, and specialty items. </a:t>
            </a:r>
          </a:p>
          <a:p>
            <a:r>
              <a:rPr lang="en-US" sz="1000" b="1" dirty="0">
                <a:latin typeface="Calibri" panose="020F0502020204030204" pitchFamily="34" charset="0"/>
                <a:ea typeface="Calibri" panose="020F0502020204030204" pitchFamily="34" charset="0"/>
                <a:cs typeface="Calibri" panose="020F0502020204030204" pitchFamily="34" charset="0"/>
              </a:rPr>
              <a:t>Khadi</a:t>
            </a:r>
            <a:r>
              <a:rPr lang="en-US" sz="1000" dirty="0">
                <a:latin typeface="Calibri" panose="020F0502020204030204" pitchFamily="34" charset="0"/>
                <a:ea typeface="Calibri" panose="020F0502020204030204" pitchFamily="34" charset="0"/>
                <a:cs typeface="Calibri" panose="020F0502020204030204" pitchFamily="34" charset="0"/>
              </a:rPr>
              <a:t>: 100% natural detox and healthy weight practice with a cup of GREEN TEA.</a:t>
            </a:r>
          </a:p>
          <a:p>
            <a:r>
              <a:rPr lang="en-US" sz="1000" b="1" dirty="0">
                <a:latin typeface="Calibri" panose="020F0502020204030204" pitchFamily="34" charset="0"/>
                <a:ea typeface="Calibri" panose="020F0502020204030204" pitchFamily="34" charset="0"/>
                <a:cs typeface="Calibri" panose="020F0502020204030204" pitchFamily="34" charset="0"/>
              </a:rPr>
              <a:t>Apis</a:t>
            </a:r>
            <a:r>
              <a:rPr lang="en-US" sz="1000" dirty="0">
                <a:latin typeface="Calibri" panose="020F0502020204030204" pitchFamily="34" charset="0"/>
                <a:ea typeface="Calibri" panose="020F0502020204030204" pitchFamily="34" charset="0"/>
                <a:cs typeface="Calibri" panose="020F0502020204030204" pitchFamily="34" charset="0"/>
              </a:rPr>
              <a:t> : Apis brings the most authentic taste with the perfect texture.</a:t>
            </a:r>
          </a:p>
          <a:p>
            <a:r>
              <a:rPr lang="en-IN" sz="1000" b="1" dirty="0">
                <a:latin typeface="Calibri" panose="020F0502020204030204" pitchFamily="34" charset="0"/>
                <a:ea typeface="Calibri" panose="020F0502020204030204" pitchFamily="34" charset="0"/>
                <a:cs typeface="Calibri" panose="020F0502020204030204" pitchFamily="34" charset="0"/>
              </a:rPr>
              <a:t>Tea Sense</a:t>
            </a:r>
            <a:r>
              <a:rPr lang="en-IN" sz="1000" dirty="0">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Get teas from the best tea gardens and blend them to give you a consistent taste and aroma though out the year</a:t>
            </a:r>
          </a:p>
          <a:p>
            <a:r>
              <a:rPr lang="en-US" sz="1000" b="1" dirty="0">
                <a:latin typeface="Calibri" panose="020F0502020204030204" pitchFamily="34" charset="0"/>
                <a:ea typeface="Calibri" panose="020F0502020204030204" pitchFamily="34" charset="0"/>
                <a:cs typeface="Calibri" panose="020F0502020204030204" pitchFamily="34" charset="0"/>
              </a:rPr>
              <a:t>Taj</a:t>
            </a:r>
            <a:r>
              <a:rPr lang="en-US" sz="1000" dirty="0">
                <a:latin typeface="Calibri" panose="020F0502020204030204" pitchFamily="34" charset="0"/>
                <a:ea typeface="Calibri" panose="020F0502020204030204" pitchFamily="34" charset="0"/>
                <a:cs typeface="Calibri" panose="020F0502020204030204" pitchFamily="34" charset="0"/>
              </a:rPr>
              <a:t>: Cocooned in a charming, old-worldly lane in Bandra, Mumbai, Brooke Bond Taj Mahal Tea House, appeals to tea connoisseurs, classical live music enthusiasts, book lovers, and many an artistic soul.</a:t>
            </a:r>
          </a:p>
          <a:p>
            <a:r>
              <a:rPr lang="en-US" sz="1000" b="1" dirty="0" err="1">
                <a:latin typeface="Calibri" panose="020F0502020204030204" pitchFamily="34" charset="0"/>
                <a:ea typeface="Calibri" panose="020F0502020204030204" pitchFamily="34" charset="0"/>
                <a:cs typeface="Calibri" panose="020F0502020204030204" pitchFamily="34" charset="0"/>
              </a:rPr>
              <a:t>Deroi</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1" dirty="0">
                <a:latin typeface="Calibri" panose="020F0502020204030204" pitchFamily="34" charset="0"/>
                <a:ea typeface="Calibri" panose="020F0502020204030204" pitchFamily="34" charset="0"/>
                <a:cs typeface="Calibri" panose="020F0502020204030204" pitchFamily="34" charset="0"/>
              </a:rPr>
              <a:t>tea</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dirty="0" err="1">
                <a:latin typeface="Calibri" panose="020F0502020204030204" pitchFamily="34" charset="0"/>
                <a:ea typeface="Calibri" panose="020F0502020204030204" pitchFamily="34" charset="0"/>
                <a:cs typeface="Calibri" panose="020F0502020204030204" pitchFamily="34" charset="0"/>
              </a:rPr>
              <a:t>Deroi</a:t>
            </a:r>
            <a:r>
              <a:rPr lang="en-US" sz="1000" dirty="0">
                <a:latin typeface="Calibri" panose="020F0502020204030204" pitchFamily="34" charset="0"/>
                <a:ea typeface="Calibri" panose="020F0502020204030204" pitchFamily="34" charset="0"/>
                <a:cs typeface="Calibri" panose="020F0502020204030204" pitchFamily="34" charset="0"/>
              </a:rPr>
              <a:t> Tea is a combination of </a:t>
            </a:r>
            <a:r>
              <a:rPr lang="en-US" sz="1000" dirty="0" err="1">
                <a:latin typeface="Calibri" panose="020F0502020204030204" pitchFamily="34" charset="0"/>
                <a:ea typeface="Calibri" panose="020F0502020204030204" pitchFamily="34" charset="0"/>
                <a:cs typeface="Calibri" panose="020F0502020204030204" pitchFamily="34" charset="0"/>
              </a:rPr>
              <a:t>flavoured</a:t>
            </a:r>
            <a:r>
              <a:rPr lang="en-US" sz="1000" dirty="0">
                <a:latin typeface="Calibri" panose="020F0502020204030204" pitchFamily="34" charset="0"/>
                <a:ea typeface="Calibri" panose="020F0502020204030204" pitchFamily="34" charset="0"/>
                <a:cs typeface="Calibri" panose="020F0502020204030204" pitchFamily="34" charset="0"/>
              </a:rPr>
              <a:t> aroma with strength.</a:t>
            </a:r>
          </a:p>
          <a:p>
            <a:r>
              <a:rPr lang="en-US" sz="1000" b="1" dirty="0" err="1">
                <a:latin typeface="Calibri" panose="020F0502020204030204" pitchFamily="34" charset="0"/>
                <a:ea typeface="Calibri" panose="020F0502020204030204" pitchFamily="34" charset="0"/>
                <a:cs typeface="Calibri" panose="020F0502020204030204" pitchFamily="34" charset="0"/>
              </a:rPr>
              <a:t>Ichitan</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dirty="0" err="1">
                <a:latin typeface="Calibri" panose="020F0502020204030204" pitchFamily="34" charset="0"/>
                <a:ea typeface="Calibri" panose="020F0502020204030204" pitchFamily="34" charset="0"/>
                <a:cs typeface="Calibri" panose="020F0502020204030204" pitchFamily="34" charset="0"/>
              </a:rPr>
              <a:t>Ichitan</a:t>
            </a:r>
            <a:r>
              <a:rPr lang="en-US" sz="1000" dirty="0">
                <a:latin typeface="Calibri" panose="020F0502020204030204" pitchFamily="34" charset="0"/>
                <a:ea typeface="Calibri" panose="020F0502020204030204" pitchFamily="34" charset="0"/>
                <a:cs typeface="Calibri" panose="020F0502020204030204" pitchFamily="34" charset="0"/>
              </a:rPr>
              <a:t> Group Co., Ltd. is a Thai beverage company that manufactures green tea drinks, herbal drinks, fruit drinks, and energy drinks.</a:t>
            </a:r>
          </a:p>
          <a:p>
            <a:r>
              <a:rPr lang="en-US" sz="1000" b="1" dirty="0" err="1">
                <a:latin typeface="Calibri" panose="020F0502020204030204" pitchFamily="34" charset="0"/>
                <a:ea typeface="Calibri" panose="020F0502020204030204" pitchFamily="34" charset="0"/>
                <a:cs typeface="Calibri" panose="020F0502020204030204" pitchFamily="34" charset="0"/>
              </a:rPr>
              <a:t>Spoorthy</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dirty="0" err="1">
                <a:latin typeface="Calibri" panose="020F0502020204030204" pitchFamily="34" charset="0"/>
                <a:ea typeface="Calibri" panose="020F0502020204030204" pitchFamily="34" charset="0"/>
                <a:cs typeface="Calibri" panose="020F0502020204030204" pitchFamily="34" charset="0"/>
              </a:rPr>
              <a:t>Spoothy</a:t>
            </a:r>
            <a:r>
              <a:rPr lang="en-US" sz="1000" dirty="0">
                <a:latin typeface="Calibri" panose="020F0502020204030204" pitchFamily="34" charset="0"/>
                <a:ea typeface="Calibri" panose="020F0502020204030204" pitchFamily="34" charset="0"/>
                <a:cs typeface="Calibri" panose="020F0502020204030204" pitchFamily="34" charset="0"/>
              </a:rPr>
              <a:t> organic herbal green tea is made using </a:t>
            </a:r>
            <a:r>
              <a:rPr lang="en-US" sz="1000" dirty="0" err="1">
                <a:latin typeface="Calibri" panose="020F0502020204030204" pitchFamily="34" charset="0"/>
                <a:ea typeface="Calibri" panose="020F0502020204030204" pitchFamily="34" charset="0"/>
                <a:cs typeface="Calibri" panose="020F0502020204030204" pitchFamily="34" charset="0"/>
              </a:rPr>
              <a:t>tulsi</a:t>
            </a:r>
            <a:r>
              <a:rPr lang="en-US" sz="1000" dirty="0">
                <a:latin typeface="Calibri" panose="020F0502020204030204" pitchFamily="34" charset="0"/>
                <a:ea typeface="Calibri" panose="020F0502020204030204" pitchFamily="34" charset="0"/>
                <a:cs typeface="Calibri" panose="020F0502020204030204" pitchFamily="34" charset="0"/>
              </a:rPr>
              <a:t> green tea, spearmint tea, guava leaf tea, moringa leaves, stevia herb, bel green tea leaves.</a:t>
            </a:r>
          </a:p>
          <a:p>
            <a:pPr algn="just"/>
            <a:r>
              <a:rPr lang="en-US" sz="10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KRS</a:t>
            </a:r>
            <a:r>
              <a:rPr lang="en-US" sz="1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Established in the year 2018, KRS </a:t>
            </a:r>
            <a:r>
              <a:rPr lang="en-US" sz="1000" b="0" i="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Multipro</a:t>
            </a:r>
            <a:r>
              <a:rPr lang="en-US" sz="1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Private limited is a part of KRS Group of Companies lead &amp; nurtured by the great visionary &amp; philanthropist “DR. JAI PRAKASH TYAGI.”</a:t>
            </a:r>
          </a:p>
          <a:p>
            <a:pPr algn="just"/>
            <a:r>
              <a:rPr lang="en-US" sz="1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Dalmia</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Dalmia Gold Tea is the best tea brand in India. It is the trusted tea company pioneering in blending and packaging of tea.</a:t>
            </a:r>
          </a:p>
          <a:p>
            <a:pPr algn="just"/>
            <a:r>
              <a:rPr lang="en-US" sz="1000" b="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Namsesu</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10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Namsesu</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presents Organic tea from Assam, deals in Assam Black Tea, Green Tea, Blue Tea.</a:t>
            </a:r>
          </a:p>
          <a:p>
            <a:pPr algn="just"/>
            <a:r>
              <a:rPr lang="en-US" sz="1000" b="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Lasmy</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Strive to provide a truly exceptional tea experience that will tantalize your taste buds and soothe your senses.</a:t>
            </a:r>
            <a:endParaRPr lang="en-IN"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17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B8F-3194-A814-37CC-17B2A2A637EF}"/>
              </a:ext>
            </a:extLst>
          </p:cNvPr>
          <p:cNvSpPr>
            <a:spLocks noGrp="1"/>
          </p:cNvSpPr>
          <p:nvPr>
            <p:ph type="title"/>
          </p:nvPr>
        </p:nvSpPr>
        <p:spPr>
          <a:xfrm>
            <a:off x="838200" y="365126"/>
            <a:ext cx="10515600" cy="723445"/>
          </a:xfrm>
        </p:spPr>
        <p:txBody>
          <a:bodyPr>
            <a:normAutofit fontScale="90000"/>
          </a:bodyPr>
          <a:lstStyle/>
          <a:p>
            <a:r>
              <a:rPr lang="en-IN" sz="3200" dirty="0"/>
              <a:t>Trend Insights: monthly basis</a:t>
            </a:r>
          </a:p>
        </p:txBody>
      </p:sp>
      <p:graphicFrame>
        <p:nvGraphicFramePr>
          <p:cNvPr id="4" name="Chart 3">
            <a:extLst>
              <a:ext uri="{FF2B5EF4-FFF2-40B4-BE49-F238E27FC236}">
                <a16:creationId xmlns:a16="http://schemas.microsoft.com/office/drawing/2014/main" id="{B8B93BE1-2907-BE15-CC2A-CB2C4C642EFC}"/>
              </a:ext>
            </a:extLst>
          </p:cNvPr>
          <p:cNvGraphicFramePr/>
          <p:nvPr>
            <p:extLst>
              <p:ext uri="{D42A27DB-BD31-4B8C-83A1-F6EECF244321}">
                <p14:modId xmlns:p14="http://schemas.microsoft.com/office/powerpoint/2010/main" val="2287488075"/>
              </p:ext>
            </p:extLst>
          </p:nvPr>
        </p:nvGraphicFramePr>
        <p:xfrm>
          <a:off x="1422399" y="1088571"/>
          <a:ext cx="9833429" cy="4951792"/>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a:extLst>
              <a:ext uri="{FF2B5EF4-FFF2-40B4-BE49-F238E27FC236}">
                <a16:creationId xmlns:a16="http://schemas.microsoft.com/office/drawing/2014/main" id="{04325B40-E5D1-10B8-AC50-3E7116B7E603}"/>
              </a:ext>
            </a:extLst>
          </p:cNvPr>
          <p:cNvCxnSpPr>
            <a:cxnSpLocks/>
          </p:cNvCxnSpPr>
          <p:nvPr/>
        </p:nvCxnSpPr>
        <p:spPr>
          <a:xfrm>
            <a:off x="8382000" y="1698171"/>
            <a:ext cx="772886" cy="5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23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FB76-C126-EFAF-964E-7AB98C657AA3}"/>
              </a:ext>
            </a:extLst>
          </p:cNvPr>
          <p:cNvSpPr>
            <a:spLocks noGrp="1"/>
          </p:cNvSpPr>
          <p:nvPr>
            <p:ph type="title"/>
          </p:nvPr>
        </p:nvSpPr>
        <p:spPr>
          <a:xfrm>
            <a:off x="838200" y="365126"/>
            <a:ext cx="10515600" cy="625474"/>
          </a:xfrm>
        </p:spPr>
        <p:txBody>
          <a:bodyPr>
            <a:normAutofit fontScale="90000"/>
          </a:bodyPr>
          <a:lstStyle/>
          <a:p>
            <a:r>
              <a:rPr lang="en-IN" sz="3200" dirty="0"/>
              <a:t>Flavours Insights</a:t>
            </a:r>
          </a:p>
        </p:txBody>
      </p:sp>
      <p:graphicFrame>
        <p:nvGraphicFramePr>
          <p:cNvPr id="4" name="Chart 3">
            <a:extLst>
              <a:ext uri="{FF2B5EF4-FFF2-40B4-BE49-F238E27FC236}">
                <a16:creationId xmlns:a16="http://schemas.microsoft.com/office/drawing/2014/main" id="{62328801-EDA8-B259-173B-352AABE29C96}"/>
              </a:ext>
            </a:extLst>
          </p:cNvPr>
          <p:cNvGraphicFramePr/>
          <p:nvPr>
            <p:extLst>
              <p:ext uri="{D42A27DB-BD31-4B8C-83A1-F6EECF244321}">
                <p14:modId xmlns:p14="http://schemas.microsoft.com/office/powerpoint/2010/main" val="1235313470"/>
              </p:ext>
            </p:extLst>
          </p:nvPr>
        </p:nvGraphicFramePr>
        <p:xfrm>
          <a:off x="1143000" y="1262743"/>
          <a:ext cx="10287000" cy="5230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929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61D7-F7A0-4281-C43D-DEED2399EE41}"/>
              </a:ext>
            </a:extLst>
          </p:cNvPr>
          <p:cNvSpPr>
            <a:spLocks noGrp="1"/>
          </p:cNvSpPr>
          <p:nvPr>
            <p:ph type="title"/>
          </p:nvPr>
        </p:nvSpPr>
        <p:spPr>
          <a:xfrm>
            <a:off x="838200" y="365126"/>
            <a:ext cx="10515600" cy="734331"/>
          </a:xfrm>
        </p:spPr>
        <p:txBody>
          <a:bodyPr>
            <a:normAutofit fontScale="90000"/>
          </a:bodyPr>
          <a:lstStyle/>
          <a:p>
            <a:r>
              <a:rPr lang="en-IN" sz="3200" dirty="0"/>
              <a:t>Flavours Merit and barrier</a:t>
            </a:r>
          </a:p>
        </p:txBody>
      </p:sp>
      <p:sp>
        <p:nvSpPr>
          <p:cNvPr id="3" name="Content Placeholder 2">
            <a:extLst>
              <a:ext uri="{FF2B5EF4-FFF2-40B4-BE49-F238E27FC236}">
                <a16:creationId xmlns:a16="http://schemas.microsoft.com/office/drawing/2014/main" id="{FC9D11B1-2AE8-82D1-8BB7-E21F6428B30E}"/>
              </a:ext>
            </a:extLst>
          </p:cNvPr>
          <p:cNvSpPr>
            <a:spLocks noGrp="1"/>
          </p:cNvSpPr>
          <p:nvPr>
            <p:ph idx="1"/>
          </p:nvPr>
        </p:nvSpPr>
        <p:spPr>
          <a:xfrm>
            <a:off x="838200" y="1253330"/>
            <a:ext cx="10515600" cy="5239543"/>
          </a:xfrm>
        </p:spPr>
        <p:txBody>
          <a:bodyPr>
            <a:normAutofit/>
          </a:bodyPr>
          <a:lstStyle/>
          <a:p>
            <a:pPr algn="just"/>
            <a:r>
              <a:rPr lang="en-US" sz="1800" b="1" dirty="0">
                <a:solidFill>
                  <a:schemeClr val="tx1">
                    <a:lumMod val="95000"/>
                    <a:lumOff val="5000"/>
                  </a:schemeClr>
                </a:solidFill>
              </a:rPr>
              <a:t>Darjeeling tea </a:t>
            </a:r>
            <a:r>
              <a:rPr lang="en-US" sz="1800" dirty="0">
                <a:solidFill>
                  <a:schemeClr val="tx1">
                    <a:lumMod val="95000"/>
                    <a:lumOff val="5000"/>
                  </a:schemeClr>
                </a:solidFill>
              </a:rPr>
              <a:t>brews contain flavonoids or phytonutrient-rich plant pigments. These are responsible for keeping our cholesterol levels in check, reducing the risks of heart-related ailments such as strokes and high blood pressure. Consuming too much can cause nausea and reduce iron absorption.</a:t>
            </a:r>
          </a:p>
          <a:p>
            <a:pPr algn="just"/>
            <a:r>
              <a:rPr lang="en-US" sz="1800" dirty="0">
                <a:solidFill>
                  <a:schemeClr val="tx1">
                    <a:lumMod val="95000"/>
                    <a:lumOff val="5000"/>
                  </a:schemeClr>
                </a:solidFill>
              </a:rPr>
              <a:t>Cup of </a:t>
            </a:r>
            <a:r>
              <a:rPr lang="en-US" sz="1800" b="1" dirty="0" err="1">
                <a:solidFill>
                  <a:schemeClr val="tx1">
                    <a:lumMod val="95000"/>
                    <a:lumOff val="5000"/>
                  </a:schemeClr>
                </a:solidFill>
              </a:rPr>
              <a:t>tulsi</a:t>
            </a:r>
            <a:r>
              <a:rPr lang="en-US" sz="1800" b="1" dirty="0">
                <a:solidFill>
                  <a:schemeClr val="tx1">
                    <a:lumMod val="95000"/>
                    <a:lumOff val="5000"/>
                  </a:schemeClr>
                </a:solidFill>
              </a:rPr>
              <a:t> green tea </a:t>
            </a:r>
            <a:r>
              <a:rPr lang="en-US" sz="1800" dirty="0">
                <a:solidFill>
                  <a:schemeClr val="tx1">
                    <a:lumMod val="95000"/>
                    <a:lumOff val="5000"/>
                  </a:schemeClr>
                </a:solidFill>
              </a:rPr>
              <a:t>can work miraculously as a stress reliever. It has impressive detoxifying qualities that help maintain the uric acid levels in the body, further preventing kidney stones. Consuming a high concentration of green tea extract may negatively impact liver health in rare case.</a:t>
            </a:r>
          </a:p>
          <a:p>
            <a:pPr algn="just"/>
            <a:r>
              <a:rPr lang="en-US" sz="1800" b="1" dirty="0">
                <a:solidFill>
                  <a:schemeClr val="tx1">
                    <a:lumMod val="95000"/>
                    <a:lumOff val="5000"/>
                  </a:schemeClr>
                </a:solidFill>
              </a:rPr>
              <a:t>Lemongrass</a:t>
            </a:r>
            <a:r>
              <a:rPr lang="en-US" sz="1800" dirty="0">
                <a:solidFill>
                  <a:schemeClr val="tx1">
                    <a:lumMod val="95000"/>
                    <a:lumOff val="5000"/>
                  </a:schemeClr>
                </a:solidFill>
              </a:rPr>
              <a:t> contains the inflammation-fighting compounds chlorogenic acid, </a:t>
            </a:r>
            <a:r>
              <a:rPr lang="en-US" sz="1800" dirty="0" err="1">
                <a:solidFill>
                  <a:schemeClr val="tx1">
                    <a:lumMod val="95000"/>
                    <a:lumOff val="5000"/>
                  </a:schemeClr>
                </a:solidFill>
              </a:rPr>
              <a:t>isoorientin</a:t>
            </a:r>
            <a:r>
              <a:rPr lang="en-US" sz="1800" dirty="0">
                <a:solidFill>
                  <a:schemeClr val="tx1">
                    <a:lumMod val="95000"/>
                    <a:lumOff val="5000"/>
                  </a:schemeClr>
                </a:solidFill>
              </a:rPr>
              <a:t>, and </a:t>
            </a:r>
            <a:r>
              <a:rPr lang="en-US" sz="1800" dirty="0" err="1">
                <a:solidFill>
                  <a:schemeClr val="tx1">
                    <a:lumMod val="95000"/>
                    <a:lumOff val="5000"/>
                  </a:schemeClr>
                </a:solidFill>
              </a:rPr>
              <a:t>swertiajaponin</a:t>
            </a:r>
            <a:r>
              <a:rPr lang="en-US" sz="1800" dirty="0">
                <a:solidFill>
                  <a:schemeClr val="tx1">
                    <a:lumMod val="95000"/>
                    <a:lumOff val="5000"/>
                  </a:schemeClr>
                </a:solidFill>
              </a:rPr>
              <a:t>. It offer anxiety-reducing properties, lower </a:t>
            </a:r>
            <a:r>
              <a:rPr lang="en-US" sz="1800" dirty="0" err="1">
                <a:solidFill>
                  <a:schemeClr val="tx1">
                    <a:lumMod val="95000"/>
                    <a:lumOff val="5000"/>
                  </a:schemeClr>
                </a:solidFill>
              </a:rPr>
              <a:t>cholostrol</a:t>
            </a:r>
            <a:r>
              <a:rPr lang="en-US" sz="1800" dirty="0">
                <a:solidFill>
                  <a:schemeClr val="tx1">
                    <a:lumMod val="95000"/>
                    <a:lumOff val="5000"/>
                  </a:schemeClr>
                </a:solidFill>
              </a:rPr>
              <a:t>. It may cause side effects like dry mouth, tiredness, dizziness, frequent urination, increased appetite, and allergic reactions like rash and itching.</a:t>
            </a:r>
          </a:p>
          <a:p>
            <a:pPr algn="just"/>
            <a:r>
              <a:rPr lang="en-US" sz="1800" b="1" dirty="0">
                <a:solidFill>
                  <a:schemeClr val="tx1">
                    <a:lumMod val="95000"/>
                    <a:lumOff val="5000"/>
                  </a:schemeClr>
                </a:solidFill>
              </a:rPr>
              <a:t>Green tea </a:t>
            </a:r>
            <a:r>
              <a:rPr lang="en-US" sz="1800" dirty="0">
                <a:solidFill>
                  <a:schemeClr val="tx1">
                    <a:lumMod val="95000"/>
                    <a:lumOff val="5000"/>
                  </a:schemeClr>
                </a:solidFill>
              </a:rPr>
              <a:t>and lemons are both high in antioxidants, compounds that help protect against inflammation and cell damage due to oxidation, great addition to a healthy weight loss diet. help improve blood sugar control and protect against type 2 diabetes. It leads to enamel erosion, tooth sensitivity, acid reflux or heartburn and digestive discomfort.</a:t>
            </a:r>
          </a:p>
          <a:p>
            <a:pPr algn="just"/>
            <a:r>
              <a:rPr lang="en-US" sz="1800" b="1" dirty="0">
                <a:solidFill>
                  <a:schemeClr val="tx1">
                    <a:lumMod val="95000"/>
                    <a:lumOff val="5000"/>
                  </a:schemeClr>
                </a:solidFill>
              </a:rPr>
              <a:t>Mint green tea </a:t>
            </a:r>
            <a:r>
              <a:rPr lang="en-US" sz="1800" dirty="0">
                <a:solidFill>
                  <a:schemeClr val="tx1">
                    <a:lumMod val="95000"/>
                    <a:lumOff val="5000"/>
                  </a:schemeClr>
                </a:solidFill>
              </a:rPr>
              <a:t>contains peppermint leaves contain compound essential oils including menthol, menthone and limonene which can help to calm your upset stomach and aid digestion, helpful to aid the immune system and helps to relax tense cranial muscles and relieve pain. </a:t>
            </a:r>
            <a:endParaRPr lang="en-IN" sz="1800" dirty="0">
              <a:solidFill>
                <a:schemeClr val="tx1">
                  <a:lumMod val="95000"/>
                  <a:lumOff val="5000"/>
                </a:schemeClr>
              </a:solidFill>
            </a:endParaRPr>
          </a:p>
        </p:txBody>
      </p:sp>
    </p:spTree>
    <p:extLst>
      <p:ext uri="{BB962C8B-B14F-4D97-AF65-F5344CB8AC3E}">
        <p14:creationId xmlns:p14="http://schemas.microsoft.com/office/powerpoint/2010/main" val="32913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B736-2627-F09E-1A42-A7761D2C04BC}"/>
              </a:ext>
            </a:extLst>
          </p:cNvPr>
          <p:cNvSpPr>
            <a:spLocks noGrp="1"/>
          </p:cNvSpPr>
          <p:nvPr>
            <p:ph type="title"/>
          </p:nvPr>
        </p:nvSpPr>
        <p:spPr>
          <a:xfrm>
            <a:off x="838200" y="365125"/>
            <a:ext cx="10515600" cy="658131"/>
          </a:xfrm>
        </p:spPr>
        <p:txBody>
          <a:bodyPr>
            <a:noAutofit/>
          </a:bodyPr>
          <a:lstStyle/>
          <a:p>
            <a:r>
              <a:rPr lang="en-IN" sz="3200" dirty="0"/>
              <a:t>Top Themes</a:t>
            </a:r>
          </a:p>
        </p:txBody>
      </p:sp>
      <p:graphicFrame>
        <p:nvGraphicFramePr>
          <p:cNvPr id="6" name="Table 5">
            <a:extLst>
              <a:ext uri="{FF2B5EF4-FFF2-40B4-BE49-F238E27FC236}">
                <a16:creationId xmlns:a16="http://schemas.microsoft.com/office/drawing/2014/main" id="{0881AAB8-69E7-01CE-720F-03E4EAB078D8}"/>
              </a:ext>
            </a:extLst>
          </p:cNvPr>
          <p:cNvGraphicFramePr>
            <a:graphicFrameLocks noGrp="1"/>
          </p:cNvGraphicFramePr>
          <p:nvPr>
            <p:extLst>
              <p:ext uri="{D42A27DB-BD31-4B8C-83A1-F6EECF244321}">
                <p14:modId xmlns:p14="http://schemas.microsoft.com/office/powerpoint/2010/main" val="3669402993"/>
              </p:ext>
            </p:extLst>
          </p:nvPr>
        </p:nvGraphicFramePr>
        <p:xfrm>
          <a:off x="1318985" y="1195614"/>
          <a:ext cx="9076872" cy="5081976"/>
        </p:xfrm>
        <a:graphic>
          <a:graphicData uri="http://schemas.openxmlformats.org/drawingml/2006/table">
            <a:tbl>
              <a:tblPr bandRow="1">
                <a:tableStyleId>{5C22544A-7EE6-4342-B048-85BDC9FD1C3A}</a:tableStyleId>
              </a:tblPr>
              <a:tblGrid>
                <a:gridCol w="1718213">
                  <a:extLst>
                    <a:ext uri="{9D8B030D-6E8A-4147-A177-3AD203B41FA5}">
                      <a16:colId xmlns:a16="http://schemas.microsoft.com/office/drawing/2014/main" val="4173366385"/>
                    </a:ext>
                  </a:extLst>
                </a:gridCol>
                <a:gridCol w="1718213">
                  <a:extLst>
                    <a:ext uri="{9D8B030D-6E8A-4147-A177-3AD203B41FA5}">
                      <a16:colId xmlns:a16="http://schemas.microsoft.com/office/drawing/2014/main" val="2768143181"/>
                    </a:ext>
                  </a:extLst>
                </a:gridCol>
                <a:gridCol w="1718213">
                  <a:extLst>
                    <a:ext uri="{9D8B030D-6E8A-4147-A177-3AD203B41FA5}">
                      <a16:colId xmlns:a16="http://schemas.microsoft.com/office/drawing/2014/main" val="906891069"/>
                    </a:ext>
                  </a:extLst>
                </a:gridCol>
                <a:gridCol w="2126090">
                  <a:extLst>
                    <a:ext uri="{9D8B030D-6E8A-4147-A177-3AD203B41FA5}">
                      <a16:colId xmlns:a16="http://schemas.microsoft.com/office/drawing/2014/main" val="2253382257"/>
                    </a:ext>
                  </a:extLst>
                </a:gridCol>
                <a:gridCol w="1796143">
                  <a:extLst>
                    <a:ext uri="{9D8B030D-6E8A-4147-A177-3AD203B41FA5}">
                      <a16:colId xmlns:a16="http://schemas.microsoft.com/office/drawing/2014/main" val="3913353176"/>
                    </a:ext>
                  </a:extLst>
                </a:gridCol>
              </a:tblGrid>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Green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Antioxidant</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Black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Cancer diet</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Coffee beans</a:t>
                      </a:r>
                    </a:p>
                  </a:txBody>
                  <a:tcPr marL="6350" marR="6350" marT="6350" marB="0" anchor="ctr"/>
                </a:tc>
                <a:extLst>
                  <a:ext uri="{0D108BD9-81ED-4DB2-BD59-A6C34878D82A}">
                    <a16:rowId xmlns:a16="http://schemas.microsoft.com/office/drawing/2014/main" val="2605133974"/>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Bed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Coffee skincare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Chai addict</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Coffee Vs Green tea</a:t>
                      </a:r>
                    </a:p>
                  </a:txBody>
                  <a:tcPr marL="6350" marR="6350" marT="6350" marB="0" anchor="ctr"/>
                </a:tc>
                <a:extLst>
                  <a:ext uri="{0D108BD9-81ED-4DB2-BD59-A6C34878D82A}">
                    <a16:rowId xmlns:a16="http://schemas.microsoft.com/office/drawing/2014/main" val="1986443575"/>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 most popular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 tea bags</a:t>
                      </a:r>
                      <a:endParaRPr lang="en-IN" sz="1600" b="0" i="0"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Belly fat loss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Chai Day</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International tea day</a:t>
                      </a:r>
                    </a:p>
                  </a:txBody>
                  <a:tcPr marL="6350" marR="6350" marT="6350" marB="0" anchor="ctr"/>
                </a:tc>
                <a:extLst>
                  <a:ext uri="{0D108BD9-81ED-4DB2-BD59-A6C34878D82A}">
                    <a16:rowId xmlns:a16="http://schemas.microsoft.com/office/drawing/2014/main" val="2235889141"/>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Advertisement</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Health</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Best green coffee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Chai franchise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Chai</a:t>
                      </a:r>
                    </a:p>
                  </a:txBody>
                  <a:tcPr marL="6350" marR="6350" marT="6350" marB="0" anchor="ctr"/>
                </a:tc>
                <a:extLst>
                  <a:ext uri="{0D108BD9-81ED-4DB2-BD59-A6C34878D82A}">
                    <a16:rowId xmlns:a16="http://schemas.microsoft.com/office/drawing/2014/main" val="1300282661"/>
                  </a:ext>
                </a:extLst>
              </a:tr>
              <a:tr h="562857">
                <a:tc>
                  <a:txBody>
                    <a:bodyPr/>
                    <a:lstStyle/>
                    <a:p>
                      <a:pPr marL="108000" algn="l" fontAlgn="b"/>
                      <a:r>
                        <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Affiliate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Anxiety</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Best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Chai time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Dates tea benefits</a:t>
                      </a:r>
                    </a:p>
                  </a:txBody>
                  <a:tcPr marL="6350" marR="6350" marT="6350" marB="0" anchor="ctr"/>
                </a:tc>
                <a:extLst>
                  <a:ext uri="{0D108BD9-81ED-4DB2-BD59-A6C34878D82A}">
                    <a16:rowId xmlns:a16="http://schemas.microsoft.com/office/drawing/2014/main" val="2283499555"/>
                  </a:ext>
                </a:extLst>
              </a:tr>
              <a:tr h="562857">
                <a:tc>
                  <a:txBody>
                    <a:bodyPr/>
                    <a:lstStyle/>
                    <a:p>
                      <a:pPr marL="108000" algn="l" fontAlgn="b"/>
                      <a:r>
                        <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Agriculture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April Fool Day</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Beverages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Chinese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Delhi flood</a:t>
                      </a:r>
                    </a:p>
                  </a:txBody>
                  <a:tcPr marL="6350" marR="6350" marT="6350" marB="0" anchor="ctr"/>
                </a:tc>
                <a:extLst>
                  <a:ext uri="{0D108BD9-81ED-4DB2-BD59-A6C34878D82A}">
                    <a16:rowId xmlns:a16="http://schemas.microsoft.com/office/drawing/2014/main" val="3876708726"/>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Allergies</a:t>
                      </a:r>
                      <a:endParaRPr lang="en-IN" sz="1600" b="0" i="0"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Assam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Black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Cleanser</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Amazon</a:t>
                      </a:r>
                      <a:endParaRPr lang="en-IN" sz="1600" b="0" i="0"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176532459"/>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Antioxidant Boost</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Ayurveda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Brewed tea</a:t>
                      </a:r>
                    </a:p>
                  </a:txBody>
                  <a:tcPr marL="6350" marR="6350" marT="6350" marB="0" anchor="ctr"/>
                </a:tc>
                <a:tc>
                  <a:txBody>
                    <a:bodyPr/>
                    <a:lstStyle/>
                    <a:p>
                      <a:pPr marL="108000"/>
                      <a:r>
                        <a:rPr lang="en-IN" sz="1600" dirty="0">
                          <a:latin typeface="Calibri" panose="020F0502020204030204" pitchFamily="34" charset="0"/>
                          <a:ea typeface="Calibri" panose="020F0502020204030204" pitchFamily="34" charset="0"/>
                          <a:cs typeface="Calibri" panose="020F0502020204030204" pitchFamily="34" charset="0"/>
                        </a:rPr>
                        <a:t>Refreshing Beverage</a:t>
                      </a:r>
                    </a:p>
                  </a:txBody>
                  <a:tcPr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Quality tea</a:t>
                      </a:r>
                    </a:p>
                  </a:txBody>
                  <a:tcPr marL="6350" marR="6350" marT="6350" marB="0" anchor="ctr"/>
                </a:tc>
                <a:extLst>
                  <a:ext uri="{0D108BD9-81ED-4DB2-BD59-A6C34878D82A}">
                    <a16:rowId xmlns:a16="http://schemas.microsoft.com/office/drawing/2014/main" val="243075800"/>
                  </a:ext>
                </a:extLst>
              </a:tr>
              <a:tr h="56285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Rediscover health</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Back waters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Burn fat</a:t>
                      </a:r>
                    </a:p>
                  </a:txBody>
                  <a:tcPr marL="6350" marR="6350" marT="6350" marB="0" anchor="ctr"/>
                </a:tc>
                <a:tc>
                  <a:txBody>
                    <a:bodyPr/>
                    <a:lstStyle/>
                    <a:p>
                      <a:pPr marL="10800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Sweet</a:t>
                      </a:r>
                    </a:p>
                    <a:p>
                      <a:pPr marL="108000" algn="l"/>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108000" marR="0" lvl="0" indent="0" algn="l" defTabSz="914400" rtl="0" eaLnBrk="1" fontAlgn="b"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Taste</a:t>
                      </a:r>
                    </a:p>
                    <a:p>
                      <a:pPr marL="108000" algn="l" fontAlgn="b"/>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032861711"/>
                  </a:ext>
                </a:extLst>
              </a:tr>
            </a:tbl>
          </a:graphicData>
        </a:graphic>
      </p:graphicFrame>
    </p:spTree>
    <p:extLst>
      <p:ext uri="{BB962C8B-B14F-4D97-AF65-F5344CB8AC3E}">
        <p14:creationId xmlns:p14="http://schemas.microsoft.com/office/powerpoint/2010/main" val="340166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622C-E6AE-B558-D38C-ADABA6CA2BE0}"/>
              </a:ext>
            </a:extLst>
          </p:cNvPr>
          <p:cNvSpPr>
            <a:spLocks noGrp="1"/>
          </p:cNvSpPr>
          <p:nvPr>
            <p:ph type="title"/>
          </p:nvPr>
        </p:nvSpPr>
        <p:spPr>
          <a:xfrm>
            <a:off x="838200" y="365125"/>
            <a:ext cx="10515600" cy="618215"/>
          </a:xfrm>
        </p:spPr>
        <p:txBody>
          <a:bodyPr>
            <a:noAutofit/>
          </a:bodyPr>
          <a:lstStyle/>
          <a:p>
            <a:r>
              <a:rPr lang="en-IN" sz="3200" dirty="0"/>
              <a:t>Top Themes (</a:t>
            </a:r>
            <a:r>
              <a:rPr lang="en-IN" sz="3200" dirty="0" err="1"/>
              <a:t>Contd</a:t>
            </a:r>
            <a:r>
              <a:rPr lang="en-IN" sz="3200" dirty="0"/>
              <a:t>…)</a:t>
            </a:r>
          </a:p>
        </p:txBody>
      </p:sp>
      <p:graphicFrame>
        <p:nvGraphicFramePr>
          <p:cNvPr id="4" name="Table 3">
            <a:extLst>
              <a:ext uri="{FF2B5EF4-FFF2-40B4-BE49-F238E27FC236}">
                <a16:creationId xmlns:a16="http://schemas.microsoft.com/office/drawing/2014/main" id="{5C3079EF-BF64-96D2-DBEB-70A1E29F03CF}"/>
              </a:ext>
            </a:extLst>
          </p:cNvPr>
          <p:cNvGraphicFramePr>
            <a:graphicFrameLocks noGrp="1"/>
          </p:cNvGraphicFramePr>
          <p:nvPr>
            <p:extLst>
              <p:ext uri="{D42A27DB-BD31-4B8C-83A1-F6EECF244321}">
                <p14:modId xmlns:p14="http://schemas.microsoft.com/office/powerpoint/2010/main" val="2684505509"/>
              </p:ext>
            </p:extLst>
          </p:nvPr>
        </p:nvGraphicFramePr>
        <p:xfrm>
          <a:off x="1607458" y="1438124"/>
          <a:ext cx="8127999" cy="4436536"/>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9036544"/>
                    </a:ext>
                  </a:extLst>
                </a:gridCol>
                <a:gridCol w="2709333">
                  <a:extLst>
                    <a:ext uri="{9D8B030D-6E8A-4147-A177-3AD203B41FA5}">
                      <a16:colId xmlns:a16="http://schemas.microsoft.com/office/drawing/2014/main" val="2567977082"/>
                    </a:ext>
                  </a:extLst>
                </a:gridCol>
                <a:gridCol w="2709333">
                  <a:extLst>
                    <a:ext uri="{9D8B030D-6E8A-4147-A177-3AD203B41FA5}">
                      <a16:colId xmlns:a16="http://schemas.microsoft.com/office/drawing/2014/main" val="2820810635"/>
                    </a:ext>
                  </a:extLst>
                </a:gridCol>
              </a:tblGrid>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power</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addicts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Stay safe and healthy</a:t>
                      </a:r>
                    </a:p>
                  </a:txBody>
                  <a:tcPr marL="6350" marR="6350" marT="6350" marB="0" anchor="ctr"/>
                </a:tc>
                <a:extLst>
                  <a:ext uri="{0D108BD9-81ED-4DB2-BD59-A6C34878D82A}">
                    <a16:rowId xmlns:a16="http://schemas.microsoft.com/office/drawing/2014/main" val="1231611187"/>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 minutes for maa</a:t>
                      </a:r>
                      <a:endParaRPr lang="en-IN" sz="1600" b="0" i="0"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benefits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Summer drink</a:t>
                      </a:r>
                    </a:p>
                  </a:txBody>
                  <a:tcPr marL="6350" marR="6350" marT="6350" marB="0" anchor="ctr"/>
                </a:tc>
                <a:extLst>
                  <a:ext uri="{0D108BD9-81ED-4DB2-BD59-A6C34878D82A}">
                    <a16:rowId xmlns:a16="http://schemas.microsoft.com/office/drawing/2014/main" val="2491365232"/>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Traditional food</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discoveries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Summer recipe</a:t>
                      </a:r>
                    </a:p>
                  </a:txBody>
                  <a:tcPr marL="6350" marR="6350" marT="6350" marB="0" anchor="ctr"/>
                </a:tc>
                <a:extLst>
                  <a:ext uri="{0D108BD9-81ED-4DB2-BD59-A6C34878D82A}">
                    <a16:rowId xmlns:a16="http://schemas.microsoft.com/office/drawing/2014/main" val="143497505"/>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Herbal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drink</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Healthy</a:t>
                      </a:r>
                    </a:p>
                  </a:txBody>
                  <a:tcPr marL="6350" marR="6350" marT="6350" marB="0" anchor="ctr"/>
                </a:tc>
                <a:extLst>
                  <a:ext uri="{0D108BD9-81ED-4DB2-BD59-A6C34878D82A}">
                    <a16:rowId xmlns:a16="http://schemas.microsoft.com/office/drawing/2014/main" val="1920909231"/>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Wellness Tea</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Experience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Sustainability</a:t>
                      </a:r>
                    </a:p>
                  </a:txBody>
                  <a:tcPr marL="6350" marR="6350" marT="6350" marB="0" anchor="ctr"/>
                </a:tc>
                <a:extLst>
                  <a:ext uri="{0D108BD9-81ED-4DB2-BD59-A6C34878D82A}">
                    <a16:rowId xmlns:a16="http://schemas.microsoft.com/office/drawing/2014/main" val="1270049259"/>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Women care</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Facts</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Weight loss trick</a:t>
                      </a:r>
                    </a:p>
                  </a:txBody>
                  <a:tcPr marL="6350" marR="6350" marT="6350" marB="0" anchor="ctr"/>
                </a:tc>
                <a:extLst>
                  <a:ext uri="{0D108BD9-81ED-4DB2-BD59-A6C34878D82A}">
                    <a16:rowId xmlns:a16="http://schemas.microsoft.com/office/drawing/2014/main" val="1823283099"/>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Yoga health</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a:t>
                      </a:r>
                      <a:r>
                        <a:rPr lang="en-IN" sz="16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Flavor</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Blood circulation</a:t>
                      </a:r>
                    </a:p>
                  </a:txBody>
                  <a:tcPr marL="6350" marR="6350" marT="6350" marB="0" anchor="ctr"/>
                </a:tc>
                <a:extLst>
                  <a:ext uri="{0D108BD9-81ED-4DB2-BD59-A6C34878D82A}">
                    <a16:rowId xmlns:a16="http://schemas.microsoft.com/office/drawing/2014/main" val="2830354466"/>
                  </a:ext>
                </a:extLst>
              </a:tr>
              <a:tr h="554567">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Celebrity</a:t>
                      </a:r>
                    </a:p>
                  </a:txBody>
                  <a:tcPr marL="6350" marR="6350" marT="6350" marB="0" anchor="ctr"/>
                </a:tc>
                <a:tc>
                  <a:txBody>
                    <a:bodyPr/>
                    <a:lstStyle/>
                    <a:p>
                      <a:pPr marL="108000" algn="l"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Party</a:t>
                      </a:r>
                    </a:p>
                  </a:txBody>
                  <a:tcPr marL="6350" marR="6350" marT="6350" marB="0" anchor="ctr"/>
                </a:tc>
                <a:tc>
                  <a:txBody>
                    <a:bodyPr/>
                    <a:lstStyle/>
                    <a:p>
                      <a:pPr marL="108000"/>
                      <a:r>
                        <a:rPr lang="en-IN" sz="1600" dirty="0">
                          <a:latin typeface="Calibri" panose="020F0502020204030204" pitchFamily="34" charset="0"/>
                          <a:ea typeface="Calibri" panose="020F0502020204030204" pitchFamily="34" charset="0"/>
                          <a:cs typeface="Calibri" panose="020F0502020204030204" pitchFamily="34" charset="0"/>
                        </a:rPr>
                        <a:t>Healthy Lifestyle</a:t>
                      </a:r>
                    </a:p>
                  </a:txBody>
                  <a:tcPr anchor="ctr"/>
                </a:tc>
                <a:extLst>
                  <a:ext uri="{0D108BD9-81ED-4DB2-BD59-A6C34878D82A}">
                    <a16:rowId xmlns:a16="http://schemas.microsoft.com/office/drawing/2014/main" val="3971899041"/>
                  </a:ext>
                </a:extLst>
              </a:tr>
            </a:tbl>
          </a:graphicData>
        </a:graphic>
      </p:graphicFrame>
    </p:spTree>
    <p:extLst>
      <p:ext uri="{BB962C8B-B14F-4D97-AF65-F5344CB8AC3E}">
        <p14:creationId xmlns:p14="http://schemas.microsoft.com/office/powerpoint/2010/main" val="269237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898E-2289-5522-5BA8-AC82578DCC6E}"/>
              </a:ext>
            </a:extLst>
          </p:cNvPr>
          <p:cNvSpPr>
            <a:spLocks noGrp="1"/>
          </p:cNvSpPr>
          <p:nvPr>
            <p:ph type="title"/>
          </p:nvPr>
        </p:nvSpPr>
        <p:spPr>
          <a:xfrm>
            <a:off x="838200" y="365126"/>
            <a:ext cx="10515600" cy="752474"/>
          </a:xfrm>
        </p:spPr>
        <p:txBody>
          <a:bodyPr>
            <a:normAutofit fontScale="90000"/>
          </a:bodyPr>
          <a:lstStyle/>
          <a:p>
            <a:r>
              <a:rPr lang="en-IN" sz="3200" dirty="0"/>
              <a:t>Themes Sov</a:t>
            </a:r>
          </a:p>
        </p:txBody>
      </p:sp>
      <p:graphicFrame>
        <p:nvGraphicFramePr>
          <p:cNvPr id="6" name="Content Placeholder 5">
            <a:extLst>
              <a:ext uri="{FF2B5EF4-FFF2-40B4-BE49-F238E27FC236}">
                <a16:creationId xmlns:a16="http://schemas.microsoft.com/office/drawing/2014/main" id="{84029459-038D-E1DD-F0CC-FCB4DCEFB4B9}"/>
              </a:ext>
            </a:extLst>
          </p:cNvPr>
          <p:cNvGraphicFramePr>
            <a:graphicFrameLocks noGrp="1"/>
          </p:cNvGraphicFramePr>
          <p:nvPr>
            <p:ph idx="1"/>
            <p:extLst>
              <p:ext uri="{D42A27DB-BD31-4B8C-83A1-F6EECF244321}">
                <p14:modId xmlns:p14="http://schemas.microsoft.com/office/powerpoint/2010/main" val="2571282430"/>
              </p:ext>
            </p:extLst>
          </p:nvPr>
        </p:nvGraphicFramePr>
        <p:xfrm>
          <a:off x="1186543" y="1469572"/>
          <a:ext cx="9123363" cy="5023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230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2B16-3E12-E6B5-F7E0-DBB9AF7D4DA5}"/>
              </a:ext>
            </a:extLst>
          </p:cNvPr>
          <p:cNvSpPr>
            <a:spLocks noGrp="1"/>
          </p:cNvSpPr>
          <p:nvPr>
            <p:ph type="title"/>
          </p:nvPr>
        </p:nvSpPr>
        <p:spPr>
          <a:xfrm>
            <a:off x="870856" y="205845"/>
            <a:ext cx="10646229" cy="752098"/>
          </a:xfrm>
        </p:spPr>
        <p:txBody>
          <a:bodyPr>
            <a:normAutofit fontScale="90000"/>
          </a:bodyPr>
          <a:lstStyle/>
          <a:p>
            <a:r>
              <a:rPr lang="en-IN" sz="3200" dirty="0"/>
              <a:t> Key Drivers  </a:t>
            </a:r>
          </a:p>
        </p:txBody>
      </p:sp>
      <p:pic>
        <p:nvPicPr>
          <p:cNvPr id="7" name="Picture 6" descr="A screenshot of a social media account">
            <a:extLst>
              <a:ext uri="{FF2B5EF4-FFF2-40B4-BE49-F238E27FC236}">
                <a16:creationId xmlns:a16="http://schemas.microsoft.com/office/drawing/2014/main" id="{8211EE97-2615-1EF2-7A2F-679C9362827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51000"/>
                    </a14:imgEffect>
                  </a14:imgLayer>
                </a14:imgProps>
              </a:ext>
              <a:ext uri="{28A0092B-C50C-407E-A947-70E740481C1C}">
                <a14:useLocalDpi xmlns:a14="http://schemas.microsoft.com/office/drawing/2010/main" val="0"/>
              </a:ext>
            </a:extLst>
          </a:blip>
          <a:stretch>
            <a:fillRect/>
          </a:stretch>
        </p:blipFill>
        <p:spPr>
          <a:xfrm>
            <a:off x="784600" y="1458686"/>
            <a:ext cx="4418771" cy="4615542"/>
          </a:xfrm>
          <a:prstGeom prst="rect">
            <a:avLst/>
          </a:prstGeom>
        </p:spPr>
      </p:pic>
      <p:graphicFrame>
        <p:nvGraphicFramePr>
          <p:cNvPr id="9" name="Table 8">
            <a:extLst>
              <a:ext uri="{FF2B5EF4-FFF2-40B4-BE49-F238E27FC236}">
                <a16:creationId xmlns:a16="http://schemas.microsoft.com/office/drawing/2014/main" id="{42065704-2739-9A30-4B88-A118337554FB}"/>
              </a:ext>
            </a:extLst>
          </p:cNvPr>
          <p:cNvGraphicFramePr>
            <a:graphicFrameLocks noGrp="1"/>
          </p:cNvGraphicFramePr>
          <p:nvPr>
            <p:extLst>
              <p:ext uri="{D42A27DB-BD31-4B8C-83A1-F6EECF244321}">
                <p14:modId xmlns:p14="http://schemas.microsoft.com/office/powerpoint/2010/main" val="640996648"/>
              </p:ext>
            </p:extLst>
          </p:nvPr>
        </p:nvGraphicFramePr>
        <p:xfrm>
          <a:off x="6008914" y="1502229"/>
          <a:ext cx="4161971" cy="4615545"/>
        </p:xfrm>
        <a:graphic>
          <a:graphicData uri="http://schemas.openxmlformats.org/drawingml/2006/table">
            <a:tbl>
              <a:tblPr firstRow="1" bandRow="1">
                <a:tableStyleId>{5C22544A-7EE6-4342-B048-85BDC9FD1C3A}</a:tableStyleId>
              </a:tblPr>
              <a:tblGrid>
                <a:gridCol w="4161971">
                  <a:extLst>
                    <a:ext uri="{9D8B030D-6E8A-4147-A177-3AD203B41FA5}">
                      <a16:colId xmlns:a16="http://schemas.microsoft.com/office/drawing/2014/main" val="2005296688"/>
                    </a:ext>
                  </a:extLst>
                </a:gridCol>
              </a:tblGrid>
              <a:tr h="419595">
                <a:tc>
                  <a:txBody>
                    <a:bodyPr/>
                    <a:lstStyle/>
                    <a:p>
                      <a:r>
                        <a:rPr lang="en-IN" dirty="0"/>
                        <a:t>Top Influencers</a:t>
                      </a:r>
                    </a:p>
                  </a:txBody>
                  <a:tcPr/>
                </a:tc>
                <a:extLst>
                  <a:ext uri="{0D108BD9-81ED-4DB2-BD59-A6C34878D82A}">
                    <a16:rowId xmlns:a16="http://schemas.microsoft.com/office/drawing/2014/main" val="3103934369"/>
                  </a:ext>
                </a:extLst>
              </a:tr>
              <a:tr h="419595">
                <a:tc>
                  <a:txBody>
                    <a:bodyPr/>
                    <a:lstStyle/>
                    <a:p>
                      <a:pPr marL="72000" algn="l" fontAlgn="b"/>
                      <a:r>
                        <a:rPr lang="en-IN" sz="1600" b="0" i="0" u="none" strike="noStrike" dirty="0">
                          <a:solidFill>
                            <a:srgbClr val="000000"/>
                          </a:solidFill>
                          <a:effectLst/>
                          <a:latin typeface="Calibri" panose="020F0502020204030204" pitchFamily="34" charset="0"/>
                        </a:rPr>
                        <a:t>ShivaniV2901</a:t>
                      </a:r>
                    </a:p>
                  </a:txBody>
                  <a:tcPr marL="6350" marR="6350" marT="6350" marB="0" anchor="ctr"/>
                </a:tc>
                <a:extLst>
                  <a:ext uri="{0D108BD9-81ED-4DB2-BD59-A6C34878D82A}">
                    <a16:rowId xmlns:a16="http://schemas.microsoft.com/office/drawing/2014/main" val="4090699194"/>
                  </a:ext>
                </a:extLst>
              </a:tr>
              <a:tr h="419595">
                <a:tc>
                  <a:txBody>
                    <a:bodyPr/>
                    <a:lstStyle/>
                    <a:p>
                      <a:pPr marL="72000" algn="l" fontAlgn="b"/>
                      <a:r>
                        <a:rPr lang="en-IN" sz="1600" b="0" i="0" u="none" strike="noStrike">
                          <a:solidFill>
                            <a:srgbClr val="000000"/>
                          </a:solidFill>
                          <a:effectLst/>
                          <a:latin typeface="Calibri" panose="020F0502020204030204" pitchFamily="34" charset="0"/>
                        </a:rPr>
                        <a:t>GreenTea_India</a:t>
                      </a:r>
                    </a:p>
                  </a:txBody>
                  <a:tcPr marL="6350" marR="6350" marT="6350" marB="0" anchor="ctr"/>
                </a:tc>
                <a:extLst>
                  <a:ext uri="{0D108BD9-81ED-4DB2-BD59-A6C34878D82A}">
                    <a16:rowId xmlns:a16="http://schemas.microsoft.com/office/drawing/2014/main" val="780805318"/>
                  </a:ext>
                </a:extLst>
              </a:tr>
              <a:tr h="419595">
                <a:tc>
                  <a:txBody>
                    <a:bodyPr/>
                    <a:lstStyle/>
                    <a:p>
                      <a:pPr marL="72000" algn="l" fontAlgn="b"/>
                      <a:r>
                        <a:rPr lang="en-IN" sz="1600" b="0" i="0" u="none" strike="noStrike">
                          <a:solidFill>
                            <a:srgbClr val="000000"/>
                          </a:solidFill>
                          <a:effectLst/>
                          <a:latin typeface="Calibri" panose="020F0502020204030204" pitchFamily="34" charset="0"/>
                        </a:rPr>
                        <a:t>OrganicLiveFood</a:t>
                      </a:r>
                    </a:p>
                  </a:txBody>
                  <a:tcPr marL="6350" marR="6350" marT="6350" marB="0" anchor="ctr"/>
                </a:tc>
                <a:extLst>
                  <a:ext uri="{0D108BD9-81ED-4DB2-BD59-A6C34878D82A}">
                    <a16:rowId xmlns:a16="http://schemas.microsoft.com/office/drawing/2014/main" val="4148726354"/>
                  </a:ext>
                </a:extLst>
              </a:tr>
              <a:tr h="419595">
                <a:tc>
                  <a:txBody>
                    <a:bodyPr/>
                    <a:lstStyle/>
                    <a:p>
                      <a:pPr marL="72000" algn="l" fontAlgn="b"/>
                      <a:r>
                        <a:rPr lang="en-IN" sz="1600" b="0" i="0" u="none" strike="noStrike">
                          <a:solidFill>
                            <a:srgbClr val="000000"/>
                          </a:solidFill>
                          <a:effectLst/>
                          <a:latin typeface="Calibri" panose="020F0502020204030204" pitchFamily="34" charset="0"/>
                        </a:rPr>
                        <a:t>theliverdr</a:t>
                      </a:r>
                    </a:p>
                  </a:txBody>
                  <a:tcPr marL="6350" marR="6350" marT="6350" marB="0" anchor="ctr"/>
                </a:tc>
                <a:extLst>
                  <a:ext uri="{0D108BD9-81ED-4DB2-BD59-A6C34878D82A}">
                    <a16:rowId xmlns:a16="http://schemas.microsoft.com/office/drawing/2014/main" val="132952012"/>
                  </a:ext>
                </a:extLst>
              </a:tr>
              <a:tr h="419595">
                <a:tc>
                  <a:txBody>
                    <a:bodyPr/>
                    <a:lstStyle/>
                    <a:p>
                      <a:pPr marL="72000" algn="l" fontAlgn="b"/>
                      <a:r>
                        <a:rPr lang="en-IN" sz="1600" b="0" i="0" u="none" strike="noStrike">
                          <a:solidFill>
                            <a:srgbClr val="000000"/>
                          </a:solidFill>
                          <a:effectLst/>
                          <a:latin typeface="Calibri" panose="020F0502020204030204" pitchFamily="34" charset="0"/>
                        </a:rPr>
                        <a:t>Sachkahoon</a:t>
                      </a:r>
                    </a:p>
                  </a:txBody>
                  <a:tcPr marL="6350" marR="6350" marT="6350" marB="0" anchor="ctr"/>
                </a:tc>
                <a:extLst>
                  <a:ext uri="{0D108BD9-81ED-4DB2-BD59-A6C34878D82A}">
                    <a16:rowId xmlns:a16="http://schemas.microsoft.com/office/drawing/2014/main" val="1516190900"/>
                  </a:ext>
                </a:extLst>
              </a:tr>
              <a:tr h="419595">
                <a:tc>
                  <a:txBody>
                    <a:bodyPr/>
                    <a:lstStyle/>
                    <a:p>
                      <a:pPr marL="72000" algn="l" fontAlgn="b"/>
                      <a:r>
                        <a:rPr lang="en-IN" sz="1600" b="0" i="0" u="none" strike="noStrike" dirty="0" err="1">
                          <a:solidFill>
                            <a:srgbClr val="000000"/>
                          </a:solidFill>
                          <a:effectLst/>
                          <a:latin typeface="Calibri" panose="020F0502020204030204" pitchFamily="34" charset="0"/>
                        </a:rPr>
                        <a:t>sfacindia</a:t>
                      </a:r>
                      <a:endParaRPr lang="en-IN"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24722201"/>
                  </a:ext>
                </a:extLst>
              </a:tr>
              <a:tr h="419595">
                <a:tc>
                  <a:txBody>
                    <a:bodyPr/>
                    <a:lstStyle/>
                    <a:p>
                      <a:pPr marL="72000" algn="l" fontAlgn="b"/>
                      <a:r>
                        <a:rPr lang="en-IN" sz="1600" b="0" i="0" u="none" strike="noStrike">
                          <a:solidFill>
                            <a:srgbClr val="000000"/>
                          </a:solidFill>
                          <a:effectLst/>
                          <a:latin typeface="Calibri" panose="020F0502020204030204" pitchFamily="34" charset="0"/>
                        </a:rPr>
                        <a:t>WhoDFisAlice</a:t>
                      </a:r>
                    </a:p>
                  </a:txBody>
                  <a:tcPr marL="6350" marR="6350" marT="6350" marB="0" anchor="ctr"/>
                </a:tc>
                <a:extLst>
                  <a:ext uri="{0D108BD9-81ED-4DB2-BD59-A6C34878D82A}">
                    <a16:rowId xmlns:a16="http://schemas.microsoft.com/office/drawing/2014/main" val="3630478422"/>
                  </a:ext>
                </a:extLst>
              </a:tr>
              <a:tr h="419595">
                <a:tc>
                  <a:txBody>
                    <a:bodyPr/>
                    <a:lstStyle/>
                    <a:p>
                      <a:pPr marL="72000" algn="l" fontAlgn="b"/>
                      <a:r>
                        <a:rPr lang="en-IN" sz="1600" b="0" i="0" u="none" strike="noStrike" dirty="0" err="1">
                          <a:solidFill>
                            <a:srgbClr val="000000"/>
                          </a:solidFill>
                          <a:effectLst/>
                          <a:latin typeface="Calibri" panose="020F0502020204030204" pitchFamily="34" charset="0"/>
                        </a:rPr>
                        <a:t>RujutaDiwekar</a:t>
                      </a:r>
                      <a:endParaRPr lang="en-IN"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3961971"/>
                  </a:ext>
                </a:extLst>
              </a:tr>
              <a:tr h="419595">
                <a:tc>
                  <a:txBody>
                    <a:bodyPr/>
                    <a:lstStyle/>
                    <a:p>
                      <a:pPr marL="72000" algn="l" fontAlgn="b"/>
                      <a:r>
                        <a:rPr lang="en-IN" sz="1600" b="0" i="0" u="none" strike="noStrike">
                          <a:solidFill>
                            <a:srgbClr val="000000"/>
                          </a:solidFill>
                          <a:effectLst/>
                          <a:latin typeface="Calibri" panose="020F0502020204030204" pitchFamily="34" charset="0"/>
                        </a:rPr>
                        <a:t>vivekagnihotri</a:t>
                      </a:r>
                    </a:p>
                  </a:txBody>
                  <a:tcPr marL="6350" marR="6350" marT="6350" marB="0" anchor="ctr"/>
                </a:tc>
                <a:extLst>
                  <a:ext uri="{0D108BD9-81ED-4DB2-BD59-A6C34878D82A}">
                    <a16:rowId xmlns:a16="http://schemas.microsoft.com/office/drawing/2014/main" val="1974096662"/>
                  </a:ext>
                </a:extLst>
              </a:tr>
              <a:tr h="419595">
                <a:tc>
                  <a:txBody>
                    <a:bodyPr/>
                    <a:lstStyle/>
                    <a:p>
                      <a:pPr marL="72000" algn="l" fontAlgn="b"/>
                      <a:r>
                        <a:rPr lang="en-IN" sz="1600" b="0" i="0" u="none" strike="noStrike" dirty="0">
                          <a:solidFill>
                            <a:srgbClr val="000000"/>
                          </a:solidFill>
                          <a:effectLst/>
                          <a:latin typeface="Calibri" panose="020F0502020204030204" pitchFamily="34" charset="0"/>
                        </a:rPr>
                        <a:t>Fact</a:t>
                      </a:r>
                    </a:p>
                  </a:txBody>
                  <a:tcPr marL="6350" marR="6350" marT="6350" marB="0" anchor="ctr"/>
                </a:tc>
                <a:extLst>
                  <a:ext uri="{0D108BD9-81ED-4DB2-BD59-A6C34878D82A}">
                    <a16:rowId xmlns:a16="http://schemas.microsoft.com/office/drawing/2014/main" val="430040791"/>
                  </a:ext>
                </a:extLst>
              </a:tr>
            </a:tbl>
          </a:graphicData>
        </a:graphic>
      </p:graphicFrame>
    </p:spTree>
    <p:extLst>
      <p:ext uri="{BB962C8B-B14F-4D97-AF65-F5344CB8AC3E}">
        <p14:creationId xmlns:p14="http://schemas.microsoft.com/office/powerpoint/2010/main" val="149038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7D54-6683-84C7-9FE3-8718A4A656F6}"/>
              </a:ext>
            </a:extLst>
          </p:cNvPr>
          <p:cNvSpPr>
            <a:spLocks noGrp="1"/>
          </p:cNvSpPr>
          <p:nvPr>
            <p:ph type="title"/>
          </p:nvPr>
        </p:nvSpPr>
        <p:spPr>
          <a:xfrm>
            <a:off x="1197429" y="463949"/>
            <a:ext cx="9818913" cy="679051"/>
          </a:xfrm>
        </p:spPr>
        <p:txBody>
          <a:bodyPr>
            <a:normAutofit fontScale="90000"/>
          </a:bodyPr>
          <a:lstStyle/>
          <a:p>
            <a:r>
              <a:rPr lang="en-IN" sz="3200" dirty="0"/>
              <a:t>Devices used</a:t>
            </a:r>
          </a:p>
        </p:txBody>
      </p:sp>
      <p:graphicFrame>
        <p:nvGraphicFramePr>
          <p:cNvPr id="12" name="Chart 11">
            <a:extLst>
              <a:ext uri="{FF2B5EF4-FFF2-40B4-BE49-F238E27FC236}">
                <a16:creationId xmlns:a16="http://schemas.microsoft.com/office/drawing/2014/main" id="{B4CBBE33-46A7-7E69-A9AE-0C7DE651483D}"/>
              </a:ext>
            </a:extLst>
          </p:cNvPr>
          <p:cNvGraphicFramePr/>
          <p:nvPr>
            <p:extLst>
              <p:ext uri="{D42A27DB-BD31-4B8C-83A1-F6EECF244321}">
                <p14:modId xmlns:p14="http://schemas.microsoft.com/office/powerpoint/2010/main" val="4199644748"/>
              </p:ext>
            </p:extLst>
          </p:nvPr>
        </p:nvGraphicFramePr>
        <p:xfrm>
          <a:off x="2032000" y="1462060"/>
          <a:ext cx="8128000" cy="48298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508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CFD9-4ACF-F65D-B97F-85E3E601ED10}"/>
              </a:ext>
            </a:extLst>
          </p:cNvPr>
          <p:cNvSpPr>
            <a:spLocks noGrp="1"/>
          </p:cNvSpPr>
          <p:nvPr>
            <p:ph type="title"/>
          </p:nvPr>
        </p:nvSpPr>
        <p:spPr>
          <a:xfrm>
            <a:off x="838200" y="386898"/>
            <a:ext cx="10515600" cy="701674"/>
          </a:xfrm>
        </p:spPr>
        <p:txBody>
          <a:bodyPr>
            <a:normAutofit fontScale="90000"/>
          </a:bodyPr>
          <a:lstStyle/>
          <a:p>
            <a:r>
              <a:rPr lang="en-IN" dirty="0"/>
              <a:t>Methodology</a:t>
            </a:r>
          </a:p>
        </p:txBody>
      </p:sp>
      <p:sp>
        <p:nvSpPr>
          <p:cNvPr id="3" name="Content Placeholder 2">
            <a:extLst>
              <a:ext uri="{FF2B5EF4-FFF2-40B4-BE49-F238E27FC236}">
                <a16:creationId xmlns:a16="http://schemas.microsoft.com/office/drawing/2014/main" id="{430C6673-C7E7-5911-1734-A6D676B1E53D}"/>
              </a:ext>
            </a:extLst>
          </p:cNvPr>
          <p:cNvSpPr>
            <a:spLocks noGrp="1"/>
          </p:cNvSpPr>
          <p:nvPr>
            <p:ph idx="1"/>
          </p:nvPr>
        </p:nvSpPr>
        <p:spPr>
          <a:xfrm>
            <a:off x="838200" y="1308743"/>
            <a:ext cx="10515600" cy="5379136"/>
          </a:xfrm>
        </p:spPr>
        <p:txBody>
          <a:bodyPr>
            <a:normAutofit lnSpcReduction="10000"/>
          </a:bodyPr>
          <a:lstStyle/>
          <a:p>
            <a:r>
              <a:rPr lang="en-IN" sz="1800" dirty="0"/>
              <a:t>To prepare this report, data was thoroughly examined and non-relevant  and junk data was eliminated. </a:t>
            </a:r>
          </a:p>
          <a:p>
            <a:r>
              <a:rPr lang="en-IN" sz="1800" dirty="0"/>
              <a:t>There were comma separated columns and to separate them and convert them into row, power pivot was used.</a:t>
            </a:r>
          </a:p>
          <a:p>
            <a:r>
              <a:rPr lang="en-IN" sz="1800" dirty="0"/>
              <a:t>Advance Excel technique were used to prepare calculative data for the report such as pivot table and </a:t>
            </a:r>
            <a:r>
              <a:rPr lang="en-IN" sz="1800" dirty="0" err="1"/>
              <a:t>vlookup</a:t>
            </a:r>
            <a:r>
              <a:rPr lang="en-IN" sz="1800" dirty="0"/>
              <a:t>. </a:t>
            </a:r>
          </a:p>
          <a:p>
            <a:r>
              <a:rPr lang="en-IN" dirty="0"/>
              <a:t>To perform sentimental analysis date and time was segregated and date column and sentiment column was used in pivot table and this data was used to generate visual.</a:t>
            </a:r>
          </a:p>
          <a:p>
            <a:r>
              <a:rPr lang="en-IN" sz="1800" dirty="0"/>
              <a:t>To generate key tren</a:t>
            </a:r>
            <a:r>
              <a:rPr lang="en-IN" dirty="0"/>
              <a:t>ds, date column and post column was used in the pivot table to generate visual for the same.</a:t>
            </a:r>
          </a:p>
          <a:p>
            <a:r>
              <a:rPr lang="en-IN" sz="1800" dirty="0"/>
              <a:t>To generate top brands and flavours, hashtag column was used to determine brands and fl</a:t>
            </a:r>
            <a:r>
              <a:rPr lang="en-IN" dirty="0"/>
              <a:t>avour spoken in the conversation and appropriate Sov was used.</a:t>
            </a:r>
            <a:endParaRPr lang="en-IN" sz="1800" dirty="0"/>
          </a:p>
          <a:p>
            <a:r>
              <a:rPr lang="en-IN" sz="1800" dirty="0"/>
              <a:t>To derive key metrics, Power bi was used to develop cards consisting data for shares, impression and engagement. For top influencers, mention column was used.</a:t>
            </a:r>
          </a:p>
          <a:p>
            <a:r>
              <a:rPr lang="en-IN" dirty="0"/>
              <a:t>In order to analyse the brand, key drivers for each of the brand was thoroughly examined and sentiment was also compared and analysed for the same.</a:t>
            </a:r>
            <a:endParaRPr lang="en-IN" sz="1800" dirty="0"/>
          </a:p>
          <a:p>
            <a:r>
              <a:rPr lang="en-IN" sz="1800" dirty="0"/>
              <a:t>To generate top </a:t>
            </a:r>
            <a:r>
              <a:rPr lang="en-IN" dirty="0"/>
              <a:t>themes</a:t>
            </a:r>
            <a:r>
              <a:rPr lang="en-IN" sz="1800" dirty="0"/>
              <a:t>, hashtags consisting commas were separated. Power pivot was used to determine top keyword used in the conversation.</a:t>
            </a:r>
          </a:p>
          <a:p>
            <a:pPr marL="0" indent="0">
              <a:buNone/>
            </a:pPr>
            <a:endParaRPr lang="en-IN" sz="1800" dirty="0"/>
          </a:p>
        </p:txBody>
      </p:sp>
    </p:spTree>
    <p:extLst>
      <p:ext uri="{BB962C8B-B14F-4D97-AF65-F5344CB8AC3E}">
        <p14:creationId xmlns:p14="http://schemas.microsoft.com/office/powerpoint/2010/main" val="1153658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FC2B-4C64-A0A5-94AB-5743687364F1}"/>
              </a:ext>
            </a:extLst>
          </p:cNvPr>
          <p:cNvSpPr>
            <a:spLocks noGrp="1"/>
          </p:cNvSpPr>
          <p:nvPr>
            <p:ph type="title"/>
          </p:nvPr>
        </p:nvSpPr>
        <p:spPr>
          <a:xfrm>
            <a:off x="1153886" y="235350"/>
            <a:ext cx="10112828" cy="624622"/>
          </a:xfrm>
        </p:spPr>
        <p:txBody>
          <a:bodyPr>
            <a:normAutofit fontScale="90000"/>
          </a:bodyPr>
          <a:lstStyle/>
          <a:p>
            <a:r>
              <a:rPr lang="en-IN" dirty="0"/>
              <a:t>summary</a:t>
            </a:r>
          </a:p>
        </p:txBody>
      </p:sp>
      <p:sp>
        <p:nvSpPr>
          <p:cNvPr id="3" name="Content Placeholder 2">
            <a:extLst>
              <a:ext uri="{FF2B5EF4-FFF2-40B4-BE49-F238E27FC236}">
                <a16:creationId xmlns:a16="http://schemas.microsoft.com/office/drawing/2014/main" id="{D5A629F8-96DC-6620-FA89-E39201CAE1A3}"/>
              </a:ext>
            </a:extLst>
          </p:cNvPr>
          <p:cNvSpPr>
            <a:spLocks noGrp="1"/>
          </p:cNvSpPr>
          <p:nvPr>
            <p:ph idx="1"/>
          </p:nvPr>
        </p:nvSpPr>
        <p:spPr>
          <a:xfrm>
            <a:off x="957943" y="1011768"/>
            <a:ext cx="10504714" cy="5527255"/>
          </a:xfrm>
        </p:spPr>
        <p:txBody>
          <a:bodyPr>
            <a:normAutofit fontScale="92500" lnSpcReduction="10000"/>
          </a:bodyPr>
          <a:lstStyle/>
          <a:p>
            <a:pPr marL="342900" indent="-342900">
              <a:buFont typeface="+mj-lt"/>
              <a:buAutoNum type="arabicPeriod"/>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Spike in the post was observed in the month of 4</a:t>
            </a:r>
            <a:r>
              <a:rPr lang="en-IN"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August because of 368 post regarding Dabur honey-green tea </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conservation was tracked. Second highest conversation was observed on 10</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June because of the comment from Guru Gurmeet Ram Rahim regarding obesity.</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There were 7888 post in which 24k likes, 1297 comments, and 4469 shares</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People across the social media platform spoke positive about brands </a:t>
            </a:r>
            <a:r>
              <a:rPr lang="en-IN" sz="17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ie</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64%, followed by 7% negative and 29% neutral.</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 4</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August, there was spike in media coverage because of the post regarding Dabur honey which occurred 368 times on that particular day.</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21</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st</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May had maximum positive sentiment while 24</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September had least positive.  21</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st</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May was observed as International Tea Day which led to rise in the positive conversation on that particular day.</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Most neutral sentiment was observed on 10</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June and least neutral was observed on 29</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September.</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Meanwhile maximum negative sentiment was 30</a:t>
            </a:r>
            <a:r>
              <a:rPr lang="en-IN" sz="17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May and least negative was July.  There was critism for information about reducing fat through green tea.</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Green tea was the most commonly used keyword in the conversation</a:t>
            </a:r>
          </a:p>
          <a:p>
            <a:pPr marL="342900" indent="-342900">
              <a:buFont typeface="+mj-lt"/>
              <a:buAutoNum type="arabicPeriod"/>
            </a:pPr>
            <a:r>
              <a:rPr lang="en-IN" sz="17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has highest brand which was mentioned followed by Tetley and Lipton.</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People spoke more about Darjeeling green tea and least preferred was turmeric green tea.</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Most people used twitter android to interact. 78% are male, 22% female who interacts in social media.</a:t>
            </a:r>
          </a:p>
          <a:p>
            <a:pPr marL="342900" indent="-342900">
              <a:buFont typeface="+mj-lt"/>
              <a:buAutoNum type="arabicPeriod"/>
            </a:pPr>
            <a:r>
              <a:rPr lang="en-IN" sz="1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Most of the people interacted from India and compared to other countries and New Delhi ranked most engaging users across social media platform.</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372656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F6F3-E323-F7F8-80A7-54EF9E84471E}"/>
              </a:ext>
            </a:extLst>
          </p:cNvPr>
          <p:cNvSpPr>
            <a:spLocks noGrp="1"/>
          </p:cNvSpPr>
          <p:nvPr>
            <p:ph type="title"/>
          </p:nvPr>
        </p:nvSpPr>
        <p:spPr>
          <a:xfrm>
            <a:off x="1023257" y="438922"/>
            <a:ext cx="10384972" cy="679051"/>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AC51479-7DD6-AA0A-42F6-0E3B32800AAA}"/>
              </a:ext>
            </a:extLst>
          </p:cNvPr>
          <p:cNvSpPr>
            <a:spLocks noGrp="1"/>
          </p:cNvSpPr>
          <p:nvPr>
            <p:ph idx="1"/>
          </p:nvPr>
        </p:nvSpPr>
        <p:spPr>
          <a:xfrm>
            <a:off x="805543" y="1418845"/>
            <a:ext cx="10722428" cy="4829555"/>
          </a:xfrm>
        </p:spPr>
        <p:txBody>
          <a:bodyPr>
            <a:normAutofit/>
          </a:bodyPr>
          <a:lstStyle/>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From the analysis we can conclude that Tetley which is owned by Tata FCMG has second highest brand mention compared with </a:t>
            </a:r>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Tetley has more followers as compared to </a:t>
            </a:r>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and </a:t>
            </a:r>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has highest engagement rate as compared to other brand.  Whereas Tetley has greater proportion of impression and reach compared to </a:t>
            </a:r>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p>
          <a:p>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has focussed more on engagement( used more </a:t>
            </a:r>
            <a:r>
              <a:rPr lang="en-IN" sz="1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hashtags</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and spoke about flavours and health benefits) and have </a:t>
            </a:r>
            <a:r>
              <a:rPr lang="en-IN" sz="1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targeted more into text based post </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as compared to URL based post. </a:t>
            </a:r>
            <a:r>
              <a:rPr lang="en-IN" sz="16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Leafbox</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has </a:t>
            </a:r>
            <a:r>
              <a:rPr lang="en-IN" sz="1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100% positive sentiment </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post as compared to other brands.</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Most of the people have spoken positive about green tea such as health benefit, tea party celebration, lifestyle.</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But small proportion of people doesn’t believe in the health benefit and they do not have trust on consuming green tea. Hence there is necessity to educate those proportion of people with the help of scientific health fact.</a:t>
            </a:r>
          </a:p>
          <a:p>
            <a:pPr marL="0" indent="0">
              <a:buNone/>
            </a:pPr>
            <a:r>
              <a:rPr lang="en-IN" sz="1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Suggestion : </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order to get more brand mention from consumers, Tetley need to focus on more engaging post such as text based post or images or video based post which helps in getting good engagement and reach. Using more hashtags in the post will help to get more engagement.</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Speaking about herbal ingredients and health benefit will help to get more engagement for such post.</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Collaborating with influencer can also help to reach post towards audience.</a:t>
            </a:r>
          </a:p>
        </p:txBody>
      </p:sp>
    </p:spTree>
    <p:extLst>
      <p:ext uri="{BB962C8B-B14F-4D97-AF65-F5344CB8AC3E}">
        <p14:creationId xmlns:p14="http://schemas.microsoft.com/office/powerpoint/2010/main" val="24404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6B10-38C9-5749-80C4-A3029A51EEED}"/>
              </a:ext>
            </a:extLst>
          </p:cNvPr>
          <p:cNvSpPr>
            <a:spLocks noGrp="1"/>
          </p:cNvSpPr>
          <p:nvPr>
            <p:ph type="title"/>
          </p:nvPr>
        </p:nvSpPr>
        <p:spPr>
          <a:xfrm>
            <a:off x="838200" y="365125"/>
            <a:ext cx="10515600" cy="614589"/>
          </a:xfrm>
        </p:spPr>
        <p:txBody>
          <a:bodyPr>
            <a:normAutofit fontScale="90000"/>
          </a:bodyPr>
          <a:lstStyle/>
          <a:p>
            <a:r>
              <a:rPr lang="en-IN" sz="3200" dirty="0"/>
              <a:t>Trend Insights: daily basis</a:t>
            </a:r>
          </a:p>
        </p:txBody>
      </p:sp>
      <p:graphicFrame>
        <p:nvGraphicFramePr>
          <p:cNvPr id="4" name="Chart 3">
            <a:extLst>
              <a:ext uri="{FF2B5EF4-FFF2-40B4-BE49-F238E27FC236}">
                <a16:creationId xmlns:a16="http://schemas.microsoft.com/office/drawing/2014/main" id="{8938CB56-EEFC-AC1E-D161-E7B6C4BF53DB}"/>
              </a:ext>
            </a:extLst>
          </p:cNvPr>
          <p:cNvGraphicFramePr/>
          <p:nvPr>
            <p:extLst>
              <p:ext uri="{D42A27DB-BD31-4B8C-83A1-F6EECF244321}">
                <p14:modId xmlns:p14="http://schemas.microsoft.com/office/powerpoint/2010/main" val="1529826635"/>
              </p:ext>
            </p:extLst>
          </p:nvPr>
        </p:nvGraphicFramePr>
        <p:xfrm>
          <a:off x="901700" y="1230086"/>
          <a:ext cx="102870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816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EAF7-9B7F-2A4A-7F96-0195C7CCDEDB}"/>
              </a:ext>
            </a:extLst>
          </p:cNvPr>
          <p:cNvSpPr>
            <a:spLocks noGrp="1"/>
          </p:cNvSpPr>
          <p:nvPr>
            <p:ph type="title"/>
          </p:nvPr>
        </p:nvSpPr>
        <p:spPr>
          <a:xfrm>
            <a:off x="838200" y="365126"/>
            <a:ext cx="10515600" cy="658132"/>
          </a:xfrm>
        </p:spPr>
        <p:txBody>
          <a:bodyPr>
            <a:normAutofit fontScale="90000"/>
          </a:bodyPr>
          <a:lstStyle/>
          <a:p>
            <a:r>
              <a:rPr lang="en-IN" sz="3200" dirty="0"/>
              <a:t>Top Trending Post</a:t>
            </a:r>
          </a:p>
        </p:txBody>
      </p:sp>
      <p:graphicFrame>
        <p:nvGraphicFramePr>
          <p:cNvPr id="5" name="Table 4">
            <a:extLst>
              <a:ext uri="{FF2B5EF4-FFF2-40B4-BE49-F238E27FC236}">
                <a16:creationId xmlns:a16="http://schemas.microsoft.com/office/drawing/2014/main" id="{4C39145B-A157-F554-5258-4D5FD53BFB23}"/>
              </a:ext>
            </a:extLst>
          </p:cNvPr>
          <p:cNvGraphicFramePr>
            <a:graphicFrameLocks noGrp="1"/>
          </p:cNvGraphicFramePr>
          <p:nvPr>
            <p:extLst>
              <p:ext uri="{D42A27DB-BD31-4B8C-83A1-F6EECF244321}">
                <p14:modId xmlns:p14="http://schemas.microsoft.com/office/powerpoint/2010/main" val="1150733611"/>
              </p:ext>
            </p:extLst>
          </p:nvPr>
        </p:nvGraphicFramePr>
        <p:xfrm>
          <a:off x="990599" y="1231294"/>
          <a:ext cx="10363201" cy="5158623"/>
        </p:xfrm>
        <a:graphic>
          <a:graphicData uri="http://schemas.openxmlformats.org/drawingml/2006/table">
            <a:tbl>
              <a:tblPr firstRow="1" bandRow="1">
                <a:tableStyleId>{5C22544A-7EE6-4342-B048-85BDC9FD1C3A}</a:tableStyleId>
              </a:tblPr>
              <a:tblGrid>
                <a:gridCol w="5121149">
                  <a:extLst>
                    <a:ext uri="{9D8B030D-6E8A-4147-A177-3AD203B41FA5}">
                      <a16:colId xmlns:a16="http://schemas.microsoft.com/office/drawing/2014/main" val="1951378009"/>
                    </a:ext>
                  </a:extLst>
                </a:gridCol>
                <a:gridCol w="1296970">
                  <a:extLst>
                    <a:ext uri="{9D8B030D-6E8A-4147-A177-3AD203B41FA5}">
                      <a16:colId xmlns:a16="http://schemas.microsoft.com/office/drawing/2014/main" val="686453854"/>
                    </a:ext>
                  </a:extLst>
                </a:gridCol>
                <a:gridCol w="871451">
                  <a:extLst>
                    <a:ext uri="{9D8B030D-6E8A-4147-A177-3AD203B41FA5}">
                      <a16:colId xmlns:a16="http://schemas.microsoft.com/office/drawing/2014/main" val="3427524429"/>
                    </a:ext>
                  </a:extLst>
                </a:gridCol>
                <a:gridCol w="836122">
                  <a:extLst>
                    <a:ext uri="{9D8B030D-6E8A-4147-A177-3AD203B41FA5}">
                      <a16:colId xmlns:a16="http://schemas.microsoft.com/office/drawing/2014/main" val="1989539378"/>
                    </a:ext>
                  </a:extLst>
                </a:gridCol>
                <a:gridCol w="953886">
                  <a:extLst>
                    <a:ext uri="{9D8B030D-6E8A-4147-A177-3AD203B41FA5}">
                      <a16:colId xmlns:a16="http://schemas.microsoft.com/office/drawing/2014/main" val="3518247415"/>
                    </a:ext>
                  </a:extLst>
                </a:gridCol>
                <a:gridCol w="1283623">
                  <a:extLst>
                    <a:ext uri="{9D8B030D-6E8A-4147-A177-3AD203B41FA5}">
                      <a16:colId xmlns:a16="http://schemas.microsoft.com/office/drawing/2014/main" val="742697613"/>
                    </a:ext>
                  </a:extLst>
                </a:gridCol>
              </a:tblGrid>
              <a:tr h="537363">
                <a:tc>
                  <a:txBody>
                    <a:bodyPr/>
                    <a:lstStyle/>
                    <a:p>
                      <a:r>
                        <a:rPr lang="en-IN" dirty="0"/>
                        <a:t>Post Headline</a:t>
                      </a:r>
                    </a:p>
                  </a:txBody>
                  <a:tcPr anchor="ctr"/>
                </a:tc>
                <a:tc>
                  <a:txBody>
                    <a:bodyPr/>
                    <a:lstStyle/>
                    <a:p>
                      <a:pPr algn="ctr" fontAlgn="b"/>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Impression</a:t>
                      </a:r>
                      <a:endPar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Reach</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Likes</a:t>
                      </a:r>
                    </a:p>
                  </a:txBody>
                  <a:tcPr anchor="ctr"/>
                </a:tc>
                <a:tc>
                  <a:txBody>
                    <a:bodyPr/>
                    <a:lstStyle/>
                    <a:p>
                      <a:pPr algn="ctr" fontAlgn="b"/>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Shares</a:t>
                      </a:r>
                      <a:endPar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Comments</a:t>
                      </a:r>
                      <a:endPar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846272329"/>
                  </a:ext>
                </a:extLst>
              </a:tr>
              <a:tr h="660180">
                <a:tc>
                  <a:txBody>
                    <a:bodyPr/>
                    <a:lstStyle/>
                    <a:p>
                      <a:r>
                        <a:rPr lang="en-US" dirty="0"/>
                        <a:t>The food industry narrative - Want </a:t>
                      </a:r>
                      <a:r>
                        <a:rPr lang="en-US" dirty="0" err="1"/>
                        <a:t>fibre</a:t>
                      </a:r>
                      <a:r>
                        <a:rPr lang="en-US" dirty="0"/>
                        <a:t>? Eat oats. Polyphenols? Drink green tea. </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1249617.6</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757344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794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134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30</a:t>
                      </a:r>
                    </a:p>
                  </a:txBody>
                  <a:tcPr marL="6350" marR="6350" marT="6350" marB="0" anchor="ctr"/>
                </a:tc>
                <a:extLst>
                  <a:ext uri="{0D108BD9-81ED-4DB2-BD59-A6C34878D82A}">
                    <a16:rowId xmlns:a16="http://schemas.microsoft.com/office/drawing/2014/main" val="1926900922"/>
                  </a:ext>
                </a:extLst>
              </a:tr>
              <a:tr h="660180">
                <a:tc>
                  <a:txBody>
                    <a:bodyPr/>
                    <a:lstStyle/>
                    <a:p>
                      <a:r>
                        <a:rPr lang="en-IN" dirty="0"/>
                        <a:t>#IncredibleIndia’s hospitality &amp; culture is a sight to behold everywhere I go. </a:t>
                      </a:r>
                    </a:p>
                  </a:txBody>
                  <a:tcPr/>
                </a:tc>
                <a:tc>
                  <a:txBody>
                    <a:bodyPr/>
                    <a:lstStyle/>
                    <a:p>
                      <a:pPr algn="ctr" fontAlgn="b"/>
                      <a:r>
                        <a:rPr lang="en-IN" sz="1100" b="0" i="0" u="none" strike="noStrike" dirty="0">
                          <a:solidFill>
                            <a:srgbClr val="000000"/>
                          </a:solidFill>
                          <a:effectLst/>
                          <a:latin typeface="Calibri" panose="020F0502020204030204" pitchFamily="34" charset="0"/>
                        </a:rPr>
                        <a:t>1378792.8</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835632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307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50</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6350" marR="6350" marT="6350" marB="0" anchor="ctr"/>
                </a:tc>
                <a:extLst>
                  <a:ext uri="{0D108BD9-81ED-4DB2-BD59-A6C34878D82A}">
                    <a16:rowId xmlns:a16="http://schemas.microsoft.com/office/drawing/2014/main" val="2450079157"/>
                  </a:ext>
                </a:extLst>
              </a:tr>
              <a:tr h="660180">
                <a:tc>
                  <a:txBody>
                    <a:bodyPr/>
                    <a:lstStyle/>
                    <a:p>
                      <a:r>
                        <a:rPr lang="en-US" dirty="0"/>
                        <a:t>Hi how u all doing 😉👋 Clicks after a Green Tea</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556688.55</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337387</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1328</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38</a:t>
                      </a:r>
                    </a:p>
                  </a:txBody>
                  <a:tcPr marL="6350" marR="6350" marT="6350" marB="0" anchor="ctr"/>
                </a:tc>
                <a:extLst>
                  <a:ext uri="{0D108BD9-81ED-4DB2-BD59-A6C34878D82A}">
                    <a16:rowId xmlns:a16="http://schemas.microsoft.com/office/drawing/2014/main" val="2720471712"/>
                  </a:ext>
                </a:extLst>
              </a:tr>
              <a:tr h="660180">
                <a:tc>
                  <a:txBody>
                    <a:bodyPr/>
                    <a:lstStyle/>
                    <a:p>
                      <a:r>
                        <a:rPr lang="en-US" dirty="0"/>
                        <a:t>🍵 Introducing the Finest Japanese Green Tea Collection, Exclusively by Kyoto Beverages 🍵</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29767.65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18041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1148</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90</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6350" marR="6350" marT="6350" marB="0" anchor="ctr"/>
                </a:tc>
                <a:extLst>
                  <a:ext uri="{0D108BD9-81ED-4DB2-BD59-A6C34878D82A}">
                    <a16:rowId xmlns:a16="http://schemas.microsoft.com/office/drawing/2014/main" val="215452127"/>
                  </a:ext>
                </a:extLst>
              </a:tr>
              <a:tr h="660180">
                <a:tc>
                  <a:txBody>
                    <a:bodyPr/>
                    <a:lstStyle/>
                    <a:p>
                      <a:r>
                        <a:rPr lang="en-IN" dirty="0"/>
                        <a:t>Green Tea Benefits: </a:t>
                      </a:r>
                      <a:r>
                        <a:rPr lang="hi-IN" dirty="0"/>
                        <a:t>ग्रीन टी के फायदे, ग्रीन टी पीने का सही समय और सही तरीका</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115701.3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70122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336</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317</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ctr"/>
                </a:tc>
                <a:extLst>
                  <a:ext uri="{0D108BD9-81ED-4DB2-BD59-A6C34878D82A}">
                    <a16:rowId xmlns:a16="http://schemas.microsoft.com/office/drawing/2014/main" val="1449180907"/>
                  </a:ext>
                </a:extLst>
              </a:tr>
              <a:tr h="660180">
                <a:tc>
                  <a:txBody>
                    <a:bodyPr/>
                    <a:lstStyle/>
                    <a:p>
                      <a:r>
                        <a:rPr lang="en-US" dirty="0"/>
                        <a:t>Everyday I do meditate for 30 mins least, have cold shower… consume green tea sometimes</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182016.45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110313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447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20</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6350" marR="6350" marT="6350" marB="0" anchor="ctr"/>
                </a:tc>
                <a:extLst>
                  <a:ext uri="{0D108BD9-81ED-4DB2-BD59-A6C34878D82A}">
                    <a16:rowId xmlns:a16="http://schemas.microsoft.com/office/drawing/2014/main" val="3824534355"/>
                  </a:ext>
                </a:extLst>
              </a:tr>
              <a:tr h="660180">
                <a:tc>
                  <a:txBody>
                    <a:bodyPr/>
                    <a:lstStyle/>
                    <a:p>
                      <a:r>
                        <a:rPr lang="en-US" dirty="0"/>
                        <a:t>Green tea can help you lose weight. If you climb up everyday to the top of mountain…</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53649.75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32515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391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6350" marR="6350" marT="6350" marB="0" anchor="ctr"/>
                </a:tc>
                <a:extLst>
                  <a:ext uri="{0D108BD9-81ED-4DB2-BD59-A6C34878D82A}">
                    <a16:rowId xmlns:a16="http://schemas.microsoft.com/office/drawing/2014/main" val="3279432896"/>
                  </a:ext>
                </a:extLst>
              </a:tr>
            </a:tbl>
          </a:graphicData>
        </a:graphic>
      </p:graphicFrame>
    </p:spTree>
    <p:extLst>
      <p:ext uri="{BB962C8B-B14F-4D97-AF65-F5344CB8AC3E}">
        <p14:creationId xmlns:p14="http://schemas.microsoft.com/office/powerpoint/2010/main" val="199712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C676-7518-12D8-567D-93F657312853}"/>
              </a:ext>
            </a:extLst>
          </p:cNvPr>
          <p:cNvSpPr>
            <a:spLocks noGrp="1"/>
          </p:cNvSpPr>
          <p:nvPr>
            <p:ph type="title"/>
          </p:nvPr>
        </p:nvSpPr>
        <p:spPr>
          <a:xfrm>
            <a:off x="838200" y="365125"/>
            <a:ext cx="10515600" cy="766989"/>
          </a:xfrm>
        </p:spPr>
        <p:txBody>
          <a:bodyPr>
            <a:normAutofit fontScale="90000"/>
          </a:bodyPr>
          <a:lstStyle/>
          <a:p>
            <a:r>
              <a:rPr lang="en-IN" sz="3200" dirty="0"/>
              <a:t>Top Trending Post (</a:t>
            </a:r>
            <a:r>
              <a:rPr lang="en-IN" sz="3200" dirty="0" err="1"/>
              <a:t>Contd</a:t>
            </a:r>
            <a:r>
              <a:rPr lang="en-IN" sz="3200" dirty="0"/>
              <a:t>…)</a:t>
            </a:r>
          </a:p>
        </p:txBody>
      </p:sp>
      <p:graphicFrame>
        <p:nvGraphicFramePr>
          <p:cNvPr id="5" name="Table 4">
            <a:extLst>
              <a:ext uri="{FF2B5EF4-FFF2-40B4-BE49-F238E27FC236}">
                <a16:creationId xmlns:a16="http://schemas.microsoft.com/office/drawing/2014/main" id="{B7D41DFF-317E-30EC-1A01-6BC775A72A96}"/>
              </a:ext>
            </a:extLst>
          </p:cNvPr>
          <p:cNvGraphicFramePr>
            <a:graphicFrameLocks noGrp="1"/>
          </p:cNvGraphicFramePr>
          <p:nvPr>
            <p:extLst>
              <p:ext uri="{D42A27DB-BD31-4B8C-83A1-F6EECF244321}">
                <p14:modId xmlns:p14="http://schemas.microsoft.com/office/powerpoint/2010/main" val="3075265255"/>
              </p:ext>
            </p:extLst>
          </p:nvPr>
        </p:nvGraphicFramePr>
        <p:xfrm>
          <a:off x="1034142" y="1295401"/>
          <a:ext cx="10210801" cy="5102934"/>
        </p:xfrm>
        <a:graphic>
          <a:graphicData uri="http://schemas.openxmlformats.org/drawingml/2006/table">
            <a:tbl>
              <a:tblPr firstRow="1" bandRow="1">
                <a:tableStyleId>{5C22544A-7EE6-4342-B048-85BDC9FD1C3A}</a:tableStyleId>
              </a:tblPr>
              <a:tblGrid>
                <a:gridCol w="5045838">
                  <a:extLst>
                    <a:ext uri="{9D8B030D-6E8A-4147-A177-3AD203B41FA5}">
                      <a16:colId xmlns:a16="http://schemas.microsoft.com/office/drawing/2014/main" val="1951378009"/>
                    </a:ext>
                  </a:extLst>
                </a:gridCol>
                <a:gridCol w="1277897">
                  <a:extLst>
                    <a:ext uri="{9D8B030D-6E8A-4147-A177-3AD203B41FA5}">
                      <a16:colId xmlns:a16="http://schemas.microsoft.com/office/drawing/2014/main" val="686453854"/>
                    </a:ext>
                  </a:extLst>
                </a:gridCol>
                <a:gridCol w="858636">
                  <a:extLst>
                    <a:ext uri="{9D8B030D-6E8A-4147-A177-3AD203B41FA5}">
                      <a16:colId xmlns:a16="http://schemas.microsoft.com/office/drawing/2014/main" val="3427524429"/>
                    </a:ext>
                  </a:extLst>
                </a:gridCol>
                <a:gridCol w="823826">
                  <a:extLst>
                    <a:ext uri="{9D8B030D-6E8A-4147-A177-3AD203B41FA5}">
                      <a16:colId xmlns:a16="http://schemas.microsoft.com/office/drawing/2014/main" val="1989539378"/>
                    </a:ext>
                  </a:extLst>
                </a:gridCol>
                <a:gridCol w="939858">
                  <a:extLst>
                    <a:ext uri="{9D8B030D-6E8A-4147-A177-3AD203B41FA5}">
                      <a16:colId xmlns:a16="http://schemas.microsoft.com/office/drawing/2014/main" val="3518247415"/>
                    </a:ext>
                  </a:extLst>
                </a:gridCol>
                <a:gridCol w="1264746">
                  <a:extLst>
                    <a:ext uri="{9D8B030D-6E8A-4147-A177-3AD203B41FA5}">
                      <a16:colId xmlns:a16="http://schemas.microsoft.com/office/drawing/2014/main" val="742697613"/>
                    </a:ext>
                  </a:extLst>
                </a:gridCol>
              </a:tblGrid>
              <a:tr h="531563">
                <a:tc>
                  <a:txBody>
                    <a:bodyPr/>
                    <a:lstStyle/>
                    <a:p>
                      <a:r>
                        <a:rPr lang="en-IN" dirty="0"/>
                        <a:t> Post Headline</a:t>
                      </a:r>
                    </a:p>
                  </a:txBody>
                  <a:tcPr anchor="ctr"/>
                </a:tc>
                <a:tc>
                  <a:txBody>
                    <a:bodyPr/>
                    <a:lstStyle/>
                    <a:p>
                      <a:pPr algn="ctr" fontAlgn="b"/>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Impression</a:t>
                      </a:r>
                      <a:endPar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Reach</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Likes</a:t>
                      </a:r>
                    </a:p>
                  </a:txBody>
                  <a:tcPr anchor="ctr"/>
                </a:tc>
                <a:tc>
                  <a:txBody>
                    <a:bodyPr/>
                    <a:lstStyle/>
                    <a:p>
                      <a:pPr algn="ctr" fontAlgn="b"/>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Shares</a:t>
                      </a:r>
                      <a:endPar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Comments</a:t>
                      </a:r>
                      <a:endPar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846272329"/>
                  </a:ext>
                </a:extLst>
              </a:tr>
              <a:tr h="653053">
                <a:tc>
                  <a:txBody>
                    <a:bodyPr/>
                    <a:lstStyle/>
                    <a:p>
                      <a:r>
                        <a:rPr lang="en-US" dirty="0"/>
                        <a:t>The food industry narrative - Want </a:t>
                      </a:r>
                      <a:r>
                        <a:rPr lang="en-US" dirty="0" err="1"/>
                        <a:t>fibre</a:t>
                      </a:r>
                      <a:r>
                        <a:rPr lang="en-US" dirty="0"/>
                        <a:t>? Eat oats. Polyphenols? Drink green tea. </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1249617.6</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757344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794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134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30</a:t>
                      </a:r>
                    </a:p>
                  </a:txBody>
                  <a:tcPr marL="6350" marR="6350" marT="6350" marB="0" anchor="ctr"/>
                </a:tc>
                <a:extLst>
                  <a:ext uri="{0D108BD9-81ED-4DB2-BD59-A6C34878D82A}">
                    <a16:rowId xmlns:a16="http://schemas.microsoft.com/office/drawing/2014/main" val="1926900922"/>
                  </a:ext>
                </a:extLst>
              </a:tr>
              <a:tr h="653053">
                <a:tc>
                  <a:txBody>
                    <a:bodyPr/>
                    <a:lstStyle/>
                    <a:p>
                      <a:r>
                        <a:rPr lang="en-IN" dirty="0"/>
                        <a:t>#IncredibleIndia’s hospitality &amp; culture is a sight to behold everywhere I go. </a:t>
                      </a:r>
                    </a:p>
                  </a:txBody>
                  <a:tcPr/>
                </a:tc>
                <a:tc>
                  <a:txBody>
                    <a:bodyPr/>
                    <a:lstStyle/>
                    <a:p>
                      <a:pPr algn="ctr" fontAlgn="b"/>
                      <a:r>
                        <a:rPr lang="en-IN" sz="1100" b="0" i="0" u="none" strike="noStrike" dirty="0">
                          <a:solidFill>
                            <a:srgbClr val="000000"/>
                          </a:solidFill>
                          <a:effectLst/>
                          <a:latin typeface="Calibri" panose="020F0502020204030204" pitchFamily="34" charset="0"/>
                        </a:rPr>
                        <a:t>1378792.8</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835632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307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50</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6350" marR="6350" marT="6350" marB="0" anchor="ctr"/>
                </a:tc>
                <a:extLst>
                  <a:ext uri="{0D108BD9-81ED-4DB2-BD59-A6C34878D82A}">
                    <a16:rowId xmlns:a16="http://schemas.microsoft.com/office/drawing/2014/main" val="2450079157"/>
                  </a:ext>
                </a:extLst>
              </a:tr>
              <a:tr h="653053">
                <a:tc>
                  <a:txBody>
                    <a:bodyPr/>
                    <a:lstStyle/>
                    <a:p>
                      <a:r>
                        <a:rPr lang="en-US" dirty="0"/>
                        <a:t>Hi how u all doing 😉👋 Clicks after a Green Tea</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556688.55</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337387</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1328</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38</a:t>
                      </a:r>
                    </a:p>
                  </a:txBody>
                  <a:tcPr marL="6350" marR="6350" marT="6350" marB="0" anchor="ctr"/>
                </a:tc>
                <a:extLst>
                  <a:ext uri="{0D108BD9-81ED-4DB2-BD59-A6C34878D82A}">
                    <a16:rowId xmlns:a16="http://schemas.microsoft.com/office/drawing/2014/main" val="2720471712"/>
                  </a:ext>
                </a:extLst>
              </a:tr>
              <a:tr h="653053">
                <a:tc>
                  <a:txBody>
                    <a:bodyPr/>
                    <a:lstStyle/>
                    <a:p>
                      <a:r>
                        <a:rPr lang="en-US" dirty="0"/>
                        <a:t>🍵 Introducing the Finest Japanese Green Tea Collection, Exclusively by Kyoto Beverages 🍵</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29767.65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18041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1148</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90</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6350" marR="6350" marT="6350" marB="0" anchor="ctr"/>
                </a:tc>
                <a:extLst>
                  <a:ext uri="{0D108BD9-81ED-4DB2-BD59-A6C34878D82A}">
                    <a16:rowId xmlns:a16="http://schemas.microsoft.com/office/drawing/2014/main" val="215452127"/>
                  </a:ext>
                </a:extLst>
              </a:tr>
              <a:tr h="653053">
                <a:tc>
                  <a:txBody>
                    <a:bodyPr/>
                    <a:lstStyle/>
                    <a:p>
                      <a:r>
                        <a:rPr lang="en-IN" dirty="0"/>
                        <a:t>Green Tea Benefits: </a:t>
                      </a:r>
                      <a:r>
                        <a:rPr lang="hi-IN" dirty="0"/>
                        <a:t>ग्रीन टी के फायदे, ग्रीन टी पीने का सही समय और सही तरीका</a:t>
                      </a:r>
                      <a:endParaRPr lang="en-IN" dirty="0"/>
                    </a:p>
                  </a:txBody>
                  <a:tcPr/>
                </a:tc>
                <a:tc>
                  <a:txBody>
                    <a:bodyPr/>
                    <a:lstStyle/>
                    <a:p>
                      <a:pPr algn="ctr" fontAlgn="b"/>
                      <a:r>
                        <a:rPr lang="en-IN" sz="1100" b="0" i="0" u="none" strike="noStrike" dirty="0">
                          <a:solidFill>
                            <a:srgbClr val="000000"/>
                          </a:solidFill>
                          <a:effectLst/>
                          <a:latin typeface="Calibri" panose="020F0502020204030204" pitchFamily="34" charset="0"/>
                        </a:rPr>
                        <a:t>115701.3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70122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336</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317</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ctr"/>
                </a:tc>
                <a:extLst>
                  <a:ext uri="{0D108BD9-81ED-4DB2-BD59-A6C34878D82A}">
                    <a16:rowId xmlns:a16="http://schemas.microsoft.com/office/drawing/2014/main" val="1449180907"/>
                  </a:ext>
                </a:extLst>
              </a:tr>
              <a:tr h="653053">
                <a:tc>
                  <a:txBody>
                    <a:bodyPr/>
                    <a:lstStyle/>
                    <a:p>
                      <a:r>
                        <a:rPr lang="en-US" dirty="0"/>
                        <a:t>Everyday I do meditate for 30 mins least, have cold shower… consume green tea sometimes</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182016.45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110313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447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20</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6350" marR="6350" marT="6350" marB="0" anchor="ctr"/>
                </a:tc>
                <a:extLst>
                  <a:ext uri="{0D108BD9-81ED-4DB2-BD59-A6C34878D82A}">
                    <a16:rowId xmlns:a16="http://schemas.microsoft.com/office/drawing/2014/main" val="3824534355"/>
                  </a:ext>
                </a:extLst>
              </a:tr>
              <a:tr h="653053">
                <a:tc>
                  <a:txBody>
                    <a:bodyPr/>
                    <a:lstStyle/>
                    <a:p>
                      <a:r>
                        <a:rPr lang="en-US" dirty="0"/>
                        <a:t>Green tea can help you lose weight. If you climb up everyday to the top of mountain…</a:t>
                      </a:r>
                      <a:endParaRPr lang="en-IN" dirty="0"/>
                    </a:p>
                  </a:txBody>
                  <a:tcPr/>
                </a:tc>
                <a:tc>
                  <a:txBody>
                    <a:bodyPr/>
                    <a:lstStyle/>
                    <a:p>
                      <a:pPr algn="ctr" fontAlgn="b"/>
                      <a:r>
                        <a:rPr lang="en-IN" sz="1100" b="0" i="0" u="none" strike="noStrike">
                          <a:solidFill>
                            <a:srgbClr val="000000"/>
                          </a:solidFill>
                          <a:effectLst/>
                          <a:latin typeface="Calibri" panose="020F0502020204030204" pitchFamily="34" charset="0"/>
                        </a:rPr>
                        <a:t>53649.75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32515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391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6350" marR="6350" marT="6350" marB="0" anchor="ctr"/>
                </a:tc>
                <a:extLst>
                  <a:ext uri="{0D108BD9-81ED-4DB2-BD59-A6C34878D82A}">
                    <a16:rowId xmlns:a16="http://schemas.microsoft.com/office/drawing/2014/main" val="3279432896"/>
                  </a:ext>
                </a:extLst>
              </a:tr>
            </a:tbl>
          </a:graphicData>
        </a:graphic>
      </p:graphicFrame>
    </p:spTree>
    <p:extLst>
      <p:ext uri="{BB962C8B-B14F-4D97-AF65-F5344CB8AC3E}">
        <p14:creationId xmlns:p14="http://schemas.microsoft.com/office/powerpoint/2010/main" val="375585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51CD-CAC4-F629-E490-105E5B37128F}"/>
              </a:ext>
            </a:extLst>
          </p:cNvPr>
          <p:cNvSpPr>
            <a:spLocks noGrp="1"/>
          </p:cNvSpPr>
          <p:nvPr>
            <p:ph type="title"/>
          </p:nvPr>
        </p:nvSpPr>
        <p:spPr>
          <a:xfrm>
            <a:off x="838200" y="478720"/>
            <a:ext cx="10515600" cy="718708"/>
          </a:xfrm>
        </p:spPr>
        <p:txBody>
          <a:bodyPr vert="horz" lIns="91440" tIns="45720" rIns="91440" bIns="45720" rtlCol="0" anchor="ctr">
            <a:noAutofit/>
          </a:bodyPr>
          <a:lstStyle/>
          <a:p>
            <a:r>
              <a:rPr lang="en-US" sz="3200" kern="1200" dirty="0">
                <a:solidFill>
                  <a:schemeClr val="tx1"/>
                </a:solidFill>
                <a:latin typeface="+mj-lt"/>
                <a:ea typeface="+mj-ea"/>
                <a:cs typeface="+mj-cs"/>
              </a:rPr>
              <a:t>Trending keywords</a:t>
            </a:r>
          </a:p>
        </p:txBody>
      </p:sp>
      <p:pic>
        <p:nvPicPr>
          <p:cNvPr id="5" name="Picture 4" descr="A close-up of words&#10;&#10;Description automatically generated">
            <a:extLst>
              <a:ext uri="{FF2B5EF4-FFF2-40B4-BE49-F238E27FC236}">
                <a16:creationId xmlns:a16="http://schemas.microsoft.com/office/drawing/2014/main" id="{384E679A-FE47-1669-32FA-8205E5424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90688"/>
            <a:ext cx="11800114" cy="4862512"/>
          </a:xfrm>
          <a:prstGeom prst="rect">
            <a:avLst/>
          </a:prstGeom>
        </p:spPr>
      </p:pic>
    </p:spTree>
    <p:extLst>
      <p:ext uri="{BB962C8B-B14F-4D97-AF65-F5344CB8AC3E}">
        <p14:creationId xmlns:p14="http://schemas.microsoft.com/office/powerpoint/2010/main" val="76286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9CF6-E60C-6DAA-294A-D02BEE551630}"/>
              </a:ext>
            </a:extLst>
          </p:cNvPr>
          <p:cNvSpPr>
            <a:spLocks noGrp="1"/>
          </p:cNvSpPr>
          <p:nvPr>
            <p:ph type="title"/>
          </p:nvPr>
        </p:nvSpPr>
        <p:spPr>
          <a:xfrm>
            <a:off x="838200" y="365126"/>
            <a:ext cx="10515600" cy="745218"/>
          </a:xfrm>
        </p:spPr>
        <p:txBody>
          <a:bodyPr>
            <a:normAutofit fontScale="90000"/>
          </a:bodyPr>
          <a:lstStyle/>
          <a:p>
            <a:r>
              <a:rPr lang="en-IN" sz="3200" dirty="0"/>
              <a:t>Sentiment: Overall</a:t>
            </a:r>
          </a:p>
        </p:txBody>
      </p:sp>
      <p:graphicFrame>
        <p:nvGraphicFramePr>
          <p:cNvPr id="4" name="Chart 3">
            <a:extLst>
              <a:ext uri="{FF2B5EF4-FFF2-40B4-BE49-F238E27FC236}">
                <a16:creationId xmlns:a16="http://schemas.microsoft.com/office/drawing/2014/main" id="{3CFE387A-A50D-A197-57E5-99046D4DE2A5}"/>
              </a:ext>
            </a:extLst>
          </p:cNvPr>
          <p:cNvGraphicFramePr/>
          <p:nvPr>
            <p:extLst>
              <p:ext uri="{D42A27DB-BD31-4B8C-83A1-F6EECF244321}">
                <p14:modId xmlns:p14="http://schemas.microsoft.com/office/powerpoint/2010/main" val="1217487167"/>
              </p:ext>
            </p:extLst>
          </p:nvPr>
        </p:nvGraphicFramePr>
        <p:xfrm>
          <a:off x="2465613" y="1404258"/>
          <a:ext cx="7260773"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761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874E-A15B-D01F-2222-7AA858DAB8EE}"/>
              </a:ext>
            </a:extLst>
          </p:cNvPr>
          <p:cNvSpPr>
            <a:spLocks noGrp="1"/>
          </p:cNvSpPr>
          <p:nvPr>
            <p:ph type="title"/>
          </p:nvPr>
        </p:nvSpPr>
        <p:spPr>
          <a:xfrm>
            <a:off x="838200" y="365126"/>
            <a:ext cx="10515600" cy="723445"/>
          </a:xfrm>
        </p:spPr>
        <p:txBody>
          <a:bodyPr>
            <a:normAutofit fontScale="90000"/>
          </a:bodyPr>
          <a:lstStyle/>
          <a:p>
            <a:r>
              <a:rPr lang="en-IN" sz="3200" dirty="0"/>
              <a:t>Sentiment: Monthly basis</a:t>
            </a:r>
          </a:p>
        </p:txBody>
      </p:sp>
      <p:graphicFrame>
        <p:nvGraphicFramePr>
          <p:cNvPr id="4" name="Chart 3">
            <a:extLst>
              <a:ext uri="{FF2B5EF4-FFF2-40B4-BE49-F238E27FC236}">
                <a16:creationId xmlns:a16="http://schemas.microsoft.com/office/drawing/2014/main" id="{39926CA1-0B3E-F3B1-94D7-277E547CDC23}"/>
              </a:ext>
            </a:extLst>
          </p:cNvPr>
          <p:cNvGraphicFramePr/>
          <p:nvPr>
            <p:extLst>
              <p:ext uri="{D42A27DB-BD31-4B8C-83A1-F6EECF244321}">
                <p14:modId xmlns:p14="http://schemas.microsoft.com/office/powerpoint/2010/main" val="303275943"/>
              </p:ext>
            </p:extLst>
          </p:nvPr>
        </p:nvGraphicFramePr>
        <p:xfrm>
          <a:off x="979716" y="1197429"/>
          <a:ext cx="8044541" cy="543197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32A1880A-3267-689E-75D3-268F0B49A86F}"/>
              </a:ext>
            </a:extLst>
          </p:cNvPr>
          <p:cNvSpPr/>
          <p:nvPr/>
        </p:nvSpPr>
        <p:spPr>
          <a:xfrm>
            <a:off x="9218428" y="1441217"/>
            <a:ext cx="1993856" cy="4725666"/>
          </a:xfrm>
          <a:prstGeom prst="round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 21</a:t>
            </a:r>
            <a:r>
              <a:rPr lang="en-IN" sz="16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st</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May, </a:t>
            </a:r>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was observed as International Tea Day(75 post) which led to raise in positive sentiment </a:t>
            </a:r>
          </a:p>
          <a:p>
            <a:endPar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June 10</a:t>
            </a:r>
            <a:r>
              <a:rPr lang="en-IN" sz="14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was observed as highest neutral sentiment and 29</a:t>
            </a:r>
            <a:r>
              <a:rPr lang="en-IN" sz="1400" baseline="30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t>
            </a:r>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September was observed as least neutral sentiment.</a:t>
            </a:r>
          </a:p>
          <a:p>
            <a:endPar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 May 30, influencer posted related to weight loss scam (17 post) which led to raise in  negative </a:t>
            </a: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sentiment</a:t>
            </a:r>
          </a:p>
        </p:txBody>
      </p:sp>
    </p:spTree>
    <p:extLst>
      <p:ext uri="{BB962C8B-B14F-4D97-AF65-F5344CB8AC3E}">
        <p14:creationId xmlns:p14="http://schemas.microsoft.com/office/powerpoint/2010/main" val="36357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2EE2-2884-C220-797B-09DDC65B1699}"/>
              </a:ext>
            </a:extLst>
          </p:cNvPr>
          <p:cNvSpPr>
            <a:spLocks noGrp="1"/>
          </p:cNvSpPr>
          <p:nvPr>
            <p:ph type="title"/>
          </p:nvPr>
        </p:nvSpPr>
        <p:spPr>
          <a:xfrm>
            <a:off x="838200" y="365125"/>
            <a:ext cx="10515600" cy="462189"/>
          </a:xfrm>
        </p:spPr>
        <p:txBody>
          <a:bodyPr>
            <a:noAutofit/>
          </a:bodyPr>
          <a:lstStyle/>
          <a:p>
            <a:r>
              <a:rPr lang="en-IN" sz="3200" dirty="0"/>
              <a:t>Sentiment: Daily basis for April</a:t>
            </a:r>
          </a:p>
        </p:txBody>
      </p:sp>
      <p:graphicFrame>
        <p:nvGraphicFramePr>
          <p:cNvPr id="4" name="Chart 3">
            <a:extLst>
              <a:ext uri="{FF2B5EF4-FFF2-40B4-BE49-F238E27FC236}">
                <a16:creationId xmlns:a16="http://schemas.microsoft.com/office/drawing/2014/main" id="{865E44FE-93B3-65E6-0A5B-C49DC29153F9}"/>
              </a:ext>
            </a:extLst>
          </p:cNvPr>
          <p:cNvGraphicFramePr/>
          <p:nvPr>
            <p:extLst>
              <p:ext uri="{D42A27DB-BD31-4B8C-83A1-F6EECF244321}">
                <p14:modId xmlns:p14="http://schemas.microsoft.com/office/powerpoint/2010/main" val="1901993212"/>
              </p:ext>
            </p:extLst>
          </p:nvPr>
        </p:nvGraphicFramePr>
        <p:xfrm>
          <a:off x="1251857" y="947057"/>
          <a:ext cx="10417629" cy="51912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25128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7941</TotalTime>
  <Words>2217</Words>
  <Application>Microsoft Office PowerPoint</Application>
  <PresentationFormat>Widescreen</PresentationFormat>
  <Paragraphs>379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Parcel</vt:lpstr>
      <vt:lpstr>CONTENTS</vt:lpstr>
      <vt:lpstr>Trend Insights: monthly basis</vt:lpstr>
      <vt:lpstr>Trend Insights: daily basis</vt:lpstr>
      <vt:lpstr>Top Trending Post</vt:lpstr>
      <vt:lpstr>Top Trending Post (Contd…)</vt:lpstr>
      <vt:lpstr>Trending keywords</vt:lpstr>
      <vt:lpstr>Sentiment: Overall</vt:lpstr>
      <vt:lpstr>Sentiment: Monthly basis</vt:lpstr>
      <vt:lpstr>Sentiment: Daily basis for April</vt:lpstr>
      <vt:lpstr>Sentiment: Daily basis for May</vt:lpstr>
      <vt:lpstr>Sentiment: Daily basis for June</vt:lpstr>
      <vt:lpstr>Sentiment: Daily basis for July</vt:lpstr>
      <vt:lpstr>Sentiment: Daily basis for August</vt:lpstr>
      <vt:lpstr>Sentiment: Daily basis for September</vt:lpstr>
      <vt:lpstr>Brand mentions</vt:lpstr>
      <vt:lpstr>Geographic Analysis</vt:lpstr>
      <vt:lpstr>Demographic Analysis</vt:lpstr>
      <vt:lpstr> Brand Mentions</vt:lpstr>
      <vt:lpstr>Brands</vt:lpstr>
      <vt:lpstr>Flavours Insights</vt:lpstr>
      <vt:lpstr>Flavours Merit and barrier</vt:lpstr>
      <vt:lpstr>Top Themes</vt:lpstr>
      <vt:lpstr>Top Themes (Contd…)</vt:lpstr>
      <vt:lpstr>Themes Sov</vt:lpstr>
      <vt:lpstr> Key Drivers  </vt:lpstr>
      <vt:lpstr>Devices used</vt:lpstr>
      <vt:lpstr>Methodology</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IT Support</dc:creator>
  <cp:lastModifiedBy>IT Support</cp:lastModifiedBy>
  <cp:revision>18</cp:revision>
  <dcterms:created xsi:type="dcterms:W3CDTF">2024-04-04T12:51:01Z</dcterms:created>
  <dcterms:modified xsi:type="dcterms:W3CDTF">2024-04-13T11:21:06Z</dcterms:modified>
</cp:coreProperties>
</file>