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73" r:id="rId3"/>
    <p:sldId id="257" r:id="rId4"/>
    <p:sldId id="274" r:id="rId5"/>
    <p:sldId id="259" r:id="rId6"/>
    <p:sldId id="260" r:id="rId7"/>
    <p:sldId id="275" r:id="rId8"/>
    <p:sldId id="262" r:id="rId9"/>
    <p:sldId id="276" r:id="rId10"/>
    <p:sldId id="263" r:id="rId11"/>
    <p:sldId id="277" r:id="rId12"/>
    <p:sldId id="261" r:id="rId13"/>
    <p:sldId id="264" r:id="rId14"/>
    <p:sldId id="278" r:id="rId15"/>
    <p:sldId id="258" r:id="rId16"/>
    <p:sldId id="279" r:id="rId17"/>
    <p:sldId id="280" r:id="rId18"/>
    <p:sldId id="265" r:id="rId19"/>
    <p:sldId id="281" r:id="rId20"/>
    <p:sldId id="266" r:id="rId21"/>
    <p:sldId id="282" r:id="rId22"/>
    <p:sldId id="267" r:id="rId23"/>
    <p:sldId id="283" r:id="rId24"/>
    <p:sldId id="268" r:id="rId25"/>
    <p:sldId id="269" r:id="rId26"/>
    <p:sldId id="270"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0417" autoAdjust="0"/>
  </p:normalViewPr>
  <p:slideViewPr>
    <p:cSldViewPr>
      <p:cViewPr varScale="1">
        <p:scale>
          <a:sx n="83" d="100"/>
          <a:sy n="83" d="100"/>
        </p:scale>
        <p:origin x="1944" y="176"/>
      </p:cViewPr>
      <p:guideLst>
        <p:guide orient="horz" pos="1620"/>
        <p:guide pos="2880"/>
      </p:guideLst>
    </p:cSldViewPr>
  </p:slideViewPr>
  <p:notesTextViewPr>
    <p:cViewPr>
      <p:scale>
        <a:sx n="1" d="1"/>
        <a:sy n="1" d="1"/>
      </p:scale>
      <p:origin x="0" y="0"/>
    </p:cViewPr>
  </p:notesTextViewPr>
  <p:notesViewPr>
    <p:cSldViewPr snapToGrid="0" snapToObjects="1">
      <p:cViewPr>
        <p:scale>
          <a:sx n="76" d="100"/>
          <a:sy n="76" d="100"/>
        </p:scale>
        <p:origin x="-31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66ACD0-7F8A-44AD-8F1D-457A215F19FF}"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D812565B-0043-4C5B-B1C3-CE49F15CCFAB}">
      <dgm:prSet phldrT="[Text]"/>
      <dgm:spPr>
        <a:solidFill>
          <a:schemeClr val="accent6">
            <a:lumMod val="50000"/>
          </a:schemeClr>
        </a:solidFill>
      </dgm:spPr>
      <dgm:t>
        <a:bodyPr/>
        <a:lstStyle/>
        <a:p>
          <a:r>
            <a:rPr lang="en-US" b="1" dirty="0" smtClean="0"/>
            <a:t>Need to know about process</a:t>
          </a:r>
          <a:endParaRPr lang="en-US" b="1" dirty="0"/>
        </a:p>
      </dgm:t>
    </dgm:pt>
    <dgm:pt modelId="{84C7DEF2-815E-4730-8F1E-6F5FEEBEED80}" type="parTrans" cxnId="{12C6AE66-1CBF-4616-94DB-FA1AA595B2C1}">
      <dgm:prSet/>
      <dgm:spPr/>
      <dgm:t>
        <a:bodyPr/>
        <a:lstStyle/>
        <a:p>
          <a:endParaRPr lang="en-US"/>
        </a:p>
      </dgm:t>
    </dgm:pt>
    <dgm:pt modelId="{B366DFA3-517F-4D9E-9152-AF4D6D5D370A}" type="sibTrans" cxnId="{12C6AE66-1CBF-4616-94DB-FA1AA595B2C1}">
      <dgm:prSet/>
      <dgm:spPr/>
      <dgm:t>
        <a:bodyPr/>
        <a:lstStyle/>
        <a:p>
          <a:endParaRPr lang="en-US"/>
        </a:p>
      </dgm:t>
    </dgm:pt>
    <dgm:pt modelId="{2C2DDAF1-AD6F-45AE-BAB6-349A4BC7BF22}">
      <dgm:prSet phldrT="[Text]"/>
      <dgm:spPr/>
      <dgm:t>
        <a:bodyPr/>
        <a:lstStyle/>
        <a:p>
          <a:r>
            <a:rPr lang="en-US" dirty="0" smtClean="0"/>
            <a:t>Communication gap</a:t>
          </a:r>
          <a:endParaRPr lang="en-US" dirty="0"/>
        </a:p>
      </dgm:t>
    </dgm:pt>
    <dgm:pt modelId="{68B271C9-C3D5-40C0-8517-10B965B5D4A2}" type="parTrans" cxnId="{FB12068C-472C-47CC-8265-2C6AFC55DAE6}">
      <dgm:prSet/>
      <dgm:spPr/>
      <dgm:t>
        <a:bodyPr/>
        <a:lstStyle/>
        <a:p>
          <a:endParaRPr lang="en-US"/>
        </a:p>
      </dgm:t>
    </dgm:pt>
    <dgm:pt modelId="{89F210B9-6E45-4709-8055-A7B6BFDDABA5}" type="sibTrans" cxnId="{FB12068C-472C-47CC-8265-2C6AFC55DAE6}">
      <dgm:prSet/>
      <dgm:spPr/>
      <dgm:t>
        <a:bodyPr/>
        <a:lstStyle/>
        <a:p>
          <a:endParaRPr lang="en-US"/>
        </a:p>
      </dgm:t>
    </dgm:pt>
    <dgm:pt modelId="{D1C827CE-C7B3-4710-A340-25AADFA283D7}">
      <dgm:prSet phldrT="[Text]"/>
      <dgm:spPr/>
      <dgm:t>
        <a:bodyPr/>
        <a:lstStyle/>
        <a:p>
          <a:r>
            <a:rPr lang="en-US" dirty="0" smtClean="0"/>
            <a:t>Need for active participation</a:t>
          </a:r>
          <a:endParaRPr lang="en-US" dirty="0"/>
        </a:p>
      </dgm:t>
    </dgm:pt>
    <dgm:pt modelId="{1653E196-6AD0-4184-B270-575669116751}" type="parTrans" cxnId="{7FCC7CB8-8402-40C1-9331-5A071F3C2294}">
      <dgm:prSet/>
      <dgm:spPr/>
      <dgm:t>
        <a:bodyPr/>
        <a:lstStyle/>
        <a:p>
          <a:endParaRPr lang="en-US"/>
        </a:p>
      </dgm:t>
    </dgm:pt>
    <dgm:pt modelId="{D0415CC3-C8AD-4A82-A6A4-61135806A647}" type="sibTrans" cxnId="{7FCC7CB8-8402-40C1-9331-5A071F3C2294}">
      <dgm:prSet/>
      <dgm:spPr/>
      <dgm:t>
        <a:bodyPr/>
        <a:lstStyle/>
        <a:p>
          <a:endParaRPr lang="en-US"/>
        </a:p>
      </dgm:t>
    </dgm:pt>
    <dgm:pt modelId="{17A5DDAF-A4C5-4E81-840C-7992A57F885D}">
      <dgm:prSet phldrT="[Text]"/>
      <dgm:spPr/>
      <dgm:t>
        <a:bodyPr/>
        <a:lstStyle/>
        <a:p>
          <a:r>
            <a:rPr lang="en-US" dirty="0" smtClean="0"/>
            <a:t>Deep accounting implications</a:t>
          </a:r>
          <a:endParaRPr lang="en-US" dirty="0"/>
        </a:p>
      </dgm:t>
    </dgm:pt>
    <dgm:pt modelId="{53BA26A6-0F47-4115-9788-36F8006E7958}" type="parTrans" cxnId="{C295B33F-C539-4E79-832B-AA7D066C1151}">
      <dgm:prSet/>
      <dgm:spPr/>
      <dgm:t>
        <a:bodyPr/>
        <a:lstStyle/>
        <a:p>
          <a:endParaRPr lang="en-US"/>
        </a:p>
      </dgm:t>
    </dgm:pt>
    <dgm:pt modelId="{A5247E2D-68B0-4468-9B6F-435A08134B37}" type="sibTrans" cxnId="{C295B33F-C539-4E79-832B-AA7D066C1151}">
      <dgm:prSet/>
      <dgm:spPr/>
      <dgm:t>
        <a:bodyPr/>
        <a:lstStyle/>
        <a:p>
          <a:endParaRPr lang="en-US"/>
        </a:p>
      </dgm:t>
    </dgm:pt>
    <dgm:pt modelId="{E20504BA-D1C2-4F2A-930B-8BB120F44170}" type="pres">
      <dgm:prSet presAssocID="{5466ACD0-7F8A-44AD-8F1D-457A215F19FF}" presName="cycle" presStyleCnt="0">
        <dgm:presLayoutVars>
          <dgm:chMax val="1"/>
          <dgm:dir/>
          <dgm:animLvl val="ctr"/>
          <dgm:resizeHandles val="exact"/>
        </dgm:presLayoutVars>
      </dgm:prSet>
      <dgm:spPr/>
      <dgm:t>
        <a:bodyPr/>
        <a:lstStyle/>
        <a:p>
          <a:endParaRPr lang="en-US"/>
        </a:p>
      </dgm:t>
    </dgm:pt>
    <dgm:pt modelId="{3345E10F-A7EE-435F-8FF9-8CF3DC146850}" type="pres">
      <dgm:prSet presAssocID="{D812565B-0043-4C5B-B1C3-CE49F15CCFAB}" presName="centerShape" presStyleLbl="node0" presStyleIdx="0" presStyleCnt="1"/>
      <dgm:spPr/>
      <dgm:t>
        <a:bodyPr/>
        <a:lstStyle/>
        <a:p>
          <a:endParaRPr lang="en-US"/>
        </a:p>
      </dgm:t>
    </dgm:pt>
    <dgm:pt modelId="{DD6F2BB6-BCB4-487A-B42D-8D4611231618}" type="pres">
      <dgm:prSet presAssocID="{68B271C9-C3D5-40C0-8517-10B965B5D4A2}" presName="parTrans" presStyleLbl="bgSibTrans2D1" presStyleIdx="0" presStyleCnt="3"/>
      <dgm:spPr/>
      <dgm:t>
        <a:bodyPr/>
        <a:lstStyle/>
        <a:p>
          <a:endParaRPr lang="en-US"/>
        </a:p>
      </dgm:t>
    </dgm:pt>
    <dgm:pt modelId="{AC9EDFD8-DE2E-435D-98E6-5D15DC1337A2}" type="pres">
      <dgm:prSet presAssocID="{2C2DDAF1-AD6F-45AE-BAB6-349A4BC7BF22}" presName="node" presStyleLbl="node1" presStyleIdx="0" presStyleCnt="3">
        <dgm:presLayoutVars>
          <dgm:bulletEnabled val="1"/>
        </dgm:presLayoutVars>
      </dgm:prSet>
      <dgm:spPr/>
      <dgm:t>
        <a:bodyPr/>
        <a:lstStyle/>
        <a:p>
          <a:endParaRPr lang="en-US"/>
        </a:p>
      </dgm:t>
    </dgm:pt>
    <dgm:pt modelId="{9649893D-CFCB-4F8C-A934-6598D8DA35A2}" type="pres">
      <dgm:prSet presAssocID="{1653E196-6AD0-4184-B270-575669116751}" presName="parTrans" presStyleLbl="bgSibTrans2D1" presStyleIdx="1" presStyleCnt="3"/>
      <dgm:spPr/>
      <dgm:t>
        <a:bodyPr/>
        <a:lstStyle/>
        <a:p>
          <a:endParaRPr lang="en-US"/>
        </a:p>
      </dgm:t>
    </dgm:pt>
    <dgm:pt modelId="{FFB10A18-5796-4274-85FD-AA0412223035}" type="pres">
      <dgm:prSet presAssocID="{D1C827CE-C7B3-4710-A340-25AADFA283D7}" presName="node" presStyleLbl="node1" presStyleIdx="1" presStyleCnt="3">
        <dgm:presLayoutVars>
          <dgm:bulletEnabled val="1"/>
        </dgm:presLayoutVars>
      </dgm:prSet>
      <dgm:spPr/>
      <dgm:t>
        <a:bodyPr/>
        <a:lstStyle/>
        <a:p>
          <a:endParaRPr lang="en-US"/>
        </a:p>
      </dgm:t>
    </dgm:pt>
    <dgm:pt modelId="{5E23F2CF-968C-460F-A060-15101D4D7E21}" type="pres">
      <dgm:prSet presAssocID="{53BA26A6-0F47-4115-9788-36F8006E7958}" presName="parTrans" presStyleLbl="bgSibTrans2D1" presStyleIdx="2" presStyleCnt="3"/>
      <dgm:spPr/>
      <dgm:t>
        <a:bodyPr/>
        <a:lstStyle/>
        <a:p>
          <a:endParaRPr lang="en-US"/>
        </a:p>
      </dgm:t>
    </dgm:pt>
    <dgm:pt modelId="{A3468C0C-C579-439D-A089-770F1C578631}" type="pres">
      <dgm:prSet presAssocID="{17A5DDAF-A4C5-4E81-840C-7992A57F885D}" presName="node" presStyleLbl="node1" presStyleIdx="2" presStyleCnt="3">
        <dgm:presLayoutVars>
          <dgm:bulletEnabled val="1"/>
        </dgm:presLayoutVars>
      </dgm:prSet>
      <dgm:spPr/>
      <dgm:t>
        <a:bodyPr/>
        <a:lstStyle/>
        <a:p>
          <a:endParaRPr lang="en-US"/>
        </a:p>
      </dgm:t>
    </dgm:pt>
  </dgm:ptLst>
  <dgm:cxnLst>
    <dgm:cxn modelId="{C4013559-9709-494A-90D9-E949EF46E3AA}" type="presOf" srcId="{53BA26A6-0F47-4115-9788-36F8006E7958}" destId="{5E23F2CF-968C-460F-A060-15101D4D7E21}" srcOrd="0" destOrd="0" presId="urn:microsoft.com/office/officeart/2005/8/layout/radial4"/>
    <dgm:cxn modelId="{AA73A7D7-8337-4C0F-BBDC-F292C2CD6E55}" type="presOf" srcId="{68B271C9-C3D5-40C0-8517-10B965B5D4A2}" destId="{DD6F2BB6-BCB4-487A-B42D-8D4611231618}" srcOrd="0" destOrd="0" presId="urn:microsoft.com/office/officeart/2005/8/layout/radial4"/>
    <dgm:cxn modelId="{A97A059E-2635-422D-90F5-17B87E8BA286}" type="presOf" srcId="{D1C827CE-C7B3-4710-A340-25AADFA283D7}" destId="{FFB10A18-5796-4274-85FD-AA0412223035}" srcOrd="0" destOrd="0" presId="urn:microsoft.com/office/officeart/2005/8/layout/radial4"/>
    <dgm:cxn modelId="{12C6AE66-1CBF-4616-94DB-FA1AA595B2C1}" srcId="{5466ACD0-7F8A-44AD-8F1D-457A215F19FF}" destId="{D812565B-0043-4C5B-B1C3-CE49F15CCFAB}" srcOrd="0" destOrd="0" parTransId="{84C7DEF2-815E-4730-8F1E-6F5FEEBEED80}" sibTransId="{B366DFA3-517F-4D9E-9152-AF4D6D5D370A}"/>
    <dgm:cxn modelId="{3BAC22FF-B529-4384-9EB6-C8F075D17315}" type="presOf" srcId="{D812565B-0043-4C5B-B1C3-CE49F15CCFAB}" destId="{3345E10F-A7EE-435F-8FF9-8CF3DC146850}" srcOrd="0" destOrd="0" presId="urn:microsoft.com/office/officeart/2005/8/layout/radial4"/>
    <dgm:cxn modelId="{7B0A6E1E-0A39-400A-9481-2AF9ADC1F222}" type="presOf" srcId="{5466ACD0-7F8A-44AD-8F1D-457A215F19FF}" destId="{E20504BA-D1C2-4F2A-930B-8BB120F44170}" srcOrd="0" destOrd="0" presId="urn:microsoft.com/office/officeart/2005/8/layout/radial4"/>
    <dgm:cxn modelId="{1AB23393-3F66-485D-A8B3-EDC9DF8733DE}" type="presOf" srcId="{1653E196-6AD0-4184-B270-575669116751}" destId="{9649893D-CFCB-4F8C-A934-6598D8DA35A2}" srcOrd="0" destOrd="0" presId="urn:microsoft.com/office/officeart/2005/8/layout/radial4"/>
    <dgm:cxn modelId="{F55DDF30-99D0-41B1-9230-205956F4CA5B}" type="presOf" srcId="{17A5DDAF-A4C5-4E81-840C-7992A57F885D}" destId="{A3468C0C-C579-439D-A089-770F1C578631}" srcOrd="0" destOrd="0" presId="urn:microsoft.com/office/officeart/2005/8/layout/radial4"/>
    <dgm:cxn modelId="{7FCC7CB8-8402-40C1-9331-5A071F3C2294}" srcId="{D812565B-0043-4C5B-B1C3-CE49F15CCFAB}" destId="{D1C827CE-C7B3-4710-A340-25AADFA283D7}" srcOrd="1" destOrd="0" parTransId="{1653E196-6AD0-4184-B270-575669116751}" sibTransId="{D0415CC3-C8AD-4A82-A6A4-61135806A647}"/>
    <dgm:cxn modelId="{374C9224-F6EF-41E1-839A-344609DB9A49}" type="presOf" srcId="{2C2DDAF1-AD6F-45AE-BAB6-349A4BC7BF22}" destId="{AC9EDFD8-DE2E-435D-98E6-5D15DC1337A2}" srcOrd="0" destOrd="0" presId="urn:microsoft.com/office/officeart/2005/8/layout/radial4"/>
    <dgm:cxn modelId="{C295B33F-C539-4E79-832B-AA7D066C1151}" srcId="{D812565B-0043-4C5B-B1C3-CE49F15CCFAB}" destId="{17A5DDAF-A4C5-4E81-840C-7992A57F885D}" srcOrd="2" destOrd="0" parTransId="{53BA26A6-0F47-4115-9788-36F8006E7958}" sibTransId="{A5247E2D-68B0-4468-9B6F-435A08134B37}"/>
    <dgm:cxn modelId="{FB12068C-472C-47CC-8265-2C6AFC55DAE6}" srcId="{D812565B-0043-4C5B-B1C3-CE49F15CCFAB}" destId="{2C2DDAF1-AD6F-45AE-BAB6-349A4BC7BF22}" srcOrd="0" destOrd="0" parTransId="{68B271C9-C3D5-40C0-8517-10B965B5D4A2}" sibTransId="{89F210B9-6E45-4709-8055-A7B6BFDDABA5}"/>
    <dgm:cxn modelId="{005E989B-CAE7-413D-B887-1CFCB27D5F95}" type="presParOf" srcId="{E20504BA-D1C2-4F2A-930B-8BB120F44170}" destId="{3345E10F-A7EE-435F-8FF9-8CF3DC146850}" srcOrd="0" destOrd="0" presId="urn:microsoft.com/office/officeart/2005/8/layout/radial4"/>
    <dgm:cxn modelId="{17BBFE41-ACCE-419A-902E-F852FA1496C4}" type="presParOf" srcId="{E20504BA-D1C2-4F2A-930B-8BB120F44170}" destId="{DD6F2BB6-BCB4-487A-B42D-8D4611231618}" srcOrd="1" destOrd="0" presId="urn:microsoft.com/office/officeart/2005/8/layout/radial4"/>
    <dgm:cxn modelId="{383029A3-E43F-44BF-B426-A5220754E57E}" type="presParOf" srcId="{E20504BA-D1C2-4F2A-930B-8BB120F44170}" destId="{AC9EDFD8-DE2E-435D-98E6-5D15DC1337A2}" srcOrd="2" destOrd="0" presId="urn:microsoft.com/office/officeart/2005/8/layout/radial4"/>
    <dgm:cxn modelId="{0D5CA06E-B758-43C5-9AB3-01EB9FB8D173}" type="presParOf" srcId="{E20504BA-D1C2-4F2A-930B-8BB120F44170}" destId="{9649893D-CFCB-4F8C-A934-6598D8DA35A2}" srcOrd="3" destOrd="0" presId="urn:microsoft.com/office/officeart/2005/8/layout/radial4"/>
    <dgm:cxn modelId="{D235F789-634D-4782-A655-9764BAFC1261}" type="presParOf" srcId="{E20504BA-D1C2-4F2A-930B-8BB120F44170}" destId="{FFB10A18-5796-4274-85FD-AA0412223035}" srcOrd="4" destOrd="0" presId="urn:microsoft.com/office/officeart/2005/8/layout/radial4"/>
    <dgm:cxn modelId="{B60CB65E-C368-4060-B094-13566DBC0B53}" type="presParOf" srcId="{E20504BA-D1C2-4F2A-930B-8BB120F44170}" destId="{5E23F2CF-968C-460F-A060-15101D4D7E21}" srcOrd="5" destOrd="0" presId="urn:microsoft.com/office/officeart/2005/8/layout/radial4"/>
    <dgm:cxn modelId="{A906DD12-B280-4162-8E38-35B71A1E1291}" type="presParOf" srcId="{E20504BA-D1C2-4F2A-930B-8BB120F44170}" destId="{A3468C0C-C579-439D-A089-770F1C578631}"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5E10F-A7EE-435F-8FF9-8CF3DC146850}">
      <dsp:nvSpPr>
        <dsp:cNvPr id="0" name=""/>
        <dsp:cNvSpPr/>
      </dsp:nvSpPr>
      <dsp:spPr>
        <a:xfrm>
          <a:off x="2155507" y="2277603"/>
          <a:ext cx="1784985" cy="1784985"/>
        </a:xfrm>
        <a:prstGeom prst="ellipse">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b="1" kern="1200" dirty="0" smtClean="0"/>
            <a:t>Need to know about process</a:t>
          </a:r>
          <a:endParaRPr lang="en-US" sz="2200" b="1" kern="1200" dirty="0"/>
        </a:p>
      </dsp:txBody>
      <dsp:txXfrm>
        <a:off x="2416912" y="2539008"/>
        <a:ext cx="1262175" cy="1262175"/>
      </dsp:txXfrm>
    </dsp:sp>
    <dsp:sp modelId="{DD6F2BB6-BCB4-487A-B42D-8D4611231618}">
      <dsp:nvSpPr>
        <dsp:cNvPr id="0" name=""/>
        <dsp:cNvSpPr/>
      </dsp:nvSpPr>
      <dsp:spPr>
        <a:xfrm rot="12900000">
          <a:off x="871449" y="1920360"/>
          <a:ext cx="1510013" cy="50872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9EDFD8-DE2E-435D-98E6-5D15DC1337A2}">
      <dsp:nvSpPr>
        <dsp:cNvPr id="0" name=""/>
        <dsp:cNvSpPr/>
      </dsp:nvSpPr>
      <dsp:spPr>
        <a:xfrm>
          <a:off x="160123" y="1063372"/>
          <a:ext cx="1695735" cy="13565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Communication gap</a:t>
          </a:r>
          <a:endParaRPr lang="en-US" sz="1800" kern="1200" dirty="0"/>
        </a:p>
      </dsp:txBody>
      <dsp:txXfrm>
        <a:off x="199856" y="1103105"/>
        <a:ext cx="1616269" cy="1277122"/>
      </dsp:txXfrm>
    </dsp:sp>
    <dsp:sp modelId="{9649893D-CFCB-4F8C-A934-6598D8DA35A2}">
      <dsp:nvSpPr>
        <dsp:cNvPr id="0" name=""/>
        <dsp:cNvSpPr/>
      </dsp:nvSpPr>
      <dsp:spPr>
        <a:xfrm rot="16200000">
          <a:off x="2292993" y="1180352"/>
          <a:ext cx="1510013" cy="50872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B10A18-5796-4274-85FD-AA0412223035}">
      <dsp:nvSpPr>
        <dsp:cNvPr id="0" name=""/>
        <dsp:cNvSpPr/>
      </dsp:nvSpPr>
      <dsp:spPr>
        <a:xfrm>
          <a:off x="2200132" y="1411"/>
          <a:ext cx="1695735" cy="13565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Need for active participation</a:t>
          </a:r>
          <a:endParaRPr lang="en-US" sz="1800" kern="1200" dirty="0"/>
        </a:p>
      </dsp:txBody>
      <dsp:txXfrm>
        <a:off x="2239865" y="41144"/>
        <a:ext cx="1616269" cy="1277122"/>
      </dsp:txXfrm>
    </dsp:sp>
    <dsp:sp modelId="{5E23F2CF-968C-460F-A060-15101D4D7E21}">
      <dsp:nvSpPr>
        <dsp:cNvPr id="0" name=""/>
        <dsp:cNvSpPr/>
      </dsp:nvSpPr>
      <dsp:spPr>
        <a:xfrm rot="19500000">
          <a:off x="3714536" y="1920360"/>
          <a:ext cx="1510013" cy="50872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468C0C-C579-439D-A089-770F1C578631}">
      <dsp:nvSpPr>
        <dsp:cNvPr id="0" name=""/>
        <dsp:cNvSpPr/>
      </dsp:nvSpPr>
      <dsp:spPr>
        <a:xfrm>
          <a:off x="4240140" y="1063372"/>
          <a:ext cx="1695735" cy="13565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Deep accounting implications</a:t>
          </a:r>
          <a:endParaRPr lang="en-US" sz="1800" kern="1200" dirty="0"/>
        </a:p>
      </dsp:txBody>
      <dsp:txXfrm>
        <a:off x="4279873" y="1103105"/>
        <a:ext cx="1616269" cy="127712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F86A8A-0D4D-3B41-A430-2EFADE1B8E40}" type="datetimeFigureOut">
              <a:rPr lang="en-US" smtClean="0"/>
              <a:t>6/29/16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41C6BD-60F2-EC4B-8ACD-DEDD57CE6101}" type="slidenum">
              <a:rPr lang="en-US" smtClean="0"/>
              <a:t>‹#›</a:t>
            </a:fld>
            <a:endParaRPr lang="en-US"/>
          </a:p>
        </p:txBody>
      </p:sp>
    </p:spTree>
    <p:extLst>
      <p:ext uri="{BB962C8B-B14F-4D97-AF65-F5344CB8AC3E}">
        <p14:creationId xmlns:p14="http://schemas.microsoft.com/office/powerpoint/2010/main" val="3359587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E316C-6091-48C3-8012-78EC525CC262}" type="datetimeFigureOut">
              <a:rPr lang="en-US" smtClean="0"/>
              <a:t>6/29/16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AFC7B4-075D-49AA-AE8B-17308F273BB4}" type="slidenum">
              <a:rPr lang="en-US" smtClean="0"/>
              <a:t>‹#›</a:t>
            </a:fld>
            <a:endParaRPr lang="en-US" dirty="0"/>
          </a:p>
        </p:txBody>
      </p:sp>
    </p:spTree>
    <p:extLst>
      <p:ext uri="{BB962C8B-B14F-4D97-AF65-F5344CB8AC3E}">
        <p14:creationId xmlns:p14="http://schemas.microsoft.com/office/powerpoint/2010/main" val="310440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course focuses</a:t>
            </a:r>
            <a:r>
              <a:rPr lang="en-US" baseline="0" dirty="0" smtClean="0"/>
              <a:t> on the business application of information technology, with business coming first.</a:t>
            </a:r>
          </a:p>
          <a:p>
            <a:endParaRPr lang="en-US" baseline="0" dirty="0" smtClean="0"/>
          </a:p>
          <a:p>
            <a:r>
              <a:rPr lang="en-US" baseline="0" dirty="0" smtClean="0"/>
              <a:t>Information systems form the nervous systems of organizations today. Large organizations spend billions on technology infrastructure. People from all functional areas – Finance, Accounting, Marketing, Manufacturing, supply chain, etc., – participate in team efforts to build information systems and hence </a:t>
            </a:r>
            <a:r>
              <a:rPr lang="en-US" dirty="0" smtClean="0"/>
              <a:t>require</a:t>
            </a:r>
            <a:r>
              <a:rPr lang="en-US" baseline="0" dirty="0" smtClean="0"/>
              <a:t> a good grasp of the components of a business application and how they fit together.</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a:t>
            </a:fld>
            <a:endParaRPr lang="en-US" dirty="0"/>
          </a:p>
        </p:txBody>
      </p:sp>
    </p:spTree>
    <p:extLst>
      <p:ext uri="{BB962C8B-B14F-4D97-AF65-F5344CB8AC3E}">
        <p14:creationId xmlns:p14="http://schemas.microsoft.com/office/powerpoint/2010/main" val="267789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341813"/>
          </a:xfrm>
        </p:spPr>
        <p:txBody>
          <a:bodyPr/>
          <a:lstStyle/>
          <a:p>
            <a:r>
              <a:rPr lang="en-US" dirty="0" smtClean="0"/>
              <a:t>Given the technology available through the 60’s, companies</a:t>
            </a:r>
            <a:r>
              <a:rPr lang="en-US" baseline="0" dirty="0" smtClean="0"/>
              <a:t> mostly relied on “batch-processing” applications. </a:t>
            </a:r>
          </a:p>
          <a:p>
            <a:endParaRPr lang="en-US" baseline="0" dirty="0" smtClean="0"/>
          </a:p>
          <a:p>
            <a:r>
              <a:rPr lang="en-US" baseline="0" dirty="0" smtClean="0"/>
              <a:t>In batch processing applications, information on business transactions is accumulated for a period of time and then input into the computer system as a “batch”. To take a concrete example, let us suppose that a company uses a “batch” system for processing sales orders. </a:t>
            </a:r>
          </a:p>
          <a:p>
            <a:endParaRPr lang="en-US" baseline="0" dirty="0" smtClean="0"/>
          </a:p>
          <a:p>
            <a:r>
              <a:rPr lang="en-US" baseline="0" dirty="0" smtClean="0"/>
              <a:t>This would mean that as sales orders are received (perhaps over phone), someone would fill out a form with the details of the order. All of these forms would then be sent to keypunch operators who would key in the details into some machine readable form (magnetic tapes or paper cards). At night, all of the data would be fed into the computer. Thus, during the day, the computer system would not have the most current information. It would become current only after the nightly “batch” process is completed.</a:t>
            </a:r>
          </a:p>
          <a:p>
            <a:endParaRPr lang="en-US" baseline="0" dirty="0" smtClean="0"/>
          </a:p>
          <a:p>
            <a:r>
              <a:rPr lang="en-US" baseline="0" dirty="0" smtClean="0"/>
              <a:t>This changed with the increasing prevalence of video terminals attached with keyboard, wherein a person could directly key in the details of transactions as they perform them. So a person who receives a sales order would directly enter the details into the terminal and transmit it into the computer system thereby enabling “on-line” systems that captured the transactions as they occurred. This meant that more and more of an organization’s data was available “on-line.” </a:t>
            </a:r>
          </a:p>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10</a:t>
            </a:fld>
            <a:endParaRPr lang="en-US" dirty="0"/>
          </a:p>
        </p:txBody>
      </p:sp>
    </p:spTree>
    <p:extLst>
      <p:ext uri="{BB962C8B-B14F-4D97-AF65-F5344CB8AC3E}">
        <p14:creationId xmlns:p14="http://schemas.microsoft.com/office/powerpoint/2010/main" val="3647217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27692"/>
            <a:ext cx="5486400" cy="4114800"/>
          </a:xfrm>
        </p:spPr>
        <p:txBody>
          <a:bodyPr/>
          <a:lstStyle/>
          <a:p>
            <a:r>
              <a:rPr lang="en-US" dirty="0"/>
              <a:t>What kind of systems do we have today? Think about a company like Amazon …</a:t>
            </a:r>
            <a:br>
              <a:rPr lang="en-US" dirty="0"/>
            </a:br>
            <a:endParaRPr lang="en-US" dirty="0"/>
          </a:p>
          <a:p>
            <a:r>
              <a:rPr lang="en-US" dirty="0"/>
              <a:t>Clearly we have come a long way. Today, companies that conduct business on the web do not even have to allocate people to capture transactions … customers enter the transactions over the web all by themselves! What could be better?</a:t>
            </a:r>
          </a:p>
          <a:p>
            <a:endParaRPr lang="en-US" dirty="0"/>
          </a:p>
          <a:p>
            <a:r>
              <a:rPr lang="en-US" dirty="0"/>
              <a:t>Despite the availability of technology to support on-line processing, companies that had earlier developed batch systems for many of their applications could not switch overnight to “on-line” systems because of the time, cost and skill requirement. Consulting companies have had a field day ever since … because information technology keeps on changing and organizations find it impossible to keep all the necessary resources in house and have to constantly use the services of consulting companies. </a:t>
            </a:r>
          </a:p>
        </p:txBody>
      </p:sp>
      <p:sp>
        <p:nvSpPr>
          <p:cNvPr id="4" name="Slide Number Placeholder 3"/>
          <p:cNvSpPr>
            <a:spLocks noGrp="1"/>
          </p:cNvSpPr>
          <p:nvPr>
            <p:ph type="sldNum" sz="quarter" idx="10"/>
          </p:nvPr>
        </p:nvSpPr>
        <p:spPr/>
        <p:txBody>
          <a:bodyPr/>
          <a:lstStyle/>
          <a:p>
            <a:fld id="{8FAFC7B4-075D-49AA-AE8B-17308F273BB4}" type="slidenum">
              <a:rPr lang="en-US" smtClean="0"/>
              <a:t>11</a:t>
            </a:fld>
            <a:endParaRPr lang="en-US" dirty="0"/>
          </a:p>
        </p:txBody>
      </p:sp>
    </p:spTree>
    <p:extLst>
      <p:ext uri="{BB962C8B-B14F-4D97-AF65-F5344CB8AC3E}">
        <p14:creationId xmlns:p14="http://schemas.microsoft.com/office/powerpoint/2010/main" val="1213316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above model of custom development necessarily meant that companies developed individual applications piece-meal.</a:t>
            </a:r>
          </a:p>
          <a:p>
            <a:endParaRPr lang="en-US" baseline="0" dirty="0" smtClean="0"/>
          </a:p>
          <a:p>
            <a:r>
              <a:rPr lang="en-US" baseline="0" dirty="0" smtClean="0"/>
              <a:t>Almost always, these applications ended up not being able to inter-operate very well. We will have no difficulty in seeing that all of the areas mentioned earlier have lots of interconnections with many of the others, but since the systems were developed piecemeal, these interconnections were not accounted for smoothly.</a:t>
            </a:r>
          </a:p>
          <a:p>
            <a:endParaRPr lang="en-US" baseline="0" dirty="0" smtClean="0"/>
          </a:p>
          <a:p>
            <a:r>
              <a:rPr lang="en-US" baseline="0" dirty="0" smtClean="0"/>
              <a:t>For example, an order processing system needs to interface with the inventory, credit management, accounting and purchasing systems. If these systems were all developed independently, they might not all work together very well – thereby affecting the quality of each of them. The net result would be that a company makes substandard decisions – decisions that do not make use of all available information.</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12</a:t>
            </a:fld>
            <a:endParaRPr lang="en-US" dirty="0"/>
          </a:p>
        </p:txBody>
      </p:sp>
    </p:spTree>
    <p:extLst>
      <p:ext uri="{BB962C8B-B14F-4D97-AF65-F5344CB8AC3E}">
        <p14:creationId xmlns:p14="http://schemas.microsoft.com/office/powerpoint/2010/main" val="208803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meantime, consulting companies had developed much experience with developing systems to support various business processes and some of them started to develop and offer integrated systems that included many different application areas like accounting, order processing, purchasing, human relations management,</a:t>
            </a:r>
            <a:r>
              <a:rPr lang="en-US" dirty="0" smtClean="0"/>
              <a:t> and </a:t>
            </a:r>
            <a:r>
              <a:rPr lang="en-US" baseline="0" dirty="0" smtClean="0"/>
              <a:t>manufacturing control. These companies brought their experience with building systems for many different clients in different functional areas and were able to pool all this to develop such integrated systems that solved the interoperability problem to some extent. For an individual company to build such integrated systems would be a gargantuan effort taking many years and distracting the company from its primary business. </a:t>
            </a:r>
          </a:p>
          <a:p>
            <a:endParaRPr lang="en-US" baseline="0" dirty="0" smtClean="0"/>
          </a:p>
          <a:p>
            <a:r>
              <a:rPr lang="en-US" baseline="0" dirty="0" smtClean="0"/>
              <a:t>After a slow start in the mid-80’s these integrated systems kept on increasing in scope and functionality.</a:t>
            </a:r>
          </a:p>
          <a:p>
            <a:endParaRPr lang="en-US" baseline="0" dirty="0" smtClean="0"/>
          </a:p>
          <a:p>
            <a:r>
              <a:rPr lang="en-US" baseline="0" dirty="0" smtClean="0"/>
              <a:t>Fast forward to today – companies do not even think of building all of their transaction processing systems in-house. They mostly buy packaged products (like SAP</a:t>
            </a:r>
            <a:r>
              <a:rPr lang="en-US" dirty="0" smtClean="0"/>
              <a:t> and </a:t>
            </a:r>
            <a:r>
              <a:rPr lang="en-US" baseline="0" dirty="0" smtClean="0"/>
              <a:t>Oracle Applications) and customize them to their own needs. Of course this does not mean that all companies are using only packaged software to run their businesses. That would be lame – because companies try to use their superior information systems as a competitive weapon. If all the competitors are using the same software, then how can one of them gain any competitive edge from IT? </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13</a:t>
            </a:fld>
            <a:endParaRPr lang="en-US" dirty="0"/>
          </a:p>
        </p:txBody>
      </p:sp>
    </p:spTree>
    <p:extLst>
      <p:ext uri="{BB962C8B-B14F-4D97-AF65-F5344CB8AC3E}">
        <p14:creationId xmlns:p14="http://schemas.microsoft.com/office/powerpoint/2010/main" val="208803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583875"/>
            <a:ext cx="5486400" cy="4114800"/>
          </a:xfrm>
        </p:spPr>
        <p:txBody>
          <a:bodyPr/>
          <a:lstStyle/>
          <a:p>
            <a:r>
              <a:rPr lang="en-US" dirty="0"/>
              <a:t>In reality, companies use packaged software for most of their needs – except for systems that are very closely tied to the core of their business. Here companies tend to invest their resources to build the key components of software systems that truly differentiate their company from others. IT would not make sense for a company to reinvent things like payroll processing and financial accounting – which are extremely standardized and are not expected to give a competitive edge. </a:t>
            </a:r>
          </a:p>
          <a:p>
            <a:endParaRPr lang="en-US" dirty="0"/>
          </a:p>
          <a:p>
            <a:r>
              <a:rPr lang="en-US" dirty="0"/>
              <a:t>On the other hand, a leading-edge investment company would probably invest a lot of effort in some components of its trading systems. A retailer would pay close attention to its supply chain management and order fulfillment systems. </a:t>
            </a:r>
          </a:p>
          <a:p>
            <a:endParaRPr lang="en-US" dirty="0"/>
          </a:p>
          <a:p>
            <a:r>
              <a:rPr lang="en-US" dirty="0"/>
              <a:t>To summarize, Enterprise Systems are integrated computer based information systems that have the functionality to support many functional areas of a business with tight integration across all functional areas. Integration enables companies to take into account a lot of information from diverse areas in order to make better decisions.</a:t>
            </a:r>
          </a:p>
          <a:p>
            <a:endParaRPr lang="en-US" dirty="0"/>
          </a:p>
          <a:p>
            <a:r>
              <a:rPr lang="en-US" dirty="0"/>
              <a:t>All this sounds great … but let us return to the question – “Why should I be teaching you the details of such systems? Would it not suffice for you to know how to “drive the car?” …</a:t>
            </a:r>
          </a:p>
          <a:p>
            <a:endParaRPr lang="en-US" dirty="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14</a:t>
            </a:fld>
            <a:endParaRPr lang="en-US" dirty="0"/>
          </a:p>
        </p:txBody>
      </p:sp>
    </p:spTree>
    <p:extLst>
      <p:ext uri="{BB962C8B-B14F-4D97-AF65-F5344CB8AC3E}">
        <p14:creationId xmlns:p14="http://schemas.microsoft.com/office/powerpoint/2010/main" val="2357801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 for those concentrating in Information Systems/Information Technology the answer is pretty clear – because you will be playing an important role in decisions about enterprise systems. What about the rest? Why should Accountants, for example, be bothered about this stuff?</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Enterprise Systems form the nervous system of almost all organizations today and thus most business executives, even non-IT -- play a role in the process of the design and development of information systems. At the very least, as day-to-day users of these systems, they want to ensure that the system will support the information requirements of their departments. </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Many organizations have been burned by assuming that just telling the IT folks what is needed will ensure that the IT folks are then empowered to make the correct decisions.  Not that IT folks are incompetent in any way, but business requirements are often very complex and business managers have found it painfully difficult to articulate their requirements up-front. Many requirements come up during  the process of evaluating a system or a prototype. These represent things that business managers would have never thought about before, or would never have thought to articulate in writing – "because it is obvious</a:t>
            </a:r>
            <a:r>
              <a:rPr lang="en-US" dirty="0" smtClean="0"/>
              <a:t> …" Nevertheless, when they see real systems, they quickly realize that what the thought was "obvious" was indeed not at all obvious to people who built the system.</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endParaRPr lang="en-US" dirty="0" smtClean="0"/>
          </a:p>
          <a:p>
            <a:endParaRPr lang="en-US" dirty="0"/>
          </a:p>
          <a:p>
            <a:fld id="{8FAFC7B4-075D-49AA-AE8B-17308F273BB4}" type="slidenum">
              <a:rPr lang="en-US" smtClean="0"/>
              <a:t>15</a:t>
            </a:fld>
            <a:endParaRPr lang="en-US" dirty="0"/>
          </a:p>
        </p:txBody>
      </p:sp>
    </p:spTree>
    <p:extLst>
      <p:ext uri="{BB962C8B-B14F-4D97-AF65-F5344CB8AC3E}">
        <p14:creationId xmlns:p14="http://schemas.microsoft.com/office/powerpoint/2010/main" val="1847007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534688"/>
            <a:ext cx="5486400" cy="7285124"/>
          </a:xfrm>
        </p:spPr>
        <p:txBody>
          <a:bodyPr/>
          <a:lstStyle/>
          <a:p>
            <a:pPr lvl="0">
              <a:defRPr/>
            </a:pPr>
            <a:r>
              <a:rPr lang="en-US" dirty="0"/>
              <a:t>On the other side, business users of information systems often do not realize the ever-growing capabilities of modern information technologies and might express their needs much better if they understood what was possible. </a:t>
            </a:r>
          </a:p>
          <a:p>
            <a:pPr lvl="0">
              <a:defRPr/>
            </a:pPr>
            <a:endParaRPr lang="en-US" dirty="0"/>
          </a:p>
          <a:p>
            <a:pPr lvl="0">
              <a:defRPr/>
            </a:pPr>
            <a:r>
              <a:rPr lang="en-US" dirty="0"/>
              <a:t>All this points to the need for a highly collaborative process in which functional managers and IT experts need to work together.</a:t>
            </a:r>
          </a:p>
          <a:p>
            <a:pPr lvl="0">
              <a:defRPr/>
            </a:pPr>
            <a:endParaRPr lang="en-US" dirty="0"/>
          </a:p>
          <a:p>
            <a:pPr lvl="0">
              <a:defRPr/>
            </a:pPr>
            <a:r>
              <a:rPr lang="en-US" dirty="0"/>
              <a:t>Over nearly six decades of building business systems, people have learned that the process has to be collaborative. It requires users and builders of information systems to work very closely together for a good outcome. In fact  when information systems implementations fail, they do so much more often because of communication gaps between business users and IT and not because of technology issues. </a:t>
            </a:r>
          </a:p>
          <a:p>
            <a:pPr lvl="0">
              <a:defRPr/>
            </a:pPr>
            <a:endParaRPr lang="en-US" dirty="0"/>
          </a:p>
          <a:p>
            <a:pPr lvl="0">
              <a:defRPr/>
            </a:pPr>
            <a:r>
              <a:rPr lang="en-US" dirty="0"/>
              <a:t>IT professionals sometimes do not understand business sufficiently and end up delivering systems that do not meet users’ needs. Analogously, business managers understand too little about the issues involved in systems development and end up not communicating the proper requirements. So far, I have made the case for all business managers to learn something about enterprise systems.</a:t>
            </a:r>
          </a:p>
          <a:p>
            <a:pPr lvl="0">
              <a:defRPr/>
            </a:pPr>
            <a:endParaRPr lang="en-US" dirty="0"/>
          </a:p>
          <a:p>
            <a:pPr lvl="0">
              <a:defRPr/>
            </a:pPr>
            <a:r>
              <a:rPr lang="en-US" dirty="0"/>
              <a:t>Accountants are a different ball game </a:t>
            </a:r>
            <a:r>
              <a:rPr lang="en-US" dirty="0" smtClean="0"/>
              <a:t>…</a:t>
            </a:r>
          </a:p>
          <a:p>
            <a:pPr lvl="0">
              <a:defRPr/>
            </a:pPr>
            <a:endParaRPr lang="en-US" dirty="0"/>
          </a:p>
          <a:p>
            <a:pPr lvl="0">
              <a:defRPr/>
            </a:pPr>
            <a:r>
              <a:rPr lang="en-US" dirty="0"/>
              <a:t>They play an even larger role than other managers because enterprise systems automate much of the financial and managerial accounting tasks. As the system processes business transactions, it also does the necessary financial and management accounting postings automatically in the background. For this to happen properly, the system has to be set up correctly with the deep involvement of accounting professionals.</a:t>
            </a:r>
          </a:p>
          <a:p>
            <a:pPr lvl="0">
              <a:defRPr/>
            </a:pPr>
            <a:endParaRPr lang="en-US" dirty="0"/>
          </a:p>
          <a:p>
            <a:pPr lvl="0">
              <a:defRPr/>
            </a:pPr>
            <a:r>
              <a:rPr lang="en-US" dirty="0"/>
              <a:t>This course will give you a good feel for where these two skill-sets intersect so that you can play a useful role in the process. </a:t>
            </a:r>
            <a:endParaRPr lang="en-US" dirty="0" smtClean="0"/>
          </a:p>
          <a:p>
            <a:pPr lvl="0">
              <a:defRPr/>
            </a:pPr>
            <a:endParaRPr lang="en-US" dirty="0"/>
          </a:p>
          <a:p>
            <a:pPr>
              <a:defRPr/>
            </a:pPr>
            <a:r>
              <a:rPr lang="en-US" dirty="0"/>
              <a:t>Getting back to the car analogy, after a century of making cars, the automobile industry has enhanced the reliability and also understood user needs extremely well. The user interface has become standard – placement of the brake, steering wheel, accelerator, </a:t>
            </a:r>
            <a:r>
              <a:rPr lang="en-US" dirty="0" smtClean="0"/>
              <a:t>etc., </a:t>
            </a:r>
            <a:r>
              <a:rPr lang="en-US" dirty="0"/>
              <a:t>-- as have the driving conditions all over the world. This means that car companies can give us a product that we can use well so long as we understand the universal user interface and know the road rules.</a:t>
            </a:r>
          </a:p>
          <a:p>
            <a:pPr lvl="0">
              <a:defRPr/>
            </a:pPr>
            <a:endParaRPr lang="en-US" dirty="0"/>
          </a:p>
          <a:p>
            <a:pPr lvl="0">
              <a:defRPr/>
            </a:pP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16</a:t>
            </a:fld>
            <a:endParaRPr lang="en-US" dirty="0"/>
          </a:p>
        </p:txBody>
      </p:sp>
    </p:spTree>
    <p:extLst>
      <p:ext uri="{BB962C8B-B14F-4D97-AF65-F5344CB8AC3E}">
        <p14:creationId xmlns:p14="http://schemas.microsoft.com/office/powerpoint/2010/main" val="1910499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01704" y="617293"/>
            <a:ext cx="5486400" cy="4114800"/>
          </a:xfrm>
        </p:spPr>
        <p:txBody>
          <a:bodyPr/>
          <a:lstStyle/>
          <a:p>
            <a:pPr lvl="0">
              <a:defRPr/>
            </a:pPr>
            <a:endParaRPr lang="en-US" dirty="0"/>
          </a:p>
          <a:p>
            <a:pPr lvl="0">
              <a:defRPr/>
            </a:pPr>
            <a:r>
              <a:rPr lang="en-US" dirty="0" smtClean="0"/>
              <a:t>Business </a:t>
            </a:r>
            <a:r>
              <a:rPr lang="en-US" dirty="0"/>
              <a:t>systems resist standardization in quite the same way. Organizations differ in their business processes. Rules and regulations differ vastly in different countries and even in different parts of the same country. Business practices and requirements are also often very dynamic.</a:t>
            </a:r>
          </a:p>
          <a:p>
            <a:pPr lvl="0">
              <a:defRPr/>
            </a:pPr>
            <a:endParaRPr lang="en-US" dirty="0"/>
          </a:p>
          <a:p>
            <a:pPr lvl="0">
              <a:defRPr/>
            </a:pPr>
            <a:r>
              <a:rPr lang="en-US" dirty="0"/>
              <a:t>Although all organizations exhibit many similarities, enterprise systems vendors have thus far not been able to deliver systems that meet all needs out of the box. The process of selecting such systems and then configuring them to meet the specific needs of an organization both require IT and business managers to participate – very actively too – for a successful implementation. </a:t>
            </a:r>
          </a:p>
          <a:p>
            <a:pPr lvl="0">
              <a:defRPr/>
            </a:pPr>
            <a:endParaRPr lang="en-US" dirty="0"/>
          </a:p>
          <a:p>
            <a:pPr lvl="0">
              <a:defRPr/>
            </a:pPr>
            <a:r>
              <a:rPr lang="en-US" dirty="0"/>
              <a:t>This course aims to equip you with the necessary skills to be able to participate effectively in the process.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17</a:t>
            </a:fld>
            <a:endParaRPr lang="en-US" dirty="0"/>
          </a:p>
        </p:txBody>
      </p:sp>
    </p:spTree>
    <p:extLst>
      <p:ext uri="{BB962C8B-B14F-4D97-AF65-F5344CB8AC3E}">
        <p14:creationId xmlns:p14="http://schemas.microsoft.com/office/powerpoint/2010/main" val="1945421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US" baseline="0" dirty="0" smtClean="0"/>
              <a:t>Suppose you borrowed a library book and did not return it for a year, because you misplaced the book in your apartment and it got lost among the zillion other things crowded in there. In the meantime the library has been sending you reminders with annoying regularity every month. After a year, you find the book and take it to the library and are not very surprised to learn that the library would charge you a hefty fine. Simple question – how does the library know that you borrowed the book? In fact how does the library even know that the book was issued out in the first place?</a:t>
            </a:r>
          </a:p>
          <a:p>
            <a:pPr marL="0" lvl="0" indent="0">
              <a:buFont typeface="Arial" pitchFamily="34" charset="0"/>
              <a:buNone/>
            </a:pPr>
            <a:endParaRPr lang="en-US" baseline="0" dirty="0" smtClean="0"/>
          </a:p>
          <a:p>
            <a:pPr marL="0" lvl="0" indent="0">
              <a:buFont typeface="Arial" pitchFamily="34" charset="0"/>
              <a:buNone/>
            </a:pPr>
            <a:r>
              <a:rPr lang="en-US" baseline="0" dirty="0" smtClean="0"/>
              <a:t>You say, “of course they know – I used my library card and they checked out the book.” So you did and so they did, but then, how do they know that the library card that was used was connected to you? “Duh, the card has a number and that number is associated with my name and id.” OK, where is the library keeping all this “association between your library card number and your id number” in such a way that  they can retrieve it whenever they want? Presumably they must be sending such obnoxious reminders to many other students as well – how do they know to find exactly the delinquents like you?</a:t>
            </a:r>
          </a:p>
          <a:p>
            <a:pPr marL="0" lvl="0" indent="0">
              <a:buFont typeface="Arial" pitchFamily="34" charset="0"/>
              <a:buNone/>
            </a:pPr>
            <a:endParaRPr lang="en-US" baseline="0" dirty="0" smtClean="0"/>
          </a:p>
          <a:p>
            <a:pPr marL="0" lvl="0" indent="0">
              <a:buFont typeface="Arial" pitchFamily="34" charset="0"/>
              <a:buNone/>
            </a:pPr>
            <a:r>
              <a:rPr lang="en-US" baseline="0" dirty="0" smtClean="0"/>
              <a:t>Clearly, in this day and age, we would be very naïve to assume that there is someone – some actual human being –  who is doing all of this. We all know that this stuff is all automated and that the “computer” is doing it. We can infer that the library is storing this information and is able to extract the information as needed. </a:t>
            </a:r>
          </a:p>
        </p:txBody>
      </p:sp>
      <p:sp>
        <p:nvSpPr>
          <p:cNvPr id="4" name="Slide Number Placeholder 3"/>
          <p:cNvSpPr>
            <a:spLocks noGrp="1"/>
          </p:cNvSpPr>
          <p:nvPr>
            <p:ph type="sldNum" sz="quarter" idx="10"/>
          </p:nvPr>
        </p:nvSpPr>
        <p:spPr/>
        <p:txBody>
          <a:bodyPr/>
          <a:lstStyle/>
          <a:p>
            <a:fld id="{1432991C-2DC1-475A-B2D7-EDEC20F5EE28}" type="slidenum">
              <a:rPr lang="en-US" smtClean="0"/>
              <a:t>18</a:t>
            </a:fld>
            <a:endParaRPr lang="en-US" dirty="0"/>
          </a:p>
        </p:txBody>
      </p:sp>
    </p:spTree>
    <p:extLst>
      <p:ext uri="{BB962C8B-B14F-4D97-AF65-F5344CB8AC3E}">
        <p14:creationId xmlns:p14="http://schemas.microsoft.com/office/powerpoint/2010/main" val="2498907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801092"/>
            <a:ext cx="5486400" cy="4114800"/>
          </a:xfrm>
        </p:spPr>
        <p:txBody>
          <a:bodyPr/>
          <a:lstStyle/>
          <a:p>
            <a:pPr lvl="0"/>
            <a:r>
              <a:rPr lang="en-US" dirty="0"/>
              <a:t>When they scan your library card and pick off the card number by using the  barcode scanner, they can immediately retrieve all information about the card, the account and its holder based on the  bar code. This might be fine for a university with 10,000 students.</a:t>
            </a:r>
          </a:p>
          <a:p>
            <a:pPr lvl="0"/>
            <a:endParaRPr lang="en-US" dirty="0"/>
          </a:p>
          <a:p>
            <a:pPr lvl="0"/>
            <a:r>
              <a:rPr lang="en-US" dirty="0"/>
              <a:t>Now imagine Amazon.com … with hundreds of millions of customers (or Facebook with more than a billion users). You enter your username and password and Amazon is able to verify your information in a very small fraction of a second. You then ask for your account details – say purchase history –  and again in a fraction of a second you see your purchase history picked out from among the several billions that Amazon has stored.</a:t>
            </a:r>
          </a:p>
          <a:p>
            <a:pPr lvl="0"/>
            <a:endParaRPr lang="en-US" dirty="0"/>
          </a:p>
          <a:p>
            <a:pPr lvl="0"/>
            <a:r>
              <a:rPr lang="en-US" dirty="0"/>
              <a:t>What makes this all possible? It is not just about the speed of modern computers – it is also about how the information is organized in the computer. It depends critically on how the </a:t>
            </a:r>
            <a:r>
              <a:rPr lang="en-US" b="1" dirty="0"/>
              <a:t>information about the business is modeled inside the computer</a:t>
            </a:r>
            <a:r>
              <a:rPr lang="en-US" dirty="0"/>
              <a:t>. </a:t>
            </a:r>
          </a:p>
          <a:p>
            <a:pPr lvl="0"/>
            <a:endParaRPr lang="en-US" dirty="0"/>
          </a:p>
          <a:p>
            <a:pPr lvl="0"/>
            <a:r>
              <a:rPr lang="en-US" dirty="0"/>
              <a:t>If the system does not have the proper underlying business model, then it cannot provide the results –  and this can seriously impede the viability of the company.</a:t>
            </a:r>
          </a:p>
          <a:p>
            <a:pPr lvl="0"/>
            <a:endParaRPr lang="en-US" dirty="0"/>
          </a:p>
          <a:p>
            <a:pPr lvl="0"/>
            <a:endParaRPr lang="en-US" dirty="0"/>
          </a:p>
          <a:p>
            <a:pPr lvl="0"/>
            <a:endParaRPr lang="en-US" dirty="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19</a:t>
            </a:fld>
            <a:endParaRPr lang="en-US" dirty="0"/>
          </a:p>
        </p:txBody>
      </p:sp>
    </p:spTree>
    <p:extLst>
      <p:ext uri="{BB962C8B-B14F-4D97-AF65-F5344CB8AC3E}">
        <p14:creationId xmlns:p14="http://schemas.microsoft.com/office/powerpoint/2010/main" val="2244338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a:t>
            </a:fld>
            <a:endParaRPr lang="en-US" dirty="0"/>
          </a:p>
        </p:txBody>
      </p:sp>
    </p:spTree>
    <p:extLst>
      <p:ext uri="{BB962C8B-B14F-4D97-AF65-F5344CB8AC3E}">
        <p14:creationId xmlns:p14="http://schemas.microsoft.com/office/powerpoint/2010/main" val="3368375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341813"/>
          </a:xfrm>
        </p:spPr>
        <p:txBody>
          <a:bodyPr/>
          <a:lstStyle/>
          <a:p>
            <a:r>
              <a:rPr lang="en-US" dirty="0" smtClean="0"/>
              <a:t>Enterprises store their </a:t>
            </a:r>
            <a:r>
              <a:rPr lang="en-US" b="1" dirty="0" smtClean="0"/>
              <a:t>operational</a:t>
            </a:r>
            <a:r>
              <a:rPr lang="en-US" baseline="0" dirty="0" smtClean="0"/>
              <a:t> information in a </a:t>
            </a:r>
            <a:r>
              <a:rPr lang="en-US" b="1" baseline="0" dirty="0" smtClean="0"/>
              <a:t>database</a:t>
            </a:r>
            <a:r>
              <a:rPr lang="en-US" b="0" baseline="0" dirty="0" smtClean="0"/>
              <a:t> and refer to this database when they perform various business transactions.</a:t>
            </a:r>
          </a:p>
          <a:p>
            <a:endParaRPr lang="en-US" b="0" baseline="0" dirty="0" smtClean="0"/>
          </a:p>
          <a:p>
            <a:r>
              <a:rPr lang="en-US" b="0" baseline="0" dirty="0" smtClean="0"/>
              <a:t>For example, when someone at the library uses a barcode scanner to scan your library card, the system uses your card number to find all other details from the database. Later when you return the book, the system can then use the bar code on the book to find all its details, as well as when it was actually due.</a:t>
            </a:r>
          </a:p>
          <a:p>
            <a:endParaRPr lang="en-US" b="0" baseline="0" dirty="0" smtClean="0"/>
          </a:p>
          <a:p>
            <a:r>
              <a:rPr lang="en-US" b="0" baseline="0" dirty="0" smtClean="0"/>
              <a:t>Suppose you try to borrow a book that is kept for reference only, the database contains information about this and using that information the system will prevent you from borrowing the book. So you can see that the information stored also encodes business rules or facilitates applying them</a:t>
            </a:r>
          </a:p>
          <a:p>
            <a:endParaRPr lang="en-US" b="0" baseline="0" dirty="0" smtClean="0"/>
          </a:p>
          <a:p>
            <a:r>
              <a:rPr lang="en-US" b="0" baseline="0" dirty="0" smtClean="0"/>
              <a:t>In this sense, the design of an information system is very closely linked to business knowledge and encodes a lot of it. Once business knowledge is encoded in a system, the corresponding rules (like books kept for reference cannot be loaned) are automatically applied over and over again and we deeply minimize the chances of error. On the other hand, if we have business rules not encoded in a system, then a human being has to be present to ensure that the rule is followed  and we increase the chances of error. We also burden a human with responsibilities that could be mechanically applied by a computer. Overall, we put an organization at risk when we do not automate routine</a:t>
            </a:r>
            <a:r>
              <a:rPr lang="en-US" b="0" dirty="0" smtClean="0"/>
              <a:t> tasks</a:t>
            </a:r>
            <a:r>
              <a:rPr lang="en-US" b="0" baseline="0" dirty="0" smtClean="0"/>
              <a:t>.</a:t>
            </a:r>
          </a:p>
          <a:p>
            <a:endParaRPr lang="en-US" b="0"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20</a:t>
            </a:fld>
            <a:endParaRPr lang="en-US" dirty="0"/>
          </a:p>
        </p:txBody>
      </p:sp>
    </p:spTree>
    <p:extLst>
      <p:ext uri="{BB962C8B-B14F-4D97-AF65-F5344CB8AC3E}">
        <p14:creationId xmlns:p14="http://schemas.microsoft.com/office/powerpoint/2010/main" val="2468908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9229" y="968182"/>
            <a:ext cx="5486400" cy="4114800"/>
          </a:xfrm>
        </p:spPr>
        <p:txBody>
          <a:bodyPr/>
          <a:lstStyle/>
          <a:p>
            <a:r>
              <a:rPr lang="en-US" dirty="0"/>
              <a:t>Because business information is so central to an information system, its design and development require the active involvement of people with business knowledge.</a:t>
            </a:r>
          </a:p>
          <a:p>
            <a:endParaRPr lang="en-US" dirty="0"/>
          </a:p>
          <a:p>
            <a:r>
              <a:rPr lang="en-US" dirty="0"/>
              <a:t>The </a:t>
            </a:r>
            <a:r>
              <a:rPr lang="en-US"/>
              <a:t>diagram </a:t>
            </a:r>
            <a:r>
              <a:rPr lang="en-US" smtClean="0"/>
              <a:t>shows that </a:t>
            </a:r>
            <a:r>
              <a:rPr lang="en-US" dirty="0"/>
              <a:t>the </a:t>
            </a:r>
            <a:r>
              <a:rPr lang="en-US" b="1" dirty="0"/>
              <a:t>database</a:t>
            </a:r>
            <a:r>
              <a:rPr lang="en-US" dirty="0"/>
              <a:t> component stores information. For example, it contains all information about your library account, books, loans, returns and so on. When your card is scanned, the system retrieves your information from the database.</a:t>
            </a:r>
          </a:p>
          <a:p>
            <a:endParaRPr lang="en-US" dirty="0"/>
          </a:p>
          <a:p>
            <a:r>
              <a:rPr lang="en-US" dirty="0"/>
              <a:t>The database is the system’s </a:t>
            </a:r>
            <a:r>
              <a:rPr lang="en-US" b="1" dirty="0"/>
              <a:t>memory</a:t>
            </a:r>
            <a:r>
              <a:rPr lang="en-US" dirty="0"/>
              <a:t>. If the information in the database is somehow destroyed, then the system loses all its information – that is its memory. A library would lose its record of who has borrowed what and hence risks losing a good chunk of its collection. A business that loses its database risks losing information on who owes the company how much and hence cannot invoice people  and can go out of business. In the meantime its vendors will still be invoicing it for purchases. In fact when a vendor send an invoice, the unfortunate company cannot even verify if the invoice is correct. This scenario might scare you, but companies take a lot of care to prevent losing the data in a database.</a:t>
            </a:r>
          </a:p>
          <a:p>
            <a:endParaRPr lang="en-US" dirty="0"/>
          </a:p>
          <a:p>
            <a:r>
              <a:rPr lang="en-US" dirty="0"/>
              <a:t>In an </a:t>
            </a:r>
            <a:r>
              <a:rPr lang="en-US" b="1" dirty="0"/>
              <a:t>enterprise system</a:t>
            </a:r>
            <a:r>
              <a:rPr lang="en-US" dirty="0"/>
              <a:t>, a company maintains, in a single database, all information for all of its various applications. This important aspect allows all of its applications to be integrated – that is for applications to refer to information created by other applications.</a:t>
            </a:r>
          </a:p>
          <a:p>
            <a:endParaRPr lang="en-US" dirty="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21</a:t>
            </a:fld>
            <a:endParaRPr lang="en-US" dirty="0"/>
          </a:p>
        </p:txBody>
      </p:sp>
    </p:spTree>
    <p:extLst>
      <p:ext uri="{BB962C8B-B14F-4D97-AF65-F5344CB8AC3E}">
        <p14:creationId xmlns:p14="http://schemas.microsoft.com/office/powerpoint/2010/main" val="1195342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341813"/>
          </a:xfrm>
        </p:spPr>
        <p:txBody>
          <a:bodyPr/>
          <a:lstStyle/>
          <a:p>
            <a:endParaRPr lang="en-US" b="0" baseline="0" dirty="0" smtClean="0"/>
          </a:p>
          <a:p>
            <a:r>
              <a:rPr lang="en-US" b="0" baseline="0" dirty="0" smtClean="0"/>
              <a:t>Although we do know that companies store all their information in a </a:t>
            </a:r>
            <a:r>
              <a:rPr lang="en-US" b="1" baseline="0" dirty="0" smtClean="0"/>
              <a:t>database</a:t>
            </a:r>
            <a:r>
              <a:rPr lang="en-US" b="0" baseline="0" dirty="0" smtClean="0"/>
              <a:t>, it is not enough to simply throw information into a computer disk. For example, a company cannot just scan millions of invoices and put them on a disk and hope that this information will be useful in the future. It cannot create MS Word documents containing information about thousands of transactions and hope to be able to retrieve information quickly when needed.</a:t>
            </a:r>
          </a:p>
          <a:p>
            <a:endParaRPr lang="en-US" b="0" baseline="0" dirty="0" smtClean="0"/>
          </a:p>
          <a:p>
            <a:r>
              <a:rPr lang="en-US" b="0" baseline="0" dirty="0" smtClean="0"/>
              <a:t>We are using the term </a:t>
            </a:r>
            <a:r>
              <a:rPr lang="en-US" b="1" baseline="0" dirty="0" smtClean="0"/>
              <a:t>database</a:t>
            </a:r>
            <a:r>
              <a:rPr lang="en-US" b="0" baseline="0" dirty="0" smtClean="0"/>
              <a:t> in a much more technical sense than just as a collection of data. In a very loose sense, any information thrown on to a computer disk can be called a database, but in this course we use it in a much more restricted sense. We will be learning about </a:t>
            </a:r>
            <a:r>
              <a:rPr lang="en-US" b="1" baseline="0" dirty="0" smtClean="0"/>
              <a:t>relational databases</a:t>
            </a:r>
            <a:r>
              <a:rPr lang="en-US" b="0" baseline="0" dirty="0" smtClean="0"/>
              <a:t> – more about the details of this shortly. We will learn how to take business requirements and design a suitable </a:t>
            </a:r>
            <a:r>
              <a:rPr lang="en-US" b="1" baseline="0" dirty="0" smtClean="0"/>
              <a:t>relational database </a:t>
            </a:r>
            <a:r>
              <a:rPr lang="en-US" b="0" baseline="0" dirty="0" smtClean="0"/>
              <a:t> corresponding to those needs.</a:t>
            </a:r>
          </a:p>
          <a:p>
            <a:endParaRPr lang="en-US" b="0" baseline="0" dirty="0" smtClean="0"/>
          </a:p>
          <a:p>
            <a:r>
              <a:rPr lang="en-US" b="0" baseline="0" dirty="0" smtClean="0"/>
              <a:t>As you see from the above figure, database designers </a:t>
            </a:r>
            <a:r>
              <a:rPr lang="en-US" b="1" baseline="0" dirty="0" smtClean="0"/>
              <a:t>design </a:t>
            </a:r>
            <a:r>
              <a:rPr lang="en-US" b="0" baseline="0" dirty="0" smtClean="0"/>
              <a:t>databases after </a:t>
            </a:r>
            <a:r>
              <a:rPr lang="en-US" b="1" baseline="0" dirty="0" smtClean="0"/>
              <a:t>analyzing business needs</a:t>
            </a:r>
            <a:r>
              <a:rPr lang="en-US" b="0" baseline="0" dirty="0" smtClean="0"/>
              <a:t>. In turn business needs are almost never neatly recorded in a document that someone can just read up. Instead </a:t>
            </a:r>
            <a:r>
              <a:rPr lang="en-US" b="1" baseline="0" dirty="0" smtClean="0"/>
              <a:t>business needs and requirements</a:t>
            </a:r>
            <a:r>
              <a:rPr lang="en-US" b="0" baseline="0" dirty="0" smtClean="0"/>
              <a:t> reside in many people’s heads. People often even have conflicting ideas about the needs of their businesses. Very often, two parts of an organization inter-operate and each might have very little understanding of what goes on in the other unit. These kinds of common situations necessitate business managers and IT specialists to work together in creating business systems.</a:t>
            </a:r>
          </a:p>
          <a:p>
            <a:endParaRPr lang="en-US" b="0"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22</a:t>
            </a:fld>
            <a:endParaRPr lang="en-US" dirty="0"/>
          </a:p>
        </p:txBody>
      </p:sp>
    </p:spTree>
    <p:extLst>
      <p:ext uri="{BB962C8B-B14F-4D97-AF65-F5344CB8AC3E}">
        <p14:creationId xmlns:p14="http://schemas.microsoft.com/office/powerpoint/2010/main" val="2468908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583875"/>
            <a:ext cx="5486400" cy="4114800"/>
          </a:xfrm>
        </p:spPr>
        <p:txBody>
          <a:bodyPr/>
          <a:lstStyle/>
          <a:p>
            <a:r>
              <a:rPr lang="en-US" dirty="0"/>
              <a:t>In this course you will learn some of the language that occurs at the intersection between business and IT so that you can be a valuable participant in the process.</a:t>
            </a:r>
          </a:p>
          <a:p>
            <a:endParaRPr lang="en-US" dirty="0"/>
          </a:p>
          <a:p>
            <a:r>
              <a:rPr lang="en-US" dirty="0"/>
              <a:t>Based on personal experience, I can say that you are about to learn a powerful language – one that will enable you to get a clear perspective about how a business operates. Often you will be able to derive deep insights and a broad overview that very few others in an organization possess – and this can make you a very valuable member. In fact, people will see your value and you will suddenly find yourself being invited to very high level meetings.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23</a:t>
            </a:fld>
            <a:endParaRPr lang="en-US" dirty="0"/>
          </a:p>
        </p:txBody>
      </p:sp>
    </p:spTree>
    <p:extLst>
      <p:ext uri="{BB962C8B-B14F-4D97-AF65-F5344CB8AC3E}">
        <p14:creationId xmlns:p14="http://schemas.microsoft.com/office/powerpoint/2010/main" val="2482751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Once we have the data in a database, we can retrieve information from it very flexibly. You will soon see that the database design should be such that we do not need to know up-front what kinds of retrieval requirements exist. Ideally we will encode all important the business rules in the database so that we can pull out whatever information we want from it. </a:t>
            </a:r>
          </a:p>
          <a:p>
            <a:endParaRPr lang="en-US" b="0" baseline="0" dirty="0" smtClean="0"/>
          </a:p>
          <a:p>
            <a:r>
              <a:rPr lang="en-US" b="0" baseline="0" dirty="0" smtClean="0"/>
              <a:t>Poor database design can cripple an organization because as the organization grows, its information retrieval requirements will also evolve. With a poorly designed database, future retrieval requirements might not be met and this can be a serious detriment.</a:t>
            </a:r>
          </a:p>
          <a:p>
            <a:endParaRPr lang="en-US" b="0" baseline="0" dirty="0" smtClean="0"/>
          </a:p>
          <a:p>
            <a:r>
              <a:rPr lang="en-US" b="0" baseline="0" dirty="0" smtClean="0"/>
              <a:t>The </a:t>
            </a:r>
            <a:r>
              <a:rPr lang="en-US" b="1" baseline="0" dirty="0" smtClean="0"/>
              <a:t>Structured Query Language</a:t>
            </a:r>
            <a:r>
              <a:rPr lang="en-US" b="0" baseline="0" dirty="0" smtClean="0"/>
              <a:t> or </a:t>
            </a:r>
            <a:r>
              <a:rPr lang="en-US" b="1" baseline="0" dirty="0" smtClean="0"/>
              <a:t>SQL</a:t>
            </a:r>
            <a:r>
              <a:rPr lang="en-US" b="0" baseline="0" dirty="0" smtClean="0"/>
              <a:t> enables us to retrieve information very flexibly from a </a:t>
            </a:r>
            <a:r>
              <a:rPr lang="en-US" b="1" baseline="0" dirty="0" smtClean="0"/>
              <a:t>relational database</a:t>
            </a:r>
            <a:r>
              <a:rPr lang="en-US" b="0" baseline="0" dirty="0" smtClean="0"/>
              <a:t>.</a:t>
            </a:r>
          </a:p>
          <a:p>
            <a:endParaRPr lang="en-US" b="0" baseline="0" dirty="0" smtClean="0"/>
          </a:p>
          <a:p>
            <a:r>
              <a:rPr lang="en-US" b="0" baseline="0" dirty="0" smtClean="0"/>
              <a:t>You will see that when you design the database, you actually never consider what information retrieval requirements exist. You will just be capturing various business rules – your focus will be on just how the business operates. Magically, you will later see that through fairly simple SQL queries you can extract pretty much any information you want. This is one of the most fascinating aspects – the genius -- of the relational database model that has enabled it to be the engine of computer applications for over three decades when almost everything else about computer applications turned topsy-turvy.</a:t>
            </a:r>
          </a:p>
          <a:p>
            <a:endParaRPr lang="en-US" b="0"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24</a:t>
            </a:fld>
            <a:endParaRPr lang="en-US" dirty="0"/>
          </a:p>
        </p:txBody>
      </p:sp>
    </p:spTree>
    <p:extLst>
      <p:ext uri="{BB962C8B-B14F-4D97-AF65-F5344CB8AC3E}">
        <p14:creationId xmlns:p14="http://schemas.microsoft.com/office/powerpoint/2010/main" val="24689080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These days, most enterprise systems are deployed as web applications. That is, people either actually use a web browser to access them or access them through some other application which however uses the Internet to connect the user to the system. </a:t>
            </a:r>
          </a:p>
          <a:p>
            <a:endParaRPr lang="en-US" b="0" baseline="0" dirty="0" smtClean="0"/>
          </a:p>
          <a:p>
            <a:r>
              <a:rPr lang="en-US" b="0" baseline="0" dirty="0" smtClean="0"/>
              <a:t>In this figure we see how a user action on a web browser (perhaps on a PC or a Mac or an iPhone or Android or Windows phone), goes through the Internet to a server computer. The server computer, in turn executes some code that accesses data from a database and returns the results to be displayed to the user on their device. This explains the core of how web based applications work.</a:t>
            </a:r>
          </a:p>
          <a:p>
            <a:endParaRPr lang="en-US" b="0" baseline="0" dirty="0" smtClean="0"/>
          </a:p>
          <a:p>
            <a:r>
              <a:rPr lang="en-US" b="0" baseline="0" dirty="0" smtClean="0"/>
              <a:t>Let us suppose you learn how to design relational databases and how to extract information from them using SQL. </a:t>
            </a:r>
          </a:p>
          <a:p>
            <a:endParaRPr lang="en-US" b="0" baseline="0" dirty="0" smtClean="0"/>
          </a:p>
          <a:p>
            <a:r>
              <a:rPr lang="en-US" b="0" baseline="0" dirty="0" smtClean="0"/>
              <a:t>Would you not want to develop at least some part of an enterprise system and actually see it working?  What fun would it be if you cannot actually see your application working and I just told you to take it faith that it can be done. In this course we will also learn a little bit of some other technologies to enable you to build an end-to-end application to see the whole picture. The focus of course is on modeling the business.</a:t>
            </a:r>
          </a:p>
        </p:txBody>
      </p:sp>
      <p:sp>
        <p:nvSpPr>
          <p:cNvPr id="4" name="Slide Number Placeholder 3"/>
          <p:cNvSpPr>
            <a:spLocks noGrp="1"/>
          </p:cNvSpPr>
          <p:nvPr>
            <p:ph type="sldNum" sz="quarter" idx="10"/>
          </p:nvPr>
        </p:nvSpPr>
        <p:spPr/>
        <p:txBody>
          <a:bodyPr/>
          <a:lstStyle/>
          <a:p>
            <a:fld id="{8FAFC7B4-075D-49AA-AE8B-17308F273BB4}" type="slidenum">
              <a:rPr lang="en-US" smtClean="0"/>
              <a:t>25</a:t>
            </a:fld>
            <a:endParaRPr lang="en-US" dirty="0"/>
          </a:p>
        </p:txBody>
      </p:sp>
    </p:spTree>
    <p:extLst>
      <p:ext uri="{BB962C8B-B14F-4D97-AF65-F5344CB8AC3E}">
        <p14:creationId xmlns:p14="http://schemas.microsoft.com/office/powerpoint/2010/main" val="2468908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itchFamily="34" charset="0"/>
              <a:buChar char="•"/>
            </a:pPr>
            <a:r>
              <a:rPr lang="en-US" baseline="0" dirty="0" smtClean="0"/>
              <a:t>Capture business requirements.</a:t>
            </a:r>
          </a:p>
          <a:p>
            <a:pPr marL="628650" lvl="1" indent="-171450">
              <a:buFont typeface="Arial" pitchFamily="34" charset="0"/>
              <a:buChar char="•"/>
            </a:pPr>
            <a:endParaRPr lang="en-US" baseline="0" dirty="0" smtClean="0"/>
          </a:p>
          <a:p>
            <a:pPr marL="628650" lvl="1" indent="-171450">
              <a:buFont typeface="Arial" pitchFamily="34" charset="0"/>
              <a:buChar char="•"/>
            </a:pPr>
            <a:r>
              <a:rPr lang="en-US" baseline="0" dirty="0" smtClean="0"/>
              <a:t>Design a database.</a:t>
            </a:r>
          </a:p>
          <a:p>
            <a:pPr marL="628650" lvl="1" indent="-171450">
              <a:buFont typeface="Arial" pitchFamily="34" charset="0"/>
              <a:buChar char="•"/>
            </a:pPr>
            <a:endParaRPr lang="en-US" baseline="0" dirty="0" smtClean="0"/>
          </a:p>
          <a:p>
            <a:pPr marL="628650" lvl="1" indent="-171450">
              <a:buFont typeface="Arial" pitchFamily="34" charset="0"/>
              <a:buChar char="•"/>
            </a:pPr>
            <a:r>
              <a:rPr lang="en-US" baseline="0" dirty="0" smtClean="0"/>
              <a:t>Create the actual database</a:t>
            </a:r>
          </a:p>
          <a:p>
            <a:pPr marL="628650" lvl="1" indent="-171450">
              <a:buFont typeface="Arial" pitchFamily="34" charset="0"/>
              <a:buChar char="•"/>
            </a:pPr>
            <a:endParaRPr lang="en-US" baseline="0" dirty="0" smtClean="0"/>
          </a:p>
          <a:p>
            <a:pPr marL="628650" lvl="1" indent="-171450">
              <a:buFont typeface="Arial" pitchFamily="34" charset="0"/>
              <a:buChar char="•"/>
            </a:pPr>
            <a:r>
              <a:rPr lang="en-US" baseline="0" dirty="0" smtClean="0"/>
              <a:t>Develop the programs to carry out business transactions</a:t>
            </a:r>
          </a:p>
          <a:p>
            <a:pPr marL="628650" lvl="1" indent="-171450">
              <a:buFont typeface="Arial" pitchFamily="34" charset="0"/>
              <a:buChar char="•"/>
            </a:pPr>
            <a:endParaRPr lang="en-US" baseline="0" dirty="0" smtClean="0"/>
          </a:p>
          <a:p>
            <a:pPr marL="628650" lvl="1" indent="-171450">
              <a:buFont typeface="Arial" pitchFamily="34" charset="0"/>
              <a:buChar char="•"/>
            </a:pPr>
            <a:r>
              <a:rPr lang="en-US" baseline="0" dirty="0" smtClean="0"/>
              <a:t>Write the necessary code to deploy the application over the web.</a:t>
            </a:r>
          </a:p>
          <a:p>
            <a:pPr marL="0" lvl="0" indent="0">
              <a:buFont typeface="Arial" pitchFamily="34" charset="0"/>
              <a:buNone/>
            </a:pPr>
            <a:endParaRPr lang="en-US" baseline="0" dirty="0" smtClean="0"/>
          </a:p>
          <a:p>
            <a:pPr marL="0" lvl="0" indent="0">
              <a:buFont typeface="Arial" pitchFamily="34" charset="0"/>
              <a:buNone/>
            </a:pPr>
            <a:endParaRPr lang="en-US" baseline="0" dirty="0" smtClean="0"/>
          </a:p>
          <a:p>
            <a:pPr marL="0" lvl="0" indent="0">
              <a:buFont typeface="Arial" pitchFamily="34" charset="0"/>
              <a:buNone/>
            </a:pPr>
            <a:r>
              <a:rPr lang="en-US" baseline="0" dirty="0" smtClean="0"/>
              <a:t>That is what you will be able to do at the end of the course. It is mostly about “business” and then a little bit to be able to see how it all fits together. </a:t>
            </a:r>
          </a:p>
          <a:p>
            <a:pPr marL="0" lvl="0" indent="0">
              <a:buFont typeface="Arial" pitchFamily="34" charset="0"/>
              <a:buNone/>
            </a:pPr>
            <a:endParaRPr lang="en-US" baseline="0" dirty="0" smtClean="0"/>
          </a:p>
          <a:p>
            <a:pPr marL="0" lvl="0" indent="0">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1432991C-2DC1-475A-B2D7-EDEC20F5EE28}" type="slidenum">
              <a:rPr lang="en-US" smtClean="0"/>
              <a:t>26</a:t>
            </a:fld>
            <a:endParaRPr lang="en-US" dirty="0"/>
          </a:p>
        </p:txBody>
      </p:sp>
    </p:spTree>
    <p:extLst>
      <p:ext uri="{BB962C8B-B14F-4D97-AF65-F5344CB8AC3E}">
        <p14:creationId xmlns:p14="http://schemas.microsoft.com/office/powerpoint/2010/main" val="2498907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diagram captures the essence of the course. </a:t>
            </a:r>
          </a:p>
          <a:p>
            <a:endParaRPr lang="en-US" baseline="0" dirty="0" smtClean="0"/>
          </a:p>
          <a:p>
            <a:r>
              <a:rPr lang="en-US" baseline="0" dirty="0" smtClean="0"/>
              <a:t>We will tackle various aspects of the diagram at various points in time and return to it for context.</a:t>
            </a:r>
          </a:p>
          <a:p>
            <a:endParaRPr lang="en-US" baseline="0" dirty="0" smtClean="0"/>
          </a:p>
          <a:p>
            <a:r>
              <a:rPr lang="en-US" baseline="0" dirty="0" smtClean="0"/>
              <a:t>In learning anything, it usually makes a lot of sense to be able to do something with the knowledge. In this course we will learn about enterprise applications:</a:t>
            </a:r>
          </a:p>
          <a:p>
            <a:endParaRPr lang="en-US" baseline="0" dirty="0" smtClean="0"/>
          </a:p>
          <a:p>
            <a:pPr marL="628650" lvl="1" indent="-171450">
              <a:buFont typeface="Arial" pitchFamily="34" charset="0"/>
              <a:buChar char="•"/>
            </a:pPr>
            <a:r>
              <a:rPr lang="en-US" baseline="0" dirty="0" smtClean="0"/>
              <a:t>What are they?</a:t>
            </a:r>
          </a:p>
          <a:p>
            <a:pPr marL="628650" lvl="1" indent="-171450">
              <a:buFont typeface="Arial" pitchFamily="34" charset="0"/>
              <a:buChar char="•"/>
            </a:pPr>
            <a:r>
              <a:rPr lang="en-US" baseline="0" dirty="0" smtClean="0"/>
              <a:t>How do we design them?</a:t>
            </a:r>
          </a:p>
          <a:p>
            <a:pPr marL="628650" lvl="1" indent="-171450">
              <a:buFont typeface="Arial" pitchFamily="34" charset="0"/>
              <a:buChar char="•"/>
            </a:pPr>
            <a:r>
              <a:rPr lang="en-US" baseline="0" dirty="0" smtClean="0"/>
              <a:t>How do we build them?</a:t>
            </a:r>
          </a:p>
          <a:p>
            <a:pPr marL="628650" lvl="1" indent="-171450">
              <a:buFont typeface="Arial" pitchFamily="34" charset="0"/>
              <a:buChar char="•"/>
            </a:pPr>
            <a:endParaRPr lang="en-US" baseline="0" dirty="0" smtClean="0"/>
          </a:p>
          <a:p>
            <a:pPr marL="0" lvl="0" indent="0">
              <a:buFont typeface="Arial" pitchFamily="34" charset="0"/>
              <a:buNone/>
            </a:pPr>
            <a:r>
              <a:rPr lang="en-US" baseline="0" dirty="0" smtClean="0"/>
              <a:t>Some might say “I only need to be able to use applications, not design and build them and so why should I learn about all this stuff?”</a:t>
            </a:r>
          </a:p>
          <a:p>
            <a:pPr marL="0" lvl="0" indent="0">
              <a:buFont typeface="Arial" pitchFamily="34" charset="0"/>
              <a:buNone/>
            </a:pPr>
            <a:endParaRPr lang="en-US" baseline="0" dirty="0" smtClean="0"/>
          </a:p>
          <a:p>
            <a:pPr marL="0" lvl="0" indent="0">
              <a:buFont typeface="Arial" pitchFamily="34" charset="0"/>
              <a:buNone/>
            </a:pPr>
            <a:r>
              <a:rPr lang="en-US" baseline="0" dirty="0" smtClean="0"/>
              <a:t>Valid question indeed. After all, all of us drive cars and 99.99% of the people who drive cars do not know or care how the car companies design and build cars – extremely complex systems too. Yet we do not see chaos on the roads with confused people on the roads wondering what to do next. </a:t>
            </a:r>
          </a:p>
          <a:p>
            <a:pPr marL="0" lvl="0" indent="0">
              <a:buFont typeface="Arial" pitchFamily="34" charset="0"/>
              <a:buNone/>
            </a:pPr>
            <a:endParaRPr lang="en-US" baseline="0" dirty="0" smtClean="0"/>
          </a:p>
          <a:p>
            <a:pPr marL="0" lvl="0" indent="0">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1432991C-2DC1-475A-B2D7-EDEC20F5EE28}" type="slidenum">
              <a:rPr lang="en-US" smtClean="0"/>
              <a:t>3</a:t>
            </a:fld>
            <a:endParaRPr lang="en-US" dirty="0"/>
          </a:p>
        </p:txBody>
      </p:sp>
    </p:spTree>
    <p:extLst>
      <p:ext uri="{BB962C8B-B14F-4D97-AF65-F5344CB8AC3E}">
        <p14:creationId xmlns:p14="http://schemas.microsoft.com/office/powerpoint/2010/main" val="2498907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753365"/>
            <a:ext cx="5486400" cy="4114800"/>
          </a:xfrm>
        </p:spPr>
        <p:txBody>
          <a:bodyPr/>
          <a:lstStyle/>
          <a:p>
            <a:pPr lvl="0"/>
            <a:r>
              <a:rPr lang="en-US" dirty="0"/>
              <a:t>In fact, many people use this car analogy to argue that we do not need to know too much about several things in order to be able to use them effectively. Today, people use computers for numerous tasks and yet only a very small percentage understands how it all works.</a:t>
            </a:r>
          </a:p>
          <a:p>
            <a:pPr lvl="0"/>
            <a:endParaRPr lang="en-US" dirty="0"/>
          </a:p>
          <a:p>
            <a:pPr lvl="0"/>
            <a:r>
              <a:rPr lang="en-US" dirty="0"/>
              <a:t>So what is so special about enterprise systems that I am trying to teach you how to design and build them?</a:t>
            </a:r>
          </a:p>
          <a:p>
            <a:pPr lvl="0"/>
            <a:endParaRPr lang="en-US" dirty="0"/>
          </a:p>
          <a:p>
            <a:pPr lvl="0"/>
            <a:r>
              <a:rPr lang="en-US" dirty="0"/>
              <a:t>Let us first be clear about what the term </a:t>
            </a:r>
            <a:r>
              <a:rPr lang="en-US" b="1" i="1" dirty="0"/>
              <a:t>Enterprise Systems</a:t>
            </a:r>
            <a:r>
              <a:rPr lang="en-US" dirty="0"/>
              <a:t> stands for. We will then be better equipped to consider why you need to learn something about their design and development.</a:t>
            </a:r>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a:t>
            </a:fld>
            <a:endParaRPr lang="en-US" dirty="0"/>
          </a:p>
        </p:txBody>
      </p:sp>
    </p:spTree>
    <p:extLst>
      <p:ext uri="{BB962C8B-B14F-4D97-AF65-F5344CB8AC3E}">
        <p14:creationId xmlns:p14="http://schemas.microsoft.com/office/powerpoint/2010/main" val="2178345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478952"/>
          </a:xfrm>
        </p:spPr>
        <p:txBody>
          <a:bodyPr/>
          <a:lstStyle/>
          <a:p>
            <a:r>
              <a:rPr lang="en-US" dirty="0" smtClean="0"/>
              <a:t>Products</a:t>
            </a:r>
            <a:r>
              <a:rPr lang="en-US" baseline="0" dirty="0" smtClean="0"/>
              <a:t> like Microsoft Word represent packaged software. The software vendor has developed the product and offers it to us. We play no </a:t>
            </a:r>
            <a:r>
              <a:rPr lang="en-US" b="1" baseline="0" dirty="0" smtClean="0"/>
              <a:t>direct</a:t>
            </a:r>
            <a:r>
              <a:rPr lang="en-US" baseline="0" dirty="0" smtClean="0"/>
              <a:t> role in its design or development. </a:t>
            </a:r>
          </a:p>
          <a:p>
            <a:endParaRPr lang="en-US" baseline="0" dirty="0" smtClean="0"/>
          </a:p>
          <a:p>
            <a:r>
              <a:rPr lang="en-US" baseline="0" dirty="0" smtClean="0"/>
              <a:t>Custom-built software (or bespoke-software as the Brits call it) represents software that an organization builds for its own needs. The organization might use its own people, or use a vendor, or use a mixed approach to build such systems. Organizations develop these one-off systems for the specific needs of their situation and with no intent</a:t>
            </a:r>
            <a:r>
              <a:rPr lang="en-US" dirty="0" smtClean="0"/>
              <a:t> to offer it</a:t>
            </a:r>
            <a:r>
              <a:rPr lang="en-US" baseline="0" dirty="0" smtClean="0"/>
              <a:t> as a product to a wider customer base.</a:t>
            </a:r>
          </a:p>
          <a:p>
            <a:endParaRPr lang="en-US" baseline="0" dirty="0" smtClean="0"/>
          </a:p>
          <a:p>
            <a:r>
              <a:rPr lang="en-US" baseline="0" dirty="0" smtClean="0"/>
              <a:t>For many activities for which we use software, packaged software serves the purpose rather well. Today, we would hardly need to custom-develop a word processor or a spreadsheet. Almost everyone needs the same features in such applications and no organization </a:t>
            </a:r>
            <a:r>
              <a:rPr lang="en-US" dirty="0" smtClean="0"/>
              <a:t>sh</a:t>
            </a:r>
            <a:r>
              <a:rPr lang="en-US" baseline="0" dirty="0" smtClean="0"/>
              <a:t>ould to go through the tremendous time and expense of building its own. The products that we can buy in the market (or even download legally for free) meet our needs; we can buy supremely sophisticated products that would take us years to develop on our own – even if we had the</a:t>
            </a:r>
            <a:r>
              <a:rPr lang="en-US" dirty="0" smtClean="0"/>
              <a:t> considerable technical skills and sophistication that developing such products would take</a:t>
            </a:r>
            <a:r>
              <a:rPr lang="en-US" baseline="0" dirty="0" smtClean="0"/>
              <a:t>.</a:t>
            </a:r>
          </a:p>
          <a:p>
            <a:endParaRPr lang="en-US" baseline="0" dirty="0" smtClean="0"/>
          </a:p>
          <a:p>
            <a:r>
              <a:rPr lang="en-US" baseline="0" dirty="0" smtClean="0"/>
              <a:t>When it comes to software for processing business transactions, we find many significant differences</a:t>
            </a:r>
            <a:r>
              <a:rPr lang="en-US" dirty="0" smtClean="0"/>
              <a:t> </a:t>
            </a:r>
            <a:r>
              <a:rPr lang="en-US" baseline="0" dirty="0" smtClean="0"/>
              <a:t>across countries, industries and even individual organizations. Packaged systems that work out of the box for all or most organizations seems inconceivable, at least in today's business and technology landscape.</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5</a:t>
            </a:fld>
            <a:endParaRPr lang="en-US" dirty="0"/>
          </a:p>
        </p:txBody>
      </p:sp>
    </p:spTree>
    <p:extLst>
      <p:ext uri="{BB962C8B-B14F-4D97-AF65-F5344CB8AC3E}">
        <p14:creationId xmlns:p14="http://schemas.microsoft.com/office/powerpoint/2010/main" val="2594078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t>
            </a:r>
            <a:r>
              <a:rPr lang="en-US" baseline="0" dirty="0" smtClean="0"/>
              <a:t>organization performs numerous business activities. </a:t>
            </a:r>
            <a:br>
              <a:rPr lang="en-US" baseline="0" dirty="0" smtClean="0"/>
            </a:br>
            <a:endParaRPr lang="en-US" baseline="0" dirty="0" smtClean="0"/>
          </a:p>
          <a:p>
            <a:r>
              <a:rPr lang="en-US" baseline="0" dirty="0" smtClean="0"/>
              <a:t>For example, a company</a:t>
            </a:r>
          </a:p>
          <a:p>
            <a:endParaRPr lang="en-US" baseline="0" dirty="0" smtClean="0"/>
          </a:p>
          <a:p>
            <a:pPr marL="628650" lvl="1" indent="-171450">
              <a:buFont typeface="Arial" pitchFamily="34" charset="0"/>
              <a:buChar char="•"/>
            </a:pPr>
            <a:r>
              <a:rPr lang="en-US" baseline="0" dirty="0" smtClean="0"/>
              <a:t>sells products</a:t>
            </a:r>
          </a:p>
          <a:p>
            <a:pPr marL="628650" lvl="1" indent="-171450">
              <a:buFont typeface="Arial" pitchFamily="34" charset="0"/>
              <a:buChar char="•"/>
            </a:pPr>
            <a:r>
              <a:rPr lang="en-US" baseline="0" dirty="0" smtClean="0"/>
              <a:t>buys raw materials</a:t>
            </a:r>
          </a:p>
          <a:p>
            <a:pPr marL="628650" lvl="1" indent="-171450">
              <a:buFont typeface="Arial" pitchFamily="34" charset="0"/>
              <a:buChar char="•"/>
            </a:pPr>
            <a:r>
              <a:rPr lang="en-US" baseline="0" dirty="0" smtClean="0"/>
              <a:t>buys fixed assets</a:t>
            </a:r>
          </a:p>
          <a:p>
            <a:pPr marL="628650" lvl="1" indent="-171450">
              <a:buFont typeface="Arial" pitchFamily="34" charset="0"/>
              <a:buChar char="•"/>
            </a:pPr>
            <a:r>
              <a:rPr lang="en-US" baseline="0" dirty="0" smtClean="0"/>
              <a:t>moves stock between warehouses</a:t>
            </a:r>
          </a:p>
          <a:p>
            <a:pPr marL="628650" lvl="1" indent="-171450">
              <a:buFont typeface="Arial" pitchFamily="34" charset="0"/>
              <a:buChar char="•"/>
            </a:pPr>
            <a:r>
              <a:rPr lang="en-US" baseline="0" dirty="0" smtClean="0"/>
              <a:t>pays employees</a:t>
            </a:r>
          </a:p>
          <a:p>
            <a:pPr marL="628650" lvl="1" indent="-171450">
              <a:buFont typeface="Arial" pitchFamily="34" charset="0"/>
              <a:buChar char="•"/>
            </a:pPr>
            <a:r>
              <a:rPr lang="en-US" baseline="0" dirty="0" smtClean="0"/>
              <a:t>pays vendors</a:t>
            </a:r>
          </a:p>
          <a:p>
            <a:pPr marL="628650" lvl="1" indent="-171450">
              <a:buFont typeface="Arial" pitchFamily="34" charset="0"/>
              <a:buChar char="•"/>
            </a:pPr>
            <a:r>
              <a:rPr lang="en-US" baseline="0" dirty="0" smtClean="0"/>
              <a:t>processes payments from customers</a:t>
            </a:r>
          </a:p>
          <a:p>
            <a:pPr marL="628650" lvl="1" indent="-171450">
              <a:buFont typeface="Arial" pitchFamily="34" charset="0"/>
              <a:buChar char="•"/>
            </a:pPr>
            <a:r>
              <a:rPr lang="en-US" baseline="0" dirty="0" smtClean="0"/>
              <a:t>…</a:t>
            </a:r>
          </a:p>
          <a:p>
            <a:pPr marL="0" lvl="0" indent="0">
              <a:buFont typeface="Arial" pitchFamily="34" charset="0"/>
              <a:buNone/>
            </a:pPr>
            <a:r>
              <a:rPr lang="en-US" dirty="0" smtClean="0"/>
              <a:t>We will refer to each </a:t>
            </a:r>
            <a:r>
              <a:rPr lang="en-US" b="1" dirty="0" smtClean="0"/>
              <a:t>occurrence</a:t>
            </a:r>
            <a:r>
              <a:rPr lang="en-US" dirty="0" smtClean="0"/>
              <a:t> of any of the above activities as a </a:t>
            </a:r>
            <a:r>
              <a:rPr lang="en-US" b="1" dirty="0" smtClean="0"/>
              <a:t>transaction</a:t>
            </a:r>
            <a:r>
              <a:rPr lang="en-US" dirty="0" smtClean="0"/>
              <a:t>. </a:t>
            </a:r>
            <a:r>
              <a:rPr lang="en-US" dirty="0"/>
              <a:t>W</a:t>
            </a:r>
            <a:r>
              <a:rPr lang="en-US" dirty="0" smtClean="0"/>
              <a:t>hen a customer orders some products, we say that a </a:t>
            </a:r>
            <a:r>
              <a:rPr lang="en-US" b="1" dirty="0" smtClean="0"/>
              <a:t>sale transaction</a:t>
            </a:r>
            <a:r>
              <a:rPr lang="en-US" dirty="0" smtClean="0"/>
              <a:t> occurs. When a company orders products from a supplier, we say that a</a:t>
            </a:r>
            <a:r>
              <a:rPr lang="en-US" b="1" dirty="0" smtClean="0"/>
              <a:t> purchase transaction</a:t>
            </a:r>
            <a:r>
              <a:rPr lang="en-US" dirty="0" smtClean="0"/>
              <a:t> occurs (which, from the point of view of the supplier, is a sale transaction). When a company receives a shipment from a supplier (possibly against a purchase order that it earlier sent to the supplier), we say that a </a:t>
            </a:r>
            <a:r>
              <a:rPr lang="en-US" b="1" dirty="0" smtClean="0"/>
              <a:t>goods receipt transaction</a:t>
            </a:r>
            <a:r>
              <a:rPr lang="en-US" dirty="0" smtClean="0"/>
              <a:t> occurs and so on. In essence, whenever most business activities occur, information systems record the events  as transactions. Of course, organizations cannot record </a:t>
            </a:r>
            <a:r>
              <a:rPr lang="en-US" b="1" i="1" dirty="0" smtClean="0"/>
              <a:t>everything</a:t>
            </a:r>
            <a:r>
              <a:rPr lang="en-US" dirty="0" smtClean="0"/>
              <a:t> that happens, but aim to record all significant occurrences. </a:t>
            </a:r>
          </a:p>
          <a:p>
            <a:pPr marL="0" lvl="0" indent="0">
              <a:buFont typeface="Arial" pitchFamily="34" charset="0"/>
              <a:buNone/>
            </a:pPr>
            <a:endParaRPr lang="en-US" dirty="0"/>
          </a:p>
          <a:p>
            <a:pPr marL="0" lvl="0" indent="0">
              <a:buFont typeface="Arial" pitchFamily="34" charset="0"/>
              <a:buNone/>
            </a:pPr>
            <a:endParaRPr lang="en-US" baseline="0" dirty="0" smtClean="0"/>
          </a:p>
          <a:p>
            <a:pPr marL="0" lvl="0" indent="0">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6</a:t>
            </a:fld>
            <a:endParaRPr lang="en-US" dirty="0"/>
          </a:p>
        </p:txBody>
      </p:sp>
    </p:spTree>
    <p:extLst>
      <p:ext uri="{BB962C8B-B14F-4D97-AF65-F5344CB8AC3E}">
        <p14:creationId xmlns:p14="http://schemas.microsoft.com/office/powerpoint/2010/main" val="3690345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639756"/>
            <a:ext cx="5486400" cy="7046383"/>
          </a:xfrm>
        </p:spPr>
        <p:txBody>
          <a:bodyPr/>
          <a:lstStyle/>
          <a:p>
            <a:pPr lvl="0"/>
            <a:r>
              <a:rPr lang="en-US" dirty="0"/>
              <a:t>Why do organizations record transactions? Unless they do so, they would be forced to rely on their employees' memory to ensure that necessary work gets done. For example, when a customer places an order, the order would need to be fulfilled (that is, the ordered items should be shipped to the customer). Some department other than sales would likely be responsible for shipping out the goods. It is even possible that a warehouse located halfway around the globe could initiate the process of picking the goods from the shelves and shipping them. The recorded sales transaction could form the basis for the shipping department to initiate the shipment process. </a:t>
            </a:r>
          </a:p>
          <a:p>
            <a:pPr lvl="0"/>
            <a:endParaRPr lang="en-US" dirty="0"/>
          </a:p>
          <a:p>
            <a:pPr lvl="0"/>
            <a:r>
              <a:rPr lang="en-US" dirty="0"/>
              <a:t>Although all the examples above refer to transactions that an organization conducts with external agencies, organizations certainly need to also record activities that do not involve external entities. For example, in order to manufacture goods, an organization would need to use raw materials. Companies often (but not always) purchase and stock the necessary raw materials. When some of the raw material is issued from stock for manufacturing, recording this event (transaction) will enable the responsible people in the organization to keep track of the stocks of various materials and order more as needed. </a:t>
            </a:r>
          </a:p>
          <a:p>
            <a:pPr lvl="0"/>
            <a:endParaRPr lang="en-US" dirty="0"/>
          </a:p>
          <a:p>
            <a:pPr lvl="0"/>
            <a:r>
              <a:rPr lang="en-US" dirty="0"/>
              <a:t>In general, organizations aim to record all significant events – no matter whether they deal with entities external to the organization or not – as transactions. They can then use this information to facilitate operations.</a:t>
            </a:r>
          </a:p>
          <a:p>
            <a:pPr lvl="0"/>
            <a:endParaRPr lang="en-US" dirty="0"/>
          </a:p>
          <a:p>
            <a:pPr lvl="0"/>
            <a:r>
              <a:rPr lang="en-US" dirty="0"/>
              <a:t>Non-business organizations – like universities, libraries, governmental agencies and such – also perform numerous transactions. Some of the transactions involve external entities, but many do not. </a:t>
            </a:r>
          </a:p>
          <a:p>
            <a:pPr lvl="0"/>
            <a:endParaRPr lang="en-US" dirty="0"/>
          </a:p>
          <a:p>
            <a:pPr lvl="0"/>
            <a:r>
              <a:rPr lang="en-US" dirty="0"/>
              <a:t>Organizations maintain</a:t>
            </a:r>
            <a:r>
              <a:rPr lang="en-US" b="1" dirty="0"/>
              <a:t> computer-based transaction processing system</a:t>
            </a:r>
            <a:r>
              <a:rPr lang="en-US" dirty="0"/>
              <a:t>s – information systems that record the essential details of transactions for future use – for many of their day-to-day activities.</a:t>
            </a:r>
          </a:p>
          <a:p>
            <a:pPr lvl="0"/>
            <a:endParaRPr lang="en-US" dirty="0"/>
          </a:p>
          <a:p>
            <a:pPr lvl="0"/>
            <a:r>
              <a:rPr lang="en-US" dirty="0"/>
              <a:t>As organizations conduct their activities and record significant events using transaction processing systems, they accumulate a huge amount of data over time. They can then generate reports and look for significant patterns in this vast store of data to assist in </a:t>
            </a:r>
            <a:r>
              <a:rPr lang="en-US" b="1" dirty="0"/>
              <a:t>planning</a:t>
            </a:r>
            <a:r>
              <a:rPr lang="en-US" dirty="0"/>
              <a:t> and for </a:t>
            </a:r>
            <a:r>
              <a:rPr lang="en-US" b="1" dirty="0"/>
              <a:t>strategic decision-making</a:t>
            </a:r>
            <a:r>
              <a:rPr lang="en-US" dirty="0"/>
              <a:t>.</a:t>
            </a:r>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7</a:t>
            </a:fld>
            <a:endParaRPr lang="en-US" dirty="0"/>
          </a:p>
        </p:txBody>
      </p:sp>
    </p:spTree>
    <p:extLst>
      <p:ext uri="{BB962C8B-B14F-4D97-AF65-F5344CB8AC3E}">
        <p14:creationId xmlns:p14="http://schemas.microsoft.com/office/powerpoint/2010/main" val="2367921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495661"/>
          </a:xfrm>
        </p:spPr>
        <p:txBody>
          <a:bodyPr/>
          <a:lstStyle/>
          <a:p>
            <a:r>
              <a:rPr lang="en-US" dirty="0" smtClean="0"/>
              <a:t>Organizations</a:t>
            </a:r>
            <a:r>
              <a:rPr lang="en-US" baseline="0" dirty="0" smtClean="0"/>
              <a:t> started using computers for transaction processing as early as the late 1950’s. Initially they used computers for automating payroll processing, financial accounting and so on – tasks that required the time of many people, but were easy to automate because the underlying rules and computations were well-defined. In addition to streamlining operations, companies enjoyed direct cost savings </a:t>
            </a:r>
            <a:r>
              <a:rPr lang="en-US" dirty="0" smtClean="0"/>
              <a:t>from such transaction processing systems</a:t>
            </a:r>
            <a:r>
              <a:rPr lang="en-US" baseline="0" dirty="0" smtClean="0"/>
              <a:t>.</a:t>
            </a:r>
          </a:p>
          <a:p>
            <a:endParaRPr lang="en-US" baseline="0" dirty="0" smtClean="0"/>
          </a:p>
          <a:p>
            <a:r>
              <a:rPr lang="en-US" baseline="0" dirty="0" smtClean="0"/>
              <a:t>As the benefits of computers became more and more clear and as computers also became  more and more powerful and cheaper, organizations started computerizing many of the other activities as well.</a:t>
            </a:r>
          </a:p>
          <a:p>
            <a:endParaRPr lang="en-US" baseline="0" dirty="0" smtClean="0"/>
          </a:p>
          <a:p>
            <a:r>
              <a:rPr lang="en-US" baseline="0" dirty="0" smtClean="0"/>
              <a:t>In those days, almost all computer based systems were custom developed – in other words, each organization had to design and develop its own systems;</a:t>
            </a:r>
            <a:r>
              <a:rPr lang="en-US" dirty="0" smtClean="0"/>
              <a:t> a very expensive activity</a:t>
            </a:r>
            <a:r>
              <a:rPr lang="en-US" baseline="0" dirty="0" smtClean="0"/>
              <a:t>. Pretty soon however, payroll processing and financial accounting became packaged applications that any organization could buy as a package (much like we can buy MS Office today). They would then </a:t>
            </a:r>
            <a:r>
              <a:rPr lang="en-US" b="1" baseline="0" dirty="0" smtClean="0"/>
              <a:t>customize</a:t>
            </a:r>
            <a:r>
              <a:rPr lang="en-US" baseline="0" dirty="0" smtClean="0"/>
              <a:t> it to account for some of their own unique</a:t>
            </a:r>
            <a:r>
              <a:rPr lang="en-US" dirty="0" smtClean="0"/>
              <a:t> practices and then put the system into operation. This served to reduce time and cost.</a:t>
            </a:r>
            <a:r>
              <a:rPr lang="en-US" baseline="0" dirty="0" smtClean="0"/>
              <a:t> </a:t>
            </a:r>
            <a:r>
              <a:rPr lang="en-US" dirty="0" smtClean="0"/>
              <a:t>Vendors were able to provide packaged (or nearly so) solutions in these two areas because these processes were highly standardized across all organizations and exhibited very few process variations.</a:t>
            </a:r>
            <a:endParaRPr lang="en-US" baseline="0" dirty="0" smtClean="0"/>
          </a:p>
          <a:p>
            <a:endParaRPr lang="en-US" baseline="0" dirty="0" smtClean="0"/>
          </a:p>
          <a:p>
            <a:r>
              <a:rPr lang="en-US" dirty="0"/>
              <a:t>M</a:t>
            </a:r>
            <a:r>
              <a:rPr lang="en-US" baseline="0" dirty="0" smtClean="0"/>
              <a:t>ost of the other areas remained in the domain of custom developed applications for a long time. </a:t>
            </a:r>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8</a:t>
            </a:fld>
            <a:endParaRPr lang="en-US" dirty="0"/>
          </a:p>
        </p:txBody>
      </p:sp>
    </p:spTree>
    <p:extLst>
      <p:ext uri="{BB962C8B-B14F-4D97-AF65-F5344CB8AC3E}">
        <p14:creationId xmlns:p14="http://schemas.microsoft.com/office/powerpoint/2010/main" val="3647217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615835"/>
            <a:ext cx="5486400" cy="4114800"/>
          </a:xfrm>
        </p:spPr>
        <p:txBody>
          <a:bodyPr/>
          <a:lstStyle/>
          <a:p>
            <a:r>
              <a:rPr lang="en-US" dirty="0"/>
              <a:t>Building a software application to support organizational processes (like any one mentioned on the slide) requires the involvement of people with very specialized skills – programmers, analysts, designers, system architects and the like). After building and deploying these applications, an organization does not need the services of these people with specialized software development skills. Some companies chose to develop most of their applications software in-house  and kept its software development teams as full-time employees and these people would move on to a new project once an existing project finishes. Smaller organizations which could not afford to employ large software development teams and other organizations (large or small) that did not wish to get involved in developing their own software often outsourced software development to a larger or smaller degree.</a:t>
            </a:r>
          </a:p>
          <a:p>
            <a:endParaRPr lang="en-US" dirty="0"/>
          </a:p>
          <a:p>
            <a:r>
              <a:rPr lang="en-US" dirty="0"/>
              <a:t>As a result, some consulting companies (the larger ones being SAP, Oracle, IBM, for example) gained a lot of experience in building such software. Some of these companies developed deep domain expertise in some areas of business systems and started offering packaged solutions that could be customized for use. Although such customization would take time, effort and money, the cost would still be much less than what it would take for companies to build their own systems.</a:t>
            </a:r>
          </a:p>
          <a:p>
            <a:endParaRPr lang="en-US" dirty="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9</a:t>
            </a:fld>
            <a:endParaRPr lang="en-US" dirty="0"/>
          </a:p>
        </p:txBody>
      </p:sp>
    </p:spTree>
    <p:extLst>
      <p:ext uri="{BB962C8B-B14F-4D97-AF65-F5344CB8AC3E}">
        <p14:creationId xmlns:p14="http://schemas.microsoft.com/office/powerpoint/2010/main" val="2974034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6/29/16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dirty="0"/>
          </a:p>
        </p:txBody>
      </p:sp>
    </p:spTree>
    <p:extLst>
      <p:ext uri="{BB962C8B-B14F-4D97-AF65-F5344CB8AC3E}">
        <p14:creationId xmlns:p14="http://schemas.microsoft.com/office/powerpoint/2010/main" val="294540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6/29/16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dirty="0"/>
          </a:p>
        </p:txBody>
      </p:sp>
    </p:spTree>
    <p:extLst>
      <p:ext uri="{BB962C8B-B14F-4D97-AF65-F5344CB8AC3E}">
        <p14:creationId xmlns:p14="http://schemas.microsoft.com/office/powerpoint/2010/main" val="136895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6/29/16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dirty="0"/>
          </a:p>
        </p:txBody>
      </p:sp>
    </p:spTree>
    <p:extLst>
      <p:ext uri="{BB962C8B-B14F-4D97-AF65-F5344CB8AC3E}">
        <p14:creationId xmlns:p14="http://schemas.microsoft.com/office/powerpoint/2010/main" val="156680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6/29/16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dirty="0"/>
          </a:p>
        </p:txBody>
      </p:sp>
    </p:spTree>
    <p:extLst>
      <p:ext uri="{BB962C8B-B14F-4D97-AF65-F5344CB8AC3E}">
        <p14:creationId xmlns:p14="http://schemas.microsoft.com/office/powerpoint/2010/main" val="1209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C3BE0D-3A83-411B-8ED8-8FBAF824E7A0}" type="datetimeFigureOut">
              <a:rPr lang="en-US" smtClean="0"/>
              <a:t>6/29/16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dirty="0"/>
          </a:p>
        </p:txBody>
      </p:sp>
    </p:spTree>
    <p:extLst>
      <p:ext uri="{BB962C8B-B14F-4D97-AF65-F5344CB8AC3E}">
        <p14:creationId xmlns:p14="http://schemas.microsoft.com/office/powerpoint/2010/main" val="254377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C3BE0D-3A83-411B-8ED8-8FBAF824E7A0}" type="datetimeFigureOut">
              <a:rPr lang="en-US" smtClean="0"/>
              <a:t>6/29/16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dirty="0"/>
          </a:p>
        </p:txBody>
      </p:sp>
    </p:spTree>
    <p:extLst>
      <p:ext uri="{BB962C8B-B14F-4D97-AF65-F5344CB8AC3E}">
        <p14:creationId xmlns:p14="http://schemas.microsoft.com/office/powerpoint/2010/main" val="302331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C3BE0D-3A83-411B-8ED8-8FBAF824E7A0}" type="datetimeFigureOut">
              <a:rPr lang="en-US" smtClean="0"/>
              <a:t>6/29/16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FC05D5-A46E-415C-BF40-CA83716C1AAF}" type="slidenum">
              <a:rPr lang="en-US" smtClean="0"/>
              <a:t>‹#›</a:t>
            </a:fld>
            <a:endParaRPr lang="en-US" dirty="0"/>
          </a:p>
        </p:txBody>
      </p:sp>
    </p:spTree>
    <p:extLst>
      <p:ext uri="{BB962C8B-B14F-4D97-AF65-F5344CB8AC3E}">
        <p14:creationId xmlns:p14="http://schemas.microsoft.com/office/powerpoint/2010/main" val="324699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C3BE0D-3A83-411B-8ED8-8FBAF824E7A0}" type="datetimeFigureOut">
              <a:rPr lang="en-US" smtClean="0"/>
              <a:t>6/29/16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FC05D5-A46E-415C-BF40-CA83716C1AAF}" type="slidenum">
              <a:rPr lang="en-US" smtClean="0"/>
              <a:t>‹#›</a:t>
            </a:fld>
            <a:endParaRPr lang="en-US" dirty="0"/>
          </a:p>
        </p:txBody>
      </p:sp>
    </p:spTree>
    <p:extLst>
      <p:ext uri="{BB962C8B-B14F-4D97-AF65-F5344CB8AC3E}">
        <p14:creationId xmlns:p14="http://schemas.microsoft.com/office/powerpoint/2010/main" val="215323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3BE0D-3A83-411B-8ED8-8FBAF824E7A0}" type="datetimeFigureOut">
              <a:rPr lang="en-US" smtClean="0"/>
              <a:t>6/29/16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FC05D5-A46E-415C-BF40-CA83716C1AAF}" type="slidenum">
              <a:rPr lang="en-US" smtClean="0"/>
              <a:t>‹#›</a:t>
            </a:fld>
            <a:endParaRPr lang="en-US" dirty="0"/>
          </a:p>
        </p:txBody>
      </p:sp>
    </p:spTree>
    <p:extLst>
      <p:ext uri="{BB962C8B-B14F-4D97-AF65-F5344CB8AC3E}">
        <p14:creationId xmlns:p14="http://schemas.microsoft.com/office/powerpoint/2010/main" val="289507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3BE0D-3A83-411B-8ED8-8FBAF824E7A0}" type="datetimeFigureOut">
              <a:rPr lang="en-US" smtClean="0"/>
              <a:t>6/29/16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dirty="0"/>
          </a:p>
        </p:txBody>
      </p:sp>
    </p:spTree>
    <p:extLst>
      <p:ext uri="{BB962C8B-B14F-4D97-AF65-F5344CB8AC3E}">
        <p14:creationId xmlns:p14="http://schemas.microsoft.com/office/powerpoint/2010/main" val="371712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3BE0D-3A83-411B-8ED8-8FBAF824E7A0}" type="datetimeFigureOut">
              <a:rPr lang="en-US" smtClean="0"/>
              <a:t>6/29/16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dirty="0"/>
          </a:p>
        </p:txBody>
      </p:sp>
    </p:spTree>
    <p:extLst>
      <p:ext uri="{BB962C8B-B14F-4D97-AF65-F5344CB8AC3E}">
        <p14:creationId xmlns:p14="http://schemas.microsoft.com/office/powerpoint/2010/main" val="30509942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FC3BE0D-3A83-411B-8ED8-8FBAF824E7A0}" type="datetimeFigureOut">
              <a:rPr lang="en-US" smtClean="0"/>
              <a:t>6/29/16</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FC05D5-A46E-415C-BF40-CA83716C1AAF}" type="slidenum">
              <a:rPr lang="en-US" smtClean="0"/>
              <a:t>‹#›</a:t>
            </a:fld>
            <a:endParaRPr lang="en-US" dirty="0"/>
          </a:p>
        </p:txBody>
      </p:sp>
    </p:spTree>
    <p:extLst>
      <p:ext uri="{BB962C8B-B14F-4D97-AF65-F5344CB8AC3E}">
        <p14:creationId xmlns:p14="http://schemas.microsoft.com/office/powerpoint/2010/main" val="229314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2266950"/>
            <a:ext cx="7441396" cy="400110"/>
          </a:xfrm>
          <a:prstGeom prst="rect">
            <a:avLst/>
          </a:prstGeom>
          <a:noFill/>
        </p:spPr>
        <p:txBody>
          <a:bodyPr wrap="none" rtlCol="0">
            <a:spAutoFit/>
          </a:bodyPr>
          <a:lstStyle>
            <a:defPPr>
              <a:defRPr lang="en-US"/>
            </a:defPPr>
            <a:lvl1pPr>
              <a:defRPr sz="2800"/>
            </a:lvl1pPr>
          </a:lstStyle>
          <a:p>
            <a:r>
              <a:rPr lang="en-US" sz="2000" smtClean="0">
                <a:latin typeface="Arial Black" pitchFamily="34" charset="0"/>
              </a:rPr>
              <a:t>Enterprisewide </a:t>
            </a:r>
            <a:r>
              <a:rPr lang="en-US" sz="2000" dirty="0" smtClean="0">
                <a:latin typeface="Arial Black" pitchFamily="34" charset="0"/>
              </a:rPr>
              <a:t>Accounting </a:t>
            </a:r>
            <a:r>
              <a:rPr lang="en-US" sz="2000" dirty="0">
                <a:latin typeface="Arial Black" pitchFamily="34" charset="0"/>
              </a:rPr>
              <a:t>Information Systems -- I</a:t>
            </a:r>
          </a:p>
        </p:txBody>
      </p:sp>
    </p:spTree>
    <p:extLst>
      <p:ext uri="{BB962C8B-B14F-4D97-AF65-F5344CB8AC3E}">
        <p14:creationId xmlns:p14="http://schemas.microsoft.com/office/powerpoint/2010/main" val="2070645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2109" y="2077819"/>
            <a:ext cx="5164491" cy="646331"/>
          </a:xfrm>
          <a:prstGeom prst="rect">
            <a:avLst/>
          </a:prstGeom>
          <a:noFill/>
        </p:spPr>
        <p:txBody>
          <a:bodyPr wrap="none" rtlCol="0">
            <a:spAutoFit/>
          </a:bodyPr>
          <a:lstStyle/>
          <a:p>
            <a:r>
              <a:rPr lang="en-US" sz="3600" b="1" dirty="0" smtClean="0"/>
              <a:t>Batch and on-line systems</a:t>
            </a:r>
          </a:p>
        </p:txBody>
      </p:sp>
    </p:spTree>
    <p:extLst>
      <p:ext uri="{BB962C8B-B14F-4D97-AF65-F5344CB8AC3E}">
        <p14:creationId xmlns:p14="http://schemas.microsoft.com/office/powerpoint/2010/main" val="399122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5110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001619"/>
            <a:ext cx="5718553" cy="646331"/>
          </a:xfrm>
          <a:prstGeom prst="rect">
            <a:avLst/>
          </a:prstGeom>
          <a:noFill/>
        </p:spPr>
        <p:txBody>
          <a:bodyPr wrap="none" rtlCol="0">
            <a:spAutoFit/>
          </a:bodyPr>
          <a:lstStyle/>
          <a:p>
            <a:r>
              <a:rPr lang="en-US" sz="3600" b="1" dirty="0" smtClean="0"/>
              <a:t>Custom Development: Issues</a:t>
            </a:r>
            <a:endParaRPr lang="en-US" sz="3600" b="1" dirty="0"/>
          </a:p>
        </p:txBody>
      </p:sp>
    </p:spTree>
    <p:extLst>
      <p:ext uri="{BB962C8B-B14F-4D97-AF65-F5344CB8AC3E}">
        <p14:creationId xmlns:p14="http://schemas.microsoft.com/office/powerpoint/2010/main" val="119813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7964" y="2001619"/>
            <a:ext cx="3802836" cy="646331"/>
          </a:xfrm>
          <a:prstGeom prst="rect">
            <a:avLst/>
          </a:prstGeom>
          <a:noFill/>
        </p:spPr>
        <p:txBody>
          <a:bodyPr wrap="none" rtlCol="0">
            <a:spAutoFit/>
          </a:bodyPr>
          <a:lstStyle/>
          <a:p>
            <a:r>
              <a:rPr lang="en-US" sz="3600" b="1" dirty="0" smtClean="0"/>
              <a:t>Enterprise Systems</a:t>
            </a:r>
            <a:endParaRPr lang="en-US" sz="3600" b="1" dirty="0"/>
          </a:p>
        </p:txBody>
      </p:sp>
    </p:spTree>
    <p:extLst>
      <p:ext uri="{BB962C8B-B14F-4D97-AF65-F5344CB8AC3E}">
        <p14:creationId xmlns:p14="http://schemas.microsoft.com/office/powerpoint/2010/main" val="254406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617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075336319"/>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508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3345E10F-A7EE-435F-8FF9-8CF3DC146850}"/>
                                            </p:graphicEl>
                                          </p:spTgt>
                                        </p:tgtEl>
                                        <p:attrNameLst>
                                          <p:attrName>style.visibility</p:attrName>
                                        </p:attrNameLst>
                                      </p:cBhvr>
                                      <p:to>
                                        <p:strVal val="visible"/>
                                      </p:to>
                                    </p:set>
                                    <p:animEffect transition="in" filter="fade">
                                      <p:cBhvr>
                                        <p:cTn id="7" dur="500"/>
                                        <p:tgtEl>
                                          <p:spTgt spid="2">
                                            <p:graphicEl>
                                              <a:dgm id="{3345E10F-A7EE-435F-8FF9-8CF3DC14685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DD6F2BB6-BCB4-487A-B42D-8D4611231618}"/>
                                            </p:graphicEl>
                                          </p:spTgt>
                                        </p:tgtEl>
                                        <p:attrNameLst>
                                          <p:attrName>style.visibility</p:attrName>
                                        </p:attrNameLst>
                                      </p:cBhvr>
                                      <p:to>
                                        <p:strVal val="visible"/>
                                      </p:to>
                                    </p:set>
                                    <p:animEffect transition="in" filter="fade">
                                      <p:cBhvr>
                                        <p:cTn id="12" dur="500"/>
                                        <p:tgtEl>
                                          <p:spTgt spid="2">
                                            <p:graphicEl>
                                              <a:dgm id="{DD6F2BB6-BCB4-487A-B42D-8D4611231618}"/>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graphicEl>
                                              <a:dgm id="{AC9EDFD8-DE2E-435D-98E6-5D15DC1337A2}"/>
                                            </p:graphicEl>
                                          </p:spTgt>
                                        </p:tgtEl>
                                        <p:attrNameLst>
                                          <p:attrName>style.visibility</p:attrName>
                                        </p:attrNameLst>
                                      </p:cBhvr>
                                      <p:to>
                                        <p:strVal val="visible"/>
                                      </p:to>
                                    </p:set>
                                    <p:animEffect transition="in" filter="fade">
                                      <p:cBhvr>
                                        <p:cTn id="15" dur="500"/>
                                        <p:tgtEl>
                                          <p:spTgt spid="2">
                                            <p:graphicEl>
                                              <a:dgm id="{AC9EDFD8-DE2E-435D-98E6-5D15DC1337A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graphicEl>
                                              <a:dgm id="{9649893D-CFCB-4F8C-A934-6598D8DA35A2}"/>
                                            </p:graphicEl>
                                          </p:spTgt>
                                        </p:tgtEl>
                                        <p:attrNameLst>
                                          <p:attrName>style.visibility</p:attrName>
                                        </p:attrNameLst>
                                      </p:cBhvr>
                                      <p:to>
                                        <p:strVal val="visible"/>
                                      </p:to>
                                    </p:set>
                                    <p:animEffect transition="in" filter="fade">
                                      <p:cBhvr>
                                        <p:cTn id="20" dur="500"/>
                                        <p:tgtEl>
                                          <p:spTgt spid="2">
                                            <p:graphicEl>
                                              <a:dgm id="{9649893D-CFCB-4F8C-A934-6598D8DA35A2}"/>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graphicEl>
                                              <a:dgm id="{FFB10A18-5796-4274-85FD-AA0412223035}"/>
                                            </p:graphicEl>
                                          </p:spTgt>
                                        </p:tgtEl>
                                        <p:attrNameLst>
                                          <p:attrName>style.visibility</p:attrName>
                                        </p:attrNameLst>
                                      </p:cBhvr>
                                      <p:to>
                                        <p:strVal val="visible"/>
                                      </p:to>
                                    </p:set>
                                    <p:animEffect transition="in" filter="fade">
                                      <p:cBhvr>
                                        <p:cTn id="23" dur="500"/>
                                        <p:tgtEl>
                                          <p:spTgt spid="2">
                                            <p:graphicEl>
                                              <a:dgm id="{FFB10A18-5796-4274-85FD-AA0412223035}"/>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graphicEl>
                                              <a:dgm id="{5E23F2CF-968C-460F-A060-15101D4D7E21}"/>
                                            </p:graphicEl>
                                          </p:spTgt>
                                        </p:tgtEl>
                                        <p:attrNameLst>
                                          <p:attrName>style.visibility</p:attrName>
                                        </p:attrNameLst>
                                      </p:cBhvr>
                                      <p:to>
                                        <p:strVal val="visible"/>
                                      </p:to>
                                    </p:set>
                                    <p:animEffect transition="in" filter="fade">
                                      <p:cBhvr>
                                        <p:cTn id="28" dur="500"/>
                                        <p:tgtEl>
                                          <p:spTgt spid="2">
                                            <p:graphicEl>
                                              <a:dgm id="{5E23F2CF-968C-460F-A060-15101D4D7E21}"/>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graphicEl>
                                              <a:dgm id="{A3468C0C-C579-439D-A089-770F1C578631}"/>
                                            </p:graphicEl>
                                          </p:spTgt>
                                        </p:tgtEl>
                                        <p:attrNameLst>
                                          <p:attrName>style.visibility</p:attrName>
                                        </p:attrNameLst>
                                      </p:cBhvr>
                                      <p:to>
                                        <p:strVal val="visible"/>
                                      </p:to>
                                    </p:set>
                                    <p:animEffect transition="in" filter="fade">
                                      <p:cBhvr>
                                        <p:cTn id="31" dur="500"/>
                                        <p:tgtEl>
                                          <p:spTgt spid="2">
                                            <p:graphicEl>
                                              <a:dgm id="{A3468C0C-C579-439D-A089-770F1C5786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81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07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http://www.vpn1euro.com/product_images/o/728/server__43037_zoo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732" y="3236457"/>
            <a:ext cx="1524000" cy="1357569"/>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http://images.onset.freedom.com/ocregister/gallery/lxx2ey-b78898463z.120120116162000000ggv14me0n.1.jpg"/>
          <p:cNvPicPr>
            <a:picLocks noChangeAspect="1" noChangeArrowheads="1"/>
          </p:cNvPicPr>
          <p:nvPr/>
        </p:nvPicPr>
        <p:blipFill rotWithShape="1">
          <a:blip r:embed="rId4">
            <a:extLst>
              <a:ext uri="{28A0092B-C50C-407E-A947-70E740481C1C}">
                <a14:useLocalDpi xmlns:a14="http://schemas.microsoft.com/office/drawing/2010/main" val="0"/>
              </a:ext>
            </a:extLst>
          </a:blip>
          <a:srcRect l="73939" t="11966" r="9480" b="68376"/>
          <a:stretch/>
        </p:blipFill>
        <p:spPr bwMode="auto">
          <a:xfrm>
            <a:off x="7268960" y="3357896"/>
            <a:ext cx="884440" cy="727510"/>
          </a:xfrm>
          <a:prstGeom prst="rect">
            <a:avLst/>
          </a:prstGeom>
          <a:noFill/>
          <a:extLst>
            <a:ext uri="{909E8E84-426E-40dd-AFC4-6F175D3DCCD1}">
              <a14:hiddenFill xmlns:a14="http://schemas.microsoft.com/office/drawing/2010/main" xmlns="">
                <a:solidFill>
                  <a:srgbClr val="FFFFFF"/>
                </a:solidFill>
              </a14:hiddenFill>
            </a:ext>
          </a:extLst>
        </p:spPr>
      </p:pic>
      <p:sp>
        <p:nvSpPr>
          <p:cNvPr id="1027" name="Cloud Callout 1026"/>
          <p:cNvSpPr/>
          <p:nvPr/>
        </p:nvSpPr>
        <p:spPr>
          <a:xfrm>
            <a:off x="3772258" y="3467836"/>
            <a:ext cx="1447800" cy="818414"/>
          </a:xfrm>
          <a:prstGeom prst="cloudCallout">
            <a:avLst>
              <a:gd name="adj1" fmla="val -11207"/>
              <a:gd name="adj2" fmla="val 320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cxnSp>
        <p:nvCxnSpPr>
          <p:cNvPr id="1031" name="Straight Connector 1030"/>
          <p:cNvCxnSpPr/>
          <p:nvPr/>
        </p:nvCxnSpPr>
        <p:spPr>
          <a:xfrm flipH="1" flipV="1">
            <a:off x="5220060" y="3870886"/>
            <a:ext cx="647341" cy="15315"/>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202738" y="2936677"/>
            <a:ext cx="2493462" cy="1349573"/>
            <a:chOff x="5181600" y="2362200"/>
            <a:chExt cx="2667000" cy="1600200"/>
          </a:xfrm>
          <a:scene3d>
            <a:camera prst="isometricOffAxis2Right"/>
            <a:lightRig rig="threePt" dir="t"/>
          </a:scene3d>
        </p:grpSpPr>
        <p:sp>
          <p:nvSpPr>
            <p:cNvPr id="5" name="Rectangle 4"/>
            <p:cNvSpPr/>
            <p:nvPr/>
          </p:nvSpPr>
          <p:spPr>
            <a:xfrm>
              <a:off x="5181600" y="2362200"/>
              <a:ext cx="2667000"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http://library.corporate-ir.net/library/17/176/176060/mediaitems/93/a.com_logo_RG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8262" y="2484938"/>
              <a:ext cx="1165097" cy="34181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6376222" y="2526247"/>
              <a:ext cx="862777" cy="129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5306290" y="2810577"/>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14449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01040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2" name="Picture 8" descr="http://www.psyag.com/wp-content/uploads/2010/08/329.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371" t="8421" r="6013" b="20138"/>
            <a:stretch/>
          </p:blipFill>
          <p:spPr bwMode="auto">
            <a:xfrm>
              <a:off x="7415324" y="2480354"/>
              <a:ext cx="287806" cy="2351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033" name="TextBox 1032"/>
          <p:cNvSpPr txBox="1"/>
          <p:nvPr/>
        </p:nvSpPr>
        <p:spPr>
          <a:xfrm>
            <a:off x="609600" y="4476750"/>
            <a:ext cx="1404295" cy="307777"/>
          </a:xfrm>
          <a:prstGeom prst="rect">
            <a:avLst/>
          </a:prstGeom>
          <a:noFill/>
        </p:spPr>
        <p:txBody>
          <a:bodyPr wrap="none" rtlCol="0">
            <a:spAutoFit/>
          </a:bodyPr>
          <a:lstStyle/>
          <a:p>
            <a:r>
              <a:rPr lang="en-US" sz="1400" dirty="0" smtClean="0"/>
              <a:t>Server computer</a:t>
            </a:r>
            <a:endParaRPr lang="en-US" sz="1400" dirty="0"/>
          </a:p>
        </p:txBody>
      </p:sp>
      <p:cxnSp>
        <p:nvCxnSpPr>
          <p:cNvPr id="45" name="Straight Connector 44"/>
          <p:cNvCxnSpPr>
            <a:stCxn id="1027" idx="0"/>
          </p:cNvCxnSpPr>
          <p:nvPr/>
        </p:nvCxnSpPr>
        <p:spPr>
          <a:xfrm flipH="1">
            <a:off x="1906301" y="3877043"/>
            <a:ext cx="1870448" cy="9158"/>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5" name="Can 1034"/>
          <p:cNvSpPr/>
          <p:nvPr/>
        </p:nvSpPr>
        <p:spPr>
          <a:xfrm>
            <a:off x="381000" y="438150"/>
            <a:ext cx="1535332" cy="17907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Database</a:t>
            </a:r>
          </a:p>
        </p:txBody>
      </p:sp>
      <p:sp>
        <p:nvSpPr>
          <p:cNvPr id="1037" name="TextBox 1036"/>
          <p:cNvSpPr txBox="1"/>
          <p:nvPr/>
        </p:nvSpPr>
        <p:spPr>
          <a:xfrm>
            <a:off x="609601" y="1126688"/>
            <a:ext cx="947695" cy="1292662"/>
          </a:xfrm>
          <a:prstGeom prst="rect">
            <a:avLst/>
          </a:prstGeom>
          <a:noFill/>
        </p:spPr>
        <p:txBody>
          <a:bodyPr wrap="none" rtlCol="0">
            <a:spAutoFit/>
          </a:bodyPr>
          <a:lstStyle/>
          <a:p>
            <a:r>
              <a:rPr lang="en-US" sz="1200" b="1" dirty="0" smtClean="0"/>
              <a:t>Data on:</a:t>
            </a:r>
          </a:p>
          <a:p>
            <a:pPr marL="174625" indent="-174625">
              <a:buFont typeface="Arial" pitchFamily="34" charset="0"/>
              <a:buChar char="•"/>
            </a:pPr>
            <a:r>
              <a:rPr lang="en-US" sz="1100" b="1" dirty="0" smtClean="0"/>
              <a:t>Books</a:t>
            </a:r>
          </a:p>
          <a:p>
            <a:pPr marL="174625" indent="-174625">
              <a:buFont typeface="Arial" pitchFamily="34" charset="0"/>
              <a:buChar char="•"/>
            </a:pPr>
            <a:r>
              <a:rPr lang="en-US" sz="1100" b="1" dirty="0" smtClean="0"/>
              <a:t>Users</a:t>
            </a:r>
          </a:p>
          <a:p>
            <a:pPr marL="174625" indent="-174625">
              <a:buFont typeface="Arial" pitchFamily="34" charset="0"/>
              <a:buChar char="•"/>
            </a:pPr>
            <a:r>
              <a:rPr lang="en-US" sz="1100" b="1" dirty="0" smtClean="0"/>
              <a:t>Authors</a:t>
            </a:r>
          </a:p>
          <a:p>
            <a:pPr marL="174625" indent="-174625">
              <a:buFont typeface="Arial" pitchFamily="34" charset="0"/>
              <a:buChar char="•"/>
            </a:pPr>
            <a:r>
              <a:rPr lang="en-US" sz="1100" b="1" dirty="0" smtClean="0"/>
              <a:t>Purchases</a:t>
            </a:r>
          </a:p>
          <a:p>
            <a:pPr marL="174625" indent="-174625">
              <a:buFont typeface="Arial" pitchFamily="34" charset="0"/>
              <a:buChar char="•"/>
            </a:pPr>
            <a:r>
              <a:rPr lang="en-US" sz="1100" b="1" dirty="0" smtClean="0"/>
              <a:t>…</a:t>
            </a:r>
          </a:p>
          <a:p>
            <a:endParaRPr lang="en-US" sz="1100" b="1" dirty="0"/>
          </a:p>
        </p:txBody>
      </p:sp>
      <p:sp>
        <p:nvSpPr>
          <p:cNvPr id="1039" name="Up-Down Arrow 1038"/>
          <p:cNvSpPr/>
          <p:nvPr/>
        </p:nvSpPr>
        <p:spPr>
          <a:xfrm>
            <a:off x="895771" y="2238896"/>
            <a:ext cx="496614" cy="1077841"/>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40" name="Picture 16" descr="http://www.mustknowhow.com/wp-content/uploads/2010/04/blueprin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1401" y="967165"/>
            <a:ext cx="1614349" cy="804485"/>
          </a:xfrm>
          <a:prstGeom prst="rect">
            <a:avLst/>
          </a:prstGeom>
          <a:noFill/>
          <a:extLst>
            <a:ext uri="{909E8E84-426E-40dd-AFC4-6F175D3DCCD1}">
              <a14:hiddenFill xmlns:a14="http://schemas.microsoft.com/office/drawing/2010/main" xmlns="">
                <a:solidFill>
                  <a:srgbClr val="FFFFFF"/>
                </a:solidFill>
              </a14:hiddenFill>
            </a:ext>
          </a:extLst>
        </p:spPr>
      </p:pic>
      <p:sp>
        <p:nvSpPr>
          <p:cNvPr id="1041" name="TextBox 1040"/>
          <p:cNvSpPr txBox="1"/>
          <p:nvPr/>
        </p:nvSpPr>
        <p:spPr>
          <a:xfrm>
            <a:off x="2070572" y="1123950"/>
            <a:ext cx="1815628" cy="307777"/>
          </a:xfrm>
          <a:prstGeom prst="rect">
            <a:avLst/>
          </a:prstGeom>
          <a:noFill/>
        </p:spPr>
        <p:txBody>
          <a:bodyPr wrap="square" rtlCol="0">
            <a:spAutoFit/>
          </a:bodyPr>
          <a:lstStyle/>
          <a:p>
            <a:r>
              <a:rPr lang="en-US" sz="1400" dirty="0" smtClean="0"/>
              <a:t>Based on design</a:t>
            </a:r>
            <a:endParaRPr lang="en-US" sz="1400" dirty="0"/>
          </a:p>
        </p:txBody>
      </p:sp>
      <p:sp>
        <p:nvSpPr>
          <p:cNvPr id="51" name="TextBox 50"/>
          <p:cNvSpPr txBox="1"/>
          <p:nvPr/>
        </p:nvSpPr>
        <p:spPr>
          <a:xfrm>
            <a:off x="7390568" y="4286250"/>
            <a:ext cx="522900" cy="307777"/>
          </a:xfrm>
          <a:prstGeom prst="rect">
            <a:avLst/>
          </a:prstGeom>
          <a:noFill/>
        </p:spPr>
        <p:txBody>
          <a:bodyPr wrap="none" rtlCol="0">
            <a:spAutoFit/>
          </a:bodyPr>
          <a:lstStyle/>
          <a:p>
            <a:r>
              <a:rPr lang="en-US" sz="1400" dirty="0" smtClean="0"/>
              <a:t>User</a:t>
            </a:r>
            <a:endParaRPr lang="en-US" sz="1400" dirty="0"/>
          </a:p>
        </p:txBody>
      </p:sp>
      <p:cxnSp>
        <p:nvCxnSpPr>
          <p:cNvPr id="1044" name="Straight Arrow Connector 1043"/>
          <p:cNvCxnSpPr/>
          <p:nvPr/>
        </p:nvCxnSpPr>
        <p:spPr>
          <a:xfrm>
            <a:off x="2070572" y="1457325"/>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045" name="Picture 18" descr="https://encrypted-tbn1.google.com/images?q=tbn:ANd9GcQm9jFHmK1hFGQMII9HqHqD2M40c11wft47UJaxJS9ClNx6Vc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7452" y="994744"/>
            <a:ext cx="1401412" cy="815006"/>
          </a:xfrm>
          <a:prstGeom prst="rect">
            <a:avLst/>
          </a:prstGeom>
          <a:noFill/>
          <a:extLst>
            <a:ext uri="{909E8E84-426E-40dd-AFC4-6F175D3DCCD1}">
              <a14:hiddenFill xmlns:a14="http://schemas.microsoft.com/office/drawing/2010/main" xmlns="">
                <a:solidFill>
                  <a:srgbClr val="FFFFFF"/>
                </a:solidFill>
              </a14:hiddenFill>
            </a:ext>
          </a:extLst>
        </p:spPr>
      </p:pic>
      <p:sp>
        <p:nvSpPr>
          <p:cNvPr id="56" name="TextBox 55"/>
          <p:cNvSpPr txBox="1"/>
          <p:nvPr/>
        </p:nvSpPr>
        <p:spPr>
          <a:xfrm>
            <a:off x="6781801" y="721668"/>
            <a:ext cx="1535357" cy="307777"/>
          </a:xfrm>
          <a:prstGeom prst="rect">
            <a:avLst/>
          </a:prstGeom>
          <a:noFill/>
        </p:spPr>
        <p:txBody>
          <a:bodyPr wrap="none" rtlCol="0">
            <a:spAutoFit/>
          </a:bodyPr>
          <a:lstStyle/>
          <a:p>
            <a:r>
              <a:rPr lang="en-US" sz="1400" dirty="0" smtClean="0"/>
              <a:t>Database designer</a:t>
            </a:r>
            <a:endParaRPr lang="en-US" sz="1400" dirty="0"/>
          </a:p>
        </p:txBody>
      </p:sp>
      <p:cxnSp>
        <p:nvCxnSpPr>
          <p:cNvPr id="58" name="Straight Arrow Connector 57"/>
          <p:cNvCxnSpPr/>
          <p:nvPr/>
        </p:nvCxnSpPr>
        <p:spPr>
          <a:xfrm>
            <a:off x="5347172" y="1459924"/>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334000" y="955074"/>
            <a:ext cx="1815628" cy="523220"/>
          </a:xfrm>
          <a:prstGeom prst="rect">
            <a:avLst/>
          </a:prstGeom>
          <a:noFill/>
        </p:spPr>
        <p:txBody>
          <a:bodyPr wrap="square" rtlCol="0">
            <a:spAutoFit/>
          </a:bodyPr>
          <a:lstStyle/>
          <a:p>
            <a:r>
              <a:rPr lang="en-US" sz="1400" dirty="0" smtClean="0"/>
              <a:t>Based on business needs</a:t>
            </a:r>
            <a:endParaRPr lang="en-US" sz="1400" dirty="0"/>
          </a:p>
        </p:txBody>
      </p:sp>
      <p:sp>
        <p:nvSpPr>
          <p:cNvPr id="60" name="TextBox 59"/>
          <p:cNvSpPr txBox="1"/>
          <p:nvPr/>
        </p:nvSpPr>
        <p:spPr>
          <a:xfrm>
            <a:off x="3671456" y="693522"/>
            <a:ext cx="1383071" cy="307777"/>
          </a:xfrm>
          <a:prstGeom prst="rect">
            <a:avLst/>
          </a:prstGeom>
          <a:noFill/>
        </p:spPr>
        <p:txBody>
          <a:bodyPr wrap="none" rtlCol="0">
            <a:spAutoFit/>
          </a:bodyPr>
          <a:lstStyle/>
          <a:p>
            <a:r>
              <a:rPr lang="en-US" sz="1400" dirty="0" smtClean="0"/>
              <a:t>Database design</a:t>
            </a:r>
            <a:endParaRPr lang="en-US" sz="1400" dirty="0"/>
          </a:p>
        </p:txBody>
      </p:sp>
      <p:sp>
        <p:nvSpPr>
          <p:cNvPr id="1046" name="TextBox 1045"/>
          <p:cNvSpPr txBox="1"/>
          <p:nvPr/>
        </p:nvSpPr>
        <p:spPr>
          <a:xfrm>
            <a:off x="1409700" y="2628900"/>
            <a:ext cx="2632708" cy="307777"/>
          </a:xfrm>
          <a:prstGeom prst="rect">
            <a:avLst/>
          </a:prstGeom>
          <a:noFill/>
        </p:spPr>
        <p:txBody>
          <a:bodyPr wrap="none" rtlCol="0">
            <a:spAutoFit/>
          </a:bodyPr>
          <a:lstStyle/>
          <a:p>
            <a:r>
              <a:rPr lang="en-US" sz="1400" dirty="0" smtClean="0"/>
              <a:t>SQL – Structured Query Language</a:t>
            </a:r>
            <a:endParaRPr lang="en-US" sz="1400" dirty="0"/>
          </a:p>
        </p:txBody>
      </p:sp>
    </p:spTree>
    <p:extLst>
      <p:ext uri="{BB962C8B-B14F-4D97-AF65-F5344CB8AC3E}">
        <p14:creationId xmlns:p14="http://schemas.microsoft.com/office/powerpoint/2010/main" val="265056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612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895350"/>
            <a:ext cx="1610056" cy="523220"/>
          </a:xfrm>
          <a:prstGeom prst="rect">
            <a:avLst/>
          </a:prstGeom>
          <a:noFill/>
        </p:spPr>
        <p:txBody>
          <a:bodyPr wrap="none" rtlCol="0">
            <a:spAutoFit/>
          </a:bodyPr>
          <a:lstStyle/>
          <a:p>
            <a:r>
              <a:rPr lang="en-US" sz="2800" dirty="0" smtClean="0">
                <a:latin typeface="Arial Black" pitchFamily="34" charset="0"/>
              </a:rPr>
              <a:t>Week 1</a:t>
            </a:r>
            <a:endParaRPr lang="en-US" sz="2800" dirty="0">
              <a:latin typeface="Arial Black" pitchFamily="34" charset="0"/>
            </a:endParaRPr>
          </a:p>
        </p:txBody>
      </p:sp>
      <p:sp>
        <p:nvSpPr>
          <p:cNvPr id="5" name="TextBox 4"/>
          <p:cNvSpPr txBox="1"/>
          <p:nvPr/>
        </p:nvSpPr>
        <p:spPr>
          <a:xfrm>
            <a:off x="914400" y="2190750"/>
            <a:ext cx="5811143" cy="1938992"/>
          </a:xfrm>
          <a:prstGeom prst="rect">
            <a:avLst/>
          </a:prstGeom>
          <a:noFill/>
        </p:spPr>
        <p:txBody>
          <a:bodyPr wrap="none" rtlCol="0">
            <a:spAutoFit/>
          </a:bodyPr>
          <a:lstStyle/>
          <a:p>
            <a:r>
              <a:rPr lang="en-US" sz="2400" dirty="0" smtClean="0"/>
              <a:t>Course overview</a:t>
            </a:r>
          </a:p>
          <a:p>
            <a:endParaRPr lang="en-US" sz="2400" dirty="0"/>
          </a:p>
          <a:p>
            <a:r>
              <a:rPr lang="en-US" sz="2400" dirty="0" smtClean="0"/>
              <a:t>Retrieving information from relational </a:t>
            </a:r>
            <a:r>
              <a:rPr lang="en-US" sz="2400" dirty="0"/>
              <a:t>t</a:t>
            </a:r>
            <a:r>
              <a:rPr lang="en-US" sz="2400" dirty="0" smtClean="0"/>
              <a:t>ables </a:t>
            </a:r>
          </a:p>
          <a:p>
            <a:endParaRPr lang="en-US" sz="2400" dirty="0"/>
          </a:p>
          <a:p>
            <a:r>
              <a:rPr lang="en-US" sz="2400" dirty="0" smtClean="0"/>
              <a:t>Basics of Internet and the web</a:t>
            </a:r>
            <a:endParaRPr lang="en-US" sz="2400" dirty="0"/>
          </a:p>
        </p:txBody>
      </p:sp>
    </p:spTree>
    <p:extLst>
      <p:ext uri="{BB962C8B-B14F-4D97-AF65-F5344CB8AC3E}">
        <p14:creationId xmlns:p14="http://schemas.microsoft.com/office/powerpoint/2010/main" val="81721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n 15"/>
          <p:cNvSpPr/>
          <p:nvPr/>
        </p:nvSpPr>
        <p:spPr>
          <a:xfrm>
            <a:off x="381000" y="438150"/>
            <a:ext cx="1535332" cy="17907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Database</a:t>
            </a:r>
          </a:p>
        </p:txBody>
      </p:sp>
      <p:sp>
        <p:nvSpPr>
          <p:cNvPr id="17" name="TextBox 16"/>
          <p:cNvSpPr txBox="1"/>
          <p:nvPr/>
        </p:nvSpPr>
        <p:spPr>
          <a:xfrm>
            <a:off x="609601" y="1126688"/>
            <a:ext cx="947695" cy="1292662"/>
          </a:xfrm>
          <a:prstGeom prst="rect">
            <a:avLst/>
          </a:prstGeom>
          <a:noFill/>
        </p:spPr>
        <p:txBody>
          <a:bodyPr wrap="none" rtlCol="0">
            <a:spAutoFit/>
          </a:bodyPr>
          <a:lstStyle/>
          <a:p>
            <a:r>
              <a:rPr lang="en-US" sz="1200" b="1" dirty="0" smtClean="0"/>
              <a:t>Data on:</a:t>
            </a:r>
          </a:p>
          <a:p>
            <a:pPr marL="174625" indent="-174625">
              <a:buFont typeface="Arial" pitchFamily="34" charset="0"/>
              <a:buChar char="•"/>
            </a:pPr>
            <a:r>
              <a:rPr lang="en-US" sz="1100" b="1" dirty="0" smtClean="0"/>
              <a:t>Books</a:t>
            </a:r>
          </a:p>
          <a:p>
            <a:pPr marL="174625" indent="-174625">
              <a:buFont typeface="Arial" pitchFamily="34" charset="0"/>
              <a:buChar char="•"/>
            </a:pPr>
            <a:r>
              <a:rPr lang="en-US" sz="1100" b="1" dirty="0" smtClean="0"/>
              <a:t>Users</a:t>
            </a:r>
          </a:p>
          <a:p>
            <a:pPr marL="174625" indent="-174625">
              <a:buFont typeface="Arial" pitchFamily="34" charset="0"/>
              <a:buChar char="•"/>
            </a:pPr>
            <a:r>
              <a:rPr lang="en-US" sz="1100" b="1" dirty="0" smtClean="0"/>
              <a:t>Authors</a:t>
            </a:r>
          </a:p>
          <a:p>
            <a:pPr marL="174625" indent="-174625">
              <a:buFont typeface="Arial" pitchFamily="34" charset="0"/>
              <a:buChar char="•"/>
            </a:pPr>
            <a:r>
              <a:rPr lang="en-US" sz="1100" b="1" dirty="0" smtClean="0"/>
              <a:t>Purchases</a:t>
            </a:r>
          </a:p>
          <a:p>
            <a:pPr marL="174625" indent="-174625">
              <a:buFont typeface="Arial" pitchFamily="34" charset="0"/>
              <a:buChar char="•"/>
            </a:pPr>
            <a:r>
              <a:rPr lang="en-US" sz="1100" b="1" dirty="0" smtClean="0"/>
              <a:t>…</a:t>
            </a:r>
          </a:p>
          <a:p>
            <a:endParaRPr lang="en-US" sz="1100" b="1" dirty="0"/>
          </a:p>
        </p:txBody>
      </p:sp>
    </p:spTree>
    <p:extLst>
      <p:ext uri="{BB962C8B-B14F-4D97-AF65-F5344CB8AC3E}">
        <p14:creationId xmlns:p14="http://schemas.microsoft.com/office/powerpoint/2010/main" val="2717707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916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n 15"/>
          <p:cNvSpPr/>
          <p:nvPr/>
        </p:nvSpPr>
        <p:spPr>
          <a:xfrm>
            <a:off x="381000" y="438150"/>
            <a:ext cx="1535332" cy="17907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Database</a:t>
            </a:r>
          </a:p>
        </p:txBody>
      </p:sp>
      <p:sp>
        <p:nvSpPr>
          <p:cNvPr id="17" name="TextBox 16"/>
          <p:cNvSpPr txBox="1"/>
          <p:nvPr/>
        </p:nvSpPr>
        <p:spPr>
          <a:xfrm>
            <a:off x="609601" y="1126688"/>
            <a:ext cx="947695" cy="1292662"/>
          </a:xfrm>
          <a:prstGeom prst="rect">
            <a:avLst/>
          </a:prstGeom>
          <a:noFill/>
        </p:spPr>
        <p:txBody>
          <a:bodyPr wrap="none" rtlCol="0">
            <a:spAutoFit/>
          </a:bodyPr>
          <a:lstStyle/>
          <a:p>
            <a:r>
              <a:rPr lang="en-US" sz="1200" b="1" dirty="0" smtClean="0"/>
              <a:t>Data on:</a:t>
            </a:r>
          </a:p>
          <a:p>
            <a:pPr marL="174625" indent="-174625">
              <a:buFont typeface="Arial" pitchFamily="34" charset="0"/>
              <a:buChar char="•"/>
            </a:pPr>
            <a:r>
              <a:rPr lang="en-US" sz="1100" b="1" dirty="0" smtClean="0"/>
              <a:t>Books</a:t>
            </a:r>
          </a:p>
          <a:p>
            <a:pPr marL="174625" indent="-174625">
              <a:buFont typeface="Arial" pitchFamily="34" charset="0"/>
              <a:buChar char="•"/>
            </a:pPr>
            <a:r>
              <a:rPr lang="en-US" sz="1100" b="1" dirty="0" smtClean="0"/>
              <a:t>Users</a:t>
            </a:r>
          </a:p>
          <a:p>
            <a:pPr marL="174625" indent="-174625">
              <a:buFont typeface="Arial" pitchFamily="34" charset="0"/>
              <a:buChar char="•"/>
            </a:pPr>
            <a:r>
              <a:rPr lang="en-US" sz="1100" b="1" dirty="0" smtClean="0"/>
              <a:t>Authors</a:t>
            </a:r>
          </a:p>
          <a:p>
            <a:pPr marL="174625" indent="-174625">
              <a:buFont typeface="Arial" pitchFamily="34" charset="0"/>
              <a:buChar char="•"/>
            </a:pPr>
            <a:r>
              <a:rPr lang="en-US" sz="1100" b="1" dirty="0" smtClean="0"/>
              <a:t>Purchases</a:t>
            </a:r>
          </a:p>
          <a:p>
            <a:pPr marL="174625" indent="-174625">
              <a:buFont typeface="Arial" pitchFamily="34" charset="0"/>
              <a:buChar char="•"/>
            </a:pPr>
            <a:r>
              <a:rPr lang="en-US" sz="1100" b="1" dirty="0" smtClean="0"/>
              <a:t>…</a:t>
            </a:r>
          </a:p>
          <a:p>
            <a:endParaRPr lang="en-US" sz="1100" b="1" dirty="0"/>
          </a:p>
        </p:txBody>
      </p:sp>
      <p:pic>
        <p:nvPicPr>
          <p:cNvPr id="5" name="Picture 16" descr="http://www.mustknowhow.com/wp-content/uploads/2010/04/blueprin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1" y="967165"/>
            <a:ext cx="1614349" cy="80448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2070572" y="1123950"/>
            <a:ext cx="1815628" cy="307777"/>
          </a:xfrm>
          <a:prstGeom prst="rect">
            <a:avLst/>
          </a:prstGeom>
          <a:noFill/>
        </p:spPr>
        <p:txBody>
          <a:bodyPr wrap="square" rtlCol="0">
            <a:spAutoFit/>
          </a:bodyPr>
          <a:lstStyle/>
          <a:p>
            <a:r>
              <a:rPr lang="en-US" sz="1400" dirty="0" smtClean="0"/>
              <a:t>Based on design</a:t>
            </a:r>
            <a:endParaRPr lang="en-US" sz="1400" dirty="0"/>
          </a:p>
        </p:txBody>
      </p:sp>
      <p:cxnSp>
        <p:nvCxnSpPr>
          <p:cNvPr id="7" name="Straight Arrow Connector 6"/>
          <p:cNvCxnSpPr/>
          <p:nvPr/>
        </p:nvCxnSpPr>
        <p:spPr>
          <a:xfrm>
            <a:off x="2070572" y="1457325"/>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8" name="Picture 18" descr="https://encrypted-tbn1.google.com/images?q=tbn:ANd9GcQm9jFHmK1hFGQMII9HqHqD2M40c11wft47UJaxJS9ClNx6Vc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7452" y="994744"/>
            <a:ext cx="1401412" cy="81500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6781801" y="721668"/>
            <a:ext cx="1535357" cy="307777"/>
          </a:xfrm>
          <a:prstGeom prst="rect">
            <a:avLst/>
          </a:prstGeom>
          <a:noFill/>
        </p:spPr>
        <p:txBody>
          <a:bodyPr wrap="none" rtlCol="0">
            <a:spAutoFit/>
          </a:bodyPr>
          <a:lstStyle/>
          <a:p>
            <a:r>
              <a:rPr lang="en-US" sz="1400" dirty="0" smtClean="0"/>
              <a:t>Database designer</a:t>
            </a:r>
            <a:endParaRPr lang="en-US" sz="1400" dirty="0"/>
          </a:p>
        </p:txBody>
      </p:sp>
      <p:cxnSp>
        <p:nvCxnSpPr>
          <p:cNvPr id="10" name="Straight Arrow Connector 9"/>
          <p:cNvCxnSpPr/>
          <p:nvPr/>
        </p:nvCxnSpPr>
        <p:spPr>
          <a:xfrm>
            <a:off x="5347172" y="1459924"/>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34000" y="955074"/>
            <a:ext cx="1815628" cy="523220"/>
          </a:xfrm>
          <a:prstGeom prst="rect">
            <a:avLst/>
          </a:prstGeom>
          <a:noFill/>
        </p:spPr>
        <p:txBody>
          <a:bodyPr wrap="square" rtlCol="0">
            <a:spAutoFit/>
          </a:bodyPr>
          <a:lstStyle/>
          <a:p>
            <a:r>
              <a:rPr lang="en-US" sz="1400" dirty="0" smtClean="0"/>
              <a:t>Based on business needs</a:t>
            </a:r>
            <a:endParaRPr lang="en-US" sz="1400" dirty="0"/>
          </a:p>
        </p:txBody>
      </p:sp>
      <p:sp>
        <p:nvSpPr>
          <p:cNvPr id="12" name="TextBox 11"/>
          <p:cNvSpPr txBox="1"/>
          <p:nvPr/>
        </p:nvSpPr>
        <p:spPr>
          <a:xfrm>
            <a:off x="3671456" y="693522"/>
            <a:ext cx="1383071" cy="307777"/>
          </a:xfrm>
          <a:prstGeom prst="rect">
            <a:avLst/>
          </a:prstGeom>
          <a:noFill/>
        </p:spPr>
        <p:txBody>
          <a:bodyPr wrap="none" rtlCol="0">
            <a:spAutoFit/>
          </a:bodyPr>
          <a:lstStyle/>
          <a:p>
            <a:r>
              <a:rPr lang="en-US" sz="1400" dirty="0" smtClean="0"/>
              <a:t>Database design</a:t>
            </a:r>
            <a:endParaRPr lang="en-US" sz="1400" dirty="0"/>
          </a:p>
        </p:txBody>
      </p:sp>
    </p:spTree>
    <p:extLst>
      <p:ext uri="{BB962C8B-B14F-4D97-AF65-F5344CB8AC3E}">
        <p14:creationId xmlns:p14="http://schemas.microsoft.com/office/powerpoint/2010/main" val="2268102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721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n 15"/>
          <p:cNvSpPr/>
          <p:nvPr/>
        </p:nvSpPr>
        <p:spPr>
          <a:xfrm>
            <a:off x="381000" y="438150"/>
            <a:ext cx="1535332" cy="17907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Database</a:t>
            </a:r>
          </a:p>
        </p:txBody>
      </p:sp>
      <p:sp>
        <p:nvSpPr>
          <p:cNvPr id="17" name="TextBox 16"/>
          <p:cNvSpPr txBox="1"/>
          <p:nvPr/>
        </p:nvSpPr>
        <p:spPr>
          <a:xfrm>
            <a:off x="609601" y="1126688"/>
            <a:ext cx="947695" cy="1292662"/>
          </a:xfrm>
          <a:prstGeom prst="rect">
            <a:avLst/>
          </a:prstGeom>
          <a:noFill/>
        </p:spPr>
        <p:txBody>
          <a:bodyPr wrap="none" rtlCol="0">
            <a:spAutoFit/>
          </a:bodyPr>
          <a:lstStyle/>
          <a:p>
            <a:r>
              <a:rPr lang="en-US" sz="1200" b="1" dirty="0" smtClean="0"/>
              <a:t>Data on:</a:t>
            </a:r>
          </a:p>
          <a:p>
            <a:pPr marL="174625" indent="-174625">
              <a:buFont typeface="Arial" pitchFamily="34" charset="0"/>
              <a:buChar char="•"/>
            </a:pPr>
            <a:r>
              <a:rPr lang="en-US" sz="1100" b="1" dirty="0" smtClean="0"/>
              <a:t>Books</a:t>
            </a:r>
          </a:p>
          <a:p>
            <a:pPr marL="174625" indent="-174625">
              <a:buFont typeface="Arial" pitchFamily="34" charset="0"/>
              <a:buChar char="•"/>
            </a:pPr>
            <a:r>
              <a:rPr lang="en-US" sz="1100" b="1" dirty="0" smtClean="0"/>
              <a:t>Users</a:t>
            </a:r>
          </a:p>
          <a:p>
            <a:pPr marL="174625" indent="-174625">
              <a:buFont typeface="Arial" pitchFamily="34" charset="0"/>
              <a:buChar char="•"/>
            </a:pPr>
            <a:r>
              <a:rPr lang="en-US" sz="1100" b="1" dirty="0" smtClean="0"/>
              <a:t>Authors</a:t>
            </a:r>
          </a:p>
          <a:p>
            <a:pPr marL="174625" indent="-174625">
              <a:buFont typeface="Arial" pitchFamily="34" charset="0"/>
              <a:buChar char="•"/>
            </a:pPr>
            <a:r>
              <a:rPr lang="en-US" sz="1100" b="1" dirty="0" smtClean="0"/>
              <a:t>Purchases</a:t>
            </a:r>
          </a:p>
          <a:p>
            <a:pPr marL="174625" indent="-174625">
              <a:buFont typeface="Arial" pitchFamily="34" charset="0"/>
              <a:buChar char="•"/>
            </a:pPr>
            <a:r>
              <a:rPr lang="en-US" sz="1100" b="1" dirty="0" smtClean="0"/>
              <a:t>…</a:t>
            </a:r>
          </a:p>
          <a:p>
            <a:endParaRPr lang="en-US" sz="1100" b="1" dirty="0"/>
          </a:p>
        </p:txBody>
      </p:sp>
      <p:pic>
        <p:nvPicPr>
          <p:cNvPr id="13" name="Picture 14" descr="http://www.vpn1euro.com/product_images/o/728/server__43037_zoo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732" y="3236457"/>
            <a:ext cx="1524000" cy="1357569"/>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a:off x="609600" y="4476750"/>
            <a:ext cx="1404295" cy="307777"/>
          </a:xfrm>
          <a:prstGeom prst="rect">
            <a:avLst/>
          </a:prstGeom>
          <a:noFill/>
        </p:spPr>
        <p:txBody>
          <a:bodyPr wrap="none" rtlCol="0">
            <a:spAutoFit/>
          </a:bodyPr>
          <a:lstStyle/>
          <a:p>
            <a:r>
              <a:rPr lang="en-US" sz="1400" dirty="0" smtClean="0"/>
              <a:t>Server computer</a:t>
            </a:r>
            <a:endParaRPr lang="en-US" sz="1400" dirty="0"/>
          </a:p>
        </p:txBody>
      </p:sp>
      <p:sp>
        <p:nvSpPr>
          <p:cNvPr id="15" name="Up-Down Arrow 14"/>
          <p:cNvSpPr/>
          <p:nvPr/>
        </p:nvSpPr>
        <p:spPr>
          <a:xfrm>
            <a:off x="895771" y="2238896"/>
            <a:ext cx="496614" cy="1077841"/>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409700" y="2628900"/>
            <a:ext cx="2632708" cy="307777"/>
          </a:xfrm>
          <a:prstGeom prst="rect">
            <a:avLst/>
          </a:prstGeom>
          <a:noFill/>
        </p:spPr>
        <p:txBody>
          <a:bodyPr wrap="none" rtlCol="0">
            <a:spAutoFit/>
          </a:bodyPr>
          <a:lstStyle/>
          <a:p>
            <a:r>
              <a:rPr lang="en-US" sz="1400" dirty="0" smtClean="0"/>
              <a:t>SQL – Structured Query Language</a:t>
            </a:r>
            <a:endParaRPr lang="en-US" sz="1400" dirty="0"/>
          </a:p>
        </p:txBody>
      </p:sp>
    </p:spTree>
    <p:extLst>
      <p:ext uri="{BB962C8B-B14F-4D97-AF65-F5344CB8AC3E}">
        <p14:creationId xmlns:p14="http://schemas.microsoft.com/office/powerpoint/2010/main" val="21945689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n 15"/>
          <p:cNvSpPr/>
          <p:nvPr/>
        </p:nvSpPr>
        <p:spPr>
          <a:xfrm>
            <a:off x="381000" y="438150"/>
            <a:ext cx="1535332" cy="17907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Database</a:t>
            </a:r>
          </a:p>
        </p:txBody>
      </p:sp>
      <p:sp>
        <p:nvSpPr>
          <p:cNvPr id="17" name="TextBox 16"/>
          <p:cNvSpPr txBox="1"/>
          <p:nvPr/>
        </p:nvSpPr>
        <p:spPr>
          <a:xfrm>
            <a:off x="609601" y="1126688"/>
            <a:ext cx="947695" cy="1292662"/>
          </a:xfrm>
          <a:prstGeom prst="rect">
            <a:avLst/>
          </a:prstGeom>
          <a:noFill/>
        </p:spPr>
        <p:txBody>
          <a:bodyPr wrap="none" rtlCol="0">
            <a:spAutoFit/>
          </a:bodyPr>
          <a:lstStyle/>
          <a:p>
            <a:r>
              <a:rPr lang="en-US" sz="1200" b="1" dirty="0" smtClean="0"/>
              <a:t>Data on:</a:t>
            </a:r>
          </a:p>
          <a:p>
            <a:pPr marL="174625" indent="-174625">
              <a:buFont typeface="Arial" pitchFamily="34" charset="0"/>
              <a:buChar char="•"/>
            </a:pPr>
            <a:r>
              <a:rPr lang="en-US" sz="1100" b="1" dirty="0" smtClean="0"/>
              <a:t>Books</a:t>
            </a:r>
          </a:p>
          <a:p>
            <a:pPr marL="174625" indent="-174625">
              <a:buFont typeface="Arial" pitchFamily="34" charset="0"/>
              <a:buChar char="•"/>
            </a:pPr>
            <a:r>
              <a:rPr lang="en-US" sz="1100" b="1" dirty="0" smtClean="0"/>
              <a:t>Users</a:t>
            </a:r>
          </a:p>
          <a:p>
            <a:pPr marL="174625" indent="-174625">
              <a:buFont typeface="Arial" pitchFamily="34" charset="0"/>
              <a:buChar char="•"/>
            </a:pPr>
            <a:r>
              <a:rPr lang="en-US" sz="1100" b="1" dirty="0" smtClean="0"/>
              <a:t>Authors</a:t>
            </a:r>
          </a:p>
          <a:p>
            <a:pPr marL="174625" indent="-174625">
              <a:buFont typeface="Arial" pitchFamily="34" charset="0"/>
              <a:buChar char="•"/>
            </a:pPr>
            <a:r>
              <a:rPr lang="en-US" sz="1100" b="1" dirty="0" smtClean="0"/>
              <a:t>Purchases</a:t>
            </a:r>
          </a:p>
          <a:p>
            <a:pPr marL="174625" indent="-174625">
              <a:buFont typeface="Arial" pitchFamily="34" charset="0"/>
              <a:buChar char="•"/>
            </a:pPr>
            <a:r>
              <a:rPr lang="en-US" sz="1100" b="1" dirty="0" smtClean="0"/>
              <a:t>…</a:t>
            </a:r>
          </a:p>
          <a:p>
            <a:endParaRPr lang="en-US" sz="1100" b="1" dirty="0"/>
          </a:p>
        </p:txBody>
      </p:sp>
      <p:pic>
        <p:nvPicPr>
          <p:cNvPr id="13" name="Picture 14" descr="http://www.vpn1euro.com/product_images/o/728/server__43037_zoo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732" y="3236457"/>
            <a:ext cx="1524000" cy="1357569"/>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a:off x="609600" y="4476750"/>
            <a:ext cx="1404295" cy="307777"/>
          </a:xfrm>
          <a:prstGeom prst="rect">
            <a:avLst/>
          </a:prstGeom>
          <a:noFill/>
        </p:spPr>
        <p:txBody>
          <a:bodyPr wrap="none" rtlCol="0">
            <a:spAutoFit/>
          </a:bodyPr>
          <a:lstStyle/>
          <a:p>
            <a:r>
              <a:rPr lang="en-US" sz="1400" dirty="0" smtClean="0"/>
              <a:t>Server computer</a:t>
            </a:r>
            <a:endParaRPr lang="en-US" sz="1400" dirty="0"/>
          </a:p>
        </p:txBody>
      </p:sp>
      <p:sp>
        <p:nvSpPr>
          <p:cNvPr id="15" name="Up-Down Arrow 14"/>
          <p:cNvSpPr/>
          <p:nvPr/>
        </p:nvSpPr>
        <p:spPr>
          <a:xfrm>
            <a:off x="895771" y="2238896"/>
            <a:ext cx="496614" cy="1077841"/>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409700" y="2628900"/>
            <a:ext cx="2632708" cy="307777"/>
          </a:xfrm>
          <a:prstGeom prst="rect">
            <a:avLst/>
          </a:prstGeom>
          <a:noFill/>
        </p:spPr>
        <p:txBody>
          <a:bodyPr wrap="none" rtlCol="0">
            <a:spAutoFit/>
          </a:bodyPr>
          <a:lstStyle/>
          <a:p>
            <a:r>
              <a:rPr lang="en-US" sz="1400" dirty="0" smtClean="0"/>
              <a:t>SQL – Structured Query Language</a:t>
            </a:r>
            <a:endParaRPr lang="en-US" sz="1400" dirty="0"/>
          </a:p>
        </p:txBody>
      </p:sp>
      <p:pic>
        <p:nvPicPr>
          <p:cNvPr id="8" name="Picture 12" descr="http://images.onset.freedom.com/ocregister/gallery/lxx2ey-b78898463z.120120116162000000ggv14me0n.1.jpg"/>
          <p:cNvPicPr>
            <a:picLocks noChangeAspect="1" noChangeArrowheads="1"/>
          </p:cNvPicPr>
          <p:nvPr/>
        </p:nvPicPr>
        <p:blipFill rotWithShape="1">
          <a:blip r:embed="rId4">
            <a:extLst>
              <a:ext uri="{28A0092B-C50C-407E-A947-70E740481C1C}">
                <a14:useLocalDpi xmlns:a14="http://schemas.microsoft.com/office/drawing/2010/main" val="0"/>
              </a:ext>
            </a:extLst>
          </a:blip>
          <a:srcRect l="73939" t="11966" r="9480" b="68376"/>
          <a:stretch/>
        </p:blipFill>
        <p:spPr bwMode="auto">
          <a:xfrm>
            <a:off x="7268960" y="3357896"/>
            <a:ext cx="884440" cy="72751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Cloud Callout 8"/>
          <p:cNvSpPr/>
          <p:nvPr/>
        </p:nvSpPr>
        <p:spPr>
          <a:xfrm>
            <a:off x="3772258" y="3467836"/>
            <a:ext cx="1447800" cy="818414"/>
          </a:xfrm>
          <a:prstGeom prst="cloudCallout">
            <a:avLst>
              <a:gd name="adj1" fmla="val -11207"/>
              <a:gd name="adj2" fmla="val 320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cxnSp>
        <p:nvCxnSpPr>
          <p:cNvPr id="10" name="Straight Connector 9"/>
          <p:cNvCxnSpPr/>
          <p:nvPr/>
        </p:nvCxnSpPr>
        <p:spPr>
          <a:xfrm flipH="1" flipV="1">
            <a:off x="5220060" y="3870886"/>
            <a:ext cx="647341" cy="15315"/>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202738" y="2936677"/>
            <a:ext cx="2493462" cy="1349573"/>
            <a:chOff x="5181600" y="2362200"/>
            <a:chExt cx="2667000" cy="1600200"/>
          </a:xfrm>
          <a:scene3d>
            <a:camera prst="isometricOffAxis2Right"/>
            <a:lightRig rig="threePt" dir="t"/>
          </a:scene3d>
        </p:grpSpPr>
        <p:sp>
          <p:nvSpPr>
            <p:cNvPr id="12" name="Rectangle 11"/>
            <p:cNvSpPr/>
            <p:nvPr/>
          </p:nvSpPr>
          <p:spPr>
            <a:xfrm>
              <a:off x="5181600" y="2362200"/>
              <a:ext cx="2667000"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4" descr="http://library.corporate-ir.net/library/17/176/176060/mediaitems/93/a.com_logo_RG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8262" y="2484938"/>
              <a:ext cx="1165097" cy="341816"/>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Rectangle 19"/>
            <p:cNvSpPr/>
            <p:nvPr/>
          </p:nvSpPr>
          <p:spPr>
            <a:xfrm>
              <a:off x="6376222" y="2526247"/>
              <a:ext cx="862777" cy="129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5306290" y="2810577"/>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614449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01040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8" descr="http://www.psyag.com/wp-content/uploads/2010/08/329.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371" t="8421" r="6013" b="20138"/>
            <a:stretch/>
          </p:blipFill>
          <p:spPr bwMode="auto">
            <a:xfrm>
              <a:off x="7415324" y="2480354"/>
              <a:ext cx="287806" cy="235136"/>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25" name="Straight Connector 24"/>
          <p:cNvCxnSpPr>
            <a:stCxn id="9" idx="0"/>
          </p:cNvCxnSpPr>
          <p:nvPr/>
        </p:nvCxnSpPr>
        <p:spPr>
          <a:xfrm flipH="1">
            <a:off x="1906301" y="3877043"/>
            <a:ext cx="1870448" cy="9158"/>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594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http://www.vpn1euro.com/product_images/o/728/server__43037_zoo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732" y="3236457"/>
            <a:ext cx="1524000" cy="1357569"/>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http://images.onset.freedom.com/ocregister/gallery/lxx2ey-b78898463z.120120116162000000ggv14me0n.1.jpg"/>
          <p:cNvPicPr>
            <a:picLocks noChangeAspect="1" noChangeArrowheads="1"/>
          </p:cNvPicPr>
          <p:nvPr/>
        </p:nvPicPr>
        <p:blipFill rotWithShape="1">
          <a:blip r:embed="rId4">
            <a:extLst>
              <a:ext uri="{28A0092B-C50C-407E-A947-70E740481C1C}">
                <a14:useLocalDpi xmlns:a14="http://schemas.microsoft.com/office/drawing/2010/main" val="0"/>
              </a:ext>
            </a:extLst>
          </a:blip>
          <a:srcRect l="73939" t="11966" r="9480" b="68376"/>
          <a:stretch/>
        </p:blipFill>
        <p:spPr bwMode="auto">
          <a:xfrm>
            <a:off x="7268960" y="3357896"/>
            <a:ext cx="884440" cy="727510"/>
          </a:xfrm>
          <a:prstGeom prst="rect">
            <a:avLst/>
          </a:prstGeom>
          <a:noFill/>
          <a:extLst>
            <a:ext uri="{909E8E84-426E-40dd-AFC4-6F175D3DCCD1}">
              <a14:hiddenFill xmlns:a14="http://schemas.microsoft.com/office/drawing/2010/main" xmlns="">
                <a:solidFill>
                  <a:srgbClr val="FFFFFF"/>
                </a:solidFill>
              </a14:hiddenFill>
            </a:ext>
          </a:extLst>
        </p:spPr>
      </p:pic>
      <p:sp>
        <p:nvSpPr>
          <p:cNvPr id="1027" name="Cloud Callout 1026"/>
          <p:cNvSpPr/>
          <p:nvPr/>
        </p:nvSpPr>
        <p:spPr>
          <a:xfrm>
            <a:off x="3772258" y="3467836"/>
            <a:ext cx="1447800" cy="818414"/>
          </a:xfrm>
          <a:prstGeom prst="cloudCallout">
            <a:avLst>
              <a:gd name="adj1" fmla="val -11207"/>
              <a:gd name="adj2" fmla="val 320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cxnSp>
        <p:nvCxnSpPr>
          <p:cNvPr id="1031" name="Straight Connector 1030"/>
          <p:cNvCxnSpPr/>
          <p:nvPr/>
        </p:nvCxnSpPr>
        <p:spPr>
          <a:xfrm flipH="1" flipV="1">
            <a:off x="5220060" y="3870886"/>
            <a:ext cx="647341" cy="15315"/>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202738" y="2936677"/>
            <a:ext cx="2493462" cy="1349573"/>
            <a:chOff x="5181600" y="2362200"/>
            <a:chExt cx="2667000" cy="1600200"/>
          </a:xfrm>
          <a:scene3d>
            <a:camera prst="isometricOffAxis2Right"/>
            <a:lightRig rig="threePt" dir="t"/>
          </a:scene3d>
        </p:grpSpPr>
        <p:sp>
          <p:nvSpPr>
            <p:cNvPr id="5" name="Rectangle 4"/>
            <p:cNvSpPr/>
            <p:nvPr/>
          </p:nvSpPr>
          <p:spPr>
            <a:xfrm>
              <a:off x="5181600" y="2362200"/>
              <a:ext cx="2667000"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http://library.corporate-ir.net/library/17/176/176060/mediaitems/93/a.com_logo_RG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8262" y="2484938"/>
              <a:ext cx="1165097" cy="34181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6376222" y="2526247"/>
              <a:ext cx="862777" cy="129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5306290" y="2810577"/>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14449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01040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2" name="Picture 8" descr="http://www.psyag.com/wp-content/uploads/2010/08/329.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371" t="8421" r="6013" b="20138"/>
            <a:stretch/>
          </p:blipFill>
          <p:spPr bwMode="auto">
            <a:xfrm>
              <a:off x="7415324" y="2480354"/>
              <a:ext cx="287806" cy="2351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033" name="TextBox 1032"/>
          <p:cNvSpPr txBox="1"/>
          <p:nvPr/>
        </p:nvSpPr>
        <p:spPr>
          <a:xfrm>
            <a:off x="609600" y="4476750"/>
            <a:ext cx="1404295" cy="307777"/>
          </a:xfrm>
          <a:prstGeom prst="rect">
            <a:avLst/>
          </a:prstGeom>
          <a:noFill/>
        </p:spPr>
        <p:txBody>
          <a:bodyPr wrap="none" rtlCol="0">
            <a:spAutoFit/>
          </a:bodyPr>
          <a:lstStyle/>
          <a:p>
            <a:r>
              <a:rPr lang="en-US" sz="1400" dirty="0" smtClean="0"/>
              <a:t>Server computer</a:t>
            </a:r>
            <a:endParaRPr lang="en-US" sz="1400" dirty="0"/>
          </a:p>
        </p:txBody>
      </p:sp>
      <p:cxnSp>
        <p:nvCxnSpPr>
          <p:cNvPr id="45" name="Straight Connector 44"/>
          <p:cNvCxnSpPr>
            <a:stCxn id="1027" idx="0"/>
          </p:cNvCxnSpPr>
          <p:nvPr/>
        </p:nvCxnSpPr>
        <p:spPr>
          <a:xfrm flipH="1">
            <a:off x="1906301" y="3877043"/>
            <a:ext cx="1870448" cy="9158"/>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5" name="Can 1034"/>
          <p:cNvSpPr/>
          <p:nvPr/>
        </p:nvSpPr>
        <p:spPr>
          <a:xfrm>
            <a:off x="381000" y="438150"/>
            <a:ext cx="1535332" cy="17907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Database</a:t>
            </a:r>
          </a:p>
        </p:txBody>
      </p:sp>
      <p:sp>
        <p:nvSpPr>
          <p:cNvPr id="1037" name="TextBox 1036"/>
          <p:cNvSpPr txBox="1"/>
          <p:nvPr/>
        </p:nvSpPr>
        <p:spPr>
          <a:xfrm>
            <a:off x="609601" y="1126688"/>
            <a:ext cx="947695" cy="1292662"/>
          </a:xfrm>
          <a:prstGeom prst="rect">
            <a:avLst/>
          </a:prstGeom>
          <a:noFill/>
        </p:spPr>
        <p:txBody>
          <a:bodyPr wrap="none" rtlCol="0">
            <a:spAutoFit/>
          </a:bodyPr>
          <a:lstStyle/>
          <a:p>
            <a:r>
              <a:rPr lang="en-US" sz="1200" b="1" dirty="0" smtClean="0"/>
              <a:t>Data on:</a:t>
            </a:r>
          </a:p>
          <a:p>
            <a:pPr marL="174625" indent="-174625">
              <a:buFont typeface="Arial" pitchFamily="34" charset="0"/>
              <a:buChar char="•"/>
            </a:pPr>
            <a:r>
              <a:rPr lang="en-US" sz="1100" b="1" dirty="0" smtClean="0"/>
              <a:t>Books</a:t>
            </a:r>
          </a:p>
          <a:p>
            <a:pPr marL="174625" indent="-174625">
              <a:buFont typeface="Arial" pitchFamily="34" charset="0"/>
              <a:buChar char="•"/>
            </a:pPr>
            <a:r>
              <a:rPr lang="en-US" sz="1100" b="1" dirty="0" smtClean="0"/>
              <a:t>Users</a:t>
            </a:r>
          </a:p>
          <a:p>
            <a:pPr marL="174625" indent="-174625">
              <a:buFont typeface="Arial" pitchFamily="34" charset="0"/>
              <a:buChar char="•"/>
            </a:pPr>
            <a:r>
              <a:rPr lang="en-US" sz="1100" b="1" dirty="0" smtClean="0"/>
              <a:t>Authors</a:t>
            </a:r>
          </a:p>
          <a:p>
            <a:pPr marL="174625" indent="-174625">
              <a:buFont typeface="Arial" pitchFamily="34" charset="0"/>
              <a:buChar char="•"/>
            </a:pPr>
            <a:r>
              <a:rPr lang="en-US" sz="1100" b="1" dirty="0" smtClean="0"/>
              <a:t>Purchases</a:t>
            </a:r>
          </a:p>
          <a:p>
            <a:pPr marL="174625" indent="-174625">
              <a:buFont typeface="Arial" pitchFamily="34" charset="0"/>
              <a:buChar char="•"/>
            </a:pPr>
            <a:r>
              <a:rPr lang="en-US" sz="1100" b="1" dirty="0" smtClean="0"/>
              <a:t>…</a:t>
            </a:r>
          </a:p>
          <a:p>
            <a:endParaRPr lang="en-US" sz="1100" b="1" dirty="0"/>
          </a:p>
        </p:txBody>
      </p:sp>
      <p:sp>
        <p:nvSpPr>
          <p:cNvPr id="1039" name="Up-Down Arrow 1038"/>
          <p:cNvSpPr/>
          <p:nvPr/>
        </p:nvSpPr>
        <p:spPr>
          <a:xfrm>
            <a:off x="895771" y="2238896"/>
            <a:ext cx="496614" cy="1077841"/>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40" name="Picture 16" descr="http://www.mustknowhow.com/wp-content/uploads/2010/04/blueprin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1401" y="967165"/>
            <a:ext cx="1614349" cy="804485"/>
          </a:xfrm>
          <a:prstGeom prst="rect">
            <a:avLst/>
          </a:prstGeom>
          <a:noFill/>
          <a:extLst>
            <a:ext uri="{909E8E84-426E-40dd-AFC4-6F175D3DCCD1}">
              <a14:hiddenFill xmlns:a14="http://schemas.microsoft.com/office/drawing/2010/main" xmlns="">
                <a:solidFill>
                  <a:srgbClr val="FFFFFF"/>
                </a:solidFill>
              </a14:hiddenFill>
            </a:ext>
          </a:extLst>
        </p:spPr>
      </p:pic>
      <p:sp>
        <p:nvSpPr>
          <p:cNvPr id="1041" name="TextBox 1040"/>
          <p:cNvSpPr txBox="1"/>
          <p:nvPr/>
        </p:nvSpPr>
        <p:spPr>
          <a:xfrm>
            <a:off x="2070572" y="1123950"/>
            <a:ext cx="1815628" cy="307777"/>
          </a:xfrm>
          <a:prstGeom prst="rect">
            <a:avLst/>
          </a:prstGeom>
          <a:noFill/>
        </p:spPr>
        <p:txBody>
          <a:bodyPr wrap="square" rtlCol="0">
            <a:spAutoFit/>
          </a:bodyPr>
          <a:lstStyle/>
          <a:p>
            <a:r>
              <a:rPr lang="en-US" sz="1400" dirty="0" smtClean="0"/>
              <a:t>Based on design</a:t>
            </a:r>
            <a:endParaRPr lang="en-US" sz="1400" dirty="0"/>
          </a:p>
        </p:txBody>
      </p:sp>
      <p:sp>
        <p:nvSpPr>
          <p:cNvPr id="51" name="TextBox 50"/>
          <p:cNvSpPr txBox="1"/>
          <p:nvPr/>
        </p:nvSpPr>
        <p:spPr>
          <a:xfrm>
            <a:off x="7390568" y="4286250"/>
            <a:ext cx="522900" cy="307777"/>
          </a:xfrm>
          <a:prstGeom prst="rect">
            <a:avLst/>
          </a:prstGeom>
          <a:noFill/>
        </p:spPr>
        <p:txBody>
          <a:bodyPr wrap="none" rtlCol="0">
            <a:spAutoFit/>
          </a:bodyPr>
          <a:lstStyle/>
          <a:p>
            <a:r>
              <a:rPr lang="en-US" sz="1400" dirty="0" smtClean="0"/>
              <a:t>User</a:t>
            </a:r>
            <a:endParaRPr lang="en-US" sz="1400" dirty="0"/>
          </a:p>
        </p:txBody>
      </p:sp>
      <p:cxnSp>
        <p:nvCxnSpPr>
          <p:cNvPr id="1044" name="Straight Arrow Connector 1043"/>
          <p:cNvCxnSpPr/>
          <p:nvPr/>
        </p:nvCxnSpPr>
        <p:spPr>
          <a:xfrm>
            <a:off x="2070572" y="1457325"/>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045" name="Picture 18" descr="https://encrypted-tbn1.google.com/images?q=tbn:ANd9GcQm9jFHmK1hFGQMII9HqHqD2M40c11wft47UJaxJS9ClNx6Vc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7452" y="994744"/>
            <a:ext cx="1401412" cy="815006"/>
          </a:xfrm>
          <a:prstGeom prst="rect">
            <a:avLst/>
          </a:prstGeom>
          <a:noFill/>
          <a:extLst>
            <a:ext uri="{909E8E84-426E-40dd-AFC4-6F175D3DCCD1}">
              <a14:hiddenFill xmlns:a14="http://schemas.microsoft.com/office/drawing/2010/main" xmlns="">
                <a:solidFill>
                  <a:srgbClr val="FFFFFF"/>
                </a:solidFill>
              </a14:hiddenFill>
            </a:ext>
          </a:extLst>
        </p:spPr>
      </p:pic>
      <p:sp>
        <p:nvSpPr>
          <p:cNvPr id="56" name="TextBox 55"/>
          <p:cNvSpPr txBox="1"/>
          <p:nvPr/>
        </p:nvSpPr>
        <p:spPr>
          <a:xfrm>
            <a:off x="6781801" y="721668"/>
            <a:ext cx="1535357" cy="307777"/>
          </a:xfrm>
          <a:prstGeom prst="rect">
            <a:avLst/>
          </a:prstGeom>
          <a:noFill/>
        </p:spPr>
        <p:txBody>
          <a:bodyPr wrap="none" rtlCol="0">
            <a:spAutoFit/>
          </a:bodyPr>
          <a:lstStyle/>
          <a:p>
            <a:r>
              <a:rPr lang="en-US" sz="1400" dirty="0" smtClean="0"/>
              <a:t>Database designer</a:t>
            </a:r>
            <a:endParaRPr lang="en-US" sz="1400" dirty="0"/>
          </a:p>
        </p:txBody>
      </p:sp>
      <p:cxnSp>
        <p:nvCxnSpPr>
          <p:cNvPr id="58" name="Straight Arrow Connector 57"/>
          <p:cNvCxnSpPr/>
          <p:nvPr/>
        </p:nvCxnSpPr>
        <p:spPr>
          <a:xfrm>
            <a:off x="5347172" y="1459924"/>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334000" y="955074"/>
            <a:ext cx="1815628" cy="523220"/>
          </a:xfrm>
          <a:prstGeom prst="rect">
            <a:avLst/>
          </a:prstGeom>
          <a:noFill/>
        </p:spPr>
        <p:txBody>
          <a:bodyPr wrap="square" rtlCol="0">
            <a:spAutoFit/>
          </a:bodyPr>
          <a:lstStyle/>
          <a:p>
            <a:r>
              <a:rPr lang="en-US" sz="1400" dirty="0" smtClean="0"/>
              <a:t>Based on business needs</a:t>
            </a:r>
            <a:endParaRPr lang="en-US" sz="1400" dirty="0"/>
          </a:p>
        </p:txBody>
      </p:sp>
      <p:sp>
        <p:nvSpPr>
          <p:cNvPr id="60" name="TextBox 59"/>
          <p:cNvSpPr txBox="1"/>
          <p:nvPr/>
        </p:nvSpPr>
        <p:spPr>
          <a:xfrm>
            <a:off x="3671456" y="693522"/>
            <a:ext cx="1383071" cy="307777"/>
          </a:xfrm>
          <a:prstGeom prst="rect">
            <a:avLst/>
          </a:prstGeom>
          <a:noFill/>
        </p:spPr>
        <p:txBody>
          <a:bodyPr wrap="none" rtlCol="0">
            <a:spAutoFit/>
          </a:bodyPr>
          <a:lstStyle/>
          <a:p>
            <a:r>
              <a:rPr lang="en-US" sz="1400" dirty="0" smtClean="0"/>
              <a:t>Database design</a:t>
            </a:r>
            <a:endParaRPr lang="en-US" sz="1400" dirty="0"/>
          </a:p>
        </p:txBody>
      </p:sp>
      <p:sp>
        <p:nvSpPr>
          <p:cNvPr id="1046" name="TextBox 1045"/>
          <p:cNvSpPr txBox="1"/>
          <p:nvPr/>
        </p:nvSpPr>
        <p:spPr>
          <a:xfrm>
            <a:off x="1409700" y="2628900"/>
            <a:ext cx="2632708" cy="307777"/>
          </a:xfrm>
          <a:prstGeom prst="rect">
            <a:avLst/>
          </a:prstGeom>
          <a:noFill/>
        </p:spPr>
        <p:txBody>
          <a:bodyPr wrap="none" rtlCol="0">
            <a:spAutoFit/>
          </a:bodyPr>
          <a:lstStyle/>
          <a:p>
            <a:r>
              <a:rPr lang="en-US" sz="1400" dirty="0" smtClean="0"/>
              <a:t>SQL – Structured Query Language</a:t>
            </a:r>
            <a:endParaRPr lang="en-US" sz="1400" dirty="0"/>
          </a:p>
        </p:txBody>
      </p:sp>
    </p:spTree>
    <p:extLst>
      <p:ext uri="{BB962C8B-B14F-4D97-AF65-F5344CB8AC3E}">
        <p14:creationId xmlns:p14="http://schemas.microsoft.com/office/powerpoint/2010/main" val="157368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http://www.vpn1euro.com/product_images/o/728/server__43037_zoo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732" y="3236457"/>
            <a:ext cx="1524000" cy="1357569"/>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http://images.onset.freedom.com/ocregister/gallery/lxx2ey-b78898463z.120120116162000000ggv14me0n.1.jpg"/>
          <p:cNvPicPr>
            <a:picLocks noChangeAspect="1" noChangeArrowheads="1"/>
          </p:cNvPicPr>
          <p:nvPr/>
        </p:nvPicPr>
        <p:blipFill rotWithShape="1">
          <a:blip r:embed="rId4">
            <a:extLst>
              <a:ext uri="{28A0092B-C50C-407E-A947-70E740481C1C}">
                <a14:useLocalDpi xmlns:a14="http://schemas.microsoft.com/office/drawing/2010/main" val="0"/>
              </a:ext>
            </a:extLst>
          </a:blip>
          <a:srcRect l="73939" t="11966" r="9480" b="68376"/>
          <a:stretch/>
        </p:blipFill>
        <p:spPr bwMode="auto">
          <a:xfrm>
            <a:off x="7268960" y="3357896"/>
            <a:ext cx="884440" cy="727510"/>
          </a:xfrm>
          <a:prstGeom prst="rect">
            <a:avLst/>
          </a:prstGeom>
          <a:noFill/>
          <a:extLst>
            <a:ext uri="{909E8E84-426E-40dd-AFC4-6F175D3DCCD1}">
              <a14:hiddenFill xmlns:a14="http://schemas.microsoft.com/office/drawing/2010/main" xmlns="">
                <a:solidFill>
                  <a:srgbClr val="FFFFFF"/>
                </a:solidFill>
              </a14:hiddenFill>
            </a:ext>
          </a:extLst>
        </p:spPr>
      </p:pic>
      <p:sp>
        <p:nvSpPr>
          <p:cNvPr id="1027" name="Cloud Callout 1026"/>
          <p:cNvSpPr/>
          <p:nvPr/>
        </p:nvSpPr>
        <p:spPr>
          <a:xfrm>
            <a:off x="3772258" y="3467836"/>
            <a:ext cx="1447800" cy="818414"/>
          </a:xfrm>
          <a:prstGeom prst="cloudCallout">
            <a:avLst>
              <a:gd name="adj1" fmla="val -11207"/>
              <a:gd name="adj2" fmla="val 320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cxnSp>
        <p:nvCxnSpPr>
          <p:cNvPr id="1031" name="Straight Connector 1030"/>
          <p:cNvCxnSpPr/>
          <p:nvPr/>
        </p:nvCxnSpPr>
        <p:spPr>
          <a:xfrm flipH="1" flipV="1">
            <a:off x="5220060" y="3870886"/>
            <a:ext cx="647341" cy="15315"/>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202738" y="2936677"/>
            <a:ext cx="2493462" cy="1349573"/>
            <a:chOff x="5181600" y="2362200"/>
            <a:chExt cx="2667000" cy="1600200"/>
          </a:xfrm>
          <a:scene3d>
            <a:camera prst="isometricOffAxis2Right"/>
            <a:lightRig rig="threePt" dir="t"/>
          </a:scene3d>
        </p:grpSpPr>
        <p:sp>
          <p:nvSpPr>
            <p:cNvPr id="5" name="Rectangle 4"/>
            <p:cNvSpPr/>
            <p:nvPr/>
          </p:nvSpPr>
          <p:spPr>
            <a:xfrm>
              <a:off x="5181600" y="2362200"/>
              <a:ext cx="2667000"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http://library.corporate-ir.net/library/17/176/176060/mediaitems/93/a.com_logo_RG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8262" y="2484938"/>
              <a:ext cx="1165097" cy="34181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6376222" y="2526247"/>
              <a:ext cx="862777" cy="129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5306290" y="2810577"/>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14449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01040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2" name="Picture 8" descr="http://www.psyag.com/wp-content/uploads/2010/08/329.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371" t="8421" r="6013" b="20138"/>
            <a:stretch/>
          </p:blipFill>
          <p:spPr bwMode="auto">
            <a:xfrm>
              <a:off x="7415324" y="2480354"/>
              <a:ext cx="287806" cy="2351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033" name="TextBox 1032"/>
          <p:cNvSpPr txBox="1"/>
          <p:nvPr/>
        </p:nvSpPr>
        <p:spPr>
          <a:xfrm>
            <a:off x="609600" y="4476750"/>
            <a:ext cx="1404295" cy="307777"/>
          </a:xfrm>
          <a:prstGeom prst="rect">
            <a:avLst/>
          </a:prstGeom>
          <a:noFill/>
        </p:spPr>
        <p:txBody>
          <a:bodyPr wrap="none" rtlCol="0">
            <a:spAutoFit/>
          </a:bodyPr>
          <a:lstStyle/>
          <a:p>
            <a:r>
              <a:rPr lang="en-US" sz="1400" dirty="0" smtClean="0"/>
              <a:t>Server computer</a:t>
            </a:r>
            <a:endParaRPr lang="en-US" sz="1400" dirty="0"/>
          </a:p>
        </p:txBody>
      </p:sp>
      <p:cxnSp>
        <p:nvCxnSpPr>
          <p:cNvPr id="45" name="Straight Connector 44"/>
          <p:cNvCxnSpPr>
            <a:stCxn id="1027" idx="0"/>
          </p:cNvCxnSpPr>
          <p:nvPr/>
        </p:nvCxnSpPr>
        <p:spPr>
          <a:xfrm flipH="1">
            <a:off x="1906301" y="3877043"/>
            <a:ext cx="1870448" cy="9158"/>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5" name="Can 1034"/>
          <p:cNvSpPr/>
          <p:nvPr/>
        </p:nvSpPr>
        <p:spPr>
          <a:xfrm>
            <a:off x="381000" y="438150"/>
            <a:ext cx="1535332" cy="17907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Database</a:t>
            </a:r>
          </a:p>
        </p:txBody>
      </p:sp>
      <p:sp>
        <p:nvSpPr>
          <p:cNvPr id="1037" name="TextBox 1036"/>
          <p:cNvSpPr txBox="1"/>
          <p:nvPr/>
        </p:nvSpPr>
        <p:spPr>
          <a:xfrm>
            <a:off x="609601" y="1126688"/>
            <a:ext cx="947695" cy="1292662"/>
          </a:xfrm>
          <a:prstGeom prst="rect">
            <a:avLst/>
          </a:prstGeom>
          <a:noFill/>
        </p:spPr>
        <p:txBody>
          <a:bodyPr wrap="none" rtlCol="0">
            <a:spAutoFit/>
          </a:bodyPr>
          <a:lstStyle/>
          <a:p>
            <a:r>
              <a:rPr lang="en-US" sz="1200" b="1" dirty="0" smtClean="0"/>
              <a:t>Data on:</a:t>
            </a:r>
          </a:p>
          <a:p>
            <a:pPr marL="174625" indent="-174625">
              <a:buFont typeface="Arial" pitchFamily="34" charset="0"/>
              <a:buChar char="•"/>
            </a:pPr>
            <a:r>
              <a:rPr lang="en-US" sz="1100" b="1" dirty="0" smtClean="0"/>
              <a:t>Books</a:t>
            </a:r>
          </a:p>
          <a:p>
            <a:pPr marL="174625" indent="-174625">
              <a:buFont typeface="Arial" pitchFamily="34" charset="0"/>
              <a:buChar char="•"/>
            </a:pPr>
            <a:r>
              <a:rPr lang="en-US" sz="1100" b="1" dirty="0" smtClean="0"/>
              <a:t>Users</a:t>
            </a:r>
          </a:p>
          <a:p>
            <a:pPr marL="174625" indent="-174625">
              <a:buFont typeface="Arial" pitchFamily="34" charset="0"/>
              <a:buChar char="•"/>
            </a:pPr>
            <a:r>
              <a:rPr lang="en-US" sz="1100" b="1" dirty="0" smtClean="0"/>
              <a:t>Authors</a:t>
            </a:r>
          </a:p>
          <a:p>
            <a:pPr marL="174625" indent="-174625">
              <a:buFont typeface="Arial" pitchFamily="34" charset="0"/>
              <a:buChar char="•"/>
            </a:pPr>
            <a:r>
              <a:rPr lang="en-US" sz="1100" b="1" dirty="0" smtClean="0"/>
              <a:t>Purchases</a:t>
            </a:r>
          </a:p>
          <a:p>
            <a:pPr marL="174625" indent="-174625">
              <a:buFont typeface="Arial" pitchFamily="34" charset="0"/>
              <a:buChar char="•"/>
            </a:pPr>
            <a:r>
              <a:rPr lang="en-US" sz="1100" b="1" dirty="0" smtClean="0"/>
              <a:t>…</a:t>
            </a:r>
          </a:p>
          <a:p>
            <a:endParaRPr lang="en-US" sz="1100" b="1" dirty="0"/>
          </a:p>
        </p:txBody>
      </p:sp>
      <p:sp>
        <p:nvSpPr>
          <p:cNvPr id="1039" name="Up-Down Arrow 1038"/>
          <p:cNvSpPr/>
          <p:nvPr/>
        </p:nvSpPr>
        <p:spPr>
          <a:xfrm>
            <a:off x="895771" y="2238896"/>
            <a:ext cx="496614" cy="1077841"/>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40" name="Picture 16" descr="http://www.mustknowhow.com/wp-content/uploads/2010/04/blueprin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1401" y="967165"/>
            <a:ext cx="1614349" cy="804485"/>
          </a:xfrm>
          <a:prstGeom prst="rect">
            <a:avLst/>
          </a:prstGeom>
          <a:noFill/>
          <a:extLst>
            <a:ext uri="{909E8E84-426E-40dd-AFC4-6F175D3DCCD1}">
              <a14:hiddenFill xmlns:a14="http://schemas.microsoft.com/office/drawing/2010/main" xmlns="">
                <a:solidFill>
                  <a:srgbClr val="FFFFFF"/>
                </a:solidFill>
              </a14:hiddenFill>
            </a:ext>
          </a:extLst>
        </p:spPr>
      </p:pic>
      <p:sp>
        <p:nvSpPr>
          <p:cNvPr id="1041" name="TextBox 1040"/>
          <p:cNvSpPr txBox="1"/>
          <p:nvPr/>
        </p:nvSpPr>
        <p:spPr>
          <a:xfrm>
            <a:off x="2070572" y="1123950"/>
            <a:ext cx="1815628" cy="307777"/>
          </a:xfrm>
          <a:prstGeom prst="rect">
            <a:avLst/>
          </a:prstGeom>
          <a:noFill/>
        </p:spPr>
        <p:txBody>
          <a:bodyPr wrap="square" rtlCol="0">
            <a:spAutoFit/>
          </a:bodyPr>
          <a:lstStyle/>
          <a:p>
            <a:r>
              <a:rPr lang="en-US" sz="1400" dirty="0" smtClean="0"/>
              <a:t>Based on design</a:t>
            </a:r>
            <a:endParaRPr lang="en-US" sz="1400" dirty="0"/>
          </a:p>
        </p:txBody>
      </p:sp>
      <p:sp>
        <p:nvSpPr>
          <p:cNvPr id="51" name="TextBox 50"/>
          <p:cNvSpPr txBox="1"/>
          <p:nvPr/>
        </p:nvSpPr>
        <p:spPr>
          <a:xfrm>
            <a:off x="7390568" y="4286250"/>
            <a:ext cx="522900" cy="307777"/>
          </a:xfrm>
          <a:prstGeom prst="rect">
            <a:avLst/>
          </a:prstGeom>
          <a:noFill/>
        </p:spPr>
        <p:txBody>
          <a:bodyPr wrap="none" rtlCol="0">
            <a:spAutoFit/>
          </a:bodyPr>
          <a:lstStyle/>
          <a:p>
            <a:r>
              <a:rPr lang="en-US" sz="1400" dirty="0" smtClean="0"/>
              <a:t>User</a:t>
            </a:r>
            <a:endParaRPr lang="en-US" sz="1400" dirty="0"/>
          </a:p>
        </p:txBody>
      </p:sp>
      <p:cxnSp>
        <p:nvCxnSpPr>
          <p:cNvPr id="1044" name="Straight Arrow Connector 1043"/>
          <p:cNvCxnSpPr/>
          <p:nvPr/>
        </p:nvCxnSpPr>
        <p:spPr>
          <a:xfrm>
            <a:off x="2070572" y="1457325"/>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045" name="Picture 18" descr="https://encrypted-tbn1.google.com/images?q=tbn:ANd9GcQm9jFHmK1hFGQMII9HqHqD2M40c11wft47UJaxJS9ClNx6Vc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7452" y="994744"/>
            <a:ext cx="1401412" cy="815006"/>
          </a:xfrm>
          <a:prstGeom prst="rect">
            <a:avLst/>
          </a:prstGeom>
          <a:noFill/>
          <a:extLst>
            <a:ext uri="{909E8E84-426E-40dd-AFC4-6F175D3DCCD1}">
              <a14:hiddenFill xmlns:a14="http://schemas.microsoft.com/office/drawing/2010/main" xmlns="">
                <a:solidFill>
                  <a:srgbClr val="FFFFFF"/>
                </a:solidFill>
              </a14:hiddenFill>
            </a:ext>
          </a:extLst>
        </p:spPr>
      </p:pic>
      <p:sp>
        <p:nvSpPr>
          <p:cNvPr id="56" name="TextBox 55"/>
          <p:cNvSpPr txBox="1"/>
          <p:nvPr/>
        </p:nvSpPr>
        <p:spPr>
          <a:xfrm>
            <a:off x="6781801" y="721668"/>
            <a:ext cx="1535357" cy="307777"/>
          </a:xfrm>
          <a:prstGeom prst="rect">
            <a:avLst/>
          </a:prstGeom>
          <a:noFill/>
        </p:spPr>
        <p:txBody>
          <a:bodyPr wrap="none" rtlCol="0">
            <a:spAutoFit/>
          </a:bodyPr>
          <a:lstStyle/>
          <a:p>
            <a:r>
              <a:rPr lang="en-US" sz="1400" dirty="0" smtClean="0"/>
              <a:t>Database designer</a:t>
            </a:r>
            <a:endParaRPr lang="en-US" sz="1400" dirty="0"/>
          </a:p>
        </p:txBody>
      </p:sp>
      <p:cxnSp>
        <p:nvCxnSpPr>
          <p:cNvPr id="58" name="Straight Arrow Connector 57"/>
          <p:cNvCxnSpPr/>
          <p:nvPr/>
        </p:nvCxnSpPr>
        <p:spPr>
          <a:xfrm>
            <a:off x="5347172" y="1459924"/>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334000" y="955074"/>
            <a:ext cx="1815628" cy="523220"/>
          </a:xfrm>
          <a:prstGeom prst="rect">
            <a:avLst/>
          </a:prstGeom>
          <a:noFill/>
        </p:spPr>
        <p:txBody>
          <a:bodyPr wrap="square" rtlCol="0">
            <a:spAutoFit/>
          </a:bodyPr>
          <a:lstStyle/>
          <a:p>
            <a:r>
              <a:rPr lang="en-US" sz="1400" dirty="0" smtClean="0"/>
              <a:t>Based on business needs</a:t>
            </a:r>
            <a:endParaRPr lang="en-US" sz="1400" dirty="0"/>
          </a:p>
        </p:txBody>
      </p:sp>
      <p:sp>
        <p:nvSpPr>
          <p:cNvPr id="60" name="TextBox 59"/>
          <p:cNvSpPr txBox="1"/>
          <p:nvPr/>
        </p:nvSpPr>
        <p:spPr>
          <a:xfrm>
            <a:off x="3671456" y="693522"/>
            <a:ext cx="1383071" cy="307777"/>
          </a:xfrm>
          <a:prstGeom prst="rect">
            <a:avLst/>
          </a:prstGeom>
          <a:noFill/>
        </p:spPr>
        <p:txBody>
          <a:bodyPr wrap="none" rtlCol="0">
            <a:spAutoFit/>
          </a:bodyPr>
          <a:lstStyle/>
          <a:p>
            <a:r>
              <a:rPr lang="en-US" sz="1400" dirty="0" smtClean="0"/>
              <a:t>Database design</a:t>
            </a:r>
            <a:endParaRPr lang="en-US" sz="1400" dirty="0"/>
          </a:p>
        </p:txBody>
      </p:sp>
      <p:sp>
        <p:nvSpPr>
          <p:cNvPr id="1046" name="TextBox 1045"/>
          <p:cNvSpPr txBox="1"/>
          <p:nvPr/>
        </p:nvSpPr>
        <p:spPr>
          <a:xfrm>
            <a:off x="1409700" y="2628900"/>
            <a:ext cx="2632708" cy="307777"/>
          </a:xfrm>
          <a:prstGeom prst="rect">
            <a:avLst/>
          </a:prstGeom>
          <a:noFill/>
        </p:spPr>
        <p:txBody>
          <a:bodyPr wrap="none" rtlCol="0">
            <a:spAutoFit/>
          </a:bodyPr>
          <a:lstStyle/>
          <a:p>
            <a:r>
              <a:rPr lang="en-US" sz="1400" dirty="0" smtClean="0"/>
              <a:t>SQL – Structured Query Language</a:t>
            </a:r>
            <a:endParaRPr lang="en-US" sz="1400" dirty="0"/>
          </a:p>
        </p:txBody>
      </p:sp>
    </p:spTree>
    <p:extLst>
      <p:ext uri="{BB962C8B-B14F-4D97-AF65-F5344CB8AC3E}">
        <p14:creationId xmlns:p14="http://schemas.microsoft.com/office/powerpoint/2010/main" val="113805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6"/>
                                        </p:tgtEl>
                                        <p:attrNameLst>
                                          <p:attrName>style.visibility</p:attrName>
                                        </p:attrNameLst>
                                      </p:cBhvr>
                                      <p:to>
                                        <p:strVal val="visible"/>
                                      </p:to>
                                    </p:set>
                                    <p:animEffect transition="in" filter="fade">
                                      <p:cBhvr>
                                        <p:cTn id="7" dur="500"/>
                                        <p:tgtEl>
                                          <p:spTgt spid="10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1"/>
                                        </p:tgtEl>
                                        <p:attrNameLst>
                                          <p:attrName>style.visibility</p:attrName>
                                        </p:attrNameLst>
                                      </p:cBhvr>
                                      <p:to>
                                        <p:strVal val="visible"/>
                                      </p:to>
                                    </p:set>
                                    <p:animEffect transition="in" filter="fade">
                                      <p:cBhvr>
                                        <p:cTn id="20" dur="500"/>
                                        <p:tgtEl>
                                          <p:spTgt spid="1031"/>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27"/>
                                        </p:tgtEl>
                                        <p:attrNameLst>
                                          <p:attrName>style.visibility</p:attrName>
                                        </p:attrNameLst>
                                      </p:cBhvr>
                                      <p:to>
                                        <p:strVal val="visible"/>
                                      </p:to>
                                    </p:set>
                                    <p:animEffect transition="in" filter="fade">
                                      <p:cBhvr>
                                        <p:cTn id="24" dur="500"/>
                                        <p:tgtEl>
                                          <p:spTgt spid="10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par>
                                <p:cTn id="30" presetID="10" presetClass="entr" presetSubtype="0" fill="hold" nodeType="withEffect">
                                  <p:stCondLst>
                                    <p:cond delay="0"/>
                                  </p:stCondLst>
                                  <p:childTnLst>
                                    <p:set>
                                      <p:cBhvr>
                                        <p:cTn id="31" dur="1" fill="hold">
                                          <p:stCondLst>
                                            <p:cond delay="0"/>
                                          </p:stCondLst>
                                        </p:cTn>
                                        <p:tgtEl>
                                          <p:spTgt spid="1038"/>
                                        </p:tgtEl>
                                        <p:attrNameLst>
                                          <p:attrName>style.visibility</p:attrName>
                                        </p:attrNameLst>
                                      </p:cBhvr>
                                      <p:to>
                                        <p:strVal val="visible"/>
                                      </p:to>
                                    </p:set>
                                    <p:animEffect transition="in" filter="fade">
                                      <p:cBhvr>
                                        <p:cTn id="32" dur="500"/>
                                        <p:tgtEl>
                                          <p:spTgt spid="103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33"/>
                                        </p:tgtEl>
                                        <p:attrNameLst>
                                          <p:attrName>style.visibility</p:attrName>
                                        </p:attrNameLst>
                                      </p:cBhvr>
                                      <p:to>
                                        <p:strVal val="visible"/>
                                      </p:to>
                                    </p:set>
                                    <p:animEffect transition="in" filter="fade">
                                      <p:cBhvr>
                                        <p:cTn id="35" dur="500"/>
                                        <p:tgtEl>
                                          <p:spTgt spid="103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39"/>
                                        </p:tgtEl>
                                        <p:attrNameLst>
                                          <p:attrName>style.visibility</p:attrName>
                                        </p:attrNameLst>
                                      </p:cBhvr>
                                      <p:to>
                                        <p:strVal val="visible"/>
                                      </p:to>
                                    </p:set>
                                    <p:animEffect transition="in" filter="fade">
                                      <p:cBhvr>
                                        <p:cTn id="40" dur="500"/>
                                        <p:tgtEl>
                                          <p:spTgt spid="103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46"/>
                                        </p:tgtEl>
                                        <p:attrNameLst>
                                          <p:attrName>style.visibility</p:attrName>
                                        </p:attrNameLst>
                                      </p:cBhvr>
                                      <p:to>
                                        <p:strVal val="visible"/>
                                      </p:to>
                                    </p:set>
                                    <p:animEffect transition="in" filter="fade">
                                      <p:cBhvr>
                                        <p:cTn id="45" dur="500"/>
                                        <p:tgtEl>
                                          <p:spTgt spid="1046"/>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035"/>
                                        </p:tgtEl>
                                        <p:attrNameLst>
                                          <p:attrName>style.visibility</p:attrName>
                                        </p:attrNameLst>
                                      </p:cBhvr>
                                      <p:to>
                                        <p:strVal val="visible"/>
                                      </p:to>
                                    </p:set>
                                    <p:animEffect transition="in" filter="fade">
                                      <p:cBhvr>
                                        <p:cTn id="49" dur="500"/>
                                        <p:tgtEl>
                                          <p:spTgt spid="10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37"/>
                                        </p:tgtEl>
                                        <p:attrNameLst>
                                          <p:attrName>style.visibility</p:attrName>
                                        </p:attrNameLst>
                                      </p:cBhvr>
                                      <p:to>
                                        <p:strVal val="visible"/>
                                      </p:to>
                                    </p:set>
                                    <p:animEffect transition="in" filter="fade">
                                      <p:cBhvr>
                                        <p:cTn id="52" dur="500"/>
                                        <p:tgtEl>
                                          <p:spTgt spid="103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500"/>
                                        <p:tgtEl>
                                          <p:spTgt spid="60"/>
                                        </p:tgtEl>
                                      </p:cBhvr>
                                    </p:animEffect>
                                  </p:childTnLst>
                                </p:cTn>
                              </p:par>
                              <p:par>
                                <p:cTn id="58" presetID="10" presetClass="entr" presetSubtype="0" fill="hold" nodeType="withEffect">
                                  <p:stCondLst>
                                    <p:cond delay="0"/>
                                  </p:stCondLst>
                                  <p:childTnLst>
                                    <p:set>
                                      <p:cBhvr>
                                        <p:cTn id="59" dur="1" fill="hold">
                                          <p:stCondLst>
                                            <p:cond delay="0"/>
                                          </p:stCondLst>
                                        </p:cTn>
                                        <p:tgtEl>
                                          <p:spTgt spid="1040"/>
                                        </p:tgtEl>
                                        <p:attrNameLst>
                                          <p:attrName>style.visibility</p:attrName>
                                        </p:attrNameLst>
                                      </p:cBhvr>
                                      <p:to>
                                        <p:strVal val="visible"/>
                                      </p:to>
                                    </p:set>
                                    <p:animEffect transition="in" filter="fade">
                                      <p:cBhvr>
                                        <p:cTn id="60" dur="500"/>
                                        <p:tgtEl>
                                          <p:spTgt spid="1040"/>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1044"/>
                                        </p:tgtEl>
                                        <p:attrNameLst>
                                          <p:attrName>style.visibility</p:attrName>
                                        </p:attrNameLst>
                                      </p:cBhvr>
                                      <p:to>
                                        <p:strVal val="visible"/>
                                      </p:to>
                                    </p:set>
                                    <p:animEffect transition="in" filter="fade">
                                      <p:cBhvr>
                                        <p:cTn id="64" dur="500"/>
                                        <p:tgtEl>
                                          <p:spTgt spid="104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41"/>
                                        </p:tgtEl>
                                        <p:attrNameLst>
                                          <p:attrName>style.visibility</p:attrName>
                                        </p:attrNameLst>
                                      </p:cBhvr>
                                      <p:to>
                                        <p:strVal val="visible"/>
                                      </p:to>
                                    </p:set>
                                    <p:animEffect transition="in" filter="fade">
                                      <p:cBhvr>
                                        <p:cTn id="67" dur="500"/>
                                        <p:tgtEl>
                                          <p:spTgt spid="104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045"/>
                                        </p:tgtEl>
                                        <p:attrNameLst>
                                          <p:attrName>style.visibility</p:attrName>
                                        </p:attrNameLst>
                                      </p:cBhvr>
                                      <p:to>
                                        <p:strVal val="visible"/>
                                      </p:to>
                                    </p:set>
                                    <p:animEffect transition="in" filter="fade">
                                      <p:cBhvr>
                                        <p:cTn id="72" dur="500"/>
                                        <p:tgtEl>
                                          <p:spTgt spid="104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fade">
                                      <p:cBhvr>
                                        <p:cTn id="75" dur="500"/>
                                        <p:tgtEl>
                                          <p:spTgt spid="56"/>
                                        </p:tgtEl>
                                      </p:cBhvr>
                                    </p:animEffec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500"/>
                                        <p:tgtEl>
                                          <p:spTgt spid="5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fade">
                                      <p:cBhvr>
                                        <p:cTn id="8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nimBg="1"/>
      <p:bldP spid="1033" grpId="0"/>
      <p:bldP spid="1035" grpId="0" animBg="1"/>
      <p:bldP spid="1037" grpId="0"/>
      <p:bldP spid="1039" grpId="0" animBg="1"/>
      <p:bldP spid="1041" grpId="0"/>
      <p:bldP spid="51" grpId="0"/>
      <p:bldP spid="56" grpId="0"/>
      <p:bldP spid="59" grpId="0"/>
      <p:bldP spid="60" grpId="0"/>
      <p:bldP spid="10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8442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8404" y="1123950"/>
            <a:ext cx="3782510" cy="646331"/>
          </a:xfrm>
          <a:prstGeom prst="rect">
            <a:avLst/>
          </a:prstGeom>
          <a:noFill/>
        </p:spPr>
        <p:txBody>
          <a:bodyPr wrap="none" rtlCol="0">
            <a:spAutoFit/>
          </a:bodyPr>
          <a:lstStyle/>
          <a:p>
            <a:r>
              <a:rPr lang="en-US" sz="3600" b="1" dirty="0" smtClean="0"/>
              <a:t>Packaged software</a:t>
            </a:r>
            <a:endParaRPr lang="en-US" sz="3600" b="1" dirty="0"/>
          </a:p>
        </p:txBody>
      </p:sp>
      <p:sp>
        <p:nvSpPr>
          <p:cNvPr id="3" name="TextBox 2"/>
          <p:cNvSpPr txBox="1"/>
          <p:nvPr/>
        </p:nvSpPr>
        <p:spPr>
          <a:xfrm>
            <a:off x="2307331" y="2719685"/>
            <a:ext cx="4550669" cy="646331"/>
          </a:xfrm>
          <a:prstGeom prst="rect">
            <a:avLst/>
          </a:prstGeom>
          <a:noFill/>
        </p:spPr>
        <p:txBody>
          <a:bodyPr wrap="none" rtlCol="0">
            <a:spAutoFit/>
          </a:bodyPr>
          <a:lstStyle>
            <a:defPPr>
              <a:defRPr lang="en-US"/>
            </a:defPPr>
            <a:lvl1pPr>
              <a:defRPr sz="2400" b="1"/>
            </a:lvl1pPr>
          </a:lstStyle>
          <a:p>
            <a:r>
              <a:rPr lang="en-US" sz="3600" dirty="0" smtClean="0"/>
              <a:t>Custom–built </a:t>
            </a:r>
            <a:r>
              <a:rPr lang="en-US" sz="3600" dirty="0"/>
              <a:t>software</a:t>
            </a:r>
          </a:p>
        </p:txBody>
      </p:sp>
      <p:sp>
        <p:nvSpPr>
          <p:cNvPr id="4" name="TextBox 3"/>
          <p:cNvSpPr txBox="1"/>
          <p:nvPr/>
        </p:nvSpPr>
        <p:spPr>
          <a:xfrm>
            <a:off x="4055011" y="1921818"/>
            <a:ext cx="745589" cy="646331"/>
          </a:xfrm>
          <a:prstGeom prst="rect">
            <a:avLst/>
          </a:prstGeom>
          <a:noFill/>
        </p:spPr>
        <p:txBody>
          <a:bodyPr wrap="none" rtlCol="0">
            <a:spAutoFit/>
          </a:bodyPr>
          <a:lstStyle/>
          <a:p>
            <a:r>
              <a:rPr lang="en-US" sz="3600" b="1" dirty="0" smtClean="0"/>
              <a:t>Vs.</a:t>
            </a:r>
            <a:endParaRPr lang="en-US" sz="3600" b="1" dirty="0"/>
          </a:p>
        </p:txBody>
      </p:sp>
    </p:spTree>
    <p:extLst>
      <p:ext uri="{BB962C8B-B14F-4D97-AF65-F5344CB8AC3E}">
        <p14:creationId xmlns:p14="http://schemas.microsoft.com/office/powerpoint/2010/main" val="304924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grpId="0" nodeType="afterEffect">
                                  <p:stCondLst>
                                    <p:cond delay="5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1816953"/>
            <a:ext cx="4329903" cy="1200329"/>
          </a:xfrm>
          <a:prstGeom prst="rect">
            <a:avLst/>
          </a:prstGeom>
          <a:noFill/>
        </p:spPr>
        <p:txBody>
          <a:bodyPr wrap="none" rtlCol="0">
            <a:spAutoFit/>
          </a:bodyPr>
          <a:lstStyle/>
          <a:p>
            <a:r>
              <a:rPr lang="en-US" sz="3600" b="1" dirty="0" smtClean="0"/>
              <a:t>Software support for </a:t>
            </a:r>
          </a:p>
          <a:p>
            <a:r>
              <a:rPr lang="en-US" sz="3600" b="1" dirty="0"/>
              <a:t>b</a:t>
            </a:r>
            <a:r>
              <a:rPr lang="en-US" sz="3600" b="1" dirty="0" smtClean="0"/>
              <a:t>usiness transactions</a:t>
            </a:r>
            <a:endParaRPr lang="en-US" sz="3600" b="1" dirty="0"/>
          </a:p>
        </p:txBody>
      </p:sp>
    </p:spTree>
    <p:extLst>
      <p:ext uri="{BB962C8B-B14F-4D97-AF65-F5344CB8AC3E}">
        <p14:creationId xmlns:p14="http://schemas.microsoft.com/office/powerpoint/2010/main" val="304966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1679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123950"/>
            <a:ext cx="6313780" cy="646331"/>
          </a:xfrm>
          <a:prstGeom prst="rect">
            <a:avLst/>
          </a:prstGeom>
          <a:noFill/>
        </p:spPr>
        <p:txBody>
          <a:bodyPr wrap="none" rtlCol="0">
            <a:spAutoFit/>
          </a:bodyPr>
          <a:lstStyle/>
          <a:p>
            <a:r>
              <a:rPr lang="en-US" sz="3600" b="1" dirty="0" smtClean="0"/>
              <a:t>Custom development landscape</a:t>
            </a:r>
          </a:p>
        </p:txBody>
      </p:sp>
      <p:sp>
        <p:nvSpPr>
          <p:cNvPr id="3" name="TextBox 2"/>
          <p:cNvSpPr txBox="1"/>
          <p:nvPr/>
        </p:nvSpPr>
        <p:spPr>
          <a:xfrm>
            <a:off x="838200" y="2190750"/>
            <a:ext cx="812915" cy="369332"/>
          </a:xfrm>
          <a:prstGeom prst="rect">
            <a:avLst/>
          </a:prstGeom>
          <a:noFill/>
        </p:spPr>
        <p:txBody>
          <a:bodyPr wrap="none" rtlCol="0">
            <a:spAutoFit/>
          </a:bodyPr>
          <a:lstStyle/>
          <a:p>
            <a:r>
              <a:rPr lang="en-US" dirty="0" smtClean="0"/>
              <a:t>Payroll</a:t>
            </a:r>
            <a:endParaRPr lang="en-US" dirty="0"/>
          </a:p>
        </p:txBody>
      </p:sp>
      <p:sp>
        <p:nvSpPr>
          <p:cNvPr id="4" name="TextBox 3"/>
          <p:cNvSpPr txBox="1"/>
          <p:nvPr/>
        </p:nvSpPr>
        <p:spPr>
          <a:xfrm>
            <a:off x="2539885" y="2190750"/>
            <a:ext cx="1235403" cy="369332"/>
          </a:xfrm>
          <a:prstGeom prst="rect">
            <a:avLst/>
          </a:prstGeom>
          <a:noFill/>
        </p:spPr>
        <p:txBody>
          <a:bodyPr wrap="none" rtlCol="0">
            <a:spAutoFit/>
          </a:bodyPr>
          <a:lstStyle/>
          <a:p>
            <a:r>
              <a:rPr lang="en-US" dirty="0" smtClean="0"/>
              <a:t>Accounting</a:t>
            </a:r>
            <a:endParaRPr lang="en-US" dirty="0"/>
          </a:p>
        </p:txBody>
      </p:sp>
      <p:sp>
        <p:nvSpPr>
          <p:cNvPr id="5" name="TextBox 4"/>
          <p:cNvSpPr txBox="1"/>
          <p:nvPr/>
        </p:nvSpPr>
        <p:spPr>
          <a:xfrm>
            <a:off x="4250997" y="2190750"/>
            <a:ext cx="1780809" cy="369332"/>
          </a:xfrm>
          <a:prstGeom prst="rect">
            <a:avLst/>
          </a:prstGeom>
          <a:noFill/>
        </p:spPr>
        <p:txBody>
          <a:bodyPr wrap="none" rtlCol="0">
            <a:spAutoFit/>
          </a:bodyPr>
          <a:lstStyle/>
          <a:p>
            <a:r>
              <a:rPr lang="en-US" dirty="0" smtClean="0"/>
              <a:t>Order processing</a:t>
            </a:r>
            <a:endParaRPr lang="en-US" dirty="0"/>
          </a:p>
        </p:txBody>
      </p:sp>
      <p:sp>
        <p:nvSpPr>
          <p:cNvPr id="6" name="TextBox 5"/>
          <p:cNvSpPr txBox="1"/>
          <p:nvPr/>
        </p:nvSpPr>
        <p:spPr>
          <a:xfrm>
            <a:off x="6490614" y="2190750"/>
            <a:ext cx="1205586" cy="369332"/>
          </a:xfrm>
          <a:prstGeom prst="rect">
            <a:avLst/>
          </a:prstGeom>
          <a:noFill/>
        </p:spPr>
        <p:txBody>
          <a:bodyPr wrap="none" rtlCol="0">
            <a:spAutoFit/>
          </a:bodyPr>
          <a:lstStyle/>
          <a:p>
            <a:r>
              <a:rPr lang="en-US" dirty="0" smtClean="0"/>
              <a:t>Purchasing</a:t>
            </a:r>
            <a:endParaRPr lang="en-US" dirty="0"/>
          </a:p>
        </p:txBody>
      </p:sp>
      <p:sp>
        <p:nvSpPr>
          <p:cNvPr id="7" name="TextBox 6"/>
          <p:cNvSpPr txBox="1"/>
          <p:nvPr/>
        </p:nvSpPr>
        <p:spPr>
          <a:xfrm>
            <a:off x="838200" y="2964418"/>
            <a:ext cx="2378664" cy="369332"/>
          </a:xfrm>
          <a:prstGeom prst="rect">
            <a:avLst/>
          </a:prstGeom>
          <a:noFill/>
        </p:spPr>
        <p:txBody>
          <a:bodyPr wrap="none" rtlCol="0">
            <a:spAutoFit/>
          </a:bodyPr>
          <a:lstStyle/>
          <a:p>
            <a:r>
              <a:rPr lang="en-US" dirty="0" smtClean="0"/>
              <a:t>Inventory management</a:t>
            </a:r>
            <a:endParaRPr lang="en-US" dirty="0"/>
          </a:p>
        </p:txBody>
      </p:sp>
      <p:sp>
        <p:nvSpPr>
          <p:cNvPr id="8" name="TextBox 7"/>
          <p:cNvSpPr txBox="1"/>
          <p:nvPr/>
        </p:nvSpPr>
        <p:spPr>
          <a:xfrm>
            <a:off x="3869736" y="2973770"/>
            <a:ext cx="1839158" cy="369332"/>
          </a:xfrm>
          <a:prstGeom prst="rect">
            <a:avLst/>
          </a:prstGeom>
          <a:noFill/>
        </p:spPr>
        <p:txBody>
          <a:bodyPr wrap="none" rtlCol="0">
            <a:spAutoFit/>
          </a:bodyPr>
          <a:lstStyle/>
          <a:p>
            <a:r>
              <a:rPr lang="en-US" dirty="0" smtClean="0"/>
              <a:t>Material Planning</a:t>
            </a:r>
            <a:endParaRPr lang="en-US" dirty="0"/>
          </a:p>
        </p:txBody>
      </p:sp>
      <p:sp>
        <p:nvSpPr>
          <p:cNvPr id="9" name="TextBox 8"/>
          <p:cNvSpPr txBox="1"/>
          <p:nvPr/>
        </p:nvSpPr>
        <p:spPr>
          <a:xfrm>
            <a:off x="1676400" y="3650218"/>
            <a:ext cx="2540119" cy="369332"/>
          </a:xfrm>
          <a:prstGeom prst="rect">
            <a:avLst/>
          </a:prstGeom>
          <a:noFill/>
        </p:spPr>
        <p:txBody>
          <a:bodyPr wrap="none" rtlCol="0">
            <a:spAutoFit/>
          </a:bodyPr>
          <a:lstStyle/>
          <a:p>
            <a:r>
              <a:rPr lang="en-US" dirty="0" smtClean="0"/>
              <a:t>Manufacturing Execution</a:t>
            </a:r>
            <a:endParaRPr lang="en-US" dirty="0"/>
          </a:p>
        </p:txBody>
      </p:sp>
      <p:sp>
        <p:nvSpPr>
          <p:cNvPr id="10" name="TextBox 9"/>
          <p:cNvSpPr txBox="1"/>
          <p:nvPr/>
        </p:nvSpPr>
        <p:spPr>
          <a:xfrm>
            <a:off x="5003681" y="3638550"/>
            <a:ext cx="2145396" cy="369332"/>
          </a:xfrm>
          <a:prstGeom prst="rect">
            <a:avLst/>
          </a:prstGeom>
          <a:noFill/>
        </p:spPr>
        <p:txBody>
          <a:bodyPr wrap="none" rtlCol="0">
            <a:spAutoFit/>
          </a:bodyPr>
          <a:lstStyle/>
          <a:p>
            <a:r>
              <a:rPr lang="en-US" dirty="0" smtClean="0"/>
              <a:t>Project management</a:t>
            </a:r>
            <a:endParaRPr lang="en-US" dirty="0"/>
          </a:p>
        </p:txBody>
      </p:sp>
      <p:sp>
        <p:nvSpPr>
          <p:cNvPr id="11" name="TextBox 10"/>
          <p:cNvSpPr txBox="1"/>
          <p:nvPr/>
        </p:nvSpPr>
        <p:spPr>
          <a:xfrm>
            <a:off x="6236604" y="2964418"/>
            <a:ext cx="1941237" cy="369332"/>
          </a:xfrm>
          <a:prstGeom prst="rect">
            <a:avLst/>
          </a:prstGeom>
          <a:noFill/>
        </p:spPr>
        <p:txBody>
          <a:bodyPr wrap="none" rtlCol="0">
            <a:spAutoFit/>
          </a:bodyPr>
          <a:lstStyle/>
          <a:p>
            <a:r>
              <a:rPr lang="en-US" dirty="0" smtClean="0"/>
              <a:t>Plant maintenance</a:t>
            </a:r>
            <a:endParaRPr lang="en-US" dirty="0"/>
          </a:p>
        </p:txBody>
      </p:sp>
    </p:spTree>
    <p:extLst>
      <p:ext uri="{BB962C8B-B14F-4D97-AF65-F5344CB8AC3E}">
        <p14:creationId xmlns:p14="http://schemas.microsoft.com/office/powerpoint/2010/main" val="96254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846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8078</TotalTime>
  <Words>5308</Words>
  <Application>Microsoft Macintosh PowerPoint</Application>
  <PresentationFormat>On-screen Show (16:9)</PresentationFormat>
  <Paragraphs>326</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Arial Black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Viswa Viswanathan</cp:lastModifiedBy>
  <cp:revision>112</cp:revision>
  <cp:lastPrinted>2015-09-08T18:08:55Z</cp:lastPrinted>
  <dcterms:created xsi:type="dcterms:W3CDTF">2013-08-01T19:11:04Z</dcterms:created>
  <dcterms:modified xsi:type="dcterms:W3CDTF">2016-06-30T01:49:11Z</dcterms:modified>
</cp:coreProperties>
</file>