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73" r:id="rId3"/>
    <p:sldId id="309" r:id="rId4"/>
    <p:sldId id="275" r:id="rId5"/>
    <p:sldId id="274" r:id="rId6"/>
    <p:sldId id="310" r:id="rId7"/>
    <p:sldId id="276" r:id="rId8"/>
    <p:sldId id="292" r:id="rId9"/>
    <p:sldId id="293" r:id="rId10"/>
    <p:sldId id="311" r:id="rId11"/>
    <p:sldId id="277" r:id="rId12"/>
    <p:sldId id="300" r:id="rId13"/>
    <p:sldId id="278" r:id="rId14"/>
    <p:sldId id="301" r:id="rId15"/>
    <p:sldId id="280" r:id="rId16"/>
    <p:sldId id="281" r:id="rId17"/>
    <p:sldId id="282" r:id="rId18"/>
    <p:sldId id="283" r:id="rId19"/>
    <p:sldId id="284" r:id="rId20"/>
    <p:sldId id="285" r:id="rId21"/>
    <p:sldId id="286" r:id="rId22"/>
    <p:sldId id="287" r:id="rId23"/>
    <p:sldId id="288" r:id="rId24"/>
    <p:sldId id="290" r:id="rId25"/>
    <p:sldId id="291" r:id="rId26"/>
    <p:sldId id="297" r:id="rId27"/>
    <p:sldId id="294" r:id="rId28"/>
    <p:sldId id="289" r:id="rId29"/>
    <p:sldId id="295" r:id="rId30"/>
    <p:sldId id="296" r:id="rId31"/>
    <p:sldId id="298" r:id="rId32"/>
    <p:sldId id="299" r:id="rId33"/>
    <p:sldId id="303" r:id="rId34"/>
    <p:sldId id="304" r:id="rId35"/>
    <p:sldId id="305" r:id="rId36"/>
    <p:sldId id="306" r:id="rId37"/>
    <p:sldId id="307" r:id="rId38"/>
    <p:sldId id="308" r:id="rId39"/>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86" autoAdjust="0"/>
    <p:restoredTop sz="92468" autoAdjust="0"/>
  </p:normalViewPr>
  <p:slideViewPr>
    <p:cSldViewPr>
      <p:cViewPr varScale="1">
        <p:scale>
          <a:sx n="132" d="100"/>
          <a:sy n="132" d="100"/>
        </p:scale>
        <p:origin x="496" y="16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7" d="100"/>
          <a:sy n="77" d="100"/>
        </p:scale>
        <p:origin x="3360" y="20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40AE316C-6091-48C3-8012-78EC525CC262}" type="datetimeFigureOut">
              <a:rPr lang="en-US" smtClean="0"/>
              <a:t>6/29/16</a:t>
            </a:fld>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8FAFC7B4-075D-49AA-AE8B-17308F273BB4}" type="slidenum">
              <a:rPr lang="en-US" smtClean="0"/>
              <a:t>‹#›</a:t>
            </a:fld>
            <a:endParaRPr lang="en-US"/>
          </a:p>
        </p:txBody>
      </p:sp>
    </p:spTree>
    <p:extLst>
      <p:ext uri="{BB962C8B-B14F-4D97-AF65-F5344CB8AC3E}">
        <p14:creationId xmlns:p14="http://schemas.microsoft.com/office/powerpoint/2010/main" val="3104407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 Id="rId3" Type="http://schemas.openxmlformats.org/officeDocument/2006/relationships/image" Target="../media/image30.emf"/></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course focuses</a:t>
            </a:r>
            <a:r>
              <a:rPr lang="en-US" baseline="0" dirty="0" smtClean="0"/>
              <a:t> on the business application of information technology, with business coming first.</a:t>
            </a:r>
          </a:p>
          <a:p>
            <a:endParaRPr lang="en-US" baseline="0" dirty="0" smtClean="0"/>
          </a:p>
          <a:p>
            <a:r>
              <a:rPr lang="en-US" baseline="0" dirty="0" smtClean="0"/>
              <a:t>Information systems form the nervous systems of organizations today. Large organizations spend billions on technology infrastructure. People from all functional areas – Finance, Accounting, Marketing, Manufacturing, supply chain, </a:t>
            </a:r>
            <a:r>
              <a:rPr lang="en-US" baseline="0" dirty="0" err="1" smtClean="0"/>
              <a:t>etc</a:t>
            </a:r>
            <a:r>
              <a:rPr lang="en-US" baseline="0" dirty="0" smtClean="0"/>
              <a:t>, – participate in team efforts to build information systems and hence need at least a good grasp of the components of a business application and how they fit together.</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a:t>
            </a:fld>
            <a:endParaRPr lang="en-US"/>
          </a:p>
        </p:txBody>
      </p:sp>
    </p:spTree>
    <p:extLst>
      <p:ext uri="{BB962C8B-B14F-4D97-AF65-F5344CB8AC3E}">
        <p14:creationId xmlns:p14="http://schemas.microsoft.com/office/powerpoint/2010/main" val="2677899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62000" y="533400"/>
            <a:ext cx="5852160" cy="4320540"/>
          </a:xfrm>
        </p:spPr>
        <p:txBody>
          <a:bodyPr/>
          <a:lstStyle/>
          <a:p>
            <a:r>
              <a:rPr lang="en-US" dirty="0"/>
              <a:t>In an organization, if the people retrieving information from a database had to give step-by-step instructions in a procedural language then they would need to know the internal details of how the database is organized. When that changes – as it always does as organizations evolve – then all the programs that had detailed instructions for retrieving data based on how the data was organized earlier will fail to work because something had changed. Like you were stymied when the road was closed.</a:t>
            </a:r>
          </a:p>
          <a:p>
            <a:endParaRPr lang="en-US" dirty="0"/>
          </a:p>
          <a:p>
            <a:r>
              <a:rPr lang="en-US" dirty="0"/>
              <a:t>Using SQL is like specifying the final destination (non-procedural, no step by step instructions) and letting the database manager (cabbie) find the best way (route) to the destination, based on detailed knowledge.</a:t>
            </a:r>
          </a:p>
          <a:p>
            <a:endParaRPr lang="en-US" dirty="0"/>
          </a:p>
          <a:p>
            <a:r>
              <a:rPr lang="en-US" dirty="0"/>
              <a:t>Contrary to popular belief, knowing too much can sometimes be a problem. “Ignorance is bliss,” at least in SQL!!</a:t>
            </a:r>
          </a:p>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10</a:t>
            </a:fld>
            <a:endParaRPr lang="en-US"/>
          </a:p>
        </p:txBody>
      </p:sp>
    </p:spTree>
    <p:extLst>
      <p:ext uri="{BB962C8B-B14F-4D97-AF65-F5344CB8AC3E}">
        <p14:creationId xmlns:p14="http://schemas.microsoft.com/office/powerpoint/2010/main" val="685212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 shows the</a:t>
            </a:r>
            <a:r>
              <a:rPr lang="en-US" baseline="0" dirty="0" smtClean="0"/>
              <a:t> prototypical SELECT statement. </a:t>
            </a:r>
          </a:p>
          <a:p>
            <a:endParaRPr lang="en-US" baseline="0" dirty="0" smtClean="0"/>
          </a:p>
          <a:p>
            <a:r>
              <a:rPr lang="en-US" dirty="0" smtClean="0"/>
              <a:t>The elements</a:t>
            </a:r>
            <a:r>
              <a:rPr lang="en-US" baseline="0" dirty="0" smtClean="0"/>
              <a:t> in uppercase represent reserved words that must be used as is (upper, lower or mixed case).</a:t>
            </a:r>
          </a:p>
          <a:p>
            <a:endParaRPr lang="en-US" baseline="0" dirty="0" smtClean="0"/>
          </a:p>
          <a:p>
            <a:r>
              <a:rPr lang="en-US" baseline="0" dirty="0" smtClean="0"/>
              <a:t>You need to replace the elements in angle brackets with whatever the specific query requires.</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11</a:t>
            </a:fld>
            <a:endParaRPr lang="en-US"/>
          </a:p>
        </p:txBody>
      </p:sp>
    </p:spTree>
    <p:extLst>
      <p:ext uri="{BB962C8B-B14F-4D97-AF65-F5344CB8AC3E}">
        <p14:creationId xmlns:p14="http://schemas.microsoft.com/office/powerpoint/2010/main" val="981389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12</a:t>
            </a:fld>
            <a:endParaRPr lang="en-US"/>
          </a:p>
        </p:txBody>
      </p:sp>
    </p:spTree>
    <p:extLst>
      <p:ext uri="{BB962C8B-B14F-4D97-AF65-F5344CB8AC3E}">
        <p14:creationId xmlns:p14="http://schemas.microsoft.com/office/powerpoint/2010/main" val="1785475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did not get this right (very unlikely)</a:t>
            </a:r>
            <a:r>
              <a:rPr lang="en-US" dirty="0" smtClean="0"/>
              <a:t>, be sure to review the previous</a:t>
            </a:r>
            <a:r>
              <a:rPr lang="en-US" baseline="0" dirty="0" smtClean="0"/>
              <a:t> slides before proceeding – otherwise you will be wasting your time.</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13</a:t>
            </a:fld>
            <a:endParaRPr lang="en-US"/>
          </a:p>
        </p:txBody>
      </p:sp>
    </p:spTree>
    <p:extLst>
      <p:ext uri="{BB962C8B-B14F-4D97-AF65-F5344CB8AC3E}">
        <p14:creationId xmlns:p14="http://schemas.microsoft.com/office/powerpoint/2010/main" val="2498872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14</a:t>
            </a:fld>
            <a:endParaRPr lang="en-US"/>
          </a:p>
        </p:txBody>
      </p:sp>
    </p:spTree>
    <p:extLst>
      <p:ext uri="{BB962C8B-B14F-4D97-AF65-F5344CB8AC3E}">
        <p14:creationId xmlns:p14="http://schemas.microsoft.com/office/powerpoint/2010/main" val="2498872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want a few specific columns and not all. So we mention these after the SELECT clause.</a:t>
            </a:r>
            <a:r>
              <a:rPr lang="en-US" baseline="0" dirty="0" smtClean="0"/>
              <a:t> If we have more than one column, we separate column names with commas.</a:t>
            </a:r>
          </a:p>
          <a:p>
            <a:endParaRPr lang="en-US" baseline="0" dirty="0" smtClean="0"/>
          </a:p>
          <a:p>
            <a:r>
              <a:rPr lang="en-US" baseline="0" dirty="0" smtClean="0"/>
              <a:t>Column names must be spelled correctly – otherwise the system will not know what to do. They can be entered in any case – upper, lower or mixed.</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15</a:t>
            </a:fld>
            <a:endParaRPr lang="en-US"/>
          </a:p>
        </p:txBody>
      </p:sp>
    </p:spTree>
    <p:extLst>
      <p:ext uri="{BB962C8B-B14F-4D97-AF65-F5344CB8AC3E}">
        <p14:creationId xmlns:p14="http://schemas.microsoft.com/office/powerpoint/2010/main" val="561902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16</a:t>
            </a:fld>
            <a:endParaRPr lang="en-US"/>
          </a:p>
        </p:txBody>
      </p:sp>
    </p:spTree>
    <p:extLst>
      <p:ext uri="{BB962C8B-B14F-4D97-AF65-F5344CB8AC3E}">
        <p14:creationId xmlns:p14="http://schemas.microsoft.com/office/powerpoint/2010/main" val="3025695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17</a:t>
            </a:fld>
            <a:endParaRPr lang="en-US"/>
          </a:p>
        </p:txBody>
      </p:sp>
    </p:spTree>
    <p:extLst>
      <p:ext uri="{BB962C8B-B14F-4D97-AF65-F5344CB8AC3E}">
        <p14:creationId xmlns:p14="http://schemas.microsoft.com/office/powerpoint/2010/main" val="2007481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18</a:t>
            </a:fld>
            <a:endParaRPr lang="en-US"/>
          </a:p>
        </p:txBody>
      </p:sp>
    </p:spTree>
    <p:extLst>
      <p:ext uri="{BB962C8B-B14F-4D97-AF65-F5344CB8AC3E}">
        <p14:creationId xmlns:p14="http://schemas.microsoft.com/office/powerpoint/2010/main" val="313780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19</a:t>
            </a:fld>
            <a:endParaRPr lang="en-US"/>
          </a:p>
        </p:txBody>
      </p:sp>
    </p:spTree>
    <p:extLst>
      <p:ext uri="{BB962C8B-B14F-4D97-AF65-F5344CB8AC3E}">
        <p14:creationId xmlns:p14="http://schemas.microsoft.com/office/powerpoint/2010/main" val="4015483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2</a:t>
            </a:fld>
            <a:endParaRPr lang="en-US"/>
          </a:p>
        </p:txBody>
      </p:sp>
    </p:spTree>
    <p:extLst>
      <p:ext uri="{BB962C8B-B14F-4D97-AF65-F5344CB8AC3E}">
        <p14:creationId xmlns:p14="http://schemas.microsoft.com/office/powerpoint/2010/main" val="2567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20</a:t>
            </a:fld>
            <a:endParaRPr lang="en-US"/>
          </a:p>
        </p:txBody>
      </p:sp>
    </p:spTree>
    <p:extLst>
      <p:ext uri="{BB962C8B-B14F-4D97-AF65-F5344CB8AC3E}">
        <p14:creationId xmlns:p14="http://schemas.microsoft.com/office/powerpoint/2010/main" val="313780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21</a:t>
            </a:fld>
            <a:endParaRPr lang="en-US"/>
          </a:p>
        </p:txBody>
      </p:sp>
    </p:spTree>
    <p:extLst>
      <p:ext uri="{BB962C8B-B14F-4D97-AF65-F5344CB8AC3E}">
        <p14:creationId xmlns:p14="http://schemas.microsoft.com/office/powerpoint/2010/main" val="3047645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22</a:t>
            </a:fld>
            <a:endParaRPr lang="en-US"/>
          </a:p>
        </p:txBody>
      </p:sp>
    </p:spTree>
    <p:extLst>
      <p:ext uri="{BB962C8B-B14F-4D97-AF65-F5344CB8AC3E}">
        <p14:creationId xmlns:p14="http://schemas.microsoft.com/office/powerpoint/2010/main" val="313780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23</a:t>
            </a:fld>
            <a:endParaRPr lang="en-US"/>
          </a:p>
        </p:txBody>
      </p:sp>
    </p:spTree>
    <p:extLst>
      <p:ext uri="{BB962C8B-B14F-4D97-AF65-F5344CB8AC3E}">
        <p14:creationId xmlns:p14="http://schemas.microsoft.com/office/powerpoint/2010/main" val="2908790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24</a:t>
            </a:fld>
            <a:endParaRPr lang="en-US"/>
          </a:p>
        </p:txBody>
      </p:sp>
    </p:spTree>
    <p:extLst>
      <p:ext uri="{BB962C8B-B14F-4D97-AF65-F5344CB8AC3E}">
        <p14:creationId xmlns:p14="http://schemas.microsoft.com/office/powerpoint/2010/main" val="2908790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Till now each row</a:t>
            </a:r>
            <a:r>
              <a:rPr lang="en-US" baseline="0" dirty="0" smtClean="0"/>
              <a:t> of output from each of our queries was created from just a single input row – you should go back and verify that this </a:t>
            </a:r>
            <a:r>
              <a:rPr lang="en-US" baseline="0" dirty="0" err="1" smtClean="0"/>
              <a:t>wa</a:t>
            </a:r>
            <a:r>
              <a:rPr lang="en-US" baseline="0" dirty="0" smtClean="0"/>
              <a:t> </a:t>
            </a:r>
            <a:r>
              <a:rPr lang="en-US" baseline="0" dirty="0" err="1" smtClean="0"/>
              <a:t>sindeed</a:t>
            </a:r>
            <a:r>
              <a:rPr lang="en-US" baseline="0" dirty="0" smtClean="0"/>
              <a:t> the case.</a:t>
            </a:r>
          </a:p>
          <a:p>
            <a:endParaRPr lang="en-US" baseline="0" dirty="0" smtClean="0"/>
          </a:p>
          <a:p>
            <a:r>
              <a:rPr lang="en-US" baseline="0" dirty="0" smtClean="0"/>
              <a:t>The queries only selected a subset of columns and rows as needed, but each row of output was based on just one row of input.</a:t>
            </a:r>
          </a:p>
          <a:p>
            <a:endParaRPr lang="en-US" baseline="0" dirty="0" smtClean="0"/>
          </a:p>
          <a:p>
            <a:r>
              <a:rPr lang="en-US" baseline="0" dirty="0" smtClean="0"/>
              <a:t>With aggregate functions this changes. Each row of output can be computed based on values from many input rows – aggregation.</a:t>
            </a:r>
          </a:p>
          <a:p>
            <a:endParaRPr lang="en-US" baseline="0" dirty="0" smtClean="0"/>
          </a:p>
          <a:p>
            <a:r>
              <a:rPr lang="en-US" baseline="0" dirty="0" smtClean="0"/>
              <a:t>In this slide we see the simple case of aggregation when all the rows in a table are counted.</a:t>
            </a:r>
          </a:p>
          <a:p>
            <a:endParaRPr lang="en-US" baseline="0" dirty="0" smtClean="0"/>
          </a:p>
          <a:p>
            <a:r>
              <a:rPr lang="en-US" baseline="0" dirty="0" smtClean="0"/>
              <a:t>Incidentally, we can put any column name instead of “*” in count(*), but since we are only counting the number of rows, “*” does just as well.</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25</a:t>
            </a:fld>
            <a:endParaRPr lang="en-US"/>
          </a:p>
        </p:txBody>
      </p:sp>
    </p:spTree>
    <p:extLst>
      <p:ext uri="{BB962C8B-B14F-4D97-AF65-F5344CB8AC3E}">
        <p14:creationId xmlns:p14="http://schemas.microsoft.com/office/powerpoint/2010/main" val="3137809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26</a:t>
            </a:fld>
            <a:endParaRPr lang="en-US"/>
          </a:p>
        </p:txBody>
      </p:sp>
    </p:spTree>
    <p:extLst>
      <p:ext uri="{BB962C8B-B14F-4D97-AF65-F5344CB8AC3E}">
        <p14:creationId xmlns:p14="http://schemas.microsoft.com/office/powerpoint/2010/main" val="313780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27</a:t>
            </a:fld>
            <a:endParaRPr lang="en-US"/>
          </a:p>
        </p:txBody>
      </p:sp>
    </p:spTree>
    <p:extLst>
      <p:ext uri="{BB962C8B-B14F-4D97-AF65-F5344CB8AC3E}">
        <p14:creationId xmlns:p14="http://schemas.microsoft.com/office/powerpoint/2010/main" val="313780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GROUP</a:t>
            </a:r>
            <a:r>
              <a:rPr lang="en-US" baseline="0" dirty="0" smtClean="0"/>
              <a:t> BY, if it appears, can only occur after the WHERE clause</a:t>
            </a:r>
            <a:r>
              <a:rPr lang="en-US" dirty="0" smtClean="0"/>
              <a:t>, unless there is no WHERE clause as in the above example.</a:t>
            </a:r>
            <a:endParaRPr lang="en-US" baseline="0" dirty="0" smtClean="0"/>
          </a:p>
          <a:p>
            <a:endParaRPr lang="en-US" baseline="0" dirty="0" smtClean="0"/>
          </a:p>
          <a:p>
            <a:r>
              <a:rPr lang="en-US" baseline="0" dirty="0" smtClean="0"/>
              <a:t>Conceptually, you can think of GROUP BY as gathering together all the rows that have the same value for the GROUP BY fields (city, in this example).</a:t>
            </a:r>
          </a:p>
          <a:p>
            <a:endParaRPr lang="en-US" baseline="0" dirty="0" smtClean="0"/>
          </a:p>
          <a:p>
            <a:r>
              <a:rPr lang="en-US" baseline="0" dirty="0" smtClean="0"/>
              <a:t>So we can think conceptually that first the SQL processor creates the following:</a:t>
            </a:r>
          </a:p>
          <a:p>
            <a:endParaRPr lang="en-US" baseline="0" dirty="0" smtClean="0"/>
          </a:p>
          <a:p>
            <a:endParaRPr lang="en-US" baseline="0" dirty="0" smtClean="0"/>
          </a:p>
          <a:p>
            <a:endParaRPr lang="en-US" dirty="0"/>
          </a:p>
          <a:p>
            <a:endParaRPr lang="en-US" baseline="0" dirty="0" smtClean="0"/>
          </a:p>
          <a:p>
            <a:endParaRPr lang="en-US" dirty="0"/>
          </a:p>
          <a:p>
            <a:endParaRPr lang="en-US" baseline="0" dirty="0" smtClean="0"/>
          </a:p>
          <a:p>
            <a:endParaRPr lang="en-US" dirty="0"/>
          </a:p>
          <a:p>
            <a:endParaRPr lang="en-US" baseline="0" dirty="0" smtClean="0"/>
          </a:p>
          <a:p>
            <a:endParaRPr lang="en-US" dirty="0"/>
          </a:p>
          <a:p>
            <a:r>
              <a:rPr lang="en-US" dirty="0" smtClean="0"/>
              <a:t>Note that rows having the same value for city have been gathered together.</a:t>
            </a:r>
          </a:p>
          <a:p>
            <a:endParaRPr lang="en-US" baseline="0" dirty="0"/>
          </a:p>
          <a:p>
            <a:r>
              <a:rPr lang="en-US" dirty="0" smtClean="0"/>
              <a:t>The SQL processor then applies the aggregate function to each group (London, Paris and Athens) in the example, to create the output containing the number of rows in each group.</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28</a:t>
            </a:fld>
            <a:endParaRPr lang="en-US"/>
          </a:p>
        </p:txBody>
      </p:sp>
      <p:pic>
        <p:nvPicPr>
          <p:cNvPr id="1945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2" y="6000750"/>
            <a:ext cx="2692400" cy="12101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Line Callout 1 6"/>
          <p:cNvSpPr/>
          <p:nvPr/>
        </p:nvSpPr>
        <p:spPr>
          <a:xfrm>
            <a:off x="5283200" y="5920740"/>
            <a:ext cx="1788160" cy="352044"/>
          </a:xfrm>
          <a:prstGeom prst="borderCallout1">
            <a:avLst>
              <a:gd name="adj1" fmla="val 50094"/>
              <a:gd name="adj2" fmla="val -2960"/>
              <a:gd name="adj3" fmla="val 161754"/>
              <a:gd name="adj4" fmla="val -101915"/>
            </a:avLst>
          </a:prstGeom>
        </p:spPr>
        <p:style>
          <a:lnRef idx="2">
            <a:schemeClr val="accent1">
              <a:shade val="50000"/>
            </a:schemeClr>
          </a:lnRef>
          <a:fillRef idx="1">
            <a:schemeClr val="accent1"/>
          </a:fillRef>
          <a:effectRef idx="0">
            <a:schemeClr val="accent1"/>
          </a:effectRef>
          <a:fontRef idx="minor">
            <a:schemeClr val="lt1"/>
          </a:fontRef>
        </p:style>
        <p:txBody>
          <a:bodyPr lIns="95747" tIns="47873" rIns="95747" bIns="47873" rtlCol="0" anchor="ctr"/>
          <a:lstStyle/>
          <a:p>
            <a:pPr algn="ctr"/>
            <a:r>
              <a:rPr lang="en-US" dirty="0" smtClean="0"/>
              <a:t>London group</a:t>
            </a:r>
            <a:endParaRPr lang="en-US" dirty="0"/>
          </a:p>
        </p:txBody>
      </p:sp>
      <p:sp>
        <p:nvSpPr>
          <p:cNvPr id="10" name="Line Callout 1 9"/>
          <p:cNvSpPr/>
          <p:nvPr/>
        </p:nvSpPr>
        <p:spPr>
          <a:xfrm>
            <a:off x="5283200" y="6320790"/>
            <a:ext cx="1788160" cy="352044"/>
          </a:xfrm>
          <a:prstGeom prst="borderCallout1">
            <a:avLst>
              <a:gd name="adj1" fmla="val 50094"/>
              <a:gd name="adj2" fmla="val -2960"/>
              <a:gd name="adj3" fmla="val 161754"/>
              <a:gd name="adj4" fmla="val -101915"/>
            </a:avLst>
          </a:prstGeom>
        </p:spPr>
        <p:style>
          <a:lnRef idx="2">
            <a:schemeClr val="accent1">
              <a:shade val="50000"/>
            </a:schemeClr>
          </a:lnRef>
          <a:fillRef idx="1">
            <a:schemeClr val="accent1"/>
          </a:fillRef>
          <a:effectRef idx="0">
            <a:schemeClr val="accent1"/>
          </a:effectRef>
          <a:fontRef idx="minor">
            <a:schemeClr val="lt1"/>
          </a:fontRef>
        </p:style>
        <p:txBody>
          <a:bodyPr lIns="95747" tIns="47873" rIns="95747" bIns="47873" rtlCol="0" anchor="ctr"/>
          <a:lstStyle/>
          <a:p>
            <a:pPr algn="ctr"/>
            <a:r>
              <a:rPr lang="en-US" dirty="0" smtClean="0"/>
              <a:t>Paris group</a:t>
            </a:r>
            <a:endParaRPr lang="en-US" dirty="0"/>
          </a:p>
        </p:txBody>
      </p:sp>
      <p:sp>
        <p:nvSpPr>
          <p:cNvPr id="11" name="Line Callout 1 10"/>
          <p:cNvSpPr/>
          <p:nvPr/>
        </p:nvSpPr>
        <p:spPr>
          <a:xfrm>
            <a:off x="5283200" y="6720840"/>
            <a:ext cx="1788160" cy="352044"/>
          </a:xfrm>
          <a:prstGeom prst="borderCallout1">
            <a:avLst>
              <a:gd name="adj1" fmla="val 50094"/>
              <a:gd name="adj2" fmla="val -2960"/>
              <a:gd name="adj3" fmla="val 97031"/>
              <a:gd name="adj4" fmla="val -95890"/>
            </a:avLst>
          </a:prstGeom>
        </p:spPr>
        <p:style>
          <a:lnRef idx="2">
            <a:schemeClr val="accent1">
              <a:shade val="50000"/>
            </a:schemeClr>
          </a:lnRef>
          <a:fillRef idx="1">
            <a:schemeClr val="accent1"/>
          </a:fillRef>
          <a:effectRef idx="0">
            <a:schemeClr val="accent1"/>
          </a:effectRef>
          <a:fontRef idx="minor">
            <a:schemeClr val="lt1"/>
          </a:fontRef>
        </p:style>
        <p:txBody>
          <a:bodyPr lIns="95747" tIns="47873" rIns="95747" bIns="47873" rtlCol="0" anchor="ctr"/>
          <a:lstStyle/>
          <a:p>
            <a:pPr algn="ctr"/>
            <a:r>
              <a:rPr lang="en-US" dirty="0" smtClean="0"/>
              <a:t>Athens “group”</a:t>
            </a:r>
            <a:endParaRPr lang="en-US" dirty="0"/>
          </a:p>
        </p:txBody>
      </p:sp>
    </p:spTree>
    <p:extLst>
      <p:ext uri="{BB962C8B-B14F-4D97-AF65-F5344CB8AC3E}">
        <p14:creationId xmlns:p14="http://schemas.microsoft.com/office/powerpoint/2010/main" val="3137809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you have a GROUP BY clause, the SELECT clause can only have aggregate functions and column names that appear in the GROUP BY clause.</a:t>
            </a:r>
          </a:p>
          <a:p>
            <a:endParaRPr lang="en-US" baseline="0" dirty="0" smtClean="0"/>
          </a:p>
          <a:p>
            <a:r>
              <a:rPr lang="en-US" baseline="0" dirty="0" smtClean="0"/>
              <a:t>For example the following SQL would be nonsensical:</a:t>
            </a:r>
          </a:p>
          <a:p>
            <a:endParaRPr lang="en-US" baseline="0" dirty="0" smtClean="0"/>
          </a:p>
          <a:p>
            <a:r>
              <a:rPr lang="en-US" baseline="0" dirty="0" smtClean="0"/>
              <a:t>SELECT </a:t>
            </a:r>
            <a:r>
              <a:rPr lang="en-US" baseline="0" dirty="0" err="1" smtClean="0"/>
              <a:t>sno</a:t>
            </a:r>
            <a:r>
              <a:rPr lang="en-US" baseline="0" dirty="0" smtClean="0"/>
              <a:t>, city, count(*)</a:t>
            </a:r>
          </a:p>
          <a:p>
            <a:r>
              <a:rPr lang="en-US" baseline="0" dirty="0" smtClean="0"/>
              <a:t>FROM suppliers</a:t>
            </a:r>
          </a:p>
          <a:p>
            <a:r>
              <a:rPr lang="en-US" baseline="0" dirty="0" smtClean="0"/>
              <a:t>GROUP BY city</a:t>
            </a:r>
          </a:p>
          <a:p>
            <a:endParaRPr lang="en-US" baseline="0" dirty="0" smtClean="0"/>
          </a:p>
          <a:p>
            <a:r>
              <a:rPr lang="en-US" baseline="0" dirty="0" smtClean="0"/>
              <a:t>Just try to visualize the output. </a:t>
            </a:r>
          </a:p>
          <a:p>
            <a:endParaRPr lang="en-US" baseline="0" dirty="0" smtClean="0"/>
          </a:p>
          <a:p>
            <a:r>
              <a:rPr lang="en-US" baseline="0" dirty="0" smtClean="0"/>
              <a:t>The city field in the SELECT clause has only 3 values (the three cities) because we have grouped by city. The count(*) field also has three values – the count for each of the groups. But the </a:t>
            </a:r>
            <a:r>
              <a:rPr lang="en-US" baseline="0" dirty="0" err="1" smtClean="0"/>
              <a:t>sno</a:t>
            </a:r>
            <a:r>
              <a:rPr lang="en-US" baseline="0" dirty="0" smtClean="0"/>
              <a:t> field still has 5 values, because there are 5 suppliers. So there is a mismatch in the number of values for the fields mentioned in the SELECT clause and hence the query does not specify any meaningful table. To make it even clearer, the row for London in the output actually corresponds to two </a:t>
            </a:r>
            <a:r>
              <a:rPr lang="en-US" baseline="0" dirty="0" err="1" smtClean="0"/>
              <a:t>sno</a:t>
            </a:r>
            <a:r>
              <a:rPr lang="en-US" baseline="0" dirty="0" smtClean="0"/>
              <a:t> values. If we were to go ahead and </a:t>
            </a:r>
            <a:r>
              <a:rPr lang="en-US" baseline="0" dirty="0" err="1" smtClean="0"/>
              <a:t>proiduce</a:t>
            </a:r>
            <a:r>
              <a:rPr lang="en-US" baseline="0" dirty="0" smtClean="0"/>
              <a:t> any output, which of the two supplier numbers do we include?</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29</a:t>
            </a:fld>
            <a:endParaRPr lang="en-US"/>
          </a:p>
        </p:txBody>
      </p:sp>
    </p:spTree>
    <p:extLst>
      <p:ext uri="{BB962C8B-B14F-4D97-AF65-F5344CB8AC3E}">
        <p14:creationId xmlns:p14="http://schemas.microsoft.com/office/powerpoint/2010/main" val="313780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noted several crucial points in the previous lecture:</a:t>
            </a:r>
          </a:p>
          <a:p>
            <a:endParaRPr lang="en-US" baseline="0" dirty="0" smtClean="0"/>
          </a:p>
          <a:p>
            <a:pPr marL="718101" lvl="1" indent="-239367">
              <a:buFont typeface="+mj-lt"/>
              <a:buAutoNum type="alphaUcPeriod"/>
            </a:pPr>
            <a:r>
              <a:rPr lang="en-US" baseline="0" dirty="0" smtClean="0"/>
              <a:t>The database occupies a very central place in an enterprise system because it serves as the “memory” of the organization. It records the most important details of almost all important business transactions.</a:t>
            </a:r>
          </a:p>
          <a:p>
            <a:pPr marL="718101" lvl="1" indent="-239367">
              <a:buFont typeface="+mj-lt"/>
              <a:buAutoNum type="alphaUcPeriod"/>
            </a:pPr>
            <a:r>
              <a:rPr lang="en-US" baseline="0" dirty="0" smtClean="0"/>
              <a:t>Unless the database is designed properly, it can very adversely affect an organization.</a:t>
            </a:r>
          </a:p>
          <a:p>
            <a:pPr marL="718101" lvl="1" indent="-239367">
              <a:buFont typeface="+mj-lt"/>
              <a:buAutoNum type="alphaUcPeriod"/>
            </a:pPr>
            <a:r>
              <a:rPr lang="en-US" baseline="0" dirty="0" smtClean="0"/>
              <a:t>People from all functional areas and from Information Technology (IT) play a significant role in designing the database – after all the database must meet the operational requirements of the functional areas and IT people need to ensure that its technical aspects meet user needs as well. These two entities – functional managers and IT do not speak a common language and hence it is essential for IT to understand business as much as it is important for business to be able to spell out its needs clearly to IT.</a:t>
            </a:r>
          </a:p>
          <a:p>
            <a:pPr marL="478734" lvl="1"/>
            <a:endParaRPr lang="en-US" baseline="0" dirty="0" smtClean="0"/>
          </a:p>
          <a:p>
            <a:r>
              <a:rPr lang="en-US" baseline="0" dirty="0" smtClean="0"/>
              <a:t>While the course will cover all aspects diagrammed above, we will start with 1) Structured Query Language (SQL), the language used to interact with a relational database. We will then go on to look at 2) database design and then look at how we 3) develop web based applications that use a database.</a:t>
            </a:r>
          </a:p>
          <a:p>
            <a:pPr marL="718101" lvl="1" indent="-239367">
              <a:buFont typeface="+mj-lt"/>
              <a:buAutoNum type="arabicPeriod"/>
            </a:pPr>
            <a:endParaRPr lang="en-US" baseline="0" dirty="0" smtClean="0"/>
          </a:p>
        </p:txBody>
      </p:sp>
      <p:sp>
        <p:nvSpPr>
          <p:cNvPr id="4" name="Slide Number Placeholder 3"/>
          <p:cNvSpPr>
            <a:spLocks noGrp="1"/>
          </p:cNvSpPr>
          <p:nvPr>
            <p:ph type="sldNum" sz="quarter" idx="10"/>
          </p:nvPr>
        </p:nvSpPr>
        <p:spPr/>
        <p:txBody>
          <a:bodyPr/>
          <a:lstStyle/>
          <a:p>
            <a:fld id="{1432991C-2DC1-475A-B2D7-EDEC20F5EE28}" type="slidenum">
              <a:rPr lang="en-US" smtClean="0"/>
              <a:t>3</a:t>
            </a:fld>
            <a:endParaRPr lang="en-US"/>
          </a:p>
        </p:txBody>
      </p:sp>
    </p:spTree>
    <p:extLst>
      <p:ext uri="{BB962C8B-B14F-4D97-AF65-F5344CB8AC3E}">
        <p14:creationId xmlns:p14="http://schemas.microsoft.com/office/powerpoint/2010/main" val="24989075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30</a:t>
            </a:fld>
            <a:endParaRPr lang="en-US"/>
          </a:p>
        </p:txBody>
      </p:sp>
    </p:spTree>
    <p:extLst>
      <p:ext uri="{BB962C8B-B14F-4D97-AF65-F5344CB8AC3E}">
        <p14:creationId xmlns:p14="http://schemas.microsoft.com/office/powerpoint/2010/main" val="313780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31</a:t>
            </a:fld>
            <a:endParaRPr lang="en-US"/>
          </a:p>
        </p:txBody>
      </p:sp>
    </p:spTree>
    <p:extLst>
      <p:ext uri="{BB962C8B-B14F-4D97-AF65-F5344CB8AC3E}">
        <p14:creationId xmlns:p14="http://schemas.microsoft.com/office/powerpoint/2010/main" val="3137809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32</a:t>
            </a:fld>
            <a:endParaRPr lang="en-US"/>
          </a:p>
        </p:txBody>
      </p:sp>
    </p:spTree>
    <p:extLst>
      <p:ext uri="{BB962C8B-B14F-4D97-AF65-F5344CB8AC3E}">
        <p14:creationId xmlns:p14="http://schemas.microsoft.com/office/powerpoint/2010/main" val="3137809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33</a:t>
            </a:fld>
            <a:endParaRPr lang="en-US"/>
          </a:p>
        </p:txBody>
      </p:sp>
    </p:spTree>
    <p:extLst>
      <p:ext uri="{BB962C8B-B14F-4D97-AF65-F5344CB8AC3E}">
        <p14:creationId xmlns:p14="http://schemas.microsoft.com/office/powerpoint/2010/main" val="3137809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34</a:t>
            </a:fld>
            <a:endParaRPr lang="en-US"/>
          </a:p>
        </p:txBody>
      </p:sp>
    </p:spTree>
    <p:extLst>
      <p:ext uri="{BB962C8B-B14F-4D97-AF65-F5344CB8AC3E}">
        <p14:creationId xmlns:p14="http://schemas.microsoft.com/office/powerpoint/2010/main" val="3137809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35</a:t>
            </a:fld>
            <a:endParaRPr lang="en-US"/>
          </a:p>
        </p:txBody>
      </p:sp>
    </p:spTree>
    <p:extLst>
      <p:ext uri="{BB962C8B-B14F-4D97-AF65-F5344CB8AC3E}">
        <p14:creationId xmlns:p14="http://schemas.microsoft.com/office/powerpoint/2010/main" val="3137809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36</a:t>
            </a:fld>
            <a:endParaRPr lang="en-US"/>
          </a:p>
        </p:txBody>
      </p:sp>
    </p:spTree>
    <p:extLst>
      <p:ext uri="{BB962C8B-B14F-4D97-AF65-F5344CB8AC3E}">
        <p14:creationId xmlns:p14="http://schemas.microsoft.com/office/powerpoint/2010/main" val="3137809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used WHERE clauses to filter from the rows in a table.</a:t>
            </a:r>
          </a:p>
          <a:p>
            <a:endParaRPr lang="en-US" dirty="0" smtClean="0"/>
          </a:p>
          <a:p>
            <a:r>
              <a:rPr lang="en-US" dirty="0" smtClean="0"/>
              <a:t>We use HAVING not to filter rows, but to filter groups</a:t>
            </a:r>
            <a:r>
              <a:rPr lang="en-US" baseline="0" dirty="0" smtClean="0"/>
              <a:t> created by GROUP BY.</a:t>
            </a:r>
          </a:p>
          <a:p>
            <a:endParaRPr lang="en-US" baseline="0" dirty="0" smtClean="0"/>
          </a:p>
          <a:p>
            <a:r>
              <a:rPr lang="en-US" baseline="0" dirty="0" smtClean="0"/>
              <a:t>Pay careful attention to this distinction.</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37</a:t>
            </a:fld>
            <a:endParaRPr lang="en-US"/>
          </a:p>
        </p:txBody>
      </p:sp>
    </p:spTree>
    <p:extLst>
      <p:ext uri="{BB962C8B-B14F-4D97-AF65-F5344CB8AC3E}">
        <p14:creationId xmlns:p14="http://schemas.microsoft.com/office/powerpoint/2010/main" val="3137809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38</a:t>
            </a:fld>
            <a:endParaRPr lang="en-US"/>
          </a:p>
        </p:txBody>
      </p:sp>
    </p:spTree>
    <p:extLst>
      <p:ext uri="{BB962C8B-B14F-4D97-AF65-F5344CB8AC3E}">
        <p14:creationId xmlns:p14="http://schemas.microsoft.com/office/powerpoint/2010/main" val="313780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4</a:t>
            </a:fld>
            <a:endParaRPr lang="en-US"/>
          </a:p>
        </p:txBody>
      </p:sp>
    </p:spTree>
    <p:extLst>
      <p:ext uri="{BB962C8B-B14F-4D97-AF65-F5344CB8AC3E}">
        <p14:creationId xmlns:p14="http://schemas.microsoft.com/office/powerpoint/2010/main" val="651995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
            </a:r>
            <a:r>
              <a:rPr lang="en-US" baseline="0" dirty="0" smtClean="0"/>
              <a:t> J. Date, an early researcher on Relational Database systems and wrote THE BOOK on the topic – at least it remained as the go-to book for a long time.</a:t>
            </a:r>
          </a:p>
          <a:p>
            <a:endParaRPr lang="en-US" baseline="0" dirty="0" smtClean="0"/>
          </a:p>
          <a:p>
            <a:r>
              <a:rPr lang="en-US" baseline="0" dirty="0" smtClean="0"/>
              <a:t>He used the above database structure to introduce SQL. We use the same structure for its simultaneous simplicity and illustrative power. It enables us to see some of the key features without being overwhelmed by extraneous details that would come to play in any realistic example.</a:t>
            </a:r>
          </a:p>
          <a:p>
            <a:endParaRPr lang="en-US" baseline="0" dirty="0" smtClean="0"/>
          </a:p>
          <a:p>
            <a:r>
              <a:rPr lang="en-US" baseline="0" dirty="0" smtClean="0"/>
              <a:t>Once we learn the basics with this database, we will then turn out attention to more complex, real-life examples in the time worn spirit of “learn to walk before you learn to run.”</a:t>
            </a:r>
          </a:p>
          <a:p>
            <a:endParaRPr lang="en-US" baseline="0" dirty="0" smtClean="0"/>
          </a:p>
          <a:p>
            <a:r>
              <a:rPr lang="en-US" baseline="0" dirty="0" smtClean="0"/>
              <a:t>The database shows the following tables:</a:t>
            </a:r>
          </a:p>
          <a:p>
            <a:endParaRPr lang="en-US" baseline="0" dirty="0" smtClean="0"/>
          </a:p>
          <a:p>
            <a:pPr marL="658259" lvl="1" indent="-179525">
              <a:buFont typeface="Arial" pitchFamily="34" charset="0"/>
              <a:buChar char="•"/>
            </a:pPr>
            <a:r>
              <a:rPr lang="en-US" baseline="0" dirty="0" smtClean="0"/>
              <a:t>Suppliers</a:t>
            </a:r>
          </a:p>
          <a:p>
            <a:pPr marL="658259" lvl="1" indent="-179525">
              <a:buFont typeface="Arial" pitchFamily="34" charset="0"/>
              <a:buChar char="•"/>
            </a:pPr>
            <a:r>
              <a:rPr lang="en-US" baseline="0" dirty="0" smtClean="0"/>
              <a:t>Parts</a:t>
            </a:r>
          </a:p>
          <a:p>
            <a:pPr marL="658259" lvl="1" indent="-179525">
              <a:buFont typeface="Arial" pitchFamily="34" charset="0"/>
              <a:buChar char="•"/>
            </a:pPr>
            <a:r>
              <a:rPr lang="en-US" baseline="0" dirty="0" smtClean="0"/>
              <a:t>Projects</a:t>
            </a:r>
          </a:p>
          <a:p>
            <a:pPr marL="658259" lvl="1" indent="-179525">
              <a:buFont typeface="Arial" pitchFamily="34" charset="0"/>
              <a:buChar char="•"/>
            </a:pPr>
            <a:r>
              <a:rPr lang="en-US" baseline="0" dirty="0" smtClean="0"/>
              <a:t>Shipments</a:t>
            </a:r>
          </a:p>
          <a:p>
            <a:pPr marL="179525" indent="-179525">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5</a:t>
            </a:fld>
            <a:endParaRPr lang="en-US"/>
          </a:p>
        </p:txBody>
      </p:sp>
    </p:spTree>
    <p:extLst>
      <p:ext uri="{BB962C8B-B14F-4D97-AF65-F5344CB8AC3E}">
        <p14:creationId xmlns:p14="http://schemas.microsoft.com/office/powerpoint/2010/main" val="1720743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609600"/>
            <a:ext cx="5852160" cy="4320540"/>
          </a:xfrm>
        </p:spPr>
        <p:txBody>
          <a:bodyPr/>
          <a:lstStyle/>
          <a:p>
            <a:r>
              <a:rPr lang="en-US" dirty="0"/>
              <a:t>Each of the first three tables has a “primary key” field. In relational databases we use a primary key as a unique identifier of a row of a table. Within a table the primary key is not allowed to repeat. Why do we need a primary key? Because we can never guarantee that the values in the other columns will not repeat. For example, we could very well have two suppliers named “Smith” with a rating of 20 in “London.” If this happens we will have no way to distinguish between them. The primary key enables us to distinguish between them because they both cannot have the same value for it.</a:t>
            </a:r>
          </a:p>
          <a:p>
            <a:endParaRPr lang="en-US" dirty="0"/>
          </a:p>
          <a:p>
            <a:r>
              <a:rPr lang="en-US" dirty="0"/>
              <a:t>The rest of the first three tables should be self-explanatory, except possibly for a clarification regarding the field “city” in each of them. For suppliers, the city represents the city they are located in; for parts let us take this to mean the city where our company stores the part and for projects, let us take it to mean the city where the project is being executed. </a:t>
            </a:r>
          </a:p>
          <a:p>
            <a:endParaRPr lang="en-US" dirty="0"/>
          </a:p>
          <a:p>
            <a:r>
              <a:rPr lang="en-US" dirty="0"/>
              <a:t>We could have given each of the city columns different names, like “</a:t>
            </a:r>
            <a:r>
              <a:rPr lang="en-US" dirty="0" err="1"/>
              <a:t>supplier_city</a:t>
            </a:r>
            <a:r>
              <a:rPr lang="en-US" dirty="0"/>
              <a:t>,” “</a:t>
            </a:r>
            <a:r>
              <a:rPr lang="en-US" dirty="0" err="1"/>
              <a:t>part_city</a:t>
            </a:r>
            <a:r>
              <a:rPr lang="en-US" dirty="0"/>
              <a:t>” and so on, but the current choice illustrates that different tables can have columns with the same name and can use the </a:t>
            </a:r>
            <a:r>
              <a:rPr lang="en-US" dirty="0" err="1"/>
              <a:t>coulumns</a:t>
            </a:r>
            <a:r>
              <a:rPr lang="en-US" dirty="0"/>
              <a:t> differently, as the example illustrates.</a:t>
            </a:r>
          </a:p>
          <a:p>
            <a:endParaRPr lang="en-US" dirty="0"/>
          </a:p>
          <a:p>
            <a:r>
              <a:rPr lang="en-US" dirty="0"/>
              <a:t>We will now look at how we can use the SQL language to retrieve information from the above “database.”</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6</a:t>
            </a:fld>
            <a:endParaRPr lang="en-US"/>
          </a:p>
        </p:txBody>
      </p:sp>
    </p:spTree>
    <p:extLst>
      <p:ext uri="{BB962C8B-B14F-4D97-AF65-F5344CB8AC3E}">
        <p14:creationId xmlns:p14="http://schemas.microsoft.com/office/powerpoint/2010/main" val="973676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expect to get back everything from the suppliers table – all rows, all columns.</a:t>
            </a:r>
          </a:p>
          <a:p>
            <a:endParaRPr lang="en-US" dirty="0" smtClean="0"/>
          </a:p>
          <a:p>
            <a:r>
              <a:rPr lang="en-US" dirty="0" smtClean="0"/>
              <a:t>In SQL, we use the SELECT</a:t>
            </a:r>
            <a:r>
              <a:rPr lang="en-US" baseline="0" dirty="0" smtClean="0"/>
              <a:t> statement to retrieve information.</a:t>
            </a:r>
          </a:p>
          <a:p>
            <a:endParaRPr lang="en-US" baseline="0" dirty="0" smtClean="0"/>
          </a:p>
          <a:p>
            <a:r>
              <a:rPr lang="en-US" baseline="0" dirty="0" smtClean="0"/>
              <a:t>SQL is not case sensitive, but I have used uppercase for all SQL reserved words – words that we cannot use in naming tables or columns and lowercase for all of our names – table and column names. Remember </a:t>
            </a:r>
            <a:r>
              <a:rPr lang="en-US" b="1" baseline="0" dirty="0" smtClean="0"/>
              <a:t>SQL is not case sensitive</a:t>
            </a:r>
            <a:r>
              <a:rPr lang="en-US" baseline="0" dirty="0" smtClean="0"/>
              <a:t>.</a:t>
            </a:r>
          </a:p>
          <a:p>
            <a:endParaRPr lang="en-US" baseline="0" dirty="0" smtClean="0"/>
          </a:p>
          <a:p>
            <a:r>
              <a:rPr lang="en-US" baseline="0" dirty="0" smtClean="0"/>
              <a:t>In a SELECT statement we mention the column(s) we want and the tables from which we want them. Very soon we will also see that we can get a subset of the rows by specifying  conditions.</a:t>
            </a:r>
          </a:p>
          <a:p>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7</a:t>
            </a:fld>
            <a:endParaRPr lang="en-US"/>
          </a:p>
        </p:txBody>
      </p:sp>
    </p:spTree>
    <p:extLst>
      <p:ext uri="{BB962C8B-B14F-4D97-AF65-F5344CB8AC3E}">
        <p14:creationId xmlns:p14="http://schemas.microsoft.com/office/powerpoint/2010/main" val="1785475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what</a:t>
            </a:r>
            <a:r>
              <a:rPr lang="en-US" baseline="0" dirty="0" smtClean="0"/>
              <a:t> you want without giving the system detailed step by step instructions.</a:t>
            </a:r>
          </a:p>
          <a:p>
            <a:endParaRPr lang="en-US" baseline="0" dirty="0" smtClean="0"/>
          </a:p>
          <a:p>
            <a:r>
              <a:rPr lang="en-US" baseline="0" dirty="0" smtClean="0"/>
              <a:t>Let the system figure out how best to fetch your results. Might not seem like a big deal, but it is in fact huge.</a:t>
            </a:r>
          </a:p>
          <a:p>
            <a:endParaRPr lang="en-US" baseline="0" dirty="0" smtClean="0"/>
          </a:p>
          <a:p>
            <a:r>
              <a:rPr lang="en-US" baseline="0" dirty="0" smtClean="0"/>
              <a:t>In complex database systems, we often need to change around various aspects of how information is stored internally. If we had to know how things are stored and write our queries accordingly, then when some of the mechanics change, our queries will stop working. Computer applications will become very brittle – or alternately people will be very scared to change anything lest the system breaks. Which also inhibits new developments and enhancements to a running system.</a:t>
            </a:r>
          </a:p>
          <a:p>
            <a:endParaRPr lang="en-US" baseline="0" dirty="0" smtClean="0"/>
          </a:p>
          <a:p>
            <a:r>
              <a:rPr lang="en-US" baseline="0" dirty="0" smtClean="0"/>
              <a:t>In fact, prior to relational databases and SQL, this was a huge issue and people found it extremely difficult to make any changes. In large systems, making a very small change took a huge amount of effort and people started referring to this phenomenon as the “maintenance </a:t>
            </a:r>
            <a:r>
              <a:rPr lang="en-US" baseline="0" dirty="0" err="1" smtClean="0"/>
              <a:t>tarpit</a:t>
            </a:r>
            <a:r>
              <a:rPr lang="en-US" baseline="0" dirty="0" smtClean="0"/>
              <a:t>” – imagine walking in a </a:t>
            </a:r>
            <a:r>
              <a:rPr lang="en-US" baseline="0" dirty="0" err="1" smtClean="0"/>
              <a:t>tarpit</a:t>
            </a:r>
            <a:r>
              <a:rPr lang="en-US" baseline="0" dirty="0" smtClean="0"/>
              <a:t> where each step forward requires great effort.</a:t>
            </a:r>
          </a:p>
          <a:p>
            <a:endParaRPr lang="en-US" baseline="0" dirty="0" smtClean="0"/>
          </a:p>
          <a:p>
            <a:r>
              <a:rPr lang="en-US" baseline="0" dirty="0" smtClean="0"/>
              <a:t>Truly, relational databases with SQL came as a knight in shining armor to save the software development community.</a:t>
            </a:r>
          </a:p>
          <a:p>
            <a:endParaRPr lang="en-US" baseline="0" dirty="0" smtClean="0"/>
          </a:p>
          <a:p>
            <a:r>
              <a:rPr lang="en-US" baseline="0" dirty="0" smtClean="0"/>
              <a:t>An example might make this clearer.</a:t>
            </a:r>
          </a:p>
          <a:p>
            <a:endParaRPr lang="en-US" baseline="0" dirty="0" smtClean="0"/>
          </a:p>
          <a:p>
            <a:r>
              <a:rPr lang="en-US" baseline="0" dirty="0" smtClean="0"/>
              <a:t>What If </a:t>
            </a:r>
          </a:p>
        </p:txBody>
      </p:sp>
      <p:sp>
        <p:nvSpPr>
          <p:cNvPr id="4" name="Slide Number Placeholder 3"/>
          <p:cNvSpPr>
            <a:spLocks noGrp="1"/>
          </p:cNvSpPr>
          <p:nvPr>
            <p:ph type="sldNum" sz="quarter" idx="10"/>
          </p:nvPr>
        </p:nvSpPr>
        <p:spPr/>
        <p:txBody>
          <a:bodyPr/>
          <a:lstStyle/>
          <a:p>
            <a:fld id="{8FAFC7B4-075D-49AA-AE8B-17308F273BB4}" type="slidenum">
              <a:rPr lang="en-US" smtClean="0"/>
              <a:t>8</a:t>
            </a:fld>
            <a:endParaRPr lang="en-US"/>
          </a:p>
        </p:txBody>
      </p:sp>
    </p:spTree>
    <p:extLst>
      <p:ext uri="{BB962C8B-B14F-4D97-AF65-F5344CB8AC3E}">
        <p14:creationId xmlns:p14="http://schemas.microsoft.com/office/powerpoint/2010/main" val="3525407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are</a:t>
            </a:r>
            <a:r>
              <a:rPr lang="en-US" baseline="0" dirty="0" smtClean="0"/>
              <a:t> returning to you city after a business trip. You get into a cab at the airport and give the cabbie step by step directions. The cabbie does not like tis one bit and mutters something to himself and you hear something like “</a:t>
            </a:r>
            <a:r>
              <a:rPr lang="en-US" baseline="0" dirty="0" err="1" smtClean="0"/>
              <a:t>clo</a:t>
            </a:r>
            <a:r>
              <a:rPr lang="en-US" baseline="0" dirty="0" smtClean="0"/>
              <a:t>…,” but couldn’t care less – after all you are paying the big bucks, right?.</a:t>
            </a:r>
          </a:p>
          <a:p>
            <a:endParaRPr lang="en-US" baseline="0" dirty="0" smtClean="0"/>
          </a:p>
          <a:p>
            <a:r>
              <a:rPr lang="en-US" baseline="0" dirty="0" smtClean="0"/>
              <a:t>After several steps, you find that the only road leading to the great shortcut you were guiding the cabbie to is closed – which is what the cabbie was muttering to himself. You do not know any alternate route and have to now eat humble pie and let the cabbie get you out of trouble -- $15 extra because of the detours.</a:t>
            </a:r>
          </a:p>
          <a:p>
            <a:endParaRPr lang="en-US" baseline="0" dirty="0" smtClean="0"/>
          </a:p>
          <a:p>
            <a:r>
              <a:rPr lang="en-US" baseline="0" dirty="0" smtClean="0"/>
              <a:t>Great story, but what does this have to do with SQL?</a:t>
            </a:r>
          </a:p>
          <a:p>
            <a:endParaRPr lang="en-US" baseline="0" dirty="0" smtClean="0"/>
          </a:p>
          <a:p>
            <a:r>
              <a:rPr lang="en-US" baseline="0" dirty="0" smtClean="0"/>
              <a:t>Everything.</a:t>
            </a:r>
          </a:p>
          <a:p>
            <a:endParaRPr lang="en-US" baseline="0" dirty="0" smtClean="0"/>
          </a:p>
          <a:p>
            <a:r>
              <a:rPr lang="en-US" baseline="0" dirty="0" smtClean="0"/>
              <a:t>Since you “knew” the details of all the streets, you gave the cabbie detailed step-by-step guidance. But when you found that the details had changed you were in a soup. Instead if you had got into the cab and told the cabbie “50 South orange avenue” then the problem of finding the route would be the cabbies and she probably knows more about the routes and is more aware of changes than you were and would find a good route taking all changes into account.</a:t>
            </a:r>
          </a:p>
          <a:p>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9</a:t>
            </a:fld>
            <a:endParaRPr lang="en-US"/>
          </a:p>
        </p:txBody>
      </p:sp>
    </p:spTree>
    <p:extLst>
      <p:ext uri="{BB962C8B-B14F-4D97-AF65-F5344CB8AC3E}">
        <p14:creationId xmlns:p14="http://schemas.microsoft.com/office/powerpoint/2010/main" val="409447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C3BE0D-3A83-411B-8ED8-8FBAF824E7A0}" type="datetimeFigureOut">
              <a:rPr lang="en-US" smtClean="0"/>
              <a:t>6/29/16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2945406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C3BE0D-3A83-411B-8ED8-8FBAF824E7A0}" type="datetimeFigureOut">
              <a:rPr lang="en-US" smtClean="0"/>
              <a:t>6/29/16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136895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C3BE0D-3A83-411B-8ED8-8FBAF824E7A0}" type="datetimeFigureOut">
              <a:rPr lang="en-US" smtClean="0"/>
              <a:t>6/29/16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1566800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C3BE0D-3A83-411B-8ED8-8FBAF824E7A0}" type="datetimeFigureOut">
              <a:rPr lang="en-US" smtClean="0"/>
              <a:t>6/29/16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1209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C3BE0D-3A83-411B-8ED8-8FBAF824E7A0}" type="datetimeFigureOut">
              <a:rPr lang="en-US" smtClean="0"/>
              <a:t>6/29/16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2543778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C3BE0D-3A83-411B-8ED8-8FBAF824E7A0}" type="datetimeFigureOut">
              <a:rPr lang="en-US" smtClean="0"/>
              <a:t>6/29/16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3023318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C3BE0D-3A83-411B-8ED8-8FBAF824E7A0}" type="datetimeFigureOut">
              <a:rPr lang="en-US" smtClean="0"/>
              <a:t>6/29/16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3246993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C3BE0D-3A83-411B-8ED8-8FBAF824E7A0}" type="datetimeFigureOut">
              <a:rPr lang="en-US" smtClean="0"/>
              <a:t>6/29/16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2153232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3BE0D-3A83-411B-8ED8-8FBAF824E7A0}" type="datetimeFigureOut">
              <a:rPr lang="en-US" smtClean="0"/>
              <a:t>6/29/16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2895079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C3BE0D-3A83-411B-8ED8-8FBAF824E7A0}" type="datetimeFigureOut">
              <a:rPr lang="en-US" smtClean="0"/>
              <a:t>6/29/16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3717129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C3BE0D-3A83-411B-8ED8-8FBAF824E7A0}" type="datetimeFigureOut">
              <a:rPr lang="en-US" smtClean="0"/>
              <a:t>6/29/16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30509942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FC3BE0D-3A83-411B-8ED8-8FBAF824E7A0}" type="datetimeFigureOut">
              <a:rPr lang="en-US" smtClean="0"/>
              <a:t>6/29/16</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FC05D5-A46E-415C-BF40-CA83716C1AAF}" type="slidenum">
              <a:rPr lang="en-US" smtClean="0"/>
              <a:t>‹#›</a:t>
            </a:fld>
            <a:endParaRPr lang="en-US"/>
          </a:p>
        </p:txBody>
      </p:sp>
    </p:spTree>
    <p:extLst>
      <p:ext uri="{BB962C8B-B14F-4D97-AF65-F5344CB8AC3E}">
        <p14:creationId xmlns:p14="http://schemas.microsoft.com/office/powerpoint/2010/main" val="229314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4.emf"/></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7.emf"/><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18.emf"/><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image" Target="../media/image16.emf"/><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20.emf"/><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image" Target="../media/image16.emf"/><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21.emf"/><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4" Type="http://schemas.openxmlformats.org/officeDocument/2006/relationships/image" Target="../media/image23.emf"/><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6.emf"/><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9.emf"/><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9.emf"/><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jpeg"/><Relationship Id="rId7" Type="http://schemas.openxmlformats.org/officeDocument/2006/relationships/image" Target="../media/image5.jpeg"/><Relationship Id="rId8"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31.emf"/><Relationship Id="rId4" Type="http://schemas.openxmlformats.org/officeDocument/2006/relationships/image" Target="../media/image32.emf"/><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33.emf"/><Relationship Id="rId4" Type="http://schemas.openxmlformats.org/officeDocument/2006/relationships/image" Target="../media/image34.emf"/><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35.emf"/><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36.emf"/><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31.emf"/><Relationship Id="rId4" Type="http://schemas.openxmlformats.org/officeDocument/2006/relationships/image" Target="../media/image37.emf"/><Relationship Id="rId5" Type="http://schemas.openxmlformats.org/officeDocument/2006/relationships/image" Target="../media/image38.emf"/><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39.emf"/><Relationship Id="rId4" Type="http://schemas.openxmlformats.org/officeDocument/2006/relationships/image" Target="../media/image35.emf"/><Relationship Id="rId5" Type="http://schemas.openxmlformats.org/officeDocument/2006/relationships/image" Target="../media/image40.emf"/><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5" Type="http://schemas.openxmlformats.org/officeDocument/2006/relationships/image" Target="../media/image9.emf"/><Relationship Id="rId6" Type="http://schemas.openxmlformats.org/officeDocument/2006/relationships/image" Target="../media/image10.emf"/><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7.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17438" y="1504950"/>
            <a:ext cx="3168688" cy="400110"/>
          </a:xfrm>
          <a:prstGeom prst="rect">
            <a:avLst/>
          </a:prstGeom>
          <a:noFill/>
        </p:spPr>
        <p:txBody>
          <a:bodyPr wrap="none" rtlCol="0">
            <a:spAutoFit/>
          </a:bodyPr>
          <a:lstStyle/>
          <a:p>
            <a:r>
              <a:rPr lang="en-US" sz="2000" dirty="0" smtClean="0">
                <a:latin typeface="Arial Black" pitchFamily="34" charset="0"/>
              </a:rPr>
              <a:t>Information Modeling</a:t>
            </a:r>
          </a:p>
        </p:txBody>
      </p:sp>
      <p:sp>
        <p:nvSpPr>
          <p:cNvPr id="6" name="TextBox 5"/>
          <p:cNvSpPr txBox="1"/>
          <p:nvPr/>
        </p:nvSpPr>
        <p:spPr>
          <a:xfrm>
            <a:off x="3056318" y="2404452"/>
            <a:ext cx="5220532" cy="400110"/>
          </a:xfrm>
          <a:prstGeom prst="rect">
            <a:avLst/>
          </a:prstGeom>
          <a:noFill/>
        </p:spPr>
        <p:txBody>
          <a:bodyPr wrap="none" rtlCol="0">
            <a:spAutoFit/>
          </a:bodyPr>
          <a:lstStyle>
            <a:defPPr>
              <a:defRPr lang="en-US"/>
            </a:defPPr>
            <a:lvl1pPr>
              <a:defRPr sz="2800"/>
            </a:lvl1pPr>
          </a:lstStyle>
          <a:p>
            <a:r>
              <a:rPr lang="en-US" sz="2000" dirty="0" smtClean="0">
                <a:latin typeface="Arial Black" pitchFamily="34" charset="0"/>
              </a:rPr>
              <a:t>Accounting </a:t>
            </a:r>
            <a:r>
              <a:rPr lang="en-US" sz="2000" dirty="0">
                <a:latin typeface="Arial Black" pitchFamily="34" charset="0"/>
              </a:rPr>
              <a:t>Information Systems -- I</a:t>
            </a:r>
          </a:p>
        </p:txBody>
      </p:sp>
      <p:grpSp>
        <p:nvGrpSpPr>
          <p:cNvPr id="9" name="Group 8"/>
          <p:cNvGrpSpPr/>
          <p:nvPr/>
        </p:nvGrpSpPr>
        <p:grpSpPr>
          <a:xfrm>
            <a:off x="762000" y="1504950"/>
            <a:ext cx="2405980" cy="1299612"/>
            <a:chOff x="762000" y="1504950"/>
            <a:chExt cx="2405980" cy="1299612"/>
          </a:xfrm>
        </p:grpSpPr>
        <p:sp>
          <p:nvSpPr>
            <p:cNvPr id="7" name="TextBox 6"/>
            <p:cNvSpPr txBox="1"/>
            <p:nvPr/>
          </p:nvSpPr>
          <p:spPr>
            <a:xfrm>
              <a:off x="762000" y="1504950"/>
              <a:ext cx="1454244" cy="400110"/>
            </a:xfrm>
            <a:prstGeom prst="rect">
              <a:avLst/>
            </a:prstGeom>
            <a:noFill/>
          </p:spPr>
          <p:txBody>
            <a:bodyPr wrap="none" rtlCol="0">
              <a:spAutoFit/>
            </a:bodyPr>
            <a:lstStyle>
              <a:defPPr>
                <a:defRPr lang="en-US"/>
              </a:defPPr>
              <a:lvl1pPr>
                <a:defRPr sz="2800"/>
              </a:lvl1pPr>
            </a:lstStyle>
            <a:p>
              <a:r>
                <a:rPr lang="en-US" sz="2000" dirty="0">
                  <a:latin typeface="Arial Black" pitchFamily="34" charset="0"/>
                </a:rPr>
                <a:t>Business</a:t>
              </a:r>
            </a:p>
          </p:txBody>
        </p:sp>
        <p:sp>
          <p:nvSpPr>
            <p:cNvPr id="8" name="TextBox 7"/>
            <p:cNvSpPr txBox="1"/>
            <p:nvPr/>
          </p:nvSpPr>
          <p:spPr>
            <a:xfrm>
              <a:off x="762000" y="2404452"/>
              <a:ext cx="2405980" cy="400110"/>
            </a:xfrm>
            <a:prstGeom prst="rect">
              <a:avLst/>
            </a:prstGeom>
            <a:noFill/>
          </p:spPr>
          <p:txBody>
            <a:bodyPr wrap="none" rtlCol="0">
              <a:spAutoFit/>
            </a:bodyPr>
            <a:lstStyle>
              <a:defPPr>
                <a:defRPr lang="en-US"/>
              </a:defPPr>
              <a:lvl1pPr>
                <a:defRPr sz="2800"/>
              </a:lvl1pPr>
            </a:lstStyle>
            <a:p>
              <a:r>
                <a:rPr lang="en-US" sz="2000" dirty="0">
                  <a:latin typeface="Arial Black" pitchFamily="34" charset="0"/>
                </a:rPr>
                <a:t>Enterprise-wide</a:t>
              </a:r>
            </a:p>
          </p:txBody>
        </p:sp>
      </p:grpSp>
    </p:spTree>
    <p:extLst>
      <p:ext uri="{BB962C8B-B14F-4D97-AF65-F5344CB8AC3E}">
        <p14:creationId xmlns:p14="http://schemas.microsoft.com/office/powerpoint/2010/main" val="207064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indefinite" fill="hold" nodeType="clickEffect">
                                  <p:stCondLst>
                                    <p:cond delay="0"/>
                                  </p:stCondLst>
                                  <p:endCondLst>
                                    <p:cond evt="onNext" delay="0">
                                      <p:tgtEl>
                                        <p:sldTgt/>
                                      </p:tgtEl>
                                    </p:cond>
                                  </p:endCondLst>
                                  <p:childTnLst>
                                    <p:animEffect transition="out" filter="fade">
                                      <p:cBhvr>
                                        <p:cTn id="6" dur="2000" tmFilter="0, 0; .2, .5; .8, .5; 1, 0"/>
                                        <p:tgtEl>
                                          <p:spTgt spid="9"/>
                                        </p:tgtEl>
                                      </p:cBhvr>
                                    </p:animEffect>
                                    <p:animScale>
                                      <p:cBhvr>
                                        <p:cTn id="7" dur="1000" autoRev="1" fill="hold"/>
                                        <p:tgtEl>
                                          <p:spTgt spid="9"/>
                                        </p:tgtEl>
                                      </p:cBhvr>
                                      <p:by x="105000" y="105000"/>
                                    </p:animScale>
                                  </p:childTnLst>
                                  <p:subTnLst>
                                    <p:animClr clrSpc="rgb" dir="cw">
                                      <p:cBhvr override="childStyle">
                                        <p:cTn dur="1" fill="hold" display="0" masterRel="nextClick" afterEffect="1"/>
                                        <p:tgtEl>
                                          <p:spTgt spid="9"/>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767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581150"/>
            <a:ext cx="1473480" cy="523220"/>
          </a:xfrm>
          <a:prstGeom prst="rect">
            <a:avLst/>
          </a:prstGeom>
          <a:noFill/>
        </p:spPr>
        <p:txBody>
          <a:bodyPr wrap="none" rtlCol="0">
            <a:spAutoFit/>
          </a:bodyPr>
          <a:lstStyle/>
          <a:p>
            <a:r>
              <a:rPr lang="en-US" sz="2800" b="1" dirty="0" smtClean="0">
                <a:latin typeface="Courier New" pitchFamily="49" charset="0"/>
                <a:cs typeface="Courier New" pitchFamily="49" charset="0"/>
              </a:rPr>
              <a:t>SELECT</a:t>
            </a:r>
            <a:endParaRPr lang="en-US" sz="2800" b="1" dirty="0">
              <a:latin typeface="Courier New" pitchFamily="49" charset="0"/>
              <a:cs typeface="Courier New" pitchFamily="49" charset="0"/>
            </a:endParaRPr>
          </a:p>
        </p:txBody>
      </p:sp>
      <p:sp>
        <p:nvSpPr>
          <p:cNvPr id="3" name="TextBox 2"/>
          <p:cNvSpPr txBox="1"/>
          <p:nvPr/>
        </p:nvSpPr>
        <p:spPr>
          <a:xfrm>
            <a:off x="2286662" y="1581150"/>
            <a:ext cx="6628738" cy="523220"/>
          </a:xfrm>
          <a:prstGeom prst="rect">
            <a:avLst/>
          </a:prstGeom>
          <a:noFill/>
        </p:spPr>
        <p:txBody>
          <a:bodyPr wrap="none" rtlCol="0">
            <a:spAutoFit/>
          </a:bodyPr>
          <a:lstStyle/>
          <a:p>
            <a:r>
              <a:rPr lang="en-US" sz="2800" b="1" dirty="0" smtClean="0">
                <a:latin typeface="Courier New" pitchFamily="49" charset="0"/>
                <a:cs typeface="Courier New" pitchFamily="49" charset="0"/>
              </a:rPr>
              <a:t>&lt;comma separated column names&gt;</a:t>
            </a:r>
            <a:endParaRPr lang="en-US" sz="2800" b="1" dirty="0">
              <a:latin typeface="Courier New" pitchFamily="49" charset="0"/>
              <a:cs typeface="Courier New" pitchFamily="49" charset="0"/>
            </a:endParaRPr>
          </a:p>
        </p:txBody>
      </p:sp>
      <p:sp>
        <p:nvSpPr>
          <p:cNvPr id="4" name="TextBox 3"/>
          <p:cNvSpPr txBox="1"/>
          <p:nvPr/>
        </p:nvSpPr>
        <p:spPr>
          <a:xfrm>
            <a:off x="762000" y="2353330"/>
            <a:ext cx="1043876" cy="523220"/>
          </a:xfrm>
          <a:prstGeom prst="rect">
            <a:avLst/>
          </a:prstGeom>
          <a:noFill/>
        </p:spPr>
        <p:txBody>
          <a:bodyPr wrap="none" rtlCol="0">
            <a:spAutoFit/>
          </a:bodyPr>
          <a:lstStyle/>
          <a:p>
            <a:r>
              <a:rPr lang="en-US" sz="2800" b="1" dirty="0" smtClean="0">
                <a:latin typeface="Courier New" pitchFamily="49" charset="0"/>
                <a:cs typeface="Courier New" pitchFamily="49" charset="0"/>
              </a:rPr>
              <a:t>FROM</a:t>
            </a:r>
            <a:endParaRPr lang="en-US" sz="2800" b="1" dirty="0">
              <a:latin typeface="Courier New" pitchFamily="49" charset="0"/>
              <a:cs typeface="Courier New" pitchFamily="49" charset="0"/>
            </a:endParaRPr>
          </a:p>
        </p:txBody>
      </p:sp>
      <p:sp>
        <p:nvSpPr>
          <p:cNvPr id="5" name="TextBox 4"/>
          <p:cNvSpPr txBox="1"/>
          <p:nvPr/>
        </p:nvSpPr>
        <p:spPr>
          <a:xfrm>
            <a:off x="2286662" y="2311620"/>
            <a:ext cx="6413935" cy="523220"/>
          </a:xfrm>
          <a:prstGeom prst="rect">
            <a:avLst/>
          </a:prstGeom>
          <a:noFill/>
        </p:spPr>
        <p:txBody>
          <a:bodyPr wrap="none" rtlCol="0">
            <a:spAutoFit/>
          </a:bodyPr>
          <a:lstStyle/>
          <a:p>
            <a:r>
              <a:rPr lang="en-US" sz="2800" b="1" dirty="0" smtClean="0">
                <a:latin typeface="Courier New" pitchFamily="49" charset="0"/>
                <a:cs typeface="Courier New" pitchFamily="49" charset="0"/>
              </a:rPr>
              <a:t>&lt;comma separated table names&gt;</a:t>
            </a:r>
          </a:p>
        </p:txBody>
      </p:sp>
      <p:sp>
        <p:nvSpPr>
          <p:cNvPr id="6" name="TextBox 5"/>
          <p:cNvSpPr txBox="1"/>
          <p:nvPr/>
        </p:nvSpPr>
        <p:spPr>
          <a:xfrm>
            <a:off x="762000" y="3115330"/>
            <a:ext cx="1258678" cy="523220"/>
          </a:xfrm>
          <a:prstGeom prst="rect">
            <a:avLst/>
          </a:prstGeom>
          <a:noFill/>
        </p:spPr>
        <p:txBody>
          <a:bodyPr wrap="none" rtlCol="0">
            <a:spAutoFit/>
          </a:bodyPr>
          <a:lstStyle/>
          <a:p>
            <a:r>
              <a:rPr lang="en-US" sz="2800" b="1" dirty="0" smtClean="0">
                <a:latin typeface="Courier New" pitchFamily="49" charset="0"/>
                <a:cs typeface="Courier New" pitchFamily="49" charset="0"/>
              </a:rPr>
              <a:t>WHERE</a:t>
            </a:r>
            <a:endParaRPr lang="en-US" sz="2800" b="1" dirty="0">
              <a:latin typeface="Courier New" pitchFamily="49" charset="0"/>
              <a:cs typeface="Courier New" pitchFamily="49" charset="0"/>
            </a:endParaRPr>
          </a:p>
        </p:txBody>
      </p:sp>
      <p:sp>
        <p:nvSpPr>
          <p:cNvPr id="7" name="TextBox 6"/>
          <p:cNvSpPr txBox="1"/>
          <p:nvPr/>
        </p:nvSpPr>
        <p:spPr>
          <a:xfrm>
            <a:off x="2286000" y="3115330"/>
            <a:ext cx="2547492" cy="523220"/>
          </a:xfrm>
          <a:prstGeom prst="rect">
            <a:avLst/>
          </a:prstGeom>
          <a:noFill/>
        </p:spPr>
        <p:txBody>
          <a:bodyPr wrap="none" rtlCol="0">
            <a:spAutoFit/>
          </a:bodyPr>
          <a:lstStyle/>
          <a:p>
            <a:r>
              <a:rPr lang="en-US" sz="2800" b="1" dirty="0" smtClean="0">
                <a:latin typeface="Courier New" pitchFamily="49" charset="0"/>
                <a:cs typeface="Courier New" pitchFamily="49" charset="0"/>
              </a:rPr>
              <a:t>&lt;condition&gt;</a:t>
            </a:r>
          </a:p>
        </p:txBody>
      </p:sp>
      <p:sp>
        <p:nvSpPr>
          <p:cNvPr id="8" name="TextBox 7"/>
          <p:cNvSpPr txBox="1"/>
          <p:nvPr/>
        </p:nvSpPr>
        <p:spPr>
          <a:xfrm>
            <a:off x="304800" y="221218"/>
            <a:ext cx="4439933" cy="400110"/>
          </a:xfrm>
          <a:prstGeom prst="rect">
            <a:avLst/>
          </a:prstGeom>
          <a:noFill/>
        </p:spPr>
        <p:txBody>
          <a:bodyPr wrap="none" rtlCol="0">
            <a:spAutoFit/>
          </a:bodyPr>
          <a:lstStyle/>
          <a:p>
            <a:r>
              <a:rPr lang="en-US" sz="2000" b="1" dirty="0" smtClean="0"/>
              <a:t>Basic structure of SQL SELECT statement</a:t>
            </a:r>
            <a:endParaRPr lang="en-US" sz="2000" b="1" dirty="0"/>
          </a:p>
        </p:txBody>
      </p:sp>
    </p:spTree>
    <p:extLst>
      <p:ext uri="{BB962C8B-B14F-4D97-AF65-F5344CB8AC3E}">
        <p14:creationId xmlns:p14="http://schemas.microsoft.com/office/powerpoint/2010/main" val="64897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21218"/>
            <a:ext cx="7828874" cy="400110"/>
          </a:xfrm>
          <a:prstGeom prst="rect">
            <a:avLst/>
          </a:prstGeom>
          <a:noFill/>
        </p:spPr>
        <p:txBody>
          <a:bodyPr wrap="none" rtlCol="0">
            <a:spAutoFit/>
          </a:bodyPr>
          <a:lstStyle/>
          <a:p>
            <a:r>
              <a:rPr lang="en-US" sz="2000" b="1" dirty="0" smtClean="0"/>
              <a:t>All </a:t>
            </a:r>
            <a:r>
              <a:rPr lang="en-US" sz="2000" b="1" dirty="0"/>
              <a:t>details of all </a:t>
            </a:r>
            <a:r>
              <a:rPr lang="en-US" sz="2000" b="1" dirty="0" smtClean="0"/>
              <a:t>suppliers. Order the results in ascending order of names</a:t>
            </a:r>
            <a:endParaRPr lang="en-US" sz="2000" b="1" dirty="0"/>
          </a:p>
        </p:txBody>
      </p:sp>
      <p:sp>
        <p:nvSpPr>
          <p:cNvPr id="5" name="TextBox 4"/>
          <p:cNvSpPr txBox="1"/>
          <p:nvPr/>
        </p:nvSpPr>
        <p:spPr>
          <a:xfrm>
            <a:off x="381000" y="895350"/>
            <a:ext cx="1704697" cy="369332"/>
          </a:xfrm>
          <a:prstGeom prst="rect">
            <a:avLst/>
          </a:prstGeom>
          <a:noFill/>
        </p:spPr>
        <p:txBody>
          <a:bodyPr wrap="none" rtlCol="0">
            <a:spAutoFit/>
          </a:bodyPr>
          <a:lstStyle/>
          <a:p>
            <a:r>
              <a:rPr lang="en-US" dirty="0" smtClean="0"/>
              <a:t>What we expect</a:t>
            </a:r>
            <a:endParaRPr lang="en-US" dirty="0"/>
          </a:p>
        </p:txBody>
      </p:sp>
      <p:sp>
        <p:nvSpPr>
          <p:cNvPr id="6" name="TextBox 5"/>
          <p:cNvSpPr txBox="1"/>
          <p:nvPr/>
        </p:nvSpPr>
        <p:spPr>
          <a:xfrm>
            <a:off x="4495800" y="1340882"/>
            <a:ext cx="1473480" cy="523220"/>
          </a:xfrm>
          <a:prstGeom prst="rect">
            <a:avLst/>
          </a:prstGeom>
          <a:noFill/>
        </p:spPr>
        <p:txBody>
          <a:bodyPr wrap="none" rtlCol="0">
            <a:spAutoFit/>
          </a:bodyPr>
          <a:lstStyle/>
          <a:p>
            <a:r>
              <a:rPr lang="en-US" sz="2800" b="1" dirty="0" smtClean="0">
                <a:latin typeface="Courier New" pitchFamily="49" charset="0"/>
                <a:cs typeface="Courier New" pitchFamily="49" charset="0"/>
              </a:rPr>
              <a:t>SELECT</a:t>
            </a:r>
            <a:endParaRPr lang="en-US" sz="2800" b="1" dirty="0">
              <a:latin typeface="Courier New" pitchFamily="49" charset="0"/>
              <a:cs typeface="Courier New" pitchFamily="49" charset="0"/>
            </a:endParaRPr>
          </a:p>
        </p:txBody>
      </p:sp>
      <p:sp>
        <p:nvSpPr>
          <p:cNvPr id="12" name="TextBox 11"/>
          <p:cNvSpPr txBox="1"/>
          <p:nvPr/>
        </p:nvSpPr>
        <p:spPr>
          <a:xfrm>
            <a:off x="5917920" y="1340882"/>
            <a:ext cx="399468" cy="523220"/>
          </a:xfrm>
          <a:prstGeom prst="rect">
            <a:avLst/>
          </a:prstGeom>
          <a:noFill/>
        </p:spPr>
        <p:txBody>
          <a:bodyPr wrap="none" rtlCol="0">
            <a:spAutoFit/>
          </a:bodyPr>
          <a:lstStyle/>
          <a:p>
            <a:r>
              <a:rPr lang="en-US" sz="2800" b="1" dirty="0" smtClean="0">
                <a:latin typeface="Courier New" pitchFamily="49" charset="0"/>
                <a:cs typeface="Courier New" pitchFamily="49" charset="0"/>
              </a:rPr>
              <a:t>*</a:t>
            </a:r>
            <a:endParaRPr lang="en-US" sz="2800" b="1" dirty="0">
              <a:latin typeface="Courier New" pitchFamily="49" charset="0"/>
              <a:cs typeface="Courier New" pitchFamily="49" charset="0"/>
            </a:endParaRPr>
          </a:p>
        </p:txBody>
      </p:sp>
      <p:sp>
        <p:nvSpPr>
          <p:cNvPr id="13" name="TextBox 12"/>
          <p:cNvSpPr txBox="1"/>
          <p:nvPr/>
        </p:nvSpPr>
        <p:spPr>
          <a:xfrm>
            <a:off x="4485290" y="1729432"/>
            <a:ext cx="1043876" cy="523220"/>
          </a:xfrm>
          <a:prstGeom prst="rect">
            <a:avLst/>
          </a:prstGeom>
          <a:noFill/>
        </p:spPr>
        <p:txBody>
          <a:bodyPr wrap="none" rtlCol="0">
            <a:spAutoFit/>
          </a:bodyPr>
          <a:lstStyle/>
          <a:p>
            <a:r>
              <a:rPr lang="en-US" sz="2800" b="1" dirty="0" smtClean="0">
                <a:latin typeface="Courier New" pitchFamily="49" charset="0"/>
                <a:cs typeface="Courier New" pitchFamily="49" charset="0"/>
              </a:rPr>
              <a:t>FROM</a:t>
            </a:r>
            <a:endParaRPr lang="en-US" sz="2800" b="1" dirty="0">
              <a:latin typeface="Courier New" pitchFamily="49" charset="0"/>
              <a:cs typeface="Courier New" pitchFamily="49" charset="0"/>
            </a:endParaRPr>
          </a:p>
        </p:txBody>
      </p:sp>
      <p:sp>
        <p:nvSpPr>
          <p:cNvPr id="14" name="TextBox 13"/>
          <p:cNvSpPr txBox="1"/>
          <p:nvPr/>
        </p:nvSpPr>
        <p:spPr>
          <a:xfrm>
            <a:off x="5475164" y="1719252"/>
            <a:ext cx="2117887" cy="523220"/>
          </a:xfrm>
          <a:prstGeom prst="rect">
            <a:avLst/>
          </a:prstGeom>
          <a:noFill/>
        </p:spPr>
        <p:txBody>
          <a:bodyPr wrap="none" rtlCol="0">
            <a:spAutoFit/>
          </a:bodyPr>
          <a:lstStyle/>
          <a:p>
            <a:r>
              <a:rPr lang="en-US" sz="2800" b="1" dirty="0" smtClean="0">
                <a:latin typeface="Courier New" pitchFamily="49" charset="0"/>
                <a:cs typeface="Courier New" pitchFamily="49" charset="0"/>
              </a:rPr>
              <a:t>suppliers</a:t>
            </a:r>
            <a:endParaRPr lang="en-US" sz="2800" b="1" dirty="0">
              <a:latin typeface="Courier New" pitchFamily="49" charset="0"/>
              <a:cs typeface="Courier New" pitchFamily="49" charset="0"/>
            </a:endParaRPr>
          </a:p>
        </p:txBody>
      </p:sp>
      <p:pic>
        <p:nvPicPr>
          <p:cNvPr id="266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850" y="1344714"/>
            <a:ext cx="2524125" cy="1152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6" name="TextBox 15"/>
          <p:cNvSpPr txBox="1"/>
          <p:nvPr/>
        </p:nvSpPr>
        <p:spPr>
          <a:xfrm>
            <a:off x="4495800" y="2128822"/>
            <a:ext cx="2117887" cy="523220"/>
          </a:xfrm>
          <a:prstGeom prst="rect">
            <a:avLst/>
          </a:prstGeom>
          <a:noFill/>
        </p:spPr>
        <p:txBody>
          <a:bodyPr wrap="none" rtlCol="0">
            <a:spAutoFit/>
          </a:bodyPr>
          <a:lstStyle/>
          <a:p>
            <a:r>
              <a:rPr lang="en-US" sz="2800" b="1" dirty="0" smtClean="0">
                <a:latin typeface="Courier New" pitchFamily="49" charset="0"/>
                <a:cs typeface="Courier New" pitchFamily="49" charset="0"/>
              </a:rPr>
              <a:t>ORDER BY </a:t>
            </a:r>
            <a:endParaRPr lang="en-US" sz="2800" b="1" dirty="0">
              <a:latin typeface="Courier New" pitchFamily="49" charset="0"/>
              <a:cs typeface="Courier New" pitchFamily="49" charset="0"/>
            </a:endParaRPr>
          </a:p>
        </p:txBody>
      </p:sp>
      <p:sp>
        <p:nvSpPr>
          <p:cNvPr id="17" name="TextBox 16"/>
          <p:cNvSpPr txBox="1"/>
          <p:nvPr/>
        </p:nvSpPr>
        <p:spPr>
          <a:xfrm>
            <a:off x="6645113" y="2118642"/>
            <a:ext cx="1258678" cy="523220"/>
          </a:xfrm>
          <a:prstGeom prst="rect">
            <a:avLst/>
          </a:prstGeom>
          <a:noFill/>
        </p:spPr>
        <p:txBody>
          <a:bodyPr wrap="none" rtlCol="0">
            <a:spAutoFit/>
          </a:bodyPr>
          <a:lstStyle/>
          <a:p>
            <a:r>
              <a:rPr lang="en-US" sz="2800" b="1" dirty="0" err="1" smtClean="0">
                <a:latin typeface="Courier New" pitchFamily="49" charset="0"/>
                <a:cs typeface="Courier New" pitchFamily="49" charset="0"/>
              </a:rPr>
              <a:t>sname</a:t>
            </a:r>
            <a:endParaRPr lang="en-US" sz="2800" b="1" dirty="0">
              <a:latin typeface="Courier New" pitchFamily="49" charset="0"/>
              <a:cs typeface="Courier New" pitchFamily="49" charset="0"/>
            </a:endParaRPr>
          </a:p>
        </p:txBody>
      </p:sp>
      <p:sp>
        <p:nvSpPr>
          <p:cNvPr id="18" name="Line Callout 1 17"/>
          <p:cNvSpPr/>
          <p:nvPr/>
        </p:nvSpPr>
        <p:spPr>
          <a:xfrm>
            <a:off x="2052833" y="2941082"/>
            <a:ext cx="3916447" cy="1219200"/>
          </a:xfrm>
          <a:prstGeom prst="borderCallout1">
            <a:avLst>
              <a:gd name="adj1" fmla="val -1939"/>
              <a:gd name="adj2" fmla="val 49147"/>
              <a:gd name="adj3" fmla="val -28262"/>
              <a:gd name="adj4" fmla="val 7244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Use ORDER BY to control the order of rows in the output. </a:t>
            </a:r>
          </a:p>
          <a:p>
            <a:endParaRPr lang="en-US" sz="1600" dirty="0" smtClean="0">
              <a:solidFill>
                <a:schemeClr val="tx1"/>
              </a:solidFill>
            </a:endParaRPr>
          </a:p>
          <a:p>
            <a:r>
              <a:rPr lang="en-US" sz="1600" dirty="0" smtClean="0">
                <a:solidFill>
                  <a:schemeClr val="tx1"/>
                </a:solidFill>
              </a:rPr>
              <a:t>Default ordering is ascending. We can specify ASC or DESC.</a:t>
            </a:r>
            <a:endParaRPr lang="en-US" sz="1600" dirty="0">
              <a:solidFill>
                <a:schemeClr val="tx1"/>
              </a:solidFill>
            </a:endParaRPr>
          </a:p>
        </p:txBody>
      </p:sp>
    </p:spTree>
    <p:extLst>
      <p:ext uri="{BB962C8B-B14F-4D97-AF65-F5344CB8AC3E}">
        <p14:creationId xmlns:p14="http://schemas.microsoft.com/office/powerpoint/2010/main" val="316454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25"/>
                                        </p:tgtEl>
                                        <p:attrNameLst>
                                          <p:attrName>style.visibility</p:attrName>
                                        </p:attrNameLst>
                                      </p:cBhvr>
                                      <p:to>
                                        <p:strVal val="visible"/>
                                      </p:to>
                                    </p:set>
                                    <p:animEffect transition="in" filter="fade">
                                      <p:cBhvr>
                                        <p:cTn id="7" dur="500"/>
                                        <p:tgtEl>
                                          <p:spTgt spid="2662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p:bldP spid="13" grpId="0"/>
      <p:bldP spid="14" grpId="0"/>
      <p:bldP spid="16" grpId="0"/>
      <p:bldP spid="17" grpId="0"/>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1218"/>
            <a:ext cx="7451014" cy="1015663"/>
          </a:xfrm>
          <a:prstGeom prst="rect">
            <a:avLst/>
          </a:prstGeom>
          <a:noFill/>
        </p:spPr>
        <p:txBody>
          <a:bodyPr wrap="none" rtlCol="0">
            <a:spAutoFit/>
          </a:bodyPr>
          <a:lstStyle/>
          <a:p>
            <a:r>
              <a:rPr lang="en-US" sz="2000" b="1" dirty="0" smtClean="0"/>
              <a:t>Query 2: All details of all parts </a:t>
            </a:r>
          </a:p>
          <a:p>
            <a:endParaRPr lang="en-US" sz="2000" b="1" dirty="0"/>
          </a:p>
          <a:p>
            <a:r>
              <a:rPr lang="en-US" sz="2000" b="1" dirty="0" smtClean="0"/>
              <a:t>Your turn -- pause the video, answer the question and then proceed.</a:t>
            </a:r>
            <a:endParaRPr lang="en-US" sz="2000" b="1" dirty="0"/>
          </a:p>
        </p:txBody>
      </p:sp>
      <p:sp>
        <p:nvSpPr>
          <p:cNvPr id="3" name="TextBox 2"/>
          <p:cNvSpPr txBox="1"/>
          <p:nvPr/>
        </p:nvSpPr>
        <p:spPr>
          <a:xfrm>
            <a:off x="5181600" y="2190750"/>
            <a:ext cx="1473480" cy="523220"/>
          </a:xfrm>
          <a:prstGeom prst="rect">
            <a:avLst/>
          </a:prstGeom>
          <a:noFill/>
        </p:spPr>
        <p:txBody>
          <a:bodyPr wrap="none" rtlCol="0">
            <a:spAutoFit/>
          </a:bodyPr>
          <a:lstStyle/>
          <a:p>
            <a:r>
              <a:rPr lang="en-US" sz="2800" b="1" dirty="0" smtClean="0">
                <a:latin typeface="Courier New" pitchFamily="49" charset="0"/>
                <a:cs typeface="Courier New" pitchFamily="49" charset="0"/>
              </a:rPr>
              <a:t>SELECT</a:t>
            </a:r>
            <a:endParaRPr lang="en-US" sz="2800" b="1" dirty="0">
              <a:latin typeface="Courier New" pitchFamily="49" charset="0"/>
              <a:cs typeface="Courier New" pitchFamily="49" charset="0"/>
            </a:endParaRPr>
          </a:p>
        </p:txBody>
      </p:sp>
      <p:sp>
        <p:nvSpPr>
          <p:cNvPr id="4" name="TextBox 3"/>
          <p:cNvSpPr txBox="1"/>
          <p:nvPr/>
        </p:nvSpPr>
        <p:spPr>
          <a:xfrm>
            <a:off x="6603720" y="2190750"/>
            <a:ext cx="399468" cy="523220"/>
          </a:xfrm>
          <a:prstGeom prst="rect">
            <a:avLst/>
          </a:prstGeom>
          <a:noFill/>
        </p:spPr>
        <p:txBody>
          <a:bodyPr wrap="none" rtlCol="0">
            <a:spAutoFit/>
          </a:bodyPr>
          <a:lstStyle/>
          <a:p>
            <a:r>
              <a:rPr lang="en-US" sz="2800" b="1" dirty="0" smtClean="0">
                <a:latin typeface="Courier New" pitchFamily="49" charset="0"/>
                <a:cs typeface="Courier New" pitchFamily="49" charset="0"/>
              </a:rPr>
              <a:t>*</a:t>
            </a:r>
            <a:endParaRPr lang="en-US" sz="2800" b="1" dirty="0">
              <a:latin typeface="Courier New" pitchFamily="49" charset="0"/>
              <a:cs typeface="Courier New" pitchFamily="49" charset="0"/>
            </a:endParaRPr>
          </a:p>
        </p:txBody>
      </p:sp>
      <p:sp>
        <p:nvSpPr>
          <p:cNvPr id="5" name="TextBox 4"/>
          <p:cNvSpPr txBox="1"/>
          <p:nvPr/>
        </p:nvSpPr>
        <p:spPr>
          <a:xfrm>
            <a:off x="5181600" y="2734330"/>
            <a:ext cx="1043876" cy="523220"/>
          </a:xfrm>
          <a:prstGeom prst="rect">
            <a:avLst/>
          </a:prstGeom>
          <a:noFill/>
        </p:spPr>
        <p:txBody>
          <a:bodyPr wrap="none" rtlCol="0">
            <a:spAutoFit/>
          </a:bodyPr>
          <a:lstStyle/>
          <a:p>
            <a:r>
              <a:rPr lang="en-US" sz="2800" b="1" dirty="0" smtClean="0">
                <a:latin typeface="Courier New" pitchFamily="49" charset="0"/>
                <a:cs typeface="Courier New" pitchFamily="49" charset="0"/>
              </a:rPr>
              <a:t>FROM</a:t>
            </a:r>
            <a:endParaRPr lang="en-US" sz="2800" b="1" dirty="0">
              <a:latin typeface="Courier New" pitchFamily="49" charset="0"/>
              <a:cs typeface="Courier New" pitchFamily="49" charset="0"/>
            </a:endParaRPr>
          </a:p>
        </p:txBody>
      </p:sp>
      <p:sp>
        <p:nvSpPr>
          <p:cNvPr id="6" name="TextBox 5"/>
          <p:cNvSpPr txBox="1"/>
          <p:nvPr/>
        </p:nvSpPr>
        <p:spPr>
          <a:xfrm>
            <a:off x="6181984" y="2692620"/>
            <a:ext cx="1258678" cy="523220"/>
          </a:xfrm>
          <a:prstGeom prst="rect">
            <a:avLst/>
          </a:prstGeom>
          <a:noFill/>
        </p:spPr>
        <p:txBody>
          <a:bodyPr wrap="none" rtlCol="0">
            <a:spAutoFit/>
          </a:bodyPr>
          <a:lstStyle/>
          <a:p>
            <a:r>
              <a:rPr lang="en-US" sz="2800" b="1" dirty="0" smtClean="0">
                <a:latin typeface="Courier New" pitchFamily="49" charset="0"/>
                <a:cs typeface="Courier New" pitchFamily="49" charset="0"/>
              </a:rPr>
              <a:t>parts</a:t>
            </a:r>
            <a:endParaRPr lang="en-US" sz="2800" b="1" dirty="0">
              <a:latin typeface="Courier New" pitchFamily="49" charset="0"/>
              <a:cs typeface="Courier New" pitchFamily="49" charset="0"/>
            </a:endParaRPr>
          </a:p>
        </p:txBody>
      </p:sp>
      <p:sp>
        <p:nvSpPr>
          <p:cNvPr id="7" name="TextBox 6"/>
          <p:cNvSpPr txBox="1"/>
          <p:nvPr/>
        </p:nvSpPr>
        <p:spPr>
          <a:xfrm>
            <a:off x="381000" y="1745218"/>
            <a:ext cx="1704697" cy="369332"/>
          </a:xfrm>
          <a:prstGeom prst="rect">
            <a:avLst/>
          </a:prstGeom>
          <a:noFill/>
        </p:spPr>
        <p:txBody>
          <a:bodyPr wrap="none" rtlCol="0">
            <a:spAutoFit/>
          </a:bodyPr>
          <a:lstStyle/>
          <a:p>
            <a:r>
              <a:rPr lang="en-US" dirty="0" smtClean="0"/>
              <a:t>What we expect</a:t>
            </a:r>
            <a:endParaRPr lang="en-US" dirty="0"/>
          </a:p>
        </p:txBody>
      </p:sp>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94080"/>
            <a:ext cx="3429000" cy="14968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696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1218"/>
            <a:ext cx="7527125" cy="1015663"/>
          </a:xfrm>
          <a:prstGeom prst="rect">
            <a:avLst/>
          </a:prstGeom>
          <a:noFill/>
        </p:spPr>
        <p:txBody>
          <a:bodyPr wrap="none" rtlCol="0">
            <a:spAutoFit/>
          </a:bodyPr>
          <a:lstStyle/>
          <a:p>
            <a:r>
              <a:rPr lang="en-US" sz="2000" b="1" dirty="0" smtClean="0"/>
              <a:t>Query 2: All details of all parts , but in descending order of weight.</a:t>
            </a:r>
          </a:p>
          <a:p>
            <a:endParaRPr lang="en-US" sz="2000" b="1" dirty="0"/>
          </a:p>
          <a:p>
            <a:r>
              <a:rPr lang="en-US" sz="2000" b="1" dirty="0" smtClean="0"/>
              <a:t>Your turn -- pause the video, answer the question and then proceed.</a:t>
            </a:r>
            <a:endParaRPr lang="en-US" sz="2000" b="1" dirty="0"/>
          </a:p>
        </p:txBody>
      </p:sp>
      <p:sp>
        <p:nvSpPr>
          <p:cNvPr id="3" name="TextBox 2"/>
          <p:cNvSpPr txBox="1"/>
          <p:nvPr/>
        </p:nvSpPr>
        <p:spPr>
          <a:xfrm>
            <a:off x="4343400" y="2190750"/>
            <a:ext cx="1473480" cy="523220"/>
          </a:xfrm>
          <a:prstGeom prst="rect">
            <a:avLst/>
          </a:prstGeom>
          <a:noFill/>
        </p:spPr>
        <p:txBody>
          <a:bodyPr wrap="none" rtlCol="0">
            <a:spAutoFit/>
          </a:bodyPr>
          <a:lstStyle/>
          <a:p>
            <a:r>
              <a:rPr lang="en-US" sz="2800" b="1" dirty="0" smtClean="0">
                <a:latin typeface="Courier New" pitchFamily="49" charset="0"/>
                <a:cs typeface="Courier New" pitchFamily="49" charset="0"/>
              </a:rPr>
              <a:t>SELECT</a:t>
            </a:r>
            <a:endParaRPr lang="en-US" sz="2800" b="1" dirty="0">
              <a:latin typeface="Courier New" pitchFamily="49" charset="0"/>
              <a:cs typeface="Courier New" pitchFamily="49" charset="0"/>
            </a:endParaRPr>
          </a:p>
        </p:txBody>
      </p:sp>
      <p:sp>
        <p:nvSpPr>
          <p:cNvPr id="4" name="TextBox 3"/>
          <p:cNvSpPr txBox="1"/>
          <p:nvPr/>
        </p:nvSpPr>
        <p:spPr>
          <a:xfrm>
            <a:off x="5765520" y="2190750"/>
            <a:ext cx="399468" cy="523220"/>
          </a:xfrm>
          <a:prstGeom prst="rect">
            <a:avLst/>
          </a:prstGeom>
          <a:noFill/>
        </p:spPr>
        <p:txBody>
          <a:bodyPr wrap="none" rtlCol="0">
            <a:spAutoFit/>
          </a:bodyPr>
          <a:lstStyle/>
          <a:p>
            <a:r>
              <a:rPr lang="en-US" sz="2800" b="1" dirty="0" smtClean="0">
                <a:latin typeface="Courier New" pitchFamily="49" charset="0"/>
                <a:cs typeface="Courier New" pitchFamily="49" charset="0"/>
              </a:rPr>
              <a:t>*</a:t>
            </a:r>
            <a:endParaRPr lang="en-US" sz="2800" b="1" dirty="0">
              <a:latin typeface="Courier New" pitchFamily="49" charset="0"/>
              <a:cs typeface="Courier New" pitchFamily="49" charset="0"/>
            </a:endParaRPr>
          </a:p>
        </p:txBody>
      </p:sp>
      <p:sp>
        <p:nvSpPr>
          <p:cNvPr id="5" name="TextBox 4"/>
          <p:cNvSpPr txBox="1"/>
          <p:nvPr/>
        </p:nvSpPr>
        <p:spPr>
          <a:xfrm>
            <a:off x="4343400" y="2734330"/>
            <a:ext cx="1043876" cy="523220"/>
          </a:xfrm>
          <a:prstGeom prst="rect">
            <a:avLst/>
          </a:prstGeom>
          <a:noFill/>
        </p:spPr>
        <p:txBody>
          <a:bodyPr wrap="none" rtlCol="0">
            <a:spAutoFit/>
          </a:bodyPr>
          <a:lstStyle/>
          <a:p>
            <a:r>
              <a:rPr lang="en-US" sz="2800" b="1" dirty="0" smtClean="0">
                <a:latin typeface="Courier New" pitchFamily="49" charset="0"/>
                <a:cs typeface="Courier New" pitchFamily="49" charset="0"/>
              </a:rPr>
              <a:t>FROM</a:t>
            </a:r>
            <a:endParaRPr lang="en-US" sz="2800" b="1" dirty="0">
              <a:latin typeface="Courier New" pitchFamily="49" charset="0"/>
              <a:cs typeface="Courier New" pitchFamily="49" charset="0"/>
            </a:endParaRPr>
          </a:p>
        </p:txBody>
      </p:sp>
      <p:sp>
        <p:nvSpPr>
          <p:cNvPr id="6" name="TextBox 5"/>
          <p:cNvSpPr txBox="1"/>
          <p:nvPr/>
        </p:nvSpPr>
        <p:spPr>
          <a:xfrm>
            <a:off x="5343784" y="2692620"/>
            <a:ext cx="1258678" cy="523220"/>
          </a:xfrm>
          <a:prstGeom prst="rect">
            <a:avLst/>
          </a:prstGeom>
          <a:noFill/>
        </p:spPr>
        <p:txBody>
          <a:bodyPr wrap="none" rtlCol="0">
            <a:spAutoFit/>
          </a:bodyPr>
          <a:lstStyle/>
          <a:p>
            <a:r>
              <a:rPr lang="en-US" sz="2800" b="1" dirty="0" smtClean="0">
                <a:latin typeface="Courier New" pitchFamily="49" charset="0"/>
                <a:cs typeface="Courier New" pitchFamily="49" charset="0"/>
              </a:rPr>
              <a:t>parts</a:t>
            </a:r>
            <a:endParaRPr lang="en-US" sz="2800" b="1" dirty="0">
              <a:latin typeface="Courier New" pitchFamily="49" charset="0"/>
              <a:cs typeface="Courier New" pitchFamily="49" charset="0"/>
            </a:endParaRPr>
          </a:p>
        </p:txBody>
      </p:sp>
      <p:sp>
        <p:nvSpPr>
          <p:cNvPr id="7" name="TextBox 6"/>
          <p:cNvSpPr txBox="1"/>
          <p:nvPr/>
        </p:nvSpPr>
        <p:spPr>
          <a:xfrm>
            <a:off x="381000" y="1745218"/>
            <a:ext cx="1704697" cy="369332"/>
          </a:xfrm>
          <a:prstGeom prst="rect">
            <a:avLst/>
          </a:prstGeom>
          <a:noFill/>
        </p:spPr>
        <p:txBody>
          <a:bodyPr wrap="none" rtlCol="0">
            <a:spAutoFit/>
          </a:bodyPr>
          <a:lstStyle/>
          <a:p>
            <a:r>
              <a:rPr lang="en-US" dirty="0" smtClean="0"/>
              <a:t>What we expect</a:t>
            </a:r>
            <a:endParaRPr lang="en-US" dirty="0"/>
          </a:p>
        </p:txBody>
      </p:sp>
      <p:sp>
        <p:nvSpPr>
          <p:cNvPr id="10" name="TextBox 9"/>
          <p:cNvSpPr txBox="1"/>
          <p:nvPr/>
        </p:nvSpPr>
        <p:spPr>
          <a:xfrm>
            <a:off x="4343400" y="3233570"/>
            <a:ext cx="2117887" cy="523220"/>
          </a:xfrm>
          <a:prstGeom prst="rect">
            <a:avLst/>
          </a:prstGeom>
          <a:noFill/>
        </p:spPr>
        <p:txBody>
          <a:bodyPr wrap="none" rtlCol="0">
            <a:spAutoFit/>
          </a:bodyPr>
          <a:lstStyle/>
          <a:p>
            <a:r>
              <a:rPr lang="en-US" sz="2800" b="1" dirty="0" smtClean="0">
                <a:latin typeface="Courier New" pitchFamily="49" charset="0"/>
                <a:cs typeface="Courier New" pitchFamily="49" charset="0"/>
              </a:rPr>
              <a:t>ORDER BY </a:t>
            </a:r>
            <a:endParaRPr lang="en-US" sz="2800" b="1" dirty="0">
              <a:latin typeface="Courier New" pitchFamily="49" charset="0"/>
              <a:cs typeface="Courier New" pitchFamily="49" charset="0"/>
            </a:endParaRPr>
          </a:p>
        </p:txBody>
      </p:sp>
      <p:sp>
        <p:nvSpPr>
          <p:cNvPr id="11" name="TextBox 10"/>
          <p:cNvSpPr txBox="1"/>
          <p:nvPr/>
        </p:nvSpPr>
        <p:spPr>
          <a:xfrm>
            <a:off x="6437522" y="3223390"/>
            <a:ext cx="2547492" cy="523220"/>
          </a:xfrm>
          <a:prstGeom prst="rect">
            <a:avLst/>
          </a:prstGeom>
          <a:noFill/>
        </p:spPr>
        <p:txBody>
          <a:bodyPr wrap="none" rtlCol="0">
            <a:spAutoFit/>
          </a:bodyPr>
          <a:lstStyle/>
          <a:p>
            <a:r>
              <a:rPr lang="en-US" sz="2800" b="1" dirty="0">
                <a:latin typeface="Courier New" pitchFamily="49" charset="0"/>
                <a:cs typeface="Courier New" pitchFamily="49" charset="0"/>
              </a:rPr>
              <a:t>w</a:t>
            </a:r>
            <a:r>
              <a:rPr lang="en-US" sz="2800" b="1" dirty="0" smtClean="0">
                <a:latin typeface="Courier New" pitchFamily="49" charset="0"/>
                <a:cs typeface="Courier New" pitchFamily="49" charset="0"/>
              </a:rPr>
              <a:t>eight DESC</a:t>
            </a:r>
            <a:endParaRPr lang="en-US" sz="2800" b="1" dirty="0">
              <a:latin typeface="Courier New" pitchFamily="49" charset="0"/>
              <a:cs typeface="Courier New" pitchFamily="49"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82717"/>
            <a:ext cx="3353457" cy="14638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998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1218"/>
            <a:ext cx="5608395" cy="400110"/>
          </a:xfrm>
          <a:prstGeom prst="rect">
            <a:avLst/>
          </a:prstGeom>
          <a:noFill/>
        </p:spPr>
        <p:txBody>
          <a:bodyPr wrap="none" rtlCol="0">
            <a:spAutoFit/>
          </a:bodyPr>
          <a:lstStyle/>
          <a:p>
            <a:r>
              <a:rPr lang="en-US" sz="2000" b="1" dirty="0" smtClean="0"/>
              <a:t>Query 3: Supplier name and status for all suppliers </a:t>
            </a:r>
          </a:p>
        </p:txBody>
      </p:sp>
      <p:sp>
        <p:nvSpPr>
          <p:cNvPr id="3" name="TextBox 2"/>
          <p:cNvSpPr txBox="1"/>
          <p:nvPr/>
        </p:nvSpPr>
        <p:spPr>
          <a:xfrm>
            <a:off x="3515731" y="2724150"/>
            <a:ext cx="1473480" cy="523220"/>
          </a:xfrm>
          <a:prstGeom prst="rect">
            <a:avLst/>
          </a:prstGeom>
          <a:noFill/>
        </p:spPr>
        <p:txBody>
          <a:bodyPr wrap="none" rtlCol="0">
            <a:spAutoFit/>
          </a:bodyPr>
          <a:lstStyle/>
          <a:p>
            <a:r>
              <a:rPr lang="en-US" sz="2800" b="1" dirty="0" smtClean="0">
                <a:latin typeface="Courier New" pitchFamily="49" charset="0"/>
                <a:cs typeface="Courier New" pitchFamily="49" charset="0"/>
              </a:rPr>
              <a:t>SELECT</a:t>
            </a:r>
            <a:endParaRPr lang="en-US" sz="2800" b="1" dirty="0">
              <a:latin typeface="Courier New" pitchFamily="49" charset="0"/>
              <a:cs typeface="Courier New" pitchFamily="49" charset="0"/>
            </a:endParaRPr>
          </a:p>
        </p:txBody>
      </p:sp>
      <p:sp>
        <p:nvSpPr>
          <p:cNvPr id="4" name="TextBox 3"/>
          <p:cNvSpPr txBox="1"/>
          <p:nvPr/>
        </p:nvSpPr>
        <p:spPr>
          <a:xfrm>
            <a:off x="4937851" y="2724150"/>
            <a:ext cx="2977097" cy="523220"/>
          </a:xfrm>
          <a:prstGeom prst="rect">
            <a:avLst/>
          </a:prstGeom>
          <a:noFill/>
        </p:spPr>
        <p:txBody>
          <a:bodyPr wrap="none" rtlCol="0">
            <a:spAutoFit/>
          </a:bodyPr>
          <a:lstStyle/>
          <a:p>
            <a:r>
              <a:rPr lang="en-US" sz="2800" b="1" dirty="0" err="1">
                <a:latin typeface="Courier New" pitchFamily="49" charset="0"/>
                <a:cs typeface="Courier New" pitchFamily="49" charset="0"/>
              </a:rPr>
              <a:t>s</a:t>
            </a:r>
            <a:r>
              <a:rPr lang="en-US" sz="2800" b="1" dirty="0" err="1" smtClean="0">
                <a:latin typeface="Courier New" pitchFamily="49" charset="0"/>
                <a:cs typeface="Courier New" pitchFamily="49" charset="0"/>
              </a:rPr>
              <a:t>name</a:t>
            </a:r>
            <a:r>
              <a:rPr lang="en-US" sz="2800" b="1" dirty="0" smtClean="0">
                <a:latin typeface="Courier New" pitchFamily="49" charset="0"/>
                <a:cs typeface="Courier New" pitchFamily="49" charset="0"/>
              </a:rPr>
              <a:t>, status</a:t>
            </a:r>
            <a:endParaRPr lang="en-US" sz="2800" b="1" dirty="0">
              <a:latin typeface="Courier New" pitchFamily="49" charset="0"/>
              <a:cs typeface="Courier New" pitchFamily="49" charset="0"/>
            </a:endParaRPr>
          </a:p>
        </p:txBody>
      </p:sp>
      <p:sp>
        <p:nvSpPr>
          <p:cNvPr id="5" name="TextBox 4"/>
          <p:cNvSpPr txBox="1"/>
          <p:nvPr/>
        </p:nvSpPr>
        <p:spPr>
          <a:xfrm>
            <a:off x="3515731" y="3267730"/>
            <a:ext cx="1043876" cy="523220"/>
          </a:xfrm>
          <a:prstGeom prst="rect">
            <a:avLst/>
          </a:prstGeom>
          <a:noFill/>
        </p:spPr>
        <p:txBody>
          <a:bodyPr wrap="none" rtlCol="0">
            <a:spAutoFit/>
          </a:bodyPr>
          <a:lstStyle/>
          <a:p>
            <a:r>
              <a:rPr lang="en-US" sz="2800" b="1" dirty="0" smtClean="0">
                <a:latin typeface="Courier New" pitchFamily="49" charset="0"/>
                <a:cs typeface="Courier New" pitchFamily="49" charset="0"/>
              </a:rPr>
              <a:t>FROM</a:t>
            </a:r>
            <a:endParaRPr lang="en-US" sz="2800" b="1" dirty="0">
              <a:latin typeface="Courier New" pitchFamily="49" charset="0"/>
              <a:cs typeface="Courier New" pitchFamily="49" charset="0"/>
            </a:endParaRPr>
          </a:p>
        </p:txBody>
      </p:sp>
      <p:sp>
        <p:nvSpPr>
          <p:cNvPr id="6" name="TextBox 5"/>
          <p:cNvSpPr txBox="1"/>
          <p:nvPr/>
        </p:nvSpPr>
        <p:spPr>
          <a:xfrm>
            <a:off x="4495095" y="3257550"/>
            <a:ext cx="2117887" cy="523220"/>
          </a:xfrm>
          <a:prstGeom prst="rect">
            <a:avLst/>
          </a:prstGeom>
          <a:noFill/>
        </p:spPr>
        <p:txBody>
          <a:bodyPr wrap="none" rtlCol="0">
            <a:spAutoFit/>
          </a:bodyPr>
          <a:lstStyle/>
          <a:p>
            <a:r>
              <a:rPr lang="en-US" sz="2800" b="1" dirty="0" smtClean="0">
                <a:latin typeface="Courier New" pitchFamily="49" charset="0"/>
                <a:cs typeface="Courier New" pitchFamily="49" charset="0"/>
              </a:rPr>
              <a:t>suppliers</a:t>
            </a:r>
            <a:endParaRPr lang="en-US" sz="2800" b="1" dirty="0">
              <a:latin typeface="Courier New" pitchFamily="49" charset="0"/>
              <a:cs typeface="Courier New" pitchFamily="49" charset="0"/>
            </a:endParaRPr>
          </a:p>
        </p:txBody>
      </p:sp>
      <p:sp>
        <p:nvSpPr>
          <p:cNvPr id="7" name="Line Callout 1 6"/>
          <p:cNvSpPr/>
          <p:nvPr/>
        </p:nvSpPr>
        <p:spPr>
          <a:xfrm>
            <a:off x="6258931" y="1123950"/>
            <a:ext cx="2199269" cy="1066800"/>
          </a:xfrm>
          <a:prstGeom prst="borderCallout1">
            <a:avLst>
              <a:gd name="adj1" fmla="val 100524"/>
              <a:gd name="adj2" fmla="val 51059"/>
              <a:gd name="adj3" fmla="val 157821"/>
              <a:gd name="adj4" fmla="val -472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Since we want only some of the columns, not all, we specify the columns we want.</a:t>
            </a:r>
            <a:endParaRPr lang="en-US" sz="1600" dirty="0">
              <a:solidFill>
                <a:schemeClr val="tx1"/>
              </a:solidFill>
            </a:endParaRPr>
          </a:p>
        </p:txBody>
      </p:sp>
      <p:sp>
        <p:nvSpPr>
          <p:cNvPr id="9" name="TextBox 8"/>
          <p:cNvSpPr txBox="1"/>
          <p:nvPr/>
        </p:nvSpPr>
        <p:spPr>
          <a:xfrm>
            <a:off x="809903" y="1745218"/>
            <a:ext cx="1704697" cy="369332"/>
          </a:xfrm>
          <a:prstGeom prst="rect">
            <a:avLst/>
          </a:prstGeom>
          <a:noFill/>
        </p:spPr>
        <p:txBody>
          <a:bodyPr wrap="none" rtlCol="0">
            <a:spAutoFit/>
          </a:bodyPr>
          <a:lstStyle/>
          <a:p>
            <a:r>
              <a:rPr lang="en-US" dirty="0" smtClean="0"/>
              <a:t>What we expect</a:t>
            </a:r>
            <a:endParaRPr lang="en-US" dirty="0"/>
          </a:p>
        </p:txBody>
      </p:sp>
      <p:pic>
        <p:nvPicPr>
          <p:cNvPr id="10"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25506" r="26217"/>
          <a:stretch/>
        </p:blipFill>
        <p:spPr bwMode="auto">
          <a:xfrm>
            <a:off x="990600" y="2342557"/>
            <a:ext cx="1250731" cy="12197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280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1218"/>
            <a:ext cx="7451014" cy="1015663"/>
          </a:xfrm>
          <a:prstGeom prst="rect">
            <a:avLst/>
          </a:prstGeom>
          <a:noFill/>
        </p:spPr>
        <p:txBody>
          <a:bodyPr wrap="none" rtlCol="0">
            <a:spAutoFit/>
          </a:bodyPr>
          <a:lstStyle/>
          <a:p>
            <a:r>
              <a:rPr lang="en-US" sz="2000" b="1" dirty="0" smtClean="0"/>
              <a:t>Query 4: Part name, city and weight for all parts </a:t>
            </a:r>
          </a:p>
          <a:p>
            <a:endParaRPr lang="en-US" sz="2000" b="1" dirty="0"/>
          </a:p>
          <a:p>
            <a:r>
              <a:rPr lang="en-US" sz="2000" b="1" dirty="0" smtClean="0"/>
              <a:t>Your turn -- pause the video, answer the question and then proceed.</a:t>
            </a:r>
            <a:endParaRPr lang="en-US" sz="2000" b="1" dirty="0"/>
          </a:p>
        </p:txBody>
      </p:sp>
      <p:sp>
        <p:nvSpPr>
          <p:cNvPr id="7" name="TextBox 6"/>
          <p:cNvSpPr txBox="1"/>
          <p:nvPr/>
        </p:nvSpPr>
        <p:spPr>
          <a:xfrm>
            <a:off x="2846369" y="2114550"/>
            <a:ext cx="1473480" cy="523220"/>
          </a:xfrm>
          <a:prstGeom prst="rect">
            <a:avLst/>
          </a:prstGeom>
          <a:noFill/>
        </p:spPr>
        <p:txBody>
          <a:bodyPr wrap="none" rtlCol="0">
            <a:spAutoFit/>
          </a:bodyPr>
          <a:lstStyle/>
          <a:p>
            <a:r>
              <a:rPr lang="en-US" sz="2800" b="1" dirty="0" smtClean="0">
                <a:latin typeface="Courier New" pitchFamily="49" charset="0"/>
                <a:cs typeface="Courier New" pitchFamily="49" charset="0"/>
              </a:rPr>
              <a:t>SELECT</a:t>
            </a:r>
            <a:endParaRPr lang="en-US" sz="2800" b="1" dirty="0">
              <a:latin typeface="Courier New" pitchFamily="49" charset="0"/>
              <a:cs typeface="Courier New" pitchFamily="49" charset="0"/>
            </a:endParaRPr>
          </a:p>
        </p:txBody>
      </p:sp>
      <p:sp>
        <p:nvSpPr>
          <p:cNvPr id="8" name="TextBox 7"/>
          <p:cNvSpPr txBox="1"/>
          <p:nvPr/>
        </p:nvSpPr>
        <p:spPr>
          <a:xfrm>
            <a:off x="4268489" y="2114550"/>
            <a:ext cx="4265911" cy="523220"/>
          </a:xfrm>
          <a:prstGeom prst="rect">
            <a:avLst/>
          </a:prstGeom>
          <a:noFill/>
        </p:spPr>
        <p:txBody>
          <a:bodyPr wrap="none" rtlCol="0">
            <a:spAutoFit/>
          </a:bodyPr>
          <a:lstStyle/>
          <a:p>
            <a:r>
              <a:rPr lang="en-US" sz="2800" b="1" dirty="0" err="1" smtClean="0">
                <a:latin typeface="Courier New" pitchFamily="49" charset="0"/>
                <a:cs typeface="Courier New" pitchFamily="49" charset="0"/>
              </a:rPr>
              <a:t>pname</a:t>
            </a:r>
            <a:r>
              <a:rPr lang="en-US" sz="2800" b="1" dirty="0" smtClean="0">
                <a:latin typeface="Courier New" pitchFamily="49" charset="0"/>
                <a:cs typeface="Courier New" pitchFamily="49" charset="0"/>
              </a:rPr>
              <a:t>, city, weight</a:t>
            </a:r>
            <a:endParaRPr lang="en-US" sz="2800" b="1" dirty="0">
              <a:latin typeface="Courier New" pitchFamily="49" charset="0"/>
              <a:cs typeface="Courier New" pitchFamily="49" charset="0"/>
            </a:endParaRPr>
          </a:p>
        </p:txBody>
      </p:sp>
      <p:sp>
        <p:nvSpPr>
          <p:cNvPr id="9" name="TextBox 8"/>
          <p:cNvSpPr txBox="1"/>
          <p:nvPr/>
        </p:nvSpPr>
        <p:spPr>
          <a:xfrm>
            <a:off x="2846369" y="2658130"/>
            <a:ext cx="1043876" cy="523220"/>
          </a:xfrm>
          <a:prstGeom prst="rect">
            <a:avLst/>
          </a:prstGeom>
          <a:noFill/>
        </p:spPr>
        <p:txBody>
          <a:bodyPr wrap="none" rtlCol="0">
            <a:spAutoFit/>
          </a:bodyPr>
          <a:lstStyle/>
          <a:p>
            <a:r>
              <a:rPr lang="en-US" sz="2800" b="1" dirty="0" smtClean="0">
                <a:latin typeface="Courier New" pitchFamily="49" charset="0"/>
                <a:cs typeface="Courier New" pitchFamily="49" charset="0"/>
              </a:rPr>
              <a:t>FROM</a:t>
            </a:r>
            <a:endParaRPr lang="en-US" sz="2800" b="1" dirty="0">
              <a:latin typeface="Courier New" pitchFamily="49" charset="0"/>
              <a:cs typeface="Courier New" pitchFamily="49" charset="0"/>
            </a:endParaRPr>
          </a:p>
        </p:txBody>
      </p:sp>
      <p:sp>
        <p:nvSpPr>
          <p:cNvPr id="10" name="TextBox 9"/>
          <p:cNvSpPr txBox="1"/>
          <p:nvPr/>
        </p:nvSpPr>
        <p:spPr>
          <a:xfrm>
            <a:off x="3846753" y="2637440"/>
            <a:ext cx="1258678" cy="523220"/>
          </a:xfrm>
          <a:prstGeom prst="rect">
            <a:avLst/>
          </a:prstGeom>
          <a:noFill/>
        </p:spPr>
        <p:txBody>
          <a:bodyPr wrap="none" rtlCol="0">
            <a:spAutoFit/>
          </a:bodyPr>
          <a:lstStyle/>
          <a:p>
            <a:r>
              <a:rPr lang="en-US" sz="2800" b="1" dirty="0" smtClean="0">
                <a:latin typeface="Courier New" pitchFamily="49" charset="0"/>
                <a:cs typeface="Courier New" pitchFamily="49" charset="0"/>
              </a:rPr>
              <a:t>parts</a:t>
            </a:r>
            <a:endParaRPr lang="en-US" sz="2800" b="1" dirty="0">
              <a:latin typeface="Courier New" pitchFamily="49" charset="0"/>
              <a:cs typeface="Courier New" pitchFamily="49" charset="0"/>
            </a:endParaRPr>
          </a:p>
        </p:txBody>
      </p:sp>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43125"/>
            <a:ext cx="1838325" cy="1343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TextBox 11"/>
          <p:cNvSpPr txBox="1"/>
          <p:nvPr/>
        </p:nvSpPr>
        <p:spPr>
          <a:xfrm>
            <a:off x="381000" y="1745218"/>
            <a:ext cx="1704697" cy="369332"/>
          </a:xfrm>
          <a:prstGeom prst="rect">
            <a:avLst/>
          </a:prstGeom>
          <a:noFill/>
        </p:spPr>
        <p:txBody>
          <a:bodyPr wrap="none" rtlCol="0">
            <a:spAutoFit/>
          </a:bodyPr>
          <a:lstStyle/>
          <a:p>
            <a:r>
              <a:rPr lang="en-US" dirty="0" smtClean="0"/>
              <a:t>What we expect</a:t>
            </a:r>
            <a:endParaRPr lang="en-US" dirty="0"/>
          </a:p>
        </p:txBody>
      </p:sp>
    </p:spTree>
    <p:extLst>
      <p:ext uri="{BB962C8B-B14F-4D97-AF65-F5344CB8AC3E}">
        <p14:creationId xmlns:p14="http://schemas.microsoft.com/office/powerpoint/2010/main" val="188578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121"/>
                                        </p:tgtEl>
                                        <p:attrNameLst>
                                          <p:attrName>style.visibility</p:attrName>
                                        </p:attrNameLst>
                                      </p:cBhvr>
                                      <p:to>
                                        <p:strVal val="visible"/>
                                      </p:to>
                                    </p:set>
                                    <p:animEffect transition="in" filter="fade">
                                      <p:cBhvr>
                                        <p:cTn id="11" dur="500"/>
                                        <p:tgtEl>
                                          <p:spTgt spid="512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1218"/>
            <a:ext cx="5879879" cy="400110"/>
          </a:xfrm>
          <a:prstGeom prst="rect">
            <a:avLst/>
          </a:prstGeom>
          <a:noFill/>
        </p:spPr>
        <p:txBody>
          <a:bodyPr wrap="none" rtlCol="0">
            <a:spAutoFit/>
          </a:bodyPr>
          <a:lstStyle/>
          <a:p>
            <a:r>
              <a:rPr lang="en-US" sz="2000" b="1" dirty="0" smtClean="0"/>
              <a:t>Query 5: All details for suppliers with status 20 or less</a:t>
            </a:r>
          </a:p>
        </p:txBody>
      </p:sp>
      <p:sp>
        <p:nvSpPr>
          <p:cNvPr id="3" name="TextBox 2"/>
          <p:cNvSpPr txBox="1"/>
          <p:nvPr/>
        </p:nvSpPr>
        <p:spPr>
          <a:xfrm>
            <a:off x="533400" y="2860569"/>
            <a:ext cx="1473480" cy="575542"/>
          </a:xfrm>
          <a:prstGeom prst="rect">
            <a:avLst/>
          </a:prstGeom>
          <a:noFill/>
        </p:spPr>
        <p:txBody>
          <a:bodyPr wrap="none" rtlCol="0">
            <a:spAutoFit/>
          </a:bodyPr>
          <a:lstStyle/>
          <a:p>
            <a:r>
              <a:rPr lang="en-US" sz="2800" b="1" dirty="0" smtClean="0">
                <a:latin typeface="Courier New" pitchFamily="49" charset="0"/>
                <a:cs typeface="Courier New" pitchFamily="49" charset="0"/>
              </a:rPr>
              <a:t>SELECT</a:t>
            </a:r>
            <a:endParaRPr lang="en-US" sz="2800" b="1" dirty="0">
              <a:latin typeface="Courier New" pitchFamily="49" charset="0"/>
              <a:cs typeface="Courier New" pitchFamily="49" charset="0"/>
            </a:endParaRPr>
          </a:p>
        </p:txBody>
      </p:sp>
      <p:sp>
        <p:nvSpPr>
          <p:cNvPr id="4" name="TextBox 3"/>
          <p:cNvSpPr txBox="1"/>
          <p:nvPr/>
        </p:nvSpPr>
        <p:spPr>
          <a:xfrm>
            <a:off x="2133600" y="2886730"/>
            <a:ext cx="399468" cy="575542"/>
          </a:xfrm>
          <a:prstGeom prst="rect">
            <a:avLst/>
          </a:prstGeom>
          <a:noFill/>
        </p:spPr>
        <p:txBody>
          <a:bodyPr wrap="none" rtlCol="0">
            <a:spAutoFit/>
          </a:bodyPr>
          <a:lstStyle/>
          <a:p>
            <a:r>
              <a:rPr lang="en-US" sz="2800" b="1" dirty="0" smtClean="0">
                <a:latin typeface="Courier New" pitchFamily="49" charset="0"/>
                <a:cs typeface="Courier New" pitchFamily="49" charset="0"/>
              </a:rPr>
              <a:t>*</a:t>
            </a:r>
            <a:endParaRPr lang="en-US" sz="2800" b="1" dirty="0">
              <a:latin typeface="Courier New" pitchFamily="49" charset="0"/>
              <a:cs typeface="Courier New" pitchFamily="49" charset="0"/>
            </a:endParaRPr>
          </a:p>
        </p:txBody>
      </p:sp>
      <p:sp>
        <p:nvSpPr>
          <p:cNvPr id="5" name="TextBox 4"/>
          <p:cNvSpPr txBox="1"/>
          <p:nvPr/>
        </p:nvSpPr>
        <p:spPr>
          <a:xfrm>
            <a:off x="533400" y="3404149"/>
            <a:ext cx="1043876" cy="575542"/>
          </a:xfrm>
          <a:prstGeom prst="rect">
            <a:avLst/>
          </a:prstGeom>
          <a:noFill/>
        </p:spPr>
        <p:txBody>
          <a:bodyPr wrap="none" rtlCol="0">
            <a:spAutoFit/>
          </a:bodyPr>
          <a:lstStyle/>
          <a:p>
            <a:r>
              <a:rPr lang="en-US" sz="2800" b="1" dirty="0" smtClean="0">
                <a:latin typeface="Courier New" pitchFamily="49" charset="0"/>
                <a:cs typeface="Courier New" pitchFamily="49" charset="0"/>
              </a:rPr>
              <a:t>FROM</a:t>
            </a:r>
            <a:endParaRPr lang="en-US" sz="2800" b="1" dirty="0">
              <a:latin typeface="Courier New" pitchFamily="49" charset="0"/>
              <a:cs typeface="Courier New" pitchFamily="49" charset="0"/>
            </a:endParaRPr>
          </a:p>
        </p:txBody>
      </p:sp>
      <p:sp>
        <p:nvSpPr>
          <p:cNvPr id="6" name="TextBox 5"/>
          <p:cNvSpPr txBox="1"/>
          <p:nvPr/>
        </p:nvSpPr>
        <p:spPr>
          <a:xfrm>
            <a:off x="2133600" y="3420130"/>
            <a:ext cx="2117887" cy="575542"/>
          </a:xfrm>
          <a:prstGeom prst="rect">
            <a:avLst/>
          </a:prstGeom>
          <a:noFill/>
        </p:spPr>
        <p:txBody>
          <a:bodyPr wrap="none" rtlCol="0">
            <a:spAutoFit/>
          </a:bodyPr>
          <a:lstStyle/>
          <a:p>
            <a:r>
              <a:rPr lang="en-US" sz="2800" b="1" dirty="0" smtClean="0">
                <a:latin typeface="Courier New" pitchFamily="49" charset="0"/>
                <a:cs typeface="Courier New" pitchFamily="49" charset="0"/>
              </a:rPr>
              <a:t>suppliers</a:t>
            </a:r>
            <a:endParaRPr lang="en-US" sz="2800" b="1" dirty="0">
              <a:latin typeface="Courier New" pitchFamily="49" charset="0"/>
              <a:cs typeface="Courier New" pitchFamily="49" charset="0"/>
            </a:endParaRPr>
          </a:p>
        </p:txBody>
      </p:sp>
      <p:sp>
        <p:nvSpPr>
          <p:cNvPr id="7" name="Line Callout 1 6"/>
          <p:cNvSpPr/>
          <p:nvPr/>
        </p:nvSpPr>
        <p:spPr>
          <a:xfrm>
            <a:off x="5715000" y="3066032"/>
            <a:ext cx="2199269" cy="625888"/>
          </a:xfrm>
          <a:prstGeom prst="borderCallout1">
            <a:avLst>
              <a:gd name="adj1" fmla="val 49713"/>
              <a:gd name="adj2" fmla="val -76"/>
              <a:gd name="adj3" fmla="val 155830"/>
              <a:gd name="adj4" fmla="val -4391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Now we add a condition</a:t>
            </a:r>
            <a:endParaRPr lang="en-US" sz="1600" dirty="0">
              <a:solidFill>
                <a:schemeClr val="tx1"/>
              </a:solidFill>
            </a:endParaRPr>
          </a:p>
        </p:txBody>
      </p:sp>
      <p:sp>
        <p:nvSpPr>
          <p:cNvPr id="8" name="TextBox 7"/>
          <p:cNvSpPr txBox="1"/>
          <p:nvPr/>
        </p:nvSpPr>
        <p:spPr>
          <a:xfrm>
            <a:off x="533400" y="3937549"/>
            <a:ext cx="1258678" cy="523220"/>
          </a:xfrm>
          <a:prstGeom prst="rect">
            <a:avLst/>
          </a:prstGeom>
          <a:noFill/>
        </p:spPr>
        <p:txBody>
          <a:bodyPr wrap="none" rtlCol="0">
            <a:spAutoFit/>
          </a:bodyPr>
          <a:lstStyle/>
          <a:p>
            <a:r>
              <a:rPr lang="en-US" sz="2800" b="1" dirty="0" smtClean="0">
                <a:latin typeface="Courier New" pitchFamily="49" charset="0"/>
                <a:cs typeface="Courier New" pitchFamily="49" charset="0"/>
              </a:rPr>
              <a:t>WHERE</a:t>
            </a:r>
            <a:endParaRPr lang="en-US" sz="2800" b="1" dirty="0">
              <a:latin typeface="Courier New" pitchFamily="49" charset="0"/>
              <a:cs typeface="Courier New" pitchFamily="49" charset="0"/>
            </a:endParaRPr>
          </a:p>
        </p:txBody>
      </p:sp>
      <p:sp>
        <p:nvSpPr>
          <p:cNvPr id="9" name="TextBox 8"/>
          <p:cNvSpPr txBox="1"/>
          <p:nvPr/>
        </p:nvSpPr>
        <p:spPr>
          <a:xfrm>
            <a:off x="2133600" y="3953530"/>
            <a:ext cx="2762295" cy="523220"/>
          </a:xfrm>
          <a:prstGeom prst="rect">
            <a:avLst/>
          </a:prstGeom>
          <a:noFill/>
        </p:spPr>
        <p:txBody>
          <a:bodyPr wrap="none" rtlCol="0">
            <a:spAutoFit/>
          </a:bodyPr>
          <a:lstStyle/>
          <a:p>
            <a:r>
              <a:rPr lang="en-US" sz="2800" b="1" dirty="0">
                <a:latin typeface="Courier New" pitchFamily="49" charset="0"/>
                <a:cs typeface="Courier New" pitchFamily="49" charset="0"/>
              </a:rPr>
              <a:t>s</a:t>
            </a:r>
            <a:r>
              <a:rPr lang="en-US" sz="2800" b="1" dirty="0" smtClean="0">
                <a:latin typeface="Courier New" pitchFamily="49" charset="0"/>
                <a:cs typeface="Courier New" pitchFamily="49" charset="0"/>
              </a:rPr>
              <a:t>tatus &lt;= 20</a:t>
            </a:r>
            <a:endParaRPr lang="en-US" sz="2800" b="1" dirty="0">
              <a:latin typeface="Courier New" pitchFamily="49" charset="0"/>
              <a:cs typeface="Courier New" pitchFamily="49" charset="0"/>
            </a:endParaRPr>
          </a:p>
        </p:txBody>
      </p:sp>
      <p:pic>
        <p:nvPicPr>
          <p:cNvPr id="409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1061" y="1059571"/>
            <a:ext cx="2863739" cy="9025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790" y="754771"/>
            <a:ext cx="3211818" cy="1512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13" name="Straight Arrow Connector 12"/>
          <p:cNvCxnSpPr/>
          <p:nvPr/>
        </p:nvCxnSpPr>
        <p:spPr>
          <a:xfrm>
            <a:off x="3696608" y="1200150"/>
            <a:ext cx="1561192"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696608" y="1373570"/>
            <a:ext cx="1561192"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668110" y="1885950"/>
            <a:ext cx="156119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13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7"/>
                                        </p:tgtEl>
                                        <p:attrNameLst>
                                          <p:attrName>style.visibility</p:attrName>
                                        </p:attrNameLst>
                                      </p:cBhvr>
                                      <p:to>
                                        <p:strVal val="visible"/>
                                      </p:to>
                                    </p:set>
                                    <p:animEffect transition="in" filter="fade">
                                      <p:cBhvr>
                                        <p:cTn id="12" dur="500"/>
                                        <p:tgtEl>
                                          <p:spTgt spid="40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animBg="1"/>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1218"/>
            <a:ext cx="7451014" cy="1015663"/>
          </a:xfrm>
          <a:prstGeom prst="rect">
            <a:avLst/>
          </a:prstGeom>
          <a:noFill/>
        </p:spPr>
        <p:txBody>
          <a:bodyPr wrap="none" rtlCol="0">
            <a:spAutoFit/>
          </a:bodyPr>
          <a:lstStyle/>
          <a:p>
            <a:r>
              <a:rPr lang="en-US" sz="2000" b="1" dirty="0" smtClean="0"/>
              <a:t>Query 6: Part </a:t>
            </a:r>
            <a:r>
              <a:rPr lang="en-US" sz="2000" b="1" dirty="0"/>
              <a:t>number and color for parts that weigh 15 or more </a:t>
            </a:r>
            <a:endParaRPr lang="en-US" sz="2000" b="1" dirty="0" smtClean="0"/>
          </a:p>
          <a:p>
            <a:endParaRPr lang="en-US" sz="2000" b="1" dirty="0"/>
          </a:p>
          <a:p>
            <a:r>
              <a:rPr lang="en-US" sz="2000" b="1" dirty="0" smtClean="0"/>
              <a:t>Your turn -- pause the video, answer the question and then proceed.</a:t>
            </a:r>
            <a:endParaRPr lang="en-US" sz="2000" b="1" dirty="0"/>
          </a:p>
        </p:txBody>
      </p:sp>
      <p:sp>
        <p:nvSpPr>
          <p:cNvPr id="7" name="TextBox 6"/>
          <p:cNvSpPr txBox="1"/>
          <p:nvPr/>
        </p:nvSpPr>
        <p:spPr>
          <a:xfrm>
            <a:off x="478209" y="2892531"/>
            <a:ext cx="1473480" cy="523220"/>
          </a:xfrm>
          <a:prstGeom prst="rect">
            <a:avLst/>
          </a:prstGeom>
          <a:noFill/>
        </p:spPr>
        <p:txBody>
          <a:bodyPr wrap="none" rtlCol="0">
            <a:spAutoFit/>
          </a:bodyPr>
          <a:lstStyle/>
          <a:p>
            <a:r>
              <a:rPr lang="en-US" sz="2800" b="1" dirty="0" smtClean="0">
                <a:latin typeface="Courier New" pitchFamily="49" charset="0"/>
                <a:cs typeface="Courier New" pitchFamily="49" charset="0"/>
              </a:rPr>
              <a:t>SELECT</a:t>
            </a:r>
            <a:endParaRPr lang="en-US" sz="2800" b="1" dirty="0">
              <a:latin typeface="Courier New" pitchFamily="49" charset="0"/>
              <a:cs typeface="Courier New" pitchFamily="49" charset="0"/>
            </a:endParaRPr>
          </a:p>
        </p:txBody>
      </p:sp>
      <p:sp>
        <p:nvSpPr>
          <p:cNvPr id="8" name="TextBox 7"/>
          <p:cNvSpPr txBox="1"/>
          <p:nvPr/>
        </p:nvSpPr>
        <p:spPr>
          <a:xfrm>
            <a:off x="2266905" y="2861001"/>
            <a:ext cx="2332690" cy="523220"/>
          </a:xfrm>
          <a:prstGeom prst="rect">
            <a:avLst/>
          </a:prstGeom>
          <a:noFill/>
        </p:spPr>
        <p:txBody>
          <a:bodyPr wrap="none" rtlCol="0">
            <a:spAutoFit/>
          </a:bodyPr>
          <a:lstStyle/>
          <a:p>
            <a:r>
              <a:rPr lang="en-US" sz="2800" b="1" dirty="0" err="1" smtClean="0">
                <a:latin typeface="Courier New" pitchFamily="49" charset="0"/>
                <a:cs typeface="Courier New" pitchFamily="49" charset="0"/>
              </a:rPr>
              <a:t>pno</a:t>
            </a:r>
            <a:r>
              <a:rPr lang="en-US" sz="2800" b="1" dirty="0" smtClean="0">
                <a:latin typeface="Courier New" pitchFamily="49" charset="0"/>
                <a:cs typeface="Courier New" pitchFamily="49" charset="0"/>
              </a:rPr>
              <a:t>, color</a:t>
            </a:r>
            <a:endParaRPr lang="en-US" sz="2800" b="1" dirty="0">
              <a:latin typeface="Courier New" pitchFamily="49" charset="0"/>
              <a:cs typeface="Courier New" pitchFamily="49" charset="0"/>
            </a:endParaRPr>
          </a:p>
        </p:txBody>
      </p:sp>
      <p:sp>
        <p:nvSpPr>
          <p:cNvPr id="9" name="TextBox 8"/>
          <p:cNvSpPr txBox="1"/>
          <p:nvPr/>
        </p:nvSpPr>
        <p:spPr>
          <a:xfrm>
            <a:off x="478209" y="3436111"/>
            <a:ext cx="1043876" cy="523220"/>
          </a:xfrm>
          <a:prstGeom prst="rect">
            <a:avLst/>
          </a:prstGeom>
          <a:noFill/>
        </p:spPr>
        <p:txBody>
          <a:bodyPr wrap="none" rtlCol="0">
            <a:spAutoFit/>
          </a:bodyPr>
          <a:lstStyle/>
          <a:p>
            <a:r>
              <a:rPr lang="en-US" sz="2800" b="1" dirty="0" smtClean="0">
                <a:latin typeface="Courier New" pitchFamily="49" charset="0"/>
                <a:cs typeface="Courier New" pitchFamily="49" charset="0"/>
              </a:rPr>
              <a:t>FROM</a:t>
            </a:r>
            <a:endParaRPr lang="en-US" sz="2800" b="1" dirty="0">
              <a:latin typeface="Courier New" pitchFamily="49" charset="0"/>
              <a:cs typeface="Courier New" pitchFamily="49" charset="0"/>
            </a:endParaRPr>
          </a:p>
        </p:txBody>
      </p:sp>
      <p:sp>
        <p:nvSpPr>
          <p:cNvPr id="10" name="TextBox 9"/>
          <p:cNvSpPr txBox="1"/>
          <p:nvPr/>
        </p:nvSpPr>
        <p:spPr>
          <a:xfrm>
            <a:off x="2266905" y="3383891"/>
            <a:ext cx="1258678" cy="523220"/>
          </a:xfrm>
          <a:prstGeom prst="rect">
            <a:avLst/>
          </a:prstGeom>
          <a:noFill/>
        </p:spPr>
        <p:txBody>
          <a:bodyPr wrap="none" rtlCol="0">
            <a:spAutoFit/>
          </a:bodyPr>
          <a:lstStyle/>
          <a:p>
            <a:r>
              <a:rPr lang="en-US" sz="2800" b="1" dirty="0" smtClean="0">
                <a:latin typeface="Courier New" pitchFamily="49" charset="0"/>
                <a:cs typeface="Courier New" pitchFamily="49" charset="0"/>
              </a:rPr>
              <a:t>parts</a:t>
            </a:r>
            <a:endParaRPr lang="en-US" sz="2800" b="1" dirty="0">
              <a:latin typeface="Courier New" pitchFamily="49" charset="0"/>
              <a:cs typeface="Courier New" pitchFamily="49" charset="0"/>
            </a:endParaRPr>
          </a:p>
        </p:txBody>
      </p:sp>
      <p:sp>
        <p:nvSpPr>
          <p:cNvPr id="11" name="TextBox 10"/>
          <p:cNvSpPr txBox="1"/>
          <p:nvPr/>
        </p:nvSpPr>
        <p:spPr>
          <a:xfrm>
            <a:off x="459114" y="3953530"/>
            <a:ext cx="1258678" cy="523220"/>
          </a:xfrm>
          <a:prstGeom prst="rect">
            <a:avLst/>
          </a:prstGeom>
          <a:noFill/>
        </p:spPr>
        <p:txBody>
          <a:bodyPr wrap="none" rtlCol="0">
            <a:spAutoFit/>
          </a:bodyPr>
          <a:lstStyle/>
          <a:p>
            <a:r>
              <a:rPr lang="en-US" sz="2800" b="1" dirty="0" smtClean="0">
                <a:latin typeface="Courier New" pitchFamily="49" charset="0"/>
                <a:cs typeface="Courier New" pitchFamily="49" charset="0"/>
              </a:rPr>
              <a:t>WHERE</a:t>
            </a:r>
            <a:endParaRPr lang="en-US" sz="2800" b="1" dirty="0">
              <a:latin typeface="Courier New" pitchFamily="49" charset="0"/>
              <a:cs typeface="Courier New" pitchFamily="49" charset="0"/>
            </a:endParaRPr>
          </a:p>
        </p:txBody>
      </p:sp>
      <p:sp>
        <p:nvSpPr>
          <p:cNvPr id="12" name="TextBox 11"/>
          <p:cNvSpPr txBox="1"/>
          <p:nvPr/>
        </p:nvSpPr>
        <p:spPr>
          <a:xfrm>
            <a:off x="2266905" y="3937981"/>
            <a:ext cx="2762295" cy="523220"/>
          </a:xfrm>
          <a:prstGeom prst="rect">
            <a:avLst/>
          </a:prstGeom>
          <a:noFill/>
        </p:spPr>
        <p:txBody>
          <a:bodyPr wrap="none" rtlCol="0">
            <a:spAutoFit/>
          </a:bodyPr>
          <a:lstStyle/>
          <a:p>
            <a:r>
              <a:rPr lang="en-US" sz="2800" b="1" dirty="0">
                <a:latin typeface="Courier New" pitchFamily="49" charset="0"/>
                <a:cs typeface="Courier New" pitchFamily="49" charset="0"/>
              </a:rPr>
              <a:t>w</a:t>
            </a:r>
            <a:r>
              <a:rPr lang="en-US" sz="2800" b="1" dirty="0" smtClean="0">
                <a:latin typeface="Courier New" pitchFamily="49" charset="0"/>
                <a:cs typeface="Courier New" pitchFamily="49" charset="0"/>
              </a:rPr>
              <a:t>eight &gt;= 15</a:t>
            </a:r>
            <a:endParaRPr lang="en-US" sz="2800" b="1" dirty="0">
              <a:latin typeface="Courier New" pitchFamily="49" charset="0"/>
              <a:cs typeface="Courier New" pitchFamily="49" charset="0"/>
            </a:endParaRPr>
          </a:p>
        </p:txBody>
      </p:sp>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52550"/>
            <a:ext cx="3076575" cy="1343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2550" y="1550605"/>
            <a:ext cx="1238250" cy="771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4" name="Straight Arrow Connector 3"/>
          <p:cNvCxnSpPr/>
          <p:nvPr/>
        </p:nvCxnSpPr>
        <p:spPr>
          <a:xfrm>
            <a:off x="3525583" y="1809750"/>
            <a:ext cx="180841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505200" y="2038350"/>
            <a:ext cx="180841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3505200" y="2190750"/>
            <a:ext cx="1808417"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37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3"/>
                                        </p:tgtEl>
                                        <p:attrNameLst>
                                          <p:attrName>style.visibility</p:attrName>
                                        </p:attrNameLst>
                                      </p:cBhvr>
                                      <p:to>
                                        <p:strVal val="visible"/>
                                      </p:to>
                                    </p:set>
                                    <p:animEffect transition="in" filter="fade">
                                      <p:cBhvr>
                                        <p:cTn id="7" dur="500"/>
                                        <p:tgtEl>
                                          <p:spTgt spid="30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fade">
                                      <p:cBhvr>
                                        <p:cTn id="12" dur="500"/>
                                        <p:tgtEl>
                                          <p:spTgt spid="30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1218"/>
            <a:ext cx="4646913" cy="400110"/>
          </a:xfrm>
          <a:prstGeom prst="rect">
            <a:avLst/>
          </a:prstGeom>
          <a:noFill/>
        </p:spPr>
        <p:txBody>
          <a:bodyPr wrap="none" rtlCol="0">
            <a:spAutoFit/>
          </a:bodyPr>
          <a:lstStyle/>
          <a:p>
            <a:r>
              <a:rPr lang="en-US" sz="2000" b="1" dirty="0" smtClean="0"/>
              <a:t>Query 7: Names of all suppliers from Paris</a:t>
            </a:r>
          </a:p>
        </p:txBody>
      </p:sp>
      <p:sp>
        <p:nvSpPr>
          <p:cNvPr id="3" name="TextBox 2"/>
          <p:cNvSpPr txBox="1"/>
          <p:nvPr/>
        </p:nvSpPr>
        <p:spPr>
          <a:xfrm>
            <a:off x="533400" y="2860569"/>
            <a:ext cx="1473480" cy="575542"/>
          </a:xfrm>
          <a:prstGeom prst="rect">
            <a:avLst/>
          </a:prstGeom>
          <a:noFill/>
        </p:spPr>
        <p:txBody>
          <a:bodyPr wrap="none" rtlCol="0">
            <a:spAutoFit/>
          </a:bodyPr>
          <a:lstStyle/>
          <a:p>
            <a:r>
              <a:rPr lang="en-US" sz="2800" b="1" dirty="0" smtClean="0">
                <a:latin typeface="Courier New" pitchFamily="49" charset="0"/>
                <a:cs typeface="Courier New" pitchFamily="49" charset="0"/>
              </a:rPr>
              <a:t>SELECT</a:t>
            </a:r>
            <a:endParaRPr lang="en-US" sz="2800" b="1" dirty="0">
              <a:latin typeface="Courier New" pitchFamily="49" charset="0"/>
              <a:cs typeface="Courier New" pitchFamily="49" charset="0"/>
            </a:endParaRPr>
          </a:p>
        </p:txBody>
      </p:sp>
      <p:sp>
        <p:nvSpPr>
          <p:cNvPr id="4" name="TextBox 3"/>
          <p:cNvSpPr txBox="1"/>
          <p:nvPr/>
        </p:nvSpPr>
        <p:spPr>
          <a:xfrm>
            <a:off x="2133600" y="2886730"/>
            <a:ext cx="1258678" cy="523220"/>
          </a:xfrm>
          <a:prstGeom prst="rect">
            <a:avLst/>
          </a:prstGeom>
          <a:noFill/>
        </p:spPr>
        <p:txBody>
          <a:bodyPr wrap="none" rtlCol="0">
            <a:spAutoFit/>
          </a:bodyPr>
          <a:lstStyle/>
          <a:p>
            <a:r>
              <a:rPr lang="en-US" sz="2800" b="1" dirty="0" err="1" smtClean="0">
                <a:latin typeface="Courier New" pitchFamily="49" charset="0"/>
                <a:cs typeface="Courier New" pitchFamily="49" charset="0"/>
              </a:rPr>
              <a:t>sname</a:t>
            </a:r>
            <a:endParaRPr lang="en-US" sz="2800" b="1" dirty="0">
              <a:latin typeface="Courier New" pitchFamily="49" charset="0"/>
              <a:cs typeface="Courier New" pitchFamily="49" charset="0"/>
            </a:endParaRPr>
          </a:p>
        </p:txBody>
      </p:sp>
      <p:sp>
        <p:nvSpPr>
          <p:cNvPr id="5" name="TextBox 4"/>
          <p:cNvSpPr txBox="1"/>
          <p:nvPr/>
        </p:nvSpPr>
        <p:spPr>
          <a:xfrm>
            <a:off x="533400" y="3404149"/>
            <a:ext cx="1043876" cy="575542"/>
          </a:xfrm>
          <a:prstGeom prst="rect">
            <a:avLst/>
          </a:prstGeom>
          <a:noFill/>
        </p:spPr>
        <p:txBody>
          <a:bodyPr wrap="none" rtlCol="0">
            <a:spAutoFit/>
          </a:bodyPr>
          <a:lstStyle/>
          <a:p>
            <a:r>
              <a:rPr lang="en-US" sz="2800" b="1" dirty="0" smtClean="0">
                <a:latin typeface="Courier New" pitchFamily="49" charset="0"/>
                <a:cs typeface="Courier New" pitchFamily="49" charset="0"/>
              </a:rPr>
              <a:t>FROM</a:t>
            </a:r>
            <a:endParaRPr lang="en-US" sz="2800" b="1" dirty="0">
              <a:latin typeface="Courier New" pitchFamily="49" charset="0"/>
              <a:cs typeface="Courier New" pitchFamily="49" charset="0"/>
            </a:endParaRPr>
          </a:p>
        </p:txBody>
      </p:sp>
      <p:sp>
        <p:nvSpPr>
          <p:cNvPr id="6" name="TextBox 5"/>
          <p:cNvSpPr txBox="1"/>
          <p:nvPr/>
        </p:nvSpPr>
        <p:spPr>
          <a:xfrm>
            <a:off x="2133600" y="3420130"/>
            <a:ext cx="2117887" cy="575542"/>
          </a:xfrm>
          <a:prstGeom prst="rect">
            <a:avLst/>
          </a:prstGeom>
          <a:noFill/>
        </p:spPr>
        <p:txBody>
          <a:bodyPr wrap="none" rtlCol="0">
            <a:spAutoFit/>
          </a:bodyPr>
          <a:lstStyle/>
          <a:p>
            <a:r>
              <a:rPr lang="en-US" sz="2800" b="1" dirty="0" smtClean="0">
                <a:latin typeface="Courier New" pitchFamily="49" charset="0"/>
                <a:cs typeface="Courier New" pitchFamily="49" charset="0"/>
              </a:rPr>
              <a:t>suppliers</a:t>
            </a:r>
            <a:endParaRPr lang="en-US" sz="2800" b="1" dirty="0">
              <a:latin typeface="Courier New" pitchFamily="49" charset="0"/>
              <a:cs typeface="Courier New" pitchFamily="49" charset="0"/>
            </a:endParaRPr>
          </a:p>
        </p:txBody>
      </p:sp>
      <p:sp>
        <p:nvSpPr>
          <p:cNvPr id="7" name="Line Callout 1 6"/>
          <p:cNvSpPr/>
          <p:nvPr/>
        </p:nvSpPr>
        <p:spPr>
          <a:xfrm>
            <a:off x="5715000" y="2419350"/>
            <a:ext cx="2895600" cy="2041419"/>
          </a:xfrm>
          <a:prstGeom prst="borderCallout1">
            <a:avLst>
              <a:gd name="adj1" fmla="val 49713"/>
              <a:gd name="adj2" fmla="val -76"/>
              <a:gd name="adj3" fmla="val 79065"/>
              <a:gd name="adj4" fmla="val -314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Condition looks similar, but don’t miss the single quotes around ‘Paris’</a:t>
            </a:r>
          </a:p>
          <a:p>
            <a:endParaRPr lang="en-US" sz="1600" dirty="0" smtClean="0">
              <a:solidFill>
                <a:schemeClr val="tx1"/>
              </a:solidFill>
            </a:endParaRPr>
          </a:p>
          <a:p>
            <a:r>
              <a:rPr lang="en-US" sz="1600" dirty="0" smtClean="0">
                <a:solidFill>
                  <a:schemeClr val="tx1"/>
                </a:solidFill>
              </a:rPr>
              <a:t>Always surround text values in queries with single quotes</a:t>
            </a:r>
          </a:p>
          <a:p>
            <a:endParaRPr lang="en-US" sz="1600" dirty="0">
              <a:solidFill>
                <a:schemeClr val="tx1"/>
              </a:solidFill>
            </a:endParaRPr>
          </a:p>
          <a:p>
            <a:r>
              <a:rPr lang="en-US" sz="1600" dirty="0" smtClean="0">
                <a:solidFill>
                  <a:schemeClr val="tx1"/>
                </a:solidFill>
              </a:rPr>
              <a:t>Don’t do this for numbers.</a:t>
            </a:r>
            <a:endParaRPr lang="en-US" sz="1600" dirty="0">
              <a:solidFill>
                <a:schemeClr val="tx1"/>
              </a:solidFill>
            </a:endParaRPr>
          </a:p>
        </p:txBody>
      </p:sp>
      <p:sp>
        <p:nvSpPr>
          <p:cNvPr id="8" name="TextBox 7"/>
          <p:cNvSpPr txBox="1"/>
          <p:nvPr/>
        </p:nvSpPr>
        <p:spPr>
          <a:xfrm>
            <a:off x="533400" y="3937549"/>
            <a:ext cx="1258678" cy="523220"/>
          </a:xfrm>
          <a:prstGeom prst="rect">
            <a:avLst/>
          </a:prstGeom>
          <a:noFill/>
        </p:spPr>
        <p:txBody>
          <a:bodyPr wrap="none" rtlCol="0">
            <a:spAutoFit/>
          </a:bodyPr>
          <a:lstStyle/>
          <a:p>
            <a:r>
              <a:rPr lang="en-US" sz="2800" b="1" dirty="0" smtClean="0">
                <a:latin typeface="Courier New" pitchFamily="49" charset="0"/>
                <a:cs typeface="Courier New" pitchFamily="49" charset="0"/>
              </a:rPr>
              <a:t>WHERE</a:t>
            </a:r>
            <a:endParaRPr lang="en-US" sz="2800" b="1" dirty="0">
              <a:latin typeface="Courier New" pitchFamily="49" charset="0"/>
              <a:cs typeface="Courier New" pitchFamily="49" charset="0"/>
            </a:endParaRPr>
          </a:p>
        </p:txBody>
      </p:sp>
      <p:sp>
        <p:nvSpPr>
          <p:cNvPr id="9" name="TextBox 8"/>
          <p:cNvSpPr txBox="1"/>
          <p:nvPr/>
        </p:nvSpPr>
        <p:spPr>
          <a:xfrm>
            <a:off x="2133600" y="3953530"/>
            <a:ext cx="3191899" cy="523220"/>
          </a:xfrm>
          <a:prstGeom prst="rect">
            <a:avLst/>
          </a:prstGeom>
          <a:noFill/>
        </p:spPr>
        <p:txBody>
          <a:bodyPr wrap="none" rtlCol="0">
            <a:spAutoFit/>
          </a:bodyPr>
          <a:lstStyle/>
          <a:p>
            <a:r>
              <a:rPr lang="en-US" sz="2800" b="1" dirty="0">
                <a:latin typeface="Courier New" pitchFamily="49" charset="0"/>
                <a:cs typeface="Courier New" pitchFamily="49" charset="0"/>
              </a:rPr>
              <a:t>c</a:t>
            </a:r>
            <a:r>
              <a:rPr lang="en-US" sz="2800" b="1" dirty="0" smtClean="0">
                <a:latin typeface="Courier New" pitchFamily="49" charset="0"/>
                <a:cs typeface="Courier New" pitchFamily="49" charset="0"/>
              </a:rPr>
              <a:t>ity = ‘Paris’</a:t>
            </a:r>
            <a:endParaRPr lang="en-US" sz="2800" b="1" dirty="0">
              <a:latin typeface="Courier New" pitchFamily="49" charset="0"/>
              <a:cs typeface="Courier New" pitchFamily="49" charset="0"/>
            </a:endParaRPr>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790" y="754771"/>
            <a:ext cx="3211818" cy="1512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13" name="Straight Arrow Connector 12"/>
          <p:cNvCxnSpPr/>
          <p:nvPr/>
        </p:nvCxnSpPr>
        <p:spPr>
          <a:xfrm flipV="1">
            <a:off x="3696608" y="1321593"/>
            <a:ext cx="1865992" cy="7299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9217" name="Picture 1"/>
          <p:cNvPicPr>
            <a:picLocks noChangeAspect="1" noChangeArrowheads="1"/>
          </p:cNvPicPr>
          <p:nvPr/>
        </p:nvPicPr>
        <p:blipFill rotWithShape="1">
          <a:blip r:embed="rId4">
            <a:extLst>
              <a:ext uri="{28A0092B-C50C-407E-A947-70E740481C1C}">
                <a14:useLocalDpi xmlns:a14="http://schemas.microsoft.com/office/drawing/2010/main" val="0"/>
              </a:ext>
            </a:extLst>
          </a:blip>
          <a:srcRect r="50000"/>
          <a:stretch/>
        </p:blipFill>
        <p:spPr bwMode="auto">
          <a:xfrm>
            <a:off x="5410201" y="909637"/>
            <a:ext cx="871186" cy="823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16" name="Straight Arrow Connector 15"/>
          <p:cNvCxnSpPr/>
          <p:nvPr/>
        </p:nvCxnSpPr>
        <p:spPr>
          <a:xfrm flipV="1">
            <a:off x="3696608" y="1542390"/>
            <a:ext cx="1865992" cy="12547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95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17"/>
                                        </p:tgtEl>
                                        <p:attrNameLst>
                                          <p:attrName>style.visibility</p:attrName>
                                        </p:attrNameLst>
                                      </p:cBhvr>
                                      <p:to>
                                        <p:strVal val="visible"/>
                                      </p:to>
                                    </p:set>
                                    <p:animEffect transition="in" filter="fade">
                                      <p:cBhvr>
                                        <p:cTn id="12" dur="500"/>
                                        <p:tgtEl>
                                          <p:spTgt spid="92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animBg="1"/>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895350"/>
            <a:ext cx="1610056" cy="523220"/>
          </a:xfrm>
          <a:prstGeom prst="rect">
            <a:avLst/>
          </a:prstGeom>
          <a:noFill/>
        </p:spPr>
        <p:txBody>
          <a:bodyPr wrap="none" rtlCol="0">
            <a:spAutoFit/>
          </a:bodyPr>
          <a:lstStyle/>
          <a:p>
            <a:r>
              <a:rPr lang="en-US" sz="2800" dirty="0" smtClean="0">
                <a:latin typeface="Arial Black" pitchFamily="34" charset="0"/>
              </a:rPr>
              <a:t>Week 2</a:t>
            </a:r>
            <a:endParaRPr lang="en-US" sz="2800" dirty="0">
              <a:latin typeface="Arial Black" pitchFamily="34" charset="0"/>
            </a:endParaRPr>
          </a:p>
        </p:txBody>
      </p:sp>
      <p:sp>
        <p:nvSpPr>
          <p:cNvPr id="5" name="TextBox 4"/>
          <p:cNvSpPr txBox="1"/>
          <p:nvPr/>
        </p:nvSpPr>
        <p:spPr>
          <a:xfrm>
            <a:off x="914400" y="2190750"/>
            <a:ext cx="2615203" cy="461665"/>
          </a:xfrm>
          <a:prstGeom prst="rect">
            <a:avLst/>
          </a:prstGeom>
          <a:noFill/>
        </p:spPr>
        <p:txBody>
          <a:bodyPr wrap="none" rtlCol="0">
            <a:spAutoFit/>
          </a:bodyPr>
          <a:lstStyle/>
          <a:p>
            <a:r>
              <a:rPr lang="en-US" sz="2400" dirty="0" smtClean="0"/>
              <a:t>Introduction to SQL</a:t>
            </a:r>
          </a:p>
        </p:txBody>
      </p:sp>
    </p:spTree>
    <p:extLst>
      <p:ext uri="{BB962C8B-B14F-4D97-AF65-F5344CB8AC3E}">
        <p14:creationId xmlns:p14="http://schemas.microsoft.com/office/powerpoint/2010/main" val="817213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Arrow Connector 17"/>
          <p:cNvCxnSpPr/>
          <p:nvPr/>
        </p:nvCxnSpPr>
        <p:spPr>
          <a:xfrm flipV="1">
            <a:off x="3773791" y="2190750"/>
            <a:ext cx="1539826"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773791" y="2038350"/>
            <a:ext cx="1539826" cy="152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3648052" y="1581150"/>
            <a:ext cx="1685948"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04800" y="221218"/>
            <a:ext cx="7451014" cy="1015663"/>
          </a:xfrm>
          <a:prstGeom prst="rect">
            <a:avLst/>
          </a:prstGeom>
          <a:noFill/>
        </p:spPr>
        <p:txBody>
          <a:bodyPr wrap="none" rtlCol="0">
            <a:spAutoFit/>
          </a:bodyPr>
          <a:lstStyle/>
          <a:p>
            <a:r>
              <a:rPr lang="en-US" sz="2000" b="1" dirty="0" smtClean="0"/>
              <a:t>Query 8: All details of Red parts</a:t>
            </a:r>
          </a:p>
          <a:p>
            <a:endParaRPr lang="en-US" sz="2000" b="1" dirty="0"/>
          </a:p>
          <a:p>
            <a:r>
              <a:rPr lang="en-US" sz="2000" b="1" dirty="0" smtClean="0"/>
              <a:t>Your turn -- pause the video, answer the question and then proceed.</a:t>
            </a:r>
            <a:endParaRPr lang="en-US" sz="2000" b="1" dirty="0"/>
          </a:p>
        </p:txBody>
      </p:sp>
      <p:sp>
        <p:nvSpPr>
          <p:cNvPr id="7" name="TextBox 6"/>
          <p:cNvSpPr txBox="1"/>
          <p:nvPr/>
        </p:nvSpPr>
        <p:spPr>
          <a:xfrm>
            <a:off x="478209" y="2892531"/>
            <a:ext cx="1473480" cy="523220"/>
          </a:xfrm>
          <a:prstGeom prst="rect">
            <a:avLst/>
          </a:prstGeom>
          <a:noFill/>
        </p:spPr>
        <p:txBody>
          <a:bodyPr wrap="none" rtlCol="0">
            <a:spAutoFit/>
          </a:bodyPr>
          <a:lstStyle/>
          <a:p>
            <a:r>
              <a:rPr lang="en-US" sz="2800" b="1" dirty="0" smtClean="0">
                <a:latin typeface="Courier New" pitchFamily="49" charset="0"/>
                <a:cs typeface="Courier New" pitchFamily="49" charset="0"/>
              </a:rPr>
              <a:t>SELECT</a:t>
            </a:r>
            <a:endParaRPr lang="en-US" sz="2800" b="1" dirty="0">
              <a:latin typeface="Courier New" pitchFamily="49" charset="0"/>
              <a:cs typeface="Courier New" pitchFamily="49" charset="0"/>
            </a:endParaRPr>
          </a:p>
        </p:txBody>
      </p:sp>
      <p:sp>
        <p:nvSpPr>
          <p:cNvPr id="8" name="TextBox 7"/>
          <p:cNvSpPr txBox="1"/>
          <p:nvPr/>
        </p:nvSpPr>
        <p:spPr>
          <a:xfrm>
            <a:off x="2266905" y="2861001"/>
            <a:ext cx="399468" cy="523220"/>
          </a:xfrm>
          <a:prstGeom prst="rect">
            <a:avLst/>
          </a:prstGeom>
          <a:noFill/>
        </p:spPr>
        <p:txBody>
          <a:bodyPr wrap="none" rtlCol="0">
            <a:spAutoFit/>
          </a:bodyPr>
          <a:lstStyle/>
          <a:p>
            <a:r>
              <a:rPr lang="en-US" sz="2800" b="1" dirty="0">
                <a:latin typeface="Courier New" pitchFamily="49" charset="0"/>
                <a:cs typeface="Courier New" pitchFamily="49" charset="0"/>
              </a:rPr>
              <a:t>*</a:t>
            </a:r>
          </a:p>
        </p:txBody>
      </p:sp>
      <p:sp>
        <p:nvSpPr>
          <p:cNvPr id="9" name="TextBox 8"/>
          <p:cNvSpPr txBox="1"/>
          <p:nvPr/>
        </p:nvSpPr>
        <p:spPr>
          <a:xfrm>
            <a:off x="478209" y="3436111"/>
            <a:ext cx="1043876" cy="523220"/>
          </a:xfrm>
          <a:prstGeom prst="rect">
            <a:avLst/>
          </a:prstGeom>
          <a:noFill/>
        </p:spPr>
        <p:txBody>
          <a:bodyPr wrap="none" rtlCol="0">
            <a:spAutoFit/>
          </a:bodyPr>
          <a:lstStyle/>
          <a:p>
            <a:r>
              <a:rPr lang="en-US" sz="2800" b="1" dirty="0" smtClean="0">
                <a:latin typeface="Courier New" pitchFamily="49" charset="0"/>
                <a:cs typeface="Courier New" pitchFamily="49" charset="0"/>
              </a:rPr>
              <a:t>FROM</a:t>
            </a:r>
            <a:endParaRPr lang="en-US" sz="2800" b="1" dirty="0">
              <a:latin typeface="Courier New" pitchFamily="49" charset="0"/>
              <a:cs typeface="Courier New" pitchFamily="49" charset="0"/>
            </a:endParaRPr>
          </a:p>
        </p:txBody>
      </p:sp>
      <p:sp>
        <p:nvSpPr>
          <p:cNvPr id="10" name="TextBox 9"/>
          <p:cNvSpPr txBox="1"/>
          <p:nvPr/>
        </p:nvSpPr>
        <p:spPr>
          <a:xfrm>
            <a:off x="2266905" y="3383891"/>
            <a:ext cx="1258678" cy="523220"/>
          </a:xfrm>
          <a:prstGeom prst="rect">
            <a:avLst/>
          </a:prstGeom>
          <a:noFill/>
        </p:spPr>
        <p:txBody>
          <a:bodyPr wrap="none" rtlCol="0">
            <a:spAutoFit/>
          </a:bodyPr>
          <a:lstStyle/>
          <a:p>
            <a:r>
              <a:rPr lang="en-US" sz="2800" b="1" dirty="0" smtClean="0">
                <a:latin typeface="Courier New" pitchFamily="49" charset="0"/>
                <a:cs typeface="Courier New" pitchFamily="49" charset="0"/>
              </a:rPr>
              <a:t>parts</a:t>
            </a:r>
            <a:endParaRPr lang="en-US" sz="2800" b="1" dirty="0">
              <a:latin typeface="Courier New" pitchFamily="49" charset="0"/>
              <a:cs typeface="Courier New" pitchFamily="49" charset="0"/>
            </a:endParaRPr>
          </a:p>
        </p:txBody>
      </p:sp>
      <p:sp>
        <p:nvSpPr>
          <p:cNvPr id="11" name="TextBox 10"/>
          <p:cNvSpPr txBox="1"/>
          <p:nvPr/>
        </p:nvSpPr>
        <p:spPr>
          <a:xfrm>
            <a:off x="459114" y="3953530"/>
            <a:ext cx="1258678" cy="523220"/>
          </a:xfrm>
          <a:prstGeom prst="rect">
            <a:avLst/>
          </a:prstGeom>
          <a:noFill/>
        </p:spPr>
        <p:txBody>
          <a:bodyPr wrap="none" rtlCol="0">
            <a:spAutoFit/>
          </a:bodyPr>
          <a:lstStyle/>
          <a:p>
            <a:r>
              <a:rPr lang="en-US" sz="2800" b="1" dirty="0" smtClean="0">
                <a:latin typeface="Courier New" pitchFamily="49" charset="0"/>
                <a:cs typeface="Courier New" pitchFamily="49" charset="0"/>
              </a:rPr>
              <a:t>WHERE</a:t>
            </a:r>
            <a:endParaRPr lang="en-US" sz="2800" b="1" dirty="0">
              <a:latin typeface="Courier New" pitchFamily="49" charset="0"/>
              <a:cs typeface="Courier New" pitchFamily="49" charset="0"/>
            </a:endParaRPr>
          </a:p>
        </p:txBody>
      </p:sp>
      <p:sp>
        <p:nvSpPr>
          <p:cNvPr id="12" name="TextBox 11"/>
          <p:cNvSpPr txBox="1"/>
          <p:nvPr/>
        </p:nvSpPr>
        <p:spPr>
          <a:xfrm>
            <a:off x="2266905" y="3937981"/>
            <a:ext cx="2977097" cy="523220"/>
          </a:xfrm>
          <a:prstGeom prst="rect">
            <a:avLst/>
          </a:prstGeom>
          <a:noFill/>
        </p:spPr>
        <p:txBody>
          <a:bodyPr wrap="none" rtlCol="0">
            <a:spAutoFit/>
          </a:bodyPr>
          <a:lstStyle/>
          <a:p>
            <a:r>
              <a:rPr lang="en-US" sz="2800" b="1" dirty="0">
                <a:latin typeface="Courier New" pitchFamily="49" charset="0"/>
                <a:cs typeface="Courier New" pitchFamily="49" charset="0"/>
              </a:rPr>
              <a:t>c</a:t>
            </a:r>
            <a:r>
              <a:rPr lang="en-US" sz="2800" b="1" dirty="0" smtClean="0">
                <a:latin typeface="Courier New" pitchFamily="49" charset="0"/>
                <a:cs typeface="Courier New" pitchFamily="49" charset="0"/>
              </a:rPr>
              <a:t>olor = ‘Red’</a:t>
            </a:r>
            <a:endParaRPr lang="en-US" sz="2800" b="1" dirty="0">
              <a:latin typeface="Courier New" pitchFamily="49" charset="0"/>
              <a:cs typeface="Courier New" pitchFamily="49" charset="0"/>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825" y="1504950"/>
            <a:ext cx="3076575" cy="771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4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76350"/>
            <a:ext cx="3316591"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728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1"/>
                                        </p:tgtEl>
                                        <p:attrNameLst>
                                          <p:attrName>style.visibility</p:attrName>
                                        </p:attrNameLst>
                                      </p:cBhvr>
                                      <p:to>
                                        <p:strVal val="visible"/>
                                      </p:to>
                                    </p:set>
                                    <p:animEffect transition="in" filter="fade">
                                      <p:cBhvr>
                                        <p:cTn id="7" dur="500"/>
                                        <p:tgtEl>
                                          <p:spTgt spid="102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fade">
                                      <p:cBhvr>
                                        <p:cTn id="12" dur="500"/>
                                        <p:tgtEl>
                                          <p:spTgt spid="102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1218"/>
            <a:ext cx="7509428" cy="400110"/>
          </a:xfrm>
          <a:prstGeom prst="rect">
            <a:avLst/>
          </a:prstGeom>
          <a:noFill/>
        </p:spPr>
        <p:txBody>
          <a:bodyPr wrap="none" rtlCol="0">
            <a:spAutoFit/>
          </a:bodyPr>
          <a:lstStyle/>
          <a:p>
            <a:r>
              <a:rPr lang="en-US" sz="2000" b="1" dirty="0" smtClean="0"/>
              <a:t>Query 9</a:t>
            </a:r>
            <a:r>
              <a:rPr lang="en-US" sz="2000" b="1" dirty="0"/>
              <a:t>: </a:t>
            </a:r>
            <a:r>
              <a:rPr lang="en-US" sz="2000" b="1" dirty="0" smtClean="0"/>
              <a:t>All </a:t>
            </a:r>
            <a:r>
              <a:rPr lang="en-US" sz="2000" b="1" dirty="0"/>
              <a:t>details of suppliers from Paris with a </a:t>
            </a:r>
            <a:r>
              <a:rPr lang="en-US" sz="2000" b="1" dirty="0" smtClean="0"/>
              <a:t>status of </a:t>
            </a:r>
            <a:r>
              <a:rPr lang="en-US" sz="2000" b="1" dirty="0"/>
              <a:t>20 or more</a:t>
            </a:r>
            <a:endParaRPr lang="en-US" sz="2000" b="1" dirty="0" smtClean="0"/>
          </a:p>
        </p:txBody>
      </p:sp>
      <p:sp>
        <p:nvSpPr>
          <p:cNvPr id="3" name="TextBox 2"/>
          <p:cNvSpPr txBox="1"/>
          <p:nvPr/>
        </p:nvSpPr>
        <p:spPr>
          <a:xfrm>
            <a:off x="2339899" y="2631969"/>
            <a:ext cx="1290738" cy="461665"/>
          </a:xfrm>
          <a:prstGeom prst="rect">
            <a:avLst/>
          </a:prstGeom>
          <a:noFill/>
        </p:spPr>
        <p:txBody>
          <a:bodyPr wrap="none" rtlCol="0">
            <a:spAutoFit/>
          </a:bodyPr>
          <a:lstStyle/>
          <a:p>
            <a:r>
              <a:rPr lang="en-US" sz="2400" b="1" dirty="0" smtClean="0">
                <a:latin typeface="Courier New" pitchFamily="49" charset="0"/>
                <a:cs typeface="Courier New" pitchFamily="49" charset="0"/>
              </a:rPr>
              <a:t>SELECT</a:t>
            </a:r>
            <a:endParaRPr lang="en-US" sz="2400" b="1" dirty="0">
              <a:latin typeface="Courier New" pitchFamily="49" charset="0"/>
              <a:cs typeface="Courier New" pitchFamily="49" charset="0"/>
            </a:endParaRPr>
          </a:p>
        </p:txBody>
      </p:sp>
      <p:sp>
        <p:nvSpPr>
          <p:cNvPr id="4" name="TextBox 3"/>
          <p:cNvSpPr txBox="1"/>
          <p:nvPr/>
        </p:nvSpPr>
        <p:spPr>
          <a:xfrm>
            <a:off x="3940099" y="2658130"/>
            <a:ext cx="369012" cy="461665"/>
          </a:xfrm>
          <a:prstGeom prst="rect">
            <a:avLst/>
          </a:prstGeom>
          <a:noFill/>
        </p:spPr>
        <p:txBody>
          <a:bodyPr wrap="none" rtlCol="0">
            <a:spAutoFit/>
          </a:bodyPr>
          <a:lstStyle/>
          <a:p>
            <a:r>
              <a:rPr lang="en-US" sz="2400" b="1" dirty="0" smtClean="0">
                <a:latin typeface="Courier New" pitchFamily="49" charset="0"/>
                <a:cs typeface="Courier New" pitchFamily="49" charset="0"/>
              </a:rPr>
              <a:t>*</a:t>
            </a:r>
            <a:endParaRPr lang="en-US" sz="2400" b="1" dirty="0">
              <a:latin typeface="Courier New" pitchFamily="49" charset="0"/>
              <a:cs typeface="Courier New" pitchFamily="49" charset="0"/>
            </a:endParaRPr>
          </a:p>
        </p:txBody>
      </p:sp>
      <p:sp>
        <p:nvSpPr>
          <p:cNvPr id="5" name="TextBox 4"/>
          <p:cNvSpPr txBox="1"/>
          <p:nvPr/>
        </p:nvSpPr>
        <p:spPr>
          <a:xfrm>
            <a:off x="2339899" y="3175549"/>
            <a:ext cx="922047" cy="461665"/>
          </a:xfrm>
          <a:prstGeom prst="rect">
            <a:avLst/>
          </a:prstGeom>
          <a:noFill/>
        </p:spPr>
        <p:txBody>
          <a:bodyPr wrap="none" rtlCol="0">
            <a:spAutoFit/>
          </a:bodyPr>
          <a:lstStyle/>
          <a:p>
            <a:r>
              <a:rPr lang="en-US" sz="2400" b="1" dirty="0" smtClean="0">
                <a:latin typeface="Courier New" pitchFamily="49" charset="0"/>
                <a:cs typeface="Courier New" pitchFamily="49" charset="0"/>
              </a:rPr>
              <a:t>FROM</a:t>
            </a:r>
            <a:endParaRPr lang="en-US" sz="2400" b="1" dirty="0">
              <a:latin typeface="Courier New" pitchFamily="49" charset="0"/>
              <a:cs typeface="Courier New" pitchFamily="49" charset="0"/>
            </a:endParaRPr>
          </a:p>
        </p:txBody>
      </p:sp>
      <p:sp>
        <p:nvSpPr>
          <p:cNvPr id="6" name="TextBox 5"/>
          <p:cNvSpPr txBox="1"/>
          <p:nvPr/>
        </p:nvSpPr>
        <p:spPr>
          <a:xfrm>
            <a:off x="3940099" y="3191530"/>
            <a:ext cx="1843774" cy="461665"/>
          </a:xfrm>
          <a:prstGeom prst="rect">
            <a:avLst/>
          </a:prstGeom>
          <a:noFill/>
        </p:spPr>
        <p:txBody>
          <a:bodyPr wrap="none" rtlCol="0">
            <a:spAutoFit/>
          </a:bodyPr>
          <a:lstStyle/>
          <a:p>
            <a:r>
              <a:rPr lang="en-US" sz="2400" b="1" dirty="0" smtClean="0">
                <a:latin typeface="Courier New" pitchFamily="49" charset="0"/>
                <a:cs typeface="Courier New" pitchFamily="49" charset="0"/>
              </a:rPr>
              <a:t>suppliers</a:t>
            </a:r>
            <a:endParaRPr lang="en-US" sz="2400" b="1" dirty="0">
              <a:latin typeface="Courier New" pitchFamily="49" charset="0"/>
              <a:cs typeface="Courier New" pitchFamily="49" charset="0"/>
            </a:endParaRPr>
          </a:p>
        </p:txBody>
      </p:sp>
      <p:sp>
        <p:nvSpPr>
          <p:cNvPr id="7" name="Line Callout 1 6"/>
          <p:cNvSpPr/>
          <p:nvPr/>
        </p:nvSpPr>
        <p:spPr>
          <a:xfrm>
            <a:off x="7086600" y="2190750"/>
            <a:ext cx="1905000" cy="2041419"/>
          </a:xfrm>
          <a:prstGeom prst="borderCallout1">
            <a:avLst>
              <a:gd name="adj1" fmla="val 49713"/>
              <a:gd name="adj2" fmla="val -76"/>
              <a:gd name="adj3" fmla="val 79065"/>
              <a:gd name="adj4" fmla="val -314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Again, note quotes around ‘Paris’</a:t>
            </a:r>
          </a:p>
          <a:p>
            <a:endParaRPr lang="en-US" sz="1600" dirty="0" smtClean="0">
              <a:solidFill>
                <a:schemeClr val="tx1"/>
              </a:solidFill>
            </a:endParaRPr>
          </a:p>
          <a:p>
            <a:endParaRPr lang="en-US" sz="1600" dirty="0" smtClean="0">
              <a:solidFill>
                <a:schemeClr val="tx1"/>
              </a:solidFill>
            </a:endParaRPr>
          </a:p>
          <a:p>
            <a:r>
              <a:rPr lang="en-US" sz="1600" dirty="0" smtClean="0">
                <a:solidFill>
                  <a:schemeClr val="tx1"/>
                </a:solidFill>
              </a:rPr>
              <a:t>No quotes around numbers</a:t>
            </a:r>
            <a:endParaRPr lang="en-US" sz="1600" dirty="0">
              <a:solidFill>
                <a:schemeClr val="tx1"/>
              </a:solidFill>
            </a:endParaRPr>
          </a:p>
        </p:txBody>
      </p:sp>
      <p:sp>
        <p:nvSpPr>
          <p:cNvPr id="8" name="TextBox 7"/>
          <p:cNvSpPr txBox="1"/>
          <p:nvPr/>
        </p:nvSpPr>
        <p:spPr>
          <a:xfrm>
            <a:off x="2339899" y="3708949"/>
            <a:ext cx="1106393" cy="461665"/>
          </a:xfrm>
          <a:prstGeom prst="rect">
            <a:avLst/>
          </a:prstGeom>
          <a:noFill/>
        </p:spPr>
        <p:txBody>
          <a:bodyPr wrap="none" rtlCol="0">
            <a:spAutoFit/>
          </a:bodyPr>
          <a:lstStyle/>
          <a:p>
            <a:r>
              <a:rPr lang="en-US" sz="2400" b="1" dirty="0" smtClean="0">
                <a:latin typeface="Courier New" pitchFamily="49" charset="0"/>
                <a:cs typeface="Courier New" pitchFamily="49" charset="0"/>
              </a:rPr>
              <a:t>WHERE</a:t>
            </a:r>
            <a:endParaRPr lang="en-US" sz="2400" b="1" dirty="0">
              <a:latin typeface="Courier New" pitchFamily="49" charset="0"/>
              <a:cs typeface="Courier New" pitchFamily="49" charset="0"/>
            </a:endParaRPr>
          </a:p>
        </p:txBody>
      </p:sp>
      <p:sp>
        <p:nvSpPr>
          <p:cNvPr id="9" name="TextBox 8"/>
          <p:cNvSpPr txBox="1"/>
          <p:nvPr/>
        </p:nvSpPr>
        <p:spPr>
          <a:xfrm>
            <a:off x="3940099" y="3724930"/>
            <a:ext cx="2765501" cy="461665"/>
          </a:xfrm>
          <a:prstGeom prst="rect">
            <a:avLst/>
          </a:prstGeom>
          <a:noFill/>
        </p:spPr>
        <p:txBody>
          <a:bodyPr wrap="none" rtlCol="0">
            <a:spAutoFit/>
          </a:bodyPr>
          <a:lstStyle/>
          <a:p>
            <a:r>
              <a:rPr lang="en-US" sz="2400" b="1" dirty="0">
                <a:latin typeface="Courier New" pitchFamily="49" charset="0"/>
                <a:cs typeface="Courier New" pitchFamily="49" charset="0"/>
              </a:rPr>
              <a:t>c</a:t>
            </a:r>
            <a:r>
              <a:rPr lang="en-US" sz="2400" b="1" dirty="0" smtClean="0">
                <a:latin typeface="Courier New" pitchFamily="49" charset="0"/>
                <a:cs typeface="Courier New" pitchFamily="49" charset="0"/>
              </a:rPr>
              <a:t>ity = ‘Paris’</a:t>
            </a:r>
            <a:endParaRPr lang="en-US" sz="2400" b="1" dirty="0">
              <a:latin typeface="Courier New" pitchFamily="49" charset="0"/>
              <a:cs typeface="Courier New" pitchFamily="49" charset="0"/>
            </a:endParaRPr>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790" y="754771"/>
            <a:ext cx="3211818" cy="1512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4" name="TextBox 13"/>
          <p:cNvSpPr txBox="1"/>
          <p:nvPr/>
        </p:nvSpPr>
        <p:spPr>
          <a:xfrm>
            <a:off x="2339899" y="4218699"/>
            <a:ext cx="737702" cy="461665"/>
          </a:xfrm>
          <a:prstGeom prst="rect">
            <a:avLst/>
          </a:prstGeom>
          <a:noFill/>
        </p:spPr>
        <p:txBody>
          <a:bodyPr wrap="none" rtlCol="0">
            <a:spAutoFit/>
          </a:bodyPr>
          <a:lstStyle/>
          <a:p>
            <a:r>
              <a:rPr lang="en-US" sz="2400" b="1" dirty="0" smtClean="0">
                <a:latin typeface="Courier New" pitchFamily="49" charset="0"/>
                <a:cs typeface="Courier New" pitchFamily="49" charset="0"/>
              </a:rPr>
              <a:t>AND</a:t>
            </a:r>
            <a:endParaRPr lang="en-US" sz="2400" b="1" dirty="0">
              <a:latin typeface="Courier New" pitchFamily="49" charset="0"/>
              <a:cs typeface="Courier New" pitchFamily="49" charset="0"/>
            </a:endParaRPr>
          </a:p>
        </p:txBody>
      </p:sp>
      <p:sp>
        <p:nvSpPr>
          <p:cNvPr id="15" name="TextBox 14"/>
          <p:cNvSpPr txBox="1"/>
          <p:nvPr/>
        </p:nvSpPr>
        <p:spPr>
          <a:xfrm>
            <a:off x="3940099" y="4234680"/>
            <a:ext cx="2396810" cy="461665"/>
          </a:xfrm>
          <a:prstGeom prst="rect">
            <a:avLst/>
          </a:prstGeom>
          <a:noFill/>
        </p:spPr>
        <p:txBody>
          <a:bodyPr wrap="none" rtlCol="0">
            <a:spAutoFit/>
          </a:bodyPr>
          <a:lstStyle/>
          <a:p>
            <a:r>
              <a:rPr lang="en-US" sz="2400" b="1" dirty="0">
                <a:latin typeface="Courier New" pitchFamily="49" charset="0"/>
                <a:cs typeface="Courier New" pitchFamily="49" charset="0"/>
              </a:rPr>
              <a:t>s</a:t>
            </a:r>
            <a:r>
              <a:rPr lang="en-US" sz="2400" b="1" dirty="0" smtClean="0">
                <a:latin typeface="Courier New" pitchFamily="49" charset="0"/>
                <a:cs typeface="Courier New" pitchFamily="49" charset="0"/>
              </a:rPr>
              <a:t>tatus &gt;= 20</a:t>
            </a:r>
            <a:endParaRPr lang="en-US" sz="2400" b="1" dirty="0">
              <a:latin typeface="Courier New" pitchFamily="49" charset="0"/>
              <a:cs typeface="Courier New" pitchFamily="49" charset="0"/>
            </a:endParaRPr>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5475" y="971550"/>
            <a:ext cx="2651739" cy="4230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16" name="Straight Arrow Connector 15"/>
          <p:cNvCxnSpPr/>
          <p:nvPr/>
        </p:nvCxnSpPr>
        <p:spPr>
          <a:xfrm flipV="1">
            <a:off x="3696608" y="1276350"/>
            <a:ext cx="2170792" cy="39151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Line Callout 1 17"/>
          <p:cNvSpPr/>
          <p:nvPr/>
        </p:nvSpPr>
        <p:spPr>
          <a:xfrm>
            <a:off x="63060" y="3578331"/>
            <a:ext cx="1905000" cy="1355619"/>
          </a:xfrm>
          <a:prstGeom prst="borderCallout1">
            <a:avLst>
              <a:gd name="adj1" fmla="val 51264"/>
              <a:gd name="adj2" fmla="val 99234"/>
              <a:gd name="adj3" fmla="val 62008"/>
              <a:gd name="adj4" fmla="val 11860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Use AND to connect simple conditions to make more complex ones</a:t>
            </a:r>
            <a:endParaRPr lang="en-US" sz="1600" dirty="0">
              <a:solidFill>
                <a:schemeClr val="tx1"/>
              </a:solidFill>
            </a:endParaRPr>
          </a:p>
        </p:txBody>
      </p:sp>
    </p:spTree>
    <p:extLst>
      <p:ext uri="{BB962C8B-B14F-4D97-AF65-F5344CB8AC3E}">
        <p14:creationId xmlns:p14="http://schemas.microsoft.com/office/powerpoint/2010/main" val="407132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66"/>
                                        </p:tgtEl>
                                        <p:attrNameLst>
                                          <p:attrName>style.visibility</p:attrName>
                                        </p:attrNameLst>
                                      </p:cBhvr>
                                      <p:to>
                                        <p:strVal val="visible"/>
                                      </p:to>
                                    </p:set>
                                    <p:animEffect transition="in" filter="fade">
                                      <p:cBhvr>
                                        <p:cTn id="12" dur="500"/>
                                        <p:tgtEl>
                                          <p:spTgt spid="112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animBg="1"/>
      <p:bldP spid="8" grpId="0"/>
      <p:bldP spid="9" grpId="0"/>
      <p:bldP spid="14" grpId="0"/>
      <p:bldP spid="15" grpId="0"/>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Arrow Connector 16"/>
          <p:cNvCxnSpPr/>
          <p:nvPr/>
        </p:nvCxnSpPr>
        <p:spPr>
          <a:xfrm flipV="1">
            <a:off x="3773791" y="2038350"/>
            <a:ext cx="1539826" cy="152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3648052" y="1581150"/>
            <a:ext cx="1685948"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04800" y="221218"/>
            <a:ext cx="7451014" cy="707886"/>
          </a:xfrm>
          <a:prstGeom prst="rect">
            <a:avLst/>
          </a:prstGeom>
          <a:noFill/>
        </p:spPr>
        <p:txBody>
          <a:bodyPr wrap="none" rtlCol="0">
            <a:spAutoFit/>
          </a:bodyPr>
          <a:lstStyle/>
          <a:p>
            <a:r>
              <a:rPr lang="en-US" sz="2000" b="1" dirty="0" smtClean="0"/>
              <a:t>Query 10</a:t>
            </a:r>
            <a:r>
              <a:rPr lang="en-US" sz="2000" b="1" dirty="0"/>
              <a:t>: </a:t>
            </a:r>
            <a:r>
              <a:rPr lang="en-US" sz="2000" b="1" dirty="0" smtClean="0"/>
              <a:t>Part </a:t>
            </a:r>
            <a:r>
              <a:rPr lang="en-US" sz="2000" b="1" dirty="0"/>
              <a:t>numbers of Red parts weighing less than 15</a:t>
            </a:r>
          </a:p>
          <a:p>
            <a:r>
              <a:rPr lang="en-US" sz="2000" b="1" dirty="0" smtClean="0"/>
              <a:t>Your turn -- pause the video, answer the question and then proceed.</a:t>
            </a:r>
            <a:endParaRPr lang="en-US" sz="2000" b="1" dirty="0"/>
          </a:p>
        </p:txBody>
      </p:sp>
      <p:sp>
        <p:nvSpPr>
          <p:cNvPr id="7" name="TextBox 6"/>
          <p:cNvSpPr txBox="1"/>
          <p:nvPr/>
        </p:nvSpPr>
        <p:spPr>
          <a:xfrm>
            <a:off x="478209" y="2892531"/>
            <a:ext cx="1473480" cy="523220"/>
          </a:xfrm>
          <a:prstGeom prst="rect">
            <a:avLst/>
          </a:prstGeom>
          <a:noFill/>
        </p:spPr>
        <p:txBody>
          <a:bodyPr wrap="none" rtlCol="0">
            <a:spAutoFit/>
          </a:bodyPr>
          <a:lstStyle/>
          <a:p>
            <a:r>
              <a:rPr lang="en-US" sz="2800" b="1" dirty="0" smtClean="0">
                <a:latin typeface="Courier New" pitchFamily="49" charset="0"/>
                <a:cs typeface="Courier New" pitchFamily="49" charset="0"/>
              </a:rPr>
              <a:t>SELECT</a:t>
            </a:r>
            <a:endParaRPr lang="en-US" sz="2800" b="1" dirty="0">
              <a:latin typeface="Courier New" pitchFamily="49" charset="0"/>
              <a:cs typeface="Courier New" pitchFamily="49" charset="0"/>
            </a:endParaRPr>
          </a:p>
        </p:txBody>
      </p:sp>
      <p:sp>
        <p:nvSpPr>
          <p:cNvPr id="8" name="TextBox 7"/>
          <p:cNvSpPr txBox="1"/>
          <p:nvPr/>
        </p:nvSpPr>
        <p:spPr>
          <a:xfrm>
            <a:off x="2266905" y="2861001"/>
            <a:ext cx="829073" cy="523220"/>
          </a:xfrm>
          <a:prstGeom prst="rect">
            <a:avLst/>
          </a:prstGeom>
          <a:noFill/>
        </p:spPr>
        <p:txBody>
          <a:bodyPr wrap="none" rtlCol="0">
            <a:spAutoFit/>
          </a:bodyPr>
          <a:lstStyle/>
          <a:p>
            <a:r>
              <a:rPr lang="en-US" sz="2800" b="1" dirty="0" err="1" smtClean="0">
                <a:latin typeface="Courier New" pitchFamily="49" charset="0"/>
                <a:cs typeface="Courier New" pitchFamily="49" charset="0"/>
              </a:rPr>
              <a:t>pno</a:t>
            </a:r>
            <a:endParaRPr lang="en-US" sz="2800" b="1" dirty="0">
              <a:latin typeface="Courier New" pitchFamily="49" charset="0"/>
              <a:cs typeface="Courier New" pitchFamily="49" charset="0"/>
            </a:endParaRPr>
          </a:p>
        </p:txBody>
      </p:sp>
      <p:sp>
        <p:nvSpPr>
          <p:cNvPr id="9" name="TextBox 8"/>
          <p:cNvSpPr txBox="1"/>
          <p:nvPr/>
        </p:nvSpPr>
        <p:spPr>
          <a:xfrm>
            <a:off x="478209" y="3436111"/>
            <a:ext cx="1043876" cy="523220"/>
          </a:xfrm>
          <a:prstGeom prst="rect">
            <a:avLst/>
          </a:prstGeom>
          <a:noFill/>
        </p:spPr>
        <p:txBody>
          <a:bodyPr wrap="none" rtlCol="0">
            <a:spAutoFit/>
          </a:bodyPr>
          <a:lstStyle/>
          <a:p>
            <a:r>
              <a:rPr lang="en-US" sz="2800" b="1" dirty="0" smtClean="0">
                <a:latin typeface="Courier New" pitchFamily="49" charset="0"/>
                <a:cs typeface="Courier New" pitchFamily="49" charset="0"/>
              </a:rPr>
              <a:t>FROM</a:t>
            </a:r>
            <a:endParaRPr lang="en-US" sz="2800" b="1" dirty="0">
              <a:latin typeface="Courier New" pitchFamily="49" charset="0"/>
              <a:cs typeface="Courier New" pitchFamily="49" charset="0"/>
            </a:endParaRPr>
          </a:p>
        </p:txBody>
      </p:sp>
      <p:sp>
        <p:nvSpPr>
          <p:cNvPr id="10" name="TextBox 9"/>
          <p:cNvSpPr txBox="1"/>
          <p:nvPr/>
        </p:nvSpPr>
        <p:spPr>
          <a:xfrm>
            <a:off x="2266905" y="3383891"/>
            <a:ext cx="1258678" cy="523220"/>
          </a:xfrm>
          <a:prstGeom prst="rect">
            <a:avLst/>
          </a:prstGeom>
          <a:noFill/>
        </p:spPr>
        <p:txBody>
          <a:bodyPr wrap="none" rtlCol="0">
            <a:spAutoFit/>
          </a:bodyPr>
          <a:lstStyle/>
          <a:p>
            <a:r>
              <a:rPr lang="en-US" sz="2800" b="1" dirty="0" smtClean="0">
                <a:latin typeface="Courier New" pitchFamily="49" charset="0"/>
                <a:cs typeface="Courier New" pitchFamily="49" charset="0"/>
              </a:rPr>
              <a:t>parts</a:t>
            </a:r>
            <a:endParaRPr lang="en-US" sz="2800" b="1" dirty="0">
              <a:latin typeface="Courier New" pitchFamily="49" charset="0"/>
              <a:cs typeface="Courier New" pitchFamily="49" charset="0"/>
            </a:endParaRPr>
          </a:p>
        </p:txBody>
      </p:sp>
      <p:sp>
        <p:nvSpPr>
          <p:cNvPr id="11" name="TextBox 10"/>
          <p:cNvSpPr txBox="1"/>
          <p:nvPr/>
        </p:nvSpPr>
        <p:spPr>
          <a:xfrm>
            <a:off x="459114" y="3953530"/>
            <a:ext cx="1258678" cy="523220"/>
          </a:xfrm>
          <a:prstGeom prst="rect">
            <a:avLst/>
          </a:prstGeom>
          <a:noFill/>
        </p:spPr>
        <p:txBody>
          <a:bodyPr wrap="none" rtlCol="0">
            <a:spAutoFit/>
          </a:bodyPr>
          <a:lstStyle/>
          <a:p>
            <a:r>
              <a:rPr lang="en-US" sz="2800" b="1" dirty="0" smtClean="0">
                <a:latin typeface="Courier New" pitchFamily="49" charset="0"/>
                <a:cs typeface="Courier New" pitchFamily="49" charset="0"/>
              </a:rPr>
              <a:t>WHERE</a:t>
            </a:r>
            <a:endParaRPr lang="en-US" sz="2800" b="1" dirty="0">
              <a:latin typeface="Courier New" pitchFamily="49" charset="0"/>
              <a:cs typeface="Courier New" pitchFamily="49" charset="0"/>
            </a:endParaRPr>
          </a:p>
        </p:txBody>
      </p:sp>
      <p:sp>
        <p:nvSpPr>
          <p:cNvPr id="12" name="TextBox 11"/>
          <p:cNvSpPr txBox="1"/>
          <p:nvPr/>
        </p:nvSpPr>
        <p:spPr>
          <a:xfrm>
            <a:off x="2266905" y="3937981"/>
            <a:ext cx="2977097" cy="523220"/>
          </a:xfrm>
          <a:prstGeom prst="rect">
            <a:avLst/>
          </a:prstGeom>
          <a:noFill/>
        </p:spPr>
        <p:txBody>
          <a:bodyPr wrap="none" rtlCol="0">
            <a:spAutoFit/>
          </a:bodyPr>
          <a:lstStyle/>
          <a:p>
            <a:r>
              <a:rPr lang="en-US" sz="2800" b="1" dirty="0">
                <a:latin typeface="Courier New" pitchFamily="49" charset="0"/>
                <a:cs typeface="Courier New" pitchFamily="49" charset="0"/>
              </a:rPr>
              <a:t>c</a:t>
            </a:r>
            <a:r>
              <a:rPr lang="en-US" sz="2800" b="1" dirty="0" smtClean="0">
                <a:latin typeface="Courier New" pitchFamily="49" charset="0"/>
                <a:cs typeface="Courier New" pitchFamily="49" charset="0"/>
              </a:rPr>
              <a:t>olor = ‘Red’</a:t>
            </a:r>
            <a:endParaRPr lang="en-US" sz="2800" b="1" dirty="0">
              <a:latin typeface="Courier New" pitchFamily="49" charset="0"/>
              <a:cs typeface="Courier New" pitchFamily="49" charset="0"/>
            </a:endParaRPr>
          </a:p>
        </p:txBody>
      </p:sp>
      <p:pic>
        <p:nvPicPr>
          <p:cNvPr id="1024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 r="79599" b="30864"/>
          <a:stretch/>
        </p:blipFill>
        <p:spPr bwMode="auto">
          <a:xfrm>
            <a:off x="5457825" y="1581151"/>
            <a:ext cx="627665" cy="5333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4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76350"/>
            <a:ext cx="3316591"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4" name="TextBox 13"/>
          <p:cNvSpPr txBox="1"/>
          <p:nvPr/>
        </p:nvSpPr>
        <p:spPr>
          <a:xfrm>
            <a:off x="457200" y="4421240"/>
            <a:ext cx="829073" cy="523220"/>
          </a:xfrm>
          <a:prstGeom prst="rect">
            <a:avLst/>
          </a:prstGeom>
          <a:noFill/>
        </p:spPr>
        <p:txBody>
          <a:bodyPr wrap="none" rtlCol="0">
            <a:spAutoFit/>
          </a:bodyPr>
          <a:lstStyle/>
          <a:p>
            <a:r>
              <a:rPr lang="en-US" sz="2800" b="1" dirty="0" smtClean="0">
                <a:latin typeface="Courier New" pitchFamily="49" charset="0"/>
                <a:cs typeface="Courier New" pitchFamily="49" charset="0"/>
              </a:rPr>
              <a:t>AND</a:t>
            </a:r>
            <a:endParaRPr lang="en-US" sz="2800" b="1" dirty="0">
              <a:latin typeface="Courier New" pitchFamily="49" charset="0"/>
              <a:cs typeface="Courier New" pitchFamily="49" charset="0"/>
            </a:endParaRPr>
          </a:p>
        </p:txBody>
      </p:sp>
      <p:sp>
        <p:nvSpPr>
          <p:cNvPr id="15" name="TextBox 14"/>
          <p:cNvSpPr txBox="1"/>
          <p:nvPr/>
        </p:nvSpPr>
        <p:spPr>
          <a:xfrm>
            <a:off x="2264991" y="4405691"/>
            <a:ext cx="2547492" cy="523220"/>
          </a:xfrm>
          <a:prstGeom prst="rect">
            <a:avLst/>
          </a:prstGeom>
          <a:noFill/>
        </p:spPr>
        <p:txBody>
          <a:bodyPr wrap="none" rtlCol="0">
            <a:spAutoFit/>
          </a:bodyPr>
          <a:lstStyle/>
          <a:p>
            <a:r>
              <a:rPr lang="en-US" sz="2800" b="1" dirty="0">
                <a:latin typeface="Courier New" pitchFamily="49" charset="0"/>
                <a:cs typeface="Courier New" pitchFamily="49" charset="0"/>
              </a:rPr>
              <a:t>w</a:t>
            </a:r>
            <a:r>
              <a:rPr lang="en-US" sz="2800" b="1" dirty="0" smtClean="0">
                <a:latin typeface="Courier New" pitchFamily="49" charset="0"/>
                <a:cs typeface="Courier New" pitchFamily="49" charset="0"/>
              </a:rPr>
              <a:t>eight &lt; 15</a:t>
            </a:r>
            <a:endParaRPr lang="en-US" sz="2800" b="1" dirty="0">
              <a:latin typeface="Courier New" pitchFamily="49" charset="0"/>
              <a:cs typeface="Courier New" pitchFamily="49" charset="0"/>
            </a:endParaRPr>
          </a:p>
        </p:txBody>
      </p:sp>
      <p:sp>
        <p:nvSpPr>
          <p:cNvPr id="16" name="Line Callout 1 15"/>
          <p:cNvSpPr/>
          <p:nvPr/>
        </p:nvSpPr>
        <p:spPr>
          <a:xfrm>
            <a:off x="5943600" y="3595792"/>
            <a:ext cx="1905000" cy="1109558"/>
          </a:xfrm>
          <a:prstGeom prst="borderCallout1">
            <a:avLst>
              <a:gd name="adj1" fmla="val 49713"/>
              <a:gd name="adj2" fmla="val -76"/>
              <a:gd name="adj3" fmla="val 88538"/>
              <a:gd name="adj4" fmla="val -5795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We used “&lt;“ because our condition required that.</a:t>
            </a:r>
            <a:endParaRPr lang="en-US" sz="1600" dirty="0">
              <a:solidFill>
                <a:schemeClr val="tx1"/>
              </a:solidFill>
            </a:endParaRPr>
          </a:p>
        </p:txBody>
      </p:sp>
    </p:spTree>
    <p:extLst>
      <p:ext uri="{BB962C8B-B14F-4D97-AF65-F5344CB8AC3E}">
        <p14:creationId xmlns:p14="http://schemas.microsoft.com/office/powerpoint/2010/main" val="95065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1"/>
                                        </p:tgtEl>
                                        <p:attrNameLst>
                                          <p:attrName>style.visibility</p:attrName>
                                        </p:attrNameLst>
                                      </p:cBhvr>
                                      <p:to>
                                        <p:strVal val="visible"/>
                                      </p:to>
                                    </p:set>
                                    <p:animEffect transition="in" filter="fade">
                                      <p:cBhvr>
                                        <p:cTn id="7" dur="500"/>
                                        <p:tgtEl>
                                          <p:spTgt spid="102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fade">
                                      <p:cBhvr>
                                        <p:cTn id="12" dur="500"/>
                                        <p:tgtEl>
                                          <p:spTgt spid="102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4" grpId="0"/>
      <p:bldP spid="15" grpId="0"/>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1218"/>
            <a:ext cx="7461017" cy="400110"/>
          </a:xfrm>
          <a:prstGeom prst="rect">
            <a:avLst/>
          </a:prstGeom>
          <a:noFill/>
        </p:spPr>
        <p:txBody>
          <a:bodyPr wrap="none" rtlCol="0">
            <a:spAutoFit/>
          </a:bodyPr>
          <a:lstStyle/>
          <a:p>
            <a:r>
              <a:rPr lang="en-US" sz="2000" b="1" dirty="0" smtClean="0"/>
              <a:t>Query 11: Names of parts with weight between 10 and 15 (inclusive)</a:t>
            </a:r>
          </a:p>
        </p:txBody>
      </p:sp>
      <p:grpSp>
        <p:nvGrpSpPr>
          <p:cNvPr id="24" name="Group 23"/>
          <p:cNvGrpSpPr/>
          <p:nvPr/>
        </p:nvGrpSpPr>
        <p:grpSpPr>
          <a:xfrm>
            <a:off x="228600" y="2435230"/>
            <a:ext cx="3006461" cy="1552771"/>
            <a:chOff x="457200" y="2631969"/>
            <a:chExt cx="3788443" cy="2137513"/>
          </a:xfrm>
        </p:grpSpPr>
        <p:sp>
          <p:nvSpPr>
            <p:cNvPr id="3" name="TextBox 2"/>
            <p:cNvSpPr txBox="1"/>
            <p:nvPr/>
          </p:nvSpPr>
          <p:spPr>
            <a:xfrm>
              <a:off x="457200" y="2631969"/>
              <a:ext cx="1396188" cy="550783"/>
            </a:xfrm>
            <a:prstGeom prst="rect">
              <a:avLst/>
            </a:prstGeom>
            <a:noFill/>
          </p:spPr>
          <p:txBody>
            <a:bodyPr wrap="none" rtlCol="0">
              <a:spAutoFit/>
            </a:bodyPr>
            <a:lstStyle/>
            <a:p>
              <a:r>
                <a:rPr lang="en-US" sz="2000" b="1" dirty="0" smtClean="0">
                  <a:latin typeface="Courier New" pitchFamily="49" charset="0"/>
                  <a:cs typeface="Courier New" pitchFamily="49" charset="0"/>
                </a:rPr>
                <a:t>SELECT</a:t>
              </a:r>
              <a:endParaRPr lang="en-US" sz="2000" b="1" dirty="0">
                <a:latin typeface="Courier New" pitchFamily="49" charset="0"/>
                <a:cs typeface="Courier New" pitchFamily="49" charset="0"/>
              </a:endParaRPr>
            </a:p>
          </p:txBody>
        </p:sp>
        <p:sp>
          <p:nvSpPr>
            <p:cNvPr id="4" name="TextBox 3"/>
            <p:cNvSpPr txBox="1"/>
            <p:nvPr/>
          </p:nvSpPr>
          <p:spPr>
            <a:xfrm>
              <a:off x="1824287" y="2637111"/>
              <a:ext cx="1202272" cy="550783"/>
            </a:xfrm>
            <a:prstGeom prst="rect">
              <a:avLst/>
            </a:prstGeom>
            <a:noFill/>
          </p:spPr>
          <p:txBody>
            <a:bodyPr wrap="none" rtlCol="0">
              <a:spAutoFit/>
            </a:bodyPr>
            <a:lstStyle/>
            <a:p>
              <a:r>
                <a:rPr lang="en-US" sz="2000" b="1" dirty="0" err="1" smtClean="0">
                  <a:latin typeface="Courier New" pitchFamily="49" charset="0"/>
                  <a:cs typeface="Courier New" pitchFamily="49" charset="0"/>
                </a:rPr>
                <a:t>pname</a:t>
              </a:r>
              <a:endParaRPr lang="en-US" sz="2400" b="1" dirty="0">
                <a:latin typeface="Courier New" pitchFamily="49" charset="0"/>
                <a:cs typeface="Courier New" pitchFamily="49" charset="0"/>
              </a:endParaRPr>
            </a:p>
          </p:txBody>
        </p:sp>
        <p:sp>
          <p:nvSpPr>
            <p:cNvPr id="5" name="TextBox 4"/>
            <p:cNvSpPr txBox="1"/>
            <p:nvPr/>
          </p:nvSpPr>
          <p:spPr>
            <a:xfrm>
              <a:off x="457200" y="3175549"/>
              <a:ext cx="1008357" cy="550783"/>
            </a:xfrm>
            <a:prstGeom prst="rect">
              <a:avLst/>
            </a:prstGeom>
            <a:noFill/>
          </p:spPr>
          <p:txBody>
            <a:bodyPr wrap="none" rtlCol="0">
              <a:spAutoFit/>
            </a:bodyPr>
            <a:lstStyle/>
            <a:p>
              <a:r>
                <a:rPr lang="en-US" sz="2000" b="1" dirty="0" smtClean="0">
                  <a:latin typeface="Courier New" pitchFamily="49" charset="0"/>
                  <a:cs typeface="Courier New" pitchFamily="49" charset="0"/>
                </a:rPr>
                <a:t>FROM</a:t>
              </a:r>
              <a:endParaRPr lang="en-US" sz="2000" b="1" dirty="0">
                <a:latin typeface="Courier New" pitchFamily="49" charset="0"/>
                <a:cs typeface="Courier New" pitchFamily="49" charset="0"/>
              </a:endParaRPr>
            </a:p>
          </p:txBody>
        </p:sp>
        <p:sp>
          <p:nvSpPr>
            <p:cNvPr id="6" name="TextBox 5"/>
            <p:cNvSpPr txBox="1"/>
            <p:nvPr/>
          </p:nvSpPr>
          <p:spPr>
            <a:xfrm>
              <a:off x="1685967" y="3170510"/>
              <a:ext cx="1202271" cy="550783"/>
            </a:xfrm>
            <a:prstGeom prst="rect">
              <a:avLst/>
            </a:prstGeom>
            <a:noFill/>
          </p:spPr>
          <p:txBody>
            <a:bodyPr wrap="none" rtlCol="0">
              <a:spAutoFit/>
            </a:bodyPr>
            <a:lstStyle/>
            <a:p>
              <a:r>
                <a:rPr lang="en-US" sz="2000" b="1" dirty="0" smtClean="0">
                  <a:latin typeface="Courier New" pitchFamily="49" charset="0"/>
                  <a:cs typeface="Courier New" pitchFamily="49" charset="0"/>
                </a:rPr>
                <a:t>parts</a:t>
              </a:r>
              <a:endParaRPr lang="en-US" sz="2000" b="1" dirty="0">
                <a:latin typeface="Courier New" pitchFamily="49" charset="0"/>
                <a:cs typeface="Courier New" pitchFamily="49" charset="0"/>
              </a:endParaRPr>
            </a:p>
          </p:txBody>
        </p:sp>
        <p:sp>
          <p:nvSpPr>
            <p:cNvPr id="8" name="TextBox 7"/>
            <p:cNvSpPr txBox="1"/>
            <p:nvPr/>
          </p:nvSpPr>
          <p:spPr>
            <a:xfrm>
              <a:off x="457200" y="3708949"/>
              <a:ext cx="1202272" cy="550783"/>
            </a:xfrm>
            <a:prstGeom prst="rect">
              <a:avLst/>
            </a:prstGeom>
            <a:noFill/>
          </p:spPr>
          <p:txBody>
            <a:bodyPr wrap="none" rtlCol="0">
              <a:spAutoFit/>
            </a:bodyPr>
            <a:lstStyle/>
            <a:p>
              <a:r>
                <a:rPr lang="en-US" sz="2000" b="1" dirty="0" smtClean="0">
                  <a:latin typeface="Courier New" pitchFamily="49" charset="0"/>
                  <a:cs typeface="Courier New" pitchFamily="49" charset="0"/>
                </a:rPr>
                <a:t>WHERE</a:t>
              </a:r>
              <a:endParaRPr lang="en-US" sz="2000" b="1" dirty="0">
                <a:latin typeface="Courier New" pitchFamily="49" charset="0"/>
                <a:cs typeface="Courier New" pitchFamily="49" charset="0"/>
              </a:endParaRPr>
            </a:p>
          </p:txBody>
        </p:sp>
        <p:sp>
          <p:nvSpPr>
            <p:cNvPr id="9" name="TextBox 8"/>
            <p:cNvSpPr txBox="1"/>
            <p:nvPr/>
          </p:nvSpPr>
          <p:spPr>
            <a:xfrm>
              <a:off x="1685967" y="3703910"/>
              <a:ext cx="2559676" cy="550783"/>
            </a:xfrm>
            <a:prstGeom prst="rect">
              <a:avLst/>
            </a:prstGeom>
            <a:noFill/>
          </p:spPr>
          <p:txBody>
            <a:bodyPr wrap="none" rtlCol="0">
              <a:spAutoFit/>
            </a:bodyPr>
            <a:lstStyle/>
            <a:p>
              <a:r>
                <a:rPr lang="en-US" sz="2000" b="1" dirty="0">
                  <a:latin typeface="Courier New" pitchFamily="49" charset="0"/>
                  <a:cs typeface="Courier New" pitchFamily="49" charset="0"/>
                </a:rPr>
                <a:t>w</a:t>
              </a:r>
              <a:r>
                <a:rPr lang="en-US" sz="2000" b="1" dirty="0" smtClean="0">
                  <a:latin typeface="Courier New" pitchFamily="49" charset="0"/>
                  <a:cs typeface="Courier New" pitchFamily="49" charset="0"/>
                </a:rPr>
                <a:t>eight &gt;= 10</a:t>
              </a:r>
              <a:endParaRPr lang="en-US" sz="2000" b="1" dirty="0">
                <a:latin typeface="Courier New" pitchFamily="49" charset="0"/>
                <a:cs typeface="Courier New" pitchFamily="49" charset="0"/>
              </a:endParaRPr>
            </a:p>
          </p:txBody>
        </p:sp>
        <p:sp>
          <p:nvSpPr>
            <p:cNvPr id="14" name="TextBox 13"/>
            <p:cNvSpPr txBox="1"/>
            <p:nvPr/>
          </p:nvSpPr>
          <p:spPr>
            <a:xfrm>
              <a:off x="457200" y="4218699"/>
              <a:ext cx="814443" cy="550783"/>
            </a:xfrm>
            <a:prstGeom prst="rect">
              <a:avLst/>
            </a:prstGeom>
            <a:noFill/>
          </p:spPr>
          <p:txBody>
            <a:bodyPr wrap="none" rtlCol="0">
              <a:spAutoFit/>
            </a:bodyPr>
            <a:lstStyle/>
            <a:p>
              <a:r>
                <a:rPr lang="en-US" sz="2000" b="1" dirty="0" smtClean="0">
                  <a:latin typeface="Courier New" pitchFamily="49" charset="0"/>
                  <a:cs typeface="Courier New" pitchFamily="49" charset="0"/>
                </a:rPr>
                <a:t>AND</a:t>
              </a:r>
              <a:endParaRPr lang="en-US" sz="2000" b="1" dirty="0">
                <a:latin typeface="Courier New" pitchFamily="49" charset="0"/>
                <a:cs typeface="Courier New" pitchFamily="49" charset="0"/>
              </a:endParaRPr>
            </a:p>
          </p:txBody>
        </p:sp>
        <p:sp>
          <p:nvSpPr>
            <p:cNvPr id="15" name="TextBox 14"/>
            <p:cNvSpPr txBox="1"/>
            <p:nvPr/>
          </p:nvSpPr>
          <p:spPr>
            <a:xfrm>
              <a:off x="1685967" y="4213660"/>
              <a:ext cx="2559676" cy="550783"/>
            </a:xfrm>
            <a:prstGeom prst="rect">
              <a:avLst/>
            </a:prstGeom>
            <a:noFill/>
          </p:spPr>
          <p:txBody>
            <a:bodyPr wrap="none" rtlCol="0">
              <a:spAutoFit/>
            </a:bodyPr>
            <a:lstStyle/>
            <a:p>
              <a:r>
                <a:rPr lang="en-US" sz="2000" b="1" dirty="0">
                  <a:latin typeface="Courier New" pitchFamily="49" charset="0"/>
                  <a:cs typeface="Courier New" pitchFamily="49" charset="0"/>
                </a:rPr>
                <a:t>w</a:t>
              </a:r>
              <a:r>
                <a:rPr lang="en-US" sz="2000" b="1" dirty="0" smtClean="0">
                  <a:latin typeface="Courier New" pitchFamily="49" charset="0"/>
                  <a:cs typeface="Courier New" pitchFamily="49" charset="0"/>
                </a:rPr>
                <a:t>eight &lt;= 15</a:t>
              </a:r>
              <a:endParaRPr lang="en-US" sz="2000" b="1" dirty="0">
                <a:latin typeface="Courier New" pitchFamily="49" charset="0"/>
                <a:cs typeface="Courier New" pitchFamily="49" charset="0"/>
              </a:endParaRPr>
            </a:p>
          </p:txBody>
        </p:sp>
      </p:grpSp>
      <p:cxnSp>
        <p:nvCxnSpPr>
          <p:cNvPr id="16" name="Straight Arrow Connector 15"/>
          <p:cNvCxnSpPr/>
          <p:nvPr/>
        </p:nvCxnSpPr>
        <p:spPr>
          <a:xfrm>
            <a:off x="3773791" y="1047750"/>
            <a:ext cx="2379359"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742950"/>
            <a:ext cx="3316591"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289"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3150" y="895350"/>
            <a:ext cx="857250" cy="10520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21" name="Straight Arrow Connector 20"/>
          <p:cNvCxnSpPr/>
          <p:nvPr/>
        </p:nvCxnSpPr>
        <p:spPr>
          <a:xfrm flipV="1">
            <a:off x="3733800" y="1581150"/>
            <a:ext cx="2419350" cy="76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733800" y="1809750"/>
            <a:ext cx="241935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3505200" y="2419350"/>
            <a:ext cx="5379676" cy="1692280"/>
            <a:chOff x="3766462" y="2632070"/>
            <a:chExt cx="5379676" cy="1692280"/>
          </a:xfrm>
        </p:grpSpPr>
        <p:sp>
          <p:nvSpPr>
            <p:cNvPr id="33" name="Rectangle 32"/>
            <p:cNvSpPr/>
            <p:nvPr/>
          </p:nvSpPr>
          <p:spPr>
            <a:xfrm>
              <a:off x="3766462" y="2647950"/>
              <a:ext cx="5379676" cy="1676400"/>
            </a:xfrm>
            <a:prstGeom prst="rect">
              <a:avLst/>
            </a:prstGeom>
            <a:solidFill>
              <a:schemeClr val="bg2"/>
            </a:solidFill>
            <a:ln w="317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851832" y="2647984"/>
              <a:ext cx="1107996" cy="400110"/>
            </a:xfrm>
            <a:prstGeom prst="rect">
              <a:avLst/>
            </a:prstGeom>
            <a:noFill/>
          </p:spPr>
          <p:txBody>
            <a:bodyPr wrap="none" rtlCol="0">
              <a:spAutoFit/>
            </a:bodyPr>
            <a:lstStyle/>
            <a:p>
              <a:r>
                <a:rPr lang="en-US" sz="2000" b="1" dirty="0" smtClean="0">
                  <a:latin typeface="Courier New" pitchFamily="49" charset="0"/>
                  <a:cs typeface="Courier New" pitchFamily="49" charset="0"/>
                </a:rPr>
                <a:t>SELECT</a:t>
              </a:r>
              <a:endParaRPr lang="en-US" sz="2000" b="1" dirty="0">
                <a:latin typeface="Courier New" pitchFamily="49" charset="0"/>
                <a:cs typeface="Courier New" pitchFamily="49" charset="0"/>
              </a:endParaRPr>
            </a:p>
          </p:txBody>
        </p:sp>
        <p:sp>
          <p:nvSpPr>
            <p:cNvPr id="26" name="TextBox 25"/>
            <p:cNvSpPr txBox="1"/>
            <p:nvPr/>
          </p:nvSpPr>
          <p:spPr>
            <a:xfrm>
              <a:off x="5268153" y="2632070"/>
              <a:ext cx="954107" cy="400110"/>
            </a:xfrm>
            <a:prstGeom prst="rect">
              <a:avLst/>
            </a:prstGeom>
            <a:noFill/>
          </p:spPr>
          <p:txBody>
            <a:bodyPr wrap="none" rtlCol="0">
              <a:spAutoFit/>
            </a:bodyPr>
            <a:lstStyle/>
            <a:p>
              <a:r>
                <a:rPr lang="en-US" sz="2000" b="1" dirty="0" err="1" smtClean="0">
                  <a:latin typeface="Courier New" pitchFamily="49" charset="0"/>
                  <a:cs typeface="Courier New" pitchFamily="49" charset="0"/>
                </a:rPr>
                <a:t>pname</a:t>
              </a:r>
              <a:endParaRPr lang="en-US" sz="2000" b="1" dirty="0">
                <a:latin typeface="Courier New" pitchFamily="49" charset="0"/>
                <a:cs typeface="Courier New" pitchFamily="49" charset="0"/>
              </a:endParaRPr>
            </a:p>
          </p:txBody>
        </p:sp>
        <p:sp>
          <p:nvSpPr>
            <p:cNvPr id="27" name="TextBox 26"/>
            <p:cNvSpPr txBox="1"/>
            <p:nvPr/>
          </p:nvSpPr>
          <p:spPr>
            <a:xfrm>
              <a:off x="3851832" y="3192762"/>
              <a:ext cx="800219" cy="400110"/>
            </a:xfrm>
            <a:prstGeom prst="rect">
              <a:avLst/>
            </a:prstGeom>
            <a:noFill/>
          </p:spPr>
          <p:txBody>
            <a:bodyPr wrap="none" rtlCol="0">
              <a:spAutoFit/>
            </a:bodyPr>
            <a:lstStyle/>
            <a:p>
              <a:r>
                <a:rPr lang="en-US" sz="2000" b="1" dirty="0" smtClean="0">
                  <a:latin typeface="Courier New" pitchFamily="49" charset="0"/>
                  <a:cs typeface="Courier New" pitchFamily="49" charset="0"/>
                </a:rPr>
                <a:t>FROM</a:t>
              </a:r>
              <a:endParaRPr lang="en-US" sz="2000" b="1" dirty="0">
                <a:latin typeface="Courier New" pitchFamily="49" charset="0"/>
                <a:cs typeface="Courier New" pitchFamily="49" charset="0"/>
              </a:endParaRPr>
            </a:p>
          </p:txBody>
        </p:sp>
        <p:sp>
          <p:nvSpPr>
            <p:cNvPr id="28" name="TextBox 27"/>
            <p:cNvSpPr txBox="1"/>
            <p:nvPr/>
          </p:nvSpPr>
          <p:spPr>
            <a:xfrm>
              <a:off x="5268153" y="3166645"/>
              <a:ext cx="954107" cy="400110"/>
            </a:xfrm>
            <a:prstGeom prst="rect">
              <a:avLst/>
            </a:prstGeom>
            <a:noFill/>
          </p:spPr>
          <p:txBody>
            <a:bodyPr wrap="none" rtlCol="0">
              <a:spAutoFit/>
            </a:bodyPr>
            <a:lstStyle/>
            <a:p>
              <a:r>
                <a:rPr lang="en-US" sz="2000" b="1" dirty="0" smtClean="0">
                  <a:latin typeface="Courier New" pitchFamily="49" charset="0"/>
                  <a:cs typeface="Courier New" pitchFamily="49" charset="0"/>
                </a:rPr>
                <a:t>parts</a:t>
              </a:r>
              <a:endParaRPr lang="en-US" sz="2000" b="1" dirty="0">
                <a:latin typeface="Courier New" pitchFamily="49" charset="0"/>
                <a:cs typeface="Courier New" pitchFamily="49" charset="0"/>
              </a:endParaRPr>
            </a:p>
          </p:txBody>
        </p:sp>
        <p:sp>
          <p:nvSpPr>
            <p:cNvPr id="29" name="TextBox 28"/>
            <p:cNvSpPr txBox="1"/>
            <p:nvPr/>
          </p:nvSpPr>
          <p:spPr>
            <a:xfrm>
              <a:off x="3851832" y="3727337"/>
              <a:ext cx="954107" cy="400110"/>
            </a:xfrm>
            <a:prstGeom prst="rect">
              <a:avLst/>
            </a:prstGeom>
            <a:noFill/>
          </p:spPr>
          <p:txBody>
            <a:bodyPr wrap="none" rtlCol="0">
              <a:spAutoFit/>
            </a:bodyPr>
            <a:lstStyle/>
            <a:p>
              <a:r>
                <a:rPr lang="en-US" sz="2000" b="1" dirty="0" smtClean="0">
                  <a:latin typeface="Courier New" pitchFamily="49" charset="0"/>
                  <a:cs typeface="Courier New" pitchFamily="49" charset="0"/>
                </a:rPr>
                <a:t>WHERE</a:t>
              </a:r>
              <a:endParaRPr lang="en-US" sz="2000" b="1" dirty="0">
                <a:latin typeface="Courier New" pitchFamily="49" charset="0"/>
                <a:cs typeface="Courier New" pitchFamily="49" charset="0"/>
              </a:endParaRPr>
            </a:p>
          </p:txBody>
        </p:sp>
        <p:sp>
          <p:nvSpPr>
            <p:cNvPr id="30" name="TextBox 29"/>
            <p:cNvSpPr txBox="1"/>
            <p:nvPr/>
          </p:nvSpPr>
          <p:spPr>
            <a:xfrm>
              <a:off x="5268153" y="3701220"/>
              <a:ext cx="3877985" cy="400110"/>
            </a:xfrm>
            <a:prstGeom prst="rect">
              <a:avLst/>
            </a:prstGeom>
            <a:noFill/>
          </p:spPr>
          <p:txBody>
            <a:bodyPr wrap="none" rtlCol="0">
              <a:spAutoFit/>
            </a:bodyPr>
            <a:lstStyle/>
            <a:p>
              <a:r>
                <a:rPr lang="en-US" sz="2000" b="1" dirty="0">
                  <a:latin typeface="Courier New" pitchFamily="49" charset="0"/>
                  <a:cs typeface="Courier New" pitchFamily="49" charset="0"/>
                </a:rPr>
                <a:t>w</a:t>
              </a:r>
              <a:r>
                <a:rPr lang="en-US" sz="2000" b="1" dirty="0" smtClean="0">
                  <a:latin typeface="Courier New" pitchFamily="49" charset="0"/>
                  <a:cs typeface="Courier New" pitchFamily="49" charset="0"/>
                </a:rPr>
                <a:t>eight BETWEEN 10 AND 15</a:t>
              </a:r>
              <a:endParaRPr lang="en-US" sz="2000" b="1" dirty="0">
                <a:latin typeface="Courier New" pitchFamily="49" charset="0"/>
                <a:cs typeface="Courier New" pitchFamily="49" charset="0"/>
              </a:endParaRPr>
            </a:p>
          </p:txBody>
        </p:sp>
      </p:grpSp>
      <p:sp>
        <p:nvSpPr>
          <p:cNvPr id="36" name="TextBox 35"/>
          <p:cNvSpPr txBox="1"/>
          <p:nvPr/>
        </p:nvSpPr>
        <p:spPr>
          <a:xfrm>
            <a:off x="635379" y="4111630"/>
            <a:ext cx="2132443" cy="369332"/>
          </a:xfrm>
          <a:prstGeom prst="rect">
            <a:avLst/>
          </a:prstGeom>
          <a:noFill/>
        </p:spPr>
        <p:txBody>
          <a:bodyPr wrap="none" rtlCol="0">
            <a:spAutoFit/>
          </a:bodyPr>
          <a:lstStyle/>
          <a:p>
            <a:r>
              <a:rPr lang="en-US" b="1" dirty="0" smtClean="0"/>
              <a:t>Correct, but verbose</a:t>
            </a:r>
            <a:endParaRPr lang="en-US" b="1" dirty="0"/>
          </a:p>
        </p:txBody>
      </p:sp>
      <p:sp>
        <p:nvSpPr>
          <p:cNvPr id="39" name="TextBox 38"/>
          <p:cNvSpPr txBox="1"/>
          <p:nvPr/>
        </p:nvSpPr>
        <p:spPr>
          <a:xfrm>
            <a:off x="4626566" y="4111630"/>
            <a:ext cx="2889830" cy="369332"/>
          </a:xfrm>
          <a:prstGeom prst="rect">
            <a:avLst/>
          </a:prstGeom>
          <a:noFill/>
        </p:spPr>
        <p:txBody>
          <a:bodyPr wrap="none" rtlCol="0">
            <a:spAutoFit/>
          </a:bodyPr>
          <a:lstStyle/>
          <a:p>
            <a:r>
              <a:rPr lang="en-US" b="1" dirty="0" smtClean="0"/>
              <a:t>Correct, and easier to follow</a:t>
            </a:r>
            <a:endParaRPr lang="en-US" b="1" dirty="0"/>
          </a:p>
        </p:txBody>
      </p:sp>
      <p:sp>
        <p:nvSpPr>
          <p:cNvPr id="37" name="Rectangle 36"/>
          <p:cNvSpPr/>
          <p:nvPr/>
        </p:nvSpPr>
        <p:spPr>
          <a:xfrm>
            <a:off x="152400" y="2419350"/>
            <a:ext cx="3200400" cy="169228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46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89"/>
                                        </p:tgtEl>
                                        <p:attrNameLst>
                                          <p:attrName>style.visibility</p:attrName>
                                        </p:attrNameLst>
                                      </p:cBhvr>
                                      <p:to>
                                        <p:strVal val="visible"/>
                                      </p:to>
                                    </p:set>
                                    <p:animEffect transition="in" filter="fade">
                                      <p:cBhvr>
                                        <p:cTn id="12" dur="500"/>
                                        <p:tgtEl>
                                          <p:spTgt spid="122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9" grpId="0"/>
      <p:bldP spid="3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1218"/>
            <a:ext cx="8153400" cy="707886"/>
          </a:xfrm>
          <a:prstGeom prst="rect">
            <a:avLst/>
          </a:prstGeom>
          <a:noFill/>
        </p:spPr>
        <p:txBody>
          <a:bodyPr wrap="square" rtlCol="0">
            <a:spAutoFit/>
          </a:bodyPr>
          <a:lstStyle/>
          <a:p>
            <a:r>
              <a:rPr lang="en-US" sz="2000" b="1" dirty="0" smtClean="0"/>
              <a:t>Query 12: Supplier number of Paris suppliers with status between 10 and 20 (inclusive). Your turn.</a:t>
            </a:r>
          </a:p>
        </p:txBody>
      </p:sp>
      <p:cxnSp>
        <p:nvCxnSpPr>
          <p:cNvPr id="16" name="Straight Arrow Connector 15"/>
          <p:cNvCxnSpPr/>
          <p:nvPr/>
        </p:nvCxnSpPr>
        <p:spPr>
          <a:xfrm>
            <a:off x="3212522" y="1637112"/>
            <a:ext cx="2379359"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90170" y="2735852"/>
            <a:ext cx="1107996" cy="400110"/>
          </a:xfrm>
          <a:prstGeom prst="rect">
            <a:avLst/>
          </a:prstGeom>
          <a:noFill/>
        </p:spPr>
        <p:txBody>
          <a:bodyPr wrap="none" rtlCol="0">
            <a:spAutoFit/>
          </a:bodyPr>
          <a:lstStyle/>
          <a:p>
            <a:r>
              <a:rPr lang="en-US" sz="2000" b="1" dirty="0" smtClean="0">
                <a:latin typeface="Courier New" pitchFamily="49" charset="0"/>
                <a:cs typeface="Courier New" pitchFamily="49" charset="0"/>
              </a:rPr>
              <a:t>SELECT</a:t>
            </a:r>
            <a:endParaRPr lang="en-US" sz="2000" b="1" dirty="0">
              <a:latin typeface="Courier New" pitchFamily="49" charset="0"/>
              <a:cs typeface="Courier New" pitchFamily="49" charset="0"/>
            </a:endParaRPr>
          </a:p>
        </p:txBody>
      </p:sp>
      <p:sp>
        <p:nvSpPr>
          <p:cNvPr id="26" name="TextBox 25"/>
          <p:cNvSpPr txBox="1"/>
          <p:nvPr/>
        </p:nvSpPr>
        <p:spPr>
          <a:xfrm>
            <a:off x="1806491" y="2719938"/>
            <a:ext cx="646331" cy="400110"/>
          </a:xfrm>
          <a:prstGeom prst="rect">
            <a:avLst/>
          </a:prstGeom>
          <a:noFill/>
        </p:spPr>
        <p:txBody>
          <a:bodyPr wrap="none" rtlCol="0">
            <a:spAutoFit/>
          </a:bodyPr>
          <a:lstStyle/>
          <a:p>
            <a:r>
              <a:rPr lang="en-US" sz="2000" b="1" dirty="0" err="1" smtClean="0">
                <a:latin typeface="Courier New" pitchFamily="49" charset="0"/>
                <a:cs typeface="Courier New" pitchFamily="49" charset="0"/>
              </a:rPr>
              <a:t>sno</a:t>
            </a:r>
            <a:endParaRPr lang="en-US" sz="2000" b="1" dirty="0">
              <a:latin typeface="Courier New" pitchFamily="49" charset="0"/>
              <a:cs typeface="Courier New" pitchFamily="49" charset="0"/>
            </a:endParaRPr>
          </a:p>
        </p:txBody>
      </p:sp>
      <p:sp>
        <p:nvSpPr>
          <p:cNvPr id="27" name="TextBox 26"/>
          <p:cNvSpPr txBox="1"/>
          <p:nvPr/>
        </p:nvSpPr>
        <p:spPr>
          <a:xfrm>
            <a:off x="390170" y="3280630"/>
            <a:ext cx="800219" cy="400110"/>
          </a:xfrm>
          <a:prstGeom prst="rect">
            <a:avLst/>
          </a:prstGeom>
          <a:noFill/>
        </p:spPr>
        <p:txBody>
          <a:bodyPr wrap="none" rtlCol="0">
            <a:spAutoFit/>
          </a:bodyPr>
          <a:lstStyle/>
          <a:p>
            <a:r>
              <a:rPr lang="en-US" sz="2000" b="1" dirty="0" smtClean="0">
                <a:latin typeface="Courier New" pitchFamily="49" charset="0"/>
                <a:cs typeface="Courier New" pitchFamily="49" charset="0"/>
              </a:rPr>
              <a:t>FROM</a:t>
            </a:r>
            <a:endParaRPr lang="en-US" sz="2000" b="1" dirty="0">
              <a:latin typeface="Courier New" pitchFamily="49" charset="0"/>
              <a:cs typeface="Courier New" pitchFamily="49" charset="0"/>
            </a:endParaRPr>
          </a:p>
        </p:txBody>
      </p:sp>
      <p:sp>
        <p:nvSpPr>
          <p:cNvPr id="28" name="TextBox 27"/>
          <p:cNvSpPr txBox="1"/>
          <p:nvPr/>
        </p:nvSpPr>
        <p:spPr>
          <a:xfrm>
            <a:off x="1806491" y="3254513"/>
            <a:ext cx="1569660" cy="400110"/>
          </a:xfrm>
          <a:prstGeom prst="rect">
            <a:avLst/>
          </a:prstGeom>
          <a:noFill/>
        </p:spPr>
        <p:txBody>
          <a:bodyPr wrap="none" rtlCol="0">
            <a:spAutoFit/>
          </a:bodyPr>
          <a:lstStyle/>
          <a:p>
            <a:r>
              <a:rPr lang="en-US" sz="2000" b="1" dirty="0" smtClean="0">
                <a:latin typeface="Courier New" pitchFamily="49" charset="0"/>
                <a:cs typeface="Courier New" pitchFamily="49" charset="0"/>
              </a:rPr>
              <a:t>suppliers</a:t>
            </a:r>
            <a:endParaRPr lang="en-US" sz="2000" b="1" dirty="0">
              <a:latin typeface="Courier New" pitchFamily="49" charset="0"/>
              <a:cs typeface="Courier New" pitchFamily="49" charset="0"/>
            </a:endParaRPr>
          </a:p>
        </p:txBody>
      </p:sp>
      <p:sp>
        <p:nvSpPr>
          <p:cNvPr id="29" name="TextBox 28"/>
          <p:cNvSpPr txBox="1"/>
          <p:nvPr/>
        </p:nvSpPr>
        <p:spPr>
          <a:xfrm>
            <a:off x="390170" y="3815205"/>
            <a:ext cx="954107" cy="400110"/>
          </a:xfrm>
          <a:prstGeom prst="rect">
            <a:avLst/>
          </a:prstGeom>
          <a:noFill/>
        </p:spPr>
        <p:txBody>
          <a:bodyPr wrap="none" rtlCol="0">
            <a:spAutoFit/>
          </a:bodyPr>
          <a:lstStyle/>
          <a:p>
            <a:r>
              <a:rPr lang="en-US" sz="2000" b="1" dirty="0" smtClean="0">
                <a:latin typeface="Courier New" pitchFamily="49" charset="0"/>
                <a:cs typeface="Courier New" pitchFamily="49" charset="0"/>
              </a:rPr>
              <a:t>WHERE</a:t>
            </a:r>
            <a:endParaRPr lang="en-US" sz="2000" b="1" dirty="0">
              <a:latin typeface="Courier New" pitchFamily="49" charset="0"/>
              <a:cs typeface="Courier New" pitchFamily="49" charset="0"/>
            </a:endParaRPr>
          </a:p>
        </p:txBody>
      </p:sp>
      <p:sp>
        <p:nvSpPr>
          <p:cNvPr id="30" name="TextBox 29"/>
          <p:cNvSpPr txBox="1"/>
          <p:nvPr/>
        </p:nvSpPr>
        <p:spPr>
          <a:xfrm>
            <a:off x="1806491" y="3789088"/>
            <a:ext cx="3877985" cy="400110"/>
          </a:xfrm>
          <a:prstGeom prst="rect">
            <a:avLst/>
          </a:prstGeom>
          <a:noFill/>
        </p:spPr>
        <p:txBody>
          <a:bodyPr wrap="none" rtlCol="0">
            <a:spAutoFit/>
          </a:bodyPr>
          <a:lstStyle/>
          <a:p>
            <a:r>
              <a:rPr lang="en-US" sz="2000" b="1" dirty="0">
                <a:latin typeface="Courier New" pitchFamily="49" charset="0"/>
                <a:cs typeface="Courier New" pitchFamily="49" charset="0"/>
              </a:rPr>
              <a:t>s</a:t>
            </a:r>
            <a:r>
              <a:rPr lang="en-US" sz="2000" b="1" dirty="0" smtClean="0">
                <a:latin typeface="Courier New" pitchFamily="49" charset="0"/>
                <a:cs typeface="Courier New" pitchFamily="49" charset="0"/>
              </a:rPr>
              <a:t>tatus BETWEEN 10 AND 20</a:t>
            </a:r>
            <a:endParaRPr lang="en-US" sz="2000" b="1" dirty="0">
              <a:latin typeface="Courier New" pitchFamily="49" charset="0"/>
              <a:cs typeface="Courier New" pitchFamily="49" charset="0"/>
            </a:endParaRPr>
          </a:p>
        </p:txBody>
      </p:sp>
      <p:pic>
        <p:nvPicPr>
          <p:cNvPr id="1638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535121"/>
            <a:ext cx="685800" cy="4325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599" y="1083475"/>
            <a:ext cx="2837354" cy="1335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1" name="TextBox 30"/>
          <p:cNvSpPr txBox="1"/>
          <p:nvPr/>
        </p:nvSpPr>
        <p:spPr>
          <a:xfrm>
            <a:off x="381000" y="4229040"/>
            <a:ext cx="646331" cy="400110"/>
          </a:xfrm>
          <a:prstGeom prst="rect">
            <a:avLst/>
          </a:prstGeom>
          <a:noFill/>
        </p:spPr>
        <p:txBody>
          <a:bodyPr wrap="none" rtlCol="0">
            <a:spAutoFit/>
          </a:bodyPr>
          <a:lstStyle/>
          <a:p>
            <a:r>
              <a:rPr lang="en-US" sz="2000" b="1" dirty="0" smtClean="0">
                <a:latin typeface="Courier New" pitchFamily="49" charset="0"/>
                <a:cs typeface="Courier New" pitchFamily="49" charset="0"/>
              </a:rPr>
              <a:t>AND</a:t>
            </a:r>
            <a:endParaRPr lang="en-US" sz="2000" b="1" dirty="0">
              <a:latin typeface="Courier New" pitchFamily="49" charset="0"/>
              <a:cs typeface="Courier New" pitchFamily="49" charset="0"/>
            </a:endParaRPr>
          </a:p>
        </p:txBody>
      </p:sp>
      <p:sp>
        <p:nvSpPr>
          <p:cNvPr id="32" name="TextBox 31"/>
          <p:cNvSpPr txBox="1"/>
          <p:nvPr/>
        </p:nvSpPr>
        <p:spPr>
          <a:xfrm>
            <a:off x="1797321" y="4202923"/>
            <a:ext cx="2339102" cy="400110"/>
          </a:xfrm>
          <a:prstGeom prst="rect">
            <a:avLst/>
          </a:prstGeom>
          <a:noFill/>
        </p:spPr>
        <p:txBody>
          <a:bodyPr wrap="none" rtlCol="0">
            <a:spAutoFit/>
          </a:bodyPr>
          <a:lstStyle/>
          <a:p>
            <a:r>
              <a:rPr lang="en-US" sz="2000" b="1" dirty="0">
                <a:latin typeface="Courier New" pitchFamily="49" charset="0"/>
                <a:cs typeface="Courier New" pitchFamily="49" charset="0"/>
              </a:rPr>
              <a:t>c</a:t>
            </a:r>
            <a:r>
              <a:rPr lang="en-US" sz="2000" b="1" dirty="0" smtClean="0">
                <a:latin typeface="Courier New" pitchFamily="49" charset="0"/>
                <a:cs typeface="Courier New" pitchFamily="49" charset="0"/>
              </a:rPr>
              <a:t>ity = ‘Paris’</a:t>
            </a:r>
            <a:endParaRPr lang="en-US" sz="2000" b="1" dirty="0">
              <a:latin typeface="Courier New" pitchFamily="49" charset="0"/>
              <a:cs typeface="Courier New" pitchFamily="49" charset="0"/>
            </a:endParaRPr>
          </a:p>
        </p:txBody>
      </p:sp>
    </p:spTree>
    <p:extLst>
      <p:ext uri="{BB962C8B-B14F-4D97-AF65-F5344CB8AC3E}">
        <p14:creationId xmlns:p14="http://schemas.microsoft.com/office/powerpoint/2010/main" val="155768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fade">
                                      <p:cBhvr>
                                        <p:cTn id="7" dur="500"/>
                                        <p:tgtEl>
                                          <p:spTgt spid="163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385"/>
                                        </p:tgtEl>
                                        <p:attrNameLst>
                                          <p:attrName>style.visibility</p:attrName>
                                        </p:attrNameLst>
                                      </p:cBhvr>
                                      <p:to>
                                        <p:strVal val="visible"/>
                                      </p:to>
                                    </p:set>
                                    <p:animEffect transition="in" filter="fade">
                                      <p:cBhvr>
                                        <p:cTn id="12" dur="500"/>
                                        <p:tgtEl>
                                          <p:spTgt spid="163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1" grpId="0"/>
      <p:bldP spid="3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1218"/>
            <a:ext cx="8382000" cy="400110"/>
          </a:xfrm>
          <a:prstGeom prst="rect">
            <a:avLst/>
          </a:prstGeom>
          <a:noFill/>
        </p:spPr>
        <p:txBody>
          <a:bodyPr wrap="square" rtlCol="0">
            <a:spAutoFit/>
          </a:bodyPr>
          <a:lstStyle/>
          <a:p>
            <a:r>
              <a:rPr lang="en-US" sz="2000" b="1" dirty="0" smtClean="0"/>
              <a:t>Query 13: How many suppliers are there overall?</a:t>
            </a:r>
            <a:endParaRPr lang="en-US" sz="2000" b="1" dirty="0"/>
          </a:p>
        </p:txBody>
      </p:sp>
      <p:sp>
        <p:nvSpPr>
          <p:cNvPr id="7" name="TextBox 6"/>
          <p:cNvSpPr txBox="1"/>
          <p:nvPr/>
        </p:nvSpPr>
        <p:spPr>
          <a:xfrm>
            <a:off x="478209" y="2892531"/>
            <a:ext cx="1473480" cy="523220"/>
          </a:xfrm>
          <a:prstGeom prst="rect">
            <a:avLst/>
          </a:prstGeom>
          <a:noFill/>
        </p:spPr>
        <p:txBody>
          <a:bodyPr wrap="none" rtlCol="0">
            <a:spAutoFit/>
          </a:bodyPr>
          <a:lstStyle/>
          <a:p>
            <a:r>
              <a:rPr lang="en-US" sz="2800" b="1" dirty="0" smtClean="0">
                <a:latin typeface="Courier New" pitchFamily="49" charset="0"/>
                <a:cs typeface="Courier New" pitchFamily="49" charset="0"/>
              </a:rPr>
              <a:t>SELECT</a:t>
            </a:r>
            <a:endParaRPr lang="en-US" sz="2800" b="1" dirty="0">
              <a:latin typeface="Courier New" pitchFamily="49" charset="0"/>
              <a:cs typeface="Courier New" pitchFamily="49" charset="0"/>
            </a:endParaRPr>
          </a:p>
        </p:txBody>
      </p:sp>
      <p:sp>
        <p:nvSpPr>
          <p:cNvPr id="8" name="TextBox 7"/>
          <p:cNvSpPr txBox="1"/>
          <p:nvPr/>
        </p:nvSpPr>
        <p:spPr>
          <a:xfrm>
            <a:off x="2446901" y="2861001"/>
            <a:ext cx="1903085" cy="523220"/>
          </a:xfrm>
          <a:prstGeom prst="rect">
            <a:avLst/>
          </a:prstGeom>
          <a:noFill/>
        </p:spPr>
        <p:txBody>
          <a:bodyPr wrap="none" rtlCol="0">
            <a:spAutoFit/>
          </a:bodyPr>
          <a:lstStyle/>
          <a:p>
            <a:r>
              <a:rPr lang="en-US" sz="2800" b="1" dirty="0" smtClean="0">
                <a:latin typeface="Courier New" pitchFamily="49" charset="0"/>
                <a:cs typeface="Courier New" pitchFamily="49" charset="0"/>
              </a:rPr>
              <a:t>COUNT(*)</a:t>
            </a:r>
            <a:endParaRPr lang="en-US" sz="2800" b="1" dirty="0">
              <a:latin typeface="Courier New" pitchFamily="49" charset="0"/>
              <a:cs typeface="Courier New" pitchFamily="49" charset="0"/>
            </a:endParaRPr>
          </a:p>
        </p:txBody>
      </p:sp>
      <p:sp>
        <p:nvSpPr>
          <p:cNvPr id="9" name="TextBox 8"/>
          <p:cNvSpPr txBox="1"/>
          <p:nvPr/>
        </p:nvSpPr>
        <p:spPr>
          <a:xfrm>
            <a:off x="478209" y="3436111"/>
            <a:ext cx="1043876" cy="523220"/>
          </a:xfrm>
          <a:prstGeom prst="rect">
            <a:avLst/>
          </a:prstGeom>
          <a:noFill/>
        </p:spPr>
        <p:txBody>
          <a:bodyPr wrap="none" rtlCol="0">
            <a:spAutoFit/>
          </a:bodyPr>
          <a:lstStyle/>
          <a:p>
            <a:r>
              <a:rPr lang="en-US" sz="2800" b="1" dirty="0" smtClean="0">
                <a:latin typeface="Courier New" pitchFamily="49" charset="0"/>
                <a:cs typeface="Courier New" pitchFamily="49" charset="0"/>
              </a:rPr>
              <a:t>FROM</a:t>
            </a:r>
            <a:endParaRPr lang="en-US" sz="2800" b="1" dirty="0">
              <a:latin typeface="Courier New" pitchFamily="49" charset="0"/>
              <a:cs typeface="Courier New" pitchFamily="49" charset="0"/>
            </a:endParaRPr>
          </a:p>
        </p:txBody>
      </p:sp>
      <p:sp>
        <p:nvSpPr>
          <p:cNvPr id="10" name="TextBox 9"/>
          <p:cNvSpPr txBox="1"/>
          <p:nvPr/>
        </p:nvSpPr>
        <p:spPr>
          <a:xfrm>
            <a:off x="2446901" y="3383891"/>
            <a:ext cx="2117887" cy="523220"/>
          </a:xfrm>
          <a:prstGeom prst="rect">
            <a:avLst/>
          </a:prstGeom>
          <a:noFill/>
        </p:spPr>
        <p:txBody>
          <a:bodyPr wrap="none" rtlCol="0">
            <a:spAutoFit/>
          </a:bodyPr>
          <a:lstStyle/>
          <a:p>
            <a:r>
              <a:rPr lang="en-US" sz="2800" b="1" dirty="0" smtClean="0">
                <a:latin typeface="Courier New" pitchFamily="49" charset="0"/>
                <a:cs typeface="Courier New" pitchFamily="49" charset="0"/>
              </a:rPr>
              <a:t>suppliers</a:t>
            </a:r>
            <a:endParaRPr lang="en-US" sz="2800" b="1" dirty="0">
              <a:latin typeface="Courier New" pitchFamily="49" charset="0"/>
              <a:cs typeface="Courier New" pitchFamily="49" charset="0"/>
            </a:endParaRPr>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047750"/>
            <a:ext cx="2913233"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Right Arrow 12"/>
          <p:cNvSpPr/>
          <p:nvPr/>
        </p:nvSpPr>
        <p:spPr>
          <a:xfrm>
            <a:off x="3733800" y="1419225"/>
            <a:ext cx="1143000" cy="466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8030" y="1200150"/>
            <a:ext cx="1046271" cy="6599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 name="Line Callout 1 14"/>
          <p:cNvSpPr/>
          <p:nvPr/>
        </p:nvSpPr>
        <p:spPr>
          <a:xfrm>
            <a:off x="5791200" y="2797552"/>
            <a:ext cx="2590800" cy="1679198"/>
          </a:xfrm>
          <a:prstGeom prst="borderCallout1">
            <a:avLst>
              <a:gd name="adj1" fmla="val 49713"/>
              <a:gd name="adj2" fmla="val -76"/>
              <a:gd name="adj3" fmla="val 23362"/>
              <a:gd name="adj4" fmla="val -5780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Aggregate function. Calculates a value based on elements from several rows (possibly)</a:t>
            </a:r>
          </a:p>
          <a:p>
            <a:endParaRPr lang="en-US" sz="1600" dirty="0">
              <a:solidFill>
                <a:schemeClr val="tx1"/>
              </a:solidFill>
            </a:endParaRPr>
          </a:p>
          <a:p>
            <a:r>
              <a:rPr lang="en-US" sz="1600" dirty="0">
                <a:solidFill>
                  <a:schemeClr val="tx1"/>
                </a:solidFill>
              </a:rPr>
              <a:t>c</a:t>
            </a:r>
            <a:r>
              <a:rPr lang="en-US" sz="1600" dirty="0" smtClean="0">
                <a:solidFill>
                  <a:schemeClr val="tx1"/>
                </a:solidFill>
              </a:rPr>
              <a:t>ount(*) simply tells us how many rows were returned.</a:t>
            </a:r>
            <a:endParaRPr lang="en-US" sz="1600" dirty="0">
              <a:solidFill>
                <a:schemeClr val="tx1"/>
              </a:solidFill>
            </a:endParaRPr>
          </a:p>
        </p:txBody>
      </p:sp>
    </p:spTree>
    <p:extLst>
      <p:ext uri="{BB962C8B-B14F-4D97-AF65-F5344CB8AC3E}">
        <p14:creationId xmlns:p14="http://schemas.microsoft.com/office/powerpoint/2010/main" val="145464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361"/>
                                        </p:tgtEl>
                                        <p:attrNameLst>
                                          <p:attrName>style.visibility</p:attrName>
                                        </p:attrNameLst>
                                      </p:cBhvr>
                                      <p:to>
                                        <p:strVal val="visible"/>
                                      </p:to>
                                    </p:set>
                                    <p:animEffect transition="in" filter="fade">
                                      <p:cBhvr>
                                        <p:cTn id="17" dur="500"/>
                                        <p:tgtEl>
                                          <p:spTgt spid="1536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3"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1218"/>
            <a:ext cx="8382000" cy="400110"/>
          </a:xfrm>
          <a:prstGeom prst="rect">
            <a:avLst/>
          </a:prstGeom>
          <a:noFill/>
        </p:spPr>
        <p:txBody>
          <a:bodyPr wrap="square" rtlCol="0">
            <a:spAutoFit/>
          </a:bodyPr>
          <a:lstStyle/>
          <a:p>
            <a:r>
              <a:rPr lang="en-US" sz="2000" b="1" dirty="0" smtClean="0"/>
              <a:t>Getting a different column name to display in the output by using “AS”</a:t>
            </a:r>
            <a:endParaRPr lang="en-US" sz="2000" b="1" dirty="0"/>
          </a:p>
        </p:txBody>
      </p:sp>
      <p:sp>
        <p:nvSpPr>
          <p:cNvPr id="7" name="TextBox 6"/>
          <p:cNvSpPr txBox="1"/>
          <p:nvPr/>
        </p:nvSpPr>
        <p:spPr>
          <a:xfrm>
            <a:off x="478209" y="2892531"/>
            <a:ext cx="1473480" cy="523220"/>
          </a:xfrm>
          <a:prstGeom prst="rect">
            <a:avLst/>
          </a:prstGeom>
          <a:noFill/>
        </p:spPr>
        <p:txBody>
          <a:bodyPr wrap="none" rtlCol="0">
            <a:spAutoFit/>
          </a:bodyPr>
          <a:lstStyle/>
          <a:p>
            <a:r>
              <a:rPr lang="en-US" sz="2800" b="1" dirty="0" smtClean="0">
                <a:latin typeface="Courier New" pitchFamily="49" charset="0"/>
                <a:cs typeface="Courier New" pitchFamily="49" charset="0"/>
              </a:rPr>
              <a:t>SELECT</a:t>
            </a:r>
            <a:endParaRPr lang="en-US" sz="2800" b="1" dirty="0">
              <a:latin typeface="Courier New" pitchFamily="49" charset="0"/>
              <a:cs typeface="Courier New" pitchFamily="49" charset="0"/>
            </a:endParaRPr>
          </a:p>
        </p:txBody>
      </p:sp>
      <p:sp>
        <p:nvSpPr>
          <p:cNvPr id="8" name="TextBox 7"/>
          <p:cNvSpPr txBox="1"/>
          <p:nvPr/>
        </p:nvSpPr>
        <p:spPr>
          <a:xfrm>
            <a:off x="2446901" y="2861001"/>
            <a:ext cx="6199133" cy="523220"/>
          </a:xfrm>
          <a:prstGeom prst="rect">
            <a:avLst/>
          </a:prstGeom>
          <a:noFill/>
        </p:spPr>
        <p:txBody>
          <a:bodyPr wrap="none" rtlCol="0">
            <a:spAutoFit/>
          </a:bodyPr>
          <a:lstStyle/>
          <a:p>
            <a:r>
              <a:rPr lang="en-US" sz="2800" b="1" dirty="0" smtClean="0">
                <a:latin typeface="Courier New" pitchFamily="49" charset="0"/>
                <a:cs typeface="Courier New" pitchFamily="49" charset="0"/>
              </a:rPr>
              <a:t>COUNT(*) AS “Supplier count”</a:t>
            </a:r>
            <a:endParaRPr lang="en-US" sz="2800" b="1" dirty="0">
              <a:latin typeface="Courier New" pitchFamily="49" charset="0"/>
              <a:cs typeface="Courier New" pitchFamily="49" charset="0"/>
            </a:endParaRPr>
          </a:p>
        </p:txBody>
      </p:sp>
      <p:sp>
        <p:nvSpPr>
          <p:cNvPr id="9" name="TextBox 8"/>
          <p:cNvSpPr txBox="1"/>
          <p:nvPr/>
        </p:nvSpPr>
        <p:spPr>
          <a:xfrm>
            <a:off x="478209" y="3436111"/>
            <a:ext cx="1043876" cy="523220"/>
          </a:xfrm>
          <a:prstGeom prst="rect">
            <a:avLst/>
          </a:prstGeom>
          <a:noFill/>
        </p:spPr>
        <p:txBody>
          <a:bodyPr wrap="none" rtlCol="0">
            <a:spAutoFit/>
          </a:bodyPr>
          <a:lstStyle/>
          <a:p>
            <a:r>
              <a:rPr lang="en-US" sz="2800" b="1" dirty="0" smtClean="0">
                <a:latin typeface="Courier New" pitchFamily="49" charset="0"/>
                <a:cs typeface="Courier New" pitchFamily="49" charset="0"/>
              </a:rPr>
              <a:t>FROM</a:t>
            </a:r>
            <a:endParaRPr lang="en-US" sz="2800" b="1" dirty="0">
              <a:latin typeface="Courier New" pitchFamily="49" charset="0"/>
              <a:cs typeface="Courier New" pitchFamily="49" charset="0"/>
            </a:endParaRPr>
          </a:p>
        </p:txBody>
      </p:sp>
      <p:sp>
        <p:nvSpPr>
          <p:cNvPr id="10" name="TextBox 9"/>
          <p:cNvSpPr txBox="1"/>
          <p:nvPr/>
        </p:nvSpPr>
        <p:spPr>
          <a:xfrm>
            <a:off x="2446901" y="3383891"/>
            <a:ext cx="2117887" cy="523220"/>
          </a:xfrm>
          <a:prstGeom prst="rect">
            <a:avLst/>
          </a:prstGeom>
          <a:noFill/>
        </p:spPr>
        <p:txBody>
          <a:bodyPr wrap="none" rtlCol="0">
            <a:spAutoFit/>
          </a:bodyPr>
          <a:lstStyle/>
          <a:p>
            <a:r>
              <a:rPr lang="en-US" sz="2800" b="1" dirty="0" smtClean="0">
                <a:latin typeface="Courier New" pitchFamily="49" charset="0"/>
                <a:cs typeface="Courier New" pitchFamily="49" charset="0"/>
              </a:rPr>
              <a:t>suppliers</a:t>
            </a:r>
            <a:endParaRPr lang="en-US" sz="2800" b="1" dirty="0">
              <a:latin typeface="Courier New" pitchFamily="49" charset="0"/>
              <a:cs typeface="Courier New" pitchFamily="49" charset="0"/>
            </a:endParaRPr>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047750"/>
            <a:ext cx="2913233"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Right Arrow 12"/>
          <p:cNvSpPr/>
          <p:nvPr/>
        </p:nvSpPr>
        <p:spPr>
          <a:xfrm>
            <a:off x="3733800" y="1419225"/>
            <a:ext cx="1143000" cy="466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408058"/>
            <a:ext cx="1126970" cy="466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4" name="Line Callout 1 13"/>
          <p:cNvSpPr/>
          <p:nvPr/>
        </p:nvSpPr>
        <p:spPr>
          <a:xfrm>
            <a:off x="5029200" y="3436111"/>
            <a:ext cx="3962400" cy="1650239"/>
          </a:xfrm>
          <a:prstGeom prst="borderCallout1">
            <a:avLst>
              <a:gd name="adj1" fmla="val 49713"/>
              <a:gd name="adj2" fmla="val -76"/>
              <a:gd name="adj3" fmla="val -8780"/>
              <a:gd name="adj4" fmla="val -1016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By adding “AS” after the column name and before the comma, we can control the column name that appears in the output. You can do this for any column, not just for aggregate functions.</a:t>
            </a:r>
            <a:endParaRPr lang="en-US" sz="1600" dirty="0">
              <a:solidFill>
                <a:schemeClr val="tx1"/>
              </a:solidFill>
            </a:endParaRPr>
          </a:p>
        </p:txBody>
      </p:sp>
    </p:spTree>
    <p:extLst>
      <p:ext uri="{BB962C8B-B14F-4D97-AF65-F5344CB8AC3E}">
        <p14:creationId xmlns:p14="http://schemas.microsoft.com/office/powerpoint/2010/main" val="407403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1218"/>
            <a:ext cx="8382000" cy="400110"/>
          </a:xfrm>
          <a:prstGeom prst="rect">
            <a:avLst/>
          </a:prstGeom>
          <a:noFill/>
        </p:spPr>
        <p:txBody>
          <a:bodyPr wrap="square" rtlCol="0">
            <a:spAutoFit/>
          </a:bodyPr>
          <a:lstStyle/>
          <a:p>
            <a:r>
              <a:rPr lang="en-US" sz="2000" b="1" dirty="0" smtClean="0"/>
              <a:t>Query 14: How many parts are there overall? (Your turn)</a:t>
            </a:r>
            <a:endParaRPr lang="en-US" sz="2000" b="1" dirty="0"/>
          </a:p>
        </p:txBody>
      </p:sp>
      <p:sp>
        <p:nvSpPr>
          <p:cNvPr id="7" name="TextBox 6"/>
          <p:cNvSpPr txBox="1"/>
          <p:nvPr/>
        </p:nvSpPr>
        <p:spPr>
          <a:xfrm>
            <a:off x="478209" y="2892531"/>
            <a:ext cx="1473480" cy="523220"/>
          </a:xfrm>
          <a:prstGeom prst="rect">
            <a:avLst/>
          </a:prstGeom>
          <a:noFill/>
        </p:spPr>
        <p:txBody>
          <a:bodyPr wrap="none" rtlCol="0">
            <a:spAutoFit/>
          </a:bodyPr>
          <a:lstStyle/>
          <a:p>
            <a:r>
              <a:rPr lang="en-US" sz="2800" b="1" dirty="0" smtClean="0">
                <a:latin typeface="Courier New" pitchFamily="49" charset="0"/>
                <a:cs typeface="Courier New" pitchFamily="49" charset="0"/>
              </a:rPr>
              <a:t>SELECT</a:t>
            </a:r>
            <a:endParaRPr lang="en-US" sz="2800" b="1" dirty="0">
              <a:latin typeface="Courier New" pitchFamily="49" charset="0"/>
              <a:cs typeface="Courier New" pitchFamily="49" charset="0"/>
            </a:endParaRPr>
          </a:p>
        </p:txBody>
      </p:sp>
      <p:sp>
        <p:nvSpPr>
          <p:cNvPr id="8" name="TextBox 7"/>
          <p:cNvSpPr txBox="1"/>
          <p:nvPr/>
        </p:nvSpPr>
        <p:spPr>
          <a:xfrm>
            <a:off x="2446901" y="2861001"/>
            <a:ext cx="1903085" cy="523220"/>
          </a:xfrm>
          <a:prstGeom prst="rect">
            <a:avLst/>
          </a:prstGeom>
          <a:noFill/>
        </p:spPr>
        <p:txBody>
          <a:bodyPr wrap="none" rtlCol="0">
            <a:spAutoFit/>
          </a:bodyPr>
          <a:lstStyle/>
          <a:p>
            <a:r>
              <a:rPr lang="en-US" sz="2800" b="1" dirty="0" smtClean="0">
                <a:latin typeface="Courier New" pitchFamily="49" charset="0"/>
                <a:cs typeface="Courier New" pitchFamily="49" charset="0"/>
              </a:rPr>
              <a:t>COUNT(*)</a:t>
            </a:r>
            <a:endParaRPr lang="en-US" sz="2800" b="1" dirty="0">
              <a:latin typeface="Courier New" pitchFamily="49" charset="0"/>
              <a:cs typeface="Courier New" pitchFamily="49" charset="0"/>
            </a:endParaRPr>
          </a:p>
        </p:txBody>
      </p:sp>
      <p:sp>
        <p:nvSpPr>
          <p:cNvPr id="9" name="TextBox 8"/>
          <p:cNvSpPr txBox="1"/>
          <p:nvPr/>
        </p:nvSpPr>
        <p:spPr>
          <a:xfrm>
            <a:off x="478209" y="3436111"/>
            <a:ext cx="1043876" cy="523220"/>
          </a:xfrm>
          <a:prstGeom prst="rect">
            <a:avLst/>
          </a:prstGeom>
          <a:noFill/>
        </p:spPr>
        <p:txBody>
          <a:bodyPr wrap="none" rtlCol="0">
            <a:spAutoFit/>
          </a:bodyPr>
          <a:lstStyle/>
          <a:p>
            <a:r>
              <a:rPr lang="en-US" sz="2800" b="1" dirty="0" smtClean="0">
                <a:latin typeface="Courier New" pitchFamily="49" charset="0"/>
                <a:cs typeface="Courier New" pitchFamily="49" charset="0"/>
              </a:rPr>
              <a:t>FROM</a:t>
            </a:r>
            <a:endParaRPr lang="en-US" sz="2800" b="1" dirty="0">
              <a:latin typeface="Courier New" pitchFamily="49" charset="0"/>
              <a:cs typeface="Courier New" pitchFamily="49" charset="0"/>
            </a:endParaRPr>
          </a:p>
        </p:txBody>
      </p:sp>
      <p:sp>
        <p:nvSpPr>
          <p:cNvPr id="10" name="TextBox 9"/>
          <p:cNvSpPr txBox="1"/>
          <p:nvPr/>
        </p:nvSpPr>
        <p:spPr>
          <a:xfrm>
            <a:off x="2446901" y="3383891"/>
            <a:ext cx="1258678" cy="523220"/>
          </a:xfrm>
          <a:prstGeom prst="rect">
            <a:avLst/>
          </a:prstGeom>
          <a:noFill/>
        </p:spPr>
        <p:txBody>
          <a:bodyPr wrap="none" rtlCol="0">
            <a:spAutoFit/>
          </a:bodyPr>
          <a:lstStyle/>
          <a:p>
            <a:r>
              <a:rPr lang="en-US" sz="2800" b="1" dirty="0" smtClean="0">
                <a:latin typeface="Courier New" pitchFamily="49" charset="0"/>
                <a:cs typeface="Courier New" pitchFamily="49" charset="0"/>
              </a:rPr>
              <a:t>parts</a:t>
            </a:r>
            <a:endParaRPr lang="en-US" sz="2800" b="1" dirty="0">
              <a:latin typeface="Courier New" pitchFamily="49" charset="0"/>
              <a:cs typeface="Courier New" pitchFamily="49" charset="0"/>
            </a:endParaRPr>
          </a:p>
        </p:txBody>
      </p:sp>
      <p:sp>
        <p:nvSpPr>
          <p:cNvPr id="13" name="Right Arrow 12"/>
          <p:cNvSpPr/>
          <p:nvPr/>
        </p:nvSpPr>
        <p:spPr>
          <a:xfrm>
            <a:off x="3733800" y="1419225"/>
            <a:ext cx="1143000" cy="466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819150"/>
            <a:ext cx="3076575" cy="1343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419225"/>
            <a:ext cx="685800" cy="4325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6080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fade">
                                      <p:cBhvr>
                                        <p:cTn id="7" dur="500"/>
                                        <p:tgtEl>
                                          <p:spTgt spid="184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436"/>
                                        </p:tgtEl>
                                        <p:attrNameLst>
                                          <p:attrName>style.visibility</p:attrName>
                                        </p:attrNameLst>
                                      </p:cBhvr>
                                      <p:to>
                                        <p:strVal val="visible"/>
                                      </p:to>
                                    </p:set>
                                    <p:animEffect transition="in" filter="fade">
                                      <p:cBhvr>
                                        <p:cTn id="17" dur="500"/>
                                        <p:tgtEl>
                                          <p:spTgt spid="184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1218"/>
            <a:ext cx="8382000" cy="400110"/>
          </a:xfrm>
          <a:prstGeom prst="rect">
            <a:avLst/>
          </a:prstGeom>
          <a:noFill/>
        </p:spPr>
        <p:txBody>
          <a:bodyPr wrap="square" rtlCol="0">
            <a:spAutoFit/>
          </a:bodyPr>
          <a:lstStyle/>
          <a:p>
            <a:r>
              <a:rPr lang="en-US" sz="2000" b="1" dirty="0" smtClean="0"/>
              <a:t>Query 15: City names and number of suppliers in each city</a:t>
            </a:r>
            <a:endParaRPr lang="en-US" sz="2000" b="1" dirty="0"/>
          </a:p>
        </p:txBody>
      </p:sp>
      <p:sp>
        <p:nvSpPr>
          <p:cNvPr id="7" name="TextBox 6"/>
          <p:cNvSpPr txBox="1"/>
          <p:nvPr/>
        </p:nvSpPr>
        <p:spPr>
          <a:xfrm>
            <a:off x="478209" y="2892531"/>
            <a:ext cx="1473480" cy="523220"/>
          </a:xfrm>
          <a:prstGeom prst="rect">
            <a:avLst/>
          </a:prstGeom>
          <a:noFill/>
        </p:spPr>
        <p:txBody>
          <a:bodyPr wrap="none" rtlCol="0">
            <a:spAutoFit/>
          </a:bodyPr>
          <a:lstStyle/>
          <a:p>
            <a:r>
              <a:rPr lang="en-US" sz="2800" b="1" dirty="0" smtClean="0">
                <a:latin typeface="Courier New" pitchFamily="49" charset="0"/>
                <a:cs typeface="Courier New" pitchFamily="49" charset="0"/>
              </a:rPr>
              <a:t>SELECT</a:t>
            </a:r>
            <a:endParaRPr lang="en-US" sz="2800" b="1" dirty="0">
              <a:latin typeface="Courier New" pitchFamily="49" charset="0"/>
              <a:cs typeface="Courier New" pitchFamily="49" charset="0"/>
            </a:endParaRPr>
          </a:p>
        </p:txBody>
      </p:sp>
      <p:sp>
        <p:nvSpPr>
          <p:cNvPr id="8" name="TextBox 7"/>
          <p:cNvSpPr txBox="1"/>
          <p:nvPr/>
        </p:nvSpPr>
        <p:spPr>
          <a:xfrm>
            <a:off x="2446901" y="2861001"/>
            <a:ext cx="3191899" cy="523220"/>
          </a:xfrm>
          <a:prstGeom prst="rect">
            <a:avLst/>
          </a:prstGeom>
          <a:noFill/>
        </p:spPr>
        <p:txBody>
          <a:bodyPr wrap="none" rtlCol="0">
            <a:spAutoFit/>
          </a:bodyPr>
          <a:lstStyle/>
          <a:p>
            <a:r>
              <a:rPr lang="en-US" sz="2800" b="1" dirty="0" smtClean="0">
                <a:latin typeface="Courier New" pitchFamily="49" charset="0"/>
                <a:cs typeface="Courier New" pitchFamily="49" charset="0"/>
              </a:rPr>
              <a:t>city, COUNT(*)</a:t>
            </a:r>
            <a:endParaRPr lang="en-US" sz="2800" b="1" dirty="0">
              <a:latin typeface="Courier New" pitchFamily="49" charset="0"/>
              <a:cs typeface="Courier New" pitchFamily="49" charset="0"/>
            </a:endParaRPr>
          </a:p>
        </p:txBody>
      </p:sp>
      <p:sp>
        <p:nvSpPr>
          <p:cNvPr id="9" name="TextBox 8"/>
          <p:cNvSpPr txBox="1"/>
          <p:nvPr/>
        </p:nvSpPr>
        <p:spPr>
          <a:xfrm>
            <a:off x="478209" y="3436111"/>
            <a:ext cx="1043876" cy="523220"/>
          </a:xfrm>
          <a:prstGeom prst="rect">
            <a:avLst/>
          </a:prstGeom>
          <a:noFill/>
        </p:spPr>
        <p:txBody>
          <a:bodyPr wrap="none" rtlCol="0">
            <a:spAutoFit/>
          </a:bodyPr>
          <a:lstStyle/>
          <a:p>
            <a:r>
              <a:rPr lang="en-US" sz="2800" b="1" dirty="0" smtClean="0">
                <a:latin typeface="Courier New" pitchFamily="49" charset="0"/>
                <a:cs typeface="Courier New" pitchFamily="49" charset="0"/>
              </a:rPr>
              <a:t>FROM</a:t>
            </a:r>
            <a:endParaRPr lang="en-US" sz="2800" b="1" dirty="0">
              <a:latin typeface="Courier New" pitchFamily="49" charset="0"/>
              <a:cs typeface="Courier New" pitchFamily="49" charset="0"/>
            </a:endParaRPr>
          </a:p>
        </p:txBody>
      </p:sp>
      <p:sp>
        <p:nvSpPr>
          <p:cNvPr id="10" name="TextBox 9"/>
          <p:cNvSpPr txBox="1"/>
          <p:nvPr/>
        </p:nvSpPr>
        <p:spPr>
          <a:xfrm>
            <a:off x="2446901" y="3383891"/>
            <a:ext cx="2117887" cy="523220"/>
          </a:xfrm>
          <a:prstGeom prst="rect">
            <a:avLst/>
          </a:prstGeom>
          <a:noFill/>
        </p:spPr>
        <p:txBody>
          <a:bodyPr wrap="none" rtlCol="0">
            <a:spAutoFit/>
          </a:bodyPr>
          <a:lstStyle/>
          <a:p>
            <a:r>
              <a:rPr lang="en-US" sz="2800" b="1" dirty="0" smtClean="0">
                <a:latin typeface="Courier New" pitchFamily="49" charset="0"/>
                <a:cs typeface="Courier New" pitchFamily="49" charset="0"/>
              </a:rPr>
              <a:t>suppliers</a:t>
            </a:r>
            <a:endParaRPr lang="en-US" sz="2800" b="1" dirty="0">
              <a:latin typeface="Courier New" pitchFamily="49" charset="0"/>
              <a:cs typeface="Courier New" pitchFamily="49" charset="0"/>
            </a:endParaRPr>
          </a:p>
        </p:txBody>
      </p:sp>
      <p:sp>
        <p:nvSpPr>
          <p:cNvPr id="11" name="TextBox 10"/>
          <p:cNvSpPr txBox="1"/>
          <p:nvPr/>
        </p:nvSpPr>
        <p:spPr>
          <a:xfrm>
            <a:off x="459114" y="3953530"/>
            <a:ext cx="1903085" cy="523220"/>
          </a:xfrm>
          <a:prstGeom prst="rect">
            <a:avLst/>
          </a:prstGeom>
          <a:noFill/>
        </p:spPr>
        <p:txBody>
          <a:bodyPr wrap="none" rtlCol="0">
            <a:spAutoFit/>
          </a:bodyPr>
          <a:lstStyle/>
          <a:p>
            <a:r>
              <a:rPr lang="en-US" sz="2800" b="1" dirty="0" smtClean="0">
                <a:latin typeface="Courier New" pitchFamily="49" charset="0"/>
                <a:cs typeface="Courier New" pitchFamily="49" charset="0"/>
              </a:rPr>
              <a:t>GROUP BY</a:t>
            </a:r>
            <a:endParaRPr lang="en-US" sz="2800" b="1" dirty="0">
              <a:latin typeface="Courier New" pitchFamily="49" charset="0"/>
              <a:cs typeface="Courier New" pitchFamily="49" charset="0"/>
            </a:endParaRPr>
          </a:p>
        </p:txBody>
      </p:sp>
      <p:sp>
        <p:nvSpPr>
          <p:cNvPr id="12" name="TextBox 11"/>
          <p:cNvSpPr txBox="1"/>
          <p:nvPr/>
        </p:nvSpPr>
        <p:spPr>
          <a:xfrm>
            <a:off x="2446901" y="3937981"/>
            <a:ext cx="1043876" cy="523220"/>
          </a:xfrm>
          <a:prstGeom prst="rect">
            <a:avLst/>
          </a:prstGeom>
          <a:noFill/>
        </p:spPr>
        <p:txBody>
          <a:bodyPr wrap="none" rtlCol="0">
            <a:spAutoFit/>
          </a:bodyPr>
          <a:lstStyle/>
          <a:p>
            <a:r>
              <a:rPr lang="en-US" sz="2800" b="1" dirty="0" smtClean="0">
                <a:latin typeface="Courier New" pitchFamily="49" charset="0"/>
                <a:cs typeface="Courier New" pitchFamily="49" charset="0"/>
              </a:rPr>
              <a:t>city</a:t>
            </a:r>
            <a:endParaRPr lang="en-US" sz="2800" b="1" dirty="0">
              <a:latin typeface="Courier New" pitchFamily="49" charset="0"/>
              <a:cs typeface="Courier New" pitchFamily="49" charset="0"/>
            </a:endParaRPr>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047750"/>
            <a:ext cx="2447925" cy="1152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43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200150"/>
            <a:ext cx="1524000" cy="771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Right Arrow 12"/>
          <p:cNvSpPr/>
          <p:nvPr/>
        </p:nvSpPr>
        <p:spPr>
          <a:xfrm>
            <a:off x="3273970" y="1419225"/>
            <a:ext cx="1143000" cy="466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ine Callout 1 24"/>
          <p:cNvSpPr/>
          <p:nvPr/>
        </p:nvSpPr>
        <p:spPr>
          <a:xfrm>
            <a:off x="6019800" y="2343150"/>
            <a:ext cx="2590800" cy="2286000"/>
          </a:xfrm>
          <a:prstGeom prst="borderCallout1">
            <a:avLst>
              <a:gd name="adj1" fmla="val 49713"/>
              <a:gd name="adj2" fmla="val -76"/>
              <a:gd name="adj3" fmla="val 80946"/>
              <a:gd name="adj4" fmla="val -898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With a GROUP BY clause, the aggregate function applies to the groups and not the whole table.</a:t>
            </a:r>
          </a:p>
          <a:p>
            <a:endParaRPr lang="en-US" sz="1600" dirty="0">
              <a:solidFill>
                <a:schemeClr val="tx1"/>
              </a:solidFill>
            </a:endParaRPr>
          </a:p>
          <a:p>
            <a:r>
              <a:rPr lang="en-US" sz="1600" dirty="0" smtClean="0">
                <a:solidFill>
                  <a:schemeClr val="tx1"/>
                </a:solidFill>
              </a:rPr>
              <a:t>Without it, the aggregate function applies to the whole table as in the previous two examples.</a:t>
            </a:r>
            <a:endParaRPr lang="en-US" sz="1600" dirty="0">
              <a:solidFill>
                <a:schemeClr val="tx1"/>
              </a:solidFill>
            </a:endParaRPr>
          </a:p>
        </p:txBody>
      </p:sp>
    </p:spTree>
    <p:extLst>
      <p:ext uri="{BB962C8B-B14F-4D97-AF65-F5344CB8AC3E}">
        <p14:creationId xmlns:p14="http://schemas.microsoft.com/office/powerpoint/2010/main" val="300466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341"/>
                                        </p:tgtEl>
                                        <p:attrNameLst>
                                          <p:attrName>style.visibility</p:attrName>
                                        </p:attrNameLst>
                                      </p:cBhvr>
                                      <p:to>
                                        <p:strVal val="visible"/>
                                      </p:to>
                                    </p:set>
                                    <p:animEffect transition="in" filter="fade">
                                      <p:cBhvr>
                                        <p:cTn id="17" dur="500"/>
                                        <p:tgtEl>
                                          <p:spTgt spid="143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animBg="1"/>
      <p:bldP spid="2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1218"/>
            <a:ext cx="8382000" cy="400110"/>
          </a:xfrm>
          <a:prstGeom prst="rect">
            <a:avLst/>
          </a:prstGeom>
          <a:noFill/>
        </p:spPr>
        <p:txBody>
          <a:bodyPr wrap="square" rtlCol="0">
            <a:spAutoFit/>
          </a:bodyPr>
          <a:lstStyle/>
          <a:p>
            <a:r>
              <a:rPr lang="en-US" sz="2000" b="1" dirty="0" smtClean="0"/>
              <a:t>Crucial point about GROUP BY clause </a:t>
            </a:r>
            <a:endParaRPr lang="en-US" sz="2000" b="1" dirty="0"/>
          </a:p>
        </p:txBody>
      </p:sp>
      <p:grpSp>
        <p:nvGrpSpPr>
          <p:cNvPr id="3" name="Group 2"/>
          <p:cNvGrpSpPr/>
          <p:nvPr/>
        </p:nvGrpSpPr>
        <p:grpSpPr>
          <a:xfrm>
            <a:off x="459114" y="2861001"/>
            <a:ext cx="5179686" cy="1615749"/>
            <a:chOff x="459114" y="2861001"/>
            <a:chExt cx="5179686" cy="1615749"/>
          </a:xfrm>
        </p:grpSpPr>
        <p:sp>
          <p:nvSpPr>
            <p:cNvPr id="7" name="TextBox 6"/>
            <p:cNvSpPr txBox="1"/>
            <p:nvPr/>
          </p:nvSpPr>
          <p:spPr>
            <a:xfrm>
              <a:off x="478209" y="2892531"/>
              <a:ext cx="1473480" cy="523220"/>
            </a:xfrm>
            <a:prstGeom prst="rect">
              <a:avLst/>
            </a:prstGeom>
            <a:noFill/>
          </p:spPr>
          <p:txBody>
            <a:bodyPr wrap="none" rtlCol="0">
              <a:spAutoFit/>
            </a:bodyPr>
            <a:lstStyle/>
            <a:p>
              <a:r>
                <a:rPr lang="en-US" sz="2800" b="1" dirty="0" smtClean="0">
                  <a:latin typeface="Courier New" pitchFamily="49" charset="0"/>
                  <a:cs typeface="Courier New" pitchFamily="49" charset="0"/>
                </a:rPr>
                <a:t>SELECT</a:t>
              </a:r>
              <a:endParaRPr lang="en-US" sz="2800" b="1" dirty="0">
                <a:latin typeface="Courier New" pitchFamily="49" charset="0"/>
                <a:cs typeface="Courier New" pitchFamily="49" charset="0"/>
              </a:endParaRPr>
            </a:p>
          </p:txBody>
        </p:sp>
        <p:sp>
          <p:nvSpPr>
            <p:cNvPr id="8" name="TextBox 7"/>
            <p:cNvSpPr txBox="1"/>
            <p:nvPr/>
          </p:nvSpPr>
          <p:spPr>
            <a:xfrm>
              <a:off x="2446901" y="2861001"/>
              <a:ext cx="3191899" cy="523220"/>
            </a:xfrm>
            <a:prstGeom prst="rect">
              <a:avLst/>
            </a:prstGeom>
            <a:noFill/>
          </p:spPr>
          <p:txBody>
            <a:bodyPr wrap="none" rtlCol="0">
              <a:spAutoFit/>
            </a:bodyPr>
            <a:lstStyle/>
            <a:p>
              <a:r>
                <a:rPr lang="en-US" sz="2800" b="1" dirty="0" smtClean="0">
                  <a:latin typeface="Courier New" pitchFamily="49" charset="0"/>
                  <a:cs typeface="Courier New" pitchFamily="49" charset="0"/>
                </a:rPr>
                <a:t>city, COUNT(*)</a:t>
              </a:r>
              <a:endParaRPr lang="en-US" sz="2800" b="1" dirty="0">
                <a:latin typeface="Courier New" pitchFamily="49" charset="0"/>
                <a:cs typeface="Courier New" pitchFamily="49" charset="0"/>
              </a:endParaRPr>
            </a:p>
          </p:txBody>
        </p:sp>
        <p:sp>
          <p:nvSpPr>
            <p:cNvPr id="9" name="TextBox 8"/>
            <p:cNvSpPr txBox="1"/>
            <p:nvPr/>
          </p:nvSpPr>
          <p:spPr>
            <a:xfrm>
              <a:off x="478209" y="3436111"/>
              <a:ext cx="1043876" cy="523220"/>
            </a:xfrm>
            <a:prstGeom prst="rect">
              <a:avLst/>
            </a:prstGeom>
            <a:noFill/>
          </p:spPr>
          <p:txBody>
            <a:bodyPr wrap="none" rtlCol="0">
              <a:spAutoFit/>
            </a:bodyPr>
            <a:lstStyle/>
            <a:p>
              <a:r>
                <a:rPr lang="en-US" sz="2800" b="1" dirty="0" smtClean="0">
                  <a:latin typeface="Courier New" pitchFamily="49" charset="0"/>
                  <a:cs typeface="Courier New" pitchFamily="49" charset="0"/>
                </a:rPr>
                <a:t>FROM</a:t>
              </a:r>
              <a:endParaRPr lang="en-US" sz="2800" b="1" dirty="0">
                <a:latin typeface="Courier New" pitchFamily="49" charset="0"/>
                <a:cs typeface="Courier New" pitchFamily="49" charset="0"/>
              </a:endParaRPr>
            </a:p>
          </p:txBody>
        </p:sp>
        <p:sp>
          <p:nvSpPr>
            <p:cNvPr id="10" name="TextBox 9"/>
            <p:cNvSpPr txBox="1"/>
            <p:nvPr/>
          </p:nvSpPr>
          <p:spPr>
            <a:xfrm>
              <a:off x="2446901" y="3383891"/>
              <a:ext cx="2117887" cy="523220"/>
            </a:xfrm>
            <a:prstGeom prst="rect">
              <a:avLst/>
            </a:prstGeom>
            <a:noFill/>
          </p:spPr>
          <p:txBody>
            <a:bodyPr wrap="none" rtlCol="0">
              <a:spAutoFit/>
            </a:bodyPr>
            <a:lstStyle/>
            <a:p>
              <a:r>
                <a:rPr lang="en-US" sz="2800" b="1" dirty="0" smtClean="0">
                  <a:latin typeface="Courier New" pitchFamily="49" charset="0"/>
                  <a:cs typeface="Courier New" pitchFamily="49" charset="0"/>
                </a:rPr>
                <a:t>suppliers</a:t>
              </a:r>
              <a:endParaRPr lang="en-US" sz="2800" b="1" dirty="0">
                <a:latin typeface="Courier New" pitchFamily="49" charset="0"/>
                <a:cs typeface="Courier New" pitchFamily="49" charset="0"/>
              </a:endParaRPr>
            </a:p>
          </p:txBody>
        </p:sp>
        <p:sp>
          <p:nvSpPr>
            <p:cNvPr id="11" name="TextBox 10"/>
            <p:cNvSpPr txBox="1"/>
            <p:nvPr/>
          </p:nvSpPr>
          <p:spPr>
            <a:xfrm>
              <a:off x="459114" y="3953530"/>
              <a:ext cx="1903085" cy="523220"/>
            </a:xfrm>
            <a:prstGeom prst="rect">
              <a:avLst/>
            </a:prstGeom>
            <a:noFill/>
          </p:spPr>
          <p:txBody>
            <a:bodyPr wrap="none" rtlCol="0">
              <a:spAutoFit/>
            </a:bodyPr>
            <a:lstStyle/>
            <a:p>
              <a:r>
                <a:rPr lang="en-US" sz="2800" b="1" dirty="0" smtClean="0">
                  <a:latin typeface="Courier New" pitchFamily="49" charset="0"/>
                  <a:cs typeface="Courier New" pitchFamily="49" charset="0"/>
                </a:rPr>
                <a:t>GROUP BY</a:t>
              </a:r>
              <a:endParaRPr lang="en-US" sz="2800" b="1" dirty="0">
                <a:latin typeface="Courier New" pitchFamily="49" charset="0"/>
                <a:cs typeface="Courier New" pitchFamily="49" charset="0"/>
              </a:endParaRPr>
            </a:p>
          </p:txBody>
        </p:sp>
        <p:sp>
          <p:nvSpPr>
            <p:cNvPr id="12" name="TextBox 11"/>
            <p:cNvSpPr txBox="1"/>
            <p:nvPr/>
          </p:nvSpPr>
          <p:spPr>
            <a:xfrm>
              <a:off x="2446901" y="3937981"/>
              <a:ext cx="1043876" cy="523220"/>
            </a:xfrm>
            <a:prstGeom prst="rect">
              <a:avLst/>
            </a:prstGeom>
            <a:noFill/>
          </p:spPr>
          <p:txBody>
            <a:bodyPr wrap="none" rtlCol="0">
              <a:spAutoFit/>
            </a:bodyPr>
            <a:lstStyle/>
            <a:p>
              <a:r>
                <a:rPr lang="en-US" sz="2800" b="1" dirty="0" smtClean="0">
                  <a:latin typeface="Courier New" pitchFamily="49" charset="0"/>
                  <a:cs typeface="Courier New" pitchFamily="49" charset="0"/>
                </a:rPr>
                <a:t>city</a:t>
              </a:r>
              <a:endParaRPr lang="en-US" sz="2800" b="1" dirty="0">
                <a:latin typeface="Courier New" pitchFamily="49" charset="0"/>
                <a:cs typeface="Courier New" pitchFamily="49" charset="0"/>
              </a:endParaRPr>
            </a:p>
          </p:txBody>
        </p:sp>
      </p:gr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047750"/>
            <a:ext cx="2447925" cy="1152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43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200150"/>
            <a:ext cx="1524000" cy="771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Right Arrow 12"/>
          <p:cNvSpPr/>
          <p:nvPr/>
        </p:nvSpPr>
        <p:spPr>
          <a:xfrm>
            <a:off x="3273970" y="1419225"/>
            <a:ext cx="1143000" cy="466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3581400" y="2861001"/>
            <a:ext cx="5029200" cy="1920549"/>
            <a:chOff x="3581400" y="2861001"/>
            <a:chExt cx="5029200" cy="1920549"/>
          </a:xfrm>
        </p:grpSpPr>
        <p:sp>
          <p:nvSpPr>
            <p:cNvPr id="25" name="Line Callout 1 24"/>
            <p:cNvSpPr/>
            <p:nvPr/>
          </p:nvSpPr>
          <p:spPr>
            <a:xfrm>
              <a:off x="6019800" y="2861001"/>
              <a:ext cx="2590800" cy="1920549"/>
            </a:xfrm>
            <a:prstGeom prst="borderCallout1">
              <a:avLst>
                <a:gd name="adj1" fmla="val 49713"/>
                <a:gd name="adj2" fmla="val -76"/>
                <a:gd name="adj3" fmla="val 72106"/>
                <a:gd name="adj4" fmla="val -9796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With a GROUP BY clause, the fields mentioned in GROUP BY must also appear in the SELECT clause. Otherwise the query would be nonsensical. Note that city is included in the SELECT clause.</a:t>
              </a:r>
              <a:endParaRPr lang="en-US" sz="1600" dirty="0">
                <a:solidFill>
                  <a:schemeClr val="tx1"/>
                </a:solidFill>
              </a:endParaRPr>
            </a:p>
          </p:txBody>
        </p:sp>
        <p:cxnSp>
          <p:nvCxnSpPr>
            <p:cNvPr id="4" name="Straight Connector 3"/>
            <p:cNvCxnSpPr>
              <a:stCxn id="25" idx="2"/>
            </p:cNvCxnSpPr>
            <p:nvPr/>
          </p:nvCxnSpPr>
          <p:spPr>
            <a:xfrm flipH="1" flipV="1">
              <a:off x="3581400" y="3257552"/>
              <a:ext cx="2438400" cy="563724"/>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 name="Rectangle 14"/>
          <p:cNvSpPr/>
          <p:nvPr/>
        </p:nvSpPr>
        <p:spPr>
          <a:xfrm>
            <a:off x="6400800" y="1239619"/>
            <a:ext cx="2622331" cy="646331"/>
          </a:xfrm>
          <a:prstGeom prst="rect">
            <a:avLst/>
          </a:prstGeom>
        </p:spPr>
        <p:txBody>
          <a:bodyPr wrap="square">
            <a:spAutoFit/>
          </a:bodyPr>
          <a:lstStyle/>
          <a:p>
            <a:r>
              <a:rPr lang="en-US" b="1" dirty="0"/>
              <a:t>City names and number of suppliers in each city</a:t>
            </a:r>
          </a:p>
        </p:txBody>
      </p:sp>
    </p:spTree>
    <p:extLst>
      <p:ext uri="{BB962C8B-B14F-4D97-AF65-F5344CB8AC3E}">
        <p14:creationId xmlns:p14="http://schemas.microsoft.com/office/powerpoint/2010/main" val="135136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341"/>
                                        </p:tgtEl>
                                        <p:attrNameLst>
                                          <p:attrName>style.visibility</p:attrName>
                                        </p:attrNameLst>
                                      </p:cBhvr>
                                      <p:to>
                                        <p:strVal val="visible"/>
                                      </p:to>
                                    </p:set>
                                    <p:animEffect transition="in" filter="fade">
                                      <p:cBhvr>
                                        <p:cTn id="17" dur="500"/>
                                        <p:tgtEl>
                                          <p:spTgt spid="143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icture 14" descr="http://www.vpn1euro.com/product_images/o/728/server__43037_zoo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732" y="3236457"/>
            <a:ext cx="1524000" cy="1357569"/>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descr="http://images.onset.freedom.com/ocregister/gallery/lxx2ey-b78898463z.120120116162000000ggv14me0n.1.jpg"/>
          <p:cNvPicPr>
            <a:picLocks noChangeAspect="1" noChangeArrowheads="1"/>
          </p:cNvPicPr>
          <p:nvPr/>
        </p:nvPicPr>
        <p:blipFill rotWithShape="1">
          <a:blip r:embed="rId4">
            <a:extLst>
              <a:ext uri="{28A0092B-C50C-407E-A947-70E740481C1C}">
                <a14:useLocalDpi xmlns:a14="http://schemas.microsoft.com/office/drawing/2010/main" val="0"/>
              </a:ext>
            </a:extLst>
          </a:blip>
          <a:srcRect l="73939" t="11966" r="9480" b="68376"/>
          <a:stretch/>
        </p:blipFill>
        <p:spPr bwMode="auto">
          <a:xfrm>
            <a:off x="7268960" y="3357896"/>
            <a:ext cx="884440" cy="727510"/>
          </a:xfrm>
          <a:prstGeom prst="rect">
            <a:avLst/>
          </a:prstGeom>
          <a:noFill/>
          <a:extLst>
            <a:ext uri="{909E8E84-426E-40dd-AFC4-6F175D3DCCD1}">
              <a14:hiddenFill xmlns:a14="http://schemas.microsoft.com/office/drawing/2010/main" xmlns="">
                <a:solidFill>
                  <a:srgbClr val="FFFFFF"/>
                </a:solidFill>
              </a14:hiddenFill>
            </a:ext>
          </a:extLst>
        </p:spPr>
      </p:pic>
      <p:sp>
        <p:nvSpPr>
          <p:cNvPr id="1027" name="Cloud Callout 1026"/>
          <p:cNvSpPr/>
          <p:nvPr/>
        </p:nvSpPr>
        <p:spPr>
          <a:xfrm>
            <a:off x="3772258" y="3467836"/>
            <a:ext cx="1447800" cy="818414"/>
          </a:xfrm>
          <a:prstGeom prst="cloudCallout">
            <a:avLst>
              <a:gd name="adj1" fmla="val -11207"/>
              <a:gd name="adj2" fmla="val 320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cxnSp>
        <p:nvCxnSpPr>
          <p:cNvPr id="1031" name="Straight Connector 1030"/>
          <p:cNvCxnSpPr/>
          <p:nvPr/>
        </p:nvCxnSpPr>
        <p:spPr>
          <a:xfrm flipH="1" flipV="1">
            <a:off x="5220060" y="3870886"/>
            <a:ext cx="647341" cy="15315"/>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202738" y="2936677"/>
            <a:ext cx="2493462" cy="1349573"/>
            <a:chOff x="5181600" y="2362200"/>
            <a:chExt cx="2667000" cy="1600200"/>
          </a:xfrm>
          <a:scene3d>
            <a:camera prst="isometricOffAxis2Right"/>
            <a:lightRig rig="threePt" dir="t"/>
          </a:scene3d>
        </p:grpSpPr>
        <p:sp>
          <p:nvSpPr>
            <p:cNvPr id="5" name="Rectangle 4"/>
            <p:cNvSpPr/>
            <p:nvPr/>
          </p:nvSpPr>
          <p:spPr>
            <a:xfrm>
              <a:off x="5181600" y="2362200"/>
              <a:ext cx="2667000" cy="16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ttp://library.corporate-ir.net/library/17/176/176060/mediaitems/93/a.com_logo_RGB.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8262" y="2484938"/>
              <a:ext cx="1165097" cy="34181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6376222" y="2526247"/>
              <a:ext cx="862777" cy="1295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06290" y="2810577"/>
              <a:ext cx="685800" cy="923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144490" y="2819400"/>
              <a:ext cx="685800" cy="923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010400" y="2819400"/>
              <a:ext cx="685800" cy="923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http://www.psyag.com/wp-content/uploads/2010/08/329.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6371" t="8421" r="6013" b="20138"/>
            <a:stretch/>
          </p:blipFill>
          <p:spPr bwMode="auto">
            <a:xfrm>
              <a:off x="7415324" y="2480354"/>
              <a:ext cx="287806" cy="235136"/>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033" name="TextBox 1032"/>
          <p:cNvSpPr txBox="1"/>
          <p:nvPr/>
        </p:nvSpPr>
        <p:spPr>
          <a:xfrm>
            <a:off x="609600" y="4476750"/>
            <a:ext cx="1404295" cy="307777"/>
          </a:xfrm>
          <a:prstGeom prst="rect">
            <a:avLst/>
          </a:prstGeom>
          <a:noFill/>
        </p:spPr>
        <p:txBody>
          <a:bodyPr wrap="none" rtlCol="0">
            <a:spAutoFit/>
          </a:bodyPr>
          <a:lstStyle/>
          <a:p>
            <a:r>
              <a:rPr lang="en-US" sz="1400" dirty="0" smtClean="0"/>
              <a:t>Server computer</a:t>
            </a:r>
            <a:endParaRPr lang="en-US" sz="1400" dirty="0"/>
          </a:p>
        </p:txBody>
      </p:sp>
      <p:cxnSp>
        <p:nvCxnSpPr>
          <p:cNvPr id="45" name="Straight Connector 44"/>
          <p:cNvCxnSpPr>
            <a:stCxn id="1027" idx="0"/>
          </p:cNvCxnSpPr>
          <p:nvPr/>
        </p:nvCxnSpPr>
        <p:spPr>
          <a:xfrm flipH="1">
            <a:off x="1906301" y="3877043"/>
            <a:ext cx="1870448" cy="9158"/>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5" name="Can 1034"/>
          <p:cNvSpPr/>
          <p:nvPr/>
        </p:nvSpPr>
        <p:spPr>
          <a:xfrm>
            <a:off x="381000" y="438150"/>
            <a:ext cx="1535332" cy="179070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Database</a:t>
            </a:r>
          </a:p>
        </p:txBody>
      </p:sp>
      <p:sp>
        <p:nvSpPr>
          <p:cNvPr id="1037" name="TextBox 1036"/>
          <p:cNvSpPr txBox="1"/>
          <p:nvPr/>
        </p:nvSpPr>
        <p:spPr>
          <a:xfrm>
            <a:off x="609601" y="1126688"/>
            <a:ext cx="947695" cy="1292662"/>
          </a:xfrm>
          <a:prstGeom prst="rect">
            <a:avLst/>
          </a:prstGeom>
          <a:noFill/>
        </p:spPr>
        <p:txBody>
          <a:bodyPr wrap="none" rtlCol="0">
            <a:spAutoFit/>
          </a:bodyPr>
          <a:lstStyle/>
          <a:p>
            <a:r>
              <a:rPr lang="en-US" sz="1200" b="1" dirty="0" smtClean="0"/>
              <a:t>Data on:</a:t>
            </a:r>
          </a:p>
          <a:p>
            <a:pPr marL="174625" indent="-174625">
              <a:buFont typeface="Arial" pitchFamily="34" charset="0"/>
              <a:buChar char="•"/>
            </a:pPr>
            <a:r>
              <a:rPr lang="en-US" sz="1100" b="1" dirty="0" smtClean="0"/>
              <a:t>Books</a:t>
            </a:r>
          </a:p>
          <a:p>
            <a:pPr marL="174625" indent="-174625">
              <a:buFont typeface="Arial" pitchFamily="34" charset="0"/>
              <a:buChar char="•"/>
            </a:pPr>
            <a:r>
              <a:rPr lang="en-US" sz="1100" b="1" dirty="0" smtClean="0"/>
              <a:t>Users</a:t>
            </a:r>
          </a:p>
          <a:p>
            <a:pPr marL="174625" indent="-174625">
              <a:buFont typeface="Arial" pitchFamily="34" charset="0"/>
              <a:buChar char="•"/>
            </a:pPr>
            <a:r>
              <a:rPr lang="en-US" sz="1100" b="1" dirty="0" smtClean="0"/>
              <a:t>Authors</a:t>
            </a:r>
          </a:p>
          <a:p>
            <a:pPr marL="174625" indent="-174625">
              <a:buFont typeface="Arial" pitchFamily="34" charset="0"/>
              <a:buChar char="•"/>
            </a:pPr>
            <a:r>
              <a:rPr lang="en-US" sz="1100" b="1" dirty="0" smtClean="0"/>
              <a:t>Purchases</a:t>
            </a:r>
          </a:p>
          <a:p>
            <a:pPr marL="174625" indent="-174625">
              <a:buFont typeface="Arial" pitchFamily="34" charset="0"/>
              <a:buChar char="•"/>
            </a:pPr>
            <a:r>
              <a:rPr lang="en-US" sz="1100" b="1" dirty="0" smtClean="0"/>
              <a:t>…</a:t>
            </a:r>
          </a:p>
          <a:p>
            <a:endParaRPr lang="en-US" sz="1100" b="1" dirty="0"/>
          </a:p>
        </p:txBody>
      </p:sp>
      <p:sp>
        <p:nvSpPr>
          <p:cNvPr id="1039" name="Up-Down Arrow 1038"/>
          <p:cNvSpPr/>
          <p:nvPr/>
        </p:nvSpPr>
        <p:spPr>
          <a:xfrm>
            <a:off x="895771" y="2238896"/>
            <a:ext cx="496614" cy="1077841"/>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0" name="Picture 16" descr="http://www.mustknowhow.com/wp-content/uploads/2010/04/blueprint.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81401" y="967165"/>
            <a:ext cx="1614349" cy="804485"/>
          </a:xfrm>
          <a:prstGeom prst="rect">
            <a:avLst/>
          </a:prstGeom>
          <a:noFill/>
          <a:extLst>
            <a:ext uri="{909E8E84-426E-40dd-AFC4-6F175D3DCCD1}">
              <a14:hiddenFill xmlns:a14="http://schemas.microsoft.com/office/drawing/2010/main" xmlns="">
                <a:solidFill>
                  <a:srgbClr val="FFFFFF"/>
                </a:solidFill>
              </a14:hiddenFill>
            </a:ext>
          </a:extLst>
        </p:spPr>
      </p:pic>
      <p:sp>
        <p:nvSpPr>
          <p:cNvPr id="1041" name="TextBox 1040"/>
          <p:cNvSpPr txBox="1"/>
          <p:nvPr/>
        </p:nvSpPr>
        <p:spPr>
          <a:xfrm>
            <a:off x="2070572" y="1123950"/>
            <a:ext cx="1815628" cy="307777"/>
          </a:xfrm>
          <a:prstGeom prst="rect">
            <a:avLst/>
          </a:prstGeom>
          <a:noFill/>
        </p:spPr>
        <p:txBody>
          <a:bodyPr wrap="square" rtlCol="0">
            <a:spAutoFit/>
          </a:bodyPr>
          <a:lstStyle/>
          <a:p>
            <a:r>
              <a:rPr lang="en-US" sz="1400" dirty="0" smtClean="0"/>
              <a:t>Based on design</a:t>
            </a:r>
            <a:endParaRPr lang="en-US" sz="1400" dirty="0"/>
          </a:p>
        </p:txBody>
      </p:sp>
      <p:sp>
        <p:nvSpPr>
          <p:cNvPr id="51" name="TextBox 50"/>
          <p:cNvSpPr txBox="1"/>
          <p:nvPr/>
        </p:nvSpPr>
        <p:spPr>
          <a:xfrm>
            <a:off x="7390568" y="4286250"/>
            <a:ext cx="522900" cy="307777"/>
          </a:xfrm>
          <a:prstGeom prst="rect">
            <a:avLst/>
          </a:prstGeom>
          <a:noFill/>
        </p:spPr>
        <p:txBody>
          <a:bodyPr wrap="none" rtlCol="0">
            <a:spAutoFit/>
          </a:bodyPr>
          <a:lstStyle/>
          <a:p>
            <a:r>
              <a:rPr lang="en-US" sz="1400" dirty="0" smtClean="0"/>
              <a:t>User</a:t>
            </a:r>
            <a:endParaRPr lang="en-US" sz="1400" dirty="0"/>
          </a:p>
        </p:txBody>
      </p:sp>
      <p:cxnSp>
        <p:nvCxnSpPr>
          <p:cNvPr id="1044" name="Straight Arrow Connector 1043"/>
          <p:cNvCxnSpPr/>
          <p:nvPr/>
        </p:nvCxnSpPr>
        <p:spPr>
          <a:xfrm>
            <a:off x="2070572" y="1457325"/>
            <a:ext cx="1358428"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1045" name="Picture 18" descr="https://encrypted-tbn1.google.com/images?q=tbn:ANd9GcQm9jFHmK1hFGQMII9HqHqD2M40c11wft47UJaxJS9ClNx6Vc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7452" y="994744"/>
            <a:ext cx="1401412" cy="815006"/>
          </a:xfrm>
          <a:prstGeom prst="rect">
            <a:avLst/>
          </a:prstGeom>
          <a:noFill/>
          <a:extLst>
            <a:ext uri="{909E8E84-426E-40dd-AFC4-6F175D3DCCD1}">
              <a14:hiddenFill xmlns:a14="http://schemas.microsoft.com/office/drawing/2010/main" xmlns="">
                <a:solidFill>
                  <a:srgbClr val="FFFFFF"/>
                </a:solidFill>
              </a14:hiddenFill>
            </a:ext>
          </a:extLst>
        </p:spPr>
      </p:pic>
      <p:sp>
        <p:nvSpPr>
          <p:cNvPr id="56" name="TextBox 55"/>
          <p:cNvSpPr txBox="1"/>
          <p:nvPr/>
        </p:nvSpPr>
        <p:spPr>
          <a:xfrm>
            <a:off x="6781801" y="721668"/>
            <a:ext cx="1535357" cy="307777"/>
          </a:xfrm>
          <a:prstGeom prst="rect">
            <a:avLst/>
          </a:prstGeom>
          <a:noFill/>
        </p:spPr>
        <p:txBody>
          <a:bodyPr wrap="none" rtlCol="0">
            <a:spAutoFit/>
          </a:bodyPr>
          <a:lstStyle/>
          <a:p>
            <a:r>
              <a:rPr lang="en-US" sz="1400" dirty="0" smtClean="0"/>
              <a:t>Database designer</a:t>
            </a:r>
            <a:endParaRPr lang="en-US" sz="1400" dirty="0"/>
          </a:p>
        </p:txBody>
      </p:sp>
      <p:cxnSp>
        <p:nvCxnSpPr>
          <p:cNvPr id="58" name="Straight Arrow Connector 57"/>
          <p:cNvCxnSpPr/>
          <p:nvPr/>
        </p:nvCxnSpPr>
        <p:spPr>
          <a:xfrm>
            <a:off x="5347172" y="1459924"/>
            <a:ext cx="1358428"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334000" y="955074"/>
            <a:ext cx="1815628" cy="523220"/>
          </a:xfrm>
          <a:prstGeom prst="rect">
            <a:avLst/>
          </a:prstGeom>
          <a:noFill/>
        </p:spPr>
        <p:txBody>
          <a:bodyPr wrap="square" rtlCol="0">
            <a:spAutoFit/>
          </a:bodyPr>
          <a:lstStyle/>
          <a:p>
            <a:r>
              <a:rPr lang="en-US" sz="1400" dirty="0" smtClean="0"/>
              <a:t>Based on business needs</a:t>
            </a:r>
            <a:endParaRPr lang="en-US" sz="1400" dirty="0"/>
          </a:p>
        </p:txBody>
      </p:sp>
      <p:sp>
        <p:nvSpPr>
          <p:cNvPr id="60" name="TextBox 59"/>
          <p:cNvSpPr txBox="1"/>
          <p:nvPr/>
        </p:nvSpPr>
        <p:spPr>
          <a:xfrm>
            <a:off x="3671456" y="693522"/>
            <a:ext cx="1383071" cy="307777"/>
          </a:xfrm>
          <a:prstGeom prst="rect">
            <a:avLst/>
          </a:prstGeom>
          <a:noFill/>
        </p:spPr>
        <p:txBody>
          <a:bodyPr wrap="none" rtlCol="0">
            <a:spAutoFit/>
          </a:bodyPr>
          <a:lstStyle/>
          <a:p>
            <a:r>
              <a:rPr lang="en-US" sz="1400" dirty="0" smtClean="0"/>
              <a:t>Database design</a:t>
            </a:r>
            <a:endParaRPr lang="en-US" sz="1400" dirty="0"/>
          </a:p>
        </p:txBody>
      </p:sp>
      <p:sp>
        <p:nvSpPr>
          <p:cNvPr id="1046" name="TextBox 1045"/>
          <p:cNvSpPr txBox="1"/>
          <p:nvPr/>
        </p:nvSpPr>
        <p:spPr>
          <a:xfrm>
            <a:off x="1409700" y="2628900"/>
            <a:ext cx="2632708" cy="307777"/>
          </a:xfrm>
          <a:prstGeom prst="rect">
            <a:avLst/>
          </a:prstGeom>
          <a:noFill/>
        </p:spPr>
        <p:txBody>
          <a:bodyPr wrap="none" rtlCol="0">
            <a:spAutoFit/>
          </a:bodyPr>
          <a:lstStyle/>
          <a:p>
            <a:r>
              <a:rPr lang="en-US" sz="1400" dirty="0" smtClean="0"/>
              <a:t>SQL – Structured Query Language</a:t>
            </a:r>
            <a:endParaRPr lang="en-US" sz="1400" dirty="0"/>
          </a:p>
        </p:txBody>
      </p:sp>
      <p:sp>
        <p:nvSpPr>
          <p:cNvPr id="2" name="Down Arrow 1"/>
          <p:cNvSpPr/>
          <p:nvPr/>
        </p:nvSpPr>
        <p:spPr>
          <a:xfrm>
            <a:off x="4181064" y="361950"/>
            <a:ext cx="363854" cy="331572"/>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0" name="Down Arrow 29"/>
          <p:cNvSpPr/>
          <p:nvPr/>
        </p:nvSpPr>
        <p:spPr>
          <a:xfrm>
            <a:off x="2514600" y="2228850"/>
            <a:ext cx="363854" cy="3429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1" name="Down Arrow 30"/>
          <p:cNvSpPr/>
          <p:nvPr/>
        </p:nvSpPr>
        <p:spPr>
          <a:xfrm>
            <a:off x="5979242" y="2419350"/>
            <a:ext cx="363854" cy="4191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Tree>
    <p:extLst>
      <p:ext uri="{BB962C8B-B14F-4D97-AF65-F5344CB8AC3E}">
        <p14:creationId xmlns:p14="http://schemas.microsoft.com/office/powerpoint/2010/main" val="82410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par>
                          <p:cTn id="8" fill="hold">
                            <p:stCondLst>
                              <p:cond delay="500"/>
                            </p:stCondLst>
                            <p:childTnLst>
                              <p:par>
                                <p:cTn id="9" presetID="32" presetClass="emph" presetSubtype="0" fill="hold" grpId="0" nodeType="afterEffect">
                                  <p:stCondLst>
                                    <p:cond delay="0"/>
                                  </p:stCondLst>
                                  <p:childTnLst>
                                    <p:animRot by="120000">
                                      <p:cBhvr>
                                        <p:cTn id="10" dur="200" fill="hold">
                                          <p:stCondLst>
                                            <p:cond delay="0"/>
                                          </p:stCondLst>
                                        </p:cTn>
                                        <p:tgtEl>
                                          <p:spTgt spid="1046"/>
                                        </p:tgtEl>
                                        <p:attrNameLst>
                                          <p:attrName>r</p:attrName>
                                        </p:attrNameLst>
                                      </p:cBhvr>
                                    </p:animRot>
                                    <p:animRot by="-240000">
                                      <p:cBhvr>
                                        <p:cTn id="11" dur="400" fill="hold">
                                          <p:stCondLst>
                                            <p:cond delay="400"/>
                                          </p:stCondLst>
                                        </p:cTn>
                                        <p:tgtEl>
                                          <p:spTgt spid="1046"/>
                                        </p:tgtEl>
                                        <p:attrNameLst>
                                          <p:attrName>r</p:attrName>
                                        </p:attrNameLst>
                                      </p:cBhvr>
                                    </p:animRot>
                                    <p:animRot by="240000">
                                      <p:cBhvr>
                                        <p:cTn id="12" dur="400" fill="hold">
                                          <p:stCondLst>
                                            <p:cond delay="800"/>
                                          </p:stCondLst>
                                        </p:cTn>
                                        <p:tgtEl>
                                          <p:spTgt spid="1046"/>
                                        </p:tgtEl>
                                        <p:attrNameLst>
                                          <p:attrName>r</p:attrName>
                                        </p:attrNameLst>
                                      </p:cBhvr>
                                    </p:animRot>
                                    <p:animRot by="-240000">
                                      <p:cBhvr>
                                        <p:cTn id="13" dur="400" fill="hold">
                                          <p:stCondLst>
                                            <p:cond delay="1200"/>
                                          </p:stCondLst>
                                        </p:cTn>
                                        <p:tgtEl>
                                          <p:spTgt spid="1046"/>
                                        </p:tgtEl>
                                        <p:attrNameLst>
                                          <p:attrName>r</p:attrName>
                                        </p:attrNameLst>
                                      </p:cBhvr>
                                    </p:animRot>
                                    <p:animRot by="120000">
                                      <p:cBhvr>
                                        <p:cTn id="14" dur="400" fill="hold">
                                          <p:stCondLst>
                                            <p:cond delay="1600"/>
                                          </p:stCondLst>
                                        </p:cTn>
                                        <p:tgtEl>
                                          <p:spTgt spid="1046"/>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par>
                          <p:cTn id="20" fill="hold">
                            <p:stCondLst>
                              <p:cond delay="500"/>
                            </p:stCondLst>
                            <p:childTnLst>
                              <p:par>
                                <p:cTn id="21" presetID="32" presetClass="emph" presetSubtype="0" fill="hold" grpId="0" nodeType="afterEffect">
                                  <p:stCondLst>
                                    <p:cond delay="0"/>
                                  </p:stCondLst>
                                  <p:childTnLst>
                                    <p:animRot by="120000">
                                      <p:cBhvr>
                                        <p:cTn id="22" dur="200" fill="hold">
                                          <p:stCondLst>
                                            <p:cond delay="0"/>
                                          </p:stCondLst>
                                        </p:cTn>
                                        <p:tgtEl>
                                          <p:spTgt spid="60"/>
                                        </p:tgtEl>
                                        <p:attrNameLst>
                                          <p:attrName>r</p:attrName>
                                        </p:attrNameLst>
                                      </p:cBhvr>
                                    </p:animRot>
                                    <p:animRot by="-240000">
                                      <p:cBhvr>
                                        <p:cTn id="23" dur="400" fill="hold">
                                          <p:stCondLst>
                                            <p:cond delay="400"/>
                                          </p:stCondLst>
                                        </p:cTn>
                                        <p:tgtEl>
                                          <p:spTgt spid="60"/>
                                        </p:tgtEl>
                                        <p:attrNameLst>
                                          <p:attrName>r</p:attrName>
                                        </p:attrNameLst>
                                      </p:cBhvr>
                                    </p:animRot>
                                    <p:animRot by="240000">
                                      <p:cBhvr>
                                        <p:cTn id="24" dur="400" fill="hold">
                                          <p:stCondLst>
                                            <p:cond delay="800"/>
                                          </p:stCondLst>
                                        </p:cTn>
                                        <p:tgtEl>
                                          <p:spTgt spid="60"/>
                                        </p:tgtEl>
                                        <p:attrNameLst>
                                          <p:attrName>r</p:attrName>
                                        </p:attrNameLst>
                                      </p:cBhvr>
                                    </p:animRot>
                                    <p:animRot by="-240000">
                                      <p:cBhvr>
                                        <p:cTn id="25" dur="400" fill="hold">
                                          <p:stCondLst>
                                            <p:cond delay="1200"/>
                                          </p:stCondLst>
                                        </p:cTn>
                                        <p:tgtEl>
                                          <p:spTgt spid="60"/>
                                        </p:tgtEl>
                                        <p:attrNameLst>
                                          <p:attrName>r</p:attrName>
                                        </p:attrNameLst>
                                      </p:cBhvr>
                                    </p:animRot>
                                    <p:animRot by="120000">
                                      <p:cBhvr>
                                        <p:cTn id="26" dur="400" fill="hold">
                                          <p:stCondLst>
                                            <p:cond delay="1600"/>
                                          </p:stCondLst>
                                        </p:cTn>
                                        <p:tgtEl>
                                          <p:spTgt spid="60"/>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up)">
                                      <p:cBhvr>
                                        <p:cTn id="31" dur="500"/>
                                        <p:tgtEl>
                                          <p:spTgt spid="31"/>
                                        </p:tgtEl>
                                      </p:cBhvr>
                                    </p:animEffect>
                                  </p:childTnLst>
                                </p:cTn>
                              </p:par>
                            </p:childTnLst>
                          </p:cTn>
                        </p:par>
                        <p:par>
                          <p:cTn id="32" fill="hold">
                            <p:stCondLst>
                              <p:cond delay="500"/>
                            </p:stCondLst>
                            <p:childTnLst>
                              <p:par>
                                <p:cTn id="33" presetID="32" presetClass="emph" presetSubtype="0" fill="hold" nodeType="afterEffect">
                                  <p:stCondLst>
                                    <p:cond delay="0"/>
                                  </p:stCondLst>
                                  <p:childTnLst>
                                    <p:animRot by="120000">
                                      <p:cBhvr>
                                        <p:cTn id="34" dur="200" fill="hold">
                                          <p:stCondLst>
                                            <p:cond delay="0"/>
                                          </p:stCondLst>
                                        </p:cTn>
                                        <p:tgtEl>
                                          <p:spTgt spid="8"/>
                                        </p:tgtEl>
                                        <p:attrNameLst>
                                          <p:attrName>r</p:attrName>
                                        </p:attrNameLst>
                                      </p:cBhvr>
                                    </p:animRot>
                                    <p:animRot by="-240000">
                                      <p:cBhvr>
                                        <p:cTn id="35" dur="400" fill="hold">
                                          <p:stCondLst>
                                            <p:cond delay="400"/>
                                          </p:stCondLst>
                                        </p:cTn>
                                        <p:tgtEl>
                                          <p:spTgt spid="8"/>
                                        </p:tgtEl>
                                        <p:attrNameLst>
                                          <p:attrName>r</p:attrName>
                                        </p:attrNameLst>
                                      </p:cBhvr>
                                    </p:animRot>
                                    <p:animRot by="240000">
                                      <p:cBhvr>
                                        <p:cTn id="36" dur="400" fill="hold">
                                          <p:stCondLst>
                                            <p:cond delay="800"/>
                                          </p:stCondLst>
                                        </p:cTn>
                                        <p:tgtEl>
                                          <p:spTgt spid="8"/>
                                        </p:tgtEl>
                                        <p:attrNameLst>
                                          <p:attrName>r</p:attrName>
                                        </p:attrNameLst>
                                      </p:cBhvr>
                                    </p:animRot>
                                    <p:animRot by="-240000">
                                      <p:cBhvr>
                                        <p:cTn id="37" dur="400" fill="hold">
                                          <p:stCondLst>
                                            <p:cond delay="1200"/>
                                          </p:stCondLst>
                                        </p:cTn>
                                        <p:tgtEl>
                                          <p:spTgt spid="8"/>
                                        </p:tgtEl>
                                        <p:attrNameLst>
                                          <p:attrName>r</p:attrName>
                                        </p:attrNameLst>
                                      </p:cBhvr>
                                    </p:animRot>
                                    <p:animRot by="120000">
                                      <p:cBhvr>
                                        <p:cTn id="38" dur="400" fill="hold">
                                          <p:stCondLst>
                                            <p:cond delay="16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1046" grpId="0"/>
      <p:bldP spid="2" grpId="0" animBg="1"/>
      <p:bldP spid="30" grpId="0" animBg="1"/>
      <p:bldP spid="3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1218"/>
            <a:ext cx="8382000" cy="400110"/>
          </a:xfrm>
          <a:prstGeom prst="rect">
            <a:avLst/>
          </a:prstGeom>
          <a:noFill/>
        </p:spPr>
        <p:txBody>
          <a:bodyPr wrap="square" rtlCol="0">
            <a:spAutoFit/>
          </a:bodyPr>
          <a:lstStyle/>
          <a:p>
            <a:r>
              <a:rPr lang="en-US" sz="2000" b="1" dirty="0" smtClean="0"/>
              <a:t>Crucial point about aggregate functions</a:t>
            </a:r>
            <a:endParaRPr lang="en-US" sz="2000" b="1" dirty="0"/>
          </a:p>
        </p:txBody>
      </p:sp>
      <p:sp>
        <p:nvSpPr>
          <p:cNvPr id="16" name="TextBox 15"/>
          <p:cNvSpPr txBox="1"/>
          <p:nvPr/>
        </p:nvSpPr>
        <p:spPr>
          <a:xfrm>
            <a:off x="457200" y="1175158"/>
            <a:ext cx="3262432" cy="707886"/>
          </a:xfrm>
          <a:prstGeom prst="rect">
            <a:avLst/>
          </a:prstGeom>
          <a:noFill/>
        </p:spPr>
        <p:txBody>
          <a:bodyPr wrap="none" rtlCol="0">
            <a:spAutoFit/>
          </a:bodyPr>
          <a:lstStyle/>
          <a:p>
            <a:r>
              <a:rPr lang="en-US" sz="2000" b="1" dirty="0" smtClean="0">
                <a:latin typeface="Courier New" pitchFamily="49" charset="0"/>
                <a:cs typeface="Courier New" pitchFamily="49" charset="0"/>
              </a:rPr>
              <a:t>SELECT </a:t>
            </a:r>
            <a:r>
              <a:rPr lang="en-US" sz="2000" b="1" dirty="0" err="1">
                <a:latin typeface="Courier New" pitchFamily="49" charset="0"/>
                <a:cs typeface="Courier New" pitchFamily="49" charset="0"/>
              </a:rPr>
              <a:t>s</a:t>
            </a:r>
            <a:r>
              <a:rPr lang="en-US" sz="2000" b="1" dirty="0" err="1" smtClean="0">
                <a:latin typeface="Courier New" pitchFamily="49" charset="0"/>
                <a:cs typeface="Courier New" pitchFamily="49" charset="0"/>
              </a:rPr>
              <a:t>no</a:t>
            </a:r>
            <a:r>
              <a:rPr lang="en-US" sz="2000" b="1" dirty="0" smtClean="0">
                <a:latin typeface="Courier New" pitchFamily="49" charset="0"/>
                <a:cs typeface="Courier New" pitchFamily="49" charset="0"/>
              </a:rPr>
              <a:t>, COUNT(*)</a:t>
            </a:r>
          </a:p>
          <a:p>
            <a:r>
              <a:rPr lang="en-US" sz="2000" b="1" dirty="0" smtClean="0">
                <a:latin typeface="Courier New" pitchFamily="49" charset="0"/>
                <a:cs typeface="Courier New" pitchFamily="49" charset="0"/>
              </a:rPr>
              <a:t>FROM suppliers</a:t>
            </a:r>
            <a:endParaRPr lang="en-US" sz="2000" b="1" dirty="0">
              <a:latin typeface="Courier New" pitchFamily="49" charset="0"/>
              <a:cs typeface="Courier New" pitchFamily="49" charset="0"/>
            </a:endParaRPr>
          </a:p>
        </p:txBody>
      </p:sp>
      <p:sp>
        <p:nvSpPr>
          <p:cNvPr id="17" name="TextBox 16"/>
          <p:cNvSpPr txBox="1"/>
          <p:nvPr/>
        </p:nvSpPr>
        <p:spPr>
          <a:xfrm>
            <a:off x="304800" y="647640"/>
            <a:ext cx="8382000" cy="400110"/>
          </a:xfrm>
          <a:prstGeom prst="rect">
            <a:avLst/>
          </a:prstGeom>
          <a:noFill/>
        </p:spPr>
        <p:txBody>
          <a:bodyPr wrap="square" rtlCol="0">
            <a:spAutoFit/>
          </a:bodyPr>
          <a:lstStyle/>
          <a:p>
            <a:r>
              <a:rPr lang="en-US" sz="2000" dirty="0" smtClean="0"/>
              <a:t>What output would you expect from the following SQL query?</a:t>
            </a:r>
            <a:endParaRPr lang="en-US" sz="2000" dirty="0"/>
          </a:p>
        </p:txBody>
      </p:sp>
      <p:sp>
        <p:nvSpPr>
          <p:cNvPr id="18" name="Line Callout 1 17"/>
          <p:cNvSpPr/>
          <p:nvPr/>
        </p:nvSpPr>
        <p:spPr>
          <a:xfrm>
            <a:off x="5470635" y="1657350"/>
            <a:ext cx="2590800" cy="2634733"/>
          </a:xfrm>
          <a:prstGeom prst="borderCallout1">
            <a:avLst>
              <a:gd name="adj1" fmla="val 49713"/>
              <a:gd name="adj2" fmla="val -76"/>
              <a:gd name="adj3" fmla="val -7028"/>
              <a:gd name="adj4" fmla="val -9715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We have 5 suppliers, but only one value for count(*), the number of rows in the table. </a:t>
            </a:r>
          </a:p>
          <a:p>
            <a:endParaRPr lang="en-US" sz="1600" dirty="0">
              <a:solidFill>
                <a:schemeClr val="tx1"/>
              </a:solidFill>
            </a:endParaRPr>
          </a:p>
          <a:p>
            <a:r>
              <a:rPr lang="en-US" sz="1600" dirty="0" smtClean="0">
                <a:solidFill>
                  <a:schemeClr val="tx1"/>
                </a:solidFill>
              </a:rPr>
              <a:t>So the SQL processor can produce no meaningful output.</a:t>
            </a:r>
          </a:p>
          <a:p>
            <a:endParaRPr lang="en-US" sz="1600" dirty="0">
              <a:solidFill>
                <a:schemeClr val="tx1"/>
              </a:solidFill>
            </a:endParaRPr>
          </a:p>
          <a:p>
            <a:r>
              <a:rPr lang="en-US" sz="1600" dirty="0" smtClean="0">
                <a:solidFill>
                  <a:schemeClr val="tx1"/>
                </a:solidFill>
              </a:rPr>
              <a:t>The query does not make sense.</a:t>
            </a:r>
            <a:endParaRPr lang="en-US" sz="1600" dirty="0">
              <a:solidFill>
                <a:schemeClr val="tx1"/>
              </a:solidFill>
            </a:endParaRPr>
          </a:p>
        </p:txBody>
      </p:sp>
      <p:sp>
        <p:nvSpPr>
          <p:cNvPr id="5" name="TextBox 4"/>
          <p:cNvSpPr txBox="1"/>
          <p:nvPr/>
        </p:nvSpPr>
        <p:spPr>
          <a:xfrm>
            <a:off x="457200" y="2914651"/>
            <a:ext cx="449580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Without GROUP BY we cannot mix aggregates and non-aggregates in the SELECT clause</a:t>
            </a:r>
            <a:endParaRPr lang="en-US" dirty="0"/>
          </a:p>
        </p:txBody>
      </p:sp>
      <p:sp>
        <p:nvSpPr>
          <p:cNvPr id="20" name="TextBox 19"/>
          <p:cNvSpPr txBox="1"/>
          <p:nvPr/>
        </p:nvSpPr>
        <p:spPr>
          <a:xfrm>
            <a:off x="457200" y="3830419"/>
            <a:ext cx="4495800"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With GROUP BY, all fields mentioned in the GROUP BY clause must appear in the SELECT clause.</a:t>
            </a:r>
          </a:p>
        </p:txBody>
      </p:sp>
    </p:spTree>
    <p:extLst>
      <p:ext uri="{BB962C8B-B14F-4D97-AF65-F5344CB8AC3E}">
        <p14:creationId xmlns:p14="http://schemas.microsoft.com/office/powerpoint/2010/main" val="341895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animBg="1"/>
      <p:bldP spid="5" grpId="0" animBg="1"/>
      <p:bldP spid="2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1218"/>
            <a:ext cx="8382000" cy="400110"/>
          </a:xfrm>
          <a:prstGeom prst="rect">
            <a:avLst/>
          </a:prstGeom>
          <a:noFill/>
        </p:spPr>
        <p:txBody>
          <a:bodyPr wrap="square" rtlCol="0">
            <a:spAutoFit/>
          </a:bodyPr>
          <a:lstStyle/>
          <a:p>
            <a:r>
              <a:rPr lang="en-US" sz="2000" b="1" dirty="0" smtClean="0"/>
              <a:t>Query 16: City names and number of projects in each city. (Your turn.)</a:t>
            </a:r>
            <a:endParaRPr lang="en-US" sz="2000" b="1" dirty="0"/>
          </a:p>
        </p:txBody>
      </p:sp>
      <p:grpSp>
        <p:nvGrpSpPr>
          <p:cNvPr id="3" name="Group 2"/>
          <p:cNvGrpSpPr/>
          <p:nvPr/>
        </p:nvGrpSpPr>
        <p:grpSpPr>
          <a:xfrm>
            <a:off x="459114" y="1733550"/>
            <a:ext cx="5179686" cy="1615749"/>
            <a:chOff x="459114" y="1733550"/>
            <a:chExt cx="5179686" cy="1615749"/>
          </a:xfrm>
        </p:grpSpPr>
        <p:sp>
          <p:nvSpPr>
            <p:cNvPr id="7" name="TextBox 6"/>
            <p:cNvSpPr txBox="1"/>
            <p:nvPr/>
          </p:nvSpPr>
          <p:spPr>
            <a:xfrm>
              <a:off x="478209" y="1765080"/>
              <a:ext cx="1473480" cy="523220"/>
            </a:xfrm>
            <a:prstGeom prst="rect">
              <a:avLst/>
            </a:prstGeom>
            <a:noFill/>
          </p:spPr>
          <p:txBody>
            <a:bodyPr wrap="none" rtlCol="0">
              <a:spAutoFit/>
            </a:bodyPr>
            <a:lstStyle/>
            <a:p>
              <a:r>
                <a:rPr lang="en-US" sz="2800" b="1" dirty="0" smtClean="0">
                  <a:latin typeface="Courier New" pitchFamily="49" charset="0"/>
                  <a:cs typeface="Courier New" pitchFamily="49" charset="0"/>
                </a:rPr>
                <a:t>SELECT</a:t>
              </a:r>
              <a:endParaRPr lang="en-US" sz="2800" b="1" dirty="0">
                <a:latin typeface="Courier New" pitchFamily="49" charset="0"/>
                <a:cs typeface="Courier New" pitchFamily="49" charset="0"/>
              </a:endParaRPr>
            </a:p>
          </p:txBody>
        </p:sp>
        <p:sp>
          <p:nvSpPr>
            <p:cNvPr id="8" name="TextBox 7"/>
            <p:cNvSpPr txBox="1"/>
            <p:nvPr/>
          </p:nvSpPr>
          <p:spPr>
            <a:xfrm>
              <a:off x="2446901" y="1733550"/>
              <a:ext cx="3191899" cy="523220"/>
            </a:xfrm>
            <a:prstGeom prst="rect">
              <a:avLst/>
            </a:prstGeom>
            <a:noFill/>
          </p:spPr>
          <p:txBody>
            <a:bodyPr wrap="none" rtlCol="0">
              <a:spAutoFit/>
            </a:bodyPr>
            <a:lstStyle/>
            <a:p>
              <a:r>
                <a:rPr lang="en-US" sz="2800" b="1" dirty="0" smtClean="0">
                  <a:latin typeface="Courier New" pitchFamily="49" charset="0"/>
                  <a:cs typeface="Courier New" pitchFamily="49" charset="0"/>
                </a:rPr>
                <a:t>city, COUNT(*)</a:t>
              </a:r>
              <a:endParaRPr lang="en-US" sz="2800" b="1" dirty="0">
                <a:latin typeface="Courier New" pitchFamily="49" charset="0"/>
                <a:cs typeface="Courier New" pitchFamily="49" charset="0"/>
              </a:endParaRPr>
            </a:p>
          </p:txBody>
        </p:sp>
        <p:sp>
          <p:nvSpPr>
            <p:cNvPr id="9" name="TextBox 8"/>
            <p:cNvSpPr txBox="1"/>
            <p:nvPr/>
          </p:nvSpPr>
          <p:spPr>
            <a:xfrm>
              <a:off x="478209" y="2308660"/>
              <a:ext cx="1043876" cy="523220"/>
            </a:xfrm>
            <a:prstGeom prst="rect">
              <a:avLst/>
            </a:prstGeom>
            <a:noFill/>
          </p:spPr>
          <p:txBody>
            <a:bodyPr wrap="none" rtlCol="0">
              <a:spAutoFit/>
            </a:bodyPr>
            <a:lstStyle/>
            <a:p>
              <a:r>
                <a:rPr lang="en-US" sz="2800" b="1" dirty="0" smtClean="0">
                  <a:latin typeface="Courier New" pitchFamily="49" charset="0"/>
                  <a:cs typeface="Courier New" pitchFamily="49" charset="0"/>
                </a:rPr>
                <a:t>FROM</a:t>
              </a:r>
              <a:endParaRPr lang="en-US" sz="2800" b="1" dirty="0">
                <a:latin typeface="Courier New" pitchFamily="49" charset="0"/>
                <a:cs typeface="Courier New" pitchFamily="49" charset="0"/>
              </a:endParaRPr>
            </a:p>
          </p:txBody>
        </p:sp>
        <p:sp>
          <p:nvSpPr>
            <p:cNvPr id="10" name="TextBox 9"/>
            <p:cNvSpPr txBox="1"/>
            <p:nvPr/>
          </p:nvSpPr>
          <p:spPr>
            <a:xfrm>
              <a:off x="2446901" y="2256440"/>
              <a:ext cx="1903085" cy="523220"/>
            </a:xfrm>
            <a:prstGeom prst="rect">
              <a:avLst/>
            </a:prstGeom>
            <a:noFill/>
          </p:spPr>
          <p:txBody>
            <a:bodyPr wrap="none" rtlCol="0">
              <a:spAutoFit/>
            </a:bodyPr>
            <a:lstStyle/>
            <a:p>
              <a:r>
                <a:rPr lang="en-US" sz="2800" b="1" dirty="0" smtClean="0">
                  <a:latin typeface="Courier New" pitchFamily="49" charset="0"/>
                  <a:cs typeface="Courier New" pitchFamily="49" charset="0"/>
                </a:rPr>
                <a:t>projects</a:t>
              </a:r>
              <a:endParaRPr lang="en-US" sz="2800" b="1" dirty="0">
                <a:latin typeface="Courier New" pitchFamily="49" charset="0"/>
                <a:cs typeface="Courier New" pitchFamily="49" charset="0"/>
              </a:endParaRPr>
            </a:p>
          </p:txBody>
        </p:sp>
        <p:sp>
          <p:nvSpPr>
            <p:cNvPr id="11" name="TextBox 10"/>
            <p:cNvSpPr txBox="1"/>
            <p:nvPr/>
          </p:nvSpPr>
          <p:spPr>
            <a:xfrm>
              <a:off x="459114" y="2826079"/>
              <a:ext cx="1903085" cy="523220"/>
            </a:xfrm>
            <a:prstGeom prst="rect">
              <a:avLst/>
            </a:prstGeom>
            <a:noFill/>
          </p:spPr>
          <p:txBody>
            <a:bodyPr wrap="none" rtlCol="0">
              <a:spAutoFit/>
            </a:bodyPr>
            <a:lstStyle/>
            <a:p>
              <a:r>
                <a:rPr lang="en-US" sz="2800" b="1" dirty="0" smtClean="0">
                  <a:latin typeface="Courier New" pitchFamily="49" charset="0"/>
                  <a:cs typeface="Courier New" pitchFamily="49" charset="0"/>
                </a:rPr>
                <a:t>GROUP BY</a:t>
              </a:r>
              <a:endParaRPr lang="en-US" sz="2800" b="1" dirty="0">
                <a:latin typeface="Courier New" pitchFamily="49" charset="0"/>
                <a:cs typeface="Courier New" pitchFamily="49" charset="0"/>
              </a:endParaRPr>
            </a:p>
          </p:txBody>
        </p:sp>
        <p:sp>
          <p:nvSpPr>
            <p:cNvPr id="12" name="TextBox 11"/>
            <p:cNvSpPr txBox="1"/>
            <p:nvPr/>
          </p:nvSpPr>
          <p:spPr>
            <a:xfrm>
              <a:off x="2446901" y="2810530"/>
              <a:ext cx="1043876" cy="523220"/>
            </a:xfrm>
            <a:prstGeom prst="rect">
              <a:avLst/>
            </a:prstGeom>
            <a:noFill/>
          </p:spPr>
          <p:txBody>
            <a:bodyPr wrap="none" rtlCol="0">
              <a:spAutoFit/>
            </a:bodyPr>
            <a:lstStyle/>
            <a:p>
              <a:r>
                <a:rPr lang="en-US" sz="2800" b="1" dirty="0" smtClean="0">
                  <a:latin typeface="Courier New" pitchFamily="49" charset="0"/>
                  <a:cs typeface="Courier New" pitchFamily="49" charset="0"/>
                </a:rPr>
                <a:t>city</a:t>
              </a:r>
              <a:endParaRPr lang="en-US" sz="2800" b="1" dirty="0">
                <a:latin typeface="Courier New" pitchFamily="49" charset="0"/>
                <a:cs typeface="Courier New" pitchFamily="49" charset="0"/>
              </a:endParaRPr>
            </a:p>
          </p:txBody>
        </p:sp>
      </p:grpSp>
    </p:spTree>
    <p:extLst>
      <p:ext uri="{BB962C8B-B14F-4D97-AF65-F5344CB8AC3E}">
        <p14:creationId xmlns:p14="http://schemas.microsoft.com/office/powerpoint/2010/main" val="19601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1218"/>
            <a:ext cx="8382000" cy="400110"/>
          </a:xfrm>
          <a:prstGeom prst="rect">
            <a:avLst/>
          </a:prstGeom>
          <a:noFill/>
        </p:spPr>
        <p:txBody>
          <a:bodyPr wrap="square" rtlCol="0">
            <a:spAutoFit/>
          </a:bodyPr>
          <a:lstStyle/>
          <a:p>
            <a:r>
              <a:rPr lang="en-US" sz="2000" b="1" dirty="0" smtClean="0"/>
              <a:t>Query 17: City names and average status of suppliers from each city.</a:t>
            </a:r>
            <a:endParaRPr lang="en-US" sz="2000" b="1" dirty="0"/>
          </a:p>
        </p:txBody>
      </p:sp>
      <p:grpSp>
        <p:nvGrpSpPr>
          <p:cNvPr id="3" name="Group 2"/>
          <p:cNvGrpSpPr/>
          <p:nvPr/>
        </p:nvGrpSpPr>
        <p:grpSpPr>
          <a:xfrm>
            <a:off x="459114" y="2465356"/>
            <a:ext cx="8255850" cy="1554194"/>
            <a:chOff x="459114" y="1733550"/>
            <a:chExt cx="8255850" cy="1554194"/>
          </a:xfrm>
        </p:grpSpPr>
        <p:sp>
          <p:nvSpPr>
            <p:cNvPr id="7" name="TextBox 6"/>
            <p:cNvSpPr txBox="1"/>
            <p:nvPr/>
          </p:nvSpPr>
          <p:spPr>
            <a:xfrm>
              <a:off x="478209" y="1765080"/>
              <a:ext cx="1290738" cy="461665"/>
            </a:xfrm>
            <a:prstGeom prst="rect">
              <a:avLst/>
            </a:prstGeom>
            <a:noFill/>
          </p:spPr>
          <p:txBody>
            <a:bodyPr wrap="none" rtlCol="0">
              <a:spAutoFit/>
            </a:bodyPr>
            <a:lstStyle/>
            <a:p>
              <a:r>
                <a:rPr lang="en-US" sz="2400" b="1" dirty="0" smtClean="0">
                  <a:latin typeface="Courier New" pitchFamily="49" charset="0"/>
                  <a:cs typeface="Courier New" pitchFamily="49" charset="0"/>
                </a:rPr>
                <a:t>SELECT</a:t>
              </a:r>
              <a:endParaRPr lang="en-US" sz="2400" b="1" dirty="0">
                <a:latin typeface="Courier New" pitchFamily="49" charset="0"/>
                <a:cs typeface="Courier New" pitchFamily="49" charset="0"/>
              </a:endParaRPr>
            </a:p>
          </p:txBody>
        </p:sp>
        <p:sp>
          <p:nvSpPr>
            <p:cNvPr id="8" name="TextBox 7"/>
            <p:cNvSpPr txBox="1"/>
            <p:nvPr/>
          </p:nvSpPr>
          <p:spPr>
            <a:xfrm>
              <a:off x="2446901" y="1733550"/>
              <a:ext cx="6268063" cy="461665"/>
            </a:xfrm>
            <a:prstGeom prst="rect">
              <a:avLst/>
            </a:prstGeom>
            <a:noFill/>
          </p:spPr>
          <p:txBody>
            <a:bodyPr wrap="none" rtlCol="0">
              <a:spAutoFit/>
            </a:bodyPr>
            <a:lstStyle/>
            <a:p>
              <a:r>
                <a:rPr lang="en-US" sz="2400" b="1" dirty="0" smtClean="0">
                  <a:latin typeface="Courier New" pitchFamily="49" charset="0"/>
                  <a:cs typeface="Courier New" pitchFamily="49" charset="0"/>
                </a:rPr>
                <a:t>city, AVG(status) AS “</a:t>
              </a:r>
              <a:r>
                <a:rPr lang="en-US" sz="2400" b="1" dirty="0" err="1" smtClean="0">
                  <a:latin typeface="Courier New" pitchFamily="49" charset="0"/>
                  <a:cs typeface="Courier New" pitchFamily="49" charset="0"/>
                </a:rPr>
                <a:t>Avg</a:t>
              </a:r>
              <a:r>
                <a:rPr lang="en-US" sz="2400" b="1" dirty="0" smtClean="0">
                  <a:latin typeface="Courier New" pitchFamily="49" charset="0"/>
                  <a:cs typeface="Courier New" pitchFamily="49" charset="0"/>
                </a:rPr>
                <a:t> status”</a:t>
              </a:r>
              <a:endParaRPr lang="en-US" sz="2400" b="1" dirty="0">
                <a:latin typeface="Courier New" pitchFamily="49" charset="0"/>
                <a:cs typeface="Courier New" pitchFamily="49" charset="0"/>
              </a:endParaRPr>
            </a:p>
          </p:txBody>
        </p:sp>
        <p:sp>
          <p:nvSpPr>
            <p:cNvPr id="9" name="TextBox 8"/>
            <p:cNvSpPr txBox="1"/>
            <p:nvPr/>
          </p:nvSpPr>
          <p:spPr>
            <a:xfrm>
              <a:off x="478209" y="2308660"/>
              <a:ext cx="922047" cy="461665"/>
            </a:xfrm>
            <a:prstGeom prst="rect">
              <a:avLst/>
            </a:prstGeom>
            <a:noFill/>
          </p:spPr>
          <p:txBody>
            <a:bodyPr wrap="none" rtlCol="0">
              <a:spAutoFit/>
            </a:bodyPr>
            <a:lstStyle/>
            <a:p>
              <a:r>
                <a:rPr lang="en-US" sz="2400" b="1" dirty="0" smtClean="0">
                  <a:latin typeface="Courier New" pitchFamily="49" charset="0"/>
                  <a:cs typeface="Courier New" pitchFamily="49" charset="0"/>
                </a:rPr>
                <a:t>FROM</a:t>
              </a:r>
              <a:endParaRPr lang="en-US" sz="2400" b="1" dirty="0">
                <a:latin typeface="Courier New" pitchFamily="49" charset="0"/>
                <a:cs typeface="Courier New" pitchFamily="49" charset="0"/>
              </a:endParaRPr>
            </a:p>
          </p:txBody>
        </p:sp>
        <p:sp>
          <p:nvSpPr>
            <p:cNvPr id="10" name="TextBox 9"/>
            <p:cNvSpPr txBox="1"/>
            <p:nvPr/>
          </p:nvSpPr>
          <p:spPr>
            <a:xfrm>
              <a:off x="2446901" y="2256440"/>
              <a:ext cx="1843774" cy="461665"/>
            </a:xfrm>
            <a:prstGeom prst="rect">
              <a:avLst/>
            </a:prstGeom>
            <a:noFill/>
          </p:spPr>
          <p:txBody>
            <a:bodyPr wrap="none" rtlCol="0">
              <a:spAutoFit/>
            </a:bodyPr>
            <a:lstStyle/>
            <a:p>
              <a:r>
                <a:rPr lang="en-US" sz="2400" b="1" dirty="0" smtClean="0">
                  <a:latin typeface="Courier New" pitchFamily="49" charset="0"/>
                  <a:cs typeface="Courier New" pitchFamily="49" charset="0"/>
                </a:rPr>
                <a:t>suppliers</a:t>
              </a:r>
              <a:endParaRPr lang="en-US" sz="2400" b="1" dirty="0">
                <a:latin typeface="Courier New" pitchFamily="49" charset="0"/>
                <a:cs typeface="Courier New" pitchFamily="49" charset="0"/>
              </a:endParaRPr>
            </a:p>
          </p:txBody>
        </p:sp>
        <p:sp>
          <p:nvSpPr>
            <p:cNvPr id="11" name="TextBox 10"/>
            <p:cNvSpPr txBox="1"/>
            <p:nvPr/>
          </p:nvSpPr>
          <p:spPr>
            <a:xfrm>
              <a:off x="459114" y="2826079"/>
              <a:ext cx="1659429" cy="461665"/>
            </a:xfrm>
            <a:prstGeom prst="rect">
              <a:avLst/>
            </a:prstGeom>
            <a:noFill/>
          </p:spPr>
          <p:txBody>
            <a:bodyPr wrap="none" rtlCol="0">
              <a:spAutoFit/>
            </a:bodyPr>
            <a:lstStyle/>
            <a:p>
              <a:r>
                <a:rPr lang="en-US" sz="2400" b="1" dirty="0" smtClean="0">
                  <a:latin typeface="Courier New" pitchFamily="49" charset="0"/>
                  <a:cs typeface="Courier New" pitchFamily="49" charset="0"/>
                </a:rPr>
                <a:t>GROUP BY</a:t>
              </a:r>
              <a:endParaRPr lang="en-US" sz="2400" b="1" dirty="0">
                <a:latin typeface="Courier New" pitchFamily="49" charset="0"/>
                <a:cs typeface="Courier New" pitchFamily="49" charset="0"/>
              </a:endParaRPr>
            </a:p>
          </p:txBody>
        </p:sp>
        <p:sp>
          <p:nvSpPr>
            <p:cNvPr id="12" name="TextBox 11"/>
            <p:cNvSpPr txBox="1"/>
            <p:nvPr/>
          </p:nvSpPr>
          <p:spPr>
            <a:xfrm>
              <a:off x="2446901" y="2810530"/>
              <a:ext cx="922047" cy="461665"/>
            </a:xfrm>
            <a:prstGeom prst="rect">
              <a:avLst/>
            </a:prstGeom>
            <a:noFill/>
          </p:spPr>
          <p:txBody>
            <a:bodyPr wrap="none" rtlCol="0">
              <a:spAutoFit/>
            </a:bodyPr>
            <a:lstStyle/>
            <a:p>
              <a:r>
                <a:rPr lang="en-US" sz="2400" b="1" dirty="0" smtClean="0">
                  <a:latin typeface="Courier New" pitchFamily="49" charset="0"/>
                  <a:cs typeface="Courier New" pitchFamily="49" charset="0"/>
                </a:rPr>
                <a:t>city</a:t>
              </a:r>
              <a:endParaRPr lang="en-US" sz="2400" b="1" dirty="0">
                <a:latin typeface="Courier New" pitchFamily="49" charset="0"/>
                <a:cs typeface="Courier New" pitchFamily="49" charset="0"/>
              </a:endParaRPr>
            </a:p>
          </p:txBody>
        </p:sp>
      </p:gr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742950"/>
            <a:ext cx="2913233"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56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895350"/>
            <a:ext cx="1676400" cy="8486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Right Arrow 12"/>
          <p:cNvSpPr/>
          <p:nvPr/>
        </p:nvSpPr>
        <p:spPr>
          <a:xfrm>
            <a:off x="3796860" y="1123950"/>
            <a:ext cx="1143000" cy="466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572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02"/>
                                        </p:tgtEl>
                                        <p:attrNameLst>
                                          <p:attrName>style.visibility</p:attrName>
                                        </p:attrNameLst>
                                      </p:cBhvr>
                                      <p:to>
                                        <p:strVal val="visible"/>
                                      </p:to>
                                    </p:set>
                                    <p:animEffect transition="in" filter="fade">
                                      <p:cBhvr>
                                        <p:cTn id="12" dur="500"/>
                                        <p:tgtEl>
                                          <p:spTgt spid="256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03"/>
                                        </p:tgtEl>
                                        <p:attrNameLst>
                                          <p:attrName>style.visibility</p:attrName>
                                        </p:attrNameLst>
                                      </p:cBhvr>
                                      <p:to>
                                        <p:strVal val="visible"/>
                                      </p:to>
                                    </p:set>
                                    <p:animEffect transition="in" filter="fade">
                                      <p:cBhvr>
                                        <p:cTn id="17" dur="500"/>
                                        <p:tgtEl>
                                          <p:spTgt spid="2560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1218"/>
            <a:ext cx="8382000" cy="707886"/>
          </a:xfrm>
          <a:prstGeom prst="rect">
            <a:avLst/>
          </a:prstGeom>
          <a:noFill/>
        </p:spPr>
        <p:txBody>
          <a:bodyPr wrap="square" rtlCol="0">
            <a:spAutoFit/>
          </a:bodyPr>
          <a:lstStyle/>
          <a:p>
            <a:r>
              <a:rPr lang="en-US" sz="2000" b="1" dirty="0" smtClean="0"/>
              <a:t>City names and average status of suppliers from each city – order results by city.</a:t>
            </a:r>
            <a:endParaRPr lang="en-US" sz="2000" b="1" dirty="0"/>
          </a:p>
        </p:txBody>
      </p:sp>
      <p:sp>
        <p:nvSpPr>
          <p:cNvPr id="7" name="TextBox 6"/>
          <p:cNvSpPr txBox="1"/>
          <p:nvPr/>
        </p:nvSpPr>
        <p:spPr>
          <a:xfrm>
            <a:off x="478209" y="1612680"/>
            <a:ext cx="1290738" cy="461665"/>
          </a:xfrm>
          <a:prstGeom prst="rect">
            <a:avLst/>
          </a:prstGeom>
          <a:noFill/>
        </p:spPr>
        <p:txBody>
          <a:bodyPr wrap="none" rtlCol="0">
            <a:spAutoFit/>
          </a:bodyPr>
          <a:lstStyle/>
          <a:p>
            <a:r>
              <a:rPr lang="en-US" sz="2400" b="1" dirty="0" smtClean="0">
                <a:latin typeface="Courier New" pitchFamily="49" charset="0"/>
                <a:cs typeface="Courier New" pitchFamily="49" charset="0"/>
              </a:rPr>
              <a:t>SELECT</a:t>
            </a:r>
            <a:endParaRPr lang="en-US" sz="2400" b="1" dirty="0">
              <a:latin typeface="Courier New" pitchFamily="49" charset="0"/>
              <a:cs typeface="Courier New" pitchFamily="49" charset="0"/>
            </a:endParaRPr>
          </a:p>
        </p:txBody>
      </p:sp>
      <p:sp>
        <p:nvSpPr>
          <p:cNvPr id="8" name="TextBox 7"/>
          <p:cNvSpPr txBox="1"/>
          <p:nvPr/>
        </p:nvSpPr>
        <p:spPr>
          <a:xfrm>
            <a:off x="2446901" y="1581150"/>
            <a:ext cx="6268063" cy="461665"/>
          </a:xfrm>
          <a:prstGeom prst="rect">
            <a:avLst/>
          </a:prstGeom>
          <a:noFill/>
        </p:spPr>
        <p:txBody>
          <a:bodyPr wrap="none" rtlCol="0">
            <a:spAutoFit/>
          </a:bodyPr>
          <a:lstStyle/>
          <a:p>
            <a:r>
              <a:rPr lang="en-US" sz="2400" b="1" dirty="0" smtClean="0">
                <a:latin typeface="Courier New" pitchFamily="49" charset="0"/>
                <a:cs typeface="Courier New" pitchFamily="49" charset="0"/>
              </a:rPr>
              <a:t>city, AVG(status) AS “</a:t>
            </a:r>
            <a:r>
              <a:rPr lang="en-US" sz="2400" b="1" dirty="0" err="1" smtClean="0">
                <a:latin typeface="Courier New" pitchFamily="49" charset="0"/>
                <a:cs typeface="Courier New" pitchFamily="49" charset="0"/>
              </a:rPr>
              <a:t>Avg</a:t>
            </a:r>
            <a:r>
              <a:rPr lang="en-US" sz="2400" b="1" dirty="0" smtClean="0">
                <a:latin typeface="Courier New" pitchFamily="49" charset="0"/>
                <a:cs typeface="Courier New" pitchFamily="49" charset="0"/>
              </a:rPr>
              <a:t> status”</a:t>
            </a:r>
            <a:endParaRPr lang="en-US" sz="2400" b="1" dirty="0">
              <a:latin typeface="Courier New" pitchFamily="49" charset="0"/>
              <a:cs typeface="Courier New" pitchFamily="49" charset="0"/>
            </a:endParaRPr>
          </a:p>
        </p:txBody>
      </p:sp>
      <p:sp>
        <p:nvSpPr>
          <p:cNvPr id="9" name="TextBox 8"/>
          <p:cNvSpPr txBox="1"/>
          <p:nvPr/>
        </p:nvSpPr>
        <p:spPr>
          <a:xfrm>
            <a:off x="478209" y="2156260"/>
            <a:ext cx="922047" cy="461665"/>
          </a:xfrm>
          <a:prstGeom prst="rect">
            <a:avLst/>
          </a:prstGeom>
          <a:noFill/>
        </p:spPr>
        <p:txBody>
          <a:bodyPr wrap="none" rtlCol="0">
            <a:spAutoFit/>
          </a:bodyPr>
          <a:lstStyle/>
          <a:p>
            <a:r>
              <a:rPr lang="en-US" sz="2400" b="1" dirty="0" smtClean="0">
                <a:latin typeface="Courier New" pitchFamily="49" charset="0"/>
                <a:cs typeface="Courier New" pitchFamily="49" charset="0"/>
              </a:rPr>
              <a:t>FROM</a:t>
            </a:r>
            <a:endParaRPr lang="en-US" sz="2400" b="1" dirty="0">
              <a:latin typeface="Courier New" pitchFamily="49" charset="0"/>
              <a:cs typeface="Courier New" pitchFamily="49" charset="0"/>
            </a:endParaRPr>
          </a:p>
        </p:txBody>
      </p:sp>
      <p:sp>
        <p:nvSpPr>
          <p:cNvPr id="10" name="TextBox 9"/>
          <p:cNvSpPr txBox="1"/>
          <p:nvPr/>
        </p:nvSpPr>
        <p:spPr>
          <a:xfrm>
            <a:off x="2446901" y="2104040"/>
            <a:ext cx="1843774" cy="461665"/>
          </a:xfrm>
          <a:prstGeom prst="rect">
            <a:avLst/>
          </a:prstGeom>
          <a:noFill/>
        </p:spPr>
        <p:txBody>
          <a:bodyPr wrap="none" rtlCol="0">
            <a:spAutoFit/>
          </a:bodyPr>
          <a:lstStyle/>
          <a:p>
            <a:r>
              <a:rPr lang="en-US" sz="2400" b="1" dirty="0" smtClean="0">
                <a:latin typeface="Courier New" pitchFamily="49" charset="0"/>
                <a:cs typeface="Courier New" pitchFamily="49" charset="0"/>
              </a:rPr>
              <a:t>suppliers</a:t>
            </a:r>
            <a:endParaRPr lang="en-US" sz="2400" b="1" dirty="0">
              <a:latin typeface="Courier New" pitchFamily="49" charset="0"/>
              <a:cs typeface="Courier New" pitchFamily="49" charset="0"/>
            </a:endParaRPr>
          </a:p>
        </p:txBody>
      </p:sp>
      <p:sp>
        <p:nvSpPr>
          <p:cNvPr id="11" name="TextBox 10"/>
          <p:cNvSpPr txBox="1"/>
          <p:nvPr/>
        </p:nvSpPr>
        <p:spPr>
          <a:xfrm>
            <a:off x="459114" y="2673679"/>
            <a:ext cx="1659429" cy="461665"/>
          </a:xfrm>
          <a:prstGeom prst="rect">
            <a:avLst/>
          </a:prstGeom>
          <a:noFill/>
        </p:spPr>
        <p:txBody>
          <a:bodyPr wrap="none" rtlCol="0">
            <a:spAutoFit/>
          </a:bodyPr>
          <a:lstStyle/>
          <a:p>
            <a:r>
              <a:rPr lang="en-US" sz="2400" b="1" dirty="0" smtClean="0">
                <a:latin typeface="Courier New" pitchFamily="49" charset="0"/>
                <a:cs typeface="Courier New" pitchFamily="49" charset="0"/>
              </a:rPr>
              <a:t>GROUP BY</a:t>
            </a:r>
            <a:endParaRPr lang="en-US" sz="2400" b="1" dirty="0">
              <a:latin typeface="Courier New" pitchFamily="49" charset="0"/>
              <a:cs typeface="Courier New" pitchFamily="49" charset="0"/>
            </a:endParaRPr>
          </a:p>
        </p:txBody>
      </p:sp>
      <p:sp>
        <p:nvSpPr>
          <p:cNvPr id="12" name="TextBox 11"/>
          <p:cNvSpPr txBox="1"/>
          <p:nvPr/>
        </p:nvSpPr>
        <p:spPr>
          <a:xfrm>
            <a:off x="2446901" y="2658130"/>
            <a:ext cx="922047" cy="461665"/>
          </a:xfrm>
          <a:prstGeom prst="rect">
            <a:avLst/>
          </a:prstGeom>
          <a:noFill/>
        </p:spPr>
        <p:txBody>
          <a:bodyPr wrap="none" rtlCol="0">
            <a:spAutoFit/>
          </a:bodyPr>
          <a:lstStyle/>
          <a:p>
            <a:r>
              <a:rPr lang="en-US" sz="2400" b="1" dirty="0" smtClean="0">
                <a:latin typeface="Courier New" pitchFamily="49" charset="0"/>
                <a:cs typeface="Courier New" pitchFamily="49" charset="0"/>
              </a:rPr>
              <a:t>city</a:t>
            </a:r>
            <a:endParaRPr lang="en-US" sz="2400" b="1" dirty="0">
              <a:latin typeface="Courier New" pitchFamily="49" charset="0"/>
              <a:cs typeface="Courier New" pitchFamily="49" charset="0"/>
            </a:endParaRPr>
          </a:p>
        </p:txBody>
      </p:sp>
      <p:sp>
        <p:nvSpPr>
          <p:cNvPr id="14" name="TextBox 13"/>
          <p:cNvSpPr txBox="1"/>
          <p:nvPr/>
        </p:nvSpPr>
        <p:spPr>
          <a:xfrm>
            <a:off x="457200" y="3176885"/>
            <a:ext cx="1659429" cy="461665"/>
          </a:xfrm>
          <a:prstGeom prst="rect">
            <a:avLst/>
          </a:prstGeom>
          <a:noFill/>
        </p:spPr>
        <p:txBody>
          <a:bodyPr wrap="none" rtlCol="0">
            <a:spAutoFit/>
          </a:bodyPr>
          <a:lstStyle/>
          <a:p>
            <a:r>
              <a:rPr lang="en-US" sz="2400" b="1" dirty="0" smtClean="0">
                <a:latin typeface="Courier New" pitchFamily="49" charset="0"/>
                <a:cs typeface="Courier New" pitchFamily="49" charset="0"/>
              </a:rPr>
              <a:t>ORDER BY</a:t>
            </a:r>
            <a:endParaRPr lang="en-US" sz="2400" b="1" dirty="0">
              <a:latin typeface="Courier New" pitchFamily="49" charset="0"/>
              <a:cs typeface="Courier New" pitchFamily="49" charset="0"/>
            </a:endParaRPr>
          </a:p>
        </p:txBody>
      </p:sp>
      <p:sp>
        <p:nvSpPr>
          <p:cNvPr id="15" name="TextBox 14"/>
          <p:cNvSpPr txBox="1"/>
          <p:nvPr/>
        </p:nvSpPr>
        <p:spPr>
          <a:xfrm>
            <a:off x="2444987" y="3161336"/>
            <a:ext cx="922047" cy="461665"/>
          </a:xfrm>
          <a:prstGeom prst="rect">
            <a:avLst/>
          </a:prstGeom>
          <a:noFill/>
        </p:spPr>
        <p:txBody>
          <a:bodyPr wrap="none" rtlCol="0">
            <a:spAutoFit/>
          </a:bodyPr>
          <a:lstStyle/>
          <a:p>
            <a:r>
              <a:rPr lang="en-US" sz="2400" b="1" dirty="0" smtClean="0">
                <a:latin typeface="Courier New" pitchFamily="49" charset="0"/>
                <a:cs typeface="Courier New" pitchFamily="49" charset="0"/>
              </a:rPr>
              <a:t>city</a:t>
            </a:r>
            <a:endParaRPr lang="en-US" sz="2400" b="1" dirty="0">
              <a:latin typeface="Courier New" pitchFamily="49" charset="0"/>
              <a:cs typeface="Courier New" pitchFamily="49" charset="0"/>
            </a:endParaRPr>
          </a:p>
        </p:txBody>
      </p:sp>
    </p:spTree>
    <p:extLst>
      <p:ext uri="{BB962C8B-B14F-4D97-AF65-F5344CB8AC3E}">
        <p14:creationId xmlns:p14="http://schemas.microsoft.com/office/powerpoint/2010/main" val="23108931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1218"/>
            <a:ext cx="8382000" cy="400110"/>
          </a:xfrm>
          <a:prstGeom prst="rect">
            <a:avLst/>
          </a:prstGeom>
          <a:noFill/>
        </p:spPr>
        <p:txBody>
          <a:bodyPr wrap="square" rtlCol="0">
            <a:spAutoFit/>
          </a:bodyPr>
          <a:lstStyle/>
          <a:p>
            <a:r>
              <a:rPr lang="en-US" sz="2000" b="1" dirty="0" smtClean="0"/>
              <a:t>Query 18: City names and the number of projects in each city – your turn</a:t>
            </a:r>
            <a:endParaRPr lang="en-US" sz="2000" b="1" dirty="0"/>
          </a:p>
        </p:txBody>
      </p:sp>
      <p:grpSp>
        <p:nvGrpSpPr>
          <p:cNvPr id="3" name="Group 2"/>
          <p:cNvGrpSpPr/>
          <p:nvPr/>
        </p:nvGrpSpPr>
        <p:grpSpPr>
          <a:xfrm>
            <a:off x="459114" y="2998756"/>
            <a:ext cx="8624540" cy="1554194"/>
            <a:chOff x="459114" y="1733550"/>
            <a:chExt cx="8624540" cy="1554194"/>
          </a:xfrm>
        </p:grpSpPr>
        <p:sp>
          <p:nvSpPr>
            <p:cNvPr id="7" name="TextBox 6"/>
            <p:cNvSpPr txBox="1"/>
            <p:nvPr/>
          </p:nvSpPr>
          <p:spPr>
            <a:xfrm>
              <a:off x="478209" y="1765080"/>
              <a:ext cx="1290738" cy="461665"/>
            </a:xfrm>
            <a:prstGeom prst="rect">
              <a:avLst/>
            </a:prstGeom>
            <a:noFill/>
          </p:spPr>
          <p:txBody>
            <a:bodyPr wrap="none" rtlCol="0">
              <a:spAutoFit/>
            </a:bodyPr>
            <a:lstStyle/>
            <a:p>
              <a:r>
                <a:rPr lang="en-US" sz="2400" b="1" dirty="0" smtClean="0">
                  <a:latin typeface="Courier New" pitchFamily="49" charset="0"/>
                  <a:cs typeface="Courier New" pitchFamily="49" charset="0"/>
                </a:rPr>
                <a:t>SELECT</a:t>
              </a:r>
              <a:endParaRPr lang="en-US" sz="2400" b="1" dirty="0">
                <a:latin typeface="Courier New" pitchFamily="49" charset="0"/>
                <a:cs typeface="Courier New" pitchFamily="49" charset="0"/>
              </a:endParaRPr>
            </a:p>
          </p:txBody>
        </p:sp>
        <p:sp>
          <p:nvSpPr>
            <p:cNvPr id="8" name="TextBox 7"/>
            <p:cNvSpPr txBox="1"/>
            <p:nvPr/>
          </p:nvSpPr>
          <p:spPr>
            <a:xfrm>
              <a:off x="2446901" y="1733550"/>
              <a:ext cx="6636753" cy="461665"/>
            </a:xfrm>
            <a:prstGeom prst="rect">
              <a:avLst/>
            </a:prstGeom>
            <a:noFill/>
          </p:spPr>
          <p:txBody>
            <a:bodyPr wrap="none" rtlCol="0">
              <a:spAutoFit/>
            </a:bodyPr>
            <a:lstStyle/>
            <a:p>
              <a:r>
                <a:rPr lang="en-US" sz="2400" b="1" dirty="0" smtClean="0">
                  <a:latin typeface="Courier New" pitchFamily="49" charset="0"/>
                  <a:cs typeface="Courier New" pitchFamily="49" charset="0"/>
                </a:rPr>
                <a:t>city, COUNT(*) AS “No. of projects”</a:t>
              </a:r>
              <a:endParaRPr lang="en-US" sz="2400" b="1" dirty="0">
                <a:latin typeface="Courier New" pitchFamily="49" charset="0"/>
                <a:cs typeface="Courier New" pitchFamily="49" charset="0"/>
              </a:endParaRPr>
            </a:p>
          </p:txBody>
        </p:sp>
        <p:sp>
          <p:nvSpPr>
            <p:cNvPr id="9" name="TextBox 8"/>
            <p:cNvSpPr txBox="1"/>
            <p:nvPr/>
          </p:nvSpPr>
          <p:spPr>
            <a:xfrm>
              <a:off x="478209" y="2308660"/>
              <a:ext cx="922047" cy="461665"/>
            </a:xfrm>
            <a:prstGeom prst="rect">
              <a:avLst/>
            </a:prstGeom>
            <a:noFill/>
          </p:spPr>
          <p:txBody>
            <a:bodyPr wrap="none" rtlCol="0">
              <a:spAutoFit/>
            </a:bodyPr>
            <a:lstStyle/>
            <a:p>
              <a:r>
                <a:rPr lang="en-US" sz="2400" b="1" dirty="0" smtClean="0">
                  <a:latin typeface="Courier New" pitchFamily="49" charset="0"/>
                  <a:cs typeface="Courier New" pitchFamily="49" charset="0"/>
                </a:rPr>
                <a:t>FROM</a:t>
              </a:r>
              <a:endParaRPr lang="en-US" sz="2400" b="1" dirty="0">
                <a:latin typeface="Courier New" pitchFamily="49" charset="0"/>
                <a:cs typeface="Courier New" pitchFamily="49" charset="0"/>
              </a:endParaRPr>
            </a:p>
          </p:txBody>
        </p:sp>
        <p:sp>
          <p:nvSpPr>
            <p:cNvPr id="10" name="TextBox 9"/>
            <p:cNvSpPr txBox="1"/>
            <p:nvPr/>
          </p:nvSpPr>
          <p:spPr>
            <a:xfrm>
              <a:off x="2446901" y="2256440"/>
              <a:ext cx="1659429" cy="461665"/>
            </a:xfrm>
            <a:prstGeom prst="rect">
              <a:avLst/>
            </a:prstGeom>
            <a:noFill/>
          </p:spPr>
          <p:txBody>
            <a:bodyPr wrap="none" rtlCol="0">
              <a:spAutoFit/>
            </a:bodyPr>
            <a:lstStyle/>
            <a:p>
              <a:r>
                <a:rPr lang="en-US" sz="2400" b="1" dirty="0" smtClean="0">
                  <a:latin typeface="Courier New" pitchFamily="49" charset="0"/>
                  <a:cs typeface="Courier New" pitchFamily="49" charset="0"/>
                </a:rPr>
                <a:t>projects</a:t>
              </a:r>
              <a:endParaRPr lang="en-US" sz="2400" b="1" dirty="0">
                <a:latin typeface="Courier New" pitchFamily="49" charset="0"/>
                <a:cs typeface="Courier New" pitchFamily="49" charset="0"/>
              </a:endParaRPr>
            </a:p>
          </p:txBody>
        </p:sp>
        <p:sp>
          <p:nvSpPr>
            <p:cNvPr id="11" name="TextBox 10"/>
            <p:cNvSpPr txBox="1"/>
            <p:nvPr/>
          </p:nvSpPr>
          <p:spPr>
            <a:xfrm>
              <a:off x="459114" y="2826079"/>
              <a:ext cx="1659429" cy="461665"/>
            </a:xfrm>
            <a:prstGeom prst="rect">
              <a:avLst/>
            </a:prstGeom>
            <a:noFill/>
          </p:spPr>
          <p:txBody>
            <a:bodyPr wrap="none" rtlCol="0">
              <a:spAutoFit/>
            </a:bodyPr>
            <a:lstStyle/>
            <a:p>
              <a:r>
                <a:rPr lang="en-US" sz="2400" b="1" dirty="0" smtClean="0">
                  <a:latin typeface="Courier New" pitchFamily="49" charset="0"/>
                  <a:cs typeface="Courier New" pitchFamily="49" charset="0"/>
                </a:rPr>
                <a:t>GROUP BY</a:t>
              </a:r>
              <a:endParaRPr lang="en-US" sz="2400" b="1" dirty="0">
                <a:latin typeface="Courier New" pitchFamily="49" charset="0"/>
                <a:cs typeface="Courier New" pitchFamily="49" charset="0"/>
              </a:endParaRPr>
            </a:p>
          </p:txBody>
        </p:sp>
        <p:sp>
          <p:nvSpPr>
            <p:cNvPr id="12" name="TextBox 11"/>
            <p:cNvSpPr txBox="1"/>
            <p:nvPr/>
          </p:nvSpPr>
          <p:spPr>
            <a:xfrm>
              <a:off x="2446901" y="2810530"/>
              <a:ext cx="922047" cy="461665"/>
            </a:xfrm>
            <a:prstGeom prst="rect">
              <a:avLst/>
            </a:prstGeom>
            <a:noFill/>
          </p:spPr>
          <p:txBody>
            <a:bodyPr wrap="none" rtlCol="0">
              <a:spAutoFit/>
            </a:bodyPr>
            <a:lstStyle/>
            <a:p>
              <a:r>
                <a:rPr lang="en-US" sz="2400" b="1" dirty="0" smtClean="0">
                  <a:latin typeface="Courier New" pitchFamily="49" charset="0"/>
                  <a:cs typeface="Courier New" pitchFamily="49" charset="0"/>
                </a:rPr>
                <a:t>city</a:t>
              </a:r>
              <a:endParaRPr lang="en-US" sz="2400" b="1" dirty="0">
                <a:latin typeface="Courier New" pitchFamily="49" charset="0"/>
                <a:cs typeface="Courier New" pitchFamily="49" charset="0"/>
              </a:endParaRPr>
            </a:p>
          </p:txBody>
        </p:sp>
      </p:gr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576" y="819150"/>
            <a:ext cx="2100943" cy="175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399" y="922173"/>
            <a:ext cx="2202459" cy="14971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 name="Right Arrow 14"/>
          <p:cNvSpPr/>
          <p:nvPr/>
        </p:nvSpPr>
        <p:spPr>
          <a:xfrm>
            <a:off x="3276600" y="1462087"/>
            <a:ext cx="1143000" cy="466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692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fade">
                                      <p:cBhvr>
                                        <p:cTn id="7" dur="500"/>
                                        <p:tgtEl>
                                          <p:spTgt spid="307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0723"/>
                                        </p:tgtEl>
                                        <p:attrNameLst>
                                          <p:attrName>style.visibility</p:attrName>
                                        </p:attrNameLst>
                                      </p:cBhvr>
                                      <p:to>
                                        <p:strVal val="visible"/>
                                      </p:to>
                                    </p:set>
                                    <p:animEffect transition="in" filter="fade">
                                      <p:cBhvr>
                                        <p:cTn id="16" dur="500"/>
                                        <p:tgtEl>
                                          <p:spTgt spid="307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1218"/>
            <a:ext cx="8382000" cy="707886"/>
          </a:xfrm>
          <a:prstGeom prst="rect">
            <a:avLst/>
          </a:prstGeom>
          <a:noFill/>
        </p:spPr>
        <p:txBody>
          <a:bodyPr wrap="square" rtlCol="0">
            <a:spAutoFit/>
          </a:bodyPr>
          <a:lstStyle/>
          <a:p>
            <a:r>
              <a:rPr lang="en-US" sz="2000" b="1" dirty="0" smtClean="0"/>
              <a:t>Query </a:t>
            </a:r>
            <a:r>
              <a:rPr lang="en-US" sz="2000" b="1" dirty="0"/>
              <a:t>19: </a:t>
            </a:r>
            <a:r>
              <a:rPr lang="en-US" sz="2000" b="1" dirty="0" smtClean="0"/>
              <a:t>Part </a:t>
            </a:r>
            <a:r>
              <a:rPr lang="en-US" sz="2000" b="1" dirty="0"/>
              <a:t>color and the average weight of parts of that </a:t>
            </a:r>
            <a:r>
              <a:rPr lang="en-US" sz="2000" b="1" dirty="0" smtClean="0"/>
              <a:t>color – your turn</a:t>
            </a:r>
          </a:p>
          <a:p>
            <a:r>
              <a:rPr lang="en-US" sz="2000" b="1" dirty="0" smtClean="0"/>
              <a:t>Hint: use the AVG aggregate function</a:t>
            </a:r>
            <a:endParaRPr lang="en-US" sz="2000" b="1" dirty="0"/>
          </a:p>
        </p:txBody>
      </p:sp>
      <p:grpSp>
        <p:nvGrpSpPr>
          <p:cNvPr id="3" name="Group 2"/>
          <p:cNvGrpSpPr/>
          <p:nvPr/>
        </p:nvGrpSpPr>
        <p:grpSpPr>
          <a:xfrm>
            <a:off x="459114" y="2998756"/>
            <a:ext cx="5490669" cy="1554194"/>
            <a:chOff x="459114" y="1733550"/>
            <a:chExt cx="5490669" cy="1554194"/>
          </a:xfrm>
        </p:grpSpPr>
        <p:sp>
          <p:nvSpPr>
            <p:cNvPr id="7" name="TextBox 6"/>
            <p:cNvSpPr txBox="1"/>
            <p:nvPr/>
          </p:nvSpPr>
          <p:spPr>
            <a:xfrm>
              <a:off x="478209" y="1765080"/>
              <a:ext cx="1290738" cy="461665"/>
            </a:xfrm>
            <a:prstGeom prst="rect">
              <a:avLst/>
            </a:prstGeom>
            <a:noFill/>
          </p:spPr>
          <p:txBody>
            <a:bodyPr wrap="none" rtlCol="0">
              <a:spAutoFit/>
            </a:bodyPr>
            <a:lstStyle/>
            <a:p>
              <a:r>
                <a:rPr lang="en-US" sz="2400" b="1" dirty="0" smtClean="0">
                  <a:latin typeface="Courier New" pitchFamily="49" charset="0"/>
                  <a:cs typeface="Courier New" pitchFamily="49" charset="0"/>
                </a:rPr>
                <a:t>SELECT</a:t>
              </a:r>
              <a:endParaRPr lang="en-US" sz="2400" b="1" dirty="0">
                <a:latin typeface="Courier New" pitchFamily="49" charset="0"/>
                <a:cs typeface="Courier New" pitchFamily="49" charset="0"/>
              </a:endParaRPr>
            </a:p>
          </p:txBody>
        </p:sp>
        <p:sp>
          <p:nvSpPr>
            <p:cNvPr id="8" name="TextBox 7"/>
            <p:cNvSpPr txBox="1"/>
            <p:nvPr/>
          </p:nvSpPr>
          <p:spPr>
            <a:xfrm>
              <a:off x="2446901" y="1733550"/>
              <a:ext cx="3502882" cy="461665"/>
            </a:xfrm>
            <a:prstGeom prst="rect">
              <a:avLst/>
            </a:prstGeom>
            <a:noFill/>
          </p:spPr>
          <p:txBody>
            <a:bodyPr wrap="none" rtlCol="0">
              <a:spAutoFit/>
            </a:bodyPr>
            <a:lstStyle/>
            <a:p>
              <a:r>
                <a:rPr lang="en-US" sz="2400" b="1" dirty="0" smtClean="0">
                  <a:latin typeface="Courier New" pitchFamily="49" charset="0"/>
                  <a:cs typeface="Courier New" pitchFamily="49" charset="0"/>
                </a:rPr>
                <a:t>color, AVG(weight)</a:t>
              </a:r>
              <a:endParaRPr lang="en-US" sz="2400" b="1" dirty="0">
                <a:latin typeface="Courier New" pitchFamily="49" charset="0"/>
                <a:cs typeface="Courier New" pitchFamily="49" charset="0"/>
              </a:endParaRPr>
            </a:p>
          </p:txBody>
        </p:sp>
        <p:sp>
          <p:nvSpPr>
            <p:cNvPr id="9" name="TextBox 8"/>
            <p:cNvSpPr txBox="1"/>
            <p:nvPr/>
          </p:nvSpPr>
          <p:spPr>
            <a:xfrm>
              <a:off x="478209" y="2308660"/>
              <a:ext cx="922047" cy="461665"/>
            </a:xfrm>
            <a:prstGeom prst="rect">
              <a:avLst/>
            </a:prstGeom>
            <a:noFill/>
          </p:spPr>
          <p:txBody>
            <a:bodyPr wrap="none" rtlCol="0">
              <a:spAutoFit/>
            </a:bodyPr>
            <a:lstStyle/>
            <a:p>
              <a:r>
                <a:rPr lang="en-US" sz="2400" b="1" dirty="0" smtClean="0">
                  <a:latin typeface="Courier New" pitchFamily="49" charset="0"/>
                  <a:cs typeface="Courier New" pitchFamily="49" charset="0"/>
                </a:rPr>
                <a:t>FROM</a:t>
              </a:r>
              <a:endParaRPr lang="en-US" sz="2400" b="1" dirty="0">
                <a:latin typeface="Courier New" pitchFamily="49" charset="0"/>
                <a:cs typeface="Courier New" pitchFamily="49" charset="0"/>
              </a:endParaRPr>
            </a:p>
          </p:txBody>
        </p:sp>
        <p:sp>
          <p:nvSpPr>
            <p:cNvPr id="10" name="TextBox 9"/>
            <p:cNvSpPr txBox="1"/>
            <p:nvPr/>
          </p:nvSpPr>
          <p:spPr>
            <a:xfrm>
              <a:off x="2446901" y="2256440"/>
              <a:ext cx="1106393" cy="461665"/>
            </a:xfrm>
            <a:prstGeom prst="rect">
              <a:avLst/>
            </a:prstGeom>
            <a:noFill/>
          </p:spPr>
          <p:txBody>
            <a:bodyPr wrap="none" rtlCol="0">
              <a:spAutoFit/>
            </a:bodyPr>
            <a:lstStyle/>
            <a:p>
              <a:r>
                <a:rPr lang="en-US" sz="2400" b="1" dirty="0" smtClean="0">
                  <a:latin typeface="Courier New" pitchFamily="49" charset="0"/>
                  <a:cs typeface="Courier New" pitchFamily="49" charset="0"/>
                </a:rPr>
                <a:t>parts</a:t>
              </a:r>
              <a:endParaRPr lang="en-US" sz="2400" b="1" dirty="0">
                <a:latin typeface="Courier New" pitchFamily="49" charset="0"/>
                <a:cs typeface="Courier New" pitchFamily="49" charset="0"/>
              </a:endParaRPr>
            </a:p>
          </p:txBody>
        </p:sp>
        <p:sp>
          <p:nvSpPr>
            <p:cNvPr id="11" name="TextBox 10"/>
            <p:cNvSpPr txBox="1"/>
            <p:nvPr/>
          </p:nvSpPr>
          <p:spPr>
            <a:xfrm>
              <a:off x="459114" y="2826079"/>
              <a:ext cx="1659429" cy="461665"/>
            </a:xfrm>
            <a:prstGeom prst="rect">
              <a:avLst/>
            </a:prstGeom>
            <a:noFill/>
          </p:spPr>
          <p:txBody>
            <a:bodyPr wrap="none" rtlCol="0">
              <a:spAutoFit/>
            </a:bodyPr>
            <a:lstStyle/>
            <a:p>
              <a:r>
                <a:rPr lang="en-US" sz="2400" b="1" dirty="0" smtClean="0">
                  <a:latin typeface="Courier New" pitchFamily="49" charset="0"/>
                  <a:cs typeface="Courier New" pitchFamily="49" charset="0"/>
                </a:rPr>
                <a:t>GROUP BY</a:t>
              </a:r>
              <a:endParaRPr lang="en-US" sz="2400" b="1" dirty="0">
                <a:latin typeface="Courier New" pitchFamily="49" charset="0"/>
                <a:cs typeface="Courier New" pitchFamily="49" charset="0"/>
              </a:endParaRPr>
            </a:p>
          </p:txBody>
        </p:sp>
        <p:sp>
          <p:nvSpPr>
            <p:cNvPr id="12" name="TextBox 11"/>
            <p:cNvSpPr txBox="1"/>
            <p:nvPr/>
          </p:nvSpPr>
          <p:spPr>
            <a:xfrm>
              <a:off x="2446901" y="2810530"/>
              <a:ext cx="1106393" cy="461665"/>
            </a:xfrm>
            <a:prstGeom prst="rect">
              <a:avLst/>
            </a:prstGeom>
            <a:noFill/>
          </p:spPr>
          <p:txBody>
            <a:bodyPr wrap="none" rtlCol="0">
              <a:spAutoFit/>
            </a:bodyPr>
            <a:lstStyle/>
            <a:p>
              <a:r>
                <a:rPr lang="en-US" sz="2400" b="1" dirty="0" smtClean="0">
                  <a:latin typeface="Courier New" pitchFamily="49" charset="0"/>
                  <a:cs typeface="Courier New" pitchFamily="49" charset="0"/>
                </a:rPr>
                <a:t>color</a:t>
              </a:r>
              <a:endParaRPr lang="en-US" sz="2400" b="1" dirty="0">
                <a:latin typeface="Courier New" pitchFamily="49" charset="0"/>
                <a:cs typeface="Courier New" pitchFamily="49" charset="0"/>
              </a:endParaRPr>
            </a:p>
          </p:txBody>
        </p:sp>
      </p:grpSp>
      <p:sp>
        <p:nvSpPr>
          <p:cNvPr id="15" name="Right Arrow 14"/>
          <p:cNvSpPr/>
          <p:nvPr/>
        </p:nvSpPr>
        <p:spPr>
          <a:xfrm>
            <a:off x="4267200" y="1462087"/>
            <a:ext cx="1143000" cy="466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23936"/>
            <a:ext cx="3545702" cy="15478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17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4075" y="1200150"/>
            <a:ext cx="1968970" cy="99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860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fade">
                                      <p:cBhvr>
                                        <p:cTn id="7" dur="500"/>
                                        <p:tgtEl>
                                          <p:spTgt spid="317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1747"/>
                                        </p:tgtEl>
                                        <p:attrNameLst>
                                          <p:attrName>style.visibility</p:attrName>
                                        </p:attrNameLst>
                                      </p:cBhvr>
                                      <p:to>
                                        <p:strVal val="visible"/>
                                      </p:to>
                                    </p:set>
                                    <p:animEffect transition="in" filter="fade">
                                      <p:cBhvr>
                                        <p:cTn id="16" dur="500"/>
                                        <p:tgtEl>
                                          <p:spTgt spid="3174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1218"/>
            <a:ext cx="8382000" cy="400110"/>
          </a:xfrm>
          <a:prstGeom prst="rect">
            <a:avLst/>
          </a:prstGeom>
          <a:noFill/>
        </p:spPr>
        <p:txBody>
          <a:bodyPr wrap="square" rtlCol="0">
            <a:spAutoFit/>
          </a:bodyPr>
          <a:lstStyle/>
          <a:p>
            <a:r>
              <a:rPr lang="en-US" sz="2000" b="1" dirty="0" smtClean="0"/>
              <a:t>Query 20: </a:t>
            </a:r>
            <a:r>
              <a:rPr lang="en-US" sz="2000" b="1" dirty="0"/>
              <a:t>M</a:t>
            </a:r>
            <a:r>
              <a:rPr lang="en-US" sz="2000" b="1" dirty="0" smtClean="0"/>
              <a:t>aximum and minimum weight in the parts table</a:t>
            </a:r>
          </a:p>
        </p:txBody>
      </p:sp>
      <p:sp>
        <p:nvSpPr>
          <p:cNvPr id="15" name="Right Arrow 14"/>
          <p:cNvSpPr/>
          <p:nvPr/>
        </p:nvSpPr>
        <p:spPr>
          <a:xfrm>
            <a:off x="4267200" y="1462087"/>
            <a:ext cx="1143000" cy="466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23936"/>
            <a:ext cx="3545702" cy="15478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5" name="Group 4"/>
          <p:cNvGrpSpPr/>
          <p:nvPr/>
        </p:nvGrpSpPr>
        <p:grpSpPr>
          <a:xfrm>
            <a:off x="478209" y="2724150"/>
            <a:ext cx="6761992" cy="1965651"/>
            <a:chOff x="478209" y="2724150"/>
            <a:chExt cx="6761992" cy="1965651"/>
          </a:xfrm>
        </p:grpSpPr>
        <p:sp>
          <p:nvSpPr>
            <p:cNvPr id="7" name="TextBox 6"/>
            <p:cNvSpPr txBox="1"/>
            <p:nvPr/>
          </p:nvSpPr>
          <p:spPr>
            <a:xfrm>
              <a:off x="478209" y="2755680"/>
              <a:ext cx="1290738" cy="461665"/>
            </a:xfrm>
            <a:prstGeom prst="rect">
              <a:avLst/>
            </a:prstGeom>
            <a:noFill/>
          </p:spPr>
          <p:txBody>
            <a:bodyPr wrap="none" rtlCol="0">
              <a:spAutoFit/>
            </a:bodyPr>
            <a:lstStyle/>
            <a:p>
              <a:r>
                <a:rPr lang="en-US" sz="2400" b="1" dirty="0" smtClean="0">
                  <a:latin typeface="Courier New" pitchFamily="49" charset="0"/>
                  <a:cs typeface="Courier New" pitchFamily="49" charset="0"/>
                </a:rPr>
                <a:t>SELECT</a:t>
              </a:r>
              <a:endParaRPr lang="en-US" sz="2400" b="1" dirty="0">
                <a:latin typeface="Courier New" pitchFamily="49" charset="0"/>
                <a:cs typeface="Courier New" pitchFamily="49" charset="0"/>
              </a:endParaRPr>
            </a:p>
          </p:txBody>
        </p:sp>
        <p:sp>
          <p:nvSpPr>
            <p:cNvPr id="8" name="TextBox 7"/>
            <p:cNvSpPr txBox="1"/>
            <p:nvPr/>
          </p:nvSpPr>
          <p:spPr>
            <a:xfrm>
              <a:off x="2446901" y="2724150"/>
              <a:ext cx="4793300" cy="461665"/>
            </a:xfrm>
            <a:prstGeom prst="rect">
              <a:avLst/>
            </a:prstGeom>
            <a:noFill/>
          </p:spPr>
          <p:txBody>
            <a:bodyPr wrap="none" rtlCol="0">
              <a:spAutoFit/>
            </a:bodyPr>
            <a:lstStyle/>
            <a:p>
              <a:r>
                <a:rPr lang="en-US" sz="2400" b="1" dirty="0" smtClean="0">
                  <a:latin typeface="Courier New" pitchFamily="49" charset="0"/>
                  <a:cs typeface="Courier New" pitchFamily="49" charset="0"/>
                </a:rPr>
                <a:t>MAX(weight) AS “Max </a:t>
              </a:r>
              <a:r>
                <a:rPr lang="en-US" sz="2400" b="1" dirty="0" err="1">
                  <a:latin typeface="Courier New" pitchFamily="49" charset="0"/>
                  <a:cs typeface="Courier New" pitchFamily="49" charset="0"/>
                </a:rPr>
                <a:t>w</a:t>
              </a:r>
              <a:r>
                <a:rPr lang="en-US" sz="2400" b="1" dirty="0" err="1" smtClean="0">
                  <a:latin typeface="Courier New" pitchFamily="49" charset="0"/>
                  <a:cs typeface="Courier New" pitchFamily="49" charset="0"/>
                </a:rPr>
                <a:t>t</a:t>
              </a:r>
              <a:r>
                <a:rPr lang="en-US" sz="2400" b="1" dirty="0" smtClean="0">
                  <a:latin typeface="Courier New" pitchFamily="49" charset="0"/>
                  <a:cs typeface="Courier New" pitchFamily="49" charset="0"/>
                </a:rPr>
                <a:t>”, </a:t>
              </a:r>
              <a:endParaRPr lang="en-US" sz="2400" b="1" dirty="0">
                <a:latin typeface="Courier New" pitchFamily="49" charset="0"/>
                <a:cs typeface="Courier New" pitchFamily="49" charset="0"/>
              </a:endParaRPr>
            </a:p>
          </p:txBody>
        </p:sp>
        <p:sp>
          <p:nvSpPr>
            <p:cNvPr id="9" name="TextBox 8"/>
            <p:cNvSpPr txBox="1"/>
            <p:nvPr/>
          </p:nvSpPr>
          <p:spPr>
            <a:xfrm>
              <a:off x="478209" y="3726266"/>
              <a:ext cx="922047" cy="461665"/>
            </a:xfrm>
            <a:prstGeom prst="rect">
              <a:avLst/>
            </a:prstGeom>
            <a:noFill/>
          </p:spPr>
          <p:txBody>
            <a:bodyPr wrap="none" rtlCol="0">
              <a:spAutoFit/>
            </a:bodyPr>
            <a:lstStyle/>
            <a:p>
              <a:r>
                <a:rPr lang="en-US" sz="2400" b="1" dirty="0" smtClean="0">
                  <a:latin typeface="Courier New" pitchFamily="49" charset="0"/>
                  <a:cs typeface="Courier New" pitchFamily="49" charset="0"/>
                </a:rPr>
                <a:t>FROM</a:t>
              </a:r>
              <a:endParaRPr lang="en-US" sz="2400" b="1" dirty="0">
                <a:latin typeface="Courier New" pitchFamily="49" charset="0"/>
                <a:cs typeface="Courier New" pitchFamily="49" charset="0"/>
              </a:endParaRPr>
            </a:p>
          </p:txBody>
        </p:sp>
        <p:sp>
          <p:nvSpPr>
            <p:cNvPr id="10" name="TextBox 9"/>
            <p:cNvSpPr txBox="1"/>
            <p:nvPr/>
          </p:nvSpPr>
          <p:spPr>
            <a:xfrm>
              <a:off x="2446901" y="3674046"/>
              <a:ext cx="1106393" cy="461665"/>
            </a:xfrm>
            <a:prstGeom prst="rect">
              <a:avLst/>
            </a:prstGeom>
            <a:noFill/>
          </p:spPr>
          <p:txBody>
            <a:bodyPr wrap="none" rtlCol="0">
              <a:spAutoFit/>
            </a:bodyPr>
            <a:lstStyle/>
            <a:p>
              <a:r>
                <a:rPr lang="en-US" sz="2400" b="1" dirty="0" smtClean="0">
                  <a:latin typeface="Courier New" pitchFamily="49" charset="0"/>
                  <a:cs typeface="Courier New" pitchFamily="49" charset="0"/>
                </a:rPr>
                <a:t>parts</a:t>
              </a:r>
              <a:endParaRPr lang="en-US" sz="2400" b="1" dirty="0">
                <a:latin typeface="Courier New" pitchFamily="49" charset="0"/>
                <a:cs typeface="Courier New" pitchFamily="49" charset="0"/>
              </a:endParaRPr>
            </a:p>
          </p:txBody>
        </p:sp>
        <p:sp>
          <p:nvSpPr>
            <p:cNvPr id="12" name="TextBox 11"/>
            <p:cNvSpPr txBox="1"/>
            <p:nvPr/>
          </p:nvSpPr>
          <p:spPr>
            <a:xfrm>
              <a:off x="2446901" y="4228136"/>
              <a:ext cx="184731" cy="461665"/>
            </a:xfrm>
            <a:prstGeom prst="rect">
              <a:avLst/>
            </a:prstGeom>
            <a:noFill/>
          </p:spPr>
          <p:txBody>
            <a:bodyPr wrap="none" rtlCol="0">
              <a:spAutoFit/>
            </a:bodyPr>
            <a:lstStyle/>
            <a:p>
              <a:endParaRPr lang="en-US" sz="2400" b="1" dirty="0">
                <a:latin typeface="Courier New" pitchFamily="49" charset="0"/>
                <a:cs typeface="Courier New" pitchFamily="49" charset="0"/>
              </a:endParaRPr>
            </a:p>
          </p:txBody>
        </p:sp>
        <p:sp>
          <p:nvSpPr>
            <p:cNvPr id="16" name="TextBox 15"/>
            <p:cNvSpPr txBox="1"/>
            <p:nvPr/>
          </p:nvSpPr>
          <p:spPr>
            <a:xfrm>
              <a:off x="2438400" y="3176885"/>
              <a:ext cx="4445498" cy="461665"/>
            </a:xfrm>
            <a:prstGeom prst="rect">
              <a:avLst/>
            </a:prstGeom>
            <a:noFill/>
          </p:spPr>
          <p:txBody>
            <a:bodyPr wrap="none" rtlCol="0">
              <a:spAutoFit/>
            </a:bodyPr>
            <a:lstStyle/>
            <a:p>
              <a:r>
                <a:rPr lang="en-US" sz="2400" b="1" dirty="0" smtClean="0">
                  <a:latin typeface="Courier New" pitchFamily="49" charset="0"/>
                  <a:cs typeface="Courier New" pitchFamily="49" charset="0"/>
                </a:rPr>
                <a:t>MIN(weight) AS “Min </a:t>
              </a:r>
              <a:r>
                <a:rPr lang="en-US" sz="2400" b="1" dirty="0" err="1">
                  <a:latin typeface="Courier New" pitchFamily="49" charset="0"/>
                  <a:cs typeface="Courier New" pitchFamily="49" charset="0"/>
                </a:rPr>
                <a:t>w</a:t>
              </a:r>
              <a:r>
                <a:rPr lang="en-US" sz="2400" b="1" dirty="0" err="1" smtClean="0">
                  <a:latin typeface="Courier New" pitchFamily="49" charset="0"/>
                  <a:cs typeface="Courier New" pitchFamily="49" charset="0"/>
                </a:rPr>
                <a:t>t</a:t>
              </a:r>
              <a:r>
                <a:rPr lang="en-US" sz="2400" b="1" smtClean="0">
                  <a:latin typeface="Courier New" pitchFamily="49" charset="0"/>
                  <a:cs typeface="Courier New" pitchFamily="49" charset="0"/>
                </a:rPr>
                <a:t>” </a:t>
              </a:r>
              <a:endParaRPr lang="en-US" sz="2400" b="1" dirty="0">
                <a:latin typeface="Courier New" pitchFamily="49" charset="0"/>
                <a:cs typeface="Courier New" pitchFamily="49" charset="0"/>
              </a:endParaRPr>
            </a:p>
          </p:txBody>
        </p:sp>
      </p:grpSp>
      <p:pic>
        <p:nvPicPr>
          <p:cNvPr id="2049"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428750"/>
            <a:ext cx="1536777" cy="466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31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fade">
                                      <p:cBhvr>
                                        <p:cTn id="7" dur="500"/>
                                        <p:tgtEl>
                                          <p:spTgt spid="317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1218"/>
            <a:ext cx="8382000" cy="707886"/>
          </a:xfrm>
          <a:prstGeom prst="rect">
            <a:avLst/>
          </a:prstGeom>
          <a:noFill/>
        </p:spPr>
        <p:txBody>
          <a:bodyPr wrap="square" rtlCol="0">
            <a:spAutoFit/>
          </a:bodyPr>
          <a:lstStyle/>
          <a:p>
            <a:r>
              <a:rPr lang="en-US" sz="2000" b="1" dirty="0" smtClean="0"/>
              <a:t>Query 21: City names and average status of suppliers from each city. List only cities with average status greater than 20.</a:t>
            </a:r>
            <a:endParaRPr lang="en-US" sz="2000" b="1" dirty="0"/>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1" y="1047750"/>
            <a:ext cx="2743200" cy="12915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Right Arrow 12"/>
          <p:cNvSpPr/>
          <p:nvPr/>
        </p:nvSpPr>
        <p:spPr>
          <a:xfrm>
            <a:off x="3657600" y="1343026"/>
            <a:ext cx="685800" cy="350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7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1276350"/>
            <a:ext cx="1600200" cy="41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1123950"/>
            <a:ext cx="1524000" cy="771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5" name="Group 4"/>
          <p:cNvGrpSpPr/>
          <p:nvPr/>
        </p:nvGrpSpPr>
        <p:grpSpPr>
          <a:xfrm>
            <a:off x="457200" y="2495550"/>
            <a:ext cx="7252680" cy="1462512"/>
            <a:chOff x="457200" y="3074956"/>
            <a:chExt cx="7252680" cy="1462512"/>
          </a:xfrm>
        </p:grpSpPr>
        <p:sp>
          <p:nvSpPr>
            <p:cNvPr id="7" name="TextBox 6"/>
            <p:cNvSpPr txBox="1"/>
            <p:nvPr/>
          </p:nvSpPr>
          <p:spPr>
            <a:xfrm>
              <a:off x="478209" y="3106486"/>
              <a:ext cx="1107996" cy="400110"/>
            </a:xfrm>
            <a:prstGeom prst="rect">
              <a:avLst/>
            </a:prstGeom>
            <a:noFill/>
          </p:spPr>
          <p:txBody>
            <a:bodyPr wrap="none" rtlCol="0">
              <a:spAutoFit/>
            </a:bodyPr>
            <a:lstStyle/>
            <a:p>
              <a:r>
                <a:rPr lang="en-US" sz="2000" b="1" dirty="0" smtClean="0">
                  <a:latin typeface="Courier New" pitchFamily="49" charset="0"/>
                  <a:cs typeface="Courier New" pitchFamily="49" charset="0"/>
                </a:rPr>
                <a:t>SELECT</a:t>
              </a:r>
              <a:endParaRPr lang="en-US" sz="2000" b="1" dirty="0">
                <a:latin typeface="Courier New" pitchFamily="49" charset="0"/>
                <a:cs typeface="Courier New" pitchFamily="49" charset="0"/>
              </a:endParaRPr>
            </a:p>
          </p:txBody>
        </p:sp>
        <p:sp>
          <p:nvSpPr>
            <p:cNvPr id="8" name="TextBox 7"/>
            <p:cNvSpPr txBox="1"/>
            <p:nvPr/>
          </p:nvSpPr>
          <p:spPr>
            <a:xfrm>
              <a:off x="2446901" y="3074956"/>
              <a:ext cx="5262979" cy="400110"/>
            </a:xfrm>
            <a:prstGeom prst="rect">
              <a:avLst/>
            </a:prstGeom>
            <a:noFill/>
          </p:spPr>
          <p:txBody>
            <a:bodyPr wrap="none" rtlCol="0">
              <a:spAutoFit/>
            </a:bodyPr>
            <a:lstStyle/>
            <a:p>
              <a:r>
                <a:rPr lang="en-US" sz="2000" b="1" dirty="0" smtClean="0">
                  <a:latin typeface="Courier New" pitchFamily="49" charset="0"/>
                  <a:cs typeface="Courier New" pitchFamily="49" charset="0"/>
                </a:rPr>
                <a:t>city, AVG(status) AS “</a:t>
              </a:r>
              <a:r>
                <a:rPr lang="en-US" sz="2000" b="1" dirty="0" err="1" smtClean="0">
                  <a:latin typeface="Courier New" pitchFamily="49" charset="0"/>
                  <a:cs typeface="Courier New" pitchFamily="49" charset="0"/>
                </a:rPr>
                <a:t>Avg</a:t>
              </a:r>
              <a:r>
                <a:rPr lang="en-US" sz="2000" b="1" dirty="0" smtClean="0">
                  <a:latin typeface="Courier New" pitchFamily="49" charset="0"/>
                  <a:cs typeface="Courier New" pitchFamily="49" charset="0"/>
                </a:rPr>
                <a:t> status”</a:t>
              </a:r>
              <a:endParaRPr lang="en-US" sz="2000" b="1" dirty="0">
                <a:latin typeface="Courier New" pitchFamily="49" charset="0"/>
                <a:cs typeface="Courier New" pitchFamily="49" charset="0"/>
              </a:endParaRPr>
            </a:p>
          </p:txBody>
        </p:sp>
        <p:sp>
          <p:nvSpPr>
            <p:cNvPr id="9" name="TextBox 8"/>
            <p:cNvSpPr txBox="1"/>
            <p:nvPr/>
          </p:nvSpPr>
          <p:spPr>
            <a:xfrm>
              <a:off x="478209" y="3462170"/>
              <a:ext cx="800219" cy="400110"/>
            </a:xfrm>
            <a:prstGeom prst="rect">
              <a:avLst/>
            </a:prstGeom>
            <a:noFill/>
          </p:spPr>
          <p:txBody>
            <a:bodyPr wrap="none" rtlCol="0">
              <a:spAutoFit/>
            </a:bodyPr>
            <a:lstStyle/>
            <a:p>
              <a:r>
                <a:rPr lang="en-US" sz="2000" b="1" dirty="0" smtClean="0">
                  <a:latin typeface="Courier New" pitchFamily="49" charset="0"/>
                  <a:cs typeface="Courier New" pitchFamily="49" charset="0"/>
                </a:rPr>
                <a:t>FROM</a:t>
              </a:r>
              <a:endParaRPr lang="en-US" sz="2000" b="1" dirty="0">
                <a:latin typeface="Courier New" pitchFamily="49" charset="0"/>
                <a:cs typeface="Courier New" pitchFamily="49" charset="0"/>
              </a:endParaRPr>
            </a:p>
          </p:txBody>
        </p:sp>
        <p:sp>
          <p:nvSpPr>
            <p:cNvPr id="10" name="TextBox 9"/>
            <p:cNvSpPr txBox="1"/>
            <p:nvPr/>
          </p:nvSpPr>
          <p:spPr>
            <a:xfrm>
              <a:off x="2446901" y="3409950"/>
              <a:ext cx="1569660" cy="400110"/>
            </a:xfrm>
            <a:prstGeom prst="rect">
              <a:avLst/>
            </a:prstGeom>
            <a:noFill/>
          </p:spPr>
          <p:txBody>
            <a:bodyPr wrap="none" rtlCol="0">
              <a:spAutoFit/>
            </a:bodyPr>
            <a:lstStyle/>
            <a:p>
              <a:r>
                <a:rPr lang="en-US" sz="2000" b="1" dirty="0" smtClean="0">
                  <a:latin typeface="Courier New" pitchFamily="49" charset="0"/>
                  <a:cs typeface="Courier New" pitchFamily="49" charset="0"/>
                </a:rPr>
                <a:t>suppliers</a:t>
              </a:r>
              <a:endParaRPr lang="en-US" sz="2000" b="1" dirty="0">
                <a:latin typeface="Courier New" pitchFamily="49" charset="0"/>
                <a:cs typeface="Courier New" pitchFamily="49" charset="0"/>
              </a:endParaRPr>
            </a:p>
          </p:txBody>
        </p:sp>
        <p:sp>
          <p:nvSpPr>
            <p:cNvPr id="11" name="TextBox 10"/>
            <p:cNvSpPr txBox="1"/>
            <p:nvPr/>
          </p:nvSpPr>
          <p:spPr>
            <a:xfrm>
              <a:off x="459114" y="3771003"/>
              <a:ext cx="1415772" cy="400110"/>
            </a:xfrm>
            <a:prstGeom prst="rect">
              <a:avLst/>
            </a:prstGeom>
            <a:noFill/>
          </p:spPr>
          <p:txBody>
            <a:bodyPr wrap="none" rtlCol="0">
              <a:spAutoFit/>
            </a:bodyPr>
            <a:lstStyle/>
            <a:p>
              <a:r>
                <a:rPr lang="en-US" sz="2000" b="1" dirty="0" smtClean="0">
                  <a:latin typeface="Courier New" pitchFamily="49" charset="0"/>
                  <a:cs typeface="Courier New" pitchFamily="49" charset="0"/>
                </a:rPr>
                <a:t>GROUP BY</a:t>
              </a:r>
              <a:endParaRPr lang="en-US" sz="2000" b="1" dirty="0">
                <a:latin typeface="Courier New" pitchFamily="49" charset="0"/>
                <a:cs typeface="Courier New" pitchFamily="49" charset="0"/>
              </a:endParaRPr>
            </a:p>
          </p:txBody>
        </p:sp>
        <p:sp>
          <p:nvSpPr>
            <p:cNvPr id="12" name="TextBox 11"/>
            <p:cNvSpPr txBox="1"/>
            <p:nvPr/>
          </p:nvSpPr>
          <p:spPr>
            <a:xfrm>
              <a:off x="2446901" y="3755454"/>
              <a:ext cx="800219" cy="400110"/>
            </a:xfrm>
            <a:prstGeom prst="rect">
              <a:avLst/>
            </a:prstGeom>
            <a:noFill/>
          </p:spPr>
          <p:txBody>
            <a:bodyPr wrap="none" rtlCol="0">
              <a:spAutoFit/>
            </a:bodyPr>
            <a:lstStyle/>
            <a:p>
              <a:r>
                <a:rPr lang="en-US" sz="2000" b="1" dirty="0" smtClean="0">
                  <a:latin typeface="Courier New" pitchFamily="49" charset="0"/>
                  <a:cs typeface="Courier New" pitchFamily="49" charset="0"/>
                </a:rPr>
                <a:t>city</a:t>
              </a:r>
              <a:endParaRPr lang="en-US" sz="2000" b="1" dirty="0">
                <a:latin typeface="Courier New" pitchFamily="49" charset="0"/>
                <a:cs typeface="Courier New" pitchFamily="49" charset="0"/>
              </a:endParaRPr>
            </a:p>
          </p:txBody>
        </p:sp>
        <p:sp>
          <p:nvSpPr>
            <p:cNvPr id="16" name="TextBox 15"/>
            <p:cNvSpPr txBox="1"/>
            <p:nvPr/>
          </p:nvSpPr>
          <p:spPr>
            <a:xfrm>
              <a:off x="457200" y="4137358"/>
              <a:ext cx="1107996" cy="400110"/>
            </a:xfrm>
            <a:prstGeom prst="rect">
              <a:avLst/>
            </a:prstGeom>
            <a:noFill/>
          </p:spPr>
          <p:txBody>
            <a:bodyPr wrap="none" rtlCol="0">
              <a:spAutoFit/>
            </a:bodyPr>
            <a:lstStyle/>
            <a:p>
              <a:r>
                <a:rPr lang="en-US" sz="2000" b="1" dirty="0" smtClean="0">
                  <a:latin typeface="Courier New" pitchFamily="49" charset="0"/>
                  <a:cs typeface="Courier New" pitchFamily="49" charset="0"/>
                </a:rPr>
                <a:t>HAVING</a:t>
              </a:r>
              <a:endParaRPr lang="en-US" sz="2000" b="1" dirty="0">
                <a:latin typeface="Courier New" pitchFamily="49" charset="0"/>
                <a:cs typeface="Courier New" pitchFamily="49" charset="0"/>
              </a:endParaRPr>
            </a:p>
          </p:txBody>
        </p:sp>
        <p:sp>
          <p:nvSpPr>
            <p:cNvPr id="17" name="TextBox 16"/>
            <p:cNvSpPr txBox="1"/>
            <p:nvPr/>
          </p:nvSpPr>
          <p:spPr>
            <a:xfrm>
              <a:off x="2444987" y="4121809"/>
              <a:ext cx="2646878" cy="400110"/>
            </a:xfrm>
            <a:prstGeom prst="rect">
              <a:avLst/>
            </a:prstGeom>
            <a:noFill/>
          </p:spPr>
          <p:txBody>
            <a:bodyPr wrap="none" rtlCol="0">
              <a:spAutoFit/>
            </a:bodyPr>
            <a:lstStyle/>
            <a:p>
              <a:r>
                <a:rPr lang="en-US" sz="2000" b="1" dirty="0" smtClean="0">
                  <a:latin typeface="Courier New" pitchFamily="49" charset="0"/>
                  <a:cs typeface="Courier New" pitchFamily="49" charset="0"/>
                </a:rPr>
                <a:t>AVG(status) &gt; 20</a:t>
              </a:r>
              <a:endParaRPr lang="en-US" sz="2000" b="1" dirty="0">
                <a:latin typeface="Courier New" pitchFamily="49" charset="0"/>
                <a:cs typeface="Courier New" pitchFamily="49" charset="0"/>
              </a:endParaRPr>
            </a:p>
          </p:txBody>
        </p:sp>
      </p:grpSp>
      <p:sp>
        <p:nvSpPr>
          <p:cNvPr id="19" name="Right Arrow 18"/>
          <p:cNvSpPr/>
          <p:nvPr/>
        </p:nvSpPr>
        <p:spPr>
          <a:xfrm>
            <a:off x="6231321" y="1334463"/>
            <a:ext cx="626679" cy="350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ine Callout 1 19"/>
          <p:cNvSpPr/>
          <p:nvPr/>
        </p:nvSpPr>
        <p:spPr>
          <a:xfrm>
            <a:off x="1212431" y="4262862"/>
            <a:ext cx="5569370" cy="747288"/>
          </a:xfrm>
          <a:prstGeom prst="borderCallout1">
            <a:avLst>
              <a:gd name="adj1" fmla="val 49713"/>
              <a:gd name="adj2" fmla="val -76"/>
              <a:gd name="adj3" fmla="val -48247"/>
              <a:gd name="adj4" fmla="val -636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Use HAVING to filter among groups</a:t>
            </a:r>
          </a:p>
          <a:p>
            <a:r>
              <a:rPr lang="en-US" sz="1600" dirty="0" smtClean="0">
                <a:solidFill>
                  <a:schemeClr val="tx1"/>
                </a:solidFill>
              </a:rPr>
              <a:t>Be sure to understand difference between WHERE and HAVING</a:t>
            </a:r>
            <a:endParaRPr lang="en-US" sz="1600" dirty="0">
              <a:solidFill>
                <a:schemeClr val="tx1"/>
              </a:solidFill>
            </a:endParaRPr>
          </a:p>
        </p:txBody>
      </p:sp>
    </p:spTree>
    <p:extLst>
      <p:ext uri="{BB962C8B-B14F-4D97-AF65-F5344CB8AC3E}">
        <p14:creationId xmlns:p14="http://schemas.microsoft.com/office/powerpoint/2010/main" val="262953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fade">
                                      <p:cBhvr>
                                        <p:cTn id="7" dur="500"/>
                                        <p:tgtEl>
                                          <p:spTgt spid="2560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3795"/>
                                        </p:tgtEl>
                                        <p:attrNameLst>
                                          <p:attrName>style.visibility</p:attrName>
                                        </p:attrNameLst>
                                      </p:cBhvr>
                                      <p:to>
                                        <p:strVal val="visible"/>
                                      </p:to>
                                    </p:set>
                                    <p:animEffect transition="in" filter="fade">
                                      <p:cBhvr>
                                        <p:cTn id="15" dur="500"/>
                                        <p:tgtEl>
                                          <p:spTgt spid="3379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3794"/>
                                        </p:tgtEl>
                                        <p:attrNameLst>
                                          <p:attrName>style.visibility</p:attrName>
                                        </p:attrNameLst>
                                      </p:cBhvr>
                                      <p:to>
                                        <p:strVal val="visible"/>
                                      </p:to>
                                    </p:set>
                                    <p:animEffect transition="in" filter="fade">
                                      <p:cBhvr>
                                        <p:cTn id="23" dur="500"/>
                                        <p:tgtEl>
                                          <p:spTgt spid="3379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1218"/>
            <a:ext cx="8382000" cy="707886"/>
          </a:xfrm>
          <a:prstGeom prst="rect">
            <a:avLst/>
          </a:prstGeom>
          <a:noFill/>
        </p:spPr>
        <p:txBody>
          <a:bodyPr wrap="square" rtlCol="0">
            <a:spAutoFit/>
          </a:bodyPr>
          <a:lstStyle/>
          <a:p>
            <a:r>
              <a:rPr lang="en-US" sz="2000" b="1" dirty="0" smtClean="0"/>
              <a:t>Query 22</a:t>
            </a:r>
            <a:r>
              <a:rPr lang="en-US" sz="2000" b="1" dirty="0"/>
              <a:t>: </a:t>
            </a:r>
            <a:r>
              <a:rPr lang="en-US" sz="2000" b="1" dirty="0" smtClean="0"/>
              <a:t>Part </a:t>
            </a:r>
            <a:r>
              <a:rPr lang="en-US" sz="2000" b="1" dirty="0"/>
              <a:t>color and average weight of parts having that color. List only parts with average weight below </a:t>
            </a:r>
            <a:r>
              <a:rPr lang="en-US" sz="2000" b="1" dirty="0" smtClean="0"/>
              <a:t>17 – your turn.</a:t>
            </a:r>
            <a:endParaRPr lang="en-US" sz="2000" b="1" dirty="0"/>
          </a:p>
        </p:txBody>
      </p:sp>
      <p:sp>
        <p:nvSpPr>
          <p:cNvPr id="13" name="Right Arrow 12"/>
          <p:cNvSpPr/>
          <p:nvPr/>
        </p:nvSpPr>
        <p:spPr>
          <a:xfrm>
            <a:off x="3668110" y="1539253"/>
            <a:ext cx="685800" cy="350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457200" y="2861838"/>
            <a:ext cx="4944356" cy="1462512"/>
            <a:chOff x="457200" y="3074956"/>
            <a:chExt cx="4944356" cy="1462512"/>
          </a:xfrm>
        </p:grpSpPr>
        <p:sp>
          <p:nvSpPr>
            <p:cNvPr id="7" name="TextBox 6"/>
            <p:cNvSpPr txBox="1"/>
            <p:nvPr/>
          </p:nvSpPr>
          <p:spPr>
            <a:xfrm>
              <a:off x="478209" y="3106486"/>
              <a:ext cx="1107996" cy="400110"/>
            </a:xfrm>
            <a:prstGeom prst="rect">
              <a:avLst/>
            </a:prstGeom>
            <a:noFill/>
          </p:spPr>
          <p:txBody>
            <a:bodyPr wrap="none" rtlCol="0">
              <a:spAutoFit/>
            </a:bodyPr>
            <a:lstStyle/>
            <a:p>
              <a:r>
                <a:rPr lang="en-US" sz="2000" b="1" dirty="0" smtClean="0">
                  <a:latin typeface="Courier New" pitchFamily="49" charset="0"/>
                  <a:cs typeface="Courier New" pitchFamily="49" charset="0"/>
                </a:rPr>
                <a:t>SELECT</a:t>
              </a:r>
              <a:endParaRPr lang="en-US" sz="2000" b="1" dirty="0">
                <a:latin typeface="Courier New" pitchFamily="49" charset="0"/>
                <a:cs typeface="Courier New" pitchFamily="49" charset="0"/>
              </a:endParaRPr>
            </a:p>
          </p:txBody>
        </p:sp>
        <p:sp>
          <p:nvSpPr>
            <p:cNvPr id="8" name="TextBox 7"/>
            <p:cNvSpPr txBox="1"/>
            <p:nvPr/>
          </p:nvSpPr>
          <p:spPr>
            <a:xfrm>
              <a:off x="2446901" y="3074956"/>
              <a:ext cx="2954655" cy="400110"/>
            </a:xfrm>
            <a:prstGeom prst="rect">
              <a:avLst/>
            </a:prstGeom>
            <a:noFill/>
          </p:spPr>
          <p:txBody>
            <a:bodyPr wrap="none" rtlCol="0">
              <a:spAutoFit/>
            </a:bodyPr>
            <a:lstStyle/>
            <a:p>
              <a:r>
                <a:rPr lang="en-US" sz="2000" b="1" dirty="0" smtClean="0">
                  <a:latin typeface="Courier New" pitchFamily="49" charset="0"/>
                  <a:cs typeface="Courier New" pitchFamily="49" charset="0"/>
                </a:rPr>
                <a:t>color, AVG(weight)</a:t>
              </a:r>
              <a:endParaRPr lang="en-US" sz="2000" b="1" dirty="0">
                <a:latin typeface="Courier New" pitchFamily="49" charset="0"/>
                <a:cs typeface="Courier New" pitchFamily="49" charset="0"/>
              </a:endParaRPr>
            </a:p>
          </p:txBody>
        </p:sp>
        <p:sp>
          <p:nvSpPr>
            <p:cNvPr id="9" name="TextBox 8"/>
            <p:cNvSpPr txBox="1"/>
            <p:nvPr/>
          </p:nvSpPr>
          <p:spPr>
            <a:xfrm>
              <a:off x="478209" y="3462170"/>
              <a:ext cx="800219" cy="400110"/>
            </a:xfrm>
            <a:prstGeom prst="rect">
              <a:avLst/>
            </a:prstGeom>
            <a:noFill/>
          </p:spPr>
          <p:txBody>
            <a:bodyPr wrap="none" rtlCol="0">
              <a:spAutoFit/>
            </a:bodyPr>
            <a:lstStyle/>
            <a:p>
              <a:r>
                <a:rPr lang="en-US" sz="2000" b="1" dirty="0" smtClean="0">
                  <a:latin typeface="Courier New" pitchFamily="49" charset="0"/>
                  <a:cs typeface="Courier New" pitchFamily="49" charset="0"/>
                </a:rPr>
                <a:t>FROM</a:t>
              </a:r>
              <a:endParaRPr lang="en-US" sz="2000" b="1" dirty="0">
                <a:latin typeface="Courier New" pitchFamily="49" charset="0"/>
                <a:cs typeface="Courier New" pitchFamily="49" charset="0"/>
              </a:endParaRPr>
            </a:p>
          </p:txBody>
        </p:sp>
        <p:sp>
          <p:nvSpPr>
            <p:cNvPr id="10" name="TextBox 9"/>
            <p:cNvSpPr txBox="1"/>
            <p:nvPr/>
          </p:nvSpPr>
          <p:spPr>
            <a:xfrm>
              <a:off x="2446901" y="3409950"/>
              <a:ext cx="954107" cy="400110"/>
            </a:xfrm>
            <a:prstGeom prst="rect">
              <a:avLst/>
            </a:prstGeom>
            <a:noFill/>
          </p:spPr>
          <p:txBody>
            <a:bodyPr wrap="none" rtlCol="0">
              <a:spAutoFit/>
            </a:bodyPr>
            <a:lstStyle/>
            <a:p>
              <a:r>
                <a:rPr lang="en-US" sz="2000" b="1" dirty="0" smtClean="0">
                  <a:latin typeface="Courier New" pitchFamily="49" charset="0"/>
                  <a:cs typeface="Courier New" pitchFamily="49" charset="0"/>
                </a:rPr>
                <a:t>parts</a:t>
              </a:r>
              <a:endParaRPr lang="en-US" sz="2000" b="1" dirty="0">
                <a:latin typeface="Courier New" pitchFamily="49" charset="0"/>
                <a:cs typeface="Courier New" pitchFamily="49" charset="0"/>
              </a:endParaRPr>
            </a:p>
          </p:txBody>
        </p:sp>
        <p:sp>
          <p:nvSpPr>
            <p:cNvPr id="11" name="TextBox 10"/>
            <p:cNvSpPr txBox="1"/>
            <p:nvPr/>
          </p:nvSpPr>
          <p:spPr>
            <a:xfrm>
              <a:off x="459114" y="3771003"/>
              <a:ext cx="1415772" cy="400110"/>
            </a:xfrm>
            <a:prstGeom prst="rect">
              <a:avLst/>
            </a:prstGeom>
            <a:noFill/>
          </p:spPr>
          <p:txBody>
            <a:bodyPr wrap="none" rtlCol="0">
              <a:spAutoFit/>
            </a:bodyPr>
            <a:lstStyle/>
            <a:p>
              <a:r>
                <a:rPr lang="en-US" sz="2000" b="1" dirty="0" smtClean="0">
                  <a:latin typeface="Courier New" pitchFamily="49" charset="0"/>
                  <a:cs typeface="Courier New" pitchFamily="49" charset="0"/>
                </a:rPr>
                <a:t>GROUP BY</a:t>
              </a:r>
              <a:endParaRPr lang="en-US" sz="2000" b="1" dirty="0">
                <a:latin typeface="Courier New" pitchFamily="49" charset="0"/>
                <a:cs typeface="Courier New" pitchFamily="49" charset="0"/>
              </a:endParaRPr>
            </a:p>
          </p:txBody>
        </p:sp>
        <p:sp>
          <p:nvSpPr>
            <p:cNvPr id="12" name="TextBox 11"/>
            <p:cNvSpPr txBox="1"/>
            <p:nvPr/>
          </p:nvSpPr>
          <p:spPr>
            <a:xfrm>
              <a:off x="2446901" y="3755454"/>
              <a:ext cx="954107" cy="400110"/>
            </a:xfrm>
            <a:prstGeom prst="rect">
              <a:avLst/>
            </a:prstGeom>
            <a:noFill/>
          </p:spPr>
          <p:txBody>
            <a:bodyPr wrap="none" rtlCol="0">
              <a:spAutoFit/>
            </a:bodyPr>
            <a:lstStyle/>
            <a:p>
              <a:r>
                <a:rPr lang="en-US" sz="2000" b="1" dirty="0" smtClean="0">
                  <a:latin typeface="Courier New" pitchFamily="49" charset="0"/>
                  <a:cs typeface="Courier New" pitchFamily="49" charset="0"/>
                </a:rPr>
                <a:t>color</a:t>
              </a:r>
              <a:endParaRPr lang="en-US" sz="2000" b="1" dirty="0">
                <a:latin typeface="Courier New" pitchFamily="49" charset="0"/>
                <a:cs typeface="Courier New" pitchFamily="49" charset="0"/>
              </a:endParaRPr>
            </a:p>
          </p:txBody>
        </p:sp>
        <p:sp>
          <p:nvSpPr>
            <p:cNvPr id="16" name="TextBox 15"/>
            <p:cNvSpPr txBox="1"/>
            <p:nvPr/>
          </p:nvSpPr>
          <p:spPr>
            <a:xfrm>
              <a:off x="457200" y="4137358"/>
              <a:ext cx="1107996" cy="400110"/>
            </a:xfrm>
            <a:prstGeom prst="rect">
              <a:avLst/>
            </a:prstGeom>
            <a:noFill/>
          </p:spPr>
          <p:txBody>
            <a:bodyPr wrap="none" rtlCol="0">
              <a:spAutoFit/>
            </a:bodyPr>
            <a:lstStyle/>
            <a:p>
              <a:r>
                <a:rPr lang="en-US" sz="2000" b="1" dirty="0" smtClean="0">
                  <a:latin typeface="Courier New" pitchFamily="49" charset="0"/>
                  <a:cs typeface="Courier New" pitchFamily="49" charset="0"/>
                </a:rPr>
                <a:t>HAVING</a:t>
              </a:r>
              <a:endParaRPr lang="en-US" sz="2000" b="1" dirty="0">
                <a:latin typeface="Courier New" pitchFamily="49" charset="0"/>
                <a:cs typeface="Courier New" pitchFamily="49" charset="0"/>
              </a:endParaRPr>
            </a:p>
          </p:txBody>
        </p:sp>
        <p:sp>
          <p:nvSpPr>
            <p:cNvPr id="17" name="TextBox 16"/>
            <p:cNvSpPr txBox="1"/>
            <p:nvPr/>
          </p:nvSpPr>
          <p:spPr>
            <a:xfrm>
              <a:off x="2444987" y="4121809"/>
              <a:ext cx="2646878" cy="400110"/>
            </a:xfrm>
            <a:prstGeom prst="rect">
              <a:avLst/>
            </a:prstGeom>
            <a:noFill/>
          </p:spPr>
          <p:txBody>
            <a:bodyPr wrap="none" rtlCol="0">
              <a:spAutoFit/>
            </a:bodyPr>
            <a:lstStyle/>
            <a:p>
              <a:r>
                <a:rPr lang="en-US" sz="2000" b="1" dirty="0" smtClean="0">
                  <a:latin typeface="Courier New" pitchFamily="49" charset="0"/>
                  <a:cs typeface="Courier New" pitchFamily="49" charset="0"/>
                </a:rPr>
                <a:t>AVG(weight) &lt; 17</a:t>
              </a:r>
              <a:endParaRPr lang="en-US" sz="2000" b="1" dirty="0">
                <a:latin typeface="Courier New" pitchFamily="49" charset="0"/>
                <a:cs typeface="Courier New" pitchFamily="49" charset="0"/>
              </a:endParaRPr>
            </a:p>
          </p:txBody>
        </p:sp>
      </p:grpSp>
      <p:sp>
        <p:nvSpPr>
          <p:cNvPr id="19" name="Right Arrow 18"/>
          <p:cNvSpPr/>
          <p:nvPr/>
        </p:nvSpPr>
        <p:spPr>
          <a:xfrm>
            <a:off x="6231321" y="1535452"/>
            <a:ext cx="626679" cy="350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13448"/>
            <a:ext cx="3076575" cy="1343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48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0034" y="1266825"/>
            <a:ext cx="1533525" cy="771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48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135" y="1430392"/>
            <a:ext cx="1533525"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919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fade">
                                      <p:cBhvr>
                                        <p:cTn id="7" dur="500"/>
                                        <p:tgtEl>
                                          <p:spTgt spid="348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4819"/>
                                        </p:tgtEl>
                                        <p:attrNameLst>
                                          <p:attrName>style.visibility</p:attrName>
                                        </p:attrNameLst>
                                      </p:cBhvr>
                                      <p:to>
                                        <p:strVal val="visible"/>
                                      </p:to>
                                    </p:set>
                                    <p:animEffect transition="in" filter="fade">
                                      <p:cBhvr>
                                        <p:cTn id="15" dur="500"/>
                                        <p:tgtEl>
                                          <p:spTgt spid="3481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4820"/>
                                        </p:tgtEl>
                                        <p:attrNameLst>
                                          <p:attrName>style.visibility</p:attrName>
                                        </p:attrNameLst>
                                      </p:cBhvr>
                                      <p:to>
                                        <p:strVal val="visible"/>
                                      </p:to>
                                    </p:set>
                                    <p:animEffect transition="in" filter="fade">
                                      <p:cBhvr>
                                        <p:cTn id="23" dur="500"/>
                                        <p:tgtEl>
                                          <p:spTgt spid="348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79691" y="1657350"/>
            <a:ext cx="4930709" cy="461665"/>
          </a:xfrm>
          <a:prstGeom prst="rect">
            <a:avLst/>
          </a:prstGeom>
          <a:noFill/>
        </p:spPr>
        <p:txBody>
          <a:bodyPr wrap="none" rtlCol="0">
            <a:spAutoFit/>
          </a:bodyPr>
          <a:lstStyle/>
          <a:p>
            <a:r>
              <a:rPr lang="en-US" sz="2400" dirty="0" smtClean="0"/>
              <a:t>The classic Supplier-Parts database of </a:t>
            </a:r>
            <a:endParaRPr lang="en-US" sz="2400" dirty="0"/>
          </a:p>
        </p:txBody>
      </p:sp>
      <p:sp>
        <p:nvSpPr>
          <p:cNvPr id="5" name="TextBox 4"/>
          <p:cNvSpPr txBox="1"/>
          <p:nvPr/>
        </p:nvSpPr>
        <p:spPr>
          <a:xfrm>
            <a:off x="2978645" y="2914572"/>
            <a:ext cx="3422155" cy="646331"/>
          </a:xfrm>
          <a:prstGeom prst="rect">
            <a:avLst/>
          </a:prstGeom>
          <a:noFill/>
        </p:spPr>
        <p:txBody>
          <a:bodyPr wrap="none" rtlCol="0">
            <a:spAutoFit/>
          </a:bodyPr>
          <a:lstStyle/>
          <a:p>
            <a:r>
              <a:rPr lang="en-US" sz="3600" dirty="0" smtClean="0">
                <a:latin typeface="Arial Black" pitchFamily="34" charset="0"/>
              </a:rPr>
              <a:t>Chris J. Date</a:t>
            </a:r>
            <a:endParaRPr lang="en-US" sz="3600" dirty="0">
              <a:latin typeface="Arial Black" pitchFamily="34" charset="0"/>
            </a:endParaRPr>
          </a:p>
        </p:txBody>
      </p:sp>
    </p:spTree>
    <p:extLst>
      <p:ext uri="{BB962C8B-B14F-4D97-AF65-F5344CB8AC3E}">
        <p14:creationId xmlns:p14="http://schemas.microsoft.com/office/powerpoint/2010/main" val="2476878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4694" y="-5900"/>
            <a:ext cx="1043106" cy="369332"/>
          </a:xfrm>
          <a:prstGeom prst="rect">
            <a:avLst/>
          </a:prstGeom>
          <a:noFill/>
        </p:spPr>
        <p:txBody>
          <a:bodyPr wrap="none" rtlCol="0">
            <a:spAutoFit/>
          </a:bodyPr>
          <a:lstStyle/>
          <a:p>
            <a:r>
              <a:rPr lang="en-US" dirty="0" smtClean="0"/>
              <a:t>Suppliers</a:t>
            </a:r>
            <a:endParaRPr lang="en-US" dirty="0"/>
          </a:p>
        </p:txBody>
      </p:sp>
      <p:sp>
        <p:nvSpPr>
          <p:cNvPr id="10" name="TextBox 9"/>
          <p:cNvSpPr txBox="1"/>
          <p:nvPr/>
        </p:nvSpPr>
        <p:spPr>
          <a:xfrm>
            <a:off x="381000" y="1657350"/>
            <a:ext cx="655821" cy="369332"/>
          </a:xfrm>
          <a:prstGeom prst="rect">
            <a:avLst/>
          </a:prstGeom>
          <a:noFill/>
        </p:spPr>
        <p:txBody>
          <a:bodyPr wrap="none" rtlCol="0">
            <a:spAutoFit/>
          </a:bodyPr>
          <a:lstStyle/>
          <a:p>
            <a:r>
              <a:rPr lang="en-US" dirty="0" smtClean="0"/>
              <a:t>Parts</a:t>
            </a:r>
            <a:endParaRPr lang="en-US" dirty="0"/>
          </a:p>
        </p:txBody>
      </p:sp>
      <p:sp>
        <p:nvSpPr>
          <p:cNvPr id="12" name="TextBox 11"/>
          <p:cNvSpPr txBox="1"/>
          <p:nvPr/>
        </p:nvSpPr>
        <p:spPr>
          <a:xfrm>
            <a:off x="4953000" y="-11160"/>
            <a:ext cx="935962" cy="369332"/>
          </a:xfrm>
          <a:prstGeom prst="rect">
            <a:avLst/>
          </a:prstGeom>
          <a:noFill/>
        </p:spPr>
        <p:txBody>
          <a:bodyPr wrap="none" rtlCol="0">
            <a:spAutoFit/>
          </a:bodyPr>
          <a:lstStyle/>
          <a:p>
            <a:r>
              <a:rPr lang="en-US" dirty="0" smtClean="0"/>
              <a:t>Projects</a:t>
            </a:r>
            <a:endParaRPr lang="en-US" dirty="0"/>
          </a:p>
        </p:txBody>
      </p:sp>
      <p:sp>
        <p:nvSpPr>
          <p:cNvPr id="13" name="TextBox 12"/>
          <p:cNvSpPr txBox="1"/>
          <p:nvPr/>
        </p:nvSpPr>
        <p:spPr>
          <a:xfrm>
            <a:off x="4914900" y="2147238"/>
            <a:ext cx="1173206" cy="369332"/>
          </a:xfrm>
          <a:prstGeom prst="rect">
            <a:avLst/>
          </a:prstGeom>
          <a:noFill/>
        </p:spPr>
        <p:txBody>
          <a:bodyPr wrap="none" rtlCol="0">
            <a:spAutoFit/>
          </a:bodyPr>
          <a:lstStyle/>
          <a:p>
            <a:r>
              <a:rPr lang="en-US" dirty="0" smtClean="0"/>
              <a:t>Shipments</a:t>
            </a:r>
            <a:endParaRPr lang="en-US" dirty="0"/>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790" y="369840"/>
            <a:ext cx="2590800" cy="12197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691" y="2135236"/>
            <a:ext cx="3429000" cy="14968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9675" y="369840"/>
            <a:ext cx="1990725" cy="16606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1099" y="2467635"/>
            <a:ext cx="3479449" cy="24663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381000" y="4019550"/>
            <a:ext cx="4163410" cy="923330"/>
          </a:xfrm>
          <a:prstGeom prst="rect">
            <a:avLst/>
          </a:prstGeom>
          <a:noFill/>
        </p:spPr>
        <p:txBody>
          <a:bodyPr wrap="square" rtlCol="0">
            <a:spAutoFit/>
          </a:bodyPr>
          <a:lstStyle/>
          <a:p>
            <a:r>
              <a:rPr lang="en-US" dirty="0" smtClean="0"/>
              <a:t>Copy of this provided as PDF document on Blackboard – use as reference as you watch the video</a:t>
            </a:r>
            <a:endParaRPr lang="en-US" dirty="0"/>
          </a:p>
        </p:txBody>
      </p:sp>
    </p:spTree>
    <p:extLst>
      <p:ext uri="{BB962C8B-B14F-4D97-AF65-F5344CB8AC3E}">
        <p14:creationId xmlns:p14="http://schemas.microsoft.com/office/powerpoint/2010/main" val="46717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092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21218"/>
            <a:ext cx="3809248" cy="400110"/>
          </a:xfrm>
          <a:prstGeom prst="rect">
            <a:avLst/>
          </a:prstGeom>
          <a:noFill/>
        </p:spPr>
        <p:txBody>
          <a:bodyPr wrap="none" rtlCol="0">
            <a:spAutoFit/>
          </a:bodyPr>
          <a:lstStyle/>
          <a:p>
            <a:r>
              <a:rPr lang="en-US" sz="2000" b="1" dirty="0" smtClean="0"/>
              <a:t>Query 1: All </a:t>
            </a:r>
            <a:r>
              <a:rPr lang="en-US" sz="2000" b="1" dirty="0"/>
              <a:t>details of all suppliers</a:t>
            </a:r>
          </a:p>
        </p:txBody>
      </p:sp>
      <p:sp>
        <p:nvSpPr>
          <p:cNvPr id="5" name="TextBox 4"/>
          <p:cNvSpPr txBox="1"/>
          <p:nvPr/>
        </p:nvSpPr>
        <p:spPr>
          <a:xfrm>
            <a:off x="381000" y="1745218"/>
            <a:ext cx="1704697" cy="369332"/>
          </a:xfrm>
          <a:prstGeom prst="rect">
            <a:avLst/>
          </a:prstGeom>
          <a:noFill/>
        </p:spPr>
        <p:txBody>
          <a:bodyPr wrap="none" rtlCol="0">
            <a:spAutoFit/>
          </a:bodyPr>
          <a:lstStyle/>
          <a:p>
            <a:r>
              <a:rPr lang="en-US" dirty="0" smtClean="0"/>
              <a:t>What we expect</a:t>
            </a:r>
            <a:endParaRPr lang="en-US" dirty="0"/>
          </a:p>
        </p:txBody>
      </p:sp>
      <p:sp>
        <p:nvSpPr>
          <p:cNvPr id="6" name="TextBox 5"/>
          <p:cNvSpPr txBox="1"/>
          <p:nvPr/>
        </p:nvSpPr>
        <p:spPr>
          <a:xfrm>
            <a:off x="5181600" y="2190750"/>
            <a:ext cx="1473480" cy="523220"/>
          </a:xfrm>
          <a:prstGeom prst="rect">
            <a:avLst/>
          </a:prstGeom>
          <a:noFill/>
        </p:spPr>
        <p:txBody>
          <a:bodyPr wrap="none" rtlCol="0">
            <a:spAutoFit/>
          </a:bodyPr>
          <a:lstStyle/>
          <a:p>
            <a:r>
              <a:rPr lang="en-US" sz="2800" b="1" dirty="0" smtClean="0">
                <a:latin typeface="Courier New" pitchFamily="49" charset="0"/>
                <a:cs typeface="Courier New" pitchFamily="49" charset="0"/>
              </a:rPr>
              <a:t>SELECT</a:t>
            </a:r>
            <a:endParaRPr lang="en-US" sz="2800" b="1" dirty="0">
              <a:latin typeface="Courier New" pitchFamily="49" charset="0"/>
              <a:cs typeface="Courier New" pitchFamily="49" charset="0"/>
            </a:endParaRPr>
          </a:p>
        </p:txBody>
      </p:sp>
      <p:sp>
        <p:nvSpPr>
          <p:cNvPr id="8" name="Line Callout 1 7"/>
          <p:cNvSpPr/>
          <p:nvPr/>
        </p:nvSpPr>
        <p:spPr>
          <a:xfrm>
            <a:off x="3744331" y="590550"/>
            <a:ext cx="2199269" cy="1066800"/>
          </a:xfrm>
          <a:prstGeom prst="borderCallout1">
            <a:avLst>
              <a:gd name="adj1" fmla="val 100524"/>
              <a:gd name="adj2" fmla="val 51059"/>
              <a:gd name="adj3" fmla="val 155850"/>
              <a:gd name="adj4" fmla="val 8368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Used for all information retrieval operations in SQL -- Reserved word</a:t>
            </a:r>
            <a:endParaRPr lang="en-US" sz="1600" dirty="0">
              <a:solidFill>
                <a:schemeClr val="tx1"/>
              </a:solidFill>
            </a:endParaRPr>
          </a:p>
        </p:txBody>
      </p:sp>
      <p:sp>
        <p:nvSpPr>
          <p:cNvPr id="9" name="Line Callout 1 8"/>
          <p:cNvSpPr/>
          <p:nvPr/>
        </p:nvSpPr>
        <p:spPr>
          <a:xfrm>
            <a:off x="6639931" y="590550"/>
            <a:ext cx="2199269" cy="1066800"/>
          </a:xfrm>
          <a:prstGeom prst="borderCallout1">
            <a:avLst>
              <a:gd name="adj1" fmla="val 100524"/>
              <a:gd name="adj2" fmla="val 51059"/>
              <a:gd name="adj3" fmla="val 158806"/>
              <a:gd name="adj4" fmla="val 1486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Short cut to get all columns from the table mentioned in the FROM clause.</a:t>
            </a:r>
            <a:endParaRPr lang="en-US" sz="1600" dirty="0">
              <a:solidFill>
                <a:schemeClr val="tx1"/>
              </a:solidFill>
            </a:endParaRPr>
          </a:p>
        </p:txBody>
      </p:sp>
      <p:sp>
        <p:nvSpPr>
          <p:cNvPr id="10" name="Line Callout 1 9"/>
          <p:cNvSpPr/>
          <p:nvPr/>
        </p:nvSpPr>
        <p:spPr>
          <a:xfrm>
            <a:off x="3886200" y="3638550"/>
            <a:ext cx="2199269" cy="1066800"/>
          </a:xfrm>
          <a:prstGeom prst="borderCallout1">
            <a:avLst>
              <a:gd name="adj1" fmla="val -1939"/>
              <a:gd name="adj2" fmla="val 49625"/>
              <a:gd name="adj3" fmla="val -54987"/>
              <a:gd name="adj4" fmla="val 784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Reserved word to specify the table(s) from which we want information</a:t>
            </a:r>
            <a:endParaRPr lang="en-US" sz="1600" dirty="0">
              <a:solidFill>
                <a:schemeClr val="tx1"/>
              </a:solidFill>
            </a:endParaRPr>
          </a:p>
        </p:txBody>
      </p:sp>
      <p:sp>
        <p:nvSpPr>
          <p:cNvPr id="11" name="Line Callout 1 10"/>
          <p:cNvSpPr/>
          <p:nvPr/>
        </p:nvSpPr>
        <p:spPr>
          <a:xfrm>
            <a:off x="6487531" y="3638550"/>
            <a:ext cx="2199269" cy="1066800"/>
          </a:xfrm>
          <a:prstGeom prst="borderCallout1">
            <a:avLst>
              <a:gd name="adj1" fmla="val -1939"/>
              <a:gd name="adj2" fmla="val 49625"/>
              <a:gd name="adj3" fmla="val -57943"/>
              <a:gd name="adj4" fmla="val 2920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Name(s) of the table(s)</a:t>
            </a:r>
            <a:endParaRPr lang="en-US" sz="1600" dirty="0">
              <a:solidFill>
                <a:schemeClr val="tx1"/>
              </a:solidFill>
            </a:endParaRPr>
          </a:p>
        </p:txBody>
      </p:sp>
      <p:sp>
        <p:nvSpPr>
          <p:cNvPr id="12" name="TextBox 11"/>
          <p:cNvSpPr txBox="1"/>
          <p:nvPr/>
        </p:nvSpPr>
        <p:spPr>
          <a:xfrm>
            <a:off x="6603720" y="2190750"/>
            <a:ext cx="399468" cy="523220"/>
          </a:xfrm>
          <a:prstGeom prst="rect">
            <a:avLst/>
          </a:prstGeom>
          <a:noFill/>
        </p:spPr>
        <p:txBody>
          <a:bodyPr wrap="none" rtlCol="0">
            <a:spAutoFit/>
          </a:bodyPr>
          <a:lstStyle/>
          <a:p>
            <a:r>
              <a:rPr lang="en-US" sz="2800" b="1" dirty="0" smtClean="0">
                <a:latin typeface="Courier New" pitchFamily="49" charset="0"/>
                <a:cs typeface="Courier New" pitchFamily="49" charset="0"/>
              </a:rPr>
              <a:t>*</a:t>
            </a:r>
            <a:endParaRPr lang="en-US" sz="2800" b="1" dirty="0">
              <a:latin typeface="Courier New" pitchFamily="49" charset="0"/>
              <a:cs typeface="Courier New" pitchFamily="49" charset="0"/>
            </a:endParaRPr>
          </a:p>
        </p:txBody>
      </p:sp>
      <p:sp>
        <p:nvSpPr>
          <p:cNvPr id="13" name="TextBox 12"/>
          <p:cNvSpPr txBox="1"/>
          <p:nvPr/>
        </p:nvSpPr>
        <p:spPr>
          <a:xfrm>
            <a:off x="5181600" y="2505730"/>
            <a:ext cx="1043876" cy="523220"/>
          </a:xfrm>
          <a:prstGeom prst="rect">
            <a:avLst/>
          </a:prstGeom>
          <a:noFill/>
        </p:spPr>
        <p:txBody>
          <a:bodyPr wrap="none" rtlCol="0">
            <a:spAutoFit/>
          </a:bodyPr>
          <a:lstStyle/>
          <a:p>
            <a:r>
              <a:rPr lang="en-US" sz="2800" b="1" dirty="0" smtClean="0">
                <a:latin typeface="Courier New" pitchFamily="49" charset="0"/>
                <a:cs typeface="Courier New" pitchFamily="49" charset="0"/>
              </a:rPr>
              <a:t>FROM</a:t>
            </a:r>
            <a:endParaRPr lang="en-US" sz="2800" b="1" dirty="0">
              <a:latin typeface="Courier New" pitchFamily="49" charset="0"/>
              <a:cs typeface="Courier New" pitchFamily="49" charset="0"/>
            </a:endParaRPr>
          </a:p>
        </p:txBody>
      </p:sp>
      <p:sp>
        <p:nvSpPr>
          <p:cNvPr id="14" name="TextBox 13"/>
          <p:cNvSpPr txBox="1"/>
          <p:nvPr/>
        </p:nvSpPr>
        <p:spPr>
          <a:xfrm>
            <a:off x="6171474" y="2495550"/>
            <a:ext cx="2117887" cy="523220"/>
          </a:xfrm>
          <a:prstGeom prst="rect">
            <a:avLst/>
          </a:prstGeom>
          <a:noFill/>
        </p:spPr>
        <p:txBody>
          <a:bodyPr wrap="none" rtlCol="0">
            <a:spAutoFit/>
          </a:bodyPr>
          <a:lstStyle/>
          <a:p>
            <a:r>
              <a:rPr lang="en-US" sz="2800" b="1" dirty="0" smtClean="0">
                <a:latin typeface="Courier New" pitchFamily="49" charset="0"/>
                <a:cs typeface="Courier New" pitchFamily="49" charset="0"/>
              </a:rPr>
              <a:t>suppliers</a:t>
            </a:r>
            <a:endParaRPr lang="en-US" sz="2800" b="1" dirty="0">
              <a:latin typeface="Courier New" pitchFamily="49" charset="0"/>
              <a:cs typeface="Courier New" pitchFamily="49" charset="0"/>
            </a:endParaRPr>
          </a:p>
        </p:txBody>
      </p:sp>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790" y="2342557"/>
            <a:ext cx="2590800" cy="12197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78382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P spid="9" grpId="0" animBg="1"/>
      <p:bldP spid="10" grpId="0" animBg="1"/>
      <p:bldP spid="11" grpId="0" animBg="1"/>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49813" y="1352550"/>
            <a:ext cx="1103187" cy="523220"/>
          </a:xfrm>
          <a:prstGeom prst="rect">
            <a:avLst/>
          </a:prstGeom>
          <a:noFill/>
        </p:spPr>
        <p:txBody>
          <a:bodyPr wrap="none" rtlCol="0">
            <a:spAutoFit/>
          </a:bodyPr>
          <a:lstStyle/>
          <a:p>
            <a:r>
              <a:rPr lang="en-US" sz="2800" dirty="0" smtClean="0">
                <a:latin typeface="Arial Black" pitchFamily="34" charset="0"/>
              </a:rPr>
              <a:t>SQL </a:t>
            </a:r>
            <a:endParaRPr lang="en-US" sz="2800" dirty="0">
              <a:latin typeface="Arial Black" pitchFamily="34" charset="0"/>
            </a:endParaRPr>
          </a:p>
        </p:txBody>
      </p:sp>
      <p:sp>
        <p:nvSpPr>
          <p:cNvPr id="3" name="TextBox 2"/>
          <p:cNvSpPr txBox="1"/>
          <p:nvPr/>
        </p:nvSpPr>
        <p:spPr>
          <a:xfrm>
            <a:off x="2895600" y="2429530"/>
            <a:ext cx="3224665" cy="523220"/>
          </a:xfrm>
          <a:prstGeom prst="rect">
            <a:avLst/>
          </a:prstGeom>
          <a:noFill/>
        </p:spPr>
        <p:txBody>
          <a:bodyPr wrap="none" rtlCol="0">
            <a:spAutoFit/>
          </a:bodyPr>
          <a:lstStyle/>
          <a:p>
            <a:r>
              <a:rPr lang="en-US" sz="2800" dirty="0" smtClean="0">
                <a:latin typeface="Arial Black" pitchFamily="34" charset="0"/>
              </a:rPr>
              <a:t>Non Procedural</a:t>
            </a:r>
            <a:endParaRPr lang="en-US" sz="2800" dirty="0">
              <a:latin typeface="Arial Black" pitchFamily="34" charset="0"/>
            </a:endParaRPr>
          </a:p>
        </p:txBody>
      </p:sp>
    </p:spTree>
    <p:extLst>
      <p:ext uri="{BB962C8B-B14F-4D97-AF65-F5344CB8AC3E}">
        <p14:creationId xmlns:p14="http://schemas.microsoft.com/office/powerpoint/2010/main" val="999598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assets.nydailynews.com/polopoly_fs/1.256785!/img/httpImage/image.jpg_gen/derivatives/landscape_635/alg-grind-stern-jp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23851"/>
            <a:ext cx="9372600" cy="60811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82215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20034</TotalTime>
  <Words>3394</Words>
  <Application>Microsoft Macintosh PowerPoint</Application>
  <PresentationFormat>On-screen Show (16:9)</PresentationFormat>
  <Paragraphs>457</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 Black</vt:lpstr>
      <vt:lpstr>Calibri</vt:lpstr>
      <vt:lpstr>Courier New</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Viswa Viswanathan</cp:lastModifiedBy>
  <cp:revision>218</cp:revision>
  <cp:lastPrinted>2013-09-03T21:56:10Z</cp:lastPrinted>
  <dcterms:created xsi:type="dcterms:W3CDTF">2013-08-01T19:11:04Z</dcterms:created>
  <dcterms:modified xsi:type="dcterms:W3CDTF">2016-06-30T01:54:14Z</dcterms:modified>
</cp:coreProperties>
</file>