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9" r:id="rId3"/>
    <p:sldId id="275" r:id="rId4"/>
    <p:sldId id="274" r:id="rId5"/>
    <p:sldId id="276" r:id="rId6"/>
    <p:sldId id="310" r:id="rId7"/>
    <p:sldId id="311" r:id="rId8"/>
    <p:sldId id="312" r:id="rId9"/>
    <p:sldId id="313" r:id="rId10"/>
    <p:sldId id="314" r:id="rId11"/>
    <p:sldId id="315" r:id="rId12"/>
    <p:sldId id="316" r:id="rId13"/>
    <p:sldId id="317" r:id="rId14"/>
    <p:sldId id="318" r:id="rId15"/>
    <p:sldId id="319" r:id="rId16"/>
    <p:sldId id="320" r:id="rId17"/>
    <p:sldId id="322" r:id="rId18"/>
    <p:sldId id="328" r:id="rId19"/>
    <p:sldId id="331" r:id="rId20"/>
    <p:sldId id="321" r:id="rId21"/>
    <p:sldId id="323" r:id="rId22"/>
    <p:sldId id="324" r:id="rId23"/>
    <p:sldId id="325" r:id="rId24"/>
    <p:sldId id="326" r:id="rId25"/>
    <p:sldId id="327" r:id="rId26"/>
    <p:sldId id="343" r:id="rId27"/>
    <p:sldId id="329" r:id="rId28"/>
    <p:sldId id="348" r:id="rId29"/>
    <p:sldId id="353" r:id="rId30"/>
    <p:sldId id="354" r:id="rId31"/>
    <p:sldId id="336" r:id="rId32"/>
    <p:sldId id="337" r:id="rId33"/>
    <p:sldId id="338" r:id="rId34"/>
    <p:sldId id="344" r:id="rId35"/>
    <p:sldId id="345" r:id="rId36"/>
    <p:sldId id="339" r:id="rId37"/>
    <p:sldId id="352" r:id="rId38"/>
    <p:sldId id="340" r:id="rId39"/>
    <p:sldId id="351" r:id="rId40"/>
    <p:sldId id="341" r:id="rId41"/>
    <p:sldId id="342" r:id="rId42"/>
    <p:sldId id="347" r:id="rId43"/>
    <p:sldId id="349" r:id="rId44"/>
    <p:sldId id="350" r:id="rId45"/>
    <p:sldId id="355" r:id="rId46"/>
    <p:sldId id="357" r:id="rId47"/>
    <p:sldId id="356" r:id="rId48"/>
    <p:sldId id="358" r:id="rId49"/>
    <p:sldId id="359" r:id="rId50"/>
    <p:sldId id="360" r:id="rId51"/>
    <p:sldId id="361" r:id="rId52"/>
    <p:sldId id="362" r:id="rId53"/>
    <p:sldId id="363" r:id="rId54"/>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86" autoAdjust="0"/>
    <p:restoredTop sz="75000" autoAdjust="0"/>
  </p:normalViewPr>
  <p:slideViewPr>
    <p:cSldViewPr>
      <p:cViewPr varScale="1">
        <p:scale>
          <a:sx n="105" d="100"/>
          <a:sy n="105" d="100"/>
        </p:scale>
        <p:origin x="1296"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7" d="100"/>
          <a:sy n="77" d="100"/>
        </p:scale>
        <p:origin x="3360"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40AE316C-6091-48C3-8012-78EC525CC262}" type="datetimeFigureOut">
              <a:rPr lang="en-US" smtClean="0"/>
              <a:t>6/29/16</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8FAFC7B4-075D-49AA-AE8B-17308F273BB4}" type="slidenum">
              <a:rPr lang="en-US" smtClean="0"/>
              <a:t>‹#›</a:t>
            </a:fld>
            <a:endParaRPr lang="en-US"/>
          </a:p>
        </p:txBody>
      </p:sp>
    </p:spTree>
    <p:extLst>
      <p:ext uri="{BB962C8B-B14F-4D97-AF65-F5344CB8AC3E}">
        <p14:creationId xmlns:p14="http://schemas.microsoft.com/office/powerpoint/2010/main" val="31044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a:t>
            </a:fld>
            <a:endParaRPr lang="en-US"/>
          </a:p>
        </p:txBody>
      </p:sp>
    </p:spTree>
    <p:extLst>
      <p:ext uri="{BB962C8B-B14F-4D97-AF65-F5344CB8AC3E}">
        <p14:creationId xmlns:p14="http://schemas.microsoft.com/office/powerpoint/2010/main" val="267789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10</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11</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12</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13</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baseline="0" dirty="0" smtClean="0"/>
              <a:t>This query requires the system to retrieve data from two tables. The supplier names have to come from the suppliers table and the rest of the data has to come from the shipments table. </a:t>
            </a:r>
          </a:p>
          <a:p>
            <a:endParaRPr lang="en-US" baseline="0" dirty="0" smtClean="0"/>
          </a:p>
          <a:p>
            <a:r>
              <a:rPr lang="en-US" baseline="0" dirty="0" smtClean="0"/>
              <a:t>In SQL, when we need information from multiple tables, we need to JOIN the tables on the appropriate common column. </a:t>
            </a:r>
          </a:p>
          <a:p>
            <a:endParaRPr lang="en-US" baseline="0" dirty="0" smtClean="0"/>
          </a:p>
          <a:p>
            <a:r>
              <a:rPr lang="en-US" baseline="0" dirty="0" smtClean="0"/>
              <a:t>From the slide, we can see that this process creates (conceptually) a larger joined table.</a:t>
            </a:r>
          </a:p>
          <a:p>
            <a:endParaRPr lang="en-US" baseline="0" dirty="0" smtClean="0"/>
          </a:p>
          <a:p>
            <a:r>
              <a:rPr lang="en-US" baseline="0" dirty="0" smtClean="0"/>
              <a:t>We can then get the necessary columns from this joined table.</a:t>
            </a:r>
          </a:p>
          <a:p>
            <a:endParaRPr lang="en-US" baseline="0" dirty="0" smtClean="0"/>
          </a:p>
          <a:p>
            <a:r>
              <a:rPr lang="en-US" baseline="0" dirty="0" smtClean="0"/>
              <a:t>This is how the SQL processor </a:t>
            </a:r>
            <a:r>
              <a:rPr lang="en-US" b="1" i="1" baseline="0" dirty="0" smtClean="0"/>
              <a:t>conceptually</a:t>
            </a:r>
            <a:r>
              <a:rPr lang="en-US" baseline="0" dirty="0" smtClean="0"/>
              <a:t> handles the retrieval. Internally, it will find much more efficient ways to handle the operation, but being fans of non-procedural queries, we will not need to bother about the details.</a:t>
            </a:r>
          </a:p>
        </p:txBody>
      </p:sp>
      <p:sp>
        <p:nvSpPr>
          <p:cNvPr id="4" name="Slide Number Placeholder 3"/>
          <p:cNvSpPr>
            <a:spLocks noGrp="1"/>
          </p:cNvSpPr>
          <p:nvPr>
            <p:ph type="sldNum" sz="quarter" idx="10"/>
          </p:nvPr>
        </p:nvSpPr>
        <p:spPr/>
        <p:txBody>
          <a:bodyPr/>
          <a:lstStyle/>
          <a:p>
            <a:fld id="{8FAFC7B4-075D-49AA-AE8B-17308F273BB4}" type="slidenum">
              <a:rPr lang="en-US" smtClean="0"/>
              <a:t>14</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baseline="0" dirty="0" smtClean="0"/>
              <a:t>This query requires the system to retrieve data from two tables. The supplier names have to come from the suppliers table and the rest of the data has to come from </a:t>
            </a:r>
            <a:r>
              <a:rPr lang="en-US" baseline="0" smtClean="0"/>
              <a:t>the shipments table. </a:t>
            </a:r>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15</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16</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17</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18</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19</a:t>
            </a:fld>
            <a:endParaRPr lang="en-US"/>
          </a:p>
        </p:txBody>
      </p:sp>
    </p:spTree>
    <p:extLst>
      <p:ext uri="{BB962C8B-B14F-4D97-AF65-F5344CB8AC3E}">
        <p14:creationId xmlns:p14="http://schemas.microsoft.com/office/powerpoint/2010/main" val="179200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718101" lvl="1" indent="-239367">
              <a:buFont typeface="+mj-lt"/>
              <a:buAutoNum type="arabicPeriod"/>
            </a:pPr>
            <a:endParaRPr lang="en-US" baseline="0" dirty="0" smtClean="0"/>
          </a:p>
        </p:txBody>
      </p:sp>
      <p:sp>
        <p:nvSpPr>
          <p:cNvPr id="4" name="Slide Number Placeholder 3"/>
          <p:cNvSpPr>
            <a:spLocks noGrp="1"/>
          </p:cNvSpPr>
          <p:nvPr>
            <p:ph type="sldNum" sz="quarter" idx="10"/>
          </p:nvPr>
        </p:nvSpPr>
        <p:spPr/>
        <p:txBody>
          <a:bodyPr/>
          <a:lstStyle/>
          <a:p>
            <a:fld id="{1432991C-2DC1-475A-B2D7-EDEC20F5EE28}" type="slidenum">
              <a:rPr lang="en-US" smtClean="0"/>
              <a:t>2</a:t>
            </a:fld>
            <a:endParaRPr lang="en-US"/>
          </a:p>
        </p:txBody>
      </p:sp>
    </p:spTree>
    <p:extLst>
      <p:ext uri="{BB962C8B-B14F-4D97-AF65-F5344CB8AC3E}">
        <p14:creationId xmlns:p14="http://schemas.microsoft.com/office/powerpoint/2010/main" val="249890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20</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21</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22</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23</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baseline="0" dirty="0" smtClean="0"/>
              <a:t>We are </a:t>
            </a:r>
          </a:p>
        </p:txBody>
      </p:sp>
      <p:sp>
        <p:nvSpPr>
          <p:cNvPr id="4" name="Slide Number Placeholder 3"/>
          <p:cNvSpPr>
            <a:spLocks noGrp="1"/>
          </p:cNvSpPr>
          <p:nvPr>
            <p:ph type="sldNum" sz="quarter" idx="10"/>
          </p:nvPr>
        </p:nvSpPr>
        <p:spPr/>
        <p:txBody>
          <a:bodyPr/>
          <a:lstStyle/>
          <a:p>
            <a:fld id="{8FAFC7B4-075D-49AA-AE8B-17308F273BB4}" type="slidenum">
              <a:rPr lang="en-US" smtClean="0"/>
              <a:t>24</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25</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26</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27</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28</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29</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a:t>
            </a:fld>
            <a:endParaRPr lang="en-US"/>
          </a:p>
        </p:txBody>
      </p:sp>
    </p:spTree>
    <p:extLst>
      <p:ext uri="{BB962C8B-B14F-4D97-AF65-F5344CB8AC3E}">
        <p14:creationId xmlns:p14="http://schemas.microsoft.com/office/powerpoint/2010/main" val="651995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30</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31</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32</a:t>
            </a:fld>
            <a:endParaRPr lang="en-US"/>
          </a:p>
        </p:txBody>
      </p:sp>
    </p:spTree>
    <p:extLst>
      <p:ext uri="{BB962C8B-B14F-4D97-AF65-F5344CB8AC3E}">
        <p14:creationId xmlns:p14="http://schemas.microsoft.com/office/powerpoint/2010/main" val="1663542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33</a:t>
            </a:fld>
            <a:endParaRPr lang="en-US"/>
          </a:p>
        </p:txBody>
      </p:sp>
    </p:spTree>
    <p:extLst>
      <p:ext uri="{BB962C8B-B14F-4D97-AF65-F5344CB8AC3E}">
        <p14:creationId xmlns:p14="http://schemas.microsoft.com/office/powerpoint/2010/main" val="1195402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34</a:t>
            </a:fld>
            <a:endParaRPr lang="en-US"/>
          </a:p>
        </p:txBody>
      </p:sp>
    </p:spTree>
    <p:extLst>
      <p:ext uri="{BB962C8B-B14F-4D97-AF65-F5344CB8AC3E}">
        <p14:creationId xmlns:p14="http://schemas.microsoft.com/office/powerpoint/2010/main" val="2089689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35</a:t>
            </a:fld>
            <a:endParaRPr lang="en-US"/>
          </a:p>
        </p:txBody>
      </p:sp>
    </p:spTree>
    <p:extLst>
      <p:ext uri="{BB962C8B-B14F-4D97-AF65-F5344CB8AC3E}">
        <p14:creationId xmlns:p14="http://schemas.microsoft.com/office/powerpoint/2010/main" val="1896608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36</a:t>
            </a:fld>
            <a:endParaRPr lang="en-US"/>
          </a:p>
        </p:txBody>
      </p:sp>
    </p:spTree>
    <p:extLst>
      <p:ext uri="{BB962C8B-B14F-4D97-AF65-F5344CB8AC3E}">
        <p14:creationId xmlns:p14="http://schemas.microsoft.com/office/powerpoint/2010/main" val="4151446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37</a:t>
            </a:fld>
            <a:endParaRPr lang="en-US"/>
          </a:p>
        </p:txBody>
      </p:sp>
    </p:spTree>
    <p:extLst>
      <p:ext uri="{BB962C8B-B14F-4D97-AF65-F5344CB8AC3E}">
        <p14:creationId xmlns:p14="http://schemas.microsoft.com/office/powerpoint/2010/main" val="97569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38</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39</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dirty="0" smtClean="0"/>
              <a:t>We will use the same set of tables as in the previous lecture. </a:t>
            </a:r>
            <a:endParaRPr lang="en-US" baseline="0" dirty="0" smtClean="0"/>
          </a:p>
          <a:p>
            <a:endParaRPr lang="en-US" baseline="0" dirty="0" smtClean="0"/>
          </a:p>
          <a:p>
            <a:r>
              <a:rPr lang="en-US" baseline="0" dirty="0" smtClean="0"/>
              <a:t>The database shows the following tables:</a:t>
            </a:r>
          </a:p>
          <a:p>
            <a:endParaRPr lang="en-US" baseline="0" dirty="0" smtClean="0"/>
          </a:p>
          <a:p>
            <a:pPr marL="658259" lvl="1" indent="-179525">
              <a:buFont typeface="Arial" pitchFamily="34" charset="0"/>
              <a:buChar char="•"/>
            </a:pPr>
            <a:r>
              <a:rPr lang="en-US" baseline="0" dirty="0" smtClean="0"/>
              <a:t>Suppliers</a:t>
            </a:r>
          </a:p>
          <a:p>
            <a:pPr marL="658259" lvl="1" indent="-179525">
              <a:buFont typeface="Arial" pitchFamily="34" charset="0"/>
              <a:buChar char="•"/>
            </a:pPr>
            <a:r>
              <a:rPr lang="en-US" baseline="0" dirty="0" smtClean="0"/>
              <a:t>Parts</a:t>
            </a:r>
          </a:p>
          <a:p>
            <a:pPr marL="658259" lvl="1" indent="-179525">
              <a:buFont typeface="Arial" pitchFamily="34" charset="0"/>
              <a:buChar char="•"/>
            </a:pPr>
            <a:r>
              <a:rPr lang="en-US" baseline="0" dirty="0" smtClean="0"/>
              <a:t>Projects</a:t>
            </a:r>
          </a:p>
          <a:p>
            <a:pPr marL="658259" lvl="1" indent="-179525">
              <a:buFont typeface="Arial" pitchFamily="34" charset="0"/>
              <a:buChar char="•"/>
            </a:pPr>
            <a:r>
              <a:rPr lang="en-US" baseline="0" dirty="0" smtClean="0"/>
              <a:t>Shipments</a:t>
            </a:r>
          </a:p>
          <a:p>
            <a:pPr marL="179525" indent="-179525">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4</a:t>
            </a:fld>
            <a:endParaRPr lang="en-US"/>
          </a:p>
        </p:txBody>
      </p:sp>
    </p:spTree>
    <p:extLst>
      <p:ext uri="{BB962C8B-B14F-4D97-AF65-F5344CB8AC3E}">
        <p14:creationId xmlns:p14="http://schemas.microsoft.com/office/powerpoint/2010/main" val="1720743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40</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41</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42</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43</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44</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45</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46</a:t>
            </a:fld>
            <a:endParaRPr lang="en-US"/>
          </a:p>
        </p:txBody>
      </p:sp>
    </p:spTree>
    <p:extLst>
      <p:ext uri="{BB962C8B-B14F-4D97-AF65-F5344CB8AC3E}">
        <p14:creationId xmlns:p14="http://schemas.microsoft.com/office/powerpoint/2010/main" val="3079849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47</a:t>
            </a:fld>
            <a:endParaRPr lang="en-US"/>
          </a:p>
        </p:txBody>
      </p:sp>
    </p:spTree>
    <p:extLst>
      <p:ext uri="{BB962C8B-B14F-4D97-AF65-F5344CB8AC3E}">
        <p14:creationId xmlns:p14="http://schemas.microsoft.com/office/powerpoint/2010/main" val="69629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48</a:t>
            </a:fld>
            <a:endParaRPr lang="en-US"/>
          </a:p>
        </p:txBody>
      </p:sp>
    </p:spTree>
    <p:extLst>
      <p:ext uri="{BB962C8B-B14F-4D97-AF65-F5344CB8AC3E}">
        <p14:creationId xmlns:p14="http://schemas.microsoft.com/office/powerpoint/2010/main" val="20978059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49</a:t>
            </a:fld>
            <a:endParaRPr lang="en-US"/>
          </a:p>
        </p:txBody>
      </p:sp>
    </p:spTree>
    <p:extLst>
      <p:ext uri="{BB962C8B-B14F-4D97-AF65-F5344CB8AC3E}">
        <p14:creationId xmlns:p14="http://schemas.microsoft.com/office/powerpoint/2010/main" val="1215122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baseline="0" dirty="0" smtClean="0"/>
              <a:t>When we have to check that a specific field equals one of a set of values, we can write it using the OR logical operator, but this can become very unwieldy when we have to check against many values.</a:t>
            </a:r>
          </a:p>
          <a:p>
            <a:endParaRPr lang="en-US" baseline="0" dirty="0" smtClean="0"/>
          </a:p>
          <a:p>
            <a:r>
              <a:rPr lang="en-US" baseline="0" dirty="0" smtClean="0"/>
              <a:t>A much better and more succinct option is to use the IN operator as shown above.</a:t>
            </a:r>
          </a:p>
        </p:txBody>
      </p:sp>
      <p:sp>
        <p:nvSpPr>
          <p:cNvPr id="4" name="Slide Number Placeholder 3"/>
          <p:cNvSpPr>
            <a:spLocks noGrp="1"/>
          </p:cNvSpPr>
          <p:nvPr>
            <p:ph type="sldNum" sz="quarter" idx="10"/>
          </p:nvPr>
        </p:nvSpPr>
        <p:spPr/>
        <p:txBody>
          <a:bodyPr/>
          <a:lstStyle/>
          <a:p>
            <a:fld id="{8FAFC7B4-075D-49AA-AE8B-17308F273BB4}" type="slidenum">
              <a:rPr lang="en-US" smtClean="0"/>
              <a:t>5</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50</a:t>
            </a:fld>
            <a:endParaRPr lang="en-US"/>
          </a:p>
        </p:txBody>
      </p:sp>
    </p:spTree>
    <p:extLst>
      <p:ext uri="{BB962C8B-B14F-4D97-AF65-F5344CB8AC3E}">
        <p14:creationId xmlns:p14="http://schemas.microsoft.com/office/powerpoint/2010/main" val="13301315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51</a:t>
            </a:fld>
            <a:endParaRPr lang="en-US"/>
          </a:p>
        </p:txBody>
      </p:sp>
    </p:spTree>
    <p:extLst>
      <p:ext uri="{BB962C8B-B14F-4D97-AF65-F5344CB8AC3E}">
        <p14:creationId xmlns:p14="http://schemas.microsoft.com/office/powerpoint/2010/main" val="17482750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52</a:t>
            </a:fld>
            <a:endParaRPr lang="en-US"/>
          </a:p>
        </p:txBody>
      </p:sp>
    </p:spTree>
    <p:extLst>
      <p:ext uri="{BB962C8B-B14F-4D97-AF65-F5344CB8AC3E}">
        <p14:creationId xmlns:p14="http://schemas.microsoft.com/office/powerpoint/2010/main" val="1366827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53</a:t>
            </a:fld>
            <a:endParaRPr lang="en-US"/>
          </a:p>
        </p:txBody>
      </p:sp>
    </p:spTree>
    <p:extLst>
      <p:ext uri="{BB962C8B-B14F-4D97-AF65-F5344CB8AC3E}">
        <p14:creationId xmlns:p14="http://schemas.microsoft.com/office/powerpoint/2010/main" val="114144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6</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baseline="0" dirty="0" smtClean="0"/>
              <a:t>Use LIKE for textual pattern matching.</a:t>
            </a:r>
          </a:p>
          <a:p>
            <a:endParaRPr lang="en-US" baseline="0" dirty="0" smtClean="0"/>
          </a:p>
          <a:p>
            <a:r>
              <a:rPr lang="en-US" baseline="0" dirty="0" smtClean="0"/>
              <a:t>% wildcard matches zero or more characters.</a:t>
            </a:r>
          </a:p>
          <a:p>
            <a:endParaRPr lang="en-US" baseline="0" dirty="0" smtClean="0"/>
          </a:p>
          <a:p>
            <a:r>
              <a:rPr lang="en-US" baseline="0" dirty="0" smtClean="0"/>
              <a:t>The above example will match even a supplier with name “S” alone because the % also matches zero characters and none appear after “S”.</a:t>
            </a:r>
          </a:p>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7</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baseline="0" dirty="0" smtClean="0"/>
              <a:t>Use LIKE </a:t>
            </a:r>
            <a:r>
              <a:rPr lang="en-US" baseline="0" smtClean="0"/>
              <a:t>for textual </a:t>
            </a:r>
            <a:r>
              <a:rPr lang="en-US" baseline="0" dirty="0" smtClean="0"/>
              <a:t>pattern matching.</a:t>
            </a:r>
          </a:p>
          <a:p>
            <a:endParaRPr lang="en-US" baseline="0" dirty="0" smtClean="0"/>
          </a:p>
          <a:p>
            <a:r>
              <a:rPr lang="en-US" baseline="0" dirty="0" smtClean="0"/>
              <a:t>% wildcard matches zero or more characters.</a:t>
            </a:r>
          </a:p>
          <a:p>
            <a:endParaRPr lang="en-US" baseline="0" dirty="0" smtClean="0"/>
          </a:p>
          <a:p>
            <a:r>
              <a:rPr lang="en-US" baseline="0" dirty="0" smtClean="0"/>
              <a:t>The above example will match even a supplier with name “S” alone because the % also matches zero characters and none appear after “S”.</a:t>
            </a:r>
          </a:p>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8</a:t>
            </a:fld>
            <a:endParaRPr lang="en-US"/>
          </a:p>
        </p:txBody>
      </p:sp>
    </p:spTree>
    <p:extLst>
      <p:ext uri="{BB962C8B-B14F-4D97-AF65-F5344CB8AC3E}">
        <p14:creationId xmlns:p14="http://schemas.microsoft.com/office/powerpoint/2010/main" val="178547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9</a:t>
            </a:fld>
            <a:endParaRPr lang="en-US"/>
          </a:p>
        </p:txBody>
      </p:sp>
    </p:spTree>
    <p:extLst>
      <p:ext uri="{BB962C8B-B14F-4D97-AF65-F5344CB8AC3E}">
        <p14:creationId xmlns:p14="http://schemas.microsoft.com/office/powerpoint/2010/main" val="178547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9454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36895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56680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20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3BE0D-3A83-411B-8ED8-8FBAF824E7A0}" type="datetimeFigureOut">
              <a:rPr lang="en-US" smtClean="0"/>
              <a:t>6/29/16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5437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2331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3BE0D-3A83-411B-8ED8-8FBAF824E7A0}" type="datetimeFigureOut">
              <a:rPr lang="en-US" smtClean="0"/>
              <a:t>6/29/16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24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3BE0D-3A83-411B-8ED8-8FBAF824E7A0}" type="datetimeFigureOut">
              <a:rPr lang="en-US" smtClean="0"/>
              <a:t>6/29/16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15323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3BE0D-3A83-411B-8ED8-8FBAF824E7A0}" type="datetimeFigureOut">
              <a:rPr lang="en-US" smtClean="0"/>
              <a:t>6/29/16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8950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7171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6/29/16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509942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C3BE0D-3A83-411B-8ED8-8FBAF824E7A0}" type="datetimeFigureOut">
              <a:rPr lang="en-US" smtClean="0"/>
              <a:t>6/29/16</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FC05D5-A46E-415C-BF40-CA83716C1AAF}" type="slidenum">
              <a:rPr lang="en-US" smtClean="0"/>
              <a:t>‹#›</a:t>
            </a:fld>
            <a:endParaRPr lang="en-US"/>
          </a:p>
        </p:txBody>
      </p:sp>
    </p:spTree>
    <p:extLst>
      <p:ext uri="{BB962C8B-B14F-4D97-AF65-F5344CB8AC3E}">
        <p14:creationId xmlns:p14="http://schemas.microsoft.com/office/powerpoint/2010/main" val="22931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19.emf"/><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19.emf"/><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19.emf"/><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8" Type="http://schemas.openxmlformats.org/officeDocument/2006/relationships/image" Target="../media/image28.emf"/><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8" Type="http://schemas.openxmlformats.org/officeDocument/2006/relationships/image" Target="../media/image28.emf"/><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9.emf"/><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0.emf"/></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8" Type="http://schemas.openxmlformats.org/officeDocument/2006/relationships/image" Target="../media/image32.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8" Type="http://schemas.openxmlformats.org/officeDocument/2006/relationships/image" Target="../media/image37.emf"/><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8" Type="http://schemas.openxmlformats.org/officeDocument/2006/relationships/image" Target="../media/image38.emf"/><Relationship Id="rId9" Type="http://schemas.openxmlformats.org/officeDocument/2006/relationships/image" Target="../media/image39.emf"/><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40.emf"/><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38.emf"/><Relationship Id="rId8" Type="http://schemas.openxmlformats.org/officeDocument/2006/relationships/image" Target="../media/image39.emf"/><Relationship Id="rId9" Type="http://schemas.openxmlformats.org/officeDocument/2006/relationships/image" Target="../media/image40.emf"/><Relationship Id="rId10" Type="http://schemas.openxmlformats.org/officeDocument/2006/relationships/image" Target="../media/image23.emf"/><Relationship Id="rId11" Type="http://schemas.openxmlformats.org/officeDocument/2006/relationships/image" Target="../media/image41.emf"/><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42.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8" Type="http://schemas.openxmlformats.org/officeDocument/2006/relationships/image" Target="../media/image27.emf"/><Relationship Id="rId9" Type="http://schemas.openxmlformats.org/officeDocument/2006/relationships/image" Target="../media/image38.emf"/><Relationship Id="rId10" Type="http://schemas.openxmlformats.org/officeDocument/2006/relationships/image" Target="../media/image39.emf"/><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8" Type="http://schemas.openxmlformats.org/officeDocument/2006/relationships/image" Target="../media/image38.emf"/><Relationship Id="rId9" Type="http://schemas.openxmlformats.org/officeDocument/2006/relationships/image" Target="../media/image39.emf"/><Relationship Id="rId10" Type="http://schemas.openxmlformats.org/officeDocument/2006/relationships/image" Target="../media/image41.emf"/><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43.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11.em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4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45.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7438" y="1504950"/>
            <a:ext cx="3168688" cy="400110"/>
          </a:xfrm>
          <a:prstGeom prst="rect">
            <a:avLst/>
          </a:prstGeom>
          <a:noFill/>
        </p:spPr>
        <p:txBody>
          <a:bodyPr wrap="none" rtlCol="0">
            <a:spAutoFit/>
          </a:bodyPr>
          <a:lstStyle/>
          <a:p>
            <a:r>
              <a:rPr lang="en-US" sz="2000" dirty="0" smtClean="0">
                <a:latin typeface="Arial Black" pitchFamily="34" charset="0"/>
              </a:rPr>
              <a:t>Information Modeling</a:t>
            </a:r>
          </a:p>
        </p:txBody>
      </p:sp>
      <p:sp>
        <p:nvSpPr>
          <p:cNvPr id="6" name="TextBox 5"/>
          <p:cNvSpPr txBox="1"/>
          <p:nvPr/>
        </p:nvSpPr>
        <p:spPr>
          <a:xfrm>
            <a:off x="3056318" y="2404452"/>
            <a:ext cx="5220532" cy="707886"/>
          </a:xfrm>
          <a:prstGeom prst="rect">
            <a:avLst/>
          </a:prstGeom>
          <a:noFill/>
        </p:spPr>
        <p:txBody>
          <a:bodyPr wrap="none" rtlCol="0">
            <a:spAutoFit/>
          </a:bodyPr>
          <a:lstStyle>
            <a:defPPr>
              <a:defRPr lang="en-US"/>
            </a:defPPr>
            <a:lvl1pPr>
              <a:defRPr sz="2800"/>
            </a:lvl1pPr>
          </a:lstStyle>
          <a:p>
            <a:r>
              <a:rPr lang="en-US" sz="2000" dirty="0" smtClean="0">
                <a:latin typeface="Arial Black" pitchFamily="34" charset="0"/>
              </a:rPr>
              <a:t>Accounting </a:t>
            </a:r>
            <a:r>
              <a:rPr lang="en-US" sz="2000" dirty="0">
                <a:latin typeface="Arial Black" pitchFamily="34" charset="0"/>
              </a:rPr>
              <a:t>Information Systems </a:t>
            </a:r>
            <a:r>
              <a:rPr lang="en-US" sz="2000" dirty="0" smtClean="0">
                <a:latin typeface="Arial Black" pitchFamily="34" charset="0"/>
              </a:rPr>
              <a:t>-- I</a:t>
            </a:r>
          </a:p>
          <a:p>
            <a:endParaRPr lang="en-US" sz="2000" dirty="0">
              <a:latin typeface="Arial Black" pitchFamily="34" charset="0"/>
            </a:endParaRPr>
          </a:p>
        </p:txBody>
      </p:sp>
      <p:grpSp>
        <p:nvGrpSpPr>
          <p:cNvPr id="9" name="Group 8"/>
          <p:cNvGrpSpPr/>
          <p:nvPr/>
        </p:nvGrpSpPr>
        <p:grpSpPr>
          <a:xfrm>
            <a:off x="762000" y="1504951"/>
            <a:ext cx="2405980" cy="1299612"/>
            <a:chOff x="762000" y="1504950"/>
            <a:chExt cx="2405980" cy="1299612"/>
          </a:xfrm>
        </p:grpSpPr>
        <p:sp>
          <p:nvSpPr>
            <p:cNvPr id="7" name="TextBox 6"/>
            <p:cNvSpPr txBox="1"/>
            <p:nvPr/>
          </p:nvSpPr>
          <p:spPr>
            <a:xfrm>
              <a:off x="762000" y="1504950"/>
              <a:ext cx="1454244" cy="400110"/>
            </a:xfrm>
            <a:prstGeom prst="rect">
              <a:avLst/>
            </a:prstGeom>
            <a:noFill/>
          </p:spPr>
          <p:txBody>
            <a:bodyPr wrap="none" rtlCol="0">
              <a:spAutoFit/>
            </a:bodyPr>
            <a:lstStyle>
              <a:defPPr>
                <a:defRPr lang="en-US"/>
              </a:defPPr>
              <a:lvl1pPr>
                <a:defRPr sz="2800"/>
              </a:lvl1pPr>
            </a:lstStyle>
            <a:p>
              <a:r>
                <a:rPr lang="en-US" sz="2000" dirty="0">
                  <a:latin typeface="Arial Black" pitchFamily="34" charset="0"/>
                </a:rPr>
                <a:t>Business</a:t>
              </a:r>
            </a:p>
          </p:txBody>
        </p:sp>
        <p:sp>
          <p:nvSpPr>
            <p:cNvPr id="8" name="TextBox 7"/>
            <p:cNvSpPr txBox="1"/>
            <p:nvPr/>
          </p:nvSpPr>
          <p:spPr>
            <a:xfrm>
              <a:off x="762000" y="2404452"/>
              <a:ext cx="2405980" cy="400110"/>
            </a:xfrm>
            <a:prstGeom prst="rect">
              <a:avLst/>
            </a:prstGeom>
            <a:noFill/>
          </p:spPr>
          <p:txBody>
            <a:bodyPr wrap="none" rtlCol="0">
              <a:spAutoFit/>
            </a:bodyPr>
            <a:lstStyle>
              <a:defPPr>
                <a:defRPr lang="en-US"/>
              </a:defPPr>
              <a:lvl1pPr>
                <a:defRPr sz="2800"/>
              </a:lvl1pPr>
            </a:lstStyle>
            <a:p>
              <a:r>
                <a:rPr lang="en-US" sz="2000" dirty="0">
                  <a:latin typeface="Arial Black" pitchFamily="34" charset="0"/>
                </a:rPr>
                <a:t>Enterprise-wide</a:t>
              </a:r>
            </a:p>
          </p:txBody>
        </p:sp>
      </p:grpSp>
      <p:sp>
        <p:nvSpPr>
          <p:cNvPr id="10" name="TextBox 9"/>
          <p:cNvSpPr txBox="1"/>
          <p:nvPr/>
        </p:nvSpPr>
        <p:spPr>
          <a:xfrm>
            <a:off x="762002" y="3238440"/>
            <a:ext cx="3094245" cy="400110"/>
          </a:xfrm>
          <a:prstGeom prst="rect">
            <a:avLst/>
          </a:prstGeom>
          <a:noFill/>
        </p:spPr>
        <p:txBody>
          <a:bodyPr wrap="none" rtlCol="0">
            <a:spAutoFit/>
          </a:bodyPr>
          <a:lstStyle>
            <a:defPPr>
              <a:defRPr lang="en-US"/>
            </a:defPPr>
            <a:lvl1pPr>
              <a:defRPr sz="2800"/>
            </a:lvl1pPr>
          </a:lstStyle>
          <a:p>
            <a:r>
              <a:rPr lang="en-US" sz="2000" dirty="0" smtClean="0">
                <a:latin typeface="Arial Black" pitchFamily="34" charset="0"/>
              </a:rPr>
              <a:t>Week 3 – SQL: Part 2</a:t>
            </a:r>
            <a:endParaRPr lang="en-US" sz="2000" dirty="0">
              <a:latin typeface="Arial Black" pitchFamily="34" charset="0"/>
            </a:endParaRPr>
          </a:p>
        </p:txBody>
      </p:sp>
    </p:spTree>
    <p:extLst>
      <p:ext uri="{BB962C8B-B14F-4D97-AF65-F5344CB8AC3E}">
        <p14:creationId xmlns:p14="http://schemas.microsoft.com/office/powerpoint/2010/main" val="2070645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040" y="1588376"/>
            <a:ext cx="12382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28: Part number and color for parts whose names start with “C” (your turn)</a:t>
            </a:r>
            <a:endParaRPr lang="en-US" sz="2000" b="1" dirty="0"/>
          </a:p>
        </p:txBody>
      </p:sp>
      <p:sp>
        <p:nvSpPr>
          <p:cNvPr id="24" name="TextBox 23"/>
          <p:cNvSpPr txBox="1"/>
          <p:nvPr/>
        </p:nvSpPr>
        <p:spPr>
          <a:xfrm>
            <a:off x="762002" y="2895421"/>
            <a:ext cx="4055919" cy="1569660"/>
          </a:xfrm>
          <a:prstGeom prst="rect">
            <a:avLst/>
          </a:prstGeom>
          <a:noFill/>
          <a:ln>
            <a:noFill/>
          </a:ln>
        </p:spPr>
        <p:txBody>
          <a:bodyPr wrap="none" rtlCol="0">
            <a:spAutoFit/>
          </a:bodyPr>
          <a:lstStyle/>
          <a:p>
            <a:r>
              <a:rPr lang="en-US" sz="2400" b="1" dirty="0" smtClean="0">
                <a:latin typeface="Courier New" pitchFamily="49" charset="0"/>
                <a:cs typeface="Courier New" pitchFamily="49" charset="0"/>
              </a:rPr>
              <a:t>SELECT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no</a:t>
            </a:r>
            <a:r>
              <a:rPr lang="en-US" sz="2400" b="1" dirty="0" smtClean="0">
                <a:latin typeface="Courier New" pitchFamily="49" charset="0"/>
                <a:cs typeface="Courier New" pitchFamily="49" charset="0"/>
              </a:rPr>
              <a:t>, color</a:t>
            </a:r>
          </a:p>
          <a:p>
            <a:r>
              <a:rPr lang="en-US" sz="2400" b="1" dirty="0" smtClean="0">
                <a:latin typeface="Courier New" pitchFamily="49" charset="0"/>
                <a:cs typeface="Courier New" pitchFamily="49" charset="0"/>
              </a:rPr>
              <a:t>FROM parts</a:t>
            </a:r>
          </a:p>
          <a:p>
            <a:r>
              <a:rPr lang="en-US" sz="2400" b="1" dirty="0" smtClean="0">
                <a:latin typeface="Courier New" pitchFamily="49" charset="0"/>
                <a:cs typeface="Courier New" pitchFamily="49" charset="0"/>
              </a:rPr>
              <a:t>WHERE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name</a:t>
            </a:r>
            <a:r>
              <a:rPr lang="en-US" sz="2400" b="1" dirty="0" smtClean="0">
                <a:latin typeface="Courier New" pitchFamily="49" charset="0"/>
                <a:cs typeface="Courier New" pitchFamily="49" charset="0"/>
              </a:rPr>
              <a:t> LIKE ‘C%’</a:t>
            </a:r>
          </a:p>
          <a:p>
            <a:endParaRPr lang="en-US" sz="2400" b="1" dirty="0" smtClean="0">
              <a:latin typeface="Courier New" pitchFamily="49" charset="0"/>
              <a:cs typeface="Courier New" pitchFamily="49" charset="0"/>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2" y="1005710"/>
            <a:ext cx="3076575"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0" name="Straight Arrow Connector 9"/>
          <p:cNvCxnSpPr/>
          <p:nvPr/>
        </p:nvCxnSpPr>
        <p:spPr>
          <a:xfrm flipV="1">
            <a:off x="3276600" y="2038352"/>
            <a:ext cx="2667000" cy="2285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3276600" y="1871663"/>
            <a:ext cx="2667000" cy="1666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05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609288"/>
            <a:ext cx="12382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29: Part number and color for parts whose names have “o” anywhere in them. (your turn)</a:t>
            </a:r>
            <a:endParaRPr lang="en-US" sz="2000" b="1" dirty="0"/>
          </a:p>
        </p:txBody>
      </p:sp>
      <p:sp>
        <p:nvSpPr>
          <p:cNvPr id="24" name="TextBox 23"/>
          <p:cNvSpPr txBox="1"/>
          <p:nvPr/>
        </p:nvSpPr>
        <p:spPr>
          <a:xfrm>
            <a:off x="762002" y="2895421"/>
            <a:ext cx="4240263" cy="1569660"/>
          </a:xfrm>
          <a:prstGeom prst="rect">
            <a:avLst/>
          </a:prstGeom>
          <a:noFill/>
          <a:ln>
            <a:noFill/>
          </a:ln>
        </p:spPr>
        <p:txBody>
          <a:bodyPr wrap="none" rtlCol="0">
            <a:spAutoFit/>
          </a:bodyPr>
          <a:lstStyle/>
          <a:p>
            <a:r>
              <a:rPr lang="en-US" sz="2400" b="1" dirty="0" smtClean="0">
                <a:latin typeface="Courier New" pitchFamily="49" charset="0"/>
                <a:cs typeface="Courier New" pitchFamily="49" charset="0"/>
              </a:rPr>
              <a:t>SELECT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no</a:t>
            </a:r>
            <a:r>
              <a:rPr lang="en-US" sz="2400" b="1" dirty="0" smtClean="0">
                <a:latin typeface="Courier New" pitchFamily="49" charset="0"/>
                <a:cs typeface="Courier New" pitchFamily="49" charset="0"/>
              </a:rPr>
              <a:t>, color</a:t>
            </a:r>
          </a:p>
          <a:p>
            <a:r>
              <a:rPr lang="en-US" sz="2400" b="1" dirty="0" smtClean="0">
                <a:latin typeface="Courier New" pitchFamily="49" charset="0"/>
                <a:cs typeface="Courier New" pitchFamily="49" charset="0"/>
              </a:rPr>
              <a:t>FROM parts</a:t>
            </a:r>
          </a:p>
          <a:p>
            <a:r>
              <a:rPr lang="en-US" sz="2400" b="1" dirty="0" smtClean="0">
                <a:latin typeface="Courier New" pitchFamily="49" charset="0"/>
                <a:cs typeface="Courier New" pitchFamily="49" charset="0"/>
              </a:rPr>
              <a:t>WHERE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name</a:t>
            </a:r>
            <a:r>
              <a:rPr lang="en-US" sz="2400" b="1" dirty="0" smtClean="0">
                <a:latin typeface="Courier New" pitchFamily="49" charset="0"/>
                <a:cs typeface="Courier New" pitchFamily="49" charset="0"/>
              </a:rPr>
              <a:t> LIKE ‘%o%’</a:t>
            </a:r>
          </a:p>
          <a:p>
            <a:endParaRPr lang="en-US" sz="2400" b="1" dirty="0" smtClean="0">
              <a:latin typeface="Courier New" pitchFamily="49" charset="0"/>
              <a:cs typeface="Courier New" pitchFamily="49" charset="0"/>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2" y="1005710"/>
            <a:ext cx="3076575"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0" name="Straight Arrow Connector 9"/>
          <p:cNvCxnSpPr/>
          <p:nvPr/>
        </p:nvCxnSpPr>
        <p:spPr>
          <a:xfrm flipV="1">
            <a:off x="3276600" y="2038352"/>
            <a:ext cx="2667000" cy="2285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124200" y="1504951"/>
            <a:ext cx="2819400" cy="3667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17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7170"/>
                                        </p:tgtEl>
                                        <p:attrNameLst>
                                          <p:attrName>style.visibility</p:attrName>
                                        </p:attrNameLst>
                                      </p:cBhvr>
                                      <p:to>
                                        <p:strVal val="visible"/>
                                      </p:to>
                                    </p:set>
                                    <p:animEffect transition="in" filter="fade">
                                      <p:cBhvr>
                                        <p:cTn id="19" dur="500"/>
                                        <p:tgtEl>
                                          <p:spTgt spid="717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140" y="1381126"/>
            <a:ext cx="1238250"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30: Part number and color for parts whose names have exactly three characters in them. (your turn)</a:t>
            </a:r>
            <a:endParaRPr lang="en-US" sz="2000" b="1" dirty="0"/>
          </a:p>
        </p:txBody>
      </p:sp>
      <p:sp>
        <p:nvSpPr>
          <p:cNvPr id="24" name="TextBox 23"/>
          <p:cNvSpPr txBox="1"/>
          <p:nvPr/>
        </p:nvSpPr>
        <p:spPr>
          <a:xfrm>
            <a:off x="762002" y="2895421"/>
            <a:ext cx="4240263" cy="1569660"/>
          </a:xfrm>
          <a:prstGeom prst="rect">
            <a:avLst/>
          </a:prstGeom>
          <a:noFill/>
          <a:ln>
            <a:noFill/>
          </a:ln>
        </p:spPr>
        <p:txBody>
          <a:bodyPr wrap="none" rtlCol="0">
            <a:spAutoFit/>
          </a:bodyPr>
          <a:lstStyle/>
          <a:p>
            <a:r>
              <a:rPr lang="en-US" sz="2400" b="1" dirty="0" smtClean="0">
                <a:latin typeface="Courier New" pitchFamily="49" charset="0"/>
                <a:cs typeface="Courier New" pitchFamily="49" charset="0"/>
              </a:rPr>
              <a:t>SELECT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no</a:t>
            </a:r>
            <a:r>
              <a:rPr lang="en-US" sz="2400" b="1" dirty="0" smtClean="0">
                <a:latin typeface="Courier New" pitchFamily="49" charset="0"/>
                <a:cs typeface="Courier New" pitchFamily="49" charset="0"/>
              </a:rPr>
              <a:t>, color</a:t>
            </a:r>
          </a:p>
          <a:p>
            <a:r>
              <a:rPr lang="en-US" sz="2400" b="1" dirty="0" smtClean="0">
                <a:latin typeface="Courier New" pitchFamily="49" charset="0"/>
                <a:cs typeface="Courier New" pitchFamily="49" charset="0"/>
              </a:rPr>
              <a:t>FROM parts</a:t>
            </a:r>
          </a:p>
          <a:p>
            <a:r>
              <a:rPr lang="en-US" sz="2400" b="1" dirty="0" smtClean="0">
                <a:latin typeface="Courier New" pitchFamily="49" charset="0"/>
                <a:cs typeface="Courier New" pitchFamily="49" charset="0"/>
              </a:rPr>
              <a:t>WHERE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name</a:t>
            </a:r>
            <a:r>
              <a:rPr lang="en-US" sz="2400" b="1" dirty="0" smtClean="0">
                <a:latin typeface="Courier New" pitchFamily="49" charset="0"/>
                <a:cs typeface="Courier New" pitchFamily="49" charset="0"/>
              </a:rPr>
              <a:t> LIKE ‘___’</a:t>
            </a:r>
          </a:p>
          <a:p>
            <a:endParaRPr lang="en-US" sz="2400" b="1" dirty="0" smtClean="0">
              <a:latin typeface="Courier New" pitchFamily="49" charset="0"/>
              <a:cs typeface="Courier New" pitchFamily="49" charset="0"/>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2" y="1005710"/>
            <a:ext cx="3076575"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0" name="Straight Arrow Connector 9"/>
          <p:cNvCxnSpPr/>
          <p:nvPr/>
        </p:nvCxnSpPr>
        <p:spPr>
          <a:xfrm flipV="1">
            <a:off x="3276600" y="1885951"/>
            <a:ext cx="2971800" cy="1524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124200" y="1276350"/>
            <a:ext cx="3124200" cy="4008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276600" y="2083020"/>
            <a:ext cx="2971800" cy="1524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Line Callout 1 7"/>
          <p:cNvSpPr/>
          <p:nvPr/>
        </p:nvSpPr>
        <p:spPr>
          <a:xfrm>
            <a:off x="6400800" y="2800351"/>
            <a:ext cx="1828800" cy="879901"/>
          </a:xfrm>
          <a:prstGeom prst="borderCallout1">
            <a:avLst>
              <a:gd name="adj1" fmla="val 51001"/>
              <a:gd name="adj2" fmla="val -2011"/>
              <a:gd name="adj3" fmla="val 120862"/>
              <a:gd name="adj4" fmla="val -8373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Three underscore “_” characters</a:t>
            </a:r>
          </a:p>
        </p:txBody>
      </p:sp>
    </p:spTree>
    <p:extLst>
      <p:ext uri="{BB962C8B-B14F-4D97-AF65-F5344CB8AC3E}">
        <p14:creationId xmlns:p14="http://schemas.microsoft.com/office/powerpoint/2010/main" val="98994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fade">
                                      <p:cBhvr>
                                        <p:cTn id="22" dur="500"/>
                                        <p:tgtEl>
                                          <p:spTgt spid="81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81346"/>
            <a:ext cx="1238250"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31: Part number and color for parts whose names have at least four characters in them. (your turn)</a:t>
            </a:r>
            <a:endParaRPr lang="en-US" sz="2000" b="1" dirty="0"/>
          </a:p>
        </p:txBody>
      </p:sp>
      <p:sp>
        <p:nvSpPr>
          <p:cNvPr id="24" name="TextBox 23"/>
          <p:cNvSpPr txBox="1"/>
          <p:nvPr/>
        </p:nvSpPr>
        <p:spPr>
          <a:xfrm>
            <a:off x="762000" y="2895421"/>
            <a:ext cx="4608954" cy="1569660"/>
          </a:xfrm>
          <a:prstGeom prst="rect">
            <a:avLst/>
          </a:prstGeom>
          <a:noFill/>
          <a:ln>
            <a:noFill/>
          </a:ln>
        </p:spPr>
        <p:txBody>
          <a:bodyPr wrap="none" rtlCol="0">
            <a:spAutoFit/>
          </a:bodyPr>
          <a:lstStyle/>
          <a:p>
            <a:r>
              <a:rPr lang="en-US" sz="2400" b="1" dirty="0" smtClean="0">
                <a:latin typeface="Courier New" pitchFamily="49" charset="0"/>
                <a:cs typeface="Courier New" pitchFamily="49" charset="0"/>
              </a:rPr>
              <a:t>SELECT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no</a:t>
            </a:r>
            <a:r>
              <a:rPr lang="en-US" sz="2400" b="1" dirty="0" smtClean="0">
                <a:latin typeface="Courier New" pitchFamily="49" charset="0"/>
                <a:cs typeface="Courier New" pitchFamily="49" charset="0"/>
              </a:rPr>
              <a:t>, color</a:t>
            </a:r>
          </a:p>
          <a:p>
            <a:r>
              <a:rPr lang="en-US" sz="2400" b="1" dirty="0" smtClean="0">
                <a:latin typeface="Courier New" pitchFamily="49" charset="0"/>
                <a:cs typeface="Courier New" pitchFamily="49" charset="0"/>
              </a:rPr>
              <a:t>FROM parts</a:t>
            </a:r>
          </a:p>
          <a:p>
            <a:r>
              <a:rPr lang="en-US" sz="2400" b="1" dirty="0" smtClean="0">
                <a:latin typeface="Courier New" pitchFamily="49" charset="0"/>
                <a:cs typeface="Courier New" pitchFamily="49" charset="0"/>
              </a:rPr>
              <a:t>WHERE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name</a:t>
            </a:r>
            <a:r>
              <a:rPr lang="en-US" sz="2400" b="1" dirty="0" smtClean="0">
                <a:latin typeface="Courier New" pitchFamily="49" charset="0"/>
                <a:cs typeface="Courier New" pitchFamily="49" charset="0"/>
              </a:rPr>
              <a:t> LIKE ‘____%’</a:t>
            </a:r>
          </a:p>
          <a:p>
            <a:endParaRPr lang="en-US" sz="2400" b="1" dirty="0" smtClean="0">
              <a:latin typeface="Courier New" pitchFamily="49" charset="0"/>
              <a:cs typeface="Courier New" pitchFamily="49" charset="0"/>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2" y="1005710"/>
            <a:ext cx="3076575" cy="1343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0" name="Straight Arrow Connector 9"/>
          <p:cNvCxnSpPr/>
          <p:nvPr/>
        </p:nvCxnSpPr>
        <p:spPr>
          <a:xfrm>
            <a:off x="3276600" y="1677223"/>
            <a:ext cx="2971800" cy="2087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276600" y="1476786"/>
            <a:ext cx="2971800" cy="2004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276600" y="1885952"/>
            <a:ext cx="2971800" cy="197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Line Callout 1 7"/>
          <p:cNvSpPr/>
          <p:nvPr/>
        </p:nvSpPr>
        <p:spPr>
          <a:xfrm>
            <a:off x="6400800" y="2800351"/>
            <a:ext cx="1828800" cy="879901"/>
          </a:xfrm>
          <a:prstGeom prst="borderCallout1">
            <a:avLst>
              <a:gd name="adj1" fmla="val 51001"/>
              <a:gd name="adj2" fmla="val -2011"/>
              <a:gd name="adj3" fmla="val 104139"/>
              <a:gd name="adj4" fmla="val -5902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Four underscore </a:t>
            </a:r>
            <a:r>
              <a:rPr lang="en-US" dirty="0">
                <a:solidFill>
                  <a:schemeClr val="tx1"/>
                </a:solidFill>
              </a:rPr>
              <a:t>“_” </a:t>
            </a:r>
            <a:r>
              <a:rPr lang="en-US" dirty="0" smtClean="0">
                <a:solidFill>
                  <a:schemeClr val="tx1"/>
                </a:solidFill>
              </a:rPr>
              <a:t>characters followed by “%”</a:t>
            </a:r>
            <a:endParaRPr lang="en-US" dirty="0">
              <a:solidFill>
                <a:schemeClr val="tx1"/>
              </a:solidFill>
            </a:endParaRPr>
          </a:p>
        </p:txBody>
      </p:sp>
    </p:spTree>
    <p:extLst>
      <p:ext uri="{BB962C8B-B14F-4D97-AF65-F5344CB8AC3E}">
        <p14:creationId xmlns:p14="http://schemas.microsoft.com/office/powerpoint/2010/main" val="413511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fade">
                                      <p:cBhvr>
                                        <p:cTn id="22" dur="500"/>
                                        <p:tgtEl>
                                          <p:spTgt spid="9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2" y="158158"/>
            <a:ext cx="8493351" cy="707886"/>
          </a:xfrm>
          <a:prstGeom prst="rect">
            <a:avLst/>
          </a:prstGeom>
          <a:noFill/>
        </p:spPr>
        <p:txBody>
          <a:bodyPr wrap="square" rtlCol="0">
            <a:spAutoFit/>
          </a:bodyPr>
          <a:lstStyle/>
          <a:p>
            <a:r>
              <a:rPr lang="en-US" sz="2000" b="1" dirty="0" smtClean="0"/>
              <a:t>Query 32: For every shipment, get the </a:t>
            </a:r>
            <a:r>
              <a:rPr lang="en-US" sz="2000" b="1" dirty="0"/>
              <a:t>s</a:t>
            </a:r>
            <a:r>
              <a:rPr lang="en-US" sz="2000" b="1" dirty="0" smtClean="0"/>
              <a:t>upplier name, part number and shipment quantity.</a:t>
            </a:r>
            <a:endParaRPr lang="en-US" sz="200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2" y="13575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457200" y="971550"/>
            <a:ext cx="1700978" cy="369332"/>
          </a:xfrm>
          <a:prstGeom prst="rect">
            <a:avLst/>
          </a:prstGeom>
          <a:noFill/>
        </p:spPr>
        <p:txBody>
          <a:bodyPr wrap="none" rtlCol="0">
            <a:spAutoFit/>
          </a:bodyPr>
          <a:lstStyle/>
          <a:p>
            <a:r>
              <a:rPr lang="en-US" dirty="0" smtClean="0"/>
              <a:t>Shipments table</a:t>
            </a:r>
            <a:endParaRPr lang="en-US" dirty="0"/>
          </a:p>
        </p:txBody>
      </p:sp>
      <p:sp>
        <p:nvSpPr>
          <p:cNvPr id="14" name="TextBox 13"/>
          <p:cNvSpPr txBox="1"/>
          <p:nvPr/>
        </p:nvSpPr>
        <p:spPr>
          <a:xfrm>
            <a:off x="3882942" y="971550"/>
            <a:ext cx="3320914" cy="369332"/>
          </a:xfrm>
          <a:prstGeom prst="rect">
            <a:avLst/>
          </a:prstGeom>
          <a:noFill/>
        </p:spPr>
        <p:txBody>
          <a:bodyPr wrap="square" rtlCol="0">
            <a:spAutoFit/>
          </a:bodyPr>
          <a:lstStyle/>
          <a:p>
            <a:r>
              <a:rPr lang="en-US" dirty="0" smtClean="0"/>
              <a:t>Appended supplier information</a:t>
            </a:r>
            <a:endParaRPr lang="en-US" dirty="0"/>
          </a:p>
        </p:txBody>
      </p:sp>
      <p:grpSp>
        <p:nvGrpSpPr>
          <p:cNvPr id="6" name="Group 5"/>
          <p:cNvGrpSpPr/>
          <p:nvPr/>
        </p:nvGrpSpPr>
        <p:grpSpPr>
          <a:xfrm>
            <a:off x="3917732" y="1365079"/>
            <a:ext cx="2447925" cy="2409825"/>
            <a:chOff x="3841530" y="2062546"/>
            <a:chExt cx="2447925" cy="2409825"/>
          </a:xfrm>
        </p:grpSpPr>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9231" name="Freeform 9230"/>
          <p:cNvSpPr/>
          <p:nvPr/>
        </p:nvSpPr>
        <p:spPr>
          <a:xfrm>
            <a:off x="797803" y="3764173"/>
            <a:ext cx="3373821" cy="462462"/>
          </a:xfrm>
          <a:custGeom>
            <a:avLst/>
            <a:gdLst>
              <a:gd name="connsiteX0" fmla="*/ 0 w 3373821"/>
              <a:gd name="connsiteY0" fmla="*/ 0 h 462462"/>
              <a:gd name="connsiteX1" fmla="*/ 1881352 w 3373821"/>
              <a:gd name="connsiteY1" fmla="*/ 462456 h 462462"/>
              <a:gd name="connsiteX2" fmla="*/ 3373821 w 3373821"/>
              <a:gd name="connsiteY2" fmla="*/ 10511 h 462462"/>
            </a:gdLst>
            <a:ahLst/>
            <a:cxnLst>
              <a:cxn ang="0">
                <a:pos x="connsiteX0" y="connsiteY0"/>
              </a:cxn>
              <a:cxn ang="0">
                <a:pos x="connsiteX1" y="connsiteY1"/>
              </a:cxn>
              <a:cxn ang="0">
                <a:pos x="connsiteX2" y="connsiteY2"/>
              </a:cxn>
            </a:cxnLst>
            <a:rect l="l" t="t" r="r" b="b"/>
            <a:pathLst>
              <a:path w="3373821" h="462462">
                <a:moveTo>
                  <a:pt x="0" y="0"/>
                </a:moveTo>
                <a:cubicBezTo>
                  <a:pt x="659524" y="230352"/>
                  <a:pt x="1319049" y="460704"/>
                  <a:pt x="1881352" y="462456"/>
                </a:cubicBezTo>
                <a:cubicBezTo>
                  <a:pt x="2443655" y="464208"/>
                  <a:pt x="3119821" y="84084"/>
                  <a:pt x="3373821" y="10511"/>
                </a:cubicBezTo>
              </a:path>
            </a:pathLst>
          </a:custGeom>
          <a:noFill/>
          <a:ln w="76200">
            <a:solidFill>
              <a:schemeClr val="accent2"/>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2" name="Line Callout 1 9231"/>
          <p:cNvSpPr/>
          <p:nvPr/>
        </p:nvSpPr>
        <p:spPr>
          <a:xfrm>
            <a:off x="5543401" y="4147804"/>
            <a:ext cx="3372001" cy="862346"/>
          </a:xfrm>
          <a:prstGeom prst="borderCallout1">
            <a:avLst>
              <a:gd name="adj1" fmla="val 52877"/>
              <a:gd name="adj2" fmla="val -541"/>
              <a:gd name="adj3" fmla="val 10120"/>
              <a:gd name="adj4" fmla="val -66697"/>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Join the shipments table and the suppliers  table on </a:t>
            </a:r>
            <a:r>
              <a:rPr lang="en-US" dirty="0" err="1">
                <a:solidFill>
                  <a:schemeClr val="tx1"/>
                </a:solidFill>
              </a:rPr>
              <a:t>sno</a:t>
            </a:r>
            <a:endParaRPr lang="en-US" dirty="0">
              <a:solidFill>
                <a:schemeClr val="tx1"/>
              </a:solidFill>
            </a:endParaRPr>
          </a:p>
        </p:txBody>
      </p:sp>
      <p:sp>
        <p:nvSpPr>
          <p:cNvPr id="9233" name="TextBox 9232"/>
          <p:cNvSpPr txBox="1"/>
          <p:nvPr/>
        </p:nvSpPr>
        <p:spPr>
          <a:xfrm>
            <a:off x="6705600" y="1864481"/>
            <a:ext cx="2057400" cy="1754326"/>
          </a:xfrm>
          <a:prstGeom prst="rect">
            <a:avLst/>
          </a:prstGeom>
          <a:noFill/>
        </p:spPr>
        <p:txBody>
          <a:bodyPr wrap="square" rtlCol="0">
            <a:spAutoFit/>
          </a:bodyPr>
          <a:lstStyle/>
          <a:p>
            <a:r>
              <a:rPr lang="en-US" dirty="0" smtClean="0"/>
              <a:t>Conceptually, join creates a “super table” from which the system selects the needed columns</a:t>
            </a:r>
            <a:endParaRPr lang="en-US" dirty="0"/>
          </a:p>
        </p:txBody>
      </p:sp>
      <p:sp>
        <p:nvSpPr>
          <p:cNvPr id="9234" name="TextBox 9233"/>
          <p:cNvSpPr txBox="1"/>
          <p:nvPr/>
        </p:nvSpPr>
        <p:spPr>
          <a:xfrm>
            <a:off x="1905000" y="4248150"/>
            <a:ext cx="1723549" cy="369332"/>
          </a:xfrm>
          <a:prstGeom prst="rect">
            <a:avLst/>
          </a:prstGeom>
          <a:noFill/>
        </p:spPr>
        <p:txBody>
          <a:bodyPr wrap="none" rtlCol="0">
            <a:spAutoFit/>
          </a:bodyPr>
          <a:lstStyle/>
          <a:p>
            <a:r>
              <a:rPr lang="en-US" dirty="0" smtClean="0">
                <a:latin typeface="Arial Black" pitchFamily="34" charset="0"/>
              </a:rPr>
              <a:t>JOIN on </a:t>
            </a:r>
            <a:r>
              <a:rPr lang="en-US" dirty="0" err="1" smtClean="0">
                <a:latin typeface="Arial Black" pitchFamily="34" charset="0"/>
              </a:rPr>
              <a:t>sno</a:t>
            </a:r>
            <a:endParaRPr lang="en-US" dirty="0">
              <a:latin typeface="Arial Black" pitchFamily="34" charset="0"/>
            </a:endParaRPr>
          </a:p>
        </p:txBody>
      </p:sp>
    </p:spTree>
    <p:extLst>
      <p:ext uri="{BB962C8B-B14F-4D97-AF65-F5344CB8AC3E}">
        <p14:creationId xmlns:p14="http://schemas.microsoft.com/office/powerpoint/2010/main" val="36782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fade">
                                      <p:cBhvr>
                                        <p:cTn id="11" dur="500"/>
                                        <p:tgtEl>
                                          <p:spTgt spid="102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232"/>
                                        </p:tgtEl>
                                        <p:attrNameLst>
                                          <p:attrName>style.visibility</p:attrName>
                                        </p:attrNameLst>
                                      </p:cBhvr>
                                      <p:to>
                                        <p:strVal val="visible"/>
                                      </p:to>
                                    </p:set>
                                    <p:animEffect transition="in" filter="fade">
                                      <p:cBhvr>
                                        <p:cTn id="25" dur="500"/>
                                        <p:tgtEl>
                                          <p:spTgt spid="92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231"/>
                                        </p:tgtEl>
                                        <p:attrNameLst>
                                          <p:attrName>style.visibility</p:attrName>
                                        </p:attrNameLst>
                                      </p:cBhvr>
                                      <p:to>
                                        <p:strVal val="visible"/>
                                      </p:to>
                                    </p:set>
                                    <p:animEffect transition="in" filter="wipe(down)">
                                      <p:cBhvr>
                                        <p:cTn id="30" dur="500"/>
                                        <p:tgtEl>
                                          <p:spTgt spid="92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233"/>
                                        </p:tgtEl>
                                        <p:attrNameLst>
                                          <p:attrName>style.visibility</p:attrName>
                                        </p:attrNameLst>
                                      </p:cBhvr>
                                      <p:to>
                                        <p:strVal val="visible"/>
                                      </p:to>
                                    </p:set>
                                    <p:animEffect transition="in" filter="fade">
                                      <p:cBhvr>
                                        <p:cTn id="35" dur="500"/>
                                        <p:tgtEl>
                                          <p:spTgt spid="92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234"/>
                                        </p:tgtEl>
                                        <p:attrNameLst>
                                          <p:attrName>style.visibility</p:attrName>
                                        </p:attrNameLst>
                                      </p:cBhvr>
                                      <p:to>
                                        <p:strVal val="visible"/>
                                      </p:to>
                                    </p:set>
                                    <p:animEffect transition="in" filter="fade">
                                      <p:cBhvr>
                                        <p:cTn id="40" dur="500"/>
                                        <p:tgtEl>
                                          <p:spTgt spid="9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9231" grpId="0" animBg="1"/>
      <p:bldP spid="9232" grpId="0" animBg="1"/>
      <p:bldP spid="9233" grpId="0"/>
      <p:bldP spid="92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32 (continued): For every shipment, get the </a:t>
            </a:r>
            <a:r>
              <a:rPr lang="en-US" sz="2000" b="1" dirty="0"/>
              <a:t>s</a:t>
            </a:r>
            <a:r>
              <a:rPr lang="en-US" sz="2000" b="1" dirty="0" smtClean="0"/>
              <a:t>upplier name, part number and shipment quantity.</a:t>
            </a:r>
            <a:endParaRPr lang="en-US" sz="200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 y="1657351"/>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81000" y="971550"/>
            <a:ext cx="1700978" cy="369332"/>
          </a:xfrm>
          <a:prstGeom prst="rect">
            <a:avLst/>
          </a:prstGeom>
          <a:noFill/>
        </p:spPr>
        <p:txBody>
          <a:bodyPr wrap="none" rtlCol="0">
            <a:spAutoFit/>
          </a:bodyPr>
          <a:lstStyle/>
          <a:p>
            <a:r>
              <a:rPr lang="en-US" dirty="0" smtClean="0"/>
              <a:t>Shipments table</a:t>
            </a:r>
            <a:endParaRPr lang="en-US" dirty="0"/>
          </a:p>
        </p:txBody>
      </p:sp>
      <p:sp>
        <p:nvSpPr>
          <p:cNvPr id="14" name="TextBox 13"/>
          <p:cNvSpPr txBox="1"/>
          <p:nvPr/>
        </p:nvSpPr>
        <p:spPr>
          <a:xfrm>
            <a:off x="3806742" y="971551"/>
            <a:ext cx="2482714" cy="646331"/>
          </a:xfrm>
          <a:prstGeom prst="rect">
            <a:avLst/>
          </a:prstGeom>
          <a:noFill/>
        </p:spPr>
        <p:txBody>
          <a:bodyPr wrap="square" rtlCol="0">
            <a:spAutoFit/>
          </a:bodyPr>
          <a:lstStyle/>
          <a:p>
            <a:r>
              <a:rPr lang="en-US" dirty="0" smtClean="0"/>
              <a:t>Appended supplier information</a:t>
            </a:r>
            <a:endParaRPr lang="en-US" dirty="0"/>
          </a:p>
        </p:txBody>
      </p:sp>
      <p:grpSp>
        <p:nvGrpSpPr>
          <p:cNvPr id="6" name="Group 5"/>
          <p:cNvGrpSpPr/>
          <p:nvPr/>
        </p:nvGrpSpPr>
        <p:grpSpPr>
          <a:xfrm>
            <a:off x="3841530" y="1664906"/>
            <a:ext cx="2447925" cy="2409825"/>
            <a:chOff x="3841530" y="2062546"/>
            <a:chExt cx="2447925" cy="2409825"/>
          </a:xfrm>
        </p:grpSpPr>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6" name="TextBox 25"/>
          <p:cNvSpPr txBox="1"/>
          <p:nvPr/>
        </p:nvSpPr>
        <p:spPr>
          <a:xfrm>
            <a:off x="6508886" y="994378"/>
            <a:ext cx="2482714" cy="369332"/>
          </a:xfrm>
          <a:prstGeom prst="rect">
            <a:avLst/>
          </a:prstGeom>
          <a:noFill/>
        </p:spPr>
        <p:txBody>
          <a:bodyPr wrap="square" rtlCol="0">
            <a:spAutoFit/>
          </a:bodyPr>
          <a:lstStyle/>
          <a:p>
            <a:r>
              <a:rPr lang="en-US" dirty="0" smtClean="0"/>
              <a:t>Result</a:t>
            </a:r>
            <a:endParaRPr lang="en-US" dirty="0"/>
          </a:p>
        </p:txBody>
      </p:sp>
      <p:pic>
        <p:nvPicPr>
          <p:cNvPr id="1024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6075" y="1640709"/>
            <a:ext cx="1949236" cy="24340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227" name="Freeform 9226"/>
          <p:cNvSpPr/>
          <p:nvPr/>
        </p:nvSpPr>
        <p:spPr>
          <a:xfrm>
            <a:off x="4719147" y="4037725"/>
            <a:ext cx="2228193" cy="315450"/>
          </a:xfrm>
          <a:custGeom>
            <a:avLst/>
            <a:gdLst>
              <a:gd name="connsiteX0" fmla="*/ 0 w 2228193"/>
              <a:gd name="connsiteY0" fmla="*/ 0 h 315450"/>
              <a:gd name="connsiteX1" fmla="*/ 1408386 w 2228193"/>
              <a:gd name="connsiteY1" fmla="*/ 315310 h 315450"/>
              <a:gd name="connsiteX2" fmla="*/ 2228193 w 2228193"/>
              <a:gd name="connsiteY2" fmla="*/ 42041 h 315450"/>
            </a:gdLst>
            <a:ahLst/>
            <a:cxnLst>
              <a:cxn ang="0">
                <a:pos x="connsiteX0" y="connsiteY0"/>
              </a:cxn>
              <a:cxn ang="0">
                <a:pos x="connsiteX1" y="connsiteY1"/>
              </a:cxn>
              <a:cxn ang="0">
                <a:pos x="connsiteX2" y="connsiteY2"/>
              </a:cxn>
            </a:cxnLst>
            <a:rect l="l" t="t" r="r" b="b"/>
            <a:pathLst>
              <a:path w="2228193" h="315450">
                <a:moveTo>
                  <a:pt x="0" y="0"/>
                </a:moveTo>
                <a:cubicBezTo>
                  <a:pt x="518510" y="154151"/>
                  <a:pt x="1037021" y="308303"/>
                  <a:pt x="1408386" y="315310"/>
                </a:cubicBezTo>
                <a:cubicBezTo>
                  <a:pt x="1779751" y="322317"/>
                  <a:pt x="2070538" y="64814"/>
                  <a:pt x="2228193" y="42041"/>
                </a:cubicBezTo>
              </a:path>
            </a:pathLst>
          </a:custGeom>
          <a:noFill/>
          <a:ln>
            <a:solidFill>
              <a:schemeClr val="accent6">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Freeform 9228"/>
          <p:cNvSpPr/>
          <p:nvPr/>
        </p:nvSpPr>
        <p:spPr>
          <a:xfrm>
            <a:off x="3447393" y="4079766"/>
            <a:ext cx="4866290" cy="819810"/>
          </a:xfrm>
          <a:custGeom>
            <a:avLst/>
            <a:gdLst>
              <a:gd name="connsiteX0" fmla="*/ 0 w 4866290"/>
              <a:gd name="connsiteY0" fmla="*/ 0 h 819810"/>
              <a:gd name="connsiteX1" fmla="*/ 2806262 w 4866290"/>
              <a:gd name="connsiteY1" fmla="*/ 819807 h 819810"/>
              <a:gd name="connsiteX2" fmla="*/ 4866290 w 4866290"/>
              <a:gd name="connsiteY2" fmla="*/ 10510 h 819810"/>
            </a:gdLst>
            <a:ahLst/>
            <a:cxnLst>
              <a:cxn ang="0">
                <a:pos x="connsiteX0" y="connsiteY0"/>
              </a:cxn>
              <a:cxn ang="0">
                <a:pos x="connsiteX1" y="connsiteY1"/>
              </a:cxn>
              <a:cxn ang="0">
                <a:pos x="connsiteX2" y="connsiteY2"/>
              </a:cxn>
            </a:cxnLst>
            <a:rect l="l" t="t" r="r" b="b"/>
            <a:pathLst>
              <a:path w="4866290" h="819810">
                <a:moveTo>
                  <a:pt x="0" y="0"/>
                </a:moveTo>
                <a:cubicBezTo>
                  <a:pt x="997607" y="409027"/>
                  <a:pt x="1995214" y="818055"/>
                  <a:pt x="2806262" y="819807"/>
                </a:cubicBezTo>
                <a:cubicBezTo>
                  <a:pt x="3617310" y="821559"/>
                  <a:pt x="4449380" y="66565"/>
                  <a:pt x="4866290" y="10510"/>
                </a:cubicBezTo>
              </a:path>
            </a:pathLst>
          </a:custGeom>
          <a:noFill/>
          <a:ln>
            <a:solidFill>
              <a:schemeClr val="accent6">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0" name="Freeform 9229"/>
          <p:cNvSpPr/>
          <p:nvPr/>
        </p:nvSpPr>
        <p:spPr>
          <a:xfrm>
            <a:off x="1313795" y="4058746"/>
            <a:ext cx="6316717" cy="830339"/>
          </a:xfrm>
          <a:custGeom>
            <a:avLst/>
            <a:gdLst>
              <a:gd name="connsiteX0" fmla="*/ 0 w 6316717"/>
              <a:gd name="connsiteY0" fmla="*/ 0 h 830339"/>
              <a:gd name="connsiteX1" fmla="*/ 2585545 w 6316717"/>
              <a:gd name="connsiteY1" fmla="*/ 830317 h 830339"/>
              <a:gd name="connsiteX2" fmla="*/ 6316717 w 6316717"/>
              <a:gd name="connsiteY2" fmla="*/ 21021 h 830339"/>
            </a:gdLst>
            <a:ahLst/>
            <a:cxnLst>
              <a:cxn ang="0">
                <a:pos x="connsiteX0" y="connsiteY0"/>
              </a:cxn>
              <a:cxn ang="0">
                <a:pos x="connsiteX1" y="connsiteY1"/>
              </a:cxn>
              <a:cxn ang="0">
                <a:pos x="connsiteX2" y="connsiteY2"/>
              </a:cxn>
            </a:cxnLst>
            <a:rect l="l" t="t" r="r" b="b"/>
            <a:pathLst>
              <a:path w="6316717" h="830339">
                <a:moveTo>
                  <a:pt x="0" y="0"/>
                </a:moveTo>
                <a:cubicBezTo>
                  <a:pt x="766379" y="413407"/>
                  <a:pt x="1532759" y="826814"/>
                  <a:pt x="2585545" y="830317"/>
                </a:cubicBezTo>
                <a:cubicBezTo>
                  <a:pt x="3638331" y="833820"/>
                  <a:pt x="4977524" y="427420"/>
                  <a:pt x="6316717" y="21021"/>
                </a:cubicBezTo>
              </a:path>
            </a:pathLst>
          </a:custGeom>
          <a:noFill/>
          <a:ln>
            <a:solidFill>
              <a:schemeClr val="accent6">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89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animEffect transition="in" filter="wipe(left)">
                                      <p:cBhvr>
                                        <p:cTn id="7" dur="500"/>
                                        <p:tgtEl>
                                          <p:spTgt spid="9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30"/>
                                        </p:tgtEl>
                                        <p:attrNameLst>
                                          <p:attrName>style.visibility</p:attrName>
                                        </p:attrNameLst>
                                      </p:cBhvr>
                                      <p:to>
                                        <p:strVal val="visible"/>
                                      </p:to>
                                    </p:set>
                                    <p:animEffect transition="in" filter="wipe(left)">
                                      <p:cBhvr>
                                        <p:cTn id="12" dur="500"/>
                                        <p:tgtEl>
                                          <p:spTgt spid="92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9"/>
                                        </p:tgtEl>
                                        <p:attrNameLst>
                                          <p:attrName>style.visibility</p:attrName>
                                        </p:attrNameLst>
                                      </p:cBhvr>
                                      <p:to>
                                        <p:strVal val="visible"/>
                                      </p:to>
                                    </p:set>
                                    <p:animEffect transition="in" filter="wipe(left)">
                                      <p:cBhvr>
                                        <p:cTn id="17" dur="500"/>
                                        <p:tgtEl>
                                          <p:spTgt spid="92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fade">
                                      <p:cBhvr>
                                        <p:cTn id="26"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227" grpId="0" animBg="1"/>
      <p:bldP spid="9229" grpId="0" animBg="1"/>
      <p:bldP spid="92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32 (continued): For every shipment, get the </a:t>
            </a:r>
            <a:r>
              <a:rPr lang="en-US" sz="2000" b="1" dirty="0"/>
              <a:t>s</a:t>
            </a:r>
            <a:r>
              <a:rPr lang="en-US" sz="2000" b="1" dirty="0" smtClean="0"/>
              <a:t>upplier name, part number and shipment quantity.</a:t>
            </a:r>
            <a:endParaRPr lang="en-US" sz="200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532" y="1513507"/>
            <a:ext cx="2646212" cy="1585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179530" y="1064392"/>
            <a:ext cx="1257937" cy="264964"/>
          </a:xfrm>
          <a:prstGeom prst="rect">
            <a:avLst/>
          </a:prstGeom>
          <a:noFill/>
        </p:spPr>
        <p:txBody>
          <a:bodyPr wrap="none" rtlCol="0">
            <a:spAutoFit/>
          </a:bodyPr>
          <a:lstStyle/>
          <a:p>
            <a:r>
              <a:rPr lang="en-US" sz="1400" dirty="0" smtClean="0"/>
              <a:t>Shipments table</a:t>
            </a:r>
            <a:endParaRPr lang="en-US" sz="1400" dirty="0"/>
          </a:p>
        </p:txBody>
      </p:sp>
      <p:sp>
        <p:nvSpPr>
          <p:cNvPr id="14" name="TextBox 13"/>
          <p:cNvSpPr txBox="1"/>
          <p:nvPr/>
        </p:nvSpPr>
        <p:spPr>
          <a:xfrm>
            <a:off x="3832831" y="1064393"/>
            <a:ext cx="1922907" cy="450438"/>
          </a:xfrm>
          <a:prstGeom prst="rect">
            <a:avLst/>
          </a:prstGeom>
          <a:noFill/>
        </p:spPr>
        <p:txBody>
          <a:bodyPr wrap="square" rtlCol="0">
            <a:spAutoFit/>
          </a:bodyPr>
          <a:lstStyle/>
          <a:p>
            <a:r>
              <a:rPr lang="en-US" sz="1400" dirty="0" smtClean="0"/>
              <a:t>Appended supplier information</a:t>
            </a:r>
            <a:endParaRPr lang="en-US" sz="1400" dirty="0"/>
          </a:p>
        </p:txBody>
      </p:sp>
      <p:grpSp>
        <p:nvGrpSpPr>
          <p:cNvPr id="6" name="Group 5"/>
          <p:cNvGrpSpPr/>
          <p:nvPr/>
        </p:nvGrpSpPr>
        <p:grpSpPr>
          <a:xfrm>
            <a:off x="3859775" y="1518455"/>
            <a:ext cx="1895963" cy="1578139"/>
            <a:chOff x="3841530" y="2062546"/>
            <a:chExt cx="2447925" cy="2409825"/>
          </a:xfrm>
        </p:grpSpPr>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6" name="TextBox 25"/>
          <p:cNvSpPr txBox="1"/>
          <p:nvPr/>
        </p:nvSpPr>
        <p:spPr>
          <a:xfrm>
            <a:off x="5925693" y="1079342"/>
            <a:ext cx="1922907" cy="264964"/>
          </a:xfrm>
          <a:prstGeom prst="rect">
            <a:avLst/>
          </a:prstGeom>
          <a:noFill/>
        </p:spPr>
        <p:txBody>
          <a:bodyPr wrap="square" rtlCol="0">
            <a:spAutoFit/>
          </a:bodyPr>
          <a:lstStyle/>
          <a:p>
            <a:r>
              <a:rPr lang="en-US" sz="1400" dirty="0" smtClean="0"/>
              <a:t>Result</a:t>
            </a:r>
            <a:endParaRPr lang="en-US" sz="1400" dirty="0"/>
          </a:p>
        </p:txBody>
      </p:sp>
      <p:pic>
        <p:nvPicPr>
          <p:cNvPr id="1024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0673" y="1502609"/>
            <a:ext cx="1509720" cy="1593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227" name="Freeform 9226"/>
          <p:cNvSpPr/>
          <p:nvPr/>
        </p:nvSpPr>
        <p:spPr>
          <a:xfrm>
            <a:off x="4539506" y="3072360"/>
            <a:ext cx="1725777" cy="206581"/>
          </a:xfrm>
          <a:custGeom>
            <a:avLst/>
            <a:gdLst>
              <a:gd name="connsiteX0" fmla="*/ 0 w 2228193"/>
              <a:gd name="connsiteY0" fmla="*/ 0 h 315450"/>
              <a:gd name="connsiteX1" fmla="*/ 1408386 w 2228193"/>
              <a:gd name="connsiteY1" fmla="*/ 315310 h 315450"/>
              <a:gd name="connsiteX2" fmla="*/ 2228193 w 2228193"/>
              <a:gd name="connsiteY2" fmla="*/ 42041 h 315450"/>
            </a:gdLst>
            <a:ahLst/>
            <a:cxnLst>
              <a:cxn ang="0">
                <a:pos x="connsiteX0" y="connsiteY0"/>
              </a:cxn>
              <a:cxn ang="0">
                <a:pos x="connsiteX1" y="connsiteY1"/>
              </a:cxn>
              <a:cxn ang="0">
                <a:pos x="connsiteX2" y="connsiteY2"/>
              </a:cxn>
            </a:cxnLst>
            <a:rect l="l" t="t" r="r" b="b"/>
            <a:pathLst>
              <a:path w="2228193" h="315450">
                <a:moveTo>
                  <a:pt x="0" y="0"/>
                </a:moveTo>
                <a:cubicBezTo>
                  <a:pt x="518510" y="154151"/>
                  <a:pt x="1037021" y="308303"/>
                  <a:pt x="1408386" y="315310"/>
                </a:cubicBezTo>
                <a:cubicBezTo>
                  <a:pt x="1779751" y="322317"/>
                  <a:pt x="2070538" y="64814"/>
                  <a:pt x="2228193" y="42041"/>
                </a:cubicBezTo>
              </a:path>
            </a:pathLst>
          </a:custGeom>
          <a:noFill/>
          <a:ln>
            <a:solidFill>
              <a:schemeClr val="accent6">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Freeform 9228"/>
          <p:cNvSpPr/>
          <p:nvPr/>
        </p:nvSpPr>
        <p:spPr>
          <a:xfrm>
            <a:off x="3554508" y="3099891"/>
            <a:ext cx="3769032" cy="536875"/>
          </a:xfrm>
          <a:custGeom>
            <a:avLst/>
            <a:gdLst>
              <a:gd name="connsiteX0" fmla="*/ 0 w 4866290"/>
              <a:gd name="connsiteY0" fmla="*/ 0 h 819810"/>
              <a:gd name="connsiteX1" fmla="*/ 2806262 w 4866290"/>
              <a:gd name="connsiteY1" fmla="*/ 819807 h 819810"/>
              <a:gd name="connsiteX2" fmla="*/ 4866290 w 4866290"/>
              <a:gd name="connsiteY2" fmla="*/ 10510 h 819810"/>
            </a:gdLst>
            <a:ahLst/>
            <a:cxnLst>
              <a:cxn ang="0">
                <a:pos x="connsiteX0" y="connsiteY0"/>
              </a:cxn>
              <a:cxn ang="0">
                <a:pos x="connsiteX1" y="connsiteY1"/>
              </a:cxn>
              <a:cxn ang="0">
                <a:pos x="connsiteX2" y="connsiteY2"/>
              </a:cxn>
            </a:cxnLst>
            <a:rect l="l" t="t" r="r" b="b"/>
            <a:pathLst>
              <a:path w="4866290" h="819810">
                <a:moveTo>
                  <a:pt x="0" y="0"/>
                </a:moveTo>
                <a:cubicBezTo>
                  <a:pt x="997607" y="409027"/>
                  <a:pt x="1995214" y="818055"/>
                  <a:pt x="2806262" y="819807"/>
                </a:cubicBezTo>
                <a:cubicBezTo>
                  <a:pt x="3617310" y="821559"/>
                  <a:pt x="4449380" y="66565"/>
                  <a:pt x="4866290" y="10510"/>
                </a:cubicBezTo>
              </a:path>
            </a:pathLst>
          </a:custGeom>
          <a:noFill/>
          <a:ln>
            <a:solidFill>
              <a:schemeClr val="accent6">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0" name="Freeform 9229"/>
          <p:cNvSpPr/>
          <p:nvPr/>
        </p:nvSpPr>
        <p:spPr>
          <a:xfrm>
            <a:off x="1901997" y="3086126"/>
            <a:ext cx="4892415" cy="543770"/>
          </a:xfrm>
          <a:custGeom>
            <a:avLst/>
            <a:gdLst>
              <a:gd name="connsiteX0" fmla="*/ 0 w 6316717"/>
              <a:gd name="connsiteY0" fmla="*/ 0 h 830339"/>
              <a:gd name="connsiteX1" fmla="*/ 2585545 w 6316717"/>
              <a:gd name="connsiteY1" fmla="*/ 830317 h 830339"/>
              <a:gd name="connsiteX2" fmla="*/ 6316717 w 6316717"/>
              <a:gd name="connsiteY2" fmla="*/ 21021 h 830339"/>
            </a:gdLst>
            <a:ahLst/>
            <a:cxnLst>
              <a:cxn ang="0">
                <a:pos x="connsiteX0" y="connsiteY0"/>
              </a:cxn>
              <a:cxn ang="0">
                <a:pos x="connsiteX1" y="connsiteY1"/>
              </a:cxn>
              <a:cxn ang="0">
                <a:pos x="connsiteX2" y="connsiteY2"/>
              </a:cxn>
            </a:cxnLst>
            <a:rect l="l" t="t" r="r" b="b"/>
            <a:pathLst>
              <a:path w="6316717" h="830339">
                <a:moveTo>
                  <a:pt x="0" y="0"/>
                </a:moveTo>
                <a:cubicBezTo>
                  <a:pt x="766379" y="413407"/>
                  <a:pt x="1532759" y="826814"/>
                  <a:pt x="2585545" y="830317"/>
                </a:cubicBezTo>
                <a:cubicBezTo>
                  <a:pt x="3638331" y="833820"/>
                  <a:pt x="4977524" y="427420"/>
                  <a:pt x="6316717" y="21021"/>
                </a:cubicBezTo>
              </a:path>
            </a:pathLst>
          </a:custGeom>
          <a:noFill/>
          <a:ln>
            <a:solidFill>
              <a:schemeClr val="accent6">
                <a:lumMod val="75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8805" y="4019550"/>
            <a:ext cx="3217547" cy="369332"/>
          </a:xfrm>
          <a:prstGeom prst="rect">
            <a:avLst/>
          </a:prstGeom>
          <a:noFill/>
        </p:spPr>
        <p:txBody>
          <a:bodyPr wrap="none" rtlCol="0">
            <a:spAutoFit/>
          </a:bodyPr>
          <a:lstStyle/>
          <a:p>
            <a:r>
              <a:rPr lang="en-US" b="1" dirty="0" smtClean="0">
                <a:latin typeface="Courier New" pitchFamily="49" charset="0"/>
                <a:cs typeface="Courier New" pitchFamily="49" charset="0"/>
              </a:rPr>
              <a:t>SELECT </a:t>
            </a:r>
            <a:r>
              <a:rPr lang="en-US" b="1" dirty="0" err="1" smtClean="0">
                <a:latin typeface="Courier New" pitchFamily="49" charset="0"/>
                <a:cs typeface="Courier New" pitchFamily="49" charset="0"/>
              </a:rPr>
              <a:t>sname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pno</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qty</a:t>
            </a:r>
            <a:endParaRPr lang="en-US" b="1" dirty="0" smtClean="0">
              <a:latin typeface="Courier New" pitchFamily="49" charset="0"/>
              <a:cs typeface="Courier New" pitchFamily="49" charset="0"/>
            </a:endParaRPr>
          </a:p>
        </p:txBody>
      </p:sp>
      <p:sp>
        <p:nvSpPr>
          <p:cNvPr id="8" name="Rectangle 7"/>
          <p:cNvSpPr/>
          <p:nvPr/>
        </p:nvSpPr>
        <p:spPr>
          <a:xfrm>
            <a:off x="4201030" y="4293978"/>
            <a:ext cx="4596130" cy="369332"/>
          </a:xfrm>
          <a:prstGeom prst="rect">
            <a:avLst/>
          </a:prstGeom>
        </p:spPr>
        <p:txBody>
          <a:bodyPr wrap="none">
            <a:spAutoFit/>
          </a:bodyPr>
          <a:lstStyle/>
          <a:p>
            <a:r>
              <a:rPr lang="en-US" b="1" dirty="0">
                <a:latin typeface="Courier New" pitchFamily="49" charset="0"/>
                <a:cs typeface="Courier New" pitchFamily="49" charset="0"/>
              </a:rPr>
              <a:t>ON </a:t>
            </a:r>
            <a:r>
              <a:rPr lang="en-US" b="1" dirty="0" err="1">
                <a:latin typeface="Courier New" pitchFamily="49" charset="0"/>
                <a:cs typeface="Courier New" pitchFamily="49" charset="0"/>
              </a:rPr>
              <a:t>suppliers.sno</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shipments.sno</a:t>
            </a:r>
            <a:endParaRPr lang="en-US" dirty="0"/>
          </a:p>
        </p:txBody>
      </p:sp>
      <p:sp>
        <p:nvSpPr>
          <p:cNvPr id="9" name="Rectangle 8"/>
          <p:cNvSpPr/>
          <p:nvPr/>
        </p:nvSpPr>
        <p:spPr>
          <a:xfrm>
            <a:off x="118805" y="4292820"/>
            <a:ext cx="4182555" cy="369332"/>
          </a:xfrm>
          <a:prstGeom prst="rect">
            <a:avLst/>
          </a:prstGeom>
        </p:spPr>
        <p:txBody>
          <a:bodyPr wrap="none">
            <a:spAutoFit/>
          </a:bodyPr>
          <a:lstStyle/>
          <a:p>
            <a:r>
              <a:rPr lang="en-US" b="1" dirty="0">
                <a:latin typeface="Courier New" pitchFamily="49" charset="0"/>
                <a:cs typeface="Courier New" pitchFamily="49" charset="0"/>
              </a:rPr>
              <a:t>FROM suppliers JOIN shipments</a:t>
            </a:r>
          </a:p>
        </p:txBody>
      </p:sp>
    </p:spTree>
    <p:extLst>
      <p:ext uri="{BB962C8B-B14F-4D97-AF65-F5344CB8AC3E}">
        <p14:creationId xmlns:p14="http://schemas.microsoft.com/office/powerpoint/2010/main" val="118043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 name="Oval 9215"/>
          <p:cNvSpPr/>
          <p:nvPr/>
        </p:nvSpPr>
        <p:spPr>
          <a:xfrm>
            <a:off x="2406999" y="3638550"/>
            <a:ext cx="488601" cy="3048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Oval 44"/>
          <p:cNvSpPr/>
          <p:nvPr/>
        </p:nvSpPr>
        <p:spPr>
          <a:xfrm>
            <a:off x="5095387" y="3638550"/>
            <a:ext cx="543413" cy="3685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Oval 45"/>
          <p:cNvSpPr/>
          <p:nvPr/>
        </p:nvSpPr>
        <p:spPr>
          <a:xfrm>
            <a:off x="6328140" y="3638550"/>
            <a:ext cx="400201" cy="3048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7" name="Oval 46"/>
          <p:cNvSpPr/>
          <p:nvPr/>
        </p:nvSpPr>
        <p:spPr>
          <a:xfrm>
            <a:off x="7391400" y="3638550"/>
            <a:ext cx="533400" cy="36973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32"/>
          <p:cNvSpPr/>
          <p:nvPr/>
        </p:nvSpPr>
        <p:spPr>
          <a:xfrm>
            <a:off x="228600" y="3607020"/>
            <a:ext cx="5416868" cy="400110"/>
          </a:xfrm>
          <a:prstGeom prst="rect">
            <a:avLst/>
          </a:prstGeom>
        </p:spPr>
        <p:txBody>
          <a:bodyPr wrap="none">
            <a:spAutoFit/>
          </a:bodyPr>
          <a:lstStyle/>
          <a:p>
            <a:r>
              <a:rPr lang="en-US" sz="2000" b="1" dirty="0">
                <a:latin typeface="Courier New" pitchFamily="49" charset="0"/>
                <a:cs typeface="Courier New" pitchFamily="49" charset="0"/>
              </a:rPr>
              <a:t>FROM </a:t>
            </a:r>
            <a:r>
              <a:rPr lang="en-US" sz="2000" b="1" dirty="0" smtClean="0">
                <a:latin typeface="Courier New" pitchFamily="49" charset="0"/>
                <a:cs typeface="Courier New" pitchFamily="49" charset="0"/>
              </a:rPr>
              <a:t>suppliers s </a:t>
            </a:r>
            <a:r>
              <a:rPr lang="en-US" sz="2000" b="1" dirty="0">
                <a:latin typeface="Courier New" pitchFamily="49" charset="0"/>
                <a:cs typeface="Courier New" pitchFamily="49" charset="0"/>
              </a:rPr>
              <a:t>JOIN </a:t>
            </a:r>
            <a:r>
              <a:rPr lang="en-US" sz="2000" b="1" dirty="0" smtClean="0">
                <a:latin typeface="Courier New" pitchFamily="49" charset="0"/>
                <a:cs typeface="Courier New" pitchFamily="49" charset="0"/>
              </a:rPr>
              <a:t>shipments </a:t>
            </a:r>
            <a:r>
              <a:rPr lang="en-US" sz="2000" b="1" dirty="0" err="1" smtClean="0">
                <a:latin typeface="Courier New" pitchFamily="49" charset="0"/>
                <a:cs typeface="Courier New" pitchFamily="49" charset="0"/>
              </a:rPr>
              <a:t>sp</a:t>
            </a:r>
            <a:endParaRPr lang="en-US" sz="2000" b="1" dirty="0">
              <a:latin typeface="Courier New" pitchFamily="49" charset="0"/>
              <a:cs typeface="Courier New" pitchFamily="49" charset="0"/>
            </a:endParaRPr>
          </a:p>
        </p:txBody>
      </p:sp>
      <p:sp>
        <p:nvSpPr>
          <p:cNvPr id="32" name="Rectangle 31"/>
          <p:cNvSpPr/>
          <p:nvPr/>
        </p:nvSpPr>
        <p:spPr>
          <a:xfrm>
            <a:off x="5853744" y="3608178"/>
            <a:ext cx="2800767" cy="400110"/>
          </a:xfrm>
          <a:prstGeom prst="rect">
            <a:avLst/>
          </a:prstGeom>
        </p:spPr>
        <p:txBody>
          <a:bodyPr wrap="none">
            <a:spAutoFit/>
          </a:bodyPr>
          <a:lstStyle/>
          <a:p>
            <a:r>
              <a:rPr lang="en-US" sz="2000" b="1" dirty="0">
                <a:latin typeface="Courier New" pitchFamily="49" charset="0"/>
                <a:cs typeface="Courier New" pitchFamily="49" charset="0"/>
              </a:rPr>
              <a:t>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sp.sno</a:t>
            </a:r>
            <a:endParaRPr lang="en-US" sz="2000" dirty="0"/>
          </a:p>
        </p:txBody>
      </p:sp>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32 (continued): For every shipment, get the </a:t>
            </a:r>
            <a:r>
              <a:rPr lang="en-US" sz="2000" b="1" dirty="0"/>
              <a:t>s</a:t>
            </a:r>
            <a:r>
              <a:rPr lang="en-US" sz="2000" b="1" dirty="0" smtClean="0"/>
              <a:t>upplier name, part number and shipment quantity.</a:t>
            </a:r>
            <a:endParaRPr lang="en-US" sz="2000" b="1" dirty="0"/>
          </a:p>
        </p:txBody>
      </p:sp>
      <p:sp>
        <p:nvSpPr>
          <p:cNvPr id="7" name="TextBox 6"/>
          <p:cNvSpPr txBox="1"/>
          <p:nvPr/>
        </p:nvSpPr>
        <p:spPr>
          <a:xfrm>
            <a:off x="237045" y="1200150"/>
            <a:ext cx="3217547" cy="369332"/>
          </a:xfrm>
          <a:prstGeom prst="rect">
            <a:avLst/>
          </a:prstGeom>
          <a:noFill/>
        </p:spPr>
        <p:txBody>
          <a:bodyPr wrap="none" rtlCol="0">
            <a:spAutoFit/>
          </a:bodyPr>
          <a:lstStyle/>
          <a:p>
            <a:r>
              <a:rPr lang="en-US" b="1" dirty="0" smtClean="0">
                <a:latin typeface="Courier New" pitchFamily="49" charset="0"/>
                <a:cs typeface="Courier New" pitchFamily="49" charset="0"/>
              </a:rPr>
              <a:t>SELECT </a:t>
            </a:r>
            <a:r>
              <a:rPr lang="en-US" b="1" dirty="0" err="1" smtClean="0">
                <a:latin typeface="Courier New" pitchFamily="49" charset="0"/>
                <a:cs typeface="Courier New" pitchFamily="49" charset="0"/>
              </a:rPr>
              <a:t>sname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pno</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qty</a:t>
            </a:r>
            <a:endParaRPr lang="en-US" b="1" dirty="0" smtClean="0">
              <a:latin typeface="Courier New" pitchFamily="49" charset="0"/>
              <a:cs typeface="Courier New" pitchFamily="49" charset="0"/>
            </a:endParaRPr>
          </a:p>
        </p:txBody>
      </p:sp>
      <p:sp>
        <p:nvSpPr>
          <p:cNvPr id="8" name="Rectangle 7"/>
          <p:cNvSpPr/>
          <p:nvPr/>
        </p:nvSpPr>
        <p:spPr>
          <a:xfrm>
            <a:off x="4319270" y="1474578"/>
            <a:ext cx="4596130" cy="369332"/>
          </a:xfrm>
          <a:prstGeom prst="rect">
            <a:avLst/>
          </a:prstGeom>
        </p:spPr>
        <p:txBody>
          <a:bodyPr wrap="none">
            <a:spAutoFit/>
          </a:bodyPr>
          <a:lstStyle/>
          <a:p>
            <a:r>
              <a:rPr lang="en-US" b="1" dirty="0">
                <a:latin typeface="Courier New" pitchFamily="49" charset="0"/>
                <a:cs typeface="Courier New" pitchFamily="49" charset="0"/>
              </a:rPr>
              <a:t>ON </a:t>
            </a:r>
            <a:r>
              <a:rPr lang="en-US" b="1" dirty="0" err="1">
                <a:latin typeface="Courier New" pitchFamily="49" charset="0"/>
                <a:cs typeface="Courier New" pitchFamily="49" charset="0"/>
              </a:rPr>
              <a:t>suppliers.sno</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shipments.sno</a:t>
            </a:r>
            <a:endParaRPr lang="en-US" dirty="0"/>
          </a:p>
        </p:txBody>
      </p:sp>
      <p:sp>
        <p:nvSpPr>
          <p:cNvPr id="9" name="Rectangle 8"/>
          <p:cNvSpPr/>
          <p:nvPr/>
        </p:nvSpPr>
        <p:spPr>
          <a:xfrm>
            <a:off x="237045" y="1473420"/>
            <a:ext cx="4182555" cy="369332"/>
          </a:xfrm>
          <a:prstGeom prst="rect">
            <a:avLst/>
          </a:prstGeom>
        </p:spPr>
        <p:txBody>
          <a:bodyPr wrap="none">
            <a:spAutoFit/>
          </a:bodyPr>
          <a:lstStyle/>
          <a:p>
            <a:r>
              <a:rPr lang="en-US" b="1" dirty="0">
                <a:latin typeface="Courier New" pitchFamily="49" charset="0"/>
                <a:cs typeface="Courier New" pitchFamily="49" charset="0"/>
              </a:rPr>
              <a:t>FROM suppliers JOIN shipments</a:t>
            </a:r>
          </a:p>
        </p:txBody>
      </p:sp>
      <p:sp>
        <p:nvSpPr>
          <p:cNvPr id="28" name="Line Callout 1 27"/>
          <p:cNvSpPr/>
          <p:nvPr/>
        </p:nvSpPr>
        <p:spPr>
          <a:xfrm>
            <a:off x="5105400" y="2266950"/>
            <a:ext cx="3372001" cy="862346"/>
          </a:xfrm>
          <a:prstGeom prst="borderCallout1">
            <a:avLst>
              <a:gd name="adj1" fmla="val -751"/>
              <a:gd name="adj2" fmla="val 50265"/>
              <a:gd name="adj3" fmla="val -50821"/>
              <a:gd name="adj4" fmla="val 21512"/>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Real pain to write out long table names again and again.</a:t>
            </a:r>
            <a:endParaRPr lang="en-US" dirty="0">
              <a:solidFill>
                <a:schemeClr val="tx1"/>
              </a:solidFill>
            </a:endParaRPr>
          </a:p>
        </p:txBody>
      </p:sp>
      <p:cxnSp>
        <p:nvCxnSpPr>
          <p:cNvPr id="10" name="Straight Arrow Connector 9"/>
          <p:cNvCxnSpPr>
            <a:stCxn id="28" idx="3"/>
          </p:cNvCxnSpPr>
          <p:nvPr/>
        </p:nvCxnSpPr>
        <p:spPr>
          <a:xfrm flipV="1">
            <a:off x="6791401" y="1903844"/>
            <a:ext cx="599999" cy="36310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1" name="TextBox 30"/>
          <p:cNvSpPr txBox="1"/>
          <p:nvPr/>
        </p:nvSpPr>
        <p:spPr>
          <a:xfrm>
            <a:off x="228600" y="3333750"/>
            <a:ext cx="3570208" cy="400110"/>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p:txBody>
      </p:sp>
      <p:sp>
        <p:nvSpPr>
          <p:cNvPr id="36" name="Rectangle 35"/>
          <p:cNvSpPr/>
          <p:nvPr/>
        </p:nvSpPr>
        <p:spPr>
          <a:xfrm>
            <a:off x="2876399" y="4129910"/>
            <a:ext cx="3372001" cy="862346"/>
          </a:xfrm>
          <a:prstGeom prst="rect">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Create “aliases “ for the names of tables joined and use the aliases for subsequent references.</a:t>
            </a:r>
            <a:endParaRPr lang="en-US" dirty="0">
              <a:solidFill>
                <a:schemeClr val="tx1"/>
              </a:solidFill>
            </a:endParaRPr>
          </a:p>
        </p:txBody>
      </p:sp>
    </p:spTree>
    <p:extLst>
      <p:ext uri="{BB962C8B-B14F-4D97-AF65-F5344CB8AC3E}">
        <p14:creationId xmlns:p14="http://schemas.microsoft.com/office/powerpoint/2010/main" val="266467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216"/>
                                        </p:tgtEl>
                                        <p:attrNameLst>
                                          <p:attrName>style.visibility</p:attrName>
                                        </p:attrNameLst>
                                      </p:cBhvr>
                                      <p:to>
                                        <p:strVal val="visible"/>
                                      </p:to>
                                    </p:set>
                                    <p:animEffect transition="in" filter="fade">
                                      <p:cBhvr>
                                        <p:cTn id="50" dur="500"/>
                                        <p:tgtEl>
                                          <p:spTgt spid="92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 grpId="0" animBg="1"/>
      <p:bldP spid="45" grpId="0" animBg="1"/>
      <p:bldP spid="46" grpId="0" animBg="1"/>
      <p:bldP spid="47" grpId="0" animBg="1"/>
      <p:bldP spid="33" grpId="0"/>
      <p:bldP spid="32" grpId="0"/>
      <p:bldP spid="7" grpId="0"/>
      <p:bldP spid="8" grpId="0"/>
      <p:bldP spid="9" grpId="0"/>
      <p:bldP spid="28" grpId="0" animBg="1"/>
      <p:bldP spid="31" grpId="0"/>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24600" y="2287283"/>
            <a:ext cx="2473553" cy="4300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2" y="158158"/>
            <a:ext cx="8493351" cy="707886"/>
          </a:xfrm>
          <a:prstGeom prst="rect">
            <a:avLst/>
          </a:prstGeom>
          <a:noFill/>
        </p:spPr>
        <p:txBody>
          <a:bodyPr wrap="square" rtlCol="0">
            <a:spAutoFit/>
          </a:bodyPr>
          <a:lstStyle/>
          <a:p>
            <a:r>
              <a:rPr lang="en-US" sz="2000" b="1" dirty="0" smtClean="0"/>
              <a:t>Query 32 (continued): For every shipment, get the </a:t>
            </a:r>
            <a:r>
              <a:rPr lang="en-US" sz="2000" b="1" dirty="0"/>
              <a:t>s</a:t>
            </a:r>
            <a:r>
              <a:rPr lang="en-US" sz="2000" b="1" dirty="0" smtClean="0"/>
              <a:t>upplier name, part number and shipment quantity.</a:t>
            </a:r>
            <a:endParaRPr lang="en-US" sz="2000" b="1" dirty="0"/>
          </a:p>
        </p:txBody>
      </p:sp>
      <p:grpSp>
        <p:nvGrpSpPr>
          <p:cNvPr id="2" name="Group 1"/>
          <p:cNvGrpSpPr/>
          <p:nvPr/>
        </p:nvGrpSpPr>
        <p:grpSpPr>
          <a:xfrm>
            <a:off x="457200" y="843353"/>
            <a:ext cx="5181600" cy="2566597"/>
            <a:chOff x="457200" y="653280"/>
            <a:chExt cx="6116968" cy="3573355"/>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2" y="13575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457200" y="653280"/>
              <a:ext cx="1365438" cy="307777"/>
            </a:xfrm>
            <a:prstGeom prst="rect">
              <a:avLst/>
            </a:prstGeom>
            <a:noFill/>
          </p:spPr>
          <p:txBody>
            <a:bodyPr wrap="none" rtlCol="0">
              <a:spAutoFit/>
            </a:bodyPr>
            <a:lstStyle/>
            <a:p>
              <a:r>
                <a:rPr lang="en-US" sz="1400" dirty="0" smtClean="0"/>
                <a:t>Shipments table</a:t>
              </a:r>
              <a:endParaRPr lang="en-US" sz="1400" dirty="0"/>
            </a:p>
          </p:txBody>
        </p:sp>
        <p:sp>
          <p:nvSpPr>
            <p:cNvPr id="14" name="TextBox 13"/>
            <p:cNvSpPr txBox="1"/>
            <p:nvPr/>
          </p:nvSpPr>
          <p:spPr>
            <a:xfrm>
              <a:off x="3882942" y="653280"/>
              <a:ext cx="2691226" cy="728455"/>
            </a:xfrm>
            <a:prstGeom prst="rect">
              <a:avLst/>
            </a:prstGeom>
            <a:noFill/>
          </p:spPr>
          <p:txBody>
            <a:bodyPr wrap="square" rtlCol="0">
              <a:spAutoFit/>
            </a:bodyPr>
            <a:lstStyle/>
            <a:p>
              <a:r>
                <a:rPr lang="en-US" sz="1400" dirty="0" smtClean="0"/>
                <a:t>Appended supplier information</a:t>
              </a:r>
              <a:endParaRPr lang="en-US" sz="1400" dirty="0"/>
            </a:p>
          </p:txBody>
        </p:sp>
        <p:grpSp>
          <p:nvGrpSpPr>
            <p:cNvPr id="6" name="Group 5"/>
            <p:cNvGrpSpPr/>
            <p:nvPr/>
          </p:nvGrpSpPr>
          <p:grpSpPr>
            <a:xfrm>
              <a:off x="3917732" y="1365079"/>
              <a:ext cx="2447925" cy="2409825"/>
              <a:chOff x="3841530" y="2062546"/>
              <a:chExt cx="2447925" cy="2409825"/>
            </a:xfrm>
          </p:grpSpPr>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9231" name="Freeform 9230"/>
            <p:cNvSpPr/>
            <p:nvPr/>
          </p:nvSpPr>
          <p:spPr>
            <a:xfrm>
              <a:off x="797803" y="3764173"/>
              <a:ext cx="3373821" cy="462462"/>
            </a:xfrm>
            <a:custGeom>
              <a:avLst/>
              <a:gdLst>
                <a:gd name="connsiteX0" fmla="*/ 0 w 3373821"/>
                <a:gd name="connsiteY0" fmla="*/ 0 h 462462"/>
                <a:gd name="connsiteX1" fmla="*/ 1881352 w 3373821"/>
                <a:gd name="connsiteY1" fmla="*/ 462456 h 462462"/>
                <a:gd name="connsiteX2" fmla="*/ 3373821 w 3373821"/>
                <a:gd name="connsiteY2" fmla="*/ 10511 h 462462"/>
              </a:gdLst>
              <a:ahLst/>
              <a:cxnLst>
                <a:cxn ang="0">
                  <a:pos x="connsiteX0" y="connsiteY0"/>
                </a:cxn>
                <a:cxn ang="0">
                  <a:pos x="connsiteX1" y="connsiteY1"/>
                </a:cxn>
                <a:cxn ang="0">
                  <a:pos x="connsiteX2" y="connsiteY2"/>
                </a:cxn>
              </a:cxnLst>
              <a:rect l="l" t="t" r="r" b="b"/>
              <a:pathLst>
                <a:path w="3373821" h="462462">
                  <a:moveTo>
                    <a:pt x="0" y="0"/>
                  </a:moveTo>
                  <a:cubicBezTo>
                    <a:pt x="659524" y="230352"/>
                    <a:pt x="1319049" y="460704"/>
                    <a:pt x="1881352" y="462456"/>
                  </a:cubicBezTo>
                  <a:cubicBezTo>
                    <a:pt x="2443655" y="464208"/>
                    <a:pt x="3119821" y="84084"/>
                    <a:pt x="3373821" y="10511"/>
                  </a:cubicBezTo>
                </a:path>
              </a:pathLst>
            </a:custGeom>
            <a:noFill/>
            <a:ln w="76200">
              <a:solidFill>
                <a:schemeClr val="accent2"/>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858318" y="1300598"/>
            <a:ext cx="3217547" cy="1370336"/>
            <a:chOff x="5858318" y="1300598"/>
            <a:chExt cx="3217547" cy="1370336"/>
          </a:xfrm>
        </p:grpSpPr>
        <p:sp>
          <p:nvSpPr>
            <p:cNvPr id="24" name="Rectangle 23"/>
            <p:cNvSpPr/>
            <p:nvPr/>
          </p:nvSpPr>
          <p:spPr>
            <a:xfrm>
              <a:off x="5858318" y="1616434"/>
              <a:ext cx="2800767" cy="707886"/>
            </a:xfrm>
            <a:prstGeom prst="rect">
              <a:avLst/>
            </a:prstGeom>
          </p:spPr>
          <p:txBody>
            <a:bodyPr wrap="none">
              <a:spAutoFit/>
            </a:bodyPr>
            <a:lstStyle/>
            <a:p>
              <a:r>
                <a:rPr lang="en-US" sz="2000" b="1" dirty="0">
                  <a:latin typeface="Courier New" pitchFamily="49" charset="0"/>
                  <a:cs typeface="Courier New" pitchFamily="49" charset="0"/>
                </a:rPr>
                <a:t>FROM </a:t>
              </a:r>
              <a:r>
                <a:rPr lang="en-US" sz="2000" b="1" dirty="0" smtClean="0">
                  <a:latin typeface="Courier New" pitchFamily="49" charset="0"/>
                  <a:cs typeface="Courier New" pitchFamily="49" charset="0"/>
                </a:rPr>
                <a:t>suppliers s </a:t>
              </a:r>
            </a:p>
            <a:p>
              <a:r>
                <a:rPr lang="en-US" sz="2000" b="1" dirty="0" smtClean="0">
                  <a:latin typeface="Courier New" pitchFamily="49" charset="0"/>
                  <a:cs typeface="Courier New" pitchFamily="49" charset="0"/>
                </a:rPr>
                <a:t>JOIN shipments </a:t>
              </a:r>
              <a:r>
                <a:rPr lang="en-US" sz="2000" b="1" dirty="0" err="1" smtClean="0">
                  <a:latin typeface="Courier New" pitchFamily="49" charset="0"/>
                  <a:cs typeface="Courier New" pitchFamily="49" charset="0"/>
                </a:rPr>
                <a:t>sp</a:t>
              </a:r>
              <a:endParaRPr lang="en-US" sz="2000" b="1" dirty="0">
                <a:latin typeface="Courier New" pitchFamily="49" charset="0"/>
                <a:cs typeface="Courier New" pitchFamily="49" charset="0"/>
              </a:endParaRPr>
            </a:p>
          </p:txBody>
        </p:sp>
        <p:sp>
          <p:nvSpPr>
            <p:cNvPr id="26" name="Rectangle 25"/>
            <p:cNvSpPr/>
            <p:nvPr/>
          </p:nvSpPr>
          <p:spPr>
            <a:xfrm>
              <a:off x="5858318" y="2270824"/>
              <a:ext cx="2800767" cy="400110"/>
            </a:xfrm>
            <a:prstGeom prst="rect">
              <a:avLst/>
            </a:prstGeom>
          </p:spPr>
          <p:txBody>
            <a:bodyPr wrap="none">
              <a:spAutoFit/>
            </a:bodyPr>
            <a:lstStyle/>
            <a:p>
              <a:r>
                <a:rPr lang="en-US" sz="2000" b="1" dirty="0">
                  <a:latin typeface="Courier New" pitchFamily="49" charset="0"/>
                  <a:cs typeface="Courier New" pitchFamily="49" charset="0"/>
                </a:rPr>
                <a:t>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sp.sno</a:t>
              </a:r>
              <a:endParaRPr lang="en-US" sz="2000" dirty="0"/>
            </a:p>
          </p:txBody>
        </p:sp>
        <p:sp>
          <p:nvSpPr>
            <p:cNvPr id="27" name="TextBox 26"/>
            <p:cNvSpPr txBox="1"/>
            <p:nvPr/>
          </p:nvSpPr>
          <p:spPr>
            <a:xfrm>
              <a:off x="5858318" y="1300598"/>
              <a:ext cx="3217547" cy="369332"/>
            </a:xfrm>
            <a:prstGeom prst="rect">
              <a:avLst/>
            </a:prstGeom>
            <a:noFill/>
          </p:spPr>
          <p:txBody>
            <a:bodyPr wrap="none" rtlCol="0">
              <a:spAutoFit/>
            </a:bodyPr>
            <a:lstStyle/>
            <a:p>
              <a:r>
                <a:rPr lang="en-US" b="1" dirty="0" smtClean="0">
                  <a:latin typeface="Courier New" pitchFamily="49" charset="0"/>
                  <a:cs typeface="Courier New" pitchFamily="49" charset="0"/>
                </a:rPr>
                <a:t>SELECT </a:t>
              </a:r>
              <a:r>
                <a:rPr lang="en-US" b="1" dirty="0" err="1" smtClean="0">
                  <a:latin typeface="Courier New" pitchFamily="49" charset="0"/>
                  <a:cs typeface="Courier New" pitchFamily="49" charset="0"/>
                </a:rPr>
                <a:t>sname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pno</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qty</a:t>
              </a:r>
              <a:endParaRPr lang="en-US" b="1" dirty="0" smtClean="0">
                <a:latin typeface="Courier New" pitchFamily="49" charset="0"/>
                <a:cs typeface="Courier New" pitchFamily="49" charset="0"/>
              </a:endParaRPr>
            </a:p>
          </p:txBody>
        </p:sp>
      </p:grpSp>
      <p:sp>
        <p:nvSpPr>
          <p:cNvPr id="28" name="Line Callout 1 27"/>
          <p:cNvSpPr/>
          <p:nvPr/>
        </p:nvSpPr>
        <p:spPr>
          <a:xfrm>
            <a:off x="5625662" y="3486150"/>
            <a:ext cx="2595118" cy="1447800"/>
          </a:xfrm>
          <a:prstGeom prst="borderCallout1">
            <a:avLst>
              <a:gd name="adj1" fmla="val -362"/>
              <a:gd name="adj2" fmla="val 51437"/>
              <a:gd name="adj3" fmla="val -50431"/>
              <a:gd name="adj4" fmla="val 602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Because of this, the system only appends information for supplier numbers that  appear in the shipments table. </a:t>
            </a:r>
            <a:endParaRPr lang="en-US" dirty="0">
              <a:solidFill>
                <a:schemeClr val="tx1"/>
              </a:solidFill>
            </a:endParaRPr>
          </a:p>
        </p:txBody>
      </p:sp>
      <p:sp>
        <p:nvSpPr>
          <p:cNvPr id="31" name="Line Callout 1 30"/>
          <p:cNvSpPr/>
          <p:nvPr/>
        </p:nvSpPr>
        <p:spPr>
          <a:xfrm>
            <a:off x="2738882" y="3562350"/>
            <a:ext cx="2595118" cy="533400"/>
          </a:xfrm>
          <a:prstGeom prst="borderCallout1">
            <a:avLst>
              <a:gd name="adj1" fmla="val -362"/>
              <a:gd name="adj2" fmla="val 51437"/>
              <a:gd name="adj3" fmla="val -71069"/>
              <a:gd name="adj4" fmla="val 4567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Why no S3 or S5?</a:t>
            </a:r>
            <a:endParaRPr lang="en-US" dirty="0">
              <a:solidFill>
                <a:schemeClr val="tx1"/>
              </a:solidFill>
            </a:endParaRPr>
          </a:p>
        </p:txBody>
      </p:sp>
      <p:sp>
        <p:nvSpPr>
          <p:cNvPr id="9" name="TextBox 8"/>
          <p:cNvSpPr txBox="1"/>
          <p:nvPr/>
        </p:nvSpPr>
        <p:spPr>
          <a:xfrm>
            <a:off x="317940" y="3562350"/>
            <a:ext cx="2220480" cy="461665"/>
          </a:xfrm>
          <a:prstGeom prst="rect">
            <a:avLst/>
          </a:prstGeom>
          <a:noFill/>
        </p:spPr>
        <p:txBody>
          <a:bodyPr wrap="none" rtlCol="0">
            <a:spAutoFit/>
          </a:bodyPr>
          <a:lstStyle/>
          <a:p>
            <a:r>
              <a:rPr lang="en-US" sz="2400" dirty="0" smtClean="0">
                <a:latin typeface="Arial Black" pitchFamily="34" charset="0"/>
              </a:rPr>
              <a:t>INNER JOIN</a:t>
            </a:r>
            <a:endParaRPr lang="en-US" sz="2400" dirty="0">
              <a:latin typeface="Arial Black" pitchFamily="34" charset="0"/>
            </a:endParaRPr>
          </a:p>
        </p:txBody>
      </p:sp>
    </p:spTree>
    <p:extLst>
      <p:ext uri="{BB962C8B-B14F-4D97-AF65-F5344CB8AC3E}">
        <p14:creationId xmlns:p14="http://schemas.microsoft.com/office/powerpoint/2010/main" val="37802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31"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971550"/>
            <a:ext cx="4762842" cy="923330"/>
          </a:xfrm>
          <a:prstGeom prst="rect">
            <a:avLst/>
          </a:prstGeom>
          <a:noFill/>
        </p:spPr>
        <p:txBody>
          <a:bodyPr wrap="none" rtlCol="0">
            <a:spAutoFit/>
          </a:bodyPr>
          <a:lstStyle/>
          <a:p>
            <a:r>
              <a:rPr lang="en-US" sz="5400" dirty="0" smtClean="0">
                <a:latin typeface="Arial Black" pitchFamily="34" charset="0"/>
              </a:rPr>
              <a:t>INNER JOIN</a:t>
            </a:r>
            <a:endParaRPr lang="en-US" sz="5400" dirty="0">
              <a:latin typeface="Arial Black" pitchFamily="34" charset="0"/>
            </a:endParaRPr>
          </a:p>
        </p:txBody>
      </p:sp>
      <p:sp>
        <p:nvSpPr>
          <p:cNvPr id="3" name="TextBox 2"/>
          <p:cNvSpPr txBox="1"/>
          <p:nvPr/>
        </p:nvSpPr>
        <p:spPr>
          <a:xfrm>
            <a:off x="1219200" y="2671599"/>
            <a:ext cx="6984797" cy="461665"/>
          </a:xfrm>
          <a:prstGeom prst="rect">
            <a:avLst/>
          </a:prstGeom>
          <a:noFill/>
        </p:spPr>
        <p:txBody>
          <a:bodyPr wrap="none" rtlCol="0">
            <a:spAutoFit/>
          </a:bodyPr>
          <a:lstStyle/>
          <a:p>
            <a:r>
              <a:rPr lang="en-US" sz="2400" dirty="0" smtClean="0"/>
              <a:t>Default method when we do not specify anything else.</a:t>
            </a:r>
            <a:endParaRPr lang="en-US" sz="2400" dirty="0"/>
          </a:p>
        </p:txBody>
      </p:sp>
    </p:spTree>
    <p:extLst>
      <p:ext uri="{BB962C8B-B14F-4D97-AF65-F5344CB8AC3E}">
        <p14:creationId xmlns:p14="http://schemas.microsoft.com/office/powerpoint/2010/main" val="2280217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8"/>
            <a:ext cx="1524000" cy="1357569"/>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7"/>
            <a:ext cx="884440" cy="727510"/>
          </a:xfrm>
          <a:prstGeom prst="rect">
            <a:avLst/>
          </a:prstGeom>
          <a:noFill/>
          <a:extLst>
            <a:ext uri="{909E8E84-426E-40dd-AFC4-6F175D3DCCD1}">
              <a14:hiddenFill xmlns:a14="http://schemas.microsoft.com/office/drawing/2010/main" xmlns="">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2" y="3870887"/>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8"/>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033" name="TextBox 1032"/>
          <p:cNvSpPr txBox="1"/>
          <p:nvPr/>
        </p:nvSpPr>
        <p:spPr>
          <a:xfrm>
            <a:off x="609602" y="4476751"/>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4"/>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3"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7"/>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3" y="967166"/>
            <a:ext cx="1614349" cy="804485"/>
          </a:xfrm>
          <a:prstGeom prst="rect">
            <a:avLst/>
          </a:prstGeom>
          <a:noFill/>
          <a:extLst>
            <a:ext uri="{909E8E84-426E-40dd-AFC4-6F175D3DCCD1}">
              <a14:hiddenFill xmlns:a14="http://schemas.microsoft.com/office/drawing/2010/main" xmlns="">
                <a:solidFill>
                  <a:srgbClr val="FFFFFF"/>
                </a:solidFill>
              </a14:hiddenFill>
            </a:ext>
          </a:extLst>
        </p:spPr>
      </p:pic>
      <p:sp>
        <p:nvSpPr>
          <p:cNvPr id="1041" name="TextBox 1040"/>
          <p:cNvSpPr txBox="1"/>
          <p:nvPr/>
        </p:nvSpPr>
        <p:spPr>
          <a:xfrm>
            <a:off x="2070572" y="1123951"/>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1"/>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TextBox 55"/>
          <p:cNvSpPr txBox="1"/>
          <p:nvPr/>
        </p:nvSpPr>
        <p:spPr>
          <a:xfrm>
            <a:off x="6781803" y="721669"/>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8" y="693523"/>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1"/>
            <a:ext cx="2632708" cy="307777"/>
          </a:xfrm>
          <a:prstGeom prst="rect">
            <a:avLst/>
          </a:prstGeom>
          <a:noFill/>
        </p:spPr>
        <p:txBody>
          <a:bodyPr wrap="none" rtlCol="0">
            <a:spAutoFit/>
          </a:bodyPr>
          <a:lstStyle/>
          <a:p>
            <a:r>
              <a:rPr lang="en-US" sz="1400" dirty="0" smtClean="0"/>
              <a:t>SQL – Structured Query Language</a:t>
            </a:r>
            <a:endParaRPr lang="en-US" sz="1400" dirty="0"/>
          </a:p>
        </p:txBody>
      </p:sp>
      <p:sp>
        <p:nvSpPr>
          <p:cNvPr id="2" name="Down Arrow 1"/>
          <p:cNvSpPr/>
          <p:nvPr/>
        </p:nvSpPr>
        <p:spPr>
          <a:xfrm>
            <a:off x="4181064" y="361950"/>
            <a:ext cx="363854" cy="33157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0" name="Down Arrow 29"/>
          <p:cNvSpPr/>
          <p:nvPr/>
        </p:nvSpPr>
        <p:spPr>
          <a:xfrm>
            <a:off x="2514600" y="2228850"/>
            <a:ext cx="363854" cy="3429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1" name="Down Arrow 30"/>
          <p:cNvSpPr/>
          <p:nvPr/>
        </p:nvSpPr>
        <p:spPr>
          <a:xfrm>
            <a:off x="5979242" y="2419350"/>
            <a:ext cx="363854" cy="4191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82410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33 : For every shipment, get the part name, project number and shipment quantity. (Your turn)</a:t>
            </a:r>
            <a:endParaRPr lang="en-US" sz="2000" b="1" dirty="0"/>
          </a:p>
        </p:txBody>
      </p:sp>
      <p:sp>
        <p:nvSpPr>
          <p:cNvPr id="7" name="TextBox 6"/>
          <p:cNvSpPr txBox="1"/>
          <p:nvPr/>
        </p:nvSpPr>
        <p:spPr>
          <a:xfrm>
            <a:off x="55180" y="4062385"/>
            <a:ext cx="4240263"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SELECT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name</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j</a:t>
            </a:r>
            <a:r>
              <a:rPr lang="en-US" sz="2400" b="1" dirty="0" err="1" smtClean="0">
                <a:latin typeface="Courier New" pitchFamily="49" charset="0"/>
                <a:cs typeface="Courier New" pitchFamily="49" charset="0"/>
              </a:rPr>
              <a:t>no</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qty</a:t>
            </a:r>
            <a:endParaRPr lang="en-US" sz="2400" b="1" dirty="0" smtClean="0">
              <a:latin typeface="Courier New" pitchFamily="49" charset="0"/>
              <a:cs typeface="Courier New" pitchFamily="49" charset="0"/>
            </a:endParaRPr>
          </a:p>
        </p:txBody>
      </p:sp>
      <p:sp>
        <p:nvSpPr>
          <p:cNvPr id="8" name="Rectangle 7"/>
          <p:cNvSpPr/>
          <p:nvPr/>
        </p:nvSpPr>
        <p:spPr>
          <a:xfrm>
            <a:off x="5679954" y="4472285"/>
            <a:ext cx="3318537" cy="461665"/>
          </a:xfrm>
          <a:prstGeom prst="rect">
            <a:avLst/>
          </a:prstGeom>
        </p:spPr>
        <p:txBody>
          <a:bodyPr wrap="none">
            <a:spAutoFit/>
          </a:bodyPr>
          <a:lstStyle/>
          <a:p>
            <a:r>
              <a:rPr lang="en-US" sz="2400" b="1" dirty="0">
                <a:latin typeface="Courier New" pitchFamily="49" charset="0"/>
                <a:cs typeface="Courier New" pitchFamily="49" charset="0"/>
              </a:rPr>
              <a:t>ON </a:t>
            </a:r>
            <a:r>
              <a:rPr lang="en-US" sz="2400" b="1" dirty="0" err="1" smtClean="0">
                <a:latin typeface="Courier New" pitchFamily="49" charset="0"/>
                <a:cs typeface="Courier New" pitchFamily="49" charset="0"/>
              </a:rPr>
              <a:t>p.pno</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 </a:t>
            </a:r>
            <a:r>
              <a:rPr lang="en-US" sz="2400" b="1" dirty="0" err="1" smtClean="0">
                <a:latin typeface="Courier New" pitchFamily="49" charset="0"/>
                <a:cs typeface="Courier New" pitchFamily="49" charset="0"/>
              </a:rPr>
              <a:t>sp.pno</a:t>
            </a:r>
            <a:endParaRPr lang="en-US" sz="2400" dirty="0"/>
          </a:p>
        </p:txBody>
      </p:sp>
      <p:sp>
        <p:nvSpPr>
          <p:cNvPr id="9" name="Rectangle 8"/>
          <p:cNvSpPr/>
          <p:nvPr/>
        </p:nvSpPr>
        <p:spPr>
          <a:xfrm>
            <a:off x="76200" y="4440755"/>
            <a:ext cx="5899372" cy="461665"/>
          </a:xfrm>
          <a:prstGeom prst="rect">
            <a:avLst/>
          </a:prstGeom>
        </p:spPr>
        <p:txBody>
          <a:bodyPr wrap="none">
            <a:spAutoFit/>
          </a:bodyPr>
          <a:lstStyle/>
          <a:p>
            <a:r>
              <a:rPr lang="en-US" sz="2400" b="1" dirty="0">
                <a:latin typeface="Courier New" pitchFamily="49" charset="0"/>
                <a:cs typeface="Courier New" pitchFamily="49" charset="0"/>
              </a:rPr>
              <a:t>FROM </a:t>
            </a:r>
            <a:r>
              <a:rPr lang="en-US" sz="2400" b="1" dirty="0" smtClean="0">
                <a:latin typeface="Courier New" pitchFamily="49" charset="0"/>
                <a:cs typeface="Courier New" pitchFamily="49" charset="0"/>
              </a:rPr>
              <a:t>parts p JOIN shipments </a:t>
            </a:r>
            <a:r>
              <a:rPr lang="en-US" sz="2400" b="1" dirty="0" err="1" smtClean="0">
                <a:latin typeface="Courier New" pitchFamily="49" charset="0"/>
                <a:cs typeface="Courier New" pitchFamily="49" charset="0"/>
              </a:rPr>
              <a:t>sp</a:t>
            </a:r>
            <a:r>
              <a:rPr lang="en-US" sz="2400" b="1" dirty="0" smtClean="0">
                <a:latin typeface="Courier New" pitchFamily="49" charset="0"/>
                <a:cs typeface="Courier New" pitchFamily="49" charset="0"/>
              </a:rPr>
              <a:t> </a:t>
            </a:r>
            <a:endParaRPr lang="en-US" sz="2400" b="1" dirty="0">
              <a:latin typeface="Courier New" pitchFamily="49" charset="0"/>
              <a:cs typeface="Courier New" pitchFamily="49" charset="0"/>
            </a:endParaRPr>
          </a:p>
        </p:txBody>
      </p:sp>
      <p:grpSp>
        <p:nvGrpSpPr>
          <p:cNvPr id="13" name="Group 12"/>
          <p:cNvGrpSpPr/>
          <p:nvPr/>
        </p:nvGrpSpPr>
        <p:grpSpPr>
          <a:xfrm>
            <a:off x="457200" y="1064392"/>
            <a:ext cx="3291418" cy="2421758"/>
            <a:chOff x="457200" y="1064392"/>
            <a:chExt cx="3291418" cy="2421758"/>
          </a:xfrm>
        </p:grpSpPr>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2" y="1513506"/>
              <a:ext cx="3291416" cy="19726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 name="TextBox 50"/>
            <p:cNvSpPr txBox="1"/>
            <p:nvPr/>
          </p:nvSpPr>
          <p:spPr>
            <a:xfrm>
              <a:off x="457200" y="1064392"/>
              <a:ext cx="1257937" cy="264964"/>
            </a:xfrm>
            <a:prstGeom prst="rect">
              <a:avLst/>
            </a:prstGeom>
            <a:noFill/>
          </p:spPr>
          <p:txBody>
            <a:bodyPr wrap="none" rtlCol="0">
              <a:spAutoFit/>
            </a:bodyPr>
            <a:lstStyle/>
            <a:p>
              <a:r>
                <a:rPr lang="en-US" sz="1400" dirty="0" smtClean="0"/>
                <a:t>Shipments table</a:t>
              </a:r>
              <a:endParaRPr lang="en-US" sz="1400" dirty="0"/>
            </a:p>
          </p:txBody>
        </p:sp>
      </p:grpSp>
      <p:grpSp>
        <p:nvGrpSpPr>
          <p:cNvPr id="16" name="Group 15"/>
          <p:cNvGrpSpPr/>
          <p:nvPr/>
        </p:nvGrpSpPr>
        <p:grpSpPr>
          <a:xfrm>
            <a:off x="3810000" y="1047750"/>
            <a:ext cx="1829860" cy="2472560"/>
            <a:chOff x="3810000" y="1047750"/>
            <a:chExt cx="1829860" cy="2472560"/>
          </a:xfrm>
        </p:grpSpPr>
        <p:sp>
          <p:nvSpPr>
            <p:cNvPr id="12" name="TextBox 11"/>
            <p:cNvSpPr txBox="1"/>
            <p:nvPr/>
          </p:nvSpPr>
          <p:spPr>
            <a:xfrm>
              <a:off x="3810000" y="1611581"/>
              <a:ext cx="1789785" cy="276999"/>
            </a:xfrm>
            <a:prstGeom prst="rect">
              <a:avLst/>
            </a:prstGeom>
            <a:noFill/>
          </p:spPr>
          <p:txBody>
            <a:bodyPr wrap="none" rtlCol="0">
              <a:spAutoFit/>
            </a:bodyPr>
            <a:lstStyle/>
            <a:p>
              <a:r>
                <a:rPr lang="en-US" sz="1200" dirty="0" smtClean="0"/>
                <a:t>P1 Nut    Red    12 London</a:t>
              </a:r>
              <a:endParaRPr lang="en-US" sz="1200" dirty="0"/>
            </a:p>
          </p:txBody>
        </p:sp>
        <p:sp>
          <p:nvSpPr>
            <p:cNvPr id="71" name="TextBox 70"/>
            <p:cNvSpPr txBox="1"/>
            <p:nvPr/>
          </p:nvSpPr>
          <p:spPr>
            <a:xfrm>
              <a:off x="3810000" y="1778220"/>
              <a:ext cx="1825051" cy="276999"/>
            </a:xfrm>
            <a:prstGeom prst="rect">
              <a:avLst/>
            </a:prstGeom>
            <a:noFill/>
          </p:spPr>
          <p:txBody>
            <a:bodyPr wrap="none" rtlCol="0">
              <a:spAutoFit/>
            </a:bodyPr>
            <a:lstStyle/>
            <a:p>
              <a:r>
                <a:rPr lang="en-US" sz="1200" dirty="0" smtClean="0"/>
                <a:t>P1 Nut    Red     12 London</a:t>
              </a:r>
              <a:endParaRPr lang="en-US" sz="1200" dirty="0"/>
            </a:p>
          </p:txBody>
        </p:sp>
        <p:sp>
          <p:nvSpPr>
            <p:cNvPr id="72" name="TextBox 71"/>
            <p:cNvSpPr txBox="1"/>
            <p:nvPr/>
          </p:nvSpPr>
          <p:spPr>
            <a:xfrm>
              <a:off x="3810000" y="1941130"/>
              <a:ext cx="1723998" cy="276999"/>
            </a:xfrm>
            <a:prstGeom prst="rect">
              <a:avLst/>
            </a:prstGeom>
            <a:noFill/>
          </p:spPr>
          <p:txBody>
            <a:bodyPr wrap="none" rtlCol="0">
              <a:spAutoFit/>
            </a:bodyPr>
            <a:lstStyle/>
            <a:p>
              <a:r>
                <a:rPr lang="en-US" sz="1200" dirty="0" smtClean="0"/>
                <a:t>P3 Screw Blue   17 Rome</a:t>
              </a:r>
              <a:endParaRPr lang="en-US" sz="1200" dirty="0"/>
            </a:p>
          </p:txBody>
        </p:sp>
        <p:sp>
          <p:nvSpPr>
            <p:cNvPr id="73" name="TextBox 72"/>
            <p:cNvSpPr txBox="1"/>
            <p:nvPr/>
          </p:nvSpPr>
          <p:spPr>
            <a:xfrm>
              <a:off x="3810000" y="2093530"/>
              <a:ext cx="1723998" cy="276999"/>
            </a:xfrm>
            <a:prstGeom prst="rect">
              <a:avLst/>
            </a:prstGeom>
            <a:noFill/>
          </p:spPr>
          <p:txBody>
            <a:bodyPr wrap="none" rtlCol="0">
              <a:spAutoFit/>
            </a:bodyPr>
            <a:lstStyle/>
            <a:p>
              <a:r>
                <a:rPr lang="en-US" sz="1200" dirty="0" smtClean="0"/>
                <a:t>P3 Screw Blue   17 Rome</a:t>
              </a:r>
              <a:endParaRPr lang="en-US" sz="1200" dirty="0"/>
            </a:p>
          </p:txBody>
        </p:sp>
        <p:sp>
          <p:nvSpPr>
            <p:cNvPr id="74" name="TextBox 73"/>
            <p:cNvSpPr txBox="1"/>
            <p:nvPr/>
          </p:nvSpPr>
          <p:spPr>
            <a:xfrm>
              <a:off x="3810000" y="2266950"/>
              <a:ext cx="1723998" cy="276999"/>
            </a:xfrm>
            <a:prstGeom prst="rect">
              <a:avLst/>
            </a:prstGeom>
            <a:noFill/>
          </p:spPr>
          <p:txBody>
            <a:bodyPr wrap="none" rtlCol="0">
              <a:spAutoFit/>
            </a:bodyPr>
            <a:lstStyle/>
            <a:p>
              <a:r>
                <a:rPr lang="en-US" sz="1200" dirty="0" smtClean="0"/>
                <a:t>P3 Screw Blue   17 Rome</a:t>
              </a:r>
              <a:endParaRPr lang="en-US" sz="1200" dirty="0"/>
            </a:p>
          </p:txBody>
        </p:sp>
        <p:sp>
          <p:nvSpPr>
            <p:cNvPr id="75" name="TextBox 74"/>
            <p:cNvSpPr txBox="1"/>
            <p:nvPr/>
          </p:nvSpPr>
          <p:spPr>
            <a:xfrm>
              <a:off x="3810000" y="2429860"/>
              <a:ext cx="1723998" cy="276999"/>
            </a:xfrm>
            <a:prstGeom prst="rect">
              <a:avLst/>
            </a:prstGeom>
            <a:noFill/>
          </p:spPr>
          <p:txBody>
            <a:bodyPr wrap="none" rtlCol="0">
              <a:spAutoFit/>
            </a:bodyPr>
            <a:lstStyle/>
            <a:p>
              <a:r>
                <a:rPr lang="en-US" sz="1200" dirty="0" smtClean="0"/>
                <a:t>P3 Screw Blue   17 Rome</a:t>
              </a:r>
              <a:endParaRPr lang="en-US" sz="1200" dirty="0"/>
            </a:p>
          </p:txBody>
        </p:sp>
        <p:sp>
          <p:nvSpPr>
            <p:cNvPr id="76" name="TextBox 75"/>
            <p:cNvSpPr txBox="1"/>
            <p:nvPr/>
          </p:nvSpPr>
          <p:spPr>
            <a:xfrm>
              <a:off x="3810000" y="2603280"/>
              <a:ext cx="1723998" cy="276999"/>
            </a:xfrm>
            <a:prstGeom prst="rect">
              <a:avLst/>
            </a:prstGeom>
            <a:noFill/>
          </p:spPr>
          <p:txBody>
            <a:bodyPr wrap="none" rtlCol="0">
              <a:spAutoFit/>
            </a:bodyPr>
            <a:lstStyle/>
            <a:p>
              <a:r>
                <a:rPr lang="en-US" sz="1200" dirty="0" smtClean="0"/>
                <a:t>P3 Screw Blue   17 Rome</a:t>
              </a:r>
              <a:endParaRPr lang="en-US" sz="1200" dirty="0"/>
            </a:p>
          </p:txBody>
        </p:sp>
        <p:sp>
          <p:nvSpPr>
            <p:cNvPr id="77" name="TextBox 76"/>
            <p:cNvSpPr txBox="1"/>
            <p:nvPr/>
          </p:nvSpPr>
          <p:spPr>
            <a:xfrm>
              <a:off x="3810000" y="2755680"/>
              <a:ext cx="1723998" cy="276999"/>
            </a:xfrm>
            <a:prstGeom prst="rect">
              <a:avLst/>
            </a:prstGeom>
            <a:noFill/>
          </p:spPr>
          <p:txBody>
            <a:bodyPr wrap="none" rtlCol="0">
              <a:spAutoFit/>
            </a:bodyPr>
            <a:lstStyle/>
            <a:p>
              <a:r>
                <a:rPr lang="en-US" sz="1200" dirty="0" smtClean="0"/>
                <a:t>P3 Screw Blue   17 Rome</a:t>
              </a:r>
              <a:endParaRPr lang="en-US" sz="1200" dirty="0"/>
            </a:p>
          </p:txBody>
        </p:sp>
        <p:sp>
          <p:nvSpPr>
            <p:cNvPr id="78" name="TextBox 77"/>
            <p:cNvSpPr txBox="1"/>
            <p:nvPr/>
          </p:nvSpPr>
          <p:spPr>
            <a:xfrm>
              <a:off x="3810000" y="2908080"/>
              <a:ext cx="1672124" cy="276999"/>
            </a:xfrm>
            <a:prstGeom prst="rect">
              <a:avLst/>
            </a:prstGeom>
            <a:noFill/>
          </p:spPr>
          <p:txBody>
            <a:bodyPr wrap="none" rtlCol="0">
              <a:spAutoFit/>
            </a:bodyPr>
            <a:lstStyle/>
            <a:p>
              <a:r>
                <a:rPr lang="en-US" sz="1200" dirty="0" smtClean="0"/>
                <a:t>P5 Cam    Blue   12 Paris</a:t>
              </a:r>
              <a:endParaRPr lang="en-US" sz="1200" dirty="0"/>
            </a:p>
          </p:txBody>
        </p:sp>
        <p:sp>
          <p:nvSpPr>
            <p:cNvPr id="79" name="TextBox 78"/>
            <p:cNvSpPr txBox="1"/>
            <p:nvPr/>
          </p:nvSpPr>
          <p:spPr>
            <a:xfrm>
              <a:off x="3810000" y="3090911"/>
              <a:ext cx="1829860" cy="276999"/>
            </a:xfrm>
            <a:prstGeom prst="rect">
              <a:avLst/>
            </a:prstGeom>
            <a:noFill/>
          </p:spPr>
          <p:txBody>
            <a:bodyPr wrap="none" rtlCol="0">
              <a:spAutoFit/>
            </a:bodyPr>
            <a:lstStyle/>
            <a:p>
              <a:r>
                <a:rPr lang="en-US" sz="1200" dirty="0" smtClean="0"/>
                <a:t>P6 Cog     Red    19 London</a:t>
              </a:r>
              <a:endParaRPr lang="en-US" sz="1200" dirty="0"/>
            </a:p>
          </p:txBody>
        </p:sp>
        <p:sp>
          <p:nvSpPr>
            <p:cNvPr id="80" name="TextBox 79"/>
            <p:cNvSpPr txBox="1"/>
            <p:nvPr/>
          </p:nvSpPr>
          <p:spPr>
            <a:xfrm>
              <a:off x="3810000" y="3243311"/>
              <a:ext cx="1829860" cy="276999"/>
            </a:xfrm>
            <a:prstGeom prst="rect">
              <a:avLst/>
            </a:prstGeom>
            <a:noFill/>
          </p:spPr>
          <p:txBody>
            <a:bodyPr wrap="none" rtlCol="0">
              <a:spAutoFit/>
            </a:bodyPr>
            <a:lstStyle/>
            <a:p>
              <a:r>
                <a:rPr lang="en-US" sz="1200" dirty="0" smtClean="0"/>
                <a:t>P6 Cog     Red    19 London</a:t>
              </a:r>
              <a:endParaRPr lang="en-US" sz="1200" dirty="0"/>
            </a:p>
          </p:txBody>
        </p:sp>
        <p:sp>
          <p:nvSpPr>
            <p:cNvPr id="81" name="TextBox 80"/>
            <p:cNvSpPr txBox="1"/>
            <p:nvPr/>
          </p:nvSpPr>
          <p:spPr>
            <a:xfrm>
              <a:off x="3810000" y="1047750"/>
              <a:ext cx="1072730" cy="307777"/>
            </a:xfrm>
            <a:prstGeom prst="rect">
              <a:avLst/>
            </a:prstGeom>
            <a:noFill/>
          </p:spPr>
          <p:txBody>
            <a:bodyPr wrap="none" rtlCol="0">
              <a:spAutoFit/>
            </a:bodyPr>
            <a:lstStyle/>
            <a:p>
              <a:r>
                <a:rPr lang="en-US" sz="1400" dirty="0" smtClean="0"/>
                <a:t>Joined parts</a:t>
              </a:r>
              <a:endParaRPr lang="en-US" sz="1400" dirty="0"/>
            </a:p>
          </p:txBody>
        </p:sp>
      </p:grpSp>
      <p:grpSp>
        <p:nvGrpSpPr>
          <p:cNvPr id="23" name="Group 22"/>
          <p:cNvGrpSpPr/>
          <p:nvPr/>
        </p:nvGrpSpPr>
        <p:grpSpPr>
          <a:xfrm>
            <a:off x="6117184" y="1047750"/>
            <a:ext cx="1579016" cy="2438400"/>
            <a:chOff x="6117184" y="1047750"/>
            <a:chExt cx="1579016" cy="2438400"/>
          </a:xfrm>
        </p:grpSpPr>
        <p:sp>
          <p:nvSpPr>
            <p:cNvPr id="82" name="TextBox 81"/>
            <p:cNvSpPr txBox="1"/>
            <p:nvPr/>
          </p:nvSpPr>
          <p:spPr>
            <a:xfrm>
              <a:off x="6221223" y="1047750"/>
              <a:ext cx="636777" cy="307777"/>
            </a:xfrm>
            <a:prstGeom prst="rect">
              <a:avLst/>
            </a:prstGeom>
            <a:noFill/>
          </p:spPr>
          <p:txBody>
            <a:bodyPr wrap="none" rtlCol="0">
              <a:spAutoFit/>
            </a:bodyPr>
            <a:lstStyle/>
            <a:p>
              <a:r>
                <a:rPr lang="en-US" sz="1400" dirty="0" smtClean="0"/>
                <a:t>Result</a:t>
              </a:r>
              <a:endParaRPr lang="en-US" sz="1400" dirty="0"/>
            </a:p>
          </p:txBody>
        </p:sp>
        <p:pic>
          <p:nvPicPr>
            <p:cNvPr id="1127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184" y="1514426"/>
              <a:ext cx="1579016" cy="19717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88" name="Freeform 87"/>
          <p:cNvSpPr/>
          <p:nvPr/>
        </p:nvSpPr>
        <p:spPr>
          <a:xfrm>
            <a:off x="1371601" y="3444110"/>
            <a:ext cx="2590799" cy="499240"/>
          </a:xfrm>
          <a:custGeom>
            <a:avLst/>
            <a:gdLst>
              <a:gd name="connsiteX0" fmla="*/ 0 w 3373821"/>
              <a:gd name="connsiteY0" fmla="*/ 0 h 462462"/>
              <a:gd name="connsiteX1" fmla="*/ 1881352 w 3373821"/>
              <a:gd name="connsiteY1" fmla="*/ 462456 h 462462"/>
              <a:gd name="connsiteX2" fmla="*/ 3373821 w 3373821"/>
              <a:gd name="connsiteY2" fmla="*/ 10511 h 462462"/>
            </a:gdLst>
            <a:ahLst/>
            <a:cxnLst>
              <a:cxn ang="0">
                <a:pos x="connsiteX0" y="connsiteY0"/>
              </a:cxn>
              <a:cxn ang="0">
                <a:pos x="connsiteX1" y="connsiteY1"/>
              </a:cxn>
              <a:cxn ang="0">
                <a:pos x="connsiteX2" y="connsiteY2"/>
              </a:cxn>
            </a:cxnLst>
            <a:rect l="l" t="t" r="r" b="b"/>
            <a:pathLst>
              <a:path w="3373821" h="462462">
                <a:moveTo>
                  <a:pt x="0" y="0"/>
                </a:moveTo>
                <a:cubicBezTo>
                  <a:pt x="659524" y="230352"/>
                  <a:pt x="1319049" y="460704"/>
                  <a:pt x="1881352" y="462456"/>
                </a:cubicBezTo>
                <a:cubicBezTo>
                  <a:pt x="2443655" y="464208"/>
                  <a:pt x="3119821" y="84084"/>
                  <a:pt x="3373821" y="10511"/>
                </a:cubicBezTo>
              </a:path>
            </a:pathLst>
          </a:custGeom>
          <a:noFill/>
          <a:ln w="76200">
            <a:solidFill>
              <a:schemeClr val="accent2"/>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4020955" y="3693053"/>
            <a:ext cx="1736373" cy="369332"/>
          </a:xfrm>
          <a:prstGeom prst="rect">
            <a:avLst/>
          </a:prstGeom>
          <a:noFill/>
        </p:spPr>
        <p:txBody>
          <a:bodyPr wrap="none" rtlCol="0">
            <a:spAutoFit/>
          </a:bodyPr>
          <a:lstStyle/>
          <a:p>
            <a:r>
              <a:rPr lang="en-US" dirty="0" smtClean="0">
                <a:latin typeface="Arial Black" pitchFamily="34" charset="0"/>
              </a:rPr>
              <a:t>JOIN on </a:t>
            </a:r>
            <a:r>
              <a:rPr lang="en-US" dirty="0" err="1">
                <a:latin typeface="Arial Black" pitchFamily="34" charset="0"/>
              </a:rPr>
              <a:t>p</a:t>
            </a:r>
            <a:r>
              <a:rPr lang="en-US" dirty="0" err="1" smtClean="0">
                <a:latin typeface="Arial Black" pitchFamily="34" charset="0"/>
              </a:rPr>
              <a:t>no</a:t>
            </a:r>
            <a:endParaRPr lang="en-US" dirty="0">
              <a:latin typeface="Arial Black" pitchFamily="34" charset="0"/>
            </a:endParaRPr>
          </a:p>
        </p:txBody>
      </p:sp>
    </p:spTree>
    <p:extLst>
      <p:ext uri="{BB962C8B-B14F-4D97-AF65-F5344CB8AC3E}">
        <p14:creationId xmlns:p14="http://schemas.microsoft.com/office/powerpoint/2010/main" val="91507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88" grpId="0" animBg="1"/>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4519946" y="285750"/>
            <a:ext cx="1118853" cy="2894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a:off x="5715000" y="296259"/>
            <a:ext cx="1447800" cy="2894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352424" y="585670"/>
            <a:ext cx="1552575" cy="28941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34 : For every shipment, get the part name, project name, </a:t>
            </a:r>
          </a:p>
          <a:p>
            <a:r>
              <a:rPr lang="en-US" sz="2000" b="1" dirty="0" smtClean="0"/>
              <a:t>supplier name and shipment quantity. </a:t>
            </a:r>
            <a:endParaRPr lang="en-US" sz="2000" b="1" dirty="0"/>
          </a:p>
        </p:txBody>
      </p:sp>
      <p:grpSp>
        <p:nvGrpSpPr>
          <p:cNvPr id="4" name="Group 3"/>
          <p:cNvGrpSpPr/>
          <p:nvPr/>
        </p:nvGrpSpPr>
        <p:grpSpPr>
          <a:xfrm>
            <a:off x="352425" y="1123950"/>
            <a:ext cx="8410575" cy="2268437"/>
            <a:chOff x="352425" y="1123950"/>
            <a:chExt cx="8410575" cy="2268437"/>
          </a:xfrm>
        </p:grpSpPr>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566308"/>
              <a:ext cx="8410575" cy="1826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TextBox 21"/>
            <p:cNvSpPr txBox="1"/>
            <p:nvPr/>
          </p:nvSpPr>
          <p:spPr>
            <a:xfrm>
              <a:off x="884194" y="1123950"/>
              <a:ext cx="1173206" cy="369332"/>
            </a:xfrm>
            <a:prstGeom prst="rect">
              <a:avLst/>
            </a:prstGeom>
            <a:noFill/>
          </p:spPr>
          <p:txBody>
            <a:bodyPr wrap="none" rtlCol="0">
              <a:spAutoFit/>
            </a:bodyPr>
            <a:lstStyle/>
            <a:p>
              <a:r>
                <a:rPr lang="en-US" dirty="0" smtClean="0"/>
                <a:t>Shipments</a:t>
              </a:r>
              <a:endParaRPr lang="en-US" dirty="0"/>
            </a:p>
          </p:txBody>
        </p:sp>
        <p:cxnSp>
          <p:nvCxnSpPr>
            <p:cNvPr id="45" name="Straight Connector 44"/>
            <p:cNvCxnSpPr/>
            <p:nvPr/>
          </p:nvCxnSpPr>
          <p:spPr>
            <a:xfrm>
              <a:off x="2895600" y="1557814"/>
              <a:ext cx="0" cy="1815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355770" y="1566308"/>
              <a:ext cx="0" cy="1826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858000" y="1566308"/>
              <a:ext cx="0" cy="1826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763779" y="1188482"/>
              <a:ext cx="655821" cy="369332"/>
            </a:xfrm>
            <a:prstGeom prst="rect">
              <a:avLst/>
            </a:prstGeom>
            <a:noFill/>
          </p:spPr>
          <p:txBody>
            <a:bodyPr wrap="none" rtlCol="0">
              <a:spAutoFit/>
            </a:bodyPr>
            <a:lstStyle/>
            <a:p>
              <a:r>
                <a:rPr lang="en-US" dirty="0" smtClean="0"/>
                <a:t>Parts</a:t>
              </a:r>
              <a:endParaRPr lang="en-US" dirty="0"/>
            </a:p>
          </p:txBody>
        </p:sp>
        <p:sp>
          <p:nvSpPr>
            <p:cNvPr id="86" name="TextBox 85"/>
            <p:cNvSpPr txBox="1"/>
            <p:nvPr/>
          </p:nvSpPr>
          <p:spPr>
            <a:xfrm>
              <a:off x="5638800" y="1188482"/>
              <a:ext cx="935962" cy="369332"/>
            </a:xfrm>
            <a:prstGeom prst="rect">
              <a:avLst/>
            </a:prstGeom>
            <a:noFill/>
          </p:spPr>
          <p:txBody>
            <a:bodyPr wrap="none" rtlCol="0">
              <a:spAutoFit/>
            </a:bodyPr>
            <a:lstStyle/>
            <a:p>
              <a:r>
                <a:rPr lang="en-US" dirty="0" smtClean="0"/>
                <a:t>Projects</a:t>
              </a:r>
              <a:endParaRPr lang="en-US" dirty="0"/>
            </a:p>
          </p:txBody>
        </p:sp>
        <p:sp>
          <p:nvSpPr>
            <p:cNvPr id="87" name="TextBox 86"/>
            <p:cNvSpPr txBox="1"/>
            <p:nvPr/>
          </p:nvSpPr>
          <p:spPr>
            <a:xfrm>
              <a:off x="7293638" y="1188482"/>
              <a:ext cx="1043106" cy="369332"/>
            </a:xfrm>
            <a:prstGeom prst="rect">
              <a:avLst/>
            </a:prstGeom>
            <a:noFill/>
          </p:spPr>
          <p:txBody>
            <a:bodyPr wrap="none" rtlCol="0">
              <a:spAutoFit/>
            </a:bodyPr>
            <a:lstStyle/>
            <a:p>
              <a:r>
                <a:rPr lang="en-US" dirty="0" smtClean="0"/>
                <a:t>Suppliers</a:t>
              </a:r>
              <a:endParaRPr lang="en-US" dirty="0"/>
            </a:p>
          </p:txBody>
        </p:sp>
      </p:grpSp>
      <p:sp>
        <p:nvSpPr>
          <p:cNvPr id="58" name="Freeform 57"/>
          <p:cNvSpPr/>
          <p:nvPr/>
        </p:nvSpPr>
        <p:spPr>
          <a:xfrm>
            <a:off x="566057" y="3373789"/>
            <a:ext cx="6509657" cy="1371608"/>
          </a:xfrm>
          <a:custGeom>
            <a:avLst/>
            <a:gdLst>
              <a:gd name="connsiteX0" fmla="*/ 0 w 6509657"/>
              <a:gd name="connsiteY0" fmla="*/ 0 h 1371608"/>
              <a:gd name="connsiteX1" fmla="*/ 4354286 w 6509657"/>
              <a:gd name="connsiteY1" fmla="*/ 1371600 h 1371608"/>
              <a:gd name="connsiteX2" fmla="*/ 6509657 w 6509657"/>
              <a:gd name="connsiteY2" fmla="*/ 21772 h 1371608"/>
            </a:gdLst>
            <a:ahLst/>
            <a:cxnLst>
              <a:cxn ang="0">
                <a:pos x="connsiteX0" y="connsiteY0"/>
              </a:cxn>
              <a:cxn ang="0">
                <a:pos x="connsiteX1" y="connsiteY1"/>
              </a:cxn>
              <a:cxn ang="0">
                <a:pos x="connsiteX2" y="connsiteY2"/>
              </a:cxn>
            </a:cxnLst>
            <a:rect l="l" t="t" r="r" b="b"/>
            <a:pathLst>
              <a:path w="6509657" h="1371608">
                <a:moveTo>
                  <a:pt x="0" y="0"/>
                </a:moveTo>
                <a:cubicBezTo>
                  <a:pt x="1634671" y="683985"/>
                  <a:pt x="3269343" y="1367971"/>
                  <a:pt x="4354286" y="1371600"/>
                </a:cubicBezTo>
                <a:cubicBezTo>
                  <a:pt x="5439229" y="1375229"/>
                  <a:pt x="6137729" y="234043"/>
                  <a:pt x="6509657" y="21772"/>
                </a:cubicBezTo>
              </a:path>
            </a:pathLst>
          </a:custGeom>
          <a:noFill/>
          <a:ln w="76200">
            <a:solidFill>
              <a:schemeClr val="accent2"/>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1099457" y="3308475"/>
            <a:ext cx="2068286" cy="610036"/>
          </a:xfrm>
          <a:custGeom>
            <a:avLst/>
            <a:gdLst>
              <a:gd name="connsiteX0" fmla="*/ 0 w 2068286"/>
              <a:gd name="connsiteY0" fmla="*/ 0 h 610036"/>
              <a:gd name="connsiteX1" fmla="*/ 1404257 w 2068286"/>
              <a:gd name="connsiteY1" fmla="*/ 609600 h 610036"/>
              <a:gd name="connsiteX2" fmla="*/ 2068286 w 2068286"/>
              <a:gd name="connsiteY2" fmla="*/ 97971 h 610036"/>
            </a:gdLst>
            <a:ahLst/>
            <a:cxnLst>
              <a:cxn ang="0">
                <a:pos x="connsiteX0" y="connsiteY0"/>
              </a:cxn>
              <a:cxn ang="0">
                <a:pos x="connsiteX1" y="connsiteY1"/>
              </a:cxn>
              <a:cxn ang="0">
                <a:pos x="connsiteX2" y="connsiteY2"/>
              </a:cxn>
            </a:cxnLst>
            <a:rect l="l" t="t" r="r" b="b"/>
            <a:pathLst>
              <a:path w="2068286" h="610036">
                <a:moveTo>
                  <a:pt x="0" y="0"/>
                </a:moveTo>
                <a:cubicBezTo>
                  <a:pt x="529771" y="296635"/>
                  <a:pt x="1059543" y="593271"/>
                  <a:pt x="1404257" y="609600"/>
                </a:cubicBezTo>
                <a:cubicBezTo>
                  <a:pt x="1748971" y="625929"/>
                  <a:pt x="1950357" y="179614"/>
                  <a:pt x="2068286" y="97971"/>
                </a:cubicBezTo>
              </a:path>
            </a:pathLst>
          </a:custGeom>
          <a:noFill/>
          <a:ln w="76200">
            <a:solidFill>
              <a:schemeClr val="accent2"/>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1556657" y="3330246"/>
            <a:ext cx="4060372" cy="795080"/>
          </a:xfrm>
          <a:custGeom>
            <a:avLst/>
            <a:gdLst>
              <a:gd name="connsiteX0" fmla="*/ 0 w 4060372"/>
              <a:gd name="connsiteY0" fmla="*/ 0 h 795080"/>
              <a:gd name="connsiteX1" fmla="*/ 2645229 w 4060372"/>
              <a:gd name="connsiteY1" fmla="*/ 794657 h 795080"/>
              <a:gd name="connsiteX2" fmla="*/ 4060372 w 4060372"/>
              <a:gd name="connsiteY2" fmla="*/ 87086 h 795080"/>
            </a:gdLst>
            <a:ahLst/>
            <a:cxnLst>
              <a:cxn ang="0">
                <a:pos x="connsiteX0" y="connsiteY0"/>
              </a:cxn>
              <a:cxn ang="0">
                <a:pos x="connsiteX1" y="connsiteY1"/>
              </a:cxn>
              <a:cxn ang="0">
                <a:pos x="connsiteX2" y="connsiteY2"/>
              </a:cxn>
            </a:cxnLst>
            <a:rect l="l" t="t" r="r" b="b"/>
            <a:pathLst>
              <a:path w="4060372" h="795080">
                <a:moveTo>
                  <a:pt x="0" y="0"/>
                </a:moveTo>
                <a:cubicBezTo>
                  <a:pt x="984250" y="390071"/>
                  <a:pt x="1968500" y="780143"/>
                  <a:pt x="2645229" y="794657"/>
                </a:cubicBezTo>
                <a:cubicBezTo>
                  <a:pt x="3321958" y="809171"/>
                  <a:pt x="3691165" y="448128"/>
                  <a:pt x="4060372" y="87086"/>
                </a:cubicBezTo>
              </a:path>
            </a:pathLst>
          </a:custGeom>
          <a:noFill/>
          <a:ln w="76200">
            <a:solidFill>
              <a:schemeClr val="accent2"/>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1000" fill="hold"/>
                                        <p:tgtEl>
                                          <p:spTgt spid="68"/>
                                        </p:tgtEl>
                                        <p:attrNameLst>
                                          <p:attrName>ppt_w</p:attrName>
                                        </p:attrNameLst>
                                      </p:cBhvr>
                                      <p:tavLst>
                                        <p:tav tm="0">
                                          <p:val>
                                            <p:fltVal val="0"/>
                                          </p:val>
                                        </p:tav>
                                        <p:tav tm="100000">
                                          <p:val>
                                            <p:strVal val="#ppt_w"/>
                                          </p:val>
                                        </p:tav>
                                      </p:tavLst>
                                    </p:anim>
                                    <p:anim calcmode="lin" valueType="num">
                                      <p:cBhvr>
                                        <p:cTn id="13" dur="1000" fill="hold"/>
                                        <p:tgtEl>
                                          <p:spTgt spid="68"/>
                                        </p:tgtEl>
                                        <p:attrNameLst>
                                          <p:attrName>ppt_h</p:attrName>
                                        </p:attrNameLst>
                                      </p:cBhvr>
                                      <p:tavLst>
                                        <p:tav tm="0">
                                          <p:val>
                                            <p:fltVal val="0"/>
                                          </p:val>
                                        </p:tav>
                                        <p:tav tm="100000">
                                          <p:val>
                                            <p:strVal val="#ppt_h"/>
                                          </p:val>
                                        </p:tav>
                                      </p:tavLst>
                                    </p:anim>
                                    <p:anim calcmode="lin" valueType="num">
                                      <p:cBhvr>
                                        <p:cTn id="14" dur="1000" fill="hold"/>
                                        <p:tgtEl>
                                          <p:spTgt spid="68"/>
                                        </p:tgtEl>
                                        <p:attrNameLst>
                                          <p:attrName>style.rotation</p:attrName>
                                        </p:attrNameLst>
                                      </p:cBhvr>
                                      <p:tavLst>
                                        <p:tav tm="0">
                                          <p:val>
                                            <p:fltVal val="90"/>
                                          </p:val>
                                        </p:tav>
                                        <p:tav tm="100000">
                                          <p:val>
                                            <p:fltVal val="0"/>
                                          </p:val>
                                        </p:tav>
                                      </p:tavLst>
                                    </p:anim>
                                    <p:animEffect transition="in" filter="fade">
                                      <p:cBhvr>
                                        <p:cTn id="15" dur="10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p:cTn id="25" dur="1000" fill="hold"/>
                                        <p:tgtEl>
                                          <p:spTgt spid="91"/>
                                        </p:tgtEl>
                                        <p:attrNameLst>
                                          <p:attrName>ppt_w</p:attrName>
                                        </p:attrNameLst>
                                      </p:cBhvr>
                                      <p:tavLst>
                                        <p:tav tm="0">
                                          <p:val>
                                            <p:fltVal val="0"/>
                                          </p:val>
                                        </p:tav>
                                        <p:tav tm="100000">
                                          <p:val>
                                            <p:strVal val="#ppt_w"/>
                                          </p:val>
                                        </p:tav>
                                      </p:tavLst>
                                    </p:anim>
                                    <p:anim calcmode="lin" valueType="num">
                                      <p:cBhvr>
                                        <p:cTn id="26" dur="1000" fill="hold"/>
                                        <p:tgtEl>
                                          <p:spTgt spid="91"/>
                                        </p:tgtEl>
                                        <p:attrNameLst>
                                          <p:attrName>ppt_h</p:attrName>
                                        </p:attrNameLst>
                                      </p:cBhvr>
                                      <p:tavLst>
                                        <p:tav tm="0">
                                          <p:val>
                                            <p:fltVal val="0"/>
                                          </p:val>
                                        </p:tav>
                                        <p:tav tm="100000">
                                          <p:val>
                                            <p:strVal val="#ppt_h"/>
                                          </p:val>
                                        </p:tav>
                                      </p:tavLst>
                                    </p:anim>
                                    <p:anim calcmode="lin" valueType="num">
                                      <p:cBhvr>
                                        <p:cTn id="27" dur="1000" fill="hold"/>
                                        <p:tgtEl>
                                          <p:spTgt spid="91"/>
                                        </p:tgtEl>
                                        <p:attrNameLst>
                                          <p:attrName>style.rotation</p:attrName>
                                        </p:attrNameLst>
                                      </p:cBhvr>
                                      <p:tavLst>
                                        <p:tav tm="0">
                                          <p:val>
                                            <p:fltVal val="90"/>
                                          </p:val>
                                        </p:tav>
                                        <p:tav tm="100000">
                                          <p:val>
                                            <p:fltVal val="0"/>
                                          </p:val>
                                        </p:tav>
                                      </p:tavLst>
                                    </p:anim>
                                    <p:animEffect transition="in" filter="fade">
                                      <p:cBhvr>
                                        <p:cTn id="28" dur="1000"/>
                                        <p:tgtEl>
                                          <p:spTgt spid="9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92"/>
                                        </p:tgtEl>
                                        <p:attrNameLst>
                                          <p:attrName>style.visibility</p:attrName>
                                        </p:attrNameLst>
                                      </p:cBhvr>
                                      <p:to>
                                        <p:strVal val="visible"/>
                                      </p:to>
                                    </p:set>
                                    <p:anim calcmode="lin" valueType="num">
                                      <p:cBhvr>
                                        <p:cTn id="38" dur="1000" fill="hold"/>
                                        <p:tgtEl>
                                          <p:spTgt spid="92"/>
                                        </p:tgtEl>
                                        <p:attrNameLst>
                                          <p:attrName>ppt_w</p:attrName>
                                        </p:attrNameLst>
                                      </p:cBhvr>
                                      <p:tavLst>
                                        <p:tav tm="0">
                                          <p:val>
                                            <p:fltVal val="0"/>
                                          </p:val>
                                        </p:tav>
                                        <p:tav tm="100000">
                                          <p:val>
                                            <p:strVal val="#ppt_w"/>
                                          </p:val>
                                        </p:tav>
                                      </p:tavLst>
                                    </p:anim>
                                    <p:anim calcmode="lin" valueType="num">
                                      <p:cBhvr>
                                        <p:cTn id="39" dur="1000" fill="hold"/>
                                        <p:tgtEl>
                                          <p:spTgt spid="92"/>
                                        </p:tgtEl>
                                        <p:attrNameLst>
                                          <p:attrName>ppt_h</p:attrName>
                                        </p:attrNameLst>
                                      </p:cBhvr>
                                      <p:tavLst>
                                        <p:tav tm="0">
                                          <p:val>
                                            <p:fltVal val="0"/>
                                          </p:val>
                                        </p:tav>
                                        <p:tav tm="100000">
                                          <p:val>
                                            <p:strVal val="#ppt_h"/>
                                          </p:val>
                                        </p:tav>
                                      </p:tavLst>
                                    </p:anim>
                                    <p:anim calcmode="lin" valueType="num">
                                      <p:cBhvr>
                                        <p:cTn id="40" dur="1000" fill="hold"/>
                                        <p:tgtEl>
                                          <p:spTgt spid="92"/>
                                        </p:tgtEl>
                                        <p:attrNameLst>
                                          <p:attrName>style.rotation</p:attrName>
                                        </p:attrNameLst>
                                      </p:cBhvr>
                                      <p:tavLst>
                                        <p:tav tm="0">
                                          <p:val>
                                            <p:fltVal val="90"/>
                                          </p:val>
                                        </p:tav>
                                        <p:tav tm="100000">
                                          <p:val>
                                            <p:fltVal val="0"/>
                                          </p:val>
                                        </p:tav>
                                      </p:tavLst>
                                    </p:anim>
                                    <p:animEffect transition="in" filter="fade">
                                      <p:cBhvr>
                                        <p:cTn id="41" dur="1000"/>
                                        <p:tgtEl>
                                          <p:spTgt spid="9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91" grpId="0" animBg="1"/>
      <p:bldP spid="92" grpId="0" animBg="1"/>
      <p:bldP spid="58" grpId="0" animBg="1"/>
      <p:bldP spid="59" grpId="0" animBg="1"/>
      <p:bldP spid="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2" y="-19050"/>
            <a:ext cx="8493351" cy="707886"/>
          </a:xfrm>
          <a:prstGeom prst="rect">
            <a:avLst/>
          </a:prstGeom>
          <a:noFill/>
        </p:spPr>
        <p:txBody>
          <a:bodyPr wrap="square" rtlCol="0">
            <a:spAutoFit/>
          </a:bodyPr>
          <a:lstStyle/>
          <a:p>
            <a:r>
              <a:rPr lang="en-US" sz="2000" b="1" dirty="0" smtClean="0"/>
              <a:t>Query 34 (continued) : For every shipment, get the part name, project name, supplier name and shipment quantity. </a:t>
            </a:r>
            <a:endParaRPr lang="en-US" sz="2000" b="1" dirty="0"/>
          </a:p>
        </p:txBody>
      </p:sp>
      <p:grpSp>
        <p:nvGrpSpPr>
          <p:cNvPr id="2" name="Group 1"/>
          <p:cNvGrpSpPr/>
          <p:nvPr/>
        </p:nvGrpSpPr>
        <p:grpSpPr>
          <a:xfrm>
            <a:off x="685800" y="514350"/>
            <a:ext cx="7267575" cy="1843254"/>
            <a:chOff x="352425" y="983218"/>
            <a:chExt cx="8410575" cy="2268437"/>
          </a:xfrm>
        </p:grpSpPr>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425576"/>
              <a:ext cx="8410575" cy="1826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TextBox 21"/>
            <p:cNvSpPr txBox="1"/>
            <p:nvPr/>
          </p:nvSpPr>
          <p:spPr>
            <a:xfrm>
              <a:off x="884194" y="983218"/>
              <a:ext cx="859723" cy="276999"/>
            </a:xfrm>
            <a:prstGeom prst="rect">
              <a:avLst/>
            </a:prstGeom>
            <a:noFill/>
          </p:spPr>
          <p:txBody>
            <a:bodyPr wrap="none" rtlCol="0">
              <a:spAutoFit/>
            </a:bodyPr>
            <a:lstStyle/>
            <a:p>
              <a:r>
                <a:rPr lang="en-US" sz="1200" b="1" dirty="0" smtClean="0"/>
                <a:t>Shipments</a:t>
              </a:r>
              <a:endParaRPr lang="en-US" sz="1200" b="1" dirty="0"/>
            </a:p>
          </p:txBody>
        </p:sp>
        <p:cxnSp>
          <p:nvCxnSpPr>
            <p:cNvPr id="45" name="Straight Connector 44"/>
            <p:cNvCxnSpPr/>
            <p:nvPr/>
          </p:nvCxnSpPr>
          <p:spPr>
            <a:xfrm>
              <a:off x="2895600" y="1425576"/>
              <a:ext cx="0" cy="1826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355770" y="1425576"/>
              <a:ext cx="0" cy="1826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858000" y="1425576"/>
              <a:ext cx="0" cy="1826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763779" y="1047750"/>
              <a:ext cx="507062" cy="276999"/>
            </a:xfrm>
            <a:prstGeom prst="rect">
              <a:avLst/>
            </a:prstGeom>
            <a:noFill/>
          </p:spPr>
          <p:txBody>
            <a:bodyPr wrap="none" rtlCol="0">
              <a:spAutoFit/>
            </a:bodyPr>
            <a:lstStyle/>
            <a:p>
              <a:r>
                <a:rPr lang="en-US" sz="1200" b="1" dirty="0" smtClean="0"/>
                <a:t>Parts</a:t>
              </a:r>
              <a:endParaRPr lang="en-US" sz="1200" b="1" dirty="0"/>
            </a:p>
          </p:txBody>
        </p:sp>
        <p:sp>
          <p:nvSpPr>
            <p:cNvPr id="86" name="TextBox 85"/>
            <p:cNvSpPr txBox="1"/>
            <p:nvPr/>
          </p:nvSpPr>
          <p:spPr>
            <a:xfrm>
              <a:off x="5638800" y="1047750"/>
              <a:ext cx="697370" cy="276999"/>
            </a:xfrm>
            <a:prstGeom prst="rect">
              <a:avLst/>
            </a:prstGeom>
            <a:noFill/>
          </p:spPr>
          <p:txBody>
            <a:bodyPr wrap="none" rtlCol="0">
              <a:spAutoFit/>
            </a:bodyPr>
            <a:lstStyle/>
            <a:p>
              <a:r>
                <a:rPr lang="en-US" sz="1200" b="1" dirty="0" smtClean="0"/>
                <a:t>Projects</a:t>
              </a:r>
              <a:endParaRPr lang="en-US" sz="1200" b="1" dirty="0"/>
            </a:p>
          </p:txBody>
        </p:sp>
        <p:sp>
          <p:nvSpPr>
            <p:cNvPr id="87" name="TextBox 86"/>
            <p:cNvSpPr txBox="1"/>
            <p:nvPr/>
          </p:nvSpPr>
          <p:spPr>
            <a:xfrm>
              <a:off x="7293638" y="1047750"/>
              <a:ext cx="774315" cy="276999"/>
            </a:xfrm>
            <a:prstGeom prst="rect">
              <a:avLst/>
            </a:prstGeom>
            <a:noFill/>
          </p:spPr>
          <p:txBody>
            <a:bodyPr wrap="none" rtlCol="0">
              <a:spAutoFit/>
            </a:bodyPr>
            <a:lstStyle/>
            <a:p>
              <a:r>
                <a:rPr lang="en-US" sz="1200" b="1" dirty="0" smtClean="0"/>
                <a:t>Suppliers</a:t>
              </a:r>
              <a:endParaRPr lang="en-US" sz="1200" b="1" dirty="0"/>
            </a:p>
          </p:txBody>
        </p:sp>
      </p:gr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752" y="2647950"/>
            <a:ext cx="2457450" cy="229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 name="Freeform 28"/>
          <p:cNvSpPr/>
          <p:nvPr/>
        </p:nvSpPr>
        <p:spPr>
          <a:xfrm>
            <a:off x="2554013" y="2270234"/>
            <a:ext cx="2699741" cy="1064618"/>
          </a:xfrm>
          <a:custGeom>
            <a:avLst/>
            <a:gdLst>
              <a:gd name="connsiteX0" fmla="*/ 0 w 2638096"/>
              <a:gd name="connsiteY0" fmla="*/ 0 h 1064618"/>
              <a:gd name="connsiteX1" fmla="*/ 525517 w 2638096"/>
              <a:gd name="connsiteY1" fmla="*/ 1040525 h 1064618"/>
              <a:gd name="connsiteX2" fmla="*/ 2638096 w 2638096"/>
              <a:gd name="connsiteY2" fmla="*/ 630621 h 1064618"/>
            </a:gdLst>
            <a:ahLst/>
            <a:cxnLst>
              <a:cxn ang="0">
                <a:pos x="connsiteX0" y="connsiteY0"/>
              </a:cxn>
              <a:cxn ang="0">
                <a:pos x="connsiteX1" y="connsiteY1"/>
              </a:cxn>
              <a:cxn ang="0">
                <a:pos x="connsiteX2" y="connsiteY2"/>
              </a:cxn>
            </a:cxnLst>
            <a:rect l="l" t="t" r="r" b="b"/>
            <a:pathLst>
              <a:path w="2638096" h="1064618">
                <a:moveTo>
                  <a:pt x="0" y="0"/>
                </a:moveTo>
                <a:cubicBezTo>
                  <a:pt x="42917" y="467711"/>
                  <a:pt x="85834" y="935422"/>
                  <a:pt x="525517" y="1040525"/>
                </a:cubicBezTo>
                <a:cubicBezTo>
                  <a:pt x="965200" y="1145628"/>
                  <a:pt x="1801648" y="888124"/>
                  <a:pt x="2638096" y="630621"/>
                </a:cubicBezTo>
              </a:path>
            </a:pathLst>
          </a:cu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3200400" y="856060"/>
            <a:ext cx="457200" cy="163949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410200" y="856059"/>
            <a:ext cx="422841" cy="163949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629400" y="856596"/>
            <a:ext cx="411250" cy="161793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209800" y="821894"/>
            <a:ext cx="356950" cy="1673656"/>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3322752" y="2266950"/>
            <a:ext cx="106248" cy="3048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191000" y="2357604"/>
            <a:ext cx="1364053" cy="29034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873026" y="2266950"/>
            <a:ext cx="1984974" cy="3810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0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1" grpId="0" animBg="1"/>
      <p:bldP spid="42" grpId="0" animBg="1"/>
      <p:bldP spid="43"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2" y="-19050"/>
            <a:ext cx="8493351" cy="707886"/>
          </a:xfrm>
          <a:prstGeom prst="rect">
            <a:avLst/>
          </a:prstGeom>
          <a:noFill/>
        </p:spPr>
        <p:txBody>
          <a:bodyPr wrap="square" rtlCol="0">
            <a:spAutoFit/>
          </a:bodyPr>
          <a:lstStyle/>
          <a:p>
            <a:r>
              <a:rPr lang="en-US" sz="2000" b="1" dirty="0" smtClean="0"/>
              <a:t>Query 34 (continued) : For every shipment, get the part name, project name, supplier name and shipment quantity. </a:t>
            </a:r>
            <a:endParaRPr lang="en-US" sz="2000" b="1" dirty="0"/>
          </a:p>
        </p:txBody>
      </p:sp>
      <p:grpSp>
        <p:nvGrpSpPr>
          <p:cNvPr id="2" name="Group 1"/>
          <p:cNvGrpSpPr/>
          <p:nvPr/>
        </p:nvGrpSpPr>
        <p:grpSpPr>
          <a:xfrm>
            <a:off x="381000" y="596814"/>
            <a:ext cx="7267575" cy="1760790"/>
            <a:chOff x="352425" y="1084705"/>
            <a:chExt cx="8410575" cy="2166950"/>
          </a:xfrm>
        </p:grpSpPr>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425576"/>
              <a:ext cx="8410575" cy="1826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TextBox 21"/>
            <p:cNvSpPr txBox="1"/>
            <p:nvPr/>
          </p:nvSpPr>
          <p:spPr>
            <a:xfrm>
              <a:off x="884194" y="1084705"/>
              <a:ext cx="859723" cy="276999"/>
            </a:xfrm>
            <a:prstGeom prst="rect">
              <a:avLst/>
            </a:prstGeom>
            <a:noFill/>
          </p:spPr>
          <p:txBody>
            <a:bodyPr wrap="none" rtlCol="0">
              <a:spAutoFit/>
            </a:bodyPr>
            <a:lstStyle/>
            <a:p>
              <a:r>
                <a:rPr lang="en-US" sz="1200" b="1" dirty="0" smtClean="0"/>
                <a:t>Shipments</a:t>
              </a:r>
              <a:endParaRPr lang="en-US" sz="1200" b="1" dirty="0"/>
            </a:p>
          </p:txBody>
        </p:sp>
        <p:cxnSp>
          <p:nvCxnSpPr>
            <p:cNvPr id="45" name="Straight Connector 44"/>
            <p:cNvCxnSpPr/>
            <p:nvPr/>
          </p:nvCxnSpPr>
          <p:spPr>
            <a:xfrm>
              <a:off x="2895600" y="1425576"/>
              <a:ext cx="0" cy="1826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355770" y="1425576"/>
              <a:ext cx="0" cy="1826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858000" y="1425576"/>
              <a:ext cx="0" cy="1826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763779" y="1149236"/>
              <a:ext cx="507062" cy="276999"/>
            </a:xfrm>
            <a:prstGeom prst="rect">
              <a:avLst/>
            </a:prstGeom>
            <a:noFill/>
          </p:spPr>
          <p:txBody>
            <a:bodyPr wrap="none" rtlCol="0">
              <a:spAutoFit/>
            </a:bodyPr>
            <a:lstStyle/>
            <a:p>
              <a:r>
                <a:rPr lang="en-US" sz="1200" b="1" dirty="0" smtClean="0"/>
                <a:t>Parts</a:t>
              </a:r>
              <a:endParaRPr lang="en-US" sz="1200" b="1" dirty="0"/>
            </a:p>
          </p:txBody>
        </p:sp>
        <p:sp>
          <p:nvSpPr>
            <p:cNvPr id="86" name="TextBox 85"/>
            <p:cNvSpPr txBox="1"/>
            <p:nvPr/>
          </p:nvSpPr>
          <p:spPr>
            <a:xfrm>
              <a:off x="5638800" y="1149235"/>
              <a:ext cx="697370" cy="276999"/>
            </a:xfrm>
            <a:prstGeom prst="rect">
              <a:avLst/>
            </a:prstGeom>
            <a:noFill/>
          </p:spPr>
          <p:txBody>
            <a:bodyPr wrap="none" rtlCol="0">
              <a:spAutoFit/>
            </a:bodyPr>
            <a:lstStyle/>
            <a:p>
              <a:r>
                <a:rPr lang="en-US" sz="1200" b="1" dirty="0" smtClean="0"/>
                <a:t>Projects</a:t>
              </a:r>
              <a:endParaRPr lang="en-US" sz="1200" b="1" dirty="0"/>
            </a:p>
          </p:txBody>
        </p:sp>
        <p:sp>
          <p:nvSpPr>
            <p:cNvPr id="87" name="TextBox 86"/>
            <p:cNvSpPr txBox="1"/>
            <p:nvPr/>
          </p:nvSpPr>
          <p:spPr>
            <a:xfrm>
              <a:off x="7293638" y="1149235"/>
              <a:ext cx="774315" cy="276999"/>
            </a:xfrm>
            <a:prstGeom prst="rect">
              <a:avLst/>
            </a:prstGeom>
            <a:noFill/>
          </p:spPr>
          <p:txBody>
            <a:bodyPr wrap="none" rtlCol="0">
              <a:spAutoFit/>
            </a:bodyPr>
            <a:lstStyle/>
            <a:p>
              <a:r>
                <a:rPr lang="en-US" sz="1200" b="1" dirty="0" smtClean="0"/>
                <a:t>Suppliers</a:t>
              </a:r>
              <a:endParaRPr lang="en-US" sz="1200" b="1" dirty="0"/>
            </a:p>
          </p:txBody>
        </p:sp>
      </p:gr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616052"/>
            <a:ext cx="1828800" cy="17082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2323528" y="2495550"/>
            <a:ext cx="6452407" cy="1938992"/>
          </a:xfrm>
          <a:prstGeom prst="rect">
            <a:avLst/>
          </a:prstGeom>
          <a:noFill/>
        </p:spPr>
        <p:txBody>
          <a:bodyPr wrap="none" rtlCol="0">
            <a:spAutoFit/>
          </a:bodyPr>
          <a:lstStyle/>
          <a:p>
            <a:r>
              <a:rPr lang="en-US" sz="2400" b="1" dirty="0" smtClean="0">
                <a:latin typeface="Courier New" pitchFamily="49" charset="0"/>
                <a:cs typeface="Courier New" pitchFamily="49" charset="0"/>
              </a:rPr>
              <a:t>SELECT </a:t>
            </a:r>
            <a:r>
              <a:rPr lang="en-US" sz="2400" b="1" dirty="0" err="1" smtClean="0">
                <a:latin typeface="Courier New" pitchFamily="49" charset="0"/>
                <a:cs typeface="Courier New" pitchFamily="49" charset="0"/>
              </a:rPr>
              <a:t>pname</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jname</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sname</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qty</a:t>
            </a:r>
            <a:endParaRPr lang="en-US" sz="2400" b="1" dirty="0" smtClean="0">
              <a:latin typeface="Courier New" pitchFamily="49" charset="0"/>
              <a:cs typeface="Courier New" pitchFamily="49" charset="0"/>
            </a:endParaRPr>
          </a:p>
          <a:p>
            <a:r>
              <a:rPr lang="en-US" sz="2400" b="1" dirty="0" smtClean="0">
                <a:latin typeface="Courier New" pitchFamily="49" charset="0"/>
                <a:cs typeface="Courier New" pitchFamily="49" charset="0"/>
              </a:rPr>
              <a:t>FROM shipments </a:t>
            </a:r>
            <a:r>
              <a:rPr lang="en-US" sz="2400" b="1" dirty="0" err="1" smtClean="0">
                <a:latin typeface="Courier New" pitchFamily="49" charset="0"/>
                <a:cs typeface="Courier New" pitchFamily="49" charset="0"/>
              </a:rPr>
              <a:t>sp</a:t>
            </a:r>
            <a:r>
              <a:rPr lang="en-US" sz="2400" b="1" dirty="0" smtClean="0">
                <a:latin typeface="Courier New" pitchFamily="49" charset="0"/>
                <a:cs typeface="Courier New" pitchFamily="49" charset="0"/>
              </a:rPr>
              <a:t> </a:t>
            </a:r>
          </a:p>
          <a:p>
            <a:r>
              <a:rPr lang="en-US" sz="2400" b="1" dirty="0" smtClean="0">
                <a:latin typeface="Courier New" pitchFamily="49" charset="0"/>
                <a:cs typeface="Courier New" pitchFamily="49" charset="0"/>
              </a:rPr>
              <a:t>JOIN parts p ON </a:t>
            </a:r>
            <a:r>
              <a:rPr lang="en-US" sz="2400" b="1" dirty="0" err="1" smtClean="0">
                <a:latin typeface="Courier New" pitchFamily="49" charset="0"/>
                <a:cs typeface="Courier New" pitchFamily="49" charset="0"/>
              </a:rPr>
              <a:t>sp.pno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p.pno</a:t>
            </a:r>
            <a:endParaRPr lang="en-US" sz="2400" b="1" dirty="0" smtClean="0">
              <a:latin typeface="Courier New" pitchFamily="49" charset="0"/>
              <a:cs typeface="Courier New" pitchFamily="49" charset="0"/>
            </a:endParaRPr>
          </a:p>
          <a:p>
            <a:r>
              <a:rPr lang="en-US" sz="2400" b="1" dirty="0" smtClean="0">
                <a:latin typeface="Courier New" pitchFamily="49" charset="0"/>
                <a:cs typeface="Courier New" pitchFamily="49" charset="0"/>
              </a:rPr>
              <a:t>JOIN projects j ON </a:t>
            </a:r>
            <a:r>
              <a:rPr lang="en-US" sz="2400" b="1" dirty="0" err="1" smtClean="0">
                <a:latin typeface="Courier New" pitchFamily="49" charset="0"/>
                <a:cs typeface="Courier New" pitchFamily="49" charset="0"/>
              </a:rPr>
              <a:t>sp.jno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j.jno</a:t>
            </a:r>
            <a:endParaRPr lang="en-US" sz="2400" b="1" dirty="0" smtClean="0">
              <a:latin typeface="Courier New" pitchFamily="49" charset="0"/>
              <a:cs typeface="Courier New" pitchFamily="49" charset="0"/>
            </a:endParaRPr>
          </a:p>
          <a:p>
            <a:r>
              <a:rPr lang="en-US" sz="2400" b="1" dirty="0" smtClean="0">
                <a:latin typeface="Courier New" pitchFamily="49" charset="0"/>
                <a:cs typeface="Courier New" pitchFamily="49" charset="0"/>
              </a:rPr>
              <a:t>JOIN suppliers s ON </a:t>
            </a:r>
            <a:r>
              <a:rPr lang="en-US" sz="2400" b="1" dirty="0" err="1" smtClean="0">
                <a:latin typeface="Courier New" pitchFamily="49" charset="0"/>
                <a:cs typeface="Courier New" pitchFamily="49" charset="0"/>
              </a:rPr>
              <a:t>sp.sno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s.sno</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42046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86"/>
                                        </p:tgtEl>
                                        <p:attrNameLst>
                                          <p:attrName>style.visibility</p:attrName>
                                        </p:attrNameLst>
                                      </p:cBhvr>
                                      <p:to>
                                        <p:strVal val="visible"/>
                                      </p:to>
                                    </p:set>
                                    <p:animEffect transition="in" filter="fade">
                                      <p:cBhvr>
                                        <p:cTn id="3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2" y="-19050"/>
            <a:ext cx="8493351" cy="707886"/>
          </a:xfrm>
          <a:prstGeom prst="rect">
            <a:avLst/>
          </a:prstGeom>
          <a:noFill/>
        </p:spPr>
        <p:txBody>
          <a:bodyPr wrap="square" rtlCol="0">
            <a:spAutoFit/>
          </a:bodyPr>
          <a:lstStyle/>
          <a:p>
            <a:r>
              <a:rPr lang="en-US" sz="2000" b="1" dirty="0" smtClean="0"/>
              <a:t>Query 35: List the name and city for every supplier who has made at least one shipment. </a:t>
            </a:r>
            <a:endParaRPr lang="en-US" sz="2000" b="1" dirty="0"/>
          </a:p>
        </p:txBody>
      </p:sp>
      <p:grpSp>
        <p:nvGrpSpPr>
          <p:cNvPr id="9" name="Group 8"/>
          <p:cNvGrpSpPr/>
          <p:nvPr/>
        </p:nvGrpSpPr>
        <p:grpSpPr>
          <a:xfrm>
            <a:off x="381000" y="666750"/>
            <a:ext cx="3416591" cy="3036332"/>
            <a:chOff x="381000" y="666750"/>
            <a:chExt cx="3416591" cy="3036332"/>
          </a:xfrm>
        </p:grpSpPr>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 y="12813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TextBox 24"/>
            <p:cNvSpPr txBox="1"/>
            <p:nvPr/>
          </p:nvSpPr>
          <p:spPr>
            <a:xfrm>
              <a:off x="381000" y="666750"/>
              <a:ext cx="1172562" cy="646331"/>
            </a:xfrm>
            <a:prstGeom prst="rect">
              <a:avLst/>
            </a:prstGeom>
            <a:noFill/>
          </p:spPr>
          <p:txBody>
            <a:bodyPr wrap="square" rtlCol="0">
              <a:spAutoFit/>
            </a:bodyPr>
            <a:lstStyle/>
            <a:p>
              <a:r>
                <a:rPr lang="en-US" dirty="0" smtClean="0"/>
                <a:t>Shipments table</a:t>
              </a:r>
              <a:endParaRPr lang="en-US" dirty="0"/>
            </a:p>
          </p:txBody>
        </p:sp>
      </p:grpSp>
      <p:grpSp>
        <p:nvGrpSpPr>
          <p:cNvPr id="10" name="Group 9"/>
          <p:cNvGrpSpPr/>
          <p:nvPr/>
        </p:nvGrpSpPr>
        <p:grpSpPr>
          <a:xfrm>
            <a:off x="3806742" y="666750"/>
            <a:ext cx="2482715" cy="3031954"/>
            <a:chOff x="3806742" y="666750"/>
            <a:chExt cx="2482715" cy="3031954"/>
          </a:xfrm>
        </p:grpSpPr>
        <p:grpSp>
          <p:nvGrpSpPr>
            <p:cNvPr id="26" name="Group 25"/>
            <p:cNvGrpSpPr/>
            <p:nvPr/>
          </p:nvGrpSpPr>
          <p:grpSpPr>
            <a:xfrm>
              <a:off x="3841532" y="1288879"/>
              <a:ext cx="2447925" cy="2409825"/>
              <a:chOff x="3841530" y="2062546"/>
              <a:chExt cx="2447925" cy="2409825"/>
            </a:xfrm>
          </p:grpSpPr>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9" name="TextBox 38"/>
            <p:cNvSpPr txBox="1"/>
            <p:nvPr/>
          </p:nvSpPr>
          <p:spPr>
            <a:xfrm>
              <a:off x="3806742" y="666750"/>
              <a:ext cx="2289258" cy="646331"/>
            </a:xfrm>
            <a:prstGeom prst="rect">
              <a:avLst/>
            </a:prstGeom>
            <a:noFill/>
          </p:spPr>
          <p:txBody>
            <a:bodyPr wrap="square" rtlCol="0">
              <a:spAutoFit/>
            </a:bodyPr>
            <a:lstStyle/>
            <a:p>
              <a:r>
                <a:rPr lang="en-US" dirty="0" smtClean="0"/>
                <a:t>Appended supplier information</a:t>
              </a:r>
              <a:endParaRPr lang="en-US" dirty="0"/>
            </a:p>
          </p:txBody>
        </p:sp>
      </p:grpSp>
      <p:grpSp>
        <p:nvGrpSpPr>
          <p:cNvPr id="11" name="Group 10"/>
          <p:cNvGrpSpPr/>
          <p:nvPr/>
        </p:nvGrpSpPr>
        <p:grpSpPr>
          <a:xfrm>
            <a:off x="6702342" y="666750"/>
            <a:ext cx="2289258" cy="3022294"/>
            <a:chOff x="6702342" y="666750"/>
            <a:chExt cx="2289258" cy="3022294"/>
          </a:xfrm>
        </p:grpSpPr>
        <p:grpSp>
          <p:nvGrpSpPr>
            <p:cNvPr id="6" name="Group 5"/>
            <p:cNvGrpSpPr/>
            <p:nvPr/>
          </p:nvGrpSpPr>
          <p:grpSpPr>
            <a:xfrm>
              <a:off x="6811059" y="1278598"/>
              <a:ext cx="1189941" cy="2410446"/>
              <a:chOff x="6705600" y="1354798"/>
              <a:chExt cx="1189941" cy="2410446"/>
            </a:xfrm>
          </p:grpSpPr>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l="25000" r="50000"/>
              <a:stretch/>
            </p:blipFill>
            <p:spPr>
              <a:xfrm>
                <a:off x="6705600" y="1354798"/>
                <a:ext cx="611074" cy="2407721"/>
              </a:xfrm>
              <a:prstGeom prst="rect">
                <a:avLst/>
              </a:prstGeom>
            </p:spPr>
          </p:pic>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l="76257"/>
              <a:stretch/>
            </p:blipFill>
            <p:spPr>
              <a:xfrm>
                <a:off x="7315200" y="1357523"/>
                <a:ext cx="580341" cy="2407721"/>
              </a:xfrm>
              <a:prstGeom prst="rect">
                <a:avLst/>
              </a:prstGeom>
            </p:spPr>
          </p:pic>
        </p:grpSp>
        <p:sp>
          <p:nvSpPr>
            <p:cNvPr id="54" name="TextBox 53"/>
            <p:cNvSpPr txBox="1"/>
            <p:nvPr/>
          </p:nvSpPr>
          <p:spPr>
            <a:xfrm>
              <a:off x="6702342" y="666750"/>
              <a:ext cx="2289258" cy="369332"/>
            </a:xfrm>
            <a:prstGeom prst="rect">
              <a:avLst/>
            </a:prstGeom>
            <a:noFill/>
          </p:spPr>
          <p:txBody>
            <a:bodyPr wrap="square" rtlCol="0">
              <a:spAutoFit/>
            </a:bodyPr>
            <a:lstStyle/>
            <a:p>
              <a:r>
                <a:rPr lang="en-US" dirty="0" smtClean="0"/>
                <a:t>Result</a:t>
              </a:r>
              <a:endParaRPr lang="en-US" dirty="0"/>
            </a:p>
          </p:txBody>
        </p:sp>
      </p:grpSp>
      <p:sp>
        <p:nvSpPr>
          <p:cNvPr id="55" name="TextBox 54"/>
          <p:cNvSpPr txBox="1"/>
          <p:nvPr/>
        </p:nvSpPr>
        <p:spPr>
          <a:xfrm>
            <a:off x="381000" y="3765151"/>
            <a:ext cx="6452407" cy="1200329"/>
          </a:xfrm>
          <a:prstGeom prst="rect">
            <a:avLst/>
          </a:prstGeom>
          <a:noFill/>
        </p:spPr>
        <p:txBody>
          <a:bodyPr wrap="none" rtlCol="0">
            <a:spAutoFit/>
          </a:bodyPr>
          <a:lstStyle/>
          <a:p>
            <a:r>
              <a:rPr lang="en-US" sz="2400" b="1" dirty="0" smtClean="0">
                <a:latin typeface="Courier New" pitchFamily="49" charset="0"/>
                <a:cs typeface="Courier New" pitchFamily="49" charset="0"/>
              </a:rPr>
              <a:t>SELECT </a:t>
            </a:r>
            <a:r>
              <a:rPr lang="en-US" sz="2400" b="1" dirty="0" err="1">
                <a:latin typeface="Courier New" pitchFamily="49" charset="0"/>
                <a:cs typeface="Courier New" pitchFamily="49" charset="0"/>
              </a:rPr>
              <a:t>s</a:t>
            </a:r>
            <a:r>
              <a:rPr lang="en-US" sz="2400" b="1" dirty="0" err="1" smtClean="0">
                <a:latin typeface="Courier New" pitchFamily="49" charset="0"/>
                <a:cs typeface="Courier New" pitchFamily="49" charset="0"/>
              </a:rPr>
              <a:t>name</a:t>
            </a:r>
            <a:r>
              <a:rPr lang="en-US" sz="2400" b="1" dirty="0" smtClean="0">
                <a:latin typeface="Courier New" pitchFamily="49" charset="0"/>
                <a:cs typeface="Courier New" pitchFamily="49" charset="0"/>
              </a:rPr>
              <a:t>, city</a:t>
            </a:r>
          </a:p>
          <a:p>
            <a:r>
              <a:rPr lang="en-US" sz="2400" b="1" dirty="0" smtClean="0">
                <a:latin typeface="Courier New" pitchFamily="49" charset="0"/>
                <a:cs typeface="Courier New" pitchFamily="49" charset="0"/>
              </a:rPr>
              <a:t>FROM shipments </a:t>
            </a:r>
            <a:r>
              <a:rPr lang="en-US" sz="2400" b="1" dirty="0" err="1" smtClean="0">
                <a:latin typeface="Courier New" pitchFamily="49" charset="0"/>
                <a:cs typeface="Courier New" pitchFamily="49" charset="0"/>
              </a:rPr>
              <a:t>sp</a:t>
            </a:r>
            <a:r>
              <a:rPr lang="en-US" sz="2400" b="1" dirty="0" smtClean="0">
                <a:latin typeface="Courier New" pitchFamily="49" charset="0"/>
                <a:cs typeface="Courier New" pitchFamily="49" charset="0"/>
              </a:rPr>
              <a:t> </a:t>
            </a:r>
          </a:p>
          <a:p>
            <a:r>
              <a:rPr lang="en-US" sz="2400" b="1" dirty="0" smtClean="0">
                <a:latin typeface="Courier New" pitchFamily="49" charset="0"/>
                <a:cs typeface="Courier New" pitchFamily="49" charset="0"/>
              </a:rPr>
              <a:t>JOIN suppliers s on </a:t>
            </a:r>
            <a:r>
              <a:rPr lang="en-US" sz="2400" b="1" dirty="0" err="1" smtClean="0">
                <a:latin typeface="Courier New" pitchFamily="49" charset="0"/>
                <a:cs typeface="Courier New" pitchFamily="49" charset="0"/>
              </a:rPr>
              <a:t>sp.sno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s.sno</a:t>
            </a:r>
            <a:endParaRPr lang="en-US" sz="2400" b="1" dirty="0" smtClean="0">
              <a:latin typeface="Courier New" pitchFamily="49" charset="0"/>
              <a:cs typeface="Courier New" pitchFamily="49" charset="0"/>
            </a:endParaRPr>
          </a:p>
        </p:txBody>
      </p:sp>
      <p:sp>
        <p:nvSpPr>
          <p:cNvPr id="12" name="Line Callout 1 11"/>
          <p:cNvSpPr/>
          <p:nvPr/>
        </p:nvSpPr>
        <p:spPr>
          <a:xfrm>
            <a:off x="7420659" y="4095750"/>
            <a:ext cx="1377494" cy="609600"/>
          </a:xfrm>
          <a:prstGeom prst="borderCallout1">
            <a:avLst>
              <a:gd name="adj1" fmla="val -5388"/>
              <a:gd name="adj2" fmla="val 48129"/>
              <a:gd name="adj3" fmla="val -56466"/>
              <a:gd name="adj4" fmla="val 74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Unwanted duplicates!</a:t>
            </a:r>
            <a:endParaRPr lang="en-US" dirty="0">
              <a:solidFill>
                <a:schemeClr val="tx1"/>
              </a:solidFill>
            </a:endParaRPr>
          </a:p>
        </p:txBody>
      </p:sp>
    </p:spTree>
    <p:extLst>
      <p:ext uri="{BB962C8B-B14F-4D97-AF65-F5344CB8AC3E}">
        <p14:creationId xmlns:p14="http://schemas.microsoft.com/office/powerpoint/2010/main" val="177352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fade">
                                      <p:cBhvr>
                                        <p:cTn id="17" dur="500"/>
                                        <p:tgtEl>
                                          <p:spTgt spid="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xEl>
                                              <p:pRg st="1" end="1"/>
                                            </p:txEl>
                                          </p:spTgt>
                                        </p:tgtEl>
                                        <p:attrNameLst>
                                          <p:attrName>style.visibility</p:attrName>
                                        </p:attrNameLst>
                                      </p:cBhvr>
                                      <p:to>
                                        <p:strVal val="visible"/>
                                      </p:to>
                                    </p:set>
                                    <p:animEffect transition="in" filter="fade">
                                      <p:cBhvr>
                                        <p:cTn id="22" dur="500"/>
                                        <p:tgtEl>
                                          <p:spTgt spid="5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
                                            <p:txEl>
                                              <p:pRg st="2" end="2"/>
                                            </p:txEl>
                                          </p:spTgt>
                                        </p:tgtEl>
                                        <p:attrNameLst>
                                          <p:attrName>style.visibility</p:attrName>
                                        </p:attrNameLst>
                                      </p:cBhvr>
                                      <p:to>
                                        <p:strVal val="visible"/>
                                      </p:to>
                                    </p:set>
                                    <p:animEffect transition="in" filter="fade">
                                      <p:cBhvr>
                                        <p:cTn id="27" dur="500"/>
                                        <p:tgtEl>
                                          <p:spTgt spid="5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765151"/>
            <a:ext cx="1600200" cy="40679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81000" y="3765151"/>
            <a:ext cx="6452407" cy="1200329"/>
          </a:xfrm>
          <a:prstGeom prst="rect">
            <a:avLst/>
          </a:prstGeom>
          <a:noFill/>
        </p:spPr>
        <p:txBody>
          <a:bodyPr wrap="none" rtlCol="0">
            <a:spAutoFit/>
          </a:bodyPr>
          <a:lstStyle/>
          <a:p>
            <a:r>
              <a:rPr lang="en-US" sz="2400" b="1" dirty="0" smtClean="0">
                <a:latin typeface="Courier New" pitchFamily="49" charset="0"/>
                <a:cs typeface="Courier New" pitchFamily="49" charset="0"/>
              </a:rPr>
              <a:t>SELECT DISTINCT </a:t>
            </a:r>
            <a:r>
              <a:rPr lang="en-US" sz="2400" b="1" dirty="0" err="1" smtClean="0">
                <a:latin typeface="Courier New" pitchFamily="49" charset="0"/>
                <a:cs typeface="Courier New" pitchFamily="49" charset="0"/>
              </a:rPr>
              <a:t>sname</a:t>
            </a:r>
            <a:r>
              <a:rPr lang="en-US" sz="2400" b="1" dirty="0" smtClean="0">
                <a:latin typeface="Courier New" pitchFamily="49" charset="0"/>
                <a:cs typeface="Courier New" pitchFamily="49" charset="0"/>
              </a:rPr>
              <a:t>, city</a:t>
            </a:r>
          </a:p>
          <a:p>
            <a:r>
              <a:rPr lang="en-US" sz="2400" b="1" dirty="0" smtClean="0">
                <a:latin typeface="Courier New" pitchFamily="49" charset="0"/>
                <a:cs typeface="Courier New" pitchFamily="49" charset="0"/>
              </a:rPr>
              <a:t>FROM shipments </a:t>
            </a:r>
            <a:r>
              <a:rPr lang="en-US" sz="2400" b="1" dirty="0" err="1" smtClean="0">
                <a:latin typeface="Courier New" pitchFamily="49" charset="0"/>
                <a:cs typeface="Courier New" pitchFamily="49" charset="0"/>
              </a:rPr>
              <a:t>sp</a:t>
            </a:r>
            <a:r>
              <a:rPr lang="en-US" sz="2400" b="1" dirty="0" smtClean="0">
                <a:latin typeface="Courier New" pitchFamily="49" charset="0"/>
                <a:cs typeface="Courier New" pitchFamily="49" charset="0"/>
              </a:rPr>
              <a:t> </a:t>
            </a:r>
          </a:p>
          <a:p>
            <a:r>
              <a:rPr lang="en-US" sz="2400" b="1" dirty="0" smtClean="0">
                <a:latin typeface="Courier New" pitchFamily="49" charset="0"/>
                <a:cs typeface="Courier New" pitchFamily="49" charset="0"/>
              </a:rPr>
              <a:t>JOIN suppliers s on </a:t>
            </a:r>
            <a:r>
              <a:rPr lang="en-US" sz="2400" b="1" dirty="0" err="1" smtClean="0">
                <a:latin typeface="Courier New" pitchFamily="49" charset="0"/>
                <a:cs typeface="Courier New" pitchFamily="49" charset="0"/>
              </a:rPr>
              <a:t>sp.sno</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s.sno</a:t>
            </a:r>
            <a:endParaRPr lang="en-US" sz="2400" b="1" dirty="0" smtClean="0">
              <a:latin typeface="Courier New" pitchFamily="49" charset="0"/>
              <a:cs typeface="Courier New" pitchFamily="49" charset="0"/>
            </a:endParaRPr>
          </a:p>
        </p:txBody>
      </p:sp>
      <p:sp>
        <p:nvSpPr>
          <p:cNvPr id="3" name="TextBox 2"/>
          <p:cNvSpPr txBox="1"/>
          <p:nvPr/>
        </p:nvSpPr>
        <p:spPr>
          <a:xfrm>
            <a:off x="304802" y="-19050"/>
            <a:ext cx="8493351" cy="707886"/>
          </a:xfrm>
          <a:prstGeom prst="rect">
            <a:avLst/>
          </a:prstGeom>
          <a:noFill/>
        </p:spPr>
        <p:txBody>
          <a:bodyPr wrap="square" rtlCol="0">
            <a:spAutoFit/>
          </a:bodyPr>
          <a:lstStyle/>
          <a:p>
            <a:r>
              <a:rPr lang="en-US" sz="2000" b="1" dirty="0" smtClean="0"/>
              <a:t>Query 35 (continued): List the name and city for every supplier who has made at least one shipment. </a:t>
            </a:r>
            <a:endParaRPr lang="en-US" sz="2000" b="1" dirty="0"/>
          </a:p>
        </p:txBody>
      </p:sp>
      <p:grpSp>
        <p:nvGrpSpPr>
          <p:cNvPr id="9" name="Group 8"/>
          <p:cNvGrpSpPr/>
          <p:nvPr/>
        </p:nvGrpSpPr>
        <p:grpSpPr>
          <a:xfrm>
            <a:off x="381000" y="666750"/>
            <a:ext cx="3416591" cy="3036332"/>
            <a:chOff x="381000" y="666750"/>
            <a:chExt cx="3416591" cy="3036332"/>
          </a:xfrm>
        </p:grpSpPr>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 y="12813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TextBox 24"/>
            <p:cNvSpPr txBox="1"/>
            <p:nvPr/>
          </p:nvSpPr>
          <p:spPr>
            <a:xfrm>
              <a:off x="381000" y="666750"/>
              <a:ext cx="1172562" cy="646331"/>
            </a:xfrm>
            <a:prstGeom prst="rect">
              <a:avLst/>
            </a:prstGeom>
            <a:noFill/>
          </p:spPr>
          <p:txBody>
            <a:bodyPr wrap="square" rtlCol="0">
              <a:spAutoFit/>
            </a:bodyPr>
            <a:lstStyle/>
            <a:p>
              <a:r>
                <a:rPr lang="en-US" dirty="0" smtClean="0"/>
                <a:t>Shipments table</a:t>
              </a:r>
              <a:endParaRPr lang="en-US" dirty="0"/>
            </a:p>
          </p:txBody>
        </p:sp>
      </p:grpSp>
      <p:grpSp>
        <p:nvGrpSpPr>
          <p:cNvPr id="10" name="Group 9"/>
          <p:cNvGrpSpPr/>
          <p:nvPr/>
        </p:nvGrpSpPr>
        <p:grpSpPr>
          <a:xfrm>
            <a:off x="3806742" y="666750"/>
            <a:ext cx="2482715" cy="3031954"/>
            <a:chOff x="3806742" y="666750"/>
            <a:chExt cx="2482715" cy="3031954"/>
          </a:xfrm>
        </p:grpSpPr>
        <p:grpSp>
          <p:nvGrpSpPr>
            <p:cNvPr id="26" name="Group 25"/>
            <p:cNvGrpSpPr/>
            <p:nvPr/>
          </p:nvGrpSpPr>
          <p:grpSpPr>
            <a:xfrm>
              <a:off x="3841532" y="1288879"/>
              <a:ext cx="2447925" cy="2409825"/>
              <a:chOff x="3841530" y="2062546"/>
              <a:chExt cx="2447925" cy="2409825"/>
            </a:xfrm>
          </p:grpSpPr>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9" name="TextBox 38"/>
            <p:cNvSpPr txBox="1"/>
            <p:nvPr/>
          </p:nvSpPr>
          <p:spPr>
            <a:xfrm>
              <a:off x="3806742" y="666750"/>
              <a:ext cx="2289258" cy="646331"/>
            </a:xfrm>
            <a:prstGeom prst="rect">
              <a:avLst/>
            </a:prstGeom>
            <a:noFill/>
          </p:spPr>
          <p:txBody>
            <a:bodyPr wrap="square" rtlCol="0">
              <a:spAutoFit/>
            </a:bodyPr>
            <a:lstStyle/>
            <a:p>
              <a:r>
                <a:rPr lang="en-US" dirty="0" smtClean="0"/>
                <a:t>Appended supplier information</a:t>
              </a:r>
              <a:endParaRPr lang="en-US" dirty="0"/>
            </a:p>
          </p:txBody>
        </p:sp>
      </p:grpSp>
      <p:sp>
        <p:nvSpPr>
          <p:cNvPr id="12" name="Line Callout 1 11"/>
          <p:cNvSpPr/>
          <p:nvPr/>
        </p:nvSpPr>
        <p:spPr>
          <a:xfrm>
            <a:off x="7420659" y="2876550"/>
            <a:ext cx="1377494" cy="609600"/>
          </a:xfrm>
          <a:prstGeom prst="borderCallout1">
            <a:avLst>
              <a:gd name="adj1" fmla="val -5388"/>
              <a:gd name="adj2" fmla="val 48129"/>
              <a:gd name="adj3" fmla="val -56466"/>
              <a:gd name="adj4" fmla="val 744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Duplicates gone !</a:t>
            </a:r>
            <a:endParaRPr lang="en-US" dirty="0">
              <a:solidFill>
                <a:schemeClr val="tx1"/>
              </a:solidFill>
            </a:endParaRPr>
          </a:p>
        </p:txBody>
      </p:sp>
      <p:grpSp>
        <p:nvGrpSpPr>
          <p:cNvPr id="8" name="Group 7"/>
          <p:cNvGrpSpPr/>
          <p:nvPr/>
        </p:nvGrpSpPr>
        <p:grpSpPr>
          <a:xfrm>
            <a:off x="6553200" y="666750"/>
            <a:ext cx="2438400" cy="1685330"/>
            <a:chOff x="6553200" y="666750"/>
            <a:chExt cx="2438400" cy="1685330"/>
          </a:xfrm>
        </p:grpSpPr>
        <p:sp>
          <p:nvSpPr>
            <p:cNvPr id="54" name="TextBox 53"/>
            <p:cNvSpPr txBox="1"/>
            <p:nvPr/>
          </p:nvSpPr>
          <p:spPr>
            <a:xfrm>
              <a:off x="6702342" y="666750"/>
              <a:ext cx="2289258" cy="369332"/>
            </a:xfrm>
            <a:prstGeom prst="rect">
              <a:avLst/>
            </a:prstGeom>
            <a:noFill/>
          </p:spPr>
          <p:txBody>
            <a:bodyPr wrap="square" rtlCol="0">
              <a:spAutoFit/>
            </a:bodyPr>
            <a:lstStyle/>
            <a:p>
              <a:r>
                <a:rPr lang="en-US" dirty="0" smtClean="0"/>
                <a:t>Result</a:t>
              </a:r>
              <a:endParaRPr lang="en-US" dirty="0"/>
            </a:p>
          </p:txBody>
        </p:sp>
        <p:sp>
          <p:nvSpPr>
            <p:cNvPr id="7" name="TextBox 6"/>
            <p:cNvSpPr txBox="1"/>
            <p:nvPr/>
          </p:nvSpPr>
          <p:spPr>
            <a:xfrm>
              <a:off x="6553200" y="1428750"/>
              <a:ext cx="1592103" cy="923330"/>
            </a:xfrm>
            <a:prstGeom prst="rect">
              <a:avLst/>
            </a:prstGeom>
            <a:noFill/>
            <a:ln>
              <a:solidFill>
                <a:schemeClr val="tx1"/>
              </a:solidFill>
            </a:ln>
          </p:spPr>
          <p:txBody>
            <a:bodyPr wrap="none" rtlCol="0">
              <a:spAutoFit/>
            </a:bodyPr>
            <a:lstStyle/>
            <a:p>
              <a:r>
                <a:rPr lang="en-US" dirty="0" smtClean="0"/>
                <a:t>Smith   London</a:t>
              </a:r>
            </a:p>
            <a:p>
              <a:r>
                <a:rPr lang="en-US" dirty="0" smtClean="0"/>
                <a:t>Jones   Paris</a:t>
              </a:r>
            </a:p>
            <a:p>
              <a:r>
                <a:rPr lang="en-US" dirty="0" smtClean="0"/>
                <a:t>Clark    London</a:t>
              </a:r>
              <a:endParaRPr lang="en-US" dirty="0"/>
            </a:p>
          </p:txBody>
        </p:sp>
      </p:grpSp>
    </p:spTree>
    <p:extLst>
      <p:ext uri="{BB962C8B-B14F-4D97-AF65-F5344CB8AC3E}">
        <p14:creationId xmlns:p14="http://schemas.microsoft.com/office/powerpoint/2010/main" val="190910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fade">
                                      <p:cBhvr>
                                        <p:cTn id="17" dur="500"/>
                                        <p:tgtEl>
                                          <p:spTgt spid="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xEl>
                                              <p:pRg st="1" end="1"/>
                                            </p:txEl>
                                          </p:spTgt>
                                        </p:tgtEl>
                                        <p:attrNameLst>
                                          <p:attrName>style.visibility</p:attrName>
                                        </p:attrNameLst>
                                      </p:cBhvr>
                                      <p:to>
                                        <p:strVal val="visible"/>
                                      </p:to>
                                    </p:set>
                                    <p:animEffect transition="in" filter="fade">
                                      <p:cBhvr>
                                        <p:cTn id="22" dur="500"/>
                                        <p:tgtEl>
                                          <p:spTgt spid="5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
                                            <p:txEl>
                                              <p:pRg st="2" end="2"/>
                                            </p:txEl>
                                          </p:spTgt>
                                        </p:tgtEl>
                                        <p:attrNameLst>
                                          <p:attrName>style.visibility</p:attrName>
                                        </p:attrNameLst>
                                      </p:cBhvr>
                                      <p:to>
                                        <p:strVal val="visible"/>
                                      </p:to>
                                    </p:set>
                                    <p:animEffect transition="in" filter="fade">
                                      <p:cBhvr>
                                        <p:cTn id="27" dur="500"/>
                                        <p:tgtEl>
                                          <p:spTgt spid="5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ppt_w</p:attrName>
                                        </p:attrNameLst>
                                      </p:cBhvr>
                                      <p:tavLst>
                                        <p:tav tm="0">
                                          <p:val>
                                            <p:fltVal val="0"/>
                                          </p:val>
                                        </p:tav>
                                        <p:tav tm="100000">
                                          <p:val>
                                            <p:strVal val="#ppt_w"/>
                                          </p:val>
                                        </p:tav>
                                      </p:tavLst>
                                    </p:anim>
                                    <p:anim calcmode="lin" valueType="num">
                                      <p:cBhvr>
                                        <p:cTn id="33" dur="1000" fill="hold"/>
                                        <p:tgtEl>
                                          <p:spTgt spid="2"/>
                                        </p:tgtEl>
                                        <p:attrNameLst>
                                          <p:attrName>ppt_h</p:attrName>
                                        </p:attrNameLst>
                                      </p:cBhvr>
                                      <p:tavLst>
                                        <p:tav tm="0">
                                          <p:val>
                                            <p:fltVal val="0"/>
                                          </p:val>
                                        </p:tav>
                                        <p:tav tm="100000">
                                          <p:val>
                                            <p:strVal val="#ppt_h"/>
                                          </p:val>
                                        </p:tav>
                                      </p:tavLst>
                                    </p:anim>
                                    <p:anim calcmode="lin" valueType="num">
                                      <p:cBhvr>
                                        <p:cTn id="34" dur="1000" fill="hold"/>
                                        <p:tgtEl>
                                          <p:spTgt spid="2"/>
                                        </p:tgtEl>
                                        <p:attrNameLst>
                                          <p:attrName>style.rotation</p:attrName>
                                        </p:attrNameLst>
                                      </p:cBhvr>
                                      <p:tavLst>
                                        <p:tav tm="0">
                                          <p:val>
                                            <p:fltVal val="90"/>
                                          </p:val>
                                        </p:tav>
                                        <p:tav tm="100000">
                                          <p:val>
                                            <p:fltVal val="0"/>
                                          </p:val>
                                        </p:tav>
                                      </p:tavLst>
                                    </p:anim>
                                    <p:animEffect transition="in" filter="fade">
                                      <p:cBhvr>
                                        <p:cTn id="35" dur="10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build="p"/>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362946"/>
            <a:ext cx="1600200" cy="40679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81000" y="3333750"/>
            <a:ext cx="5715026" cy="1200329"/>
          </a:xfrm>
          <a:prstGeom prst="rect">
            <a:avLst/>
          </a:prstGeom>
          <a:noFill/>
        </p:spPr>
        <p:txBody>
          <a:bodyPr wrap="none" rtlCol="0">
            <a:spAutoFit/>
          </a:bodyPr>
          <a:lstStyle/>
          <a:p>
            <a:r>
              <a:rPr lang="en-US" sz="2400" b="1" dirty="0" smtClean="0">
                <a:latin typeface="Courier New" pitchFamily="49" charset="0"/>
                <a:cs typeface="Courier New" pitchFamily="49" charset="0"/>
              </a:rPr>
              <a:t>SELECT DISTINCT </a:t>
            </a:r>
            <a:r>
              <a:rPr lang="en-US" sz="2400" b="1" dirty="0" err="1">
                <a:latin typeface="Courier New" pitchFamily="49" charset="0"/>
                <a:cs typeface="Courier New" pitchFamily="49" charset="0"/>
              </a:rPr>
              <a:t>p</a:t>
            </a:r>
            <a:r>
              <a:rPr lang="en-US" sz="2400" b="1" dirty="0" err="1" smtClean="0">
                <a:latin typeface="Courier New" pitchFamily="49" charset="0"/>
                <a:cs typeface="Courier New" pitchFamily="49" charset="0"/>
              </a:rPr>
              <a:t>name</a:t>
            </a:r>
            <a:r>
              <a:rPr lang="en-US" sz="2400" b="1" dirty="0" smtClean="0">
                <a:latin typeface="Courier New" pitchFamily="49" charset="0"/>
                <a:cs typeface="Courier New" pitchFamily="49" charset="0"/>
              </a:rPr>
              <a:t>, city</a:t>
            </a:r>
          </a:p>
          <a:p>
            <a:r>
              <a:rPr lang="en-US" sz="2400" b="1" dirty="0" smtClean="0">
                <a:latin typeface="Courier New" pitchFamily="49" charset="0"/>
                <a:cs typeface="Courier New" pitchFamily="49" charset="0"/>
              </a:rPr>
              <a:t>FROM shipments </a:t>
            </a:r>
            <a:r>
              <a:rPr lang="en-US" sz="2400" b="1" dirty="0" err="1" smtClean="0">
                <a:latin typeface="Courier New" pitchFamily="49" charset="0"/>
                <a:cs typeface="Courier New" pitchFamily="49" charset="0"/>
              </a:rPr>
              <a:t>sp</a:t>
            </a:r>
            <a:r>
              <a:rPr lang="en-US" sz="2400" b="1" dirty="0" smtClean="0">
                <a:latin typeface="Courier New" pitchFamily="49" charset="0"/>
                <a:cs typeface="Courier New" pitchFamily="49" charset="0"/>
              </a:rPr>
              <a:t> </a:t>
            </a:r>
          </a:p>
          <a:p>
            <a:r>
              <a:rPr lang="en-US" sz="2400" b="1" dirty="0" smtClean="0">
                <a:latin typeface="Courier New" pitchFamily="49" charset="0"/>
                <a:cs typeface="Courier New" pitchFamily="49" charset="0"/>
              </a:rPr>
              <a:t>JOIN parts p on </a:t>
            </a:r>
            <a:r>
              <a:rPr lang="en-US" sz="2400" b="1" dirty="0" err="1" smtClean="0">
                <a:latin typeface="Courier New" pitchFamily="49" charset="0"/>
                <a:cs typeface="Courier New" pitchFamily="49" charset="0"/>
              </a:rPr>
              <a:t>sp.pno</a:t>
            </a:r>
            <a:r>
              <a:rPr lang="en-US" sz="2400" b="1" dirty="0" smtClean="0">
                <a:latin typeface="Courier New" pitchFamily="49" charset="0"/>
                <a:cs typeface="Courier New" pitchFamily="49" charset="0"/>
              </a:rPr>
              <a:t> = </a:t>
            </a:r>
            <a:r>
              <a:rPr lang="en-US" sz="2400" b="1" smtClean="0">
                <a:latin typeface="Courier New" pitchFamily="49" charset="0"/>
                <a:cs typeface="Courier New" pitchFamily="49" charset="0"/>
              </a:rPr>
              <a:t>p.pno</a:t>
            </a:r>
            <a:endParaRPr lang="en-US" sz="2400" b="1" dirty="0" smtClean="0">
              <a:latin typeface="Courier New" pitchFamily="49" charset="0"/>
              <a:cs typeface="Courier New" pitchFamily="49" charset="0"/>
            </a:endParaRPr>
          </a:p>
        </p:txBody>
      </p:sp>
      <p:sp>
        <p:nvSpPr>
          <p:cNvPr id="3" name="TextBox 2"/>
          <p:cNvSpPr txBox="1"/>
          <p:nvPr/>
        </p:nvSpPr>
        <p:spPr>
          <a:xfrm>
            <a:off x="304802" y="-19050"/>
            <a:ext cx="8493351" cy="707886"/>
          </a:xfrm>
          <a:prstGeom prst="rect">
            <a:avLst/>
          </a:prstGeom>
          <a:noFill/>
        </p:spPr>
        <p:txBody>
          <a:bodyPr wrap="square" rtlCol="0">
            <a:spAutoFit/>
          </a:bodyPr>
          <a:lstStyle/>
          <a:p>
            <a:r>
              <a:rPr lang="en-US" sz="2000" b="1" dirty="0" smtClean="0"/>
              <a:t>Query 36: List the name and city for every part for which we have at least one shipment. (Your turn)</a:t>
            </a:r>
            <a:endParaRPr lang="en-US" sz="2000" b="1" dirty="0"/>
          </a:p>
        </p:txBody>
      </p:sp>
      <p:grpSp>
        <p:nvGrpSpPr>
          <p:cNvPr id="8" name="Group 7"/>
          <p:cNvGrpSpPr/>
          <p:nvPr/>
        </p:nvGrpSpPr>
        <p:grpSpPr>
          <a:xfrm>
            <a:off x="6324600" y="729810"/>
            <a:ext cx="2291886" cy="1506601"/>
            <a:chOff x="6550572" y="1046278"/>
            <a:chExt cx="2291886" cy="1506601"/>
          </a:xfrm>
        </p:grpSpPr>
        <p:sp>
          <p:nvSpPr>
            <p:cNvPr id="54" name="TextBox 53"/>
            <p:cNvSpPr txBox="1"/>
            <p:nvPr/>
          </p:nvSpPr>
          <p:spPr>
            <a:xfrm>
              <a:off x="6553200" y="1046278"/>
              <a:ext cx="2289258" cy="338554"/>
            </a:xfrm>
            <a:prstGeom prst="rect">
              <a:avLst/>
            </a:prstGeom>
            <a:noFill/>
          </p:spPr>
          <p:txBody>
            <a:bodyPr wrap="square" rtlCol="0">
              <a:spAutoFit/>
            </a:bodyPr>
            <a:lstStyle/>
            <a:p>
              <a:r>
                <a:rPr lang="en-US" sz="1600" dirty="0" smtClean="0"/>
                <a:t>Result</a:t>
              </a:r>
              <a:endParaRPr lang="en-US" sz="1600" dirty="0"/>
            </a:p>
          </p:txBody>
        </p:sp>
        <p:sp>
          <p:nvSpPr>
            <p:cNvPr id="7" name="TextBox 6"/>
            <p:cNvSpPr txBox="1"/>
            <p:nvPr/>
          </p:nvSpPr>
          <p:spPr>
            <a:xfrm>
              <a:off x="6550572" y="1352550"/>
              <a:ext cx="1976823" cy="1200329"/>
            </a:xfrm>
            <a:prstGeom prst="rect">
              <a:avLst/>
            </a:prstGeom>
            <a:noFill/>
            <a:ln>
              <a:solidFill>
                <a:schemeClr val="tx1"/>
              </a:solidFill>
            </a:ln>
          </p:spPr>
          <p:txBody>
            <a:bodyPr wrap="none" rtlCol="0">
              <a:spAutoFit/>
            </a:bodyPr>
            <a:lstStyle/>
            <a:p>
              <a:r>
                <a:rPr lang="en-US" dirty="0" smtClean="0">
                  <a:latin typeface="Courier New" pitchFamily="49" charset="0"/>
                  <a:cs typeface="Courier New" pitchFamily="49" charset="0"/>
                </a:rPr>
                <a:t>Nut    London</a:t>
              </a:r>
            </a:p>
            <a:p>
              <a:r>
                <a:rPr lang="en-US" dirty="0" smtClean="0">
                  <a:latin typeface="Courier New" pitchFamily="49" charset="0"/>
                  <a:cs typeface="Courier New" pitchFamily="49" charset="0"/>
                </a:rPr>
                <a:t>Screw  Rome</a:t>
              </a:r>
            </a:p>
            <a:p>
              <a:r>
                <a:rPr lang="en-US" dirty="0" smtClean="0">
                  <a:latin typeface="Courier New" pitchFamily="49" charset="0"/>
                  <a:cs typeface="Courier New" pitchFamily="49" charset="0"/>
                </a:rPr>
                <a:t>Cam    Paris</a:t>
              </a:r>
            </a:p>
            <a:p>
              <a:r>
                <a:rPr lang="en-US" dirty="0" smtClean="0">
                  <a:latin typeface="Courier New" pitchFamily="49" charset="0"/>
                  <a:cs typeface="Courier New" pitchFamily="49" charset="0"/>
                </a:rPr>
                <a:t>Cog    London</a:t>
              </a:r>
              <a:endParaRPr lang="en-US" dirty="0">
                <a:latin typeface="Courier New" pitchFamily="49" charset="0"/>
                <a:cs typeface="Courier New" pitchFamily="49" charset="0"/>
              </a:endParaRPr>
            </a:p>
          </p:txBody>
        </p:sp>
      </p:gr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444"/>
            <a:ext cx="2819400" cy="19984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009055"/>
            <a:ext cx="2514600" cy="1097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457200" y="714092"/>
            <a:ext cx="1061188" cy="338554"/>
          </a:xfrm>
          <a:prstGeom prst="rect">
            <a:avLst/>
          </a:prstGeom>
          <a:noFill/>
        </p:spPr>
        <p:txBody>
          <a:bodyPr wrap="none" rtlCol="0">
            <a:spAutoFit/>
          </a:bodyPr>
          <a:lstStyle/>
          <a:p>
            <a:r>
              <a:rPr lang="en-US" sz="1600" dirty="0" smtClean="0"/>
              <a:t>Shipments</a:t>
            </a:r>
            <a:endParaRPr lang="en-US" sz="1600" dirty="0"/>
          </a:p>
        </p:txBody>
      </p:sp>
      <p:sp>
        <p:nvSpPr>
          <p:cNvPr id="42" name="TextBox 41"/>
          <p:cNvSpPr txBox="1"/>
          <p:nvPr/>
        </p:nvSpPr>
        <p:spPr>
          <a:xfrm>
            <a:off x="3486450" y="740726"/>
            <a:ext cx="605037" cy="338554"/>
          </a:xfrm>
          <a:prstGeom prst="rect">
            <a:avLst/>
          </a:prstGeom>
          <a:noFill/>
        </p:spPr>
        <p:txBody>
          <a:bodyPr wrap="none" rtlCol="0">
            <a:spAutoFit/>
          </a:bodyPr>
          <a:lstStyle/>
          <a:p>
            <a:r>
              <a:rPr lang="en-US" sz="1600" dirty="0" smtClean="0"/>
              <a:t>Parts</a:t>
            </a:r>
            <a:endParaRPr lang="en-US" sz="1600" dirty="0"/>
          </a:p>
        </p:txBody>
      </p:sp>
    </p:spTree>
    <p:extLst>
      <p:ext uri="{BB962C8B-B14F-4D97-AF65-F5344CB8AC3E}">
        <p14:creationId xmlns:p14="http://schemas.microsoft.com/office/powerpoint/2010/main" val="394400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3765151"/>
            <a:ext cx="8186857" cy="1015663"/>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count(*) as “No. of shipments”</a:t>
            </a:r>
          </a:p>
          <a:p>
            <a:r>
              <a:rPr lang="en-US" sz="2000" b="1" dirty="0" smtClean="0">
                <a:latin typeface="Courier New" pitchFamily="49" charset="0"/>
                <a:cs typeface="Courier New" pitchFamily="49" charset="0"/>
              </a:rPr>
              <a:t>FROM suppliers s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sp.sno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s.sno</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GROUP BY </a:t>
            </a:r>
            <a:r>
              <a:rPr lang="en-US" sz="2000" b="1" dirty="0" err="1" smtClean="0">
                <a:latin typeface="Courier New" pitchFamily="49" charset="0"/>
                <a:cs typeface="Courier New" pitchFamily="49" charset="0"/>
              </a:rPr>
              <a:t>sno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sname</a:t>
            </a:r>
            <a:endParaRPr lang="en-US" sz="2000" b="1" dirty="0" smtClean="0">
              <a:latin typeface="Courier New" pitchFamily="49" charset="0"/>
              <a:cs typeface="Courier New" pitchFamily="49" charset="0"/>
            </a:endParaRPr>
          </a:p>
        </p:txBody>
      </p:sp>
      <p:sp>
        <p:nvSpPr>
          <p:cNvPr id="3" name="TextBox 2"/>
          <p:cNvSpPr txBox="1"/>
          <p:nvPr/>
        </p:nvSpPr>
        <p:spPr>
          <a:xfrm>
            <a:off x="304802" y="-19050"/>
            <a:ext cx="8493351" cy="707886"/>
          </a:xfrm>
          <a:prstGeom prst="rect">
            <a:avLst/>
          </a:prstGeom>
          <a:noFill/>
        </p:spPr>
        <p:txBody>
          <a:bodyPr wrap="square" rtlCol="0">
            <a:spAutoFit/>
          </a:bodyPr>
          <a:lstStyle/>
          <a:p>
            <a:r>
              <a:rPr lang="en-US" sz="2000" b="1" dirty="0" smtClean="0"/>
              <a:t>Query 37 : List the supplier number, name and number of shipments for every supplier who has made at least one shipment.  </a:t>
            </a:r>
            <a:endParaRPr lang="en-US" sz="2000" b="1" dirty="0">
              <a:solidFill>
                <a:schemeClr val="accent1"/>
              </a:solidFill>
            </a:endParaRPr>
          </a:p>
        </p:txBody>
      </p:sp>
      <p:grpSp>
        <p:nvGrpSpPr>
          <p:cNvPr id="4" name="Group 3"/>
          <p:cNvGrpSpPr/>
          <p:nvPr/>
        </p:nvGrpSpPr>
        <p:grpSpPr>
          <a:xfrm>
            <a:off x="381000" y="966739"/>
            <a:ext cx="5105401" cy="2519411"/>
            <a:chOff x="380999" y="666750"/>
            <a:chExt cx="5908458" cy="3036332"/>
          </a:xfrm>
        </p:grpSpPr>
        <p:grpSp>
          <p:nvGrpSpPr>
            <p:cNvPr id="9" name="Group 8"/>
            <p:cNvGrpSpPr/>
            <p:nvPr/>
          </p:nvGrpSpPr>
          <p:grpSpPr>
            <a:xfrm>
              <a:off x="380999" y="666750"/>
              <a:ext cx="3416592" cy="3036332"/>
              <a:chOff x="380999" y="666750"/>
              <a:chExt cx="3416592" cy="3036332"/>
            </a:xfrm>
          </p:grpSpPr>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 y="12813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TextBox 24"/>
              <p:cNvSpPr txBox="1"/>
              <p:nvPr/>
            </p:nvSpPr>
            <p:spPr>
              <a:xfrm>
                <a:off x="380999" y="666750"/>
                <a:ext cx="1851903" cy="408017"/>
              </a:xfrm>
              <a:prstGeom prst="rect">
                <a:avLst/>
              </a:prstGeom>
              <a:noFill/>
            </p:spPr>
            <p:txBody>
              <a:bodyPr wrap="square" rtlCol="0">
                <a:spAutoFit/>
              </a:bodyPr>
              <a:lstStyle/>
              <a:p>
                <a:r>
                  <a:rPr lang="en-US" sz="1600" dirty="0" smtClean="0"/>
                  <a:t>Shipments table</a:t>
                </a:r>
                <a:endParaRPr lang="en-US" sz="1600" dirty="0"/>
              </a:p>
            </p:txBody>
          </p:sp>
        </p:grpSp>
        <p:grpSp>
          <p:nvGrpSpPr>
            <p:cNvPr id="10" name="Group 9"/>
            <p:cNvGrpSpPr/>
            <p:nvPr/>
          </p:nvGrpSpPr>
          <p:grpSpPr>
            <a:xfrm>
              <a:off x="3806742" y="666750"/>
              <a:ext cx="2482715" cy="3031954"/>
              <a:chOff x="3806742" y="666750"/>
              <a:chExt cx="2482715" cy="3031954"/>
            </a:xfrm>
          </p:grpSpPr>
          <p:grpSp>
            <p:nvGrpSpPr>
              <p:cNvPr id="26" name="Group 25"/>
              <p:cNvGrpSpPr/>
              <p:nvPr/>
            </p:nvGrpSpPr>
            <p:grpSpPr>
              <a:xfrm>
                <a:off x="3841532" y="1288879"/>
                <a:ext cx="2447925" cy="2409825"/>
                <a:chOff x="3841530" y="2062546"/>
                <a:chExt cx="2447925" cy="2409825"/>
              </a:xfrm>
            </p:grpSpPr>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9" name="TextBox 38"/>
              <p:cNvSpPr txBox="1"/>
              <p:nvPr/>
            </p:nvSpPr>
            <p:spPr>
              <a:xfrm>
                <a:off x="3806742" y="666750"/>
                <a:ext cx="2289258" cy="704757"/>
              </a:xfrm>
              <a:prstGeom prst="rect">
                <a:avLst/>
              </a:prstGeom>
              <a:noFill/>
            </p:spPr>
            <p:txBody>
              <a:bodyPr wrap="square" rtlCol="0">
                <a:spAutoFit/>
              </a:bodyPr>
              <a:lstStyle/>
              <a:p>
                <a:r>
                  <a:rPr lang="en-US" sz="1600" dirty="0" smtClean="0"/>
                  <a:t>Appended supplier information</a:t>
                </a:r>
                <a:endParaRPr lang="en-US" sz="1600" dirty="0"/>
              </a:p>
            </p:txBody>
          </p:sp>
        </p:grpSp>
      </p:grpSp>
      <p:grpSp>
        <p:nvGrpSpPr>
          <p:cNvPr id="8" name="Group 7"/>
          <p:cNvGrpSpPr/>
          <p:nvPr/>
        </p:nvGrpSpPr>
        <p:grpSpPr>
          <a:xfrm>
            <a:off x="5791200" y="1013996"/>
            <a:ext cx="2438400" cy="1459336"/>
            <a:chOff x="6553200" y="892744"/>
            <a:chExt cx="2438400" cy="1459336"/>
          </a:xfrm>
        </p:grpSpPr>
        <p:sp>
          <p:nvSpPr>
            <p:cNvPr id="54" name="TextBox 53"/>
            <p:cNvSpPr txBox="1"/>
            <p:nvPr/>
          </p:nvSpPr>
          <p:spPr>
            <a:xfrm>
              <a:off x="6702342" y="892744"/>
              <a:ext cx="2289258" cy="338554"/>
            </a:xfrm>
            <a:prstGeom prst="rect">
              <a:avLst/>
            </a:prstGeom>
            <a:noFill/>
          </p:spPr>
          <p:txBody>
            <a:bodyPr wrap="square" rtlCol="0">
              <a:spAutoFit/>
            </a:bodyPr>
            <a:lstStyle/>
            <a:p>
              <a:r>
                <a:rPr lang="en-US" sz="1600" dirty="0" smtClean="0"/>
                <a:t>Result</a:t>
              </a:r>
              <a:endParaRPr lang="en-US" sz="1600" dirty="0"/>
            </a:p>
          </p:txBody>
        </p:sp>
        <p:sp>
          <p:nvSpPr>
            <p:cNvPr id="7" name="TextBox 6"/>
            <p:cNvSpPr txBox="1"/>
            <p:nvPr/>
          </p:nvSpPr>
          <p:spPr>
            <a:xfrm>
              <a:off x="6553200" y="1428750"/>
              <a:ext cx="1330814" cy="923330"/>
            </a:xfrm>
            <a:prstGeom prst="rect">
              <a:avLst/>
            </a:prstGeom>
            <a:noFill/>
            <a:ln>
              <a:solidFill>
                <a:schemeClr val="tx1"/>
              </a:solidFill>
            </a:ln>
          </p:spPr>
          <p:txBody>
            <a:bodyPr wrap="none" rtlCol="0">
              <a:spAutoFit/>
            </a:bodyPr>
            <a:lstStyle/>
            <a:p>
              <a:r>
                <a:rPr lang="en-US" dirty="0" smtClean="0"/>
                <a:t>S1  Smith   2</a:t>
              </a:r>
            </a:p>
            <a:p>
              <a:r>
                <a:rPr lang="en-US" dirty="0" smtClean="0"/>
                <a:t>S2  Jones   7</a:t>
              </a:r>
            </a:p>
            <a:p>
              <a:r>
                <a:rPr lang="en-US" dirty="0" smtClean="0"/>
                <a:t>S4  Clark    2</a:t>
              </a:r>
              <a:endParaRPr lang="en-US" dirty="0"/>
            </a:p>
          </p:txBody>
        </p:sp>
      </p:grpSp>
    </p:spTree>
    <p:extLst>
      <p:ext uri="{BB962C8B-B14F-4D97-AF65-F5344CB8AC3E}">
        <p14:creationId xmlns:p14="http://schemas.microsoft.com/office/powerpoint/2010/main" val="39586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xEl>
                                              <p:pRg st="0" end="0"/>
                                            </p:txEl>
                                          </p:spTgt>
                                        </p:tgtEl>
                                        <p:attrNameLst>
                                          <p:attrName>style.visibility</p:attrName>
                                        </p:attrNameLst>
                                      </p:cBhvr>
                                      <p:to>
                                        <p:strVal val="visible"/>
                                      </p:to>
                                    </p:set>
                                    <p:animEffect transition="in" filter="fade">
                                      <p:cBhvr>
                                        <p:cTn id="12" dur="500"/>
                                        <p:tgtEl>
                                          <p:spTgt spid="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1" end="1"/>
                                            </p:txEl>
                                          </p:spTgt>
                                        </p:tgtEl>
                                        <p:attrNameLst>
                                          <p:attrName>style.visibility</p:attrName>
                                        </p:attrNameLst>
                                      </p:cBhvr>
                                      <p:to>
                                        <p:strVal val="visible"/>
                                      </p:to>
                                    </p:set>
                                    <p:animEffect transition="in" filter="fade">
                                      <p:cBhvr>
                                        <p:cTn id="17" dur="500"/>
                                        <p:tgtEl>
                                          <p:spTgt spid="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xEl>
                                              <p:pRg st="2" end="2"/>
                                            </p:txEl>
                                          </p:spTgt>
                                        </p:tgtEl>
                                        <p:attrNameLst>
                                          <p:attrName>style.visibility</p:attrName>
                                        </p:attrNameLst>
                                      </p:cBhvr>
                                      <p:to>
                                        <p:strVal val="visible"/>
                                      </p:to>
                                    </p:set>
                                    <p:animEffect transition="in" filter="fade">
                                      <p:cBhvr>
                                        <p:cTn id="22" dur="500"/>
                                        <p:tgtEl>
                                          <p:spTgt spid="5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1352550"/>
            <a:ext cx="8032968" cy="1015663"/>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p.pno</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p</a:t>
            </a:r>
            <a:r>
              <a:rPr lang="en-US" sz="2000" b="1" dirty="0" err="1" smtClean="0">
                <a:latin typeface="Courier New" pitchFamily="49" charset="0"/>
                <a:cs typeface="Courier New" pitchFamily="49" charset="0"/>
              </a:rPr>
              <a:t>name</a:t>
            </a:r>
            <a:r>
              <a:rPr lang="en-US" sz="2000" b="1" dirty="0" smtClean="0">
                <a:latin typeface="Courier New" pitchFamily="49" charset="0"/>
                <a:cs typeface="Courier New" pitchFamily="49" charset="0"/>
              </a:rPr>
              <a:t>, count(*) as “No. of shipments”</a:t>
            </a:r>
          </a:p>
          <a:p>
            <a:r>
              <a:rPr lang="en-US" sz="2000" b="1" dirty="0" smtClean="0">
                <a:latin typeface="Courier New" pitchFamily="49" charset="0"/>
                <a:cs typeface="Courier New" pitchFamily="49" charset="0"/>
              </a:rPr>
              <a:t>FROM parts p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p.pno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sp.pno</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GROUP BY </a:t>
            </a:r>
            <a:r>
              <a:rPr lang="en-US" sz="2000" b="1" dirty="0" err="1" smtClean="0">
                <a:latin typeface="Courier New" pitchFamily="49" charset="0"/>
                <a:cs typeface="Courier New" pitchFamily="49" charset="0"/>
              </a:rPr>
              <a:t>p.pno</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p</a:t>
            </a:r>
            <a:r>
              <a:rPr lang="en-US" sz="2000" b="1" dirty="0" err="1" smtClean="0">
                <a:latin typeface="Courier New" pitchFamily="49" charset="0"/>
                <a:cs typeface="Courier New" pitchFamily="49" charset="0"/>
              </a:rPr>
              <a:t>name</a:t>
            </a:r>
            <a:endParaRPr lang="en-US" sz="2000" b="1" dirty="0" smtClean="0">
              <a:latin typeface="Courier New" pitchFamily="49" charset="0"/>
              <a:cs typeface="Courier New" pitchFamily="49" charset="0"/>
            </a:endParaRPr>
          </a:p>
        </p:txBody>
      </p:sp>
      <p:sp>
        <p:nvSpPr>
          <p:cNvPr id="3" name="TextBox 2"/>
          <p:cNvSpPr txBox="1"/>
          <p:nvPr/>
        </p:nvSpPr>
        <p:spPr>
          <a:xfrm>
            <a:off x="304802" y="-19050"/>
            <a:ext cx="8493351" cy="707886"/>
          </a:xfrm>
          <a:prstGeom prst="rect">
            <a:avLst/>
          </a:prstGeom>
          <a:noFill/>
        </p:spPr>
        <p:txBody>
          <a:bodyPr wrap="square" rtlCol="0">
            <a:spAutoFit/>
          </a:bodyPr>
          <a:lstStyle/>
          <a:p>
            <a:r>
              <a:rPr lang="en-US" sz="2000" b="1" dirty="0" smtClean="0"/>
              <a:t>Query 38 : List the part number, name and number of shipments for every part that has at least one shipment.  (Your turn)</a:t>
            </a:r>
            <a:endParaRPr lang="en-US" sz="2000" b="1" dirty="0">
              <a:solidFill>
                <a:schemeClr val="accent1"/>
              </a:solidFill>
            </a:endParaRPr>
          </a:p>
        </p:txBody>
      </p:sp>
    </p:spTree>
    <p:extLst>
      <p:ext uri="{BB962C8B-B14F-4D97-AF65-F5344CB8AC3E}">
        <p14:creationId xmlns:p14="http://schemas.microsoft.com/office/powerpoint/2010/main" val="125259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5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500"/>
                                        <p:tgtEl>
                                          <p:spTgt spid="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3080087"/>
            <a:ext cx="8186857" cy="1015663"/>
          </a:xfrm>
          <a:prstGeom prst="rect">
            <a:avLst/>
          </a:prstGeom>
          <a:noFill/>
        </p:spPr>
        <p:txBody>
          <a:bodyPr wrap="none" rtlCol="0">
            <a:spAutoFit/>
          </a:bodyPr>
          <a:lstStyle/>
          <a:p>
            <a:r>
              <a:rPr lang="en-US" sz="2000" b="1" dirty="0">
                <a:latin typeface="Courier New" pitchFamily="49" charset="0"/>
                <a:cs typeface="Courier New" pitchFamily="49" charset="0"/>
              </a:rPr>
              <a:t>SELECT </a:t>
            </a:r>
            <a:r>
              <a:rPr lang="en-US" sz="2000" b="1" dirty="0" err="1">
                <a:latin typeface="Courier New" pitchFamily="49" charset="0"/>
                <a:cs typeface="Courier New" pitchFamily="49" charset="0"/>
              </a:rPr>
              <a:t>sname</a:t>
            </a:r>
            <a:r>
              <a:rPr lang="en-US" sz="2000" b="1" dirty="0">
                <a:latin typeface="Courier New" pitchFamily="49" charset="0"/>
                <a:cs typeface="Courier New" pitchFamily="49" charset="0"/>
              </a:rPr>
              <a:t>, sum(</a:t>
            </a:r>
            <a:r>
              <a:rPr lang="en-US" sz="2000" b="1" dirty="0" err="1">
                <a:latin typeface="Courier New" pitchFamily="49" charset="0"/>
                <a:cs typeface="Courier New" pitchFamily="49" charset="0"/>
              </a:rPr>
              <a:t>qty</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avg</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qty</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FROM suppliers s </a:t>
            </a:r>
            <a:r>
              <a:rPr lang="en-US" sz="2000" b="1" dirty="0" smtClean="0">
                <a:latin typeface="Courier New" pitchFamily="49" charset="0"/>
                <a:cs typeface="Courier New" pitchFamily="49" charset="0"/>
              </a:rPr>
              <a:t>JOIN shipments </a:t>
            </a:r>
            <a:r>
              <a:rPr lang="en-US" sz="2000" b="1" dirty="0" err="1">
                <a:latin typeface="Courier New" pitchFamily="49" charset="0"/>
                <a:cs typeface="Courier New" pitchFamily="49" charset="0"/>
              </a:rPr>
              <a:t>sp</a:t>
            </a:r>
            <a:r>
              <a:rPr lang="en-US" sz="2000" b="1" dirty="0">
                <a:latin typeface="Courier New" pitchFamily="49" charset="0"/>
                <a:cs typeface="Courier New" pitchFamily="49" charset="0"/>
              </a:rPr>
              <a:t> ON </a:t>
            </a:r>
            <a:r>
              <a:rPr lang="en-US" sz="2000" b="1" dirty="0" err="1">
                <a:latin typeface="Courier New" pitchFamily="49" charset="0"/>
                <a:cs typeface="Courier New" pitchFamily="49" charset="0"/>
              </a:rPr>
              <a:t>s.sno</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sp.sno</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GROUP BY </a:t>
            </a:r>
            <a:r>
              <a:rPr lang="en-US" sz="2000" b="1" dirty="0" err="1">
                <a:latin typeface="Courier New" pitchFamily="49" charset="0"/>
                <a:cs typeface="Courier New" pitchFamily="49" charset="0"/>
              </a:rPr>
              <a:t>sname</a:t>
            </a:r>
            <a:endParaRPr lang="en-US" sz="2000" b="1" dirty="0">
              <a:latin typeface="Courier New" pitchFamily="49" charset="0"/>
              <a:cs typeface="Courier New" pitchFamily="49" charset="0"/>
            </a:endParaRPr>
          </a:p>
        </p:txBody>
      </p:sp>
      <p:sp>
        <p:nvSpPr>
          <p:cNvPr id="3" name="TextBox 2"/>
          <p:cNvSpPr txBox="1"/>
          <p:nvPr/>
        </p:nvSpPr>
        <p:spPr>
          <a:xfrm>
            <a:off x="304802" y="-19050"/>
            <a:ext cx="8493351" cy="707886"/>
          </a:xfrm>
          <a:prstGeom prst="rect">
            <a:avLst/>
          </a:prstGeom>
          <a:noFill/>
        </p:spPr>
        <p:txBody>
          <a:bodyPr wrap="square" rtlCol="0">
            <a:spAutoFit/>
          </a:bodyPr>
          <a:lstStyle/>
          <a:p>
            <a:r>
              <a:rPr lang="en-US" sz="2000" b="1" dirty="0" smtClean="0"/>
              <a:t>Query 39 : List the supplier names and the corresponding total quantity and average shipment quantities. </a:t>
            </a:r>
            <a:endParaRPr lang="en-US" sz="2000" b="1" dirty="0">
              <a:solidFill>
                <a:schemeClr val="accent1"/>
              </a:solidFill>
            </a:endParaRPr>
          </a:p>
        </p:txBody>
      </p:sp>
      <p:sp>
        <p:nvSpPr>
          <p:cNvPr id="6" name="Line Callout 1 5"/>
          <p:cNvSpPr/>
          <p:nvPr/>
        </p:nvSpPr>
        <p:spPr>
          <a:xfrm>
            <a:off x="4876800" y="1407119"/>
            <a:ext cx="2819400" cy="1164631"/>
          </a:xfrm>
          <a:prstGeom prst="borderCallout1">
            <a:avLst>
              <a:gd name="adj1" fmla="val 49784"/>
              <a:gd name="adj2" fmla="val -571"/>
              <a:gd name="adj3" fmla="val 63887"/>
              <a:gd name="adj4" fmla="val -433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We want one row per supplier, showing the aggregated values. So we need to GROUP BY </a:t>
            </a:r>
            <a:r>
              <a:rPr lang="en-US" dirty="0" err="1" smtClean="0">
                <a:solidFill>
                  <a:schemeClr val="tx1"/>
                </a:solidFill>
              </a:rPr>
              <a:t>sname</a:t>
            </a:r>
            <a:endParaRPr lang="en-US" dirty="0">
              <a:solidFill>
                <a:schemeClr val="tx1"/>
              </a:solidFill>
            </a:endParaRPr>
          </a:p>
        </p:txBody>
      </p:sp>
      <p:grpSp>
        <p:nvGrpSpPr>
          <p:cNvPr id="2" name="Group 1"/>
          <p:cNvGrpSpPr/>
          <p:nvPr/>
        </p:nvGrpSpPr>
        <p:grpSpPr>
          <a:xfrm>
            <a:off x="304800" y="873264"/>
            <a:ext cx="8493351" cy="1701715"/>
            <a:chOff x="304800" y="873264"/>
            <a:chExt cx="8493351" cy="1701715"/>
          </a:xfrm>
        </p:grpSpPr>
        <p:sp>
          <p:nvSpPr>
            <p:cNvPr id="4" name="TextBox 3"/>
            <p:cNvSpPr txBox="1"/>
            <p:nvPr/>
          </p:nvSpPr>
          <p:spPr>
            <a:xfrm>
              <a:off x="304800" y="873264"/>
              <a:ext cx="8493351" cy="400110"/>
            </a:xfrm>
            <a:prstGeom prst="rect">
              <a:avLst/>
            </a:prstGeom>
            <a:noFill/>
          </p:spPr>
          <p:txBody>
            <a:bodyPr wrap="square" rtlCol="0">
              <a:spAutoFit/>
            </a:bodyPr>
            <a:lstStyle/>
            <a:p>
              <a:r>
                <a:rPr lang="en-US" sz="2000" b="1" dirty="0" smtClean="0"/>
                <a:t>What will the output look like?</a:t>
              </a:r>
              <a:endParaRPr lang="en-US" sz="2000" b="1" dirty="0">
                <a:solidFill>
                  <a:schemeClr val="accent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1460554"/>
              <a:ext cx="2971801" cy="1114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0436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fade">
                                      <p:cBhvr>
                                        <p:cTn id="17" dur="500"/>
                                        <p:tgtEl>
                                          <p:spTgt spid="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xEl>
                                              <p:pRg st="1" end="1"/>
                                            </p:txEl>
                                          </p:spTgt>
                                        </p:tgtEl>
                                        <p:attrNameLst>
                                          <p:attrName>style.visibility</p:attrName>
                                        </p:attrNameLst>
                                      </p:cBhvr>
                                      <p:to>
                                        <p:strVal val="visible"/>
                                      </p:to>
                                    </p:set>
                                    <p:animEffect transition="in" filter="fade">
                                      <p:cBhvr>
                                        <p:cTn id="22" dur="500"/>
                                        <p:tgtEl>
                                          <p:spTgt spid="5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
                                            <p:txEl>
                                              <p:pRg st="2" end="2"/>
                                            </p:txEl>
                                          </p:spTgt>
                                        </p:tgtEl>
                                        <p:attrNameLst>
                                          <p:attrName>style.visibility</p:attrName>
                                        </p:attrNameLst>
                                      </p:cBhvr>
                                      <p:to>
                                        <p:strVal val="visible"/>
                                      </p:to>
                                    </p:set>
                                    <p:animEffect transition="in" filter="fade">
                                      <p:cBhvr>
                                        <p:cTn id="27" dur="500"/>
                                        <p:tgtEl>
                                          <p:spTgt spid="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9693" y="1657351"/>
            <a:ext cx="4930709" cy="461665"/>
          </a:xfrm>
          <a:prstGeom prst="rect">
            <a:avLst/>
          </a:prstGeom>
          <a:noFill/>
        </p:spPr>
        <p:txBody>
          <a:bodyPr wrap="none" rtlCol="0">
            <a:spAutoFit/>
          </a:bodyPr>
          <a:lstStyle/>
          <a:p>
            <a:r>
              <a:rPr lang="en-US" sz="2400" dirty="0" smtClean="0"/>
              <a:t>The classic Supplier-Parts database of </a:t>
            </a:r>
            <a:endParaRPr lang="en-US" sz="2400" dirty="0"/>
          </a:p>
        </p:txBody>
      </p:sp>
      <p:sp>
        <p:nvSpPr>
          <p:cNvPr id="5" name="TextBox 4"/>
          <p:cNvSpPr txBox="1"/>
          <p:nvPr/>
        </p:nvSpPr>
        <p:spPr>
          <a:xfrm>
            <a:off x="2978647" y="2914573"/>
            <a:ext cx="3422155" cy="646331"/>
          </a:xfrm>
          <a:prstGeom prst="rect">
            <a:avLst/>
          </a:prstGeom>
          <a:noFill/>
        </p:spPr>
        <p:txBody>
          <a:bodyPr wrap="none" rtlCol="0">
            <a:spAutoFit/>
          </a:bodyPr>
          <a:lstStyle/>
          <a:p>
            <a:r>
              <a:rPr lang="en-US" sz="3600" dirty="0" smtClean="0">
                <a:latin typeface="Arial Black" pitchFamily="34" charset="0"/>
              </a:rPr>
              <a:t>Chris J. Date</a:t>
            </a:r>
            <a:endParaRPr lang="en-US" sz="3600" dirty="0">
              <a:latin typeface="Arial Black" pitchFamily="34" charset="0"/>
            </a:endParaRPr>
          </a:p>
        </p:txBody>
      </p:sp>
    </p:spTree>
    <p:extLst>
      <p:ext uri="{BB962C8B-B14F-4D97-AF65-F5344CB8AC3E}">
        <p14:creationId xmlns:p14="http://schemas.microsoft.com/office/powerpoint/2010/main" val="2476878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3080087"/>
            <a:ext cx="7571303" cy="1015663"/>
          </a:xfrm>
          <a:prstGeom prst="rect">
            <a:avLst/>
          </a:prstGeom>
          <a:noFill/>
        </p:spPr>
        <p:txBody>
          <a:bodyPr wrap="none" rtlCol="0">
            <a:spAutoFit/>
          </a:bodyPr>
          <a:lstStyle/>
          <a:p>
            <a:r>
              <a:rPr lang="en-US" sz="2000" b="1" dirty="0">
                <a:latin typeface="Courier New" pitchFamily="49" charset="0"/>
                <a:cs typeface="Courier New" pitchFamily="49" charset="0"/>
              </a:rPr>
              <a:t>SELECT </a:t>
            </a:r>
            <a:r>
              <a:rPr lang="en-US" sz="2000" b="1" dirty="0" err="1" smtClean="0">
                <a:latin typeface="Courier New" pitchFamily="49" charset="0"/>
                <a:cs typeface="Courier New" pitchFamily="49" charset="0"/>
              </a:rPr>
              <a:t>pname</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max(</a:t>
            </a:r>
            <a:r>
              <a:rPr lang="en-US" sz="2000" b="1" dirty="0" err="1" smtClean="0">
                <a:latin typeface="Courier New" pitchFamily="49" charset="0"/>
                <a:cs typeface="Courier New" pitchFamily="49" charset="0"/>
              </a:rPr>
              <a:t>qty</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min(</a:t>
            </a:r>
            <a:r>
              <a:rPr lang="en-US" sz="2000" b="1" dirty="0" err="1" smtClean="0">
                <a:latin typeface="Courier New" pitchFamily="49" charset="0"/>
                <a:cs typeface="Courier New" pitchFamily="49" charset="0"/>
              </a:rPr>
              <a:t>qty</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avg</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qty</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FROM </a:t>
            </a:r>
            <a:r>
              <a:rPr lang="en-US" sz="2000" b="1" dirty="0" smtClean="0">
                <a:latin typeface="Courier New" pitchFamily="49" charset="0"/>
                <a:cs typeface="Courier New" pitchFamily="49" charset="0"/>
              </a:rPr>
              <a:t>parts p JOIN shipments </a:t>
            </a:r>
            <a:r>
              <a:rPr lang="en-US" sz="2000" b="1" dirty="0" err="1">
                <a:latin typeface="Courier New" pitchFamily="49" charset="0"/>
                <a:cs typeface="Courier New" pitchFamily="49" charset="0"/>
              </a:rPr>
              <a:t>sp</a:t>
            </a:r>
            <a:r>
              <a:rPr lang="en-US" sz="2000" b="1" dirty="0">
                <a:latin typeface="Courier New" pitchFamily="49" charset="0"/>
                <a:cs typeface="Courier New" pitchFamily="49" charset="0"/>
              </a:rPr>
              <a:t> ON </a:t>
            </a:r>
            <a:r>
              <a:rPr lang="en-US" sz="2000" b="1" dirty="0" err="1" smtClean="0">
                <a:latin typeface="Courier New" pitchFamily="49" charset="0"/>
                <a:cs typeface="Courier New" pitchFamily="49" charset="0"/>
              </a:rPr>
              <a:t>p.pno</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sp.pno</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GROUP BY </a:t>
            </a:r>
            <a:r>
              <a:rPr lang="en-US" sz="2000" b="1" dirty="0" err="1" smtClean="0">
                <a:latin typeface="Courier New" pitchFamily="49" charset="0"/>
                <a:cs typeface="Courier New" pitchFamily="49" charset="0"/>
              </a:rPr>
              <a:t>pname</a:t>
            </a:r>
            <a:endParaRPr lang="en-US" sz="2000" b="1" dirty="0">
              <a:latin typeface="Courier New" pitchFamily="49" charset="0"/>
              <a:cs typeface="Courier New" pitchFamily="49" charset="0"/>
            </a:endParaRPr>
          </a:p>
        </p:txBody>
      </p:sp>
      <p:sp>
        <p:nvSpPr>
          <p:cNvPr id="3" name="TextBox 2"/>
          <p:cNvSpPr txBox="1"/>
          <p:nvPr/>
        </p:nvSpPr>
        <p:spPr>
          <a:xfrm>
            <a:off x="304800" y="35064"/>
            <a:ext cx="8493351" cy="707886"/>
          </a:xfrm>
          <a:prstGeom prst="rect">
            <a:avLst/>
          </a:prstGeom>
          <a:noFill/>
        </p:spPr>
        <p:txBody>
          <a:bodyPr wrap="square" rtlCol="0">
            <a:spAutoFit/>
          </a:bodyPr>
          <a:lstStyle/>
          <a:p>
            <a:r>
              <a:rPr lang="en-US" sz="2000" b="1" dirty="0" smtClean="0"/>
              <a:t>Query 40 : List the part names and the corresponding maximum, minimum and average shipment quantities. Your turn.</a:t>
            </a:r>
            <a:endParaRPr lang="en-US" sz="2000" b="1" dirty="0">
              <a:solidFill>
                <a:schemeClr val="accent1"/>
              </a:solidFill>
            </a:endParaRPr>
          </a:p>
        </p:txBody>
      </p:sp>
      <p:sp>
        <p:nvSpPr>
          <p:cNvPr id="6" name="Line Callout 1 5"/>
          <p:cNvSpPr/>
          <p:nvPr/>
        </p:nvSpPr>
        <p:spPr>
          <a:xfrm>
            <a:off x="5029200" y="1352550"/>
            <a:ext cx="2819400" cy="1164631"/>
          </a:xfrm>
          <a:prstGeom prst="borderCallout1">
            <a:avLst>
              <a:gd name="adj1" fmla="val 49784"/>
              <a:gd name="adj2" fmla="val -571"/>
              <a:gd name="adj3" fmla="val 63887"/>
              <a:gd name="adj4" fmla="val -433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We want one row per part, showing the aggregated values. So we need to GROUP BY </a:t>
            </a:r>
            <a:r>
              <a:rPr lang="en-US" dirty="0" err="1">
                <a:solidFill>
                  <a:schemeClr val="tx1"/>
                </a:solidFill>
              </a:rPr>
              <a:t>p</a:t>
            </a:r>
            <a:r>
              <a:rPr lang="en-US" dirty="0" err="1" smtClean="0">
                <a:solidFill>
                  <a:schemeClr val="tx1"/>
                </a:solidFill>
              </a:rPr>
              <a:t>name</a:t>
            </a:r>
            <a:endParaRPr lang="en-US" dirty="0">
              <a:solidFill>
                <a:schemeClr val="tx1"/>
              </a:solidFill>
            </a:endParaRPr>
          </a:p>
        </p:txBody>
      </p:sp>
      <p:grpSp>
        <p:nvGrpSpPr>
          <p:cNvPr id="2" name="Group 1"/>
          <p:cNvGrpSpPr/>
          <p:nvPr/>
        </p:nvGrpSpPr>
        <p:grpSpPr>
          <a:xfrm>
            <a:off x="304800" y="873264"/>
            <a:ext cx="8493351" cy="1698486"/>
            <a:chOff x="304800" y="873264"/>
            <a:chExt cx="8493351" cy="1698486"/>
          </a:xfrm>
        </p:grpSpPr>
        <p:sp>
          <p:nvSpPr>
            <p:cNvPr id="4" name="TextBox 3"/>
            <p:cNvSpPr txBox="1"/>
            <p:nvPr/>
          </p:nvSpPr>
          <p:spPr>
            <a:xfrm>
              <a:off x="304800" y="873264"/>
              <a:ext cx="8493351" cy="400110"/>
            </a:xfrm>
            <a:prstGeom prst="rect">
              <a:avLst/>
            </a:prstGeom>
            <a:noFill/>
          </p:spPr>
          <p:txBody>
            <a:bodyPr wrap="square" rtlCol="0">
              <a:spAutoFit/>
            </a:bodyPr>
            <a:lstStyle/>
            <a:p>
              <a:r>
                <a:rPr lang="en-US" sz="2000" b="1" dirty="0" smtClean="0"/>
                <a:t>What will the output look like?</a:t>
              </a:r>
              <a:endParaRPr lang="en-US" sz="2000" b="1" dirty="0">
                <a:solidFill>
                  <a:schemeClr val="accent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1407119"/>
              <a:ext cx="3378583" cy="11646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397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fade">
                                      <p:cBhvr>
                                        <p:cTn id="17" dur="500"/>
                                        <p:tgtEl>
                                          <p:spTgt spid="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xEl>
                                              <p:pRg st="1" end="1"/>
                                            </p:txEl>
                                          </p:spTgt>
                                        </p:tgtEl>
                                        <p:attrNameLst>
                                          <p:attrName>style.visibility</p:attrName>
                                        </p:attrNameLst>
                                      </p:cBhvr>
                                      <p:to>
                                        <p:strVal val="visible"/>
                                      </p:to>
                                    </p:set>
                                    <p:animEffect transition="in" filter="fade">
                                      <p:cBhvr>
                                        <p:cTn id="22" dur="500"/>
                                        <p:tgtEl>
                                          <p:spTgt spid="5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
                                            <p:txEl>
                                              <p:pRg st="2" end="2"/>
                                            </p:txEl>
                                          </p:spTgt>
                                        </p:tgtEl>
                                        <p:attrNameLst>
                                          <p:attrName>style.visibility</p:attrName>
                                        </p:attrNameLst>
                                      </p:cBhvr>
                                      <p:to>
                                        <p:strVal val="visible"/>
                                      </p:to>
                                    </p:set>
                                    <p:animEffect transition="in" filter="fade">
                                      <p:cBhvr>
                                        <p:cTn id="27" dur="500"/>
                                        <p:tgtEl>
                                          <p:spTgt spid="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3997464"/>
            <a:ext cx="8186857" cy="707886"/>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suppliers s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p:txBody>
      </p:sp>
      <p:sp>
        <p:nvSpPr>
          <p:cNvPr id="3" name="TextBox 2"/>
          <p:cNvSpPr txBox="1"/>
          <p:nvPr/>
        </p:nvSpPr>
        <p:spPr>
          <a:xfrm>
            <a:off x="304802" y="-19050"/>
            <a:ext cx="8493351" cy="1015663"/>
          </a:xfrm>
          <a:prstGeom prst="rect">
            <a:avLst/>
          </a:prstGeom>
          <a:noFill/>
        </p:spPr>
        <p:txBody>
          <a:bodyPr wrap="square" rtlCol="0">
            <a:spAutoFit/>
          </a:bodyPr>
          <a:lstStyle/>
          <a:p>
            <a:r>
              <a:rPr lang="en-US" sz="2000" b="1" dirty="0" smtClean="0"/>
              <a:t>Query 41 : List the supplier name, part number, project number,  and quantity for every supplier who has made at least one shipment.  </a:t>
            </a:r>
            <a:r>
              <a:rPr lang="en-US" sz="2000" b="1" dirty="0" smtClean="0">
                <a:solidFill>
                  <a:schemeClr val="accent1"/>
                </a:solidFill>
              </a:rPr>
              <a:t>For suppliers who have not made any shipments, include only the supplier name.</a:t>
            </a:r>
            <a:endParaRPr lang="en-US" sz="2000" b="1" dirty="0">
              <a:solidFill>
                <a:schemeClr val="accent1"/>
              </a:solidFill>
            </a:endParaRPr>
          </a:p>
        </p:txBody>
      </p:sp>
      <p:grpSp>
        <p:nvGrpSpPr>
          <p:cNvPr id="4" name="Group 3"/>
          <p:cNvGrpSpPr/>
          <p:nvPr/>
        </p:nvGrpSpPr>
        <p:grpSpPr>
          <a:xfrm>
            <a:off x="381000" y="1042939"/>
            <a:ext cx="5105401" cy="2519411"/>
            <a:chOff x="380999" y="666750"/>
            <a:chExt cx="5908458" cy="3036332"/>
          </a:xfrm>
        </p:grpSpPr>
        <p:grpSp>
          <p:nvGrpSpPr>
            <p:cNvPr id="9" name="Group 8"/>
            <p:cNvGrpSpPr/>
            <p:nvPr/>
          </p:nvGrpSpPr>
          <p:grpSpPr>
            <a:xfrm>
              <a:off x="380999" y="666750"/>
              <a:ext cx="3416592" cy="3036332"/>
              <a:chOff x="380999" y="666750"/>
              <a:chExt cx="3416592" cy="3036332"/>
            </a:xfrm>
          </p:grpSpPr>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 y="12813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TextBox 24"/>
              <p:cNvSpPr txBox="1"/>
              <p:nvPr/>
            </p:nvSpPr>
            <p:spPr>
              <a:xfrm>
                <a:off x="380999" y="666750"/>
                <a:ext cx="1851903" cy="408017"/>
              </a:xfrm>
              <a:prstGeom prst="rect">
                <a:avLst/>
              </a:prstGeom>
              <a:noFill/>
            </p:spPr>
            <p:txBody>
              <a:bodyPr wrap="square" rtlCol="0">
                <a:spAutoFit/>
              </a:bodyPr>
              <a:lstStyle/>
              <a:p>
                <a:r>
                  <a:rPr lang="en-US" sz="1600" dirty="0" smtClean="0"/>
                  <a:t>Shipments table</a:t>
                </a:r>
                <a:endParaRPr lang="en-US" sz="1600" dirty="0"/>
              </a:p>
            </p:txBody>
          </p:sp>
        </p:grpSp>
        <p:grpSp>
          <p:nvGrpSpPr>
            <p:cNvPr id="10" name="Group 9"/>
            <p:cNvGrpSpPr/>
            <p:nvPr/>
          </p:nvGrpSpPr>
          <p:grpSpPr>
            <a:xfrm>
              <a:off x="3806742" y="666750"/>
              <a:ext cx="2482715" cy="3031954"/>
              <a:chOff x="3806742" y="666750"/>
              <a:chExt cx="2482715" cy="3031954"/>
            </a:xfrm>
          </p:grpSpPr>
          <p:grpSp>
            <p:nvGrpSpPr>
              <p:cNvPr id="26" name="Group 25"/>
              <p:cNvGrpSpPr/>
              <p:nvPr/>
            </p:nvGrpSpPr>
            <p:grpSpPr>
              <a:xfrm>
                <a:off x="3841532" y="1288879"/>
                <a:ext cx="2447925" cy="2409825"/>
                <a:chOff x="3841530" y="2062546"/>
                <a:chExt cx="2447925" cy="2409825"/>
              </a:xfrm>
            </p:grpSpPr>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9" name="TextBox 38"/>
              <p:cNvSpPr txBox="1"/>
              <p:nvPr/>
            </p:nvSpPr>
            <p:spPr>
              <a:xfrm>
                <a:off x="3806742" y="666750"/>
                <a:ext cx="2289258" cy="704757"/>
              </a:xfrm>
              <a:prstGeom prst="rect">
                <a:avLst/>
              </a:prstGeom>
              <a:noFill/>
            </p:spPr>
            <p:txBody>
              <a:bodyPr wrap="square" rtlCol="0">
                <a:spAutoFit/>
              </a:bodyPr>
              <a:lstStyle/>
              <a:p>
                <a:r>
                  <a:rPr lang="en-US" sz="1600" dirty="0" smtClean="0"/>
                  <a:t>Appended supplier information</a:t>
                </a:r>
                <a:endParaRPr lang="en-US" sz="1600" dirty="0"/>
              </a:p>
            </p:txBody>
          </p:sp>
        </p:grpSp>
      </p:grpSp>
      <p:pic>
        <p:nvPicPr>
          <p:cNvPr id="1843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537008"/>
            <a:ext cx="2155931" cy="20217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 name="TextBox 39"/>
          <p:cNvSpPr txBox="1"/>
          <p:nvPr/>
        </p:nvSpPr>
        <p:spPr>
          <a:xfrm>
            <a:off x="5718090" y="1047750"/>
            <a:ext cx="1978110" cy="338554"/>
          </a:xfrm>
          <a:prstGeom prst="rect">
            <a:avLst/>
          </a:prstGeom>
          <a:noFill/>
        </p:spPr>
        <p:txBody>
          <a:bodyPr wrap="square" rtlCol="0">
            <a:spAutoFit/>
          </a:bodyPr>
          <a:lstStyle/>
          <a:p>
            <a:r>
              <a:rPr lang="en-US" sz="1600" dirty="0" smtClean="0"/>
              <a:t>Result</a:t>
            </a:r>
            <a:endParaRPr lang="en-US" sz="1600" dirty="0"/>
          </a:p>
        </p:txBody>
      </p:sp>
      <p:sp>
        <p:nvSpPr>
          <p:cNvPr id="41" name="Rectangle 40"/>
          <p:cNvSpPr/>
          <p:nvPr/>
        </p:nvSpPr>
        <p:spPr>
          <a:xfrm>
            <a:off x="5319238" y="3714750"/>
            <a:ext cx="3631315" cy="584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Blake and Adams missing … INNER JOIN and no matching shipments</a:t>
            </a:r>
            <a:endParaRPr lang="en-US" dirty="0">
              <a:solidFill>
                <a:schemeClr val="tx1"/>
              </a:solidFill>
            </a:endParaRPr>
          </a:p>
        </p:txBody>
      </p:sp>
    </p:spTree>
    <p:extLst>
      <p:ext uri="{BB962C8B-B14F-4D97-AF65-F5344CB8AC3E}">
        <p14:creationId xmlns:p14="http://schemas.microsoft.com/office/powerpoint/2010/main" val="7361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xEl>
                                              <p:pRg st="0" end="0"/>
                                            </p:txEl>
                                          </p:spTgt>
                                        </p:tgtEl>
                                        <p:attrNameLst>
                                          <p:attrName>style.visibility</p:attrName>
                                        </p:attrNameLst>
                                      </p:cBhvr>
                                      <p:to>
                                        <p:strVal val="visible"/>
                                      </p:to>
                                    </p:set>
                                    <p:animEffect transition="in" filter="fade">
                                      <p:cBhvr>
                                        <p:cTn id="12" dur="500"/>
                                        <p:tgtEl>
                                          <p:spTgt spid="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1" end="1"/>
                                            </p:txEl>
                                          </p:spTgt>
                                        </p:tgtEl>
                                        <p:attrNameLst>
                                          <p:attrName>style.visibility</p:attrName>
                                        </p:attrNameLst>
                                      </p:cBhvr>
                                      <p:to>
                                        <p:strVal val="visible"/>
                                      </p:to>
                                    </p:set>
                                    <p:animEffect transition="in" filter="fade">
                                      <p:cBhvr>
                                        <p:cTn id="17" dur="500"/>
                                        <p:tgtEl>
                                          <p:spTgt spid="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34"/>
                                        </p:tgtEl>
                                        <p:attrNameLst>
                                          <p:attrName>style.visibility</p:attrName>
                                        </p:attrNameLst>
                                      </p:cBhvr>
                                      <p:to>
                                        <p:strVal val="visible"/>
                                      </p:to>
                                    </p:set>
                                    <p:animEffect transition="in" filter="fade">
                                      <p:cBhvr>
                                        <p:cTn id="22" dur="500"/>
                                        <p:tgtEl>
                                          <p:spTgt spid="184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P spid="40" grpId="0"/>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 y="1123950"/>
            <a:ext cx="3416591" cy="3036332"/>
            <a:chOff x="381000" y="666750"/>
            <a:chExt cx="3416591" cy="3036332"/>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 y="12813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81000" y="666750"/>
              <a:ext cx="1172562" cy="646331"/>
            </a:xfrm>
            <a:prstGeom prst="rect">
              <a:avLst/>
            </a:prstGeom>
            <a:noFill/>
          </p:spPr>
          <p:txBody>
            <a:bodyPr wrap="square" rtlCol="0">
              <a:spAutoFit/>
            </a:bodyPr>
            <a:lstStyle/>
            <a:p>
              <a:r>
                <a:rPr lang="en-US" dirty="0" smtClean="0"/>
                <a:t>Shipments table</a:t>
              </a:r>
              <a:endParaRPr lang="en-US" dirty="0"/>
            </a:p>
          </p:txBody>
        </p:sp>
      </p:grpSp>
      <p:grpSp>
        <p:nvGrpSpPr>
          <p:cNvPr id="5" name="Group 4"/>
          <p:cNvGrpSpPr/>
          <p:nvPr/>
        </p:nvGrpSpPr>
        <p:grpSpPr>
          <a:xfrm>
            <a:off x="3806742" y="1123950"/>
            <a:ext cx="2482715" cy="3031954"/>
            <a:chOff x="3806742" y="666750"/>
            <a:chExt cx="2482715" cy="3031954"/>
          </a:xfrm>
        </p:grpSpPr>
        <p:grpSp>
          <p:nvGrpSpPr>
            <p:cNvPr id="6" name="Group 5"/>
            <p:cNvGrpSpPr/>
            <p:nvPr/>
          </p:nvGrpSpPr>
          <p:grpSpPr>
            <a:xfrm>
              <a:off x="3841532" y="1288879"/>
              <a:ext cx="2447925" cy="2409825"/>
              <a:chOff x="3841530" y="2062546"/>
              <a:chExt cx="2447925" cy="2409825"/>
            </a:xfrm>
          </p:grpSpPr>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7" name="TextBox 6"/>
            <p:cNvSpPr txBox="1"/>
            <p:nvPr/>
          </p:nvSpPr>
          <p:spPr>
            <a:xfrm>
              <a:off x="3806742" y="666750"/>
              <a:ext cx="2289258" cy="646331"/>
            </a:xfrm>
            <a:prstGeom prst="rect">
              <a:avLst/>
            </a:prstGeom>
            <a:noFill/>
          </p:spPr>
          <p:txBody>
            <a:bodyPr wrap="square" rtlCol="0">
              <a:spAutoFit/>
            </a:bodyPr>
            <a:lstStyle/>
            <a:p>
              <a:r>
                <a:rPr lang="en-US" dirty="0" smtClean="0"/>
                <a:t>Appended supplier information</a:t>
              </a:r>
              <a:endParaRPr lang="en-US" dirty="0"/>
            </a:p>
          </p:txBody>
        </p:sp>
      </p:grpSp>
      <p:grpSp>
        <p:nvGrpSpPr>
          <p:cNvPr id="30" name="Group 29"/>
          <p:cNvGrpSpPr/>
          <p:nvPr/>
        </p:nvGrpSpPr>
        <p:grpSpPr>
          <a:xfrm>
            <a:off x="3849412" y="4146707"/>
            <a:ext cx="2517228" cy="473740"/>
            <a:chOff x="3807372" y="4299107"/>
            <a:chExt cx="2517228" cy="473740"/>
          </a:xfrm>
        </p:grpSpPr>
        <p:pic>
          <p:nvPicPr>
            <p:cNvPr id="2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0512" y="4307810"/>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1495" y="4505325"/>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Rounded Rectangle 24"/>
            <p:cNvSpPr/>
            <p:nvPr/>
          </p:nvSpPr>
          <p:spPr>
            <a:xfrm>
              <a:off x="3807372" y="4299107"/>
              <a:ext cx="2517228" cy="473740"/>
            </a:xfrm>
            <a:prstGeom prst="roundRect">
              <a:avLst/>
            </a:prstGeom>
            <a:solidFill>
              <a:srgbClr val="FFFF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Line Callout 1 25"/>
          <p:cNvSpPr/>
          <p:nvPr/>
        </p:nvSpPr>
        <p:spPr>
          <a:xfrm>
            <a:off x="7239000" y="2465708"/>
            <a:ext cx="1553898" cy="609600"/>
          </a:xfrm>
          <a:prstGeom prst="borderCallout1">
            <a:avLst>
              <a:gd name="adj1" fmla="val 49784"/>
              <a:gd name="adj2" fmla="val -571"/>
              <a:gd name="adj3" fmla="val 52155"/>
              <a:gd name="adj4" fmla="val -534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Join the matching rows</a:t>
            </a:r>
            <a:endParaRPr lang="en-US" dirty="0">
              <a:solidFill>
                <a:schemeClr val="tx1"/>
              </a:solidFill>
            </a:endParaRPr>
          </a:p>
        </p:txBody>
      </p:sp>
      <p:sp>
        <p:nvSpPr>
          <p:cNvPr id="27" name="Line Callout 1 26"/>
          <p:cNvSpPr/>
          <p:nvPr/>
        </p:nvSpPr>
        <p:spPr>
          <a:xfrm>
            <a:off x="7239000" y="3616919"/>
            <a:ext cx="1752600" cy="1164631"/>
          </a:xfrm>
          <a:prstGeom prst="borderCallout1">
            <a:avLst>
              <a:gd name="adj1" fmla="val 49784"/>
              <a:gd name="adj2" fmla="val -571"/>
              <a:gd name="adj3" fmla="val 52155"/>
              <a:gd name="adj4" fmla="val -534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For unmatched rows include only supplier information</a:t>
            </a:r>
            <a:endParaRPr lang="en-US" dirty="0">
              <a:solidFill>
                <a:schemeClr val="tx1"/>
              </a:solidFill>
            </a:endParaRPr>
          </a:p>
        </p:txBody>
      </p:sp>
      <p:sp>
        <p:nvSpPr>
          <p:cNvPr id="28" name="TextBox 27"/>
          <p:cNvSpPr txBox="1"/>
          <p:nvPr/>
        </p:nvSpPr>
        <p:spPr>
          <a:xfrm>
            <a:off x="7239000" y="1581150"/>
            <a:ext cx="1447800" cy="646331"/>
          </a:xfrm>
          <a:prstGeom prst="rect">
            <a:avLst/>
          </a:prstGeom>
          <a:noFill/>
        </p:spPr>
        <p:txBody>
          <a:bodyPr wrap="square" rtlCol="0">
            <a:spAutoFit/>
          </a:bodyPr>
          <a:lstStyle/>
          <a:p>
            <a:r>
              <a:rPr lang="en-US" dirty="0" smtClean="0"/>
              <a:t>What we would like …</a:t>
            </a:r>
            <a:endParaRPr lang="en-US" dirty="0"/>
          </a:p>
        </p:txBody>
      </p:sp>
      <p:sp>
        <p:nvSpPr>
          <p:cNvPr id="29" name="TextBox 28"/>
          <p:cNvSpPr txBox="1"/>
          <p:nvPr/>
        </p:nvSpPr>
        <p:spPr>
          <a:xfrm>
            <a:off x="304802" y="-19050"/>
            <a:ext cx="8493351" cy="1015663"/>
          </a:xfrm>
          <a:prstGeom prst="rect">
            <a:avLst/>
          </a:prstGeom>
          <a:noFill/>
        </p:spPr>
        <p:txBody>
          <a:bodyPr wrap="square" rtlCol="0">
            <a:spAutoFit/>
          </a:bodyPr>
          <a:lstStyle/>
          <a:p>
            <a:r>
              <a:rPr lang="en-US" sz="2000" b="1" dirty="0" smtClean="0"/>
              <a:t>Query 41 (continued) : List the supplier name, part number, project number,  and quantity for every supplier who has made at least one shipment.  </a:t>
            </a:r>
            <a:r>
              <a:rPr lang="en-US" sz="2000" b="1" dirty="0" smtClean="0">
                <a:solidFill>
                  <a:schemeClr val="accent1"/>
                </a:solidFill>
              </a:rPr>
              <a:t>For suppliers who have not made any shipments, include only the supplier name.</a:t>
            </a:r>
            <a:endParaRPr lang="en-US" sz="2000" b="1" dirty="0">
              <a:solidFill>
                <a:schemeClr val="accent1"/>
              </a:solidFill>
            </a:endParaRPr>
          </a:p>
        </p:txBody>
      </p:sp>
    </p:spTree>
    <p:extLst>
      <p:ext uri="{BB962C8B-B14F-4D97-AF65-F5344CB8AC3E}">
        <p14:creationId xmlns:p14="http://schemas.microsoft.com/office/powerpoint/2010/main" val="113459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 y="1276350"/>
            <a:ext cx="3416591" cy="3036332"/>
            <a:chOff x="381000" y="666750"/>
            <a:chExt cx="3416591" cy="3036332"/>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 y="12813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81000" y="666750"/>
              <a:ext cx="1172562" cy="646331"/>
            </a:xfrm>
            <a:prstGeom prst="rect">
              <a:avLst/>
            </a:prstGeom>
            <a:noFill/>
          </p:spPr>
          <p:txBody>
            <a:bodyPr wrap="square" rtlCol="0">
              <a:spAutoFit/>
            </a:bodyPr>
            <a:lstStyle/>
            <a:p>
              <a:r>
                <a:rPr lang="en-US" dirty="0" smtClean="0"/>
                <a:t>Shipments table</a:t>
              </a:r>
              <a:endParaRPr lang="en-US" dirty="0"/>
            </a:p>
          </p:txBody>
        </p:sp>
      </p:grpSp>
      <p:sp>
        <p:nvSpPr>
          <p:cNvPr id="25" name="Rounded Rectangle 24"/>
          <p:cNvSpPr/>
          <p:nvPr/>
        </p:nvSpPr>
        <p:spPr>
          <a:xfrm>
            <a:off x="262762" y="4248150"/>
            <a:ext cx="6095998" cy="4737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04802" y="-19050"/>
            <a:ext cx="8493351" cy="1015663"/>
          </a:xfrm>
          <a:prstGeom prst="rect">
            <a:avLst/>
          </a:prstGeom>
          <a:noFill/>
        </p:spPr>
        <p:txBody>
          <a:bodyPr wrap="square" rtlCol="0">
            <a:spAutoFit/>
          </a:bodyPr>
          <a:lstStyle/>
          <a:p>
            <a:r>
              <a:rPr lang="en-US" sz="2000" b="1" dirty="0" smtClean="0"/>
              <a:t>Query 41 (continued) : List the supplier name, part number, project number,  and quantity for every supplier who has made at least one shipment.  </a:t>
            </a:r>
            <a:r>
              <a:rPr lang="en-US" sz="2000" b="1" dirty="0" smtClean="0">
                <a:solidFill>
                  <a:schemeClr val="accent1"/>
                </a:solidFill>
              </a:rPr>
              <a:t>For suppliers who have not made any shipments, include only the supplier name.</a:t>
            </a:r>
            <a:endParaRPr lang="en-US" sz="2000" b="1" dirty="0">
              <a:solidFill>
                <a:schemeClr val="accent1"/>
              </a:solidFill>
            </a:endParaRPr>
          </a:p>
        </p:txBody>
      </p:sp>
      <p:grpSp>
        <p:nvGrpSpPr>
          <p:cNvPr id="26" name="Group 25"/>
          <p:cNvGrpSpPr/>
          <p:nvPr/>
        </p:nvGrpSpPr>
        <p:grpSpPr>
          <a:xfrm>
            <a:off x="4114800" y="1244820"/>
            <a:ext cx="2603583" cy="3429000"/>
            <a:chOff x="6397542" y="1276350"/>
            <a:chExt cx="2603583" cy="3429000"/>
          </a:xfrm>
        </p:grpSpPr>
        <p:sp>
          <p:nvSpPr>
            <p:cNvPr id="31" name="TextBox 30"/>
            <p:cNvSpPr txBox="1"/>
            <p:nvPr/>
          </p:nvSpPr>
          <p:spPr>
            <a:xfrm>
              <a:off x="6397542" y="1276350"/>
              <a:ext cx="2289258" cy="369332"/>
            </a:xfrm>
            <a:prstGeom prst="rect">
              <a:avLst/>
            </a:prstGeom>
            <a:noFill/>
          </p:spPr>
          <p:txBody>
            <a:bodyPr wrap="square" rtlCol="0">
              <a:spAutoFit/>
            </a:bodyPr>
            <a:lstStyle/>
            <a:p>
              <a:r>
                <a:rPr lang="en-US" dirty="0" smtClean="0"/>
                <a:t>We want this</a:t>
              </a:r>
              <a:endParaRPr lang="en-US" dirty="0"/>
            </a:p>
          </p:txBody>
        </p:sp>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923861"/>
              <a:ext cx="2447925" cy="27814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7" name="Rounded Rectangle 26"/>
          <p:cNvSpPr/>
          <p:nvPr/>
        </p:nvSpPr>
        <p:spPr>
          <a:xfrm>
            <a:off x="4191000" y="4248150"/>
            <a:ext cx="2667000" cy="473740"/>
          </a:xfrm>
          <a:prstGeom prst="roundRect">
            <a:avLst/>
          </a:prstGeom>
          <a:solidFill>
            <a:srgbClr val="FFFF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ine Callout 1 31"/>
          <p:cNvSpPr/>
          <p:nvPr/>
        </p:nvSpPr>
        <p:spPr>
          <a:xfrm>
            <a:off x="7241628" y="2114550"/>
            <a:ext cx="1752600" cy="1828800"/>
          </a:xfrm>
          <a:prstGeom prst="borderCallout1">
            <a:avLst>
              <a:gd name="adj1" fmla="val 49784"/>
              <a:gd name="adj2" fmla="val -571"/>
              <a:gd name="adj3" fmla="val 127853"/>
              <a:gd name="adj4" fmla="val -3004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INNER JOIN will not produce these two rows because S3 and S5 have made no shipments</a:t>
            </a:r>
            <a:endParaRPr lang="en-US" dirty="0">
              <a:solidFill>
                <a:schemeClr val="tx1"/>
              </a:solidFill>
            </a:endParaRPr>
          </a:p>
        </p:txBody>
      </p:sp>
    </p:spTree>
    <p:extLst>
      <p:ext uri="{BB962C8B-B14F-4D97-AF65-F5344CB8AC3E}">
        <p14:creationId xmlns:p14="http://schemas.microsoft.com/office/powerpoint/2010/main" val="66072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1512153"/>
            <a:ext cx="4993675" cy="923330"/>
          </a:xfrm>
          <a:prstGeom prst="rect">
            <a:avLst/>
          </a:prstGeom>
          <a:noFill/>
        </p:spPr>
        <p:txBody>
          <a:bodyPr wrap="none" rtlCol="0">
            <a:spAutoFit/>
          </a:bodyPr>
          <a:lstStyle/>
          <a:p>
            <a:r>
              <a:rPr lang="en-US" sz="5400" dirty="0" smtClean="0">
                <a:latin typeface="Arial Black" pitchFamily="34" charset="0"/>
              </a:rPr>
              <a:t>OUTER JOIN</a:t>
            </a:r>
            <a:endParaRPr lang="en-US" sz="5400" dirty="0">
              <a:latin typeface="Arial Black" pitchFamily="34" charset="0"/>
            </a:endParaRPr>
          </a:p>
        </p:txBody>
      </p:sp>
      <p:sp>
        <p:nvSpPr>
          <p:cNvPr id="3" name="TextBox 2"/>
          <p:cNvSpPr txBox="1"/>
          <p:nvPr/>
        </p:nvSpPr>
        <p:spPr>
          <a:xfrm>
            <a:off x="1344857" y="2578953"/>
            <a:ext cx="6960943" cy="1200329"/>
          </a:xfrm>
          <a:prstGeom prst="rect">
            <a:avLst/>
          </a:prstGeom>
          <a:noFill/>
        </p:spPr>
        <p:txBody>
          <a:bodyPr wrap="square" rtlCol="0">
            <a:spAutoFit/>
          </a:bodyPr>
          <a:lstStyle/>
          <a:p>
            <a:r>
              <a:rPr lang="en-US" sz="2400" dirty="0" smtClean="0"/>
              <a:t>Allows us to JOIN matched records and also include non-matching information from one table in the pair involved in the join.</a:t>
            </a:r>
            <a:endParaRPr lang="en-US" sz="2400" dirty="0"/>
          </a:p>
        </p:txBody>
      </p:sp>
    </p:spTree>
    <p:extLst>
      <p:ext uri="{BB962C8B-B14F-4D97-AF65-F5344CB8AC3E}">
        <p14:creationId xmlns:p14="http://schemas.microsoft.com/office/powerpoint/2010/main" val="2047077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42950"/>
            <a:ext cx="2396810" cy="830997"/>
          </a:xfrm>
          <a:prstGeom prst="rect">
            <a:avLst/>
          </a:prstGeom>
          <a:noFill/>
        </p:spPr>
        <p:txBody>
          <a:bodyPr wrap="none" rtlCol="0">
            <a:spAutoFit/>
          </a:bodyPr>
          <a:lstStyle/>
          <a:p>
            <a:r>
              <a:rPr lang="en-US" sz="2400" b="1" dirty="0">
                <a:latin typeface="Courier New" pitchFamily="49" charset="0"/>
                <a:cs typeface="Courier New" pitchFamily="49" charset="0"/>
              </a:rPr>
              <a:t>a</a:t>
            </a:r>
            <a:r>
              <a:rPr lang="en-US" sz="2400" b="1" dirty="0" smtClean="0">
                <a:latin typeface="Courier New" pitchFamily="49" charset="0"/>
                <a:cs typeface="Courier New" pitchFamily="49" charset="0"/>
              </a:rPr>
              <a:t> JOIN b </a:t>
            </a:r>
          </a:p>
          <a:p>
            <a:r>
              <a:rPr lang="en-US" sz="2400" b="1" dirty="0" smtClean="0">
                <a:latin typeface="Courier New" pitchFamily="49" charset="0"/>
                <a:cs typeface="Courier New" pitchFamily="49" charset="0"/>
              </a:rPr>
              <a:t>ON </a:t>
            </a:r>
            <a:r>
              <a:rPr lang="en-US" sz="2400" b="1" dirty="0" err="1" smtClean="0">
                <a:latin typeface="Courier New" pitchFamily="49" charset="0"/>
                <a:cs typeface="Courier New" pitchFamily="49" charset="0"/>
              </a:rPr>
              <a:t>a.x</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b.y</a:t>
            </a:r>
            <a:endParaRPr lang="en-US" sz="2400" b="1" dirty="0">
              <a:latin typeface="Courier New" pitchFamily="49" charset="0"/>
              <a:cs typeface="Courier New" pitchFamily="49" charset="0"/>
            </a:endParaRPr>
          </a:p>
        </p:txBody>
      </p:sp>
      <p:sp>
        <p:nvSpPr>
          <p:cNvPr id="3" name="TextBox 2"/>
          <p:cNvSpPr txBox="1"/>
          <p:nvPr/>
        </p:nvSpPr>
        <p:spPr>
          <a:xfrm>
            <a:off x="3082161" y="754618"/>
            <a:ext cx="3444048" cy="646331"/>
          </a:xfrm>
          <a:prstGeom prst="rect">
            <a:avLst/>
          </a:prstGeom>
          <a:noFill/>
        </p:spPr>
        <p:txBody>
          <a:bodyPr wrap="square" rtlCol="0">
            <a:spAutoFit/>
          </a:bodyPr>
          <a:lstStyle/>
          <a:p>
            <a:r>
              <a:rPr lang="en-US" dirty="0" smtClean="0"/>
              <a:t>JOIN only matching rows from a and b</a:t>
            </a:r>
            <a:endParaRPr lang="en-US" dirty="0"/>
          </a:p>
        </p:txBody>
      </p:sp>
      <p:sp>
        <p:nvSpPr>
          <p:cNvPr id="4" name="TextBox 3"/>
          <p:cNvSpPr txBox="1"/>
          <p:nvPr/>
        </p:nvSpPr>
        <p:spPr>
          <a:xfrm>
            <a:off x="304800" y="2105620"/>
            <a:ext cx="2765501" cy="830997"/>
          </a:xfrm>
          <a:prstGeom prst="rect">
            <a:avLst/>
          </a:prstGeom>
          <a:noFill/>
        </p:spPr>
        <p:txBody>
          <a:bodyPr wrap="none" rtlCol="0">
            <a:spAutoFit/>
          </a:bodyPr>
          <a:lstStyle/>
          <a:p>
            <a:r>
              <a:rPr lang="en-US" sz="2400" b="1" dirty="0" smtClean="0">
                <a:latin typeface="Courier New" pitchFamily="49" charset="0"/>
                <a:cs typeface="Courier New" pitchFamily="49" charset="0"/>
              </a:rPr>
              <a:t>a LEFT JOIN b </a:t>
            </a:r>
          </a:p>
          <a:p>
            <a:r>
              <a:rPr lang="en-US" sz="2400" b="1" dirty="0" smtClean="0">
                <a:latin typeface="Courier New" pitchFamily="49" charset="0"/>
                <a:cs typeface="Courier New" pitchFamily="49" charset="0"/>
              </a:rPr>
              <a:t>ON </a:t>
            </a:r>
            <a:r>
              <a:rPr lang="en-US" sz="2400" b="1" dirty="0" err="1" smtClean="0">
                <a:latin typeface="Courier New" pitchFamily="49" charset="0"/>
                <a:cs typeface="Courier New" pitchFamily="49" charset="0"/>
              </a:rPr>
              <a:t>a.x</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b.y</a:t>
            </a:r>
            <a:endParaRPr lang="en-US" sz="2400" b="1" dirty="0">
              <a:latin typeface="Courier New" pitchFamily="49" charset="0"/>
              <a:cs typeface="Courier New" pitchFamily="49" charset="0"/>
            </a:endParaRPr>
          </a:p>
        </p:txBody>
      </p:sp>
      <p:sp>
        <p:nvSpPr>
          <p:cNvPr id="5" name="TextBox 4"/>
          <p:cNvSpPr txBox="1"/>
          <p:nvPr/>
        </p:nvSpPr>
        <p:spPr>
          <a:xfrm>
            <a:off x="3097208" y="2105620"/>
            <a:ext cx="3429000" cy="923330"/>
          </a:xfrm>
          <a:prstGeom prst="rect">
            <a:avLst/>
          </a:prstGeom>
          <a:noFill/>
        </p:spPr>
        <p:txBody>
          <a:bodyPr wrap="square" rtlCol="0">
            <a:spAutoFit/>
          </a:bodyPr>
          <a:lstStyle/>
          <a:p>
            <a:r>
              <a:rPr lang="en-US" dirty="0" smtClean="0"/>
              <a:t>JOIN matching rows from a and b and also rows from a that have no match in b</a:t>
            </a:r>
            <a:endParaRPr lang="en-US" dirty="0"/>
          </a:p>
        </p:txBody>
      </p:sp>
      <p:sp>
        <p:nvSpPr>
          <p:cNvPr id="6" name="TextBox 5"/>
          <p:cNvSpPr txBox="1"/>
          <p:nvPr/>
        </p:nvSpPr>
        <p:spPr>
          <a:xfrm>
            <a:off x="304800" y="3714750"/>
            <a:ext cx="2949846" cy="830997"/>
          </a:xfrm>
          <a:prstGeom prst="rect">
            <a:avLst/>
          </a:prstGeom>
          <a:noFill/>
        </p:spPr>
        <p:txBody>
          <a:bodyPr wrap="none" rtlCol="0">
            <a:spAutoFit/>
          </a:bodyPr>
          <a:lstStyle/>
          <a:p>
            <a:r>
              <a:rPr lang="en-US" sz="2400" b="1" dirty="0" smtClean="0">
                <a:latin typeface="Courier New" pitchFamily="49" charset="0"/>
                <a:cs typeface="Courier New" pitchFamily="49" charset="0"/>
              </a:rPr>
              <a:t>a RIGHT JOIN b </a:t>
            </a:r>
          </a:p>
          <a:p>
            <a:r>
              <a:rPr lang="en-US" sz="2400" b="1" dirty="0" smtClean="0">
                <a:latin typeface="Courier New" pitchFamily="49" charset="0"/>
                <a:cs typeface="Courier New" pitchFamily="49" charset="0"/>
              </a:rPr>
              <a:t>ON </a:t>
            </a:r>
            <a:r>
              <a:rPr lang="en-US" sz="2400" b="1" dirty="0" err="1" smtClean="0">
                <a:latin typeface="Courier New" pitchFamily="49" charset="0"/>
                <a:cs typeface="Courier New" pitchFamily="49" charset="0"/>
              </a:rPr>
              <a:t>a.x</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b.y</a:t>
            </a:r>
            <a:endParaRPr lang="en-US" sz="2400" b="1" dirty="0">
              <a:latin typeface="Courier New" pitchFamily="49" charset="0"/>
              <a:cs typeface="Courier New" pitchFamily="49" charset="0"/>
            </a:endParaRPr>
          </a:p>
        </p:txBody>
      </p:sp>
      <p:sp>
        <p:nvSpPr>
          <p:cNvPr id="7" name="TextBox 6"/>
          <p:cNvSpPr txBox="1"/>
          <p:nvPr/>
        </p:nvSpPr>
        <p:spPr>
          <a:xfrm>
            <a:off x="3097208" y="3714750"/>
            <a:ext cx="3429000" cy="923330"/>
          </a:xfrm>
          <a:prstGeom prst="rect">
            <a:avLst/>
          </a:prstGeom>
          <a:noFill/>
        </p:spPr>
        <p:txBody>
          <a:bodyPr wrap="square" rtlCol="0">
            <a:spAutoFit/>
          </a:bodyPr>
          <a:lstStyle/>
          <a:p>
            <a:r>
              <a:rPr lang="en-US" dirty="0" smtClean="0"/>
              <a:t>JOIN matching rows from a and b and also rows from b that have no match in a</a:t>
            </a:r>
            <a:endParaRPr lang="en-US" dirty="0"/>
          </a:p>
        </p:txBody>
      </p:sp>
      <p:sp>
        <p:nvSpPr>
          <p:cNvPr id="8" name="TextBox 7"/>
          <p:cNvSpPr txBox="1"/>
          <p:nvPr/>
        </p:nvSpPr>
        <p:spPr>
          <a:xfrm>
            <a:off x="6629400" y="742950"/>
            <a:ext cx="1544012" cy="338554"/>
          </a:xfrm>
          <a:prstGeom prst="rect">
            <a:avLst/>
          </a:prstGeom>
          <a:noFill/>
        </p:spPr>
        <p:txBody>
          <a:bodyPr wrap="none" rtlCol="0">
            <a:spAutoFit/>
          </a:bodyPr>
          <a:lstStyle/>
          <a:p>
            <a:r>
              <a:rPr lang="en-US" sz="1600" dirty="0" smtClean="0">
                <a:latin typeface="Arial Black" pitchFamily="34" charset="0"/>
              </a:rPr>
              <a:t>INNER JOIN</a:t>
            </a:r>
            <a:endParaRPr lang="en-US" sz="1600" dirty="0">
              <a:latin typeface="Arial Black" pitchFamily="34" charset="0"/>
            </a:endParaRPr>
          </a:p>
        </p:txBody>
      </p:sp>
      <p:sp>
        <p:nvSpPr>
          <p:cNvPr id="9" name="TextBox 8"/>
          <p:cNvSpPr txBox="1"/>
          <p:nvPr/>
        </p:nvSpPr>
        <p:spPr>
          <a:xfrm>
            <a:off x="6629400" y="2202418"/>
            <a:ext cx="2247731" cy="338554"/>
          </a:xfrm>
          <a:prstGeom prst="rect">
            <a:avLst/>
          </a:prstGeom>
          <a:noFill/>
        </p:spPr>
        <p:txBody>
          <a:bodyPr wrap="none" rtlCol="0">
            <a:spAutoFit/>
          </a:bodyPr>
          <a:lstStyle/>
          <a:p>
            <a:r>
              <a:rPr lang="en-US" sz="1600" dirty="0" smtClean="0">
                <a:latin typeface="Arial Black" pitchFamily="34" charset="0"/>
              </a:rPr>
              <a:t>LEFT OUTER JOIN</a:t>
            </a:r>
            <a:endParaRPr lang="en-US" sz="1600" dirty="0">
              <a:latin typeface="Arial Black" pitchFamily="34" charset="0"/>
            </a:endParaRPr>
          </a:p>
        </p:txBody>
      </p:sp>
      <p:sp>
        <p:nvSpPr>
          <p:cNvPr id="10" name="TextBox 9"/>
          <p:cNvSpPr txBox="1"/>
          <p:nvPr/>
        </p:nvSpPr>
        <p:spPr>
          <a:xfrm>
            <a:off x="6629400" y="3802618"/>
            <a:ext cx="2411238" cy="338554"/>
          </a:xfrm>
          <a:prstGeom prst="rect">
            <a:avLst/>
          </a:prstGeom>
          <a:noFill/>
        </p:spPr>
        <p:txBody>
          <a:bodyPr wrap="none" rtlCol="0">
            <a:spAutoFit/>
          </a:bodyPr>
          <a:lstStyle/>
          <a:p>
            <a:r>
              <a:rPr lang="en-US" sz="1600" dirty="0" smtClean="0">
                <a:latin typeface="Arial Black" pitchFamily="34" charset="0"/>
              </a:rPr>
              <a:t>RIGHT OUTER JOIN</a:t>
            </a:r>
            <a:endParaRPr lang="en-US" sz="1600" dirty="0">
              <a:latin typeface="Arial Black" pitchFamily="34" charset="0"/>
            </a:endParaRPr>
          </a:p>
        </p:txBody>
      </p:sp>
    </p:spTree>
    <p:extLst>
      <p:ext uri="{BB962C8B-B14F-4D97-AF65-F5344CB8AC3E}">
        <p14:creationId xmlns:p14="http://schemas.microsoft.com/office/powerpoint/2010/main" val="31270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321965" y="6108377"/>
            <a:ext cx="1506835" cy="228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04802" y="-19050"/>
            <a:ext cx="8493351" cy="1015663"/>
          </a:xfrm>
          <a:prstGeom prst="rect">
            <a:avLst/>
          </a:prstGeom>
          <a:noFill/>
        </p:spPr>
        <p:txBody>
          <a:bodyPr wrap="square" rtlCol="0">
            <a:spAutoFit/>
          </a:bodyPr>
          <a:lstStyle/>
          <a:p>
            <a:r>
              <a:rPr lang="en-US" sz="2000" b="1" dirty="0" smtClean="0"/>
              <a:t>Query 41 (continued) : List the supplier name, part number, project number,  and quantity for every supplier who has made at least one shipment.  </a:t>
            </a:r>
            <a:r>
              <a:rPr lang="en-US" sz="2000" b="1" dirty="0" smtClean="0">
                <a:solidFill>
                  <a:schemeClr val="accent1"/>
                </a:solidFill>
              </a:rPr>
              <a:t>For suppliers who have not made any shipments, include only the supplier name.</a:t>
            </a:r>
            <a:endParaRPr lang="en-US" sz="2000" b="1" dirty="0">
              <a:solidFill>
                <a:schemeClr val="accent1"/>
              </a:solidFill>
            </a:endParaRPr>
          </a:p>
        </p:txBody>
      </p:sp>
      <p:grpSp>
        <p:nvGrpSpPr>
          <p:cNvPr id="37" name="Group 36"/>
          <p:cNvGrpSpPr/>
          <p:nvPr/>
        </p:nvGrpSpPr>
        <p:grpSpPr>
          <a:xfrm>
            <a:off x="396585" y="971550"/>
            <a:ext cx="1960416" cy="1974068"/>
            <a:chOff x="396585" y="971550"/>
            <a:chExt cx="1960416" cy="1974068"/>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56" y="1503208"/>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56" y="1636649"/>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56" y="1768595"/>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56" y="1903748"/>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56" y="2023502"/>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56" y="2156943"/>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56" y="2305570"/>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56" y="2432167"/>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56" y="2546791"/>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056" y="2693917"/>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056" y="2815384"/>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56" y="1376611"/>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396585" y="971550"/>
              <a:ext cx="1807657" cy="461665"/>
            </a:xfrm>
            <a:prstGeom prst="rect">
              <a:avLst/>
            </a:prstGeom>
            <a:noFill/>
          </p:spPr>
          <p:txBody>
            <a:bodyPr wrap="square" rtlCol="0">
              <a:spAutoFit/>
            </a:bodyPr>
            <a:lstStyle/>
            <a:p>
              <a:r>
                <a:rPr lang="en-US" sz="1200" dirty="0" smtClean="0"/>
                <a:t>Appended supplier information</a:t>
              </a:r>
              <a:endParaRPr lang="en-US" sz="1200" dirty="0"/>
            </a:p>
          </p:txBody>
        </p:sp>
      </p:grpSp>
      <p:grpSp>
        <p:nvGrpSpPr>
          <p:cNvPr id="38" name="Group 37"/>
          <p:cNvGrpSpPr/>
          <p:nvPr/>
        </p:nvGrpSpPr>
        <p:grpSpPr>
          <a:xfrm>
            <a:off x="428479" y="2945297"/>
            <a:ext cx="1933721" cy="258833"/>
            <a:chOff x="428479" y="2945297"/>
            <a:chExt cx="1933721" cy="258833"/>
          </a:xfrm>
        </p:grpSpPr>
        <p:pic>
          <p:nvPicPr>
            <p:cNvPr id="2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79" y="2945297"/>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255" y="3073896"/>
              <a:ext cx="1932945" cy="1302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36" name="Group 35"/>
          <p:cNvGrpSpPr/>
          <p:nvPr/>
        </p:nvGrpSpPr>
        <p:grpSpPr>
          <a:xfrm>
            <a:off x="5301381" y="971550"/>
            <a:ext cx="2055857" cy="2232581"/>
            <a:chOff x="5072781" y="2724150"/>
            <a:chExt cx="2055857" cy="2232581"/>
          </a:xfrm>
        </p:grpSpPr>
        <p:sp>
          <p:nvSpPr>
            <p:cNvPr id="31" name="TextBox 30"/>
            <p:cNvSpPr txBox="1"/>
            <p:nvPr/>
          </p:nvSpPr>
          <p:spPr>
            <a:xfrm>
              <a:off x="5072781" y="2724150"/>
              <a:ext cx="1807657" cy="276999"/>
            </a:xfrm>
            <a:prstGeom prst="rect">
              <a:avLst/>
            </a:prstGeom>
            <a:noFill/>
          </p:spPr>
          <p:txBody>
            <a:bodyPr wrap="square" rtlCol="0">
              <a:spAutoFit/>
            </a:bodyPr>
            <a:lstStyle/>
            <a:p>
              <a:r>
                <a:rPr lang="en-US" sz="1200" dirty="0" smtClean="0"/>
                <a:t>We want this</a:t>
              </a:r>
              <a:endParaRPr lang="en-US" sz="1200" dirty="0"/>
            </a:p>
          </p:txBody>
        </p:sp>
        <p:pic>
          <p:nvPicPr>
            <p:cNvPr id="1945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5693" y="3145737"/>
              <a:ext cx="1932945" cy="1810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0" name="TextBox 29"/>
          <p:cNvSpPr txBox="1"/>
          <p:nvPr/>
        </p:nvSpPr>
        <p:spPr>
          <a:xfrm>
            <a:off x="312678" y="3562350"/>
            <a:ext cx="6340197" cy="1015663"/>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suppliers s </a:t>
            </a:r>
          </a:p>
          <a:p>
            <a:r>
              <a:rPr lang="en-US" sz="2000" b="1" dirty="0" smtClean="0">
                <a:latin typeface="Courier New" pitchFamily="49" charset="0"/>
                <a:cs typeface="Courier New" pitchFamily="49" charset="0"/>
              </a:rPr>
              <a:t>LEFT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p:txBody>
      </p:sp>
      <p:sp>
        <p:nvSpPr>
          <p:cNvPr id="33" name="Line Callout 1 32"/>
          <p:cNvSpPr/>
          <p:nvPr/>
        </p:nvSpPr>
        <p:spPr>
          <a:xfrm>
            <a:off x="5610851" y="3486150"/>
            <a:ext cx="3304549" cy="609600"/>
          </a:xfrm>
          <a:prstGeom prst="borderCallout1">
            <a:avLst>
              <a:gd name="adj1" fmla="val 49784"/>
              <a:gd name="adj2" fmla="val -571"/>
              <a:gd name="adj3" fmla="val 119396"/>
              <a:gd name="adj4" fmla="val -624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LEFT JOIN is doing the trick for us</a:t>
            </a:r>
            <a:r>
              <a:rPr lang="en-US" dirty="0">
                <a:solidFill>
                  <a:schemeClr val="tx1"/>
                </a:solidFill>
              </a:rPr>
              <a:t> </a:t>
            </a:r>
            <a:r>
              <a:rPr lang="en-US" dirty="0" smtClean="0">
                <a:solidFill>
                  <a:schemeClr val="tx1"/>
                </a:solidFill>
              </a:rPr>
              <a:t>– explanation follows.</a:t>
            </a:r>
            <a:endParaRPr lang="en-US" dirty="0">
              <a:solidFill>
                <a:schemeClr val="tx1"/>
              </a:solidFill>
            </a:endParaRPr>
          </a:p>
        </p:txBody>
      </p:sp>
      <p:grpSp>
        <p:nvGrpSpPr>
          <p:cNvPr id="35" name="Group 34"/>
          <p:cNvGrpSpPr/>
          <p:nvPr/>
        </p:nvGrpSpPr>
        <p:grpSpPr>
          <a:xfrm>
            <a:off x="2407570" y="971550"/>
            <a:ext cx="2697830" cy="1976919"/>
            <a:chOff x="2178970" y="2724150"/>
            <a:chExt cx="2697830" cy="1976919"/>
          </a:xfrm>
        </p:grpSpPr>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8972" y="3124291"/>
              <a:ext cx="2697828" cy="157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178970" y="2724150"/>
              <a:ext cx="2313416" cy="276999"/>
            </a:xfrm>
            <a:prstGeom prst="rect">
              <a:avLst/>
            </a:prstGeom>
            <a:noFill/>
          </p:spPr>
          <p:txBody>
            <a:bodyPr wrap="square" rtlCol="0">
              <a:spAutoFit/>
            </a:bodyPr>
            <a:lstStyle/>
            <a:p>
              <a:r>
                <a:rPr lang="en-US" sz="1200" dirty="0" smtClean="0"/>
                <a:t>Shipments table</a:t>
              </a:r>
              <a:endParaRPr lang="en-US" sz="1200" dirty="0"/>
            </a:p>
          </p:txBody>
        </p:sp>
      </p:grpSp>
      <p:pic>
        <p:nvPicPr>
          <p:cNvPr id="3074" name="Picture 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0919" y="2933240"/>
            <a:ext cx="2682920" cy="272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9" name="Rounded Rectangle 38"/>
          <p:cNvSpPr/>
          <p:nvPr/>
        </p:nvSpPr>
        <p:spPr>
          <a:xfrm>
            <a:off x="2400919" y="2948469"/>
            <a:ext cx="2682920" cy="255661"/>
          </a:xfrm>
          <a:prstGeom prst="round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86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fade">
                                      <p:cBhvr>
                                        <p:cTn id="22" dur="500"/>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animBg="1"/>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971550"/>
            <a:ext cx="1877437" cy="769441"/>
          </a:xfrm>
          <a:prstGeom prst="rect">
            <a:avLst/>
          </a:prstGeom>
          <a:noFill/>
        </p:spPr>
        <p:txBody>
          <a:bodyPr wrap="none" rtlCol="0">
            <a:spAutoFit/>
          </a:bodyPr>
          <a:lstStyle/>
          <a:p>
            <a:r>
              <a:rPr lang="en-US" sz="4400" dirty="0" smtClean="0">
                <a:latin typeface="Arial Black" pitchFamily="34" charset="0"/>
              </a:rPr>
              <a:t>NULL</a:t>
            </a:r>
            <a:endParaRPr lang="en-US" sz="4400" dirty="0">
              <a:latin typeface="Arial Black" pitchFamily="34" charset="0"/>
            </a:endParaRPr>
          </a:p>
        </p:txBody>
      </p:sp>
      <p:sp>
        <p:nvSpPr>
          <p:cNvPr id="3" name="TextBox 2"/>
          <p:cNvSpPr txBox="1"/>
          <p:nvPr/>
        </p:nvSpPr>
        <p:spPr>
          <a:xfrm>
            <a:off x="1600201" y="2647950"/>
            <a:ext cx="2286000" cy="646331"/>
          </a:xfrm>
          <a:prstGeom prst="rect">
            <a:avLst/>
          </a:prstGeom>
          <a:noFill/>
        </p:spPr>
        <p:txBody>
          <a:bodyPr wrap="square" rtlCol="0">
            <a:spAutoFit/>
          </a:bodyPr>
          <a:lstStyle/>
          <a:p>
            <a:r>
              <a:rPr lang="en-US" dirty="0" smtClean="0"/>
              <a:t>… means that a field </a:t>
            </a:r>
            <a:r>
              <a:rPr lang="en-US" b="1" dirty="0" smtClean="0"/>
              <a:t>does not have a value</a:t>
            </a:r>
            <a:r>
              <a:rPr lang="en-US" dirty="0" smtClean="0"/>
              <a:t> </a:t>
            </a:r>
            <a:endParaRPr lang="en-US" dirty="0"/>
          </a:p>
        </p:txBody>
      </p:sp>
      <p:sp>
        <p:nvSpPr>
          <p:cNvPr id="4" name="TextBox 3"/>
          <p:cNvSpPr txBox="1"/>
          <p:nvPr/>
        </p:nvSpPr>
        <p:spPr>
          <a:xfrm>
            <a:off x="4800600" y="2647950"/>
            <a:ext cx="2286000" cy="646331"/>
          </a:xfrm>
          <a:prstGeom prst="rect">
            <a:avLst/>
          </a:prstGeom>
          <a:noFill/>
        </p:spPr>
        <p:txBody>
          <a:bodyPr wrap="square" rtlCol="0">
            <a:spAutoFit/>
          </a:bodyPr>
          <a:lstStyle/>
          <a:p>
            <a:r>
              <a:rPr lang="en-US" dirty="0" smtClean="0"/>
              <a:t>… Different from “Blank” or zero value.</a:t>
            </a:r>
            <a:endParaRPr lang="en-US" dirty="0"/>
          </a:p>
        </p:txBody>
      </p:sp>
    </p:spTree>
    <p:extLst>
      <p:ext uri="{BB962C8B-B14F-4D97-AF65-F5344CB8AC3E}">
        <p14:creationId xmlns:p14="http://schemas.microsoft.com/office/powerpoint/2010/main" val="2013884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2" y="-19050"/>
            <a:ext cx="8493351" cy="1015663"/>
          </a:xfrm>
          <a:prstGeom prst="rect">
            <a:avLst/>
          </a:prstGeom>
          <a:noFill/>
        </p:spPr>
        <p:txBody>
          <a:bodyPr wrap="square" rtlCol="0">
            <a:spAutoFit/>
          </a:bodyPr>
          <a:lstStyle/>
          <a:p>
            <a:r>
              <a:rPr lang="en-US" sz="2000" b="1" dirty="0" smtClean="0"/>
              <a:t>Query 41 (continued) : List the supplier name, part number, project number,  and quantity for every supplier who has made at least one shipment.  </a:t>
            </a:r>
            <a:r>
              <a:rPr lang="en-US" sz="2000" b="1" dirty="0" smtClean="0">
                <a:solidFill>
                  <a:schemeClr val="accent1"/>
                </a:solidFill>
              </a:rPr>
              <a:t>For suppliers who have not made any shipments, include only the supplier name.</a:t>
            </a:r>
            <a:endParaRPr lang="en-US" sz="2000" b="1" dirty="0">
              <a:solidFill>
                <a:schemeClr val="accent1"/>
              </a:solidFill>
            </a:endParaRPr>
          </a:p>
        </p:txBody>
      </p:sp>
      <p:sp>
        <p:nvSpPr>
          <p:cNvPr id="3" name="TextBox 2"/>
          <p:cNvSpPr txBox="1"/>
          <p:nvPr/>
        </p:nvSpPr>
        <p:spPr>
          <a:xfrm>
            <a:off x="312678" y="1524660"/>
            <a:ext cx="6340197" cy="1015663"/>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suppliers s </a:t>
            </a:r>
          </a:p>
          <a:p>
            <a:r>
              <a:rPr lang="en-US" sz="2000" b="1" dirty="0" smtClean="0">
                <a:latin typeface="Courier New" pitchFamily="49" charset="0"/>
                <a:cs typeface="Courier New" pitchFamily="49" charset="0"/>
              </a:rPr>
              <a:t>LEFT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p:txBody>
      </p:sp>
      <p:sp>
        <p:nvSpPr>
          <p:cNvPr id="4" name="TextBox 3"/>
          <p:cNvSpPr txBox="1"/>
          <p:nvPr/>
        </p:nvSpPr>
        <p:spPr>
          <a:xfrm>
            <a:off x="304800" y="2851487"/>
            <a:ext cx="8186857"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suppliers s LEFT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p:txBody>
      </p:sp>
      <p:sp>
        <p:nvSpPr>
          <p:cNvPr id="5" name="Line Callout 1 4"/>
          <p:cNvSpPr/>
          <p:nvPr/>
        </p:nvSpPr>
        <p:spPr>
          <a:xfrm>
            <a:off x="457200" y="3638550"/>
            <a:ext cx="1553898" cy="609600"/>
          </a:xfrm>
          <a:prstGeom prst="borderCallout1">
            <a:avLst>
              <a:gd name="adj1" fmla="val -1940"/>
              <a:gd name="adj2" fmla="val 52187"/>
              <a:gd name="adj3" fmla="val -71983"/>
              <a:gd name="adj4" fmla="val 399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Table on the left in the join</a:t>
            </a:r>
            <a:endParaRPr lang="en-US" dirty="0">
              <a:solidFill>
                <a:schemeClr val="tx1"/>
              </a:solidFill>
            </a:endParaRPr>
          </a:p>
        </p:txBody>
      </p:sp>
      <p:sp>
        <p:nvSpPr>
          <p:cNvPr id="6" name="Line Callout 1 5"/>
          <p:cNvSpPr/>
          <p:nvPr/>
        </p:nvSpPr>
        <p:spPr>
          <a:xfrm>
            <a:off x="2438400" y="3638550"/>
            <a:ext cx="1828800" cy="609600"/>
          </a:xfrm>
          <a:prstGeom prst="borderCallout1">
            <a:avLst>
              <a:gd name="adj1" fmla="val -1940"/>
              <a:gd name="adj2" fmla="val 52187"/>
              <a:gd name="adj3" fmla="val -77155"/>
              <a:gd name="adj4" fmla="val 8876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Table on the right in the join</a:t>
            </a:r>
            <a:endParaRPr lang="en-US" dirty="0">
              <a:solidFill>
                <a:schemeClr val="tx1"/>
              </a:solidFill>
            </a:endParaRPr>
          </a:p>
        </p:txBody>
      </p:sp>
      <p:sp>
        <p:nvSpPr>
          <p:cNvPr id="7" name="TextBox 6"/>
          <p:cNvSpPr txBox="1"/>
          <p:nvPr/>
        </p:nvSpPr>
        <p:spPr>
          <a:xfrm>
            <a:off x="4724401" y="3638550"/>
            <a:ext cx="4191000" cy="1200329"/>
          </a:xfrm>
          <a:prstGeom prst="rect">
            <a:avLst/>
          </a:prstGeom>
          <a:noFill/>
        </p:spPr>
        <p:txBody>
          <a:bodyPr wrap="square" rtlCol="0">
            <a:spAutoFit/>
          </a:bodyPr>
          <a:lstStyle/>
          <a:p>
            <a:r>
              <a:rPr lang="en-US" dirty="0" smtClean="0"/>
              <a:t>With </a:t>
            </a:r>
            <a:r>
              <a:rPr lang="en-US" b="1" dirty="0" smtClean="0"/>
              <a:t>LEFT JOIN</a:t>
            </a:r>
            <a:r>
              <a:rPr lang="en-US" dirty="0" smtClean="0"/>
              <a:t>, rows on the left table with no matches in the table on the right will be included. Hence Blake and Adams were included. </a:t>
            </a:r>
            <a:endParaRPr lang="en-US" dirty="0"/>
          </a:p>
        </p:txBody>
      </p:sp>
    </p:spTree>
    <p:extLst>
      <p:ext uri="{BB962C8B-B14F-4D97-AF65-F5344CB8AC3E}">
        <p14:creationId xmlns:p14="http://schemas.microsoft.com/office/powerpoint/2010/main" val="25834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fade">
                                      <p:cBhvr>
                                        <p:cTn id="22" dur="500"/>
                                        <p:tgtEl>
                                          <p:spTgt spid="4">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5" grpId="0" animBg="1"/>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2" y="-19050"/>
            <a:ext cx="8493351" cy="1015663"/>
          </a:xfrm>
          <a:prstGeom prst="rect">
            <a:avLst/>
          </a:prstGeom>
          <a:noFill/>
        </p:spPr>
        <p:txBody>
          <a:bodyPr wrap="square" rtlCol="0">
            <a:spAutoFit/>
          </a:bodyPr>
          <a:lstStyle/>
          <a:p>
            <a:r>
              <a:rPr lang="en-US" sz="2000" b="1" dirty="0" smtClean="0"/>
              <a:t>Query 41 (continued) : List the supplier name, part number, project number,  and quantity for every supplier who has made at least one shipment.  </a:t>
            </a:r>
            <a:r>
              <a:rPr lang="en-US" sz="2000" b="1" dirty="0" smtClean="0">
                <a:solidFill>
                  <a:schemeClr val="accent1"/>
                </a:solidFill>
              </a:rPr>
              <a:t>For suppliers who have not made any shipments, include only the supplier name.</a:t>
            </a:r>
            <a:endParaRPr lang="en-US" sz="2000" b="1" dirty="0">
              <a:solidFill>
                <a:schemeClr val="accent1"/>
              </a:solidFill>
            </a:endParaRPr>
          </a:p>
        </p:txBody>
      </p:sp>
      <p:sp>
        <p:nvSpPr>
          <p:cNvPr id="3" name="TextBox 2"/>
          <p:cNvSpPr txBox="1"/>
          <p:nvPr/>
        </p:nvSpPr>
        <p:spPr>
          <a:xfrm>
            <a:off x="457200" y="1047750"/>
            <a:ext cx="4339650" cy="1323439"/>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suppliers s </a:t>
            </a:r>
          </a:p>
          <a:p>
            <a:r>
              <a:rPr lang="en-US" sz="2000" b="1" dirty="0" smtClean="0">
                <a:latin typeface="Courier New" pitchFamily="49" charset="0"/>
                <a:cs typeface="Courier New" pitchFamily="49" charset="0"/>
              </a:rPr>
              <a:t>LEFT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123950"/>
            <a:ext cx="2717981"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Line Callout 1 8"/>
          <p:cNvSpPr/>
          <p:nvPr/>
        </p:nvSpPr>
        <p:spPr>
          <a:xfrm>
            <a:off x="457200" y="3105150"/>
            <a:ext cx="2514600" cy="1164631"/>
          </a:xfrm>
          <a:prstGeom prst="borderCallout1">
            <a:avLst>
              <a:gd name="adj1" fmla="val 48882"/>
              <a:gd name="adj2" fmla="val 98979"/>
              <a:gd name="adj3" fmla="val 67497"/>
              <a:gd name="adj4" fmla="val 2014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For suppliers who do not appear in the shipments table, </a:t>
            </a:r>
            <a:r>
              <a:rPr lang="en-US" dirty="0" err="1" smtClean="0">
                <a:solidFill>
                  <a:schemeClr val="tx1"/>
                </a:solidFill>
              </a:rPr>
              <a:t>pno</a:t>
            </a:r>
            <a:r>
              <a:rPr lang="en-US" dirty="0" smtClean="0">
                <a:solidFill>
                  <a:schemeClr val="tx1"/>
                </a:solidFill>
              </a:rPr>
              <a:t>, </a:t>
            </a:r>
            <a:r>
              <a:rPr lang="en-US" dirty="0" err="1" smtClean="0">
                <a:solidFill>
                  <a:schemeClr val="tx1"/>
                </a:solidFill>
              </a:rPr>
              <a:t>jno</a:t>
            </a:r>
            <a:r>
              <a:rPr lang="en-US" dirty="0" smtClean="0">
                <a:solidFill>
                  <a:schemeClr val="tx1"/>
                </a:solidFill>
              </a:rPr>
              <a:t> and </a:t>
            </a:r>
            <a:r>
              <a:rPr lang="en-US" dirty="0" err="1" smtClean="0">
                <a:solidFill>
                  <a:schemeClr val="tx1"/>
                </a:solidFill>
              </a:rPr>
              <a:t>qty</a:t>
            </a:r>
            <a:r>
              <a:rPr lang="en-US" dirty="0" smtClean="0">
                <a:solidFill>
                  <a:schemeClr val="tx1"/>
                </a:solidFill>
              </a:rPr>
              <a:t> all have “NULL” values</a:t>
            </a:r>
            <a:endParaRPr lang="en-US" dirty="0">
              <a:solidFill>
                <a:schemeClr val="tx1"/>
              </a:solidFill>
            </a:endParaRPr>
          </a:p>
        </p:txBody>
      </p:sp>
      <p:sp>
        <p:nvSpPr>
          <p:cNvPr id="8" name="Rounded Rectangle 7"/>
          <p:cNvSpPr/>
          <p:nvPr/>
        </p:nvSpPr>
        <p:spPr>
          <a:xfrm>
            <a:off x="6324600" y="3666445"/>
            <a:ext cx="2032181" cy="408285"/>
          </a:xfrm>
          <a:prstGeom prst="roundRect">
            <a:avLst/>
          </a:prstGeom>
          <a:solidFill>
            <a:srgbClr val="FFFF0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6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694" y="-5900"/>
            <a:ext cx="1043106" cy="369332"/>
          </a:xfrm>
          <a:prstGeom prst="rect">
            <a:avLst/>
          </a:prstGeom>
          <a:noFill/>
        </p:spPr>
        <p:txBody>
          <a:bodyPr wrap="none" rtlCol="0">
            <a:spAutoFit/>
          </a:bodyPr>
          <a:lstStyle/>
          <a:p>
            <a:r>
              <a:rPr lang="en-US" dirty="0" smtClean="0"/>
              <a:t>Suppliers</a:t>
            </a:r>
            <a:endParaRPr lang="en-US" dirty="0"/>
          </a:p>
        </p:txBody>
      </p:sp>
      <p:sp>
        <p:nvSpPr>
          <p:cNvPr id="10" name="TextBox 9"/>
          <p:cNvSpPr txBox="1"/>
          <p:nvPr/>
        </p:nvSpPr>
        <p:spPr>
          <a:xfrm>
            <a:off x="381002" y="1657350"/>
            <a:ext cx="655821" cy="369332"/>
          </a:xfrm>
          <a:prstGeom prst="rect">
            <a:avLst/>
          </a:prstGeom>
          <a:noFill/>
        </p:spPr>
        <p:txBody>
          <a:bodyPr wrap="none" rtlCol="0">
            <a:spAutoFit/>
          </a:bodyPr>
          <a:lstStyle/>
          <a:p>
            <a:r>
              <a:rPr lang="en-US" dirty="0" smtClean="0"/>
              <a:t>Parts</a:t>
            </a:r>
            <a:endParaRPr lang="en-US" dirty="0"/>
          </a:p>
        </p:txBody>
      </p:sp>
      <p:sp>
        <p:nvSpPr>
          <p:cNvPr id="12" name="TextBox 11"/>
          <p:cNvSpPr txBox="1"/>
          <p:nvPr/>
        </p:nvSpPr>
        <p:spPr>
          <a:xfrm>
            <a:off x="4953000" y="-11160"/>
            <a:ext cx="935962" cy="369332"/>
          </a:xfrm>
          <a:prstGeom prst="rect">
            <a:avLst/>
          </a:prstGeom>
          <a:noFill/>
        </p:spPr>
        <p:txBody>
          <a:bodyPr wrap="none" rtlCol="0">
            <a:spAutoFit/>
          </a:bodyPr>
          <a:lstStyle/>
          <a:p>
            <a:r>
              <a:rPr lang="en-US" dirty="0" smtClean="0"/>
              <a:t>Projects</a:t>
            </a:r>
            <a:endParaRPr lang="en-US" dirty="0"/>
          </a:p>
        </p:txBody>
      </p:sp>
      <p:sp>
        <p:nvSpPr>
          <p:cNvPr id="13" name="TextBox 12"/>
          <p:cNvSpPr txBox="1"/>
          <p:nvPr/>
        </p:nvSpPr>
        <p:spPr>
          <a:xfrm>
            <a:off x="4914900" y="2147238"/>
            <a:ext cx="1173206" cy="369332"/>
          </a:xfrm>
          <a:prstGeom prst="rect">
            <a:avLst/>
          </a:prstGeom>
          <a:noFill/>
        </p:spPr>
        <p:txBody>
          <a:bodyPr wrap="none" rtlCol="0">
            <a:spAutoFit/>
          </a:bodyPr>
          <a:lstStyle/>
          <a:p>
            <a:r>
              <a:rPr lang="en-US" dirty="0" smtClean="0"/>
              <a:t>Shipments</a:t>
            </a:r>
            <a:endParaRPr lang="en-US" dirty="0"/>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90" y="369841"/>
            <a:ext cx="2590800" cy="1219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91" y="2135236"/>
            <a:ext cx="3429000" cy="1496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77" y="369841"/>
            <a:ext cx="1990725" cy="1660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1" y="2467636"/>
            <a:ext cx="3479449" cy="2466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381000" y="4019550"/>
            <a:ext cx="4163410" cy="923330"/>
          </a:xfrm>
          <a:prstGeom prst="rect">
            <a:avLst/>
          </a:prstGeom>
          <a:noFill/>
        </p:spPr>
        <p:txBody>
          <a:bodyPr wrap="square" rtlCol="0">
            <a:spAutoFit/>
          </a:bodyPr>
          <a:lstStyle/>
          <a:p>
            <a:r>
              <a:rPr lang="en-US" dirty="0" smtClean="0"/>
              <a:t>Copy of this provided as PDF document on Blackboard – use as reference as you watch the video</a:t>
            </a:r>
            <a:endParaRPr lang="en-US" dirty="0"/>
          </a:p>
        </p:txBody>
      </p:sp>
    </p:spTree>
    <p:extLst>
      <p:ext uri="{BB962C8B-B14F-4D97-AF65-F5344CB8AC3E}">
        <p14:creationId xmlns:p14="http://schemas.microsoft.com/office/powerpoint/2010/main" val="467178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2" y="-19050"/>
            <a:ext cx="8493351" cy="1015663"/>
          </a:xfrm>
          <a:prstGeom prst="rect">
            <a:avLst/>
          </a:prstGeom>
          <a:noFill/>
        </p:spPr>
        <p:txBody>
          <a:bodyPr wrap="square" rtlCol="0">
            <a:spAutoFit/>
          </a:bodyPr>
          <a:lstStyle/>
          <a:p>
            <a:r>
              <a:rPr lang="en-US" sz="2000" b="1" dirty="0" smtClean="0"/>
              <a:t>Query 41 (continued) : List the supplier name, part number, project number,  and quantity for every supplier who has made at least one shipment.  </a:t>
            </a:r>
            <a:r>
              <a:rPr lang="en-US" sz="2000" b="1" dirty="0" smtClean="0">
                <a:solidFill>
                  <a:schemeClr val="accent1"/>
                </a:solidFill>
              </a:rPr>
              <a:t>For suppliers who have not made any shipments, include only the supplier name.</a:t>
            </a:r>
            <a:endParaRPr lang="en-US" sz="2000" b="1" dirty="0">
              <a:solidFill>
                <a:schemeClr val="accent1"/>
              </a:solidFill>
            </a:endParaRPr>
          </a:p>
        </p:txBody>
      </p:sp>
      <p:sp>
        <p:nvSpPr>
          <p:cNvPr id="3" name="TextBox 2"/>
          <p:cNvSpPr txBox="1"/>
          <p:nvPr/>
        </p:nvSpPr>
        <p:spPr>
          <a:xfrm>
            <a:off x="312678" y="1428750"/>
            <a:ext cx="6340197"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suppliers s </a:t>
            </a:r>
          </a:p>
          <a:p>
            <a:r>
              <a:rPr lang="en-US" sz="2000" b="1" dirty="0" smtClean="0">
                <a:latin typeface="Courier New" pitchFamily="49" charset="0"/>
                <a:cs typeface="Courier New" pitchFamily="49" charset="0"/>
              </a:rPr>
              <a:t>LEFT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p:txBody>
      </p:sp>
      <p:sp>
        <p:nvSpPr>
          <p:cNvPr id="8" name="TextBox 7"/>
          <p:cNvSpPr txBox="1"/>
          <p:nvPr/>
        </p:nvSpPr>
        <p:spPr>
          <a:xfrm>
            <a:off x="304800" y="2856840"/>
            <a:ext cx="6494085"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RIGHT JOIN suppliers s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p:txBody>
      </p:sp>
      <p:sp>
        <p:nvSpPr>
          <p:cNvPr id="9" name="Line Callout 1 8"/>
          <p:cNvSpPr/>
          <p:nvPr/>
        </p:nvSpPr>
        <p:spPr>
          <a:xfrm>
            <a:off x="7322404" y="2323440"/>
            <a:ext cx="1475749" cy="609600"/>
          </a:xfrm>
          <a:prstGeom prst="borderCallout1">
            <a:avLst>
              <a:gd name="adj1" fmla="val 49784"/>
              <a:gd name="adj2" fmla="val -571"/>
              <a:gd name="adj3" fmla="val 119396"/>
              <a:gd name="adj4" fmla="val -624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Same results</a:t>
            </a:r>
            <a:endParaRPr lang="en-US" dirty="0">
              <a:solidFill>
                <a:schemeClr val="tx1"/>
              </a:solidFill>
            </a:endParaRPr>
          </a:p>
        </p:txBody>
      </p:sp>
      <p:cxnSp>
        <p:nvCxnSpPr>
          <p:cNvPr id="11" name="Straight Connector 10"/>
          <p:cNvCxnSpPr>
            <a:stCxn id="9" idx="2"/>
          </p:cNvCxnSpPr>
          <p:nvPr/>
        </p:nvCxnSpPr>
        <p:spPr>
          <a:xfrm flipH="1" flipV="1">
            <a:off x="6477000" y="2323440"/>
            <a:ext cx="845404" cy="30480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4913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2" y="-19050"/>
            <a:ext cx="8493351" cy="1015663"/>
          </a:xfrm>
          <a:prstGeom prst="rect">
            <a:avLst/>
          </a:prstGeom>
          <a:noFill/>
        </p:spPr>
        <p:txBody>
          <a:bodyPr wrap="square" rtlCol="0">
            <a:spAutoFit/>
          </a:bodyPr>
          <a:lstStyle/>
          <a:p>
            <a:r>
              <a:rPr lang="en-US" sz="2000" b="1" dirty="0" smtClean="0"/>
              <a:t>Query 41 (continued) : List the supplier name, part number, project number,  and quantity for every supplier who has made at least one shipment.  </a:t>
            </a:r>
            <a:r>
              <a:rPr lang="en-US" sz="2000" b="1" dirty="0" smtClean="0">
                <a:solidFill>
                  <a:schemeClr val="accent1"/>
                </a:solidFill>
              </a:rPr>
              <a:t>For suppliers who have not made any shipments, include only the supplier name.</a:t>
            </a:r>
            <a:endParaRPr lang="en-US" sz="2000" b="1" dirty="0">
              <a:solidFill>
                <a:schemeClr val="accent1"/>
              </a:solidFill>
            </a:endParaRPr>
          </a:p>
        </p:txBody>
      </p:sp>
      <p:sp>
        <p:nvSpPr>
          <p:cNvPr id="8" name="TextBox 7"/>
          <p:cNvSpPr txBox="1"/>
          <p:nvPr/>
        </p:nvSpPr>
        <p:spPr>
          <a:xfrm>
            <a:off x="1219200" y="1504950"/>
            <a:ext cx="6494085"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RIGHT JOIN suppliers s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p:txBody>
      </p:sp>
      <p:sp>
        <p:nvSpPr>
          <p:cNvPr id="18" name="TextBox 17"/>
          <p:cNvSpPr txBox="1"/>
          <p:nvPr/>
        </p:nvSpPr>
        <p:spPr>
          <a:xfrm>
            <a:off x="1143000" y="2718797"/>
            <a:ext cx="5724644" cy="40011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FROM shipments RIGHT JOIN suppliers</a:t>
            </a:r>
          </a:p>
        </p:txBody>
      </p:sp>
      <p:sp>
        <p:nvSpPr>
          <p:cNvPr id="19" name="Line Callout 1 18"/>
          <p:cNvSpPr/>
          <p:nvPr/>
        </p:nvSpPr>
        <p:spPr>
          <a:xfrm>
            <a:off x="2819400" y="3201060"/>
            <a:ext cx="914400" cy="304800"/>
          </a:xfrm>
          <a:prstGeom prst="borderCallout1">
            <a:avLst>
              <a:gd name="adj1" fmla="val -1940"/>
              <a:gd name="adj2" fmla="val 52187"/>
              <a:gd name="adj3" fmla="val -61638"/>
              <a:gd name="adj4" fmla="val 3646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On left</a:t>
            </a:r>
            <a:endParaRPr lang="en-US" dirty="0">
              <a:solidFill>
                <a:schemeClr val="tx1"/>
              </a:solidFill>
            </a:endParaRPr>
          </a:p>
        </p:txBody>
      </p:sp>
      <p:sp>
        <p:nvSpPr>
          <p:cNvPr id="21" name="Line Callout 1 20"/>
          <p:cNvSpPr/>
          <p:nvPr/>
        </p:nvSpPr>
        <p:spPr>
          <a:xfrm>
            <a:off x="3939976" y="3212885"/>
            <a:ext cx="1089224" cy="304800"/>
          </a:xfrm>
          <a:prstGeom prst="borderCallout1">
            <a:avLst>
              <a:gd name="adj1" fmla="val -1940"/>
              <a:gd name="adj2" fmla="val 52187"/>
              <a:gd name="adj3" fmla="val -61638"/>
              <a:gd name="adj4" fmla="val 12470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On right</a:t>
            </a:r>
            <a:endParaRPr lang="en-US" dirty="0">
              <a:solidFill>
                <a:schemeClr val="tx1"/>
              </a:solidFill>
            </a:endParaRPr>
          </a:p>
        </p:txBody>
      </p:sp>
      <p:sp>
        <p:nvSpPr>
          <p:cNvPr id="22" name="TextBox 21"/>
          <p:cNvSpPr txBox="1"/>
          <p:nvPr/>
        </p:nvSpPr>
        <p:spPr>
          <a:xfrm>
            <a:off x="1219202" y="3943350"/>
            <a:ext cx="7010398" cy="646331"/>
          </a:xfrm>
          <a:prstGeom prst="rect">
            <a:avLst/>
          </a:prstGeom>
          <a:noFill/>
        </p:spPr>
        <p:txBody>
          <a:bodyPr wrap="square" rtlCol="0">
            <a:spAutoFit/>
          </a:bodyPr>
          <a:lstStyle/>
          <a:p>
            <a:r>
              <a:rPr lang="en-US" dirty="0" smtClean="0"/>
              <a:t>With </a:t>
            </a:r>
            <a:r>
              <a:rPr lang="en-US" b="1" dirty="0" smtClean="0"/>
              <a:t>RIGHT JOIN</a:t>
            </a:r>
            <a:r>
              <a:rPr lang="en-US" dirty="0" smtClean="0"/>
              <a:t>, rows on the right table with no matches in the table on the left will be included.  Hence Blake and Adams will appear.</a:t>
            </a:r>
            <a:endParaRPr lang="en-US" dirty="0"/>
          </a:p>
        </p:txBody>
      </p:sp>
    </p:spTree>
    <p:extLst>
      <p:ext uri="{BB962C8B-B14F-4D97-AF65-F5344CB8AC3E}">
        <p14:creationId xmlns:p14="http://schemas.microsoft.com/office/powerpoint/2010/main" val="42488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2" y="-19050"/>
            <a:ext cx="8493351" cy="1015663"/>
          </a:xfrm>
          <a:prstGeom prst="rect">
            <a:avLst/>
          </a:prstGeom>
          <a:noFill/>
        </p:spPr>
        <p:txBody>
          <a:bodyPr wrap="square" rtlCol="0">
            <a:spAutoFit/>
          </a:bodyPr>
          <a:lstStyle/>
          <a:p>
            <a:r>
              <a:rPr lang="en-US" sz="2000" b="1" dirty="0" smtClean="0"/>
              <a:t>Query 42 : List the project name, part number, supplier number,  and quantity for every project that received at least one shipment.  </a:t>
            </a:r>
            <a:r>
              <a:rPr lang="en-US" sz="2000" b="1" dirty="0" smtClean="0">
                <a:solidFill>
                  <a:schemeClr val="accent1"/>
                </a:solidFill>
              </a:rPr>
              <a:t>For projects without any shipments, include only the project name. </a:t>
            </a:r>
            <a:r>
              <a:rPr lang="en-US" sz="2000" b="1" dirty="0" smtClean="0"/>
              <a:t>Your turn</a:t>
            </a:r>
            <a:r>
              <a:rPr lang="en-US" sz="2000" b="1" dirty="0" smtClean="0">
                <a:solidFill>
                  <a:schemeClr val="accent1"/>
                </a:solidFill>
              </a:rPr>
              <a:t>.</a:t>
            </a:r>
            <a:endParaRPr lang="en-US" sz="2000" b="1" dirty="0">
              <a:solidFill>
                <a:schemeClr val="accent1"/>
              </a:solidFill>
            </a:endParaRPr>
          </a:p>
        </p:txBody>
      </p:sp>
      <p:sp>
        <p:nvSpPr>
          <p:cNvPr id="8" name="TextBox 7"/>
          <p:cNvSpPr txBox="1"/>
          <p:nvPr/>
        </p:nvSpPr>
        <p:spPr>
          <a:xfrm>
            <a:off x="1219200" y="1504950"/>
            <a:ext cx="6186309"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SELECT </a:t>
            </a:r>
            <a:r>
              <a:rPr lang="en-US" sz="2000" b="1" dirty="0" err="1">
                <a:latin typeface="Courier New" pitchFamily="49" charset="0"/>
                <a:cs typeface="Courier New" pitchFamily="49" charset="0"/>
              </a:rPr>
              <a:t>j</a:t>
            </a:r>
            <a:r>
              <a:rPr lang="en-US" sz="2000" b="1" dirty="0" err="1" smtClean="0">
                <a:latin typeface="Courier New" pitchFamily="49" charset="0"/>
                <a:cs typeface="Courier New" pitchFamily="49" charset="0"/>
              </a:rPr>
              <a:t>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s</a:t>
            </a:r>
            <a:r>
              <a:rPr lang="en-US" sz="2000" b="1" dirty="0" err="1" smtClean="0">
                <a:latin typeface="Courier New" pitchFamily="49" charset="0"/>
                <a:cs typeface="Courier New" pitchFamily="49" charset="0"/>
              </a:rPr>
              <a:t>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RIGHT JOIN projects j on </a:t>
            </a:r>
            <a:r>
              <a:rPr lang="en-US" sz="2000" b="1" dirty="0" err="1" smtClean="0">
                <a:latin typeface="Courier New" pitchFamily="49" charset="0"/>
                <a:cs typeface="Courier New" pitchFamily="49" charset="0"/>
              </a:rPr>
              <a:t>j.jno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sp.jno</a:t>
            </a:r>
            <a:endParaRPr lang="en-US" sz="2000" b="1" dirty="0" smtClean="0">
              <a:latin typeface="Courier New" pitchFamily="49" charset="0"/>
              <a:cs typeface="Courier New" pitchFamily="49" charset="0"/>
            </a:endParaRPr>
          </a:p>
        </p:txBody>
      </p:sp>
      <p:sp>
        <p:nvSpPr>
          <p:cNvPr id="9" name="TextBox 8"/>
          <p:cNvSpPr txBox="1"/>
          <p:nvPr/>
        </p:nvSpPr>
        <p:spPr>
          <a:xfrm>
            <a:off x="1219200" y="3080087"/>
            <a:ext cx="6340197"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SELECT </a:t>
            </a:r>
            <a:r>
              <a:rPr lang="en-US" sz="2000" b="1" dirty="0" err="1">
                <a:latin typeface="Courier New" pitchFamily="49" charset="0"/>
                <a:cs typeface="Courier New" pitchFamily="49" charset="0"/>
              </a:rPr>
              <a:t>j</a:t>
            </a:r>
            <a:r>
              <a:rPr lang="en-US" sz="2000" b="1" dirty="0" err="1" smtClean="0">
                <a:latin typeface="Courier New" pitchFamily="49" charset="0"/>
                <a:cs typeface="Courier New" pitchFamily="49" charset="0"/>
              </a:rPr>
              <a:t>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pno</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s</a:t>
            </a:r>
            <a:r>
              <a:rPr lang="en-US" sz="2000" b="1" dirty="0" err="1" smtClean="0">
                <a:latin typeface="Courier New" pitchFamily="49" charset="0"/>
                <a:cs typeface="Courier New" pitchFamily="49" charset="0"/>
              </a:rPr>
              <a:t>no</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qty</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projects j </a:t>
            </a:r>
          </a:p>
          <a:p>
            <a:r>
              <a:rPr lang="en-US" sz="2000" b="1" dirty="0" smtClean="0">
                <a:latin typeface="Courier New" pitchFamily="49" charset="0"/>
                <a:cs typeface="Courier New" pitchFamily="49" charset="0"/>
              </a:rPr>
              <a:t>LEFT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j.jno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sp.jno</a:t>
            </a:r>
            <a:endParaRPr lang="en-US"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230391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2985087"/>
            <a:ext cx="3131671" cy="3709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304802" y="-19050"/>
            <a:ext cx="8493351" cy="400110"/>
          </a:xfrm>
          <a:prstGeom prst="rect">
            <a:avLst/>
          </a:prstGeom>
          <a:noFill/>
        </p:spPr>
        <p:txBody>
          <a:bodyPr wrap="square" rtlCol="0">
            <a:spAutoFit/>
          </a:bodyPr>
          <a:lstStyle/>
          <a:p>
            <a:r>
              <a:rPr lang="en-US" sz="2000" b="1" dirty="0" smtClean="0"/>
              <a:t>Query 43 : List the names of suppliers who have made no shipments.</a:t>
            </a:r>
            <a:endParaRPr lang="en-US" sz="2000" b="1" dirty="0">
              <a:solidFill>
                <a:schemeClr val="accent1"/>
              </a:solidFill>
            </a:endParaRPr>
          </a:p>
        </p:txBody>
      </p:sp>
      <p:grpSp>
        <p:nvGrpSpPr>
          <p:cNvPr id="25" name="Group 24"/>
          <p:cNvGrpSpPr/>
          <p:nvPr/>
        </p:nvGrpSpPr>
        <p:grpSpPr>
          <a:xfrm>
            <a:off x="371467" y="438150"/>
            <a:ext cx="3141200" cy="2583730"/>
            <a:chOff x="381000" y="666750"/>
            <a:chExt cx="3416591" cy="3036332"/>
          </a:xfrm>
        </p:grpSpPr>
        <p:pic>
          <p:nvPicPr>
            <p:cNvPr id="2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2" y="12813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 name="TextBox 26"/>
            <p:cNvSpPr txBox="1"/>
            <p:nvPr/>
          </p:nvSpPr>
          <p:spPr>
            <a:xfrm>
              <a:off x="381000" y="666750"/>
              <a:ext cx="1172562" cy="584775"/>
            </a:xfrm>
            <a:prstGeom prst="rect">
              <a:avLst/>
            </a:prstGeom>
            <a:noFill/>
          </p:spPr>
          <p:txBody>
            <a:bodyPr wrap="square" rtlCol="0">
              <a:spAutoFit/>
            </a:bodyPr>
            <a:lstStyle/>
            <a:p>
              <a:r>
                <a:rPr lang="en-US" sz="1600" dirty="0" smtClean="0"/>
                <a:t>Shipments table</a:t>
              </a:r>
              <a:endParaRPr lang="en-US" sz="1600" dirty="0"/>
            </a:p>
          </p:txBody>
        </p:sp>
      </p:grpSp>
      <p:grpSp>
        <p:nvGrpSpPr>
          <p:cNvPr id="28" name="Group 27"/>
          <p:cNvGrpSpPr/>
          <p:nvPr/>
        </p:nvGrpSpPr>
        <p:grpSpPr>
          <a:xfrm>
            <a:off x="3521081" y="438150"/>
            <a:ext cx="2282598" cy="2580005"/>
            <a:chOff x="3806742" y="666750"/>
            <a:chExt cx="2482715" cy="3031954"/>
          </a:xfrm>
        </p:grpSpPr>
        <p:grpSp>
          <p:nvGrpSpPr>
            <p:cNvPr id="29" name="Group 28"/>
            <p:cNvGrpSpPr/>
            <p:nvPr/>
          </p:nvGrpSpPr>
          <p:grpSpPr>
            <a:xfrm>
              <a:off x="3841532" y="1288879"/>
              <a:ext cx="2447925" cy="2409825"/>
              <a:chOff x="3841530" y="2062546"/>
              <a:chExt cx="2447925" cy="2409825"/>
            </a:xfrm>
          </p:grpSpPr>
          <p:pic>
            <p:nvPicPr>
              <p:cNvPr id="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0" name="TextBox 29"/>
            <p:cNvSpPr txBox="1"/>
            <p:nvPr/>
          </p:nvSpPr>
          <p:spPr>
            <a:xfrm>
              <a:off x="3806742" y="666750"/>
              <a:ext cx="2289258" cy="584775"/>
            </a:xfrm>
            <a:prstGeom prst="rect">
              <a:avLst/>
            </a:prstGeom>
            <a:noFill/>
          </p:spPr>
          <p:txBody>
            <a:bodyPr wrap="square" rtlCol="0">
              <a:spAutoFit/>
            </a:bodyPr>
            <a:lstStyle/>
            <a:p>
              <a:r>
                <a:rPr lang="en-US" sz="1600" dirty="0" smtClean="0"/>
                <a:t>Appended supplier information</a:t>
              </a:r>
              <a:endParaRPr lang="en-US" sz="1600" dirty="0"/>
            </a:p>
          </p:txBody>
        </p:sp>
      </p:grpSp>
      <p:grpSp>
        <p:nvGrpSpPr>
          <p:cNvPr id="4" name="Group 3"/>
          <p:cNvGrpSpPr/>
          <p:nvPr/>
        </p:nvGrpSpPr>
        <p:grpSpPr>
          <a:xfrm>
            <a:off x="3533741" y="3017735"/>
            <a:ext cx="2251516" cy="338281"/>
            <a:chOff x="3533741" y="3017735"/>
            <a:chExt cx="2251516" cy="338281"/>
          </a:xfrm>
        </p:grpSpPr>
        <p:pic>
          <p:nvPicPr>
            <p:cNvPr id="4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3741" y="3017735"/>
              <a:ext cx="2250612" cy="170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4645" y="3185807"/>
              <a:ext cx="2250612" cy="170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8" name="Rounded Rectangle 47"/>
          <p:cNvSpPr/>
          <p:nvPr/>
        </p:nvSpPr>
        <p:spPr>
          <a:xfrm>
            <a:off x="278534" y="2985808"/>
            <a:ext cx="5604636" cy="403122"/>
          </a:xfrm>
          <a:prstGeom prst="roundRect">
            <a:avLst/>
          </a:prstGeom>
          <a:solidFill>
            <a:srgbClr val="FFFF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65403" y="3562350"/>
            <a:ext cx="6340197" cy="13234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RIGHT JOIN suppliers s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WHERE </a:t>
            </a:r>
            <a:r>
              <a:rPr lang="en-US" sz="2000" b="1" dirty="0" err="1" smtClean="0">
                <a:latin typeface="Courier New" pitchFamily="49" charset="0"/>
                <a:cs typeface="Courier New" pitchFamily="49" charset="0"/>
              </a:rPr>
              <a:t>sp.sno</a:t>
            </a:r>
            <a:r>
              <a:rPr lang="en-US" sz="2000" b="1" dirty="0" smtClean="0">
                <a:latin typeface="Courier New" pitchFamily="49" charset="0"/>
                <a:cs typeface="Courier New" pitchFamily="49" charset="0"/>
              </a:rPr>
              <a:t> IS NULL</a:t>
            </a:r>
          </a:p>
        </p:txBody>
      </p:sp>
      <p:sp>
        <p:nvSpPr>
          <p:cNvPr id="49" name="Line Callout 2 48"/>
          <p:cNvSpPr/>
          <p:nvPr/>
        </p:nvSpPr>
        <p:spPr>
          <a:xfrm>
            <a:off x="6982451" y="2422409"/>
            <a:ext cx="1856749" cy="1825741"/>
          </a:xfrm>
          <a:prstGeom prst="borderCallout2">
            <a:avLst>
              <a:gd name="adj1" fmla="val 100398"/>
              <a:gd name="adj2" fmla="val 51670"/>
              <a:gd name="adj3" fmla="val 118787"/>
              <a:gd name="adj4" fmla="val 50128"/>
              <a:gd name="adj5" fmla="val 122824"/>
              <a:gd name="adj6" fmla="val -167803"/>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but select only rows from suppliers table  that have no match in the shipments table</a:t>
            </a:r>
            <a:endParaRPr lang="en-US" dirty="0">
              <a:solidFill>
                <a:schemeClr val="tx1"/>
              </a:solidFill>
            </a:endParaRPr>
          </a:p>
        </p:txBody>
      </p:sp>
      <p:sp>
        <p:nvSpPr>
          <p:cNvPr id="52" name="Line Callout 1 51"/>
          <p:cNvSpPr/>
          <p:nvPr/>
        </p:nvSpPr>
        <p:spPr>
          <a:xfrm>
            <a:off x="7019237" y="1033597"/>
            <a:ext cx="1475749" cy="609600"/>
          </a:xfrm>
          <a:prstGeom prst="borderCallout1">
            <a:avLst>
              <a:gd name="adj1" fmla="val 49784"/>
              <a:gd name="adj2" fmla="val -571"/>
              <a:gd name="adj3" fmla="val 319396"/>
              <a:gd name="adj4" fmla="val -75952"/>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Use OUTER JOIN …</a:t>
            </a:r>
            <a:endParaRPr lang="en-US" dirty="0">
              <a:solidFill>
                <a:schemeClr val="tx1"/>
              </a:solidFill>
            </a:endParaRPr>
          </a:p>
        </p:txBody>
      </p:sp>
    </p:spTree>
    <p:extLst>
      <p:ext uri="{BB962C8B-B14F-4D97-AF65-F5344CB8AC3E}">
        <p14:creationId xmlns:p14="http://schemas.microsoft.com/office/powerpoint/2010/main" val="10433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0">
                                            <p:bg/>
                                          </p:spTgt>
                                        </p:tgtEl>
                                        <p:attrNameLst>
                                          <p:attrName>style.visibility</p:attrName>
                                        </p:attrNameLst>
                                      </p:cBhvr>
                                      <p:to>
                                        <p:strVal val="visible"/>
                                      </p:to>
                                    </p:set>
                                    <p:animEffect transition="in" filter="fade">
                                      <p:cBhvr>
                                        <p:cTn id="37" dur="500"/>
                                        <p:tgtEl>
                                          <p:spTgt spid="50">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
                                            <p:txEl>
                                              <p:pRg st="0" end="0"/>
                                            </p:txEl>
                                          </p:spTgt>
                                        </p:tgtEl>
                                        <p:attrNameLst>
                                          <p:attrName>style.visibility</p:attrName>
                                        </p:attrNameLst>
                                      </p:cBhvr>
                                      <p:to>
                                        <p:strVal val="visible"/>
                                      </p:to>
                                    </p:set>
                                    <p:animEffect transition="in" filter="fade">
                                      <p:cBhvr>
                                        <p:cTn id="40" dur="500"/>
                                        <p:tgtEl>
                                          <p:spTgt spid="5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0">
                                            <p:txEl>
                                              <p:pRg st="1" end="1"/>
                                            </p:txEl>
                                          </p:spTgt>
                                        </p:tgtEl>
                                        <p:attrNameLst>
                                          <p:attrName>style.visibility</p:attrName>
                                        </p:attrNameLst>
                                      </p:cBhvr>
                                      <p:to>
                                        <p:strVal val="visible"/>
                                      </p:to>
                                    </p:set>
                                    <p:animEffect transition="in" filter="fade">
                                      <p:cBhvr>
                                        <p:cTn id="45" dur="500"/>
                                        <p:tgtEl>
                                          <p:spTgt spid="50">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0">
                                            <p:txEl>
                                              <p:pRg st="2" end="2"/>
                                            </p:txEl>
                                          </p:spTgt>
                                        </p:tgtEl>
                                        <p:attrNameLst>
                                          <p:attrName>style.visibility</p:attrName>
                                        </p:attrNameLst>
                                      </p:cBhvr>
                                      <p:to>
                                        <p:strVal val="visible"/>
                                      </p:to>
                                    </p:set>
                                    <p:animEffect transition="in" filter="fade">
                                      <p:cBhvr>
                                        <p:cTn id="50" dur="500"/>
                                        <p:tgtEl>
                                          <p:spTgt spid="50">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right)">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
                                            <p:txEl>
                                              <p:pRg st="3" end="3"/>
                                            </p:txEl>
                                          </p:spTgt>
                                        </p:tgtEl>
                                        <p:attrNameLst>
                                          <p:attrName>style.visibility</p:attrName>
                                        </p:attrNameLst>
                                      </p:cBhvr>
                                      <p:to>
                                        <p:strVal val="visible"/>
                                      </p:to>
                                    </p:set>
                                    <p:animEffect transition="in" filter="fade">
                                      <p:cBhvr>
                                        <p:cTn id="60" dur="500"/>
                                        <p:tgtEl>
                                          <p:spTgt spid="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uiExpand="1" build="p" animBg="1"/>
      <p:bldP spid="49" grpId="0" animBg="1"/>
      <p:bldP spid="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2" y="-19050"/>
            <a:ext cx="8493351" cy="707886"/>
          </a:xfrm>
          <a:prstGeom prst="rect">
            <a:avLst/>
          </a:prstGeom>
          <a:noFill/>
        </p:spPr>
        <p:txBody>
          <a:bodyPr wrap="square" rtlCol="0">
            <a:spAutoFit/>
          </a:bodyPr>
          <a:lstStyle/>
          <a:p>
            <a:r>
              <a:rPr lang="en-US" sz="2000" b="1" dirty="0" smtClean="0"/>
              <a:t>Query 44 : List the names of suppliers who have made no shipments – use LEFT JOIN. (Your turn)</a:t>
            </a:r>
            <a:endParaRPr lang="en-US" sz="2000" b="1" dirty="0">
              <a:solidFill>
                <a:schemeClr val="accent1"/>
              </a:solidFill>
            </a:endParaRPr>
          </a:p>
        </p:txBody>
      </p:sp>
      <p:sp>
        <p:nvSpPr>
          <p:cNvPr id="50" name="TextBox 49"/>
          <p:cNvSpPr txBox="1"/>
          <p:nvPr/>
        </p:nvSpPr>
        <p:spPr>
          <a:xfrm>
            <a:off x="365403" y="3614900"/>
            <a:ext cx="6340197" cy="13234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sname</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suppliers s </a:t>
            </a:r>
          </a:p>
          <a:p>
            <a:r>
              <a:rPr lang="en-US" sz="2000" b="1" dirty="0" smtClean="0">
                <a:latin typeface="Courier New" pitchFamily="49" charset="0"/>
                <a:cs typeface="Courier New" pitchFamily="49" charset="0"/>
              </a:rPr>
              <a:t>LEFT JOIN shipments </a:t>
            </a:r>
            <a:r>
              <a:rPr lang="en-US" sz="2000" b="1" dirty="0" err="1" smtClean="0">
                <a:latin typeface="Courier New" pitchFamily="49" charset="0"/>
                <a:cs typeface="Courier New" pitchFamily="49" charset="0"/>
              </a:rPr>
              <a:t>sp</a:t>
            </a:r>
            <a:r>
              <a:rPr lang="en-US" sz="2000" b="1" dirty="0" smtClean="0">
                <a:latin typeface="Courier New" pitchFamily="49" charset="0"/>
                <a:cs typeface="Courier New" pitchFamily="49" charset="0"/>
              </a:rPr>
              <a:t> on </a:t>
            </a:r>
            <a:r>
              <a:rPr lang="en-US" sz="2000" b="1" dirty="0" err="1" smtClean="0">
                <a:latin typeface="Courier New" pitchFamily="49" charset="0"/>
                <a:cs typeface="Courier New" pitchFamily="49" charset="0"/>
              </a:rPr>
              <a:t>s.sno</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sp.sno</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WHERE </a:t>
            </a:r>
            <a:r>
              <a:rPr lang="en-US" sz="2000" b="1" dirty="0" err="1" smtClean="0">
                <a:latin typeface="Courier New" pitchFamily="49" charset="0"/>
                <a:cs typeface="Courier New" pitchFamily="49" charset="0"/>
              </a:rPr>
              <a:t>sp.sno</a:t>
            </a:r>
            <a:r>
              <a:rPr lang="en-US" sz="2000" b="1" dirty="0" smtClean="0">
                <a:latin typeface="Courier New" pitchFamily="49" charset="0"/>
                <a:cs typeface="Courier New" pitchFamily="49" charset="0"/>
              </a:rPr>
              <a:t> IS NULL</a:t>
            </a:r>
          </a:p>
        </p:txBody>
      </p:sp>
      <p:grpSp>
        <p:nvGrpSpPr>
          <p:cNvPr id="4" name="Group 3"/>
          <p:cNvGrpSpPr/>
          <p:nvPr/>
        </p:nvGrpSpPr>
        <p:grpSpPr>
          <a:xfrm>
            <a:off x="346839" y="553760"/>
            <a:ext cx="5459442" cy="2919842"/>
            <a:chOff x="346839" y="553760"/>
            <a:chExt cx="5459442" cy="2919842"/>
          </a:xfrm>
        </p:grpSpPr>
        <p:grpSp>
          <p:nvGrpSpPr>
            <p:cNvPr id="25" name="Group 24"/>
            <p:cNvGrpSpPr/>
            <p:nvPr/>
          </p:nvGrpSpPr>
          <p:grpSpPr>
            <a:xfrm>
              <a:off x="371470" y="553760"/>
              <a:ext cx="3141201" cy="2583730"/>
              <a:chOff x="381000" y="666750"/>
              <a:chExt cx="3416591" cy="3036332"/>
            </a:xfrm>
          </p:grpSpPr>
          <p:pic>
            <p:nvPicPr>
              <p:cNvPr id="26"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 y="1281323"/>
                <a:ext cx="3416589" cy="2421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 name="TextBox 26"/>
              <p:cNvSpPr txBox="1"/>
              <p:nvPr/>
            </p:nvSpPr>
            <p:spPr>
              <a:xfrm>
                <a:off x="381000" y="666750"/>
                <a:ext cx="1172562" cy="584775"/>
              </a:xfrm>
              <a:prstGeom prst="rect">
                <a:avLst/>
              </a:prstGeom>
              <a:noFill/>
            </p:spPr>
            <p:txBody>
              <a:bodyPr wrap="square" rtlCol="0">
                <a:spAutoFit/>
              </a:bodyPr>
              <a:lstStyle/>
              <a:p>
                <a:r>
                  <a:rPr lang="en-US" sz="1600" dirty="0" smtClean="0"/>
                  <a:t>Shipments table</a:t>
                </a:r>
                <a:endParaRPr lang="en-US" sz="1600" dirty="0"/>
              </a:p>
            </p:txBody>
          </p:sp>
        </p:grpSp>
        <p:grpSp>
          <p:nvGrpSpPr>
            <p:cNvPr id="28" name="Group 27"/>
            <p:cNvGrpSpPr/>
            <p:nvPr/>
          </p:nvGrpSpPr>
          <p:grpSpPr>
            <a:xfrm>
              <a:off x="3521084" y="553760"/>
              <a:ext cx="2282599" cy="2580005"/>
              <a:chOff x="3806742" y="666750"/>
              <a:chExt cx="2482715" cy="3031954"/>
            </a:xfrm>
          </p:grpSpPr>
          <p:grpSp>
            <p:nvGrpSpPr>
              <p:cNvPr id="29" name="Group 28"/>
              <p:cNvGrpSpPr/>
              <p:nvPr/>
            </p:nvGrpSpPr>
            <p:grpSpPr>
              <a:xfrm>
                <a:off x="3841532" y="1288879"/>
                <a:ext cx="2447925" cy="2409825"/>
                <a:chOff x="3841530" y="2062546"/>
                <a:chExt cx="2447925" cy="2409825"/>
              </a:xfrm>
            </p:grpSpPr>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2569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530" y="246193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66459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287217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05610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261051"/>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48932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68376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530" y="385981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08578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530" y="42723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1530" y="2062546"/>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0" name="TextBox 29"/>
              <p:cNvSpPr txBox="1"/>
              <p:nvPr/>
            </p:nvSpPr>
            <p:spPr>
              <a:xfrm>
                <a:off x="3806742" y="666750"/>
                <a:ext cx="2289258" cy="584775"/>
              </a:xfrm>
              <a:prstGeom prst="rect">
                <a:avLst/>
              </a:prstGeom>
              <a:noFill/>
            </p:spPr>
            <p:txBody>
              <a:bodyPr wrap="square" rtlCol="0">
                <a:spAutoFit/>
              </a:bodyPr>
              <a:lstStyle/>
              <a:p>
                <a:r>
                  <a:rPr lang="en-US" sz="1600" dirty="0" smtClean="0"/>
                  <a:t>Appended supplier information</a:t>
                </a:r>
                <a:endParaRPr lang="en-US" sz="1600" dirty="0"/>
              </a:p>
            </p:txBody>
          </p:sp>
        </p:grpSp>
        <p:grpSp>
          <p:nvGrpSpPr>
            <p:cNvPr id="43" name="Group 42"/>
            <p:cNvGrpSpPr/>
            <p:nvPr/>
          </p:nvGrpSpPr>
          <p:grpSpPr>
            <a:xfrm>
              <a:off x="3554764" y="3133344"/>
              <a:ext cx="2251517" cy="338282"/>
              <a:chOff x="3843374" y="4079210"/>
              <a:chExt cx="2448908" cy="397540"/>
            </a:xfrm>
          </p:grpSpPr>
          <p:pic>
            <p:nvPicPr>
              <p:cNvPr id="4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3374" y="4079210"/>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4357" y="4276725"/>
                <a:ext cx="2447925" cy="20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2050" name="Picture 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839" y="3115661"/>
              <a:ext cx="3158922" cy="357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5" name="Rounded Rectangle 4"/>
          <p:cNvSpPr/>
          <p:nvPr/>
        </p:nvSpPr>
        <p:spPr>
          <a:xfrm>
            <a:off x="336333" y="3133344"/>
            <a:ext cx="5498881" cy="357941"/>
          </a:xfrm>
          <a:prstGeom prst="roundRect">
            <a:avLst/>
          </a:prstGeom>
          <a:solidFill>
            <a:srgbClr val="FFFF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ine Callout 2 48"/>
          <p:cNvSpPr/>
          <p:nvPr/>
        </p:nvSpPr>
        <p:spPr>
          <a:xfrm>
            <a:off x="6982451" y="1994266"/>
            <a:ext cx="1856749" cy="1720484"/>
          </a:xfrm>
          <a:prstGeom prst="borderCallout2">
            <a:avLst>
              <a:gd name="adj1" fmla="val 100398"/>
              <a:gd name="adj2" fmla="val 51103"/>
              <a:gd name="adj3" fmla="val 157350"/>
              <a:gd name="adj4" fmla="val 21259"/>
              <a:gd name="adj5" fmla="val 158868"/>
              <a:gd name="adj6" fmla="val -17120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but select only rows from suppliers table  that have no match in the shipments table</a:t>
            </a:r>
            <a:endParaRPr lang="en-US" dirty="0">
              <a:solidFill>
                <a:schemeClr val="tx1"/>
              </a:solidFill>
            </a:endParaRPr>
          </a:p>
        </p:txBody>
      </p:sp>
      <p:sp>
        <p:nvSpPr>
          <p:cNvPr id="51" name="Line Callout 1 50"/>
          <p:cNvSpPr/>
          <p:nvPr/>
        </p:nvSpPr>
        <p:spPr>
          <a:xfrm>
            <a:off x="7019237" y="1033597"/>
            <a:ext cx="1475749" cy="609600"/>
          </a:xfrm>
          <a:prstGeom prst="borderCallout1">
            <a:avLst>
              <a:gd name="adj1" fmla="val 49784"/>
              <a:gd name="adj2" fmla="val -571"/>
              <a:gd name="adj3" fmla="val 319396"/>
              <a:gd name="adj4" fmla="val -75952"/>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Use OUTER JOIN  ……</a:t>
            </a:r>
            <a:endParaRPr lang="en-US" dirty="0">
              <a:solidFill>
                <a:schemeClr val="tx1"/>
              </a:solidFill>
            </a:endParaRPr>
          </a:p>
        </p:txBody>
      </p:sp>
    </p:spTree>
    <p:extLst>
      <p:ext uri="{BB962C8B-B14F-4D97-AF65-F5344CB8AC3E}">
        <p14:creationId xmlns:p14="http://schemas.microsoft.com/office/powerpoint/2010/main" val="12230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bg/>
                                          </p:spTgt>
                                        </p:tgtEl>
                                        <p:attrNameLst>
                                          <p:attrName>style.visibility</p:attrName>
                                        </p:attrNameLst>
                                      </p:cBhvr>
                                      <p:to>
                                        <p:strVal val="visible"/>
                                      </p:to>
                                    </p:set>
                                    <p:animEffect transition="in" filter="fade">
                                      <p:cBhvr>
                                        <p:cTn id="22" dur="500"/>
                                        <p:tgtEl>
                                          <p:spTgt spid="50">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0">
                                            <p:txEl>
                                              <p:pRg st="0" end="0"/>
                                            </p:txEl>
                                          </p:spTgt>
                                        </p:tgtEl>
                                        <p:attrNameLst>
                                          <p:attrName>style.visibility</p:attrName>
                                        </p:attrNameLst>
                                      </p:cBhvr>
                                      <p:to>
                                        <p:strVal val="visible"/>
                                      </p:to>
                                    </p:set>
                                    <p:animEffect transition="in" filter="fade">
                                      <p:cBhvr>
                                        <p:cTn id="25" dur="500"/>
                                        <p:tgtEl>
                                          <p:spTgt spid="5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xEl>
                                              <p:pRg st="1" end="1"/>
                                            </p:txEl>
                                          </p:spTgt>
                                        </p:tgtEl>
                                        <p:attrNameLst>
                                          <p:attrName>style.visibility</p:attrName>
                                        </p:attrNameLst>
                                      </p:cBhvr>
                                      <p:to>
                                        <p:strVal val="visible"/>
                                      </p:to>
                                    </p:set>
                                    <p:animEffect transition="in" filter="fade">
                                      <p:cBhvr>
                                        <p:cTn id="30" dur="500"/>
                                        <p:tgtEl>
                                          <p:spTgt spid="50">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0">
                                            <p:txEl>
                                              <p:pRg st="2" end="2"/>
                                            </p:txEl>
                                          </p:spTgt>
                                        </p:tgtEl>
                                        <p:attrNameLst>
                                          <p:attrName>style.visibility</p:attrName>
                                        </p:attrNameLst>
                                      </p:cBhvr>
                                      <p:to>
                                        <p:strVal val="visible"/>
                                      </p:to>
                                    </p:set>
                                    <p:animEffect transition="in" filter="fade">
                                      <p:cBhvr>
                                        <p:cTn id="35" dur="500"/>
                                        <p:tgtEl>
                                          <p:spTgt spid="50">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0">
                                            <p:txEl>
                                              <p:pRg st="3" end="3"/>
                                            </p:txEl>
                                          </p:spTgt>
                                        </p:tgtEl>
                                        <p:attrNameLst>
                                          <p:attrName>style.visibility</p:attrName>
                                        </p:attrNameLst>
                                      </p:cBhvr>
                                      <p:to>
                                        <p:strVal val="visible"/>
                                      </p:to>
                                    </p:set>
                                    <p:animEffect transition="in" filter="fade">
                                      <p:cBhvr>
                                        <p:cTn id="45" dur="500"/>
                                        <p:tgtEl>
                                          <p:spTgt spid="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animBg="1"/>
      <p:bldP spid="5" grpId="0" animBg="1"/>
      <p:bldP spid="49" grpId="0" animBg="1"/>
      <p:bldP spid="5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2" y="-19050"/>
            <a:ext cx="8493351" cy="707886"/>
          </a:xfrm>
          <a:prstGeom prst="rect">
            <a:avLst/>
          </a:prstGeom>
          <a:noFill/>
        </p:spPr>
        <p:txBody>
          <a:bodyPr wrap="square" rtlCol="0">
            <a:spAutoFit/>
          </a:bodyPr>
          <a:lstStyle/>
          <a:p>
            <a:r>
              <a:rPr lang="en-US" sz="2000" b="1" dirty="0" smtClean="0"/>
              <a:t>Query 45 : List the city and the names of suppliers, parts and projects and quantity for all cases when a shipment has all three from the same city</a:t>
            </a:r>
            <a:endParaRPr lang="en-US" sz="2000" b="1" dirty="0">
              <a:solidFill>
                <a:schemeClr val="accent1"/>
              </a:solidFill>
            </a:endParaRPr>
          </a:p>
        </p:txBody>
      </p:sp>
      <p:sp>
        <p:nvSpPr>
          <p:cNvPr id="50" name="TextBox 49"/>
          <p:cNvSpPr txBox="1"/>
          <p:nvPr/>
        </p:nvSpPr>
        <p:spPr>
          <a:xfrm>
            <a:off x="590709" y="1200150"/>
            <a:ext cx="4514691"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a:t>SELECT</a:t>
            </a:r>
            <a:r>
              <a:rPr lang="en-US" sz="2000" dirty="0"/>
              <a:t> </a:t>
            </a:r>
            <a:r>
              <a:rPr lang="en-US" sz="2000" dirty="0" err="1"/>
              <a:t>s.city</a:t>
            </a:r>
            <a:r>
              <a:rPr lang="en-US" sz="2000" dirty="0"/>
              <a:t>, </a:t>
            </a:r>
            <a:r>
              <a:rPr lang="en-US" sz="2000" dirty="0" err="1"/>
              <a:t>sname</a:t>
            </a:r>
            <a:r>
              <a:rPr lang="en-US" sz="2000" dirty="0"/>
              <a:t>, </a:t>
            </a:r>
            <a:r>
              <a:rPr lang="en-US" sz="2000" dirty="0" err="1"/>
              <a:t>pname</a:t>
            </a:r>
            <a:r>
              <a:rPr lang="en-US" sz="2000" dirty="0"/>
              <a:t>, </a:t>
            </a:r>
            <a:r>
              <a:rPr lang="en-US" sz="2000" dirty="0" err="1" smtClean="0"/>
              <a:t>jname</a:t>
            </a:r>
            <a:r>
              <a:rPr lang="en-US" sz="2000" dirty="0" smtClean="0"/>
              <a:t>, </a:t>
            </a:r>
            <a:r>
              <a:rPr lang="en-US" sz="2000" dirty="0" err="1" smtClean="0"/>
              <a:t>qty</a:t>
            </a:r>
            <a:r>
              <a:rPr lang="en-US" sz="2000" dirty="0" smtClean="0"/>
              <a:t> </a:t>
            </a:r>
          </a:p>
          <a:p>
            <a:r>
              <a:rPr lang="en-US" sz="2000" b="1" dirty="0" smtClean="0"/>
              <a:t>FROM</a:t>
            </a:r>
            <a:r>
              <a:rPr lang="en-US" sz="2000" dirty="0" smtClean="0"/>
              <a:t> </a:t>
            </a:r>
            <a:r>
              <a:rPr lang="en-US" sz="2000" dirty="0"/>
              <a:t>shipments </a:t>
            </a:r>
            <a:r>
              <a:rPr lang="en-US" sz="2000" dirty="0" err="1"/>
              <a:t>sp</a:t>
            </a:r>
            <a:r>
              <a:rPr lang="en-US" sz="2000" dirty="0"/>
              <a:t> </a:t>
            </a:r>
            <a:endParaRPr lang="en-US" sz="2000" dirty="0" smtClean="0"/>
          </a:p>
          <a:p>
            <a:r>
              <a:rPr lang="en-US" sz="2000" b="1" dirty="0" smtClean="0"/>
              <a:t>JOIN</a:t>
            </a:r>
            <a:r>
              <a:rPr lang="en-US" sz="2000" dirty="0" smtClean="0"/>
              <a:t> </a:t>
            </a:r>
            <a:r>
              <a:rPr lang="en-US" sz="2000" dirty="0"/>
              <a:t>suppliers s </a:t>
            </a:r>
            <a:r>
              <a:rPr lang="en-US" sz="2000" b="1" dirty="0"/>
              <a:t>ON</a:t>
            </a:r>
            <a:r>
              <a:rPr lang="en-US" sz="2000" dirty="0"/>
              <a:t> </a:t>
            </a:r>
            <a:r>
              <a:rPr lang="en-US" sz="2000" dirty="0" err="1"/>
              <a:t>sp.sno</a:t>
            </a:r>
            <a:r>
              <a:rPr lang="en-US" sz="2000" dirty="0"/>
              <a:t> = </a:t>
            </a:r>
            <a:r>
              <a:rPr lang="en-US" sz="2000" dirty="0" err="1"/>
              <a:t>s.sno</a:t>
            </a:r>
            <a:r>
              <a:rPr lang="en-US" sz="2000" dirty="0"/>
              <a:t> </a:t>
            </a:r>
            <a:endParaRPr lang="en-US" sz="2000" dirty="0" smtClean="0"/>
          </a:p>
          <a:p>
            <a:r>
              <a:rPr lang="en-US" sz="2000" b="1" dirty="0" smtClean="0"/>
              <a:t>JOIN</a:t>
            </a:r>
            <a:r>
              <a:rPr lang="en-US" sz="2000" dirty="0" smtClean="0"/>
              <a:t> </a:t>
            </a:r>
            <a:r>
              <a:rPr lang="en-US" sz="2000" dirty="0"/>
              <a:t>parts p </a:t>
            </a:r>
            <a:r>
              <a:rPr lang="en-US" sz="2000" b="1" dirty="0"/>
              <a:t>ON</a:t>
            </a:r>
            <a:r>
              <a:rPr lang="en-US" sz="2000" dirty="0"/>
              <a:t> </a:t>
            </a:r>
            <a:r>
              <a:rPr lang="en-US" sz="2000" dirty="0" err="1"/>
              <a:t>sp.pno</a:t>
            </a:r>
            <a:r>
              <a:rPr lang="en-US" sz="2000" dirty="0"/>
              <a:t> = </a:t>
            </a:r>
            <a:r>
              <a:rPr lang="en-US" sz="2000" dirty="0" err="1"/>
              <a:t>p.pno</a:t>
            </a:r>
            <a:r>
              <a:rPr lang="en-US" sz="2000" dirty="0"/>
              <a:t> </a:t>
            </a:r>
            <a:endParaRPr lang="en-US" sz="2000" dirty="0" smtClean="0"/>
          </a:p>
          <a:p>
            <a:r>
              <a:rPr lang="en-US" sz="2000" b="1" dirty="0" smtClean="0"/>
              <a:t>JOIN</a:t>
            </a:r>
            <a:r>
              <a:rPr lang="en-US" sz="2000" dirty="0" smtClean="0"/>
              <a:t> </a:t>
            </a:r>
            <a:r>
              <a:rPr lang="en-US" sz="2000" dirty="0"/>
              <a:t>projects j </a:t>
            </a:r>
            <a:r>
              <a:rPr lang="en-US" sz="2000" b="1" dirty="0"/>
              <a:t>ON</a:t>
            </a:r>
            <a:r>
              <a:rPr lang="en-US" sz="2000" dirty="0"/>
              <a:t> </a:t>
            </a:r>
            <a:r>
              <a:rPr lang="en-US" sz="2000" dirty="0" err="1"/>
              <a:t>sp.jno</a:t>
            </a:r>
            <a:r>
              <a:rPr lang="en-US" sz="2000" dirty="0"/>
              <a:t> = </a:t>
            </a:r>
            <a:r>
              <a:rPr lang="en-US" sz="2000" dirty="0" err="1"/>
              <a:t>j.jno</a:t>
            </a:r>
            <a:r>
              <a:rPr lang="en-US" sz="2000" dirty="0"/>
              <a:t> </a:t>
            </a:r>
            <a:endParaRPr lang="en-US" sz="2000" dirty="0" smtClean="0"/>
          </a:p>
          <a:p>
            <a:r>
              <a:rPr lang="en-US" sz="2000" b="1" dirty="0" smtClean="0"/>
              <a:t>WHERE</a:t>
            </a:r>
            <a:r>
              <a:rPr lang="en-US" sz="2000" dirty="0" smtClean="0"/>
              <a:t> </a:t>
            </a:r>
            <a:r>
              <a:rPr lang="en-US" sz="2000" dirty="0" err="1"/>
              <a:t>s.city</a:t>
            </a:r>
            <a:r>
              <a:rPr lang="en-US" sz="2000" dirty="0"/>
              <a:t> = </a:t>
            </a:r>
            <a:r>
              <a:rPr lang="en-US" sz="2000" dirty="0" err="1"/>
              <a:t>p.city</a:t>
            </a:r>
            <a:r>
              <a:rPr lang="en-US" sz="2000" dirty="0"/>
              <a:t> </a:t>
            </a:r>
            <a:r>
              <a:rPr lang="en-US" sz="2000" b="1" dirty="0"/>
              <a:t>AND</a:t>
            </a:r>
            <a:r>
              <a:rPr lang="en-US" sz="2000" dirty="0"/>
              <a:t> </a:t>
            </a:r>
            <a:r>
              <a:rPr lang="en-US" sz="2000" dirty="0" err="1"/>
              <a:t>p.city</a:t>
            </a:r>
            <a:r>
              <a:rPr lang="en-US" sz="2000" dirty="0"/>
              <a:t> = </a:t>
            </a:r>
            <a:r>
              <a:rPr lang="en-US" sz="2000" dirty="0" err="1"/>
              <a:t>j.city</a:t>
            </a:r>
            <a:r>
              <a:rPr lang="en-US" sz="2000" dirty="0"/>
              <a:t> </a:t>
            </a:r>
            <a:endParaRPr lang="en-US" sz="2000" b="1" dirty="0" smtClean="0">
              <a:latin typeface="Courier New" pitchFamily="49" charset="0"/>
              <a:cs typeface="Courier New" pitchFamily="49" charset="0"/>
            </a:endParaRPr>
          </a:p>
        </p:txBody>
      </p:sp>
      <p:sp>
        <p:nvSpPr>
          <p:cNvPr id="49" name="Line Callout 1 48"/>
          <p:cNvSpPr/>
          <p:nvPr/>
        </p:nvSpPr>
        <p:spPr>
          <a:xfrm>
            <a:off x="6982451" y="1994266"/>
            <a:ext cx="1856749" cy="1720484"/>
          </a:xfrm>
          <a:prstGeom prst="borderCallout1">
            <a:avLst>
              <a:gd name="adj1" fmla="val 49906"/>
              <a:gd name="adj2" fmla="val -408"/>
              <a:gd name="adj3" fmla="val 56298"/>
              <a:gd name="adj4" fmla="val -112487"/>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but select only rows where all three cities are the same</a:t>
            </a:r>
            <a:endParaRPr lang="en-US" dirty="0">
              <a:solidFill>
                <a:schemeClr val="tx1"/>
              </a:solidFill>
            </a:endParaRPr>
          </a:p>
        </p:txBody>
      </p:sp>
      <p:sp>
        <p:nvSpPr>
          <p:cNvPr id="51" name="Line Callout 1 50"/>
          <p:cNvSpPr/>
          <p:nvPr/>
        </p:nvSpPr>
        <p:spPr>
          <a:xfrm>
            <a:off x="7019237" y="1033597"/>
            <a:ext cx="1475749" cy="609600"/>
          </a:xfrm>
          <a:prstGeom prst="borderCallout1">
            <a:avLst>
              <a:gd name="adj1" fmla="val 49784"/>
              <a:gd name="adj2" fmla="val -571"/>
              <a:gd name="adj3" fmla="val 198706"/>
              <a:gd name="adj4" fmla="val -170675"/>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JOIN the four tables …</a:t>
            </a:r>
            <a:endParaRPr lang="en-US" dirty="0">
              <a:solidFill>
                <a:schemeClr val="tx1"/>
              </a:solidFill>
            </a:endParaRPr>
          </a:p>
        </p:txBody>
      </p:sp>
      <p:sp>
        <p:nvSpPr>
          <p:cNvPr id="7" name="TextBox 6"/>
          <p:cNvSpPr txBox="1"/>
          <p:nvPr/>
        </p:nvSpPr>
        <p:spPr>
          <a:xfrm>
            <a:off x="590709" y="4019550"/>
            <a:ext cx="330372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London    Clark    Cog    Tape   300</a:t>
            </a:r>
            <a:endParaRPr lang="en-US" dirty="0"/>
          </a:p>
        </p:txBody>
      </p:sp>
    </p:spTree>
    <p:extLst>
      <p:ext uri="{BB962C8B-B14F-4D97-AF65-F5344CB8AC3E}">
        <p14:creationId xmlns:p14="http://schemas.microsoft.com/office/powerpoint/2010/main" val="337683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bg/>
                                          </p:spTgt>
                                        </p:tgtEl>
                                        <p:attrNameLst>
                                          <p:attrName>style.visibility</p:attrName>
                                        </p:attrNameLst>
                                      </p:cBhvr>
                                      <p:to>
                                        <p:strVal val="visible"/>
                                      </p:to>
                                    </p:set>
                                    <p:animEffect transition="in" filter="fade">
                                      <p:cBhvr>
                                        <p:cTn id="7" dur="500"/>
                                        <p:tgtEl>
                                          <p:spTgt spid="5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xEl>
                                              <p:pRg st="0" end="0"/>
                                            </p:txEl>
                                          </p:spTgt>
                                        </p:tgtEl>
                                        <p:attrNameLst>
                                          <p:attrName>style.visibility</p:attrName>
                                        </p:attrNameLst>
                                      </p:cBhvr>
                                      <p:to>
                                        <p:strVal val="visible"/>
                                      </p:to>
                                    </p:set>
                                    <p:animEffect transition="in" filter="fade">
                                      <p:cBhvr>
                                        <p:cTn id="10" dur="500"/>
                                        <p:tgtEl>
                                          <p:spTgt spid="5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xEl>
                                              <p:pRg st="1" end="1"/>
                                            </p:txEl>
                                          </p:spTgt>
                                        </p:tgtEl>
                                        <p:attrNameLst>
                                          <p:attrName>style.visibility</p:attrName>
                                        </p:attrNameLst>
                                      </p:cBhvr>
                                      <p:to>
                                        <p:strVal val="visible"/>
                                      </p:to>
                                    </p:set>
                                    <p:animEffect transition="in" filter="fade">
                                      <p:cBhvr>
                                        <p:cTn id="15" dur="500"/>
                                        <p:tgtEl>
                                          <p:spTgt spid="5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0">
                                            <p:txEl>
                                              <p:pRg st="2" end="2"/>
                                            </p:txEl>
                                          </p:spTgt>
                                        </p:tgtEl>
                                        <p:attrNameLst>
                                          <p:attrName>style.visibility</p:attrName>
                                        </p:attrNameLst>
                                      </p:cBhvr>
                                      <p:to>
                                        <p:strVal val="visible"/>
                                      </p:to>
                                    </p:set>
                                    <p:animEffect transition="in" filter="fade">
                                      <p:cBhvr>
                                        <p:cTn id="25" dur="500"/>
                                        <p:tgtEl>
                                          <p:spTgt spid="5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xEl>
                                              <p:pRg st="3" end="3"/>
                                            </p:txEl>
                                          </p:spTgt>
                                        </p:tgtEl>
                                        <p:attrNameLst>
                                          <p:attrName>style.visibility</p:attrName>
                                        </p:attrNameLst>
                                      </p:cBhvr>
                                      <p:to>
                                        <p:strVal val="visible"/>
                                      </p:to>
                                    </p:set>
                                    <p:animEffect transition="in" filter="fade">
                                      <p:cBhvr>
                                        <p:cTn id="30" dur="500"/>
                                        <p:tgtEl>
                                          <p:spTgt spid="5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0">
                                            <p:txEl>
                                              <p:pRg st="4" end="4"/>
                                            </p:txEl>
                                          </p:spTgt>
                                        </p:tgtEl>
                                        <p:attrNameLst>
                                          <p:attrName>style.visibility</p:attrName>
                                        </p:attrNameLst>
                                      </p:cBhvr>
                                      <p:to>
                                        <p:strVal val="visible"/>
                                      </p:to>
                                    </p:set>
                                    <p:animEffect transition="in" filter="fade">
                                      <p:cBhvr>
                                        <p:cTn id="35" dur="500"/>
                                        <p:tgtEl>
                                          <p:spTgt spid="50">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0">
                                            <p:txEl>
                                              <p:pRg st="5" end="5"/>
                                            </p:txEl>
                                          </p:spTgt>
                                        </p:tgtEl>
                                        <p:attrNameLst>
                                          <p:attrName>style.visibility</p:attrName>
                                        </p:attrNameLst>
                                      </p:cBhvr>
                                      <p:to>
                                        <p:strVal val="visible"/>
                                      </p:to>
                                    </p:set>
                                    <p:animEffect transition="in" filter="fade">
                                      <p:cBhvr>
                                        <p:cTn id="45" dur="500"/>
                                        <p:tgtEl>
                                          <p:spTgt spid="50">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animBg="1"/>
      <p:bldP spid="49" grpId="0" animBg="1"/>
      <p:bldP spid="51"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8612" y="819150"/>
            <a:ext cx="1210588" cy="646331"/>
          </a:xfrm>
          <a:prstGeom prst="rect">
            <a:avLst/>
          </a:prstGeom>
          <a:noFill/>
        </p:spPr>
        <p:txBody>
          <a:bodyPr wrap="none" rtlCol="0">
            <a:spAutoFit/>
          </a:bodyPr>
          <a:lstStyle/>
          <a:p>
            <a:r>
              <a:rPr lang="en-US" sz="3600" dirty="0" smtClean="0">
                <a:latin typeface="Arial Black" pitchFamily="34" charset="0"/>
              </a:rPr>
              <a:t>SQL</a:t>
            </a:r>
            <a:endParaRPr lang="en-US" sz="3600" dirty="0">
              <a:latin typeface="Arial Black" pitchFamily="34" charset="0"/>
            </a:endParaRPr>
          </a:p>
        </p:txBody>
      </p:sp>
      <p:sp>
        <p:nvSpPr>
          <p:cNvPr id="3" name="TextBox 2"/>
          <p:cNvSpPr txBox="1"/>
          <p:nvPr/>
        </p:nvSpPr>
        <p:spPr>
          <a:xfrm>
            <a:off x="609600" y="2114550"/>
            <a:ext cx="3178178" cy="369332"/>
          </a:xfrm>
          <a:prstGeom prst="rect">
            <a:avLst/>
          </a:prstGeom>
          <a:noFill/>
        </p:spPr>
        <p:txBody>
          <a:bodyPr wrap="none" rtlCol="0">
            <a:spAutoFit/>
          </a:bodyPr>
          <a:lstStyle/>
          <a:p>
            <a:r>
              <a:rPr lang="en-US" dirty="0" smtClean="0"/>
              <a:t>DDL -- Data Definition Language</a:t>
            </a:r>
            <a:endParaRPr lang="en-US" dirty="0"/>
          </a:p>
        </p:txBody>
      </p:sp>
      <p:sp>
        <p:nvSpPr>
          <p:cNvPr id="4" name="TextBox 3"/>
          <p:cNvSpPr txBox="1"/>
          <p:nvPr/>
        </p:nvSpPr>
        <p:spPr>
          <a:xfrm>
            <a:off x="1750547" y="3040618"/>
            <a:ext cx="882293" cy="369332"/>
          </a:xfrm>
          <a:prstGeom prst="rect">
            <a:avLst/>
          </a:prstGeom>
          <a:noFill/>
        </p:spPr>
        <p:txBody>
          <a:bodyPr wrap="none" rtlCol="0">
            <a:spAutoFit/>
          </a:bodyPr>
          <a:lstStyle/>
          <a:p>
            <a:r>
              <a:rPr lang="en-US" dirty="0" smtClean="0"/>
              <a:t>CREATE</a:t>
            </a:r>
            <a:endParaRPr lang="en-US" dirty="0"/>
          </a:p>
        </p:txBody>
      </p:sp>
      <p:sp>
        <p:nvSpPr>
          <p:cNvPr id="5" name="TextBox 4"/>
          <p:cNvSpPr txBox="1"/>
          <p:nvPr/>
        </p:nvSpPr>
        <p:spPr>
          <a:xfrm>
            <a:off x="838200" y="3943350"/>
            <a:ext cx="1058175" cy="369332"/>
          </a:xfrm>
          <a:prstGeom prst="rect">
            <a:avLst/>
          </a:prstGeom>
          <a:noFill/>
        </p:spPr>
        <p:txBody>
          <a:bodyPr wrap="none" rtlCol="0">
            <a:spAutoFit/>
          </a:bodyPr>
          <a:lstStyle/>
          <a:p>
            <a:r>
              <a:rPr lang="en-US" dirty="0" smtClean="0"/>
              <a:t>Database</a:t>
            </a:r>
            <a:endParaRPr lang="en-US" dirty="0"/>
          </a:p>
        </p:txBody>
      </p:sp>
      <p:sp>
        <p:nvSpPr>
          <p:cNvPr id="6" name="TextBox 5"/>
          <p:cNvSpPr txBox="1"/>
          <p:nvPr/>
        </p:nvSpPr>
        <p:spPr>
          <a:xfrm>
            <a:off x="1913625" y="3943350"/>
            <a:ext cx="679610" cy="369332"/>
          </a:xfrm>
          <a:prstGeom prst="rect">
            <a:avLst/>
          </a:prstGeom>
          <a:noFill/>
        </p:spPr>
        <p:txBody>
          <a:bodyPr wrap="none" rtlCol="0">
            <a:spAutoFit/>
          </a:bodyPr>
          <a:lstStyle/>
          <a:p>
            <a:r>
              <a:rPr lang="en-US" dirty="0" smtClean="0"/>
              <a:t>Table</a:t>
            </a:r>
            <a:endParaRPr lang="en-US" dirty="0"/>
          </a:p>
        </p:txBody>
      </p:sp>
      <p:sp>
        <p:nvSpPr>
          <p:cNvPr id="7" name="TextBox 6"/>
          <p:cNvSpPr txBox="1"/>
          <p:nvPr/>
        </p:nvSpPr>
        <p:spPr>
          <a:xfrm>
            <a:off x="2743200" y="3943350"/>
            <a:ext cx="697370" cy="369332"/>
          </a:xfrm>
          <a:prstGeom prst="rect">
            <a:avLst/>
          </a:prstGeom>
          <a:noFill/>
        </p:spPr>
        <p:txBody>
          <a:bodyPr wrap="none" rtlCol="0">
            <a:spAutoFit/>
          </a:bodyPr>
          <a:lstStyle/>
          <a:p>
            <a:r>
              <a:rPr lang="en-US" dirty="0" smtClean="0"/>
              <a:t>Index</a:t>
            </a:r>
            <a:endParaRPr lang="en-US" dirty="0"/>
          </a:p>
        </p:txBody>
      </p:sp>
      <p:sp>
        <p:nvSpPr>
          <p:cNvPr id="8" name="TextBox 7"/>
          <p:cNvSpPr txBox="1"/>
          <p:nvPr/>
        </p:nvSpPr>
        <p:spPr>
          <a:xfrm>
            <a:off x="3847636" y="3912978"/>
            <a:ext cx="343364" cy="369332"/>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5029200" y="2125873"/>
            <a:ext cx="3566041" cy="369332"/>
          </a:xfrm>
          <a:prstGeom prst="rect">
            <a:avLst/>
          </a:prstGeom>
          <a:noFill/>
        </p:spPr>
        <p:txBody>
          <a:bodyPr wrap="none" rtlCol="0">
            <a:spAutoFit/>
          </a:bodyPr>
          <a:lstStyle/>
          <a:p>
            <a:r>
              <a:rPr lang="en-US" dirty="0" smtClean="0"/>
              <a:t>DML -- Data Manipulation Language</a:t>
            </a:r>
            <a:endParaRPr lang="en-US" dirty="0"/>
          </a:p>
        </p:txBody>
      </p:sp>
      <p:sp>
        <p:nvSpPr>
          <p:cNvPr id="10" name="TextBox 9"/>
          <p:cNvSpPr txBox="1"/>
          <p:nvPr/>
        </p:nvSpPr>
        <p:spPr>
          <a:xfrm>
            <a:off x="4534999" y="3028950"/>
            <a:ext cx="844462" cy="369332"/>
          </a:xfrm>
          <a:prstGeom prst="rect">
            <a:avLst/>
          </a:prstGeom>
          <a:noFill/>
        </p:spPr>
        <p:txBody>
          <a:bodyPr wrap="none" rtlCol="0">
            <a:spAutoFit/>
          </a:bodyPr>
          <a:lstStyle/>
          <a:p>
            <a:r>
              <a:rPr lang="en-US" dirty="0" smtClean="0"/>
              <a:t>INSERT</a:t>
            </a:r>
            <a:endParaRPr lang="en-US" dirty="0"/>
          </a:p>
        </p:txBody>
      </p:sp>
      <p:sp>
        <p:nvSpPr>
          <p:cNvPr id="11" name="TextBox 10"/>
          <p:cNvSpPr txBox="1"/>
          <p:nvPr/>
        </p:nvSpPr>
        <p:spPr>
          <a:xfrm>
            <a:off x="5632538" y="3028950"/>
            <a:ext cx="846770" cy="369332"/>
          </a:xfrm>
          <a:prstGeom prst="rect">
            <a:avLst/>
          </a:prstGeom>
          <a:noFill/>
        </p:spPr>
        <p:txBody>
          <a:bodyPr wrap="none" rtlCol="0">
            <a:spAutoFit/>
          </a:bodyPr>
          <a:lstStyle/>
          <a:p>
            <a:r>
              <a:rPr lang="en-US" dirty="0" smtClean="0"/>
              <a:t>SELECT</a:t>
            </a:r>
            <a:endParaRPr lang="en-US" dirty="0"/>
          </a:p>
        </p:txBody>
      </p:sp>
      <p:sp>
        <p:nvSpPr>
          <p:cNvPr id="12" name="TextBox 11"/>
          <p:cNvSpPr txBox="1"/>
          <p:nvPr/>
        </p:nvSpPr>
        <p:spPr>
          <a:xfrm>
            <a:off x="6697030" y="3028950"/>
            <a:ext cx="929485" cy="369332"/>
          </a:xfrm>
          <a:prstGeom prst="rect">
            <a:avLst/>
          </a:prstGeom>
          <a:noFill/>
        </p:spPr>
        <p:txBody>
          <a:bodyPr wrap="none" rtlCol="0">
            <a:spAutoFit/>
          </a:bodyPr>
          <a:lstStyle/>
          <a:p>
            <a:r>
              <a:rPr lang="en-US" dirty="0" smtClean="0"/>
              <a:t>UPDATE</a:t>
            </a:r>
            <a:endParaRPr lang="en-US" dirty="0"/>
          </a:p>
        </p:txBody>
      </p:sp>
      <p:sp>
        <p:nvSpPr>
          <p:cNvPr id="13" name="TextBox 12"/>
          <p:cNvSpPr txBox="1"/>
          <p:nvPr/>
        </p:nvSpPr>
        <p:spPr>
          <a:xfrm>
            <a:off x="7757315" y="3028950"/>
            <a:ext cx="873957" cy="369332"/>
          </a:xfrm>
          <a:prstGeom prst="rect">
            <a:avLst/>
          </a:prstGeom>
          <a:noFill/>
        </p:spPr>
        <p:txBody>
          <a:bodyPr wrap="none" rtlCol="0">
            <a:spAutoFit/>
          </a:bodyPr>
          <a:lstStyle/>
          <a:p>
            <a:r>
              <a:rPr lang="en-US" dirty="0" smtClean="0"/>
              <a:t>DELETE</a:t>
            </a:r>
            <a:endParaRPr lang="en-US" dirty="0"/>
          </a:p>
        </p:txBody>
      </p:sp>
      <p:cxnSp>
        <p:nvCxnSpPr>
          <p:cNvPr id="15" name="Straight Connector 14"/>
          <p:cNvCxnSpPr>
            <a:stCxn id="3" idx="2"/>
            <a:endCxn id="4" idx="0"/>
          </p:cNvCxnSpPr>
          <p:nvPr/>
        </p:nvCxnSpPr>
        <p:spPr>
          <a:xfrm flipH="1">
            <a:off x="2191694" y="2483882"/>
            <a:ext cx="6995" cy="5567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2"/>
            <a:endCxn id="5" idx="0"/>
          </p:cNvCxnSpPr>
          <p:nvPr/>
        </p:nvCxnSpPr>
        <p:spPr>
          <a:xfrm flipH="1">
            <a:off x="1367288" y="3409950"/>
            <a:ext cx="824406" cy="533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6" idx="0"/>
          </p:cNvCxnSpPr>
          <p:nvPr/>
        </p:nvCxnSpPr>
        <p:spPr>
          <a:xfrm>
            <a:off x="2191694" y="3409950"/>
            <a:ext cx="61736" cy="533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2"/>
            <a:endCxn id="7" idx="0"/>
          </p:cNvCxnSpPr>
          <p:nvPr/>
        </p:nvCxnSpPr>
        <p:spPr>
          <a:xfrm>
            <a:off x="2191694" y="3409950"/>
            <a:ext cx="900191" cy="533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0" idx="0"/>
          </p:cNvCxnSpPr>
          <p:nvPr/>
        </p:nvCxnSpPr>
        <p:spPr>
          <a:xfrm flipH="1">
            <a:off x="4957230" y="2495205"/>
            <a:ext cx="1854991" cy="5337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1" idx="0"/>
          </p:cNvCxnSpPr>
          <p:nvPr/>
        </p:nvCxnSpPr>
        <p:spPr>
          <a:xfrm flipH="1">
            <a:off x="6055923" y="2495205"/>
            <a:ext cx="756298" cy="5337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2"/>
            <a:endCxn id="12" idx="0"/>
          </p:cNvCxnSpPr>
          <p:nvPr/>
        </p:nvCxnSpPr>
        <p:spPr>
          <a:xfrm>
            <a:off x="6812221" y="2495205"/>
            <a:ext cx="349552" cy="5337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2"/>
            <a:endCxn id="13" idx="0"/>
          </p:cNvCxnSpPr>
          <p:nvPr/>
        </p:nvCxnSpPr>
        <p:spPr>
          <a:xfrm>
            <a:off x="6812221" y="2495205"/>
            <a:ext cx="1382073" cy="5337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 idx="2"/>
            <a:endCxn id="3" idx="0"/>
          </p:cNvCxnSpPr>
          <p:nvPr/>
        </p:nvCxnSpPr>
        <p:spPr>
          <a:xfrm flipH="1">
            <a:off x="2198689" y="1465481"/>
            <a:ext cx="2225217" cy="6490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 idx="2"/>
            <a:endCxn id="9" idx="0"/>
          </p:cNvCxnSpPr>
          <p:nvPr/>
        </p:nvCxnSpPr>
        <p:spPr>
          <a:xfrm>
            <a:off x="4423906" y="1465481"/>
            <a:ext cx="2388315" cy="6603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2"/>
            <a:endCxn id="8" idx="0"/>
          </p:cNvCxnSpPr>
          <p:nvPr/>
        </p:nvCxnSpPr>
        <p:spPr>
          <a:xfrm>
            <a:off x="2191694" y="3409950"/>
            <a:ext cx="1827624" cy="50302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50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up)">
                                      <p:cBhvr>
                                        <p:cTn id="61" dur="500"/>
                                        <p:tgtEl>
                                          <p:spTgt spid="36"/>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up)">
                                      <p:cBhvr>
                                        <p:cTn id="70" dur="500"/>
                                        <p:tgtEl>
                                          <p:spTgt spid="25"/>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500"/>
                                        <p:tgtEl>
                                          <p:spTgt spid="27"/>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up)">
                                      <p:cBhvr>
                                        <p:cTn id="88" dur="500"/>
                                        <p:tgtEl>
                                          <p:spTgt spid="29"/>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fade">
                                      <p:cBhvr>
                                        <p:cTn id="92" dur="5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up)">
                                      <p:cBhvr>
                                        <p:cTn id="97" dur="500"/>
                                        <p:tgtEl>
                                          <p:spTgt spid="31"/>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571440"/>
            <a:ext cx="3108543"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CREATE DATABASE zoo</a:t>
            </a:r>
          </a:p>
        </p:txBody>
      </p:sp>
      <p:sp>
        <p:nvSpPr>
          <p:cNvPr id="6" name="TextBox 5"/>
          <p:cNvSpPr txBox="1"/>
          <p:nvPr/>
        </p:nvSpPr>
        <p:spPr>
          <a:xfrm>
            <a:off x="381000" y="2724150"/>
            <a:ext cx="7725192" cy="13234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a:latin typeface="Courier New" pitchFamily="49" charset="0"/>
                <a:cs typeface="Courier New" pitchFamily="49" charset="0"/>
              </a:rPr>
              <a:t>CREATE TABLE </a:t>
            </a:r>
            <a:r>
              <a:rPr lang="en-US" sz="2000" b="1" dirty="0" err="1">
                <a:latin typeface="Courier New" pitchFamily="49" charset="0"/>
                <a:cs typeface="Courier New" pitchFamily="49" charset="0"/>
              </a:rPr>
              <a:t>animal_types</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 INT(5) NOT NULL AUTO_INCREMENT,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animal_type_name</a:t>
            </a:r>
            <a:r>
              <a:rPr lang="en-US" sz="2000" b="1" dirty="0">
                <a:latin typeface="Courier New" pitchFamily="49" charset="0"/>
                <a:cs typeface="Courier New" pitchFamily="49" charset="0"/>
              </a:rPr>
              <a:t> VARCHAR(50) NOT NULL,</a:t>
            </a:r>
          </a:p>
          <a:p>
            <a:r>
              <a:rPr lang="en-US" sz="2000" b="1" dirty="0">
                <a:latin typeface="Courier New" pitchFamily="49" charset="0"/>
                <a:cs typeface="Courier New" pitchFamily="49" charset="0"/>
              </a:rPr>
              <a:t>   PRIMARY KEY (</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a:t>
            </a:r>
            <a:endParaRPr lang="en-US" sz="2000" b="1" dirty="0" smtClean="0">
              <a:latin typeface="Courier New" pitchFamily="49" charset="0"/>
              <a:cs typeface="Courier New" pitchFamily="49" charset="0"/>
            </a:endParaRPr>
          </a:p>
        </p:txBody>
      </p:sp>
      <p:sp>
        <p:nvSpPr>
          <p:cNvPr id="7" name="TextBox 6"/>
          <p:cNvSpPr txBox="1"/>
          <p:nvPr/>
        </p:nvSpPr>
        <p:spPr>
          <a:xfrm>
            <a:off x="380999" y="1657350"/>
            <a:ext cx="1261884"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latin typeface="Courier New" pitchFamily="49" charset="0"/>
                <a:cs typeface="Courier New" pitchFamily="49" charset="0"/>
              </a:rPr>
              <a:t>USE zoo</a:t>
            </a:r>
          </a:p>
        </p:txBody>
      </p:sp>
      <p:sp>
        <p:nvSpPr>
          <p:cNvPr id="11" name="Line Callout 2 10"/>
          <p:cNvSpPr/>
          <p:nvPr/>
        </p:nvSpPr>
        <p:spPr>
          <a:xfrm>
            <a:off x="4724400" y="4437658"/>
            <a:ext cx="3343963" cy="570508"/>
          </a:xfrm>
          <a:prstGeom prst="borderCallout2">
            <a:avLst>
              <a:gd name="adj1" fmla="val 50069"/>
              <a:gd name="adj2" fmla="val -161"/>
              <a:gd name="adj3" fmla="val 42699"/>
              <a:gd name="adj4" fmla="val -65385"/>
              <a:gd name="adj5" fmla="val -82781"/>
              <a:gd name="adj6" fmla="val -89413"/>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Specifying the PRIMARY KEY</a:t>
            </a:r>
            <a:endParaRPr lang="en-US" dirty="0">
              <a:solidFill>
                <a:schemeClr val="tx1"/>
              </a:solidFill>
            </a:endParaRPr>
          </a:p>
        </p:txBody>
      </p:sp>
    </p:spTree>
    <p:extLst>
      <p:ext uri="{BB962C8B-B14F-4D97-AF65-F5344CB8AC3E}">
        <p14:creationId xmlns:p14="http://schemas.microsoft.com/office/powerpoint/2010/main" val="340583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61950"/>
            <a:ext cx="4185761"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a:latin typeface="Courier New" pitchFamily="49" charset="0"/>
                <a:cs typeface="Courier New" pitchFamily="49" charset="0"/>
              </a:rPr>
              <a:t>INSERT INTO </a:t>
            </a:r>
            <a:r>
              <a:rPr lang="en-US" sz="2000" b="1" dirty="0" err="1">
                <a:latin typeface="Courier New" pitchFamily="49" charset="0"/>
                <a:cs typeface="Courier New" pitchFamily="49" charset="0"/>
              </a:rPr>
              <a:t>animal_types</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animal_type_name</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VALUES (‘Lion')</a:t>
            </a:r>
          </a:p>
        </p:txBody>
      </p:sp>
      <p:sp>
        <p:nvSpPr>
          <p:cNvPr id="3" name="TextBox 2"/>
          <p:cNvSpPr txBox="1"/>
          <p:nvPr/>
        </p:nvSpPr>
        <p:spPr>
          <a:xfrm>
            <a:off x="685800" y="1502966"/>
            <a:ext cx="4185761"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a:latin typeface="Courier New" pitchFamily="49" charset="0"/>
                <a:cs typeface="Courier New" pitchFamily="49" charset="0"/>
              </a:rPr>
              <a:t>INSERT INTO </a:t>
            </a:r>
            <a:r>
              <a:rPr lang="en-US" sz="2000" b="1" dirty="0" err="1">
                <a:latin typeface="Courier New" pitchFamily="49" charset="0"/>
                <a:cs typeface="Courier New" pitchFamily="49" charset="0"/>
              </a:rPr>
              <a:t>animal_types</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animal_type_name</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VALUES (‘Tiger')</a:t>
            </a:r>
          </a:p>
        </p:txBody>
      </p:sp>
      <p:sp>
        <p:nvSpPr>
          <p:cNvPr id="4" name="TextBox 3"/>
          <p:cNvSpPr txBox="1"/>
          <p:nvPr/>
        </p:nvSpPr>
        <p:spPr>
          <a:xfrm>
            <a:off x="685800" y="2643982"/>
            <a:ext cx="4185761"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a:latin typeface="Courier New" pitchFamily="49" charset="0"/>
                <a:cs typeface="Courier New" pitchFamily="49" charset="0"/>
              </a:rPr>
              <a:t>INSERT INTO </a:t>
            </a:r>
            <a:r>
              <a:rPr lang="en-US" sz="2000" b="1" dirty="0" err="1">
                <a:latin typeface="Courier New" pitchFamily="49" charset="0"/>
                <a:cs typeface="Courier New" pitchFamily="49" charset="0"/>
              </a:rPr>
              <a:t>animal_types</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animal_type_name</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VALUES (‘Giraffe')</a:t>
            </a:r>
          </a:p>
        </p:txBody>
      </p:sp>
      <p:sp>
        <p:nvSpPr>
          <p:cNvPr id="5" name="TextBox 4"/>
          <p:cNvSpPr txBox="1"/>
          <p:nvPr/>
        </p:nvSpPr>
        <p:spPr>
          <a:xfrm>
            <a:off x="685800" y="3784997"/>
            <a:ext cx="4185761"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a:latin typeface="Courier New" pitchFamily="49" charset="0"/>
                <a:cs typeface="Courier New" pitchFamily="49" charset="0"/>
              </a:rPr>
              <a:t>INSERT INTO </a:t>
            </a:r>
            <a:r>
              <a:rPr lang="en-US" sz="2000" b="1" dirty="0" err="1">
                <a:latin typeface="Courier New" pitchFamily="49" charset="0"/>
                <a:cs typeface="Courier New" pitchFamily="49" charset="0"/>
              </a:rPr>
              <a:t>animal_types</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animal_type_name</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VALUES (‘Hippopotamus')</a:t>
            </a:r>
          </a:p>
        </p:txBody>
      </p:sp>
      <p:sp>
        <p:nvSpPr>
          <p:cNvPr id="8" name="Line Callout 1 7"/>
          <p:cNvSpPr/>
          <p:nvPr/>
        </p:nvSpPr>
        <p:spPr>
          <a:xfrm>
            <a:off x="5638800" y="1123950"/>
            <a:ext cx="3343963" cy="1141016"/>
          </a:xfrm>
          <a:prstGeom prst="borderCallout1">
            <a:avLst>
              <a:gd name="adj1" fmla="val 49784"/>
              <a:gd name="adj2" fmla="val -571"/>
              <a:gd name="adj3" fmla="val -12214"/>
              <a:gd name="adj4" fmla="val -50808"/>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Not specifying </a:t>
            </a:r>
            <a:r>
              <a:rPr lang="en-US" dirty="0" err="1" smtClean="0">
                <a:solidFill>
                  <a:schemeClr val="tx1"/>
                </a:solidFill>
              </a:rPr>
              <a:t>animal_type_id</a:t>
            </a:r>
            <a:r>
              <a:rPr lang="en-US" dirty="0" smtClean="0">
                <a:solidFill>
                  <a:schemeClr val="tx1"/>
                </a:solidFill>
              </a:rPr>
              <a:t> because it is an AUTO_INCREMENT field</a:t>
            </a:r>
            <a:endParaRPr lang="en-US" dirty="0">
              <a:solidFill>
                <a:schemeClr val="tx1"/>
              </a:solidFill>
            </a:endParaRPr>
          </a:p>
        </p:txBody>
      </p:sp>
    </p:spTree>
    <p:extLst>
      <p:ext uri="{BB962C8B-B14F-4D97-AF65-F5344CB8AC3E}">
        <p14:creationId xmlns:p14="http://schemas.microsoft.com/office/powerpoint/2010/main" val="139681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015821"/>
            <a:ext cx="3175300" cy="1192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971800" y="859696"/>
            <a:ext cx="3055883"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smtClean="0">
                <a:latin typeface="Courier New" pitchFamily="49" charset="0"/>
                <a:cs typeface="Courier New" pitchFamily="49" charset="0"/>
              </a:rPr>
              <a:t>SELECT *</a:t>
            </a:r>
          </a:p>
          <a:p>
            <a:r>
              <a:rPr lang="en-US" sz="2000" b="1" dirty="0" smtClean="0">
                <a:latin typeface="Courier New" pitchFamily="49" charset="0"/>
                <a:cs typeface="Courier New" pitchFamily="49" charset="0"/>
              </a:rPr>
              <a:t>FROM </a:t>
            </a:r>
            <a:r>
              <a:rPr lang="en-US" sz="2000" b="1" dirty="0" err="1" smtClean="0">
                <a:latin typeface="Courier New" pitchFamily="49" charset="0"/>
                <a:cs typeface="Courier New" pitchFamily="49" charset="0"/>
              </a:rPr>
              <a:t>animal_types</a:t>
            </a:r>
            <a:endParaRPr lang="en-US"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782595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1218"/>
            <a:ext cx="5602816" cy="400110"/>
          </a:xfrm>
          <a:prstGeom prst="rect">
            <a:avLst/>
          </a:prstGeom>
          <a:noFill/>
        </p:spPr>
        <p:txBody>
          <a:bodyPr wrap="none" rtlCol="0">
            <a:spAutoFit/>
          </a:bodyPr>
          <a:lstStyle/>
          <a:p>
            <a:r>
              <a:rPr lang="en-US" sz="2000" b="1" dirty="0" smtClean="0"/>
              <a:t>Query 23: All </a:t>
            </a:r>
            <a:r>
              <a:rPr lang="en-US" sz="2000" b="1" dirty="0"/>
              <a:t>details of </a:t>
            </a:r>
            <a:r>
              <a:rPr lang="en-US" sz="2000" b="1" dirty="0" smtClean="0"/>
              <a:t>suppliers in London or Paris</a:t>
            </a:r>
            <a:endParaRPr lang="en-US" sz="2000" b="1" dirty="0"/>
          </a:p>
        </p:txBody>
      </p:sp>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90" y="1047750"/>
            <a:ext cx="2791810" cy="1314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454" y="1047750"/>
            <a:ext cx="2908426"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Straight Arrow Connector 3"/>
          <p:cNvCxnSpPr/>
          <p:nvPr/>
        </p:nvCxnSpPr>
        <p:spPr>
          <a:xfrm>
            <a:off x="3106208" y="1352550"/>
            <a:ext cx="19222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06208" y="1619250"/>
            <a:ext cx="19222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106208" y="1809750"/>
            <a:ext cx="19222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06208" y="2038350"/>
            <a:ext cx="19222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9223" y="2876551"/>
            <a:ext cx="3079689" cy="1200329"/>
          </a:xfrm>
          <a:prstGeom prst="rect">
            <a:avLst/>
          </a:prstGeom>
          <a:noFill/>
          <a:ln>
            <a:solidFill>
              <a:schemeClr val="tx1"/>
            </a:solidFill>
          </a:ln>
        </p:spPr>
        <p:txBody>
          <a:bodyPr wrap="none" rtlCol="0">
            <a:spAutoFit/>
          </a:bodyPr>
          <a:lstStyle/>
          <a:p>
            <a:r>
              <a:rPr lang="en-US" b="1" dirty="0" smtClean="0">
                <a:latin typeface="Courier New" pitchFamily="49" charset="0"/>
                <a:cs typeface="Courier New" pitchFamily="49" charset="0"/>
              </a:rPr>
              <a:t>SELECT * </a:t>
            </a:r>
          </a:p>
          <a:p>
            <a:r>
              <a:rPr lang="en-US" b="1" dirty="0" smtClean="0">
                <a:latin typeface="Courier New" pitchFamily="49" charset="0"/>
                <a:cs typeface="Courier New" pitchFamily="49" charset="0"/>
              </a:rPr>
              <a:t>FROM suppliers</a:t>
            </a:r>
          </a:p>
          <a:p>
            <a:r>
              <a:rPr lang="en-US" b="1" dirty="0" smtClean="0">
                <a:latin typeface="Courier New" pitchFamily="49" charset="0"/>
                <a:cs typeface="Courier New" pitchFamily="49" charset="0"/>
              </a:rPr>
              <a:t>WHERE city = ‘London’</a:t>
            </a:r>
          </a:p>
          <a:p>
            <a:r>
              <a:rPr lang="en-US" b="1" dirty="0" smtClean="0">
                <a:latin typeface="Courier New" pitchFamily="49" charset="0"/>
                <a:cs typeface="Courier New" pitchFamily="49" charset="0"/>
              </a:rPr>
              <a:t>OR city = ‘Paris’</a:t>
            </a:r>
            <a:endParaRPr lang="en-US" b="1" dirty="0">
              <a:latin typeface="Courier New" pitchFamily="49" charset="0"/>
              <a:cs typeface="Courier New" pitchFamily="49" charset="0"/>
            </a:endParaRPr>
          </a:p>
        </p:txBody>
      </p:sp>
      <p:sp>
        <p:nvSpPr>
          <p:cNvPr id="24" name="TextBox 23"/>
          <p:cNvSpPr txBox="1"/>
          <p:nvPr/>
        </p:nvSpPr>
        <p:spPr>
          <a:xfrm>
            <a:off x="3764431" y="2876551"/>
            <a:ext cx="4733988" cy="1200329"/>
          </a:xfrm>
          <a:prstGeom prst="rect">
            <a:avLst/>
          </a:prstGeom>
          <a:noFill/>
          <a:ln>
            <a:solidFill>
              <a:schemeClr val="tx1"/>
            </a:solidFill>
          </a:ln>
        </p:spPr>
        <p:txBody>
          <a:bodyPr wrap="none" rtlCol="0">
            <a:spAutoFit/>
          </a:bodyPr>
          <a:lstStyle/>
          <a:p>
            <a:r>
              <a:rPr lang="en-US" b="1" dirty="0" smtClean="0">
                <a:latin typeface="Courier New" pitchFamily="49" charset="0"/>
                <a:cs typeface="Courier New" pitchFamily="49" charset="0"/>
              </a:rPr>
              <a:t>SELECT * </a:t>
            </a:r>
          </a:p>
          <a:p>
            <a:r>
              <a:rPr lang="en-US" b="1" dirty="0" smtClean="0">
                <a:latin typeface="Courier New" pitchFamily="49" charset="0"/>
                <a:cs typeface="Courier New" pitchFamily="49" charset="0"/>
              </a:rPr>
              <a:t>FROM suppliers</a:t>
            </a:r>
          </a:p>
          <a:p>
            <a:r>
              <a:rPr lang="en-US" b="1" dirty="0" smtClean="0">
                <a:latin typeface="Courier New" pitchFamily="49" charset="0"/>
                <a:cs typeface="Courier New" pitchFamily="49" charset="0"/>
              </a:rPr>
              <a:t>WHERE city IN (‘London’, ‘Paris’)</a:t>
            </a:r>
          </a:p>
          <a:p>
            <a:endParaRPr lang="en-US" b="1" dirty="0" smtClean="0">
              <a:latin typeface="Courier New" pitchFamily="49" charset="0"/>
              <a:cs typeface="Courier New" pitchFamily="49" charset="0"/>
            </a:endParaRPr>
          </a:p>
        </p:txBody>
      </p:sp>
      <p:sp>
        <p:nvSpPr>
          <p:cNvPr id="23" name="TextBox 22"/>
          <p:cNvSpPr txBox="1"/>
          <p:nvPr/>
        </p:nvSpPr>
        <p:spPr>
          <a:xfrm>
            <a:off x="515421" y="4095750"/>
            <a:ext cx="2557303" cy="369332"/>
          </a:xfrm>
          <a:prstGeom prst="rect">
            <a:avLst/>
          </a:prstGeom>
          <a:noFill/>
        </p:spPr>
        <p:txBody>
          <a:bodyPr wrap="none" rtlCol="0">
            <a:spAutoFit/>
          </a:bodyPr>
          <a:lstStyle/>
          <a:p>
            <a:r>
              <a:rPr lang="en-US" dirty="0" smtClean="0"/>
              <a:t>Using OR logical operator</a:t>
            </a:r>
            <a:endParaRPr lang="en-US" dirty="0"/>
          </a:p>
        </p:txBody>
      </p:sp>
      <p:sp>
        <p:nvSpPr>
          <p:cNvPr id="26" name="TextBox 25"/>
          <p:cNvSpPr txBox="1"/>
          <p:nvPr/>
        </p:nvSpPr>
        <p:spPr>
          <a:xfrm>
            <a:off x="3657600" y="4095750"/>
            <a:ext cx="5394682" cy="369332"/>
          </a:xfrm>
          <a:prstGeom prst="rect">
            <a:avLst/>
          </a:prstGeom>
          <a:noFill/>
        </p:spPr>
        <p:txBody>
          <a:bodyPr wrap="none" rtlCol="0">
            <a:spAutoFit/>
          </a:bodyPr>
          <a:lstStyle/>
          <a:p>
            <a:r>
              <a:rPr lang="en-US" dirty="0" smtClean="0"/>
              <a:t>Better to use IN – especially when we have more values</a:t>
            </a:r>
            <a:endParaRPr lang="en-US" dirty="0"/>
          </a:p>
        </p:txBody>
      </p:sp>
    </p:spTree>
    <p:extLst>
      <p:ext uri="{BB962C8B-B14F-4D97-AF65-F5344CB8AC3E}">
        <p14:creationId xmlns:p14="http://schemas.microsoft.com/office/powerpoint/2010/main" val="78382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2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3"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61950"/>
            <a:ext cx="7417415" cy="31700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a:latin typeface="Courier New" pitchFamily="49" charset="0"/>
                <a:cs typeface="Courier New" pitchFamily="49" charset="0"/>
              </a:rPr>
              <a:t>CREATE TABLE animals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animal_id</a:t>
            </a:r>
            <a:r>
              <a:rPr lang="en-US" sz="2000" b="1" dirty="0">
                <a:latin typeface="Courier New" pitchFamily="49" charset="0"/>
                <a:cs typeface="Courier New" pitchFamily="49" charset="0"/>
              </a:rPr>
              <a:t> INT(5) NOT NULL AUTO_INCREMENT,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 INT(5) NOT NULL,</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animal_name</a:t>
            </a:r>
            <a:r>
              <a:rPr lang="en-US" sz="2000" b="1" dirty="0">
                <a:latin typeface="Courier New" pitchFamily="49" charset="0"/>
                <a:cs typeface="Courier New" pitchFamily="49" charset="0"/>
              </a:rPr>
              <a:t> VARCHAR(50) NOT NULL,</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animal_weight</a:t>
            </a:r>
            <a:r>
              <a:rPr lang="en-US" sz="2000" b="1" dirty="0">
                <a:latin typeface="Courier New" pitchFamily="49" charset="0"/>
                <a:cs typeface="Courier New" pitchFamily="49" charset="0"/>
              </a:rPr>
              <a:t> FLOAT,</a:t>
            </a:r>
          </a:p>
          <a:p>
            <a:r>
              <a:rPr lang="en-US" sz="2000" b="1" dirty="0">
                <a:latin typeface="Courier New" pitchFamily="49" charset="0"/>
                <a:cs typeface="Courier New" pitchFamily="49" charset="0"/>
              </a:rPr>
              <a:t>   PRIMARY KEY(</a:t>
            </a:r>
            <a:r>
              <a:rPr lang="en-US" sz="2000" b="1" dirty="0" err="1">
                <a:latin typeface="Courier New" pitchFamily="49" charset="0"/>
                <a:cs typeface="Courier New" pitchFamily="49" charset="0"/>
              </a:rPr>
              <a:t>animal_id</a:t>
            </a:r>
            <a:r>
              <a:rPr lang="en-US" sz="2000" b="1" dirty="0">
                <a:latin typeface="Courier New" pitchFamily="49" charset="0"/>
                <a:cs typeface="Courier New" pitchFamily="49" charset="0"/>
              </a:rPr>
              <a:t>),</a:t>
            </a:r>
          </a:p>
          <a:p>
            <a:r>
              <a:rPr lang="en-US" sz="2000" b="1" dirty="0" smtClean="0">
                <a:latin typeface="Courier New" pitchFamily="49" charset="0"/>
                <a:cs typeface="Courier New" pitchFamily="49" charset="0"/>
              </a:rPr>
              <a:t>   CONSTRAINT fk1_animal_types </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FOREIGN </a:t>
            </a:r>
            <a:r>
              <a:rPr lang="en-US" sz="2000" b="1" dirty="0">
                <a:latin typeface="Courier New" pitchFamily="49" charset="0"/>
                <a:cs typeface="Courier New" pitchFamily="49" charset="0"/>
              </a:rPr>
              <a:t>KEY (</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REFERENCES </a:t>
            </a:r>
            <a:r>
              <a:rPr lang="en-US" sz="2000" b="1" dirty="0" err="1">
                <a:latin typeface="Courier New" pitchFamily="49" charset="0"/>
                <a:cs typeface="Courier New" pitchFamily="49" charset="0"/>
              </a:rPr>
              <a:t>animal_types</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a:t>
            </a:r>
          </a:p>
          <a:p>
            <a:endParaRPr lang="en-US" sz="2000" b="1" dirty="0" smtClean="0">
              <a:latin typeface="Courier New" pitchFamily="49" charset="0"/>
              <a:cs typeface="Courier New" pitchFamily="49" charset="0"/>
            </a:endParaRPr>
          </a:p>
        </p:txBody>
      </p:sp>
      <p:sp>
        <p:nvSpPr>
          <p:cNvPr id="3" name="Line Callout 3 2"/>
          <p:cNvSpPr/>
          <p:nvPr/>
        </p:nvSpPr>
        <p:spPr>
          <a:xfrm>
            <a:off x="3352801" y="3790950"/>
            <a:ext cx="2514600" cy="457200"/>
          </a:xfrm>
          <a:prstGeom prst="borderCallout3">
            <a:avLst>
              <a:gd name="adj1" fmla="val 48226"/>
              <a:gd name="adj2" fmla="val -1418"/>
              <a:gd name="adj3" fmla="val 44550"/>
              <a:gd name="adj4" fmla="val -82097"/>
              <a:gd name="adj5" fmla="val -181693"/>
              <a:gd name="adj6" fmla="val -83040"/>
              <a:gd name="adj7" fmla="val -268117"/>
              <a:gd name="adj8" fmla="val -71894"/>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FOREIGN KEY constraint</a:t>
            </a:r>
            <a:endParaRPr lang="en-US" dirty="0">
              <a:solidFill>
                <a:schemeClr val="tx1"/>
              </a:solidFill>
            </a:endParaRPr>
          </a:p>
        </p:txBody>
      </p:sp>
    </p:spTree>
    <p:extLst>
      <p:ext uri="{BB962C8B-B14F-4D97-AF65-F5344CB8AC3E}">
        <p14:creationId xmlns:p14="http://schemas.microsoft.com/office/powerpoint/2010/main" val="41809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09550"/>
            <a:ext cx="70104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a:latin typeface="Courier New" pitchFamily="49" charset="0"/>
                <a:cs typeface="Courier New" pitchFamily="49" charset="0"/>
              </a:rPr>
              <a:t>INSERT INTO animals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animal_weight</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VALUES </a:t>
            </a:r>
            <a:r>
              <a:rPr lang="en-US" sz="2000" b="1" dirty="0">
                <a:latin typeface="Courier New" pitchFamily="49" charset="0"/>
                <a:cs typeface="Courier New" pitchFamily="49" charset="0"/>
              </a:rPr>
              <a:t>(1, 'Lisa', 200)</a:t>
            </a:r>
            <a:endParaRPr lang="en-US" sz="2000" b="1" dirty="0" smtClean="0">
              <a:latin typeface="Courier New" pitchFamily="49" charset="0"/>
              <a:cs typeface="Courier New" pitchFamily="49" charset="0"/>
            </a:endParaRPr>
          </a:p>
        </p:txBody>
      </p:sp>
      <p:sp>
        <p:nvSpPr>
          <p:cNvPr id="3" name="TextBox 2"/>
          <p:cNvSpPr txBox="1"/>
          <p:nvPr/>
        </p:nvSpPr>
        <p:spPr>
          <a:xfrm>
            <a:off x="1143000" y="1445796"/>
            <a:ext cx="70104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a:latin typeface="Courier New" pitchFamily="49" charset="0"/>
                <a:cs typeface="Courier New" pitchFamily="49" charset="0"/>
              </a:rPr>
              <a:t>INSERT INTO animals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animal_weight</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VALUES </a:t>
            </a:r>
            <a:r>
              <a:rPr lang="en-US" sz="2000" b="1" dirty="0">
                <a:latin typeface="Courier New" pitchFamily="49" charset="0"/>
                <a:cs typeface="Courier New" pitchFamily="49" charset="0"/>
              </a:rPr>
              <a:t>(1, </a:t>
            </a:r>
            <a:r>
              <a:rPr lang="en-US" sz="2000" b="1" dirty="0" smtClean="0">
                <a:latin typeface="Courier New" pitchFamily="49" charset="0"/>
                <a:cs typeface="Courier New" pitchFamily="49" charset="0"/>
              </a:rPr>
              <a:t>‘Mona', 220</a:t>
            </a:r>
            <a:r>
              <a:rPr lang="en-US" sz="2000" b="1" dirty="0">
                <a:latin typeface="Courier New" pitchFamily="49" charset="0"/>
                <a:cs typeface="Courier New" pitchFamily="49" charset="0"/>
              </a:rPr>
              <a:t>)</a:t>
            </a:r>
            <a:endParaRPr lang="en-US" sz="2000" b="1" dirty="0" smtClean="0">
              <a:latin typeface="Courier New" pitchFamily="49" charset="0"/>
              <a:cs typeface="Courier New" pitchFamily="49" charset="0"/>
            </a:endParaRPr>
          </a:p>
        </p:txBody>
      </p:sp>
      <p:sp>
        <p:nvSpPr>
          <p:cNvPr id="4" name="TextBox 3"/>
          <p:cNvSpPr txBox="1"/>
          <p:nvPr/>
        </p:nvSpPr>
        <p:spPr>
          <a:xfrm>
            <a:off x="1143000" y="2682042"/>
            <a:ext cx="70104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a:latin typeface="Courier New" pitchFamily="49" charset="0"/>
                <a:cs typeface="Courier New" pitchFamily="49" charset="0"/>
              </a:rPr>
              <a:t>INSERT INTO animals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animal_weight</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VALUES (3, ‘Albert', 500</a:t>
            </a:r>
            <a:r>
              <a:rPr lang="en-US" sz="2000" b="1" dirty="0">
                <a:latin typeface="Courier New" pitchFamily="49" charset="0"/>
                <a:cs typeface="Courier New" pitchFamily="49" charset="0"/>
              </a:rPr>
              <a:t>)</a:t>
            </a:r>
            <a:endParaRPr lang="en-US" sz="2000" b="1" dirty="0" smtClean="0">
              <a:latin typeface="Courier New" pitchFamily="49" charset="0"/>
              <a:cs typeface="Courier New" pitchFamily="49" charset="0"/>
            </a:endParaRPr>
          </a:p>
        </p:txBody>
      </p:sp>
      <p:sp>
        <p:nvSpPr>
          <p:cNvPr id="5" name="TextBox 4"/>
          <p:cNvSpPr txBox="1"/>
          <p:nvPr/>
        </p:nvSpPr>
        <p:spPr>
          <a:xfrm>
            <a:off x="1143000" y="3918287"/>
            <a:ext cx="70104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a:latin typeface="Courier New" pitchFamily="49" charset="0"/>
                <a:cs typeface="Courier New" pitchFamily="49" charset="0"/>
              </a:rPr>
              <a:t>INSERT INTO animals </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a:t>
            </a:r>
            <a:r>
              <a:rPr lang="en-US" sz="2000" b="1" dirty="0" err="1">
                <a:latin typeface="Courier New" pitchFamily="49" charset="0"/>
                <a:cs typeface="Courier New" pitchFamily="49" charset="0"/>
              </a:rPr>
              <a:t>animal_type_id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animal_weight</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VALUES (4, ‘Hippy', 1200</a:t>
            </a:r>
            <a:r>
              <a:rPr lang="en-US" sz="2000" b="1" dirty="0">
                <a:latin typeface="Courier New" pitchFamily="49" charset="0"/>
                <a:cs typeface="Courier New" pitchFamily="49" charset="0"/>
              </a:rPr>
              <a:t>)</a:t>
            </a:r>
            <a:endParaRPr lang="en-US"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107763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03" y="2038350"/>
            <a:ext cx="4638141" cy="1064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457200" y="644664"/>
            <a:ext cx="3055883"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smtClean="0">
                <a:latin typeface="Courier New" pitchFamily="49" charset="0"/>
                <a:cs typeface="Courier New" pitchFamily="49" charset="0"/>
              </a:rPr>
              <a:t>SELECT *</a:t>
            </a:r>
          </a:p>
          <a:p>
            <a:r>
              <a:rPr lang="en-US" sz="2000" b="1" dirty="0" smtClean="0">
                <a:latin typeface="Courier New" pitchFamily="49" charset="0"/>
                <a:cs typeface="Courier New" pitchFamily="49" charset="0"/>
              </a:rPr>
              <a:t>FROM animals</a:t>
            </a:r>
          </a:p>
        </p:txBody>
      </p:sp>
    </p:spTree>
    <p:extLst>
      <p:ext uri="{BB962C8B-B14F-4D97-AF65-F5344CB8AC3E}">
        <p14:creationId xmlns:p14="http://schemas.microsoft.com/office/powerpoint/2010/main" val="107184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42950"/>
            <a:ext cx="6248400"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animal_id</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animal_type_name</a:t>
            </a:r>
            <a:r>
              <a:rPr lang="en-US" sz="2000" b="1" dirty="0" smtClean="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animal_name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animal_weight</a:t>
            </a:r>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FROM animals a </a:t>
            </a:r>
          </a:p>
          <a:p>
            <a:r>
              <a:rPr lang="en-US" sz="2000" b="1" dirty="0" smtClean="0">
                <a:latin typeface="Courier New" pitchFamily="49" charset="0"/>
                <a:cs typeface="Courier New" pitchFamily="49" charset="0"/>
              </a:rPr>
              <a:t>JOIN </a:t>
            </a:r>
            <a:r>
              <a:rPr lang="en-US" sz="2000" b="1" dirty="0" err="1" smtClean="0">
                <a:latin typeface="Courier New" pitchFamily="49" charset="0"/>
                <a:cs typeface="Courier New" pitchFamily="49" charset="0"/>
              </a:rPr>
              <a:t>animal_types</a:t>
            </a:r>
            <a:r>
              <a:rPr lang="en-US" sz="2000" b="1" dirty="0" smtClean="0">
                <a:latin typeface="Courier New" pitchFamily="49" charset="0"/>
                <a:cs typeface="Courier New" pitchFamily="49" charset="0"/>
              </a:rPr>
              <a:t> at </a:t>
            </a:r>
          </a:p>
          <a:p>
            <a:r>
              <a:rPr lang="en-US" sz="2000" b="1" dirty="0" smtClean="0">
                <a:latin typeface="Courier New" pitchFamily="49" charset="0"/>
                <a:cs typeface="Courier New" pitchFamily="49" charset="0"/>
              </a:rPr>
              <a:t>ON </a:t>
            </a:r>
            <a:r>
              <a:rPr lang="en-US" sz="2000" b="1" dirty="0" err="1" smtClean="0">
                <a:latin typeface="Courier New" pitchFamily="49" charset="0"/>
                <a:cs typeface="Courier New" pitchFamily="49" charset="0"/>
              </a:rPr>
              <a:t>a.animal_type_id</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at.animal_type_id</a:t>
            </a:r>
            <a:r>
              <a:rPr lang="en-US" sz="2000" b="1" dirty="0" smtClean="0">
                <a:latin typeface="Courier New" pitchFamily="49" charset="0"/>
                <a:cs typeface="Courier New" pitchFamily="49" charset="0"/>
              </a:rPr>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2800350"/>
            <a:ext cx="5371723"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662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1218"/>
            <a:ext cx="5983626" cy="400110"/>
          </a:xfrm>
          <a:prstGeom prst="rect">
            <a:avLst/>
          </a:prstGeom>
          <a:noFill/>
        </p:spPr>
        <p:txBody>
          <a:bodyPr wrap="none" rtlCol="0">
            <a:spAutoFit/>
          </a:bodyPr>
          <a:lstStyle/>
          <a:p>
            <a:r>
              <a:rPr lang="en-US" sz="2000" b="1" dirty="0" smtClean="0"/>
              <a:t>Query 24: All </a:t>
            </a:r>
            <a:r>
              <a:rPr lang="en-US" sz="2000" b="1" dirty="0"/>
              <a:t>details </a:t>
            </a:r>
            <a:r>
              <a:rPr lang="en-US" sz="2000" b="1" dirty="0" smtClean="0"/>
              <a:t>of Green or Blue parts – your turn</a:t>
            </a:r>
            <a:endParaRPr lang="en-US" sz="2000" b="1" dirty="0"/>
          </a:p>
        </p:txBody>
      </p:sp>
      <p:sp>
        <p:nvSpPr>
          <p:cNvPr id="22" name="TextBox 21"/>
          <p:cNvSpPr txBox="1"/>
          <p:nvPr/>
        </p:nvSpPr>
        <p:spPr>
          <a:xfrm>
            <a:off x="439223" y="2876551"/>
            <a:ext cx="3079689" cy="1200329"/>
          </a:xfrm>
          <a:prstGeom prst="rect">
            <a:avLst/>
          </a:prstGeom>
          <a:noFill/>
          <a:ln>
            <a:solidFill>
              <a:schemeClr val="tx1"/>
            </a:solidFill>
          </a:ln>
        </p:spPr>
        <p:txBody>
          <a:bodyPr wrap="none" rtlCol="0">
            <a:spAutoFit/>
          </a:bodyPr>
          <a:lstStyle/>
          <a:p>
            <a:r>
              <a:rPr lang="en-US" b="1" dirty="0" smtClean="0">
                <a:latin typeface="Courier New" pitchFamily="49" charset="0"/>
                <a:cs typeface="Courier New" pitchFamily="49" charset="0"/>
              </a:rPr>
              <a:t>SELECT * </a:t>
            </a:r>
          </a:p>
          <a:p>
            <a:r>
              <a:rPr lang="en-US" b="1" dirty="0" smtClean="0">
                <a:latin typeface="Courier New" pitchFamily="49" charset="0"/>
                <a:cs typeface="Courier New" pitchFamily="49" charset="0"/>
              </a:rPr>
              <a:t>FROM parts</a:t>
            </a:r>
          </a:p>
          <a:p>
            <a:r>
              <a:rPr lang="en-US" b="1" dirty="0" smtClean="0">
                <a:latin typeface="Courier New" pitchFamily="49" charset="0"/>
                <a:cs typeface="Courier New" pitchFamily="49" charset="0"/>
              </a:rPr>
              <a:t>WHERE color = ‘Green’</a:t>
            </a:r>
          </a:p>
          <a:p>
            <a:r>
              <a:rPr lang="en-US" b="1" dirty="0" smtClean="0">
                <a:latin typeface="Courier New" pitchFamily="49" charset="0"/>
                <a:cs typeface="Courier New" pitchFamily="49" charset="0"/>
              </a:rPr>
              <a:t>OR color = ‘Blue’</a:t>
            </a:r>
            <a:endParaRPr lang="en-US" b="1" dirty="0">
              <a:latin typeface="Courier New" pitchFamily="49" charset="0"/>
              <a:cs typeface="Courier New" pitchFamily="49" charset="0"/>
            </a:endParaRPr>
          </a:p>
        </p:txBody>
      </p:sp>
      <p:sp>
        <p:nvSpPr>
          <p:cNvPr id="24" name="TextBox 23"/>
          <p:cNvSpPr txBox="1"/>
          <p:nvPr/>
        </p:nvSpPr>
        <p:spPr>
          <a:xfrm>
            <a:off x="3764431" y="2876551"/>
            <a:ext cx="4596130" cy="1200329"/>
          </a:xfrm>
          <a:prstGeom prst="rect">
            <a:avLst/>
          </a:prstGeom>
          <a:noFill/>
          <a:ln>
            <a:solidFill>
              <a:schemeClr val="tx1"/>
            </a:solidFill>
          </a:ln>
        </p:spPr>
        <p:txBody>
          <a:bodyPr wrap="none" rtlCol="0">
            <a:spAutoFit/>
          </a:bodyPr>
          <a:lstStyle/>
          <a:p>
            <a:r>
              <a:rPr lang="en-US" b="1" dirty="0" smtClean="0">
                <a:latin typeface="Courier New" pitchFamily="49" charset="0"/>
                <a:cs typeface="Courier New" pitchFamily="49" charset="0"/>
              </a:rPr>
              <a:t>SELECT * </a:t>
            </a:r>
          </a:p>
          <a:p>
            <a:r>
              <a:rPr lang="en-US" b="1" dirty="0" smtClean="0">
                <a:latin typeface="Courier New" pitchFamily="49" charset="0"/>
                <a:cs typeface="Courier New" pitchFamily="49" charset="0"/>
              </a:rPr>
              <a:t>FROM parts</a:t>
            </a:r>
          </a:p>
          <a:p>
            <a:r>
              <a:rPr lang="en-US" b="1" dirty="0" smtClean="0">
                <a:latin typeface="Courier New" pitchFamily="49" charset="0"/>
                <a:cs typeface="Courier New" pitchFamily="49" charset="0"/>
              </a:rPr>
              <a:t>WHERE color IN (‘Green’, ‘Blue’)</a:t>
            </a:r>
          </a:p>
          <a:p>
            <a:endParaRPr lang="en-US" b="1" dirty="0" smtClean="0">
              <a:latin typeface="Courier New" pitchFamily="49" charset="0"/>
              <a:cs typeface="Courier New"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1" y="1284616"/>
            <a:ext cx="3505200" cy="879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57" y="1052608"/>
            <a:ext cx="3092255" cy="1349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Straight Arrow Connector 3"/>
          <p:cNvCxnSpPr/>
          <p:nvPr/>
        </p:nvCxnSpPr>
        <p:spPr>
          <a:xfrm>
            <a:off x="3106046" y="1504950"/>
            <a:ext cx="2380354"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06208" y="1727544"/>
            <a:ext cx="2380192" cy="1584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106046" y="2038350"/>
            <a:ext cx="2380354" cy="1252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4248150"/>
            <a:ext cx="2004138" cy="369332"/>
          </a:xfrm>
          <a:prstGeom prst="rect">
            <a:avLst/>
          </a:prstGeom>
          <a:noFill/>
        </p:spPr>
        <p:txBody>
          <a:bodyPr wrap="none" rtlCol="0">
            <a:spAutoFit/>
          </a:bodyPr>
          <a:lstStyle/>
          <a:p>
            <a:r>
              <a:rPr lang="en-US" dirty="0" smtClean="0"/>
              <a:t>Preferred approach</a:t>
            </a:r>
            <a:endParaRPr lang="en-US" dirty="0"/>
          </a:p>
        </p:txBody>
      </p:sp>
    </p:spTree>
    <p:extLst>
      <p:ext uri="{BB962C8B-B14F-4D97-AF65-F5344CB8AC3E}">
        <p14:creationId xmlns:p14="http://schemas.microsoft.com/office/powerpoint/2010/main" val="233574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2" y="1201958"/>
            <a:ext cx="24479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04802" y="221218"/>
            <a:ext cx="8629863" cy="707886"/>
          </a:xfrm>
          <a:prstGeom prst="rect">
            <a:avLst/>
          </a:prstGeom>
          <a:noFill/>
        </p:spPr>
        <p:txBody>
          <a:bodyPr wrap="none" rtlCol="0">
            <a:spAutoFit/>
          </a:bodyPr>
          <a:lstStyle/>
          <a:p>
            <a:r>
              <a:rPr lang="en-US" sz="2000" b="1" dirty="0" smtClean="0"/>
              <a:t>Query 25: Supplier number and status of suppliers whose name begins with “S”</a:t>
            </a:r>
          </a:p>
          <a:p>
            <a:r>
              <a:rPr lang="en-US" sz="2000" b="1" dirty="0" smtClean="0"/>
              <a:t>(Not very meaningful in this context, but very useful in many other situations.)</a:t>
            </a:r>
            <a:endParaRPr lang="en-US" sz="2000" b="1" dirty="0"/>
          </a:p>
        </p:txBody>
      </p:sp>
      <p:sp>
        <p:nvSpPr>
          <p:cNvPr id="24" name="TextBox 23"/>
          <p:cNvSpPr txBox="1"/>
          <p:nvPr/>
        </p:nvSpPr>
        <p:spPr>
          <a:xfrm>
            <a:off x="762002" y="2895421"/>
            <a:ext cx="4055919" cy="1569660"/>
          </a:xfrm>
          <a:prstGeom prst="rect">
            <a:avLst/>
          </a:prstGeom>
          <a:noFill/>
          <a:ln>
            <a:noFill/>
          </a:ln>
        </p:spPr>
        <p:txBody>
          <a:bodyPr wrap="none" rtlCol="0">
            <a:spAutoFit/>
          </a:bodyPr>
          <a:lstStyle/>
          <a:p>
            <a:r>
              <a:rPr lang="en-US" sz="2400" b="1" dirty="0" smtClean="0">
                <a:latin typeface="Courier New" pitchFamily="49" charset="0"/>
                <a:cs typeface="Courier New" pitchFamily="49" charset="0"/>
              </a:rPr>
              <a:t>SELECT </a:t>
            </a:r>
            <a:r>
              <a:rPr lang="en-US" sz="2400" b="1" dirty="0" err="1" smtClean="0">
                <a:latin typeface="Courier New" pitchFamily="49" charset="0"/>
                <a:cs typeface="Courier New" pitchFamily="49" charset="0"/>
              </a:rPr>
              <a:t>sno</a:t>
            </a:r>
            <a:r>
              <a:rPr lang="en-US" sz="2400" b="1" dirty="0" smtClean="0">
                <a:latin typeface="Courier New" pitchFamily="49" charset="0"/>
                <a:cs typeface="Courier New" pitchFamily="49" charset="0"/>
              </a:rPr>
              <a:t>, status </a:t>
            </a:r>
          </a:p>
          <a:p>
            <a:r>
              <a:rPr lang="en-US" sz="2400" b="1" dirty="0" smtClean="0">
                <a:latin typeface="Courier New" pitchFamily="49" charset="0"/>
                <a:cs typeface="Courier New" pitchFamily="49" charset="0"/>
              </a:rPr>
              <a:t>FROM suppliers</a:t>
            </a:r>
          </a:p>
          <a:p>
            <a:r>
              <a:rPr lang="en-US" sz="2400" b="1" dirty="0" smtClean="0">
                <a:latin typeface="Courier New" pitchFamily="49" charset="0"/>
                <a:cs typeface="Courier New" pitchFamily="49" charset="0"/>
              </a:rPr>
              <a:t>WHERE </a:t>
            </a:r>
            <a:r>
              <a:rPr lang="en-US" sz="2400" b="1" dirty="0" err="1" smtClean="0">
                <a:latin typeface="Courier New" pitchFamily="49" charset="0"/>
                <a:cs typeface="Courier New" pitchFamily="49" charset="0"/>
              </a:rPr>
              <a:t>sname</a:t>
            </a:r>
            <a:r>
              <a:rPr lang="en-US" sz="2400" b="1" dirty="0" smtClean="0">
                <a:latin typeface="Courier New" pitchFamily="49" charset="0"/>
                <a:cs typeface="Courier New" pitchFamily="49" charset="0"/>
              </a:rPr>
              <a:t> LIKE ‘S%’</a:t>
            </a:r>
          </a:p>
          <a:p>
            <a:endParaRPr lang="en-US" sz="2400" b="1" dirty="0" smtClean="0">
              <a:latin typeface="Courier New" pitchFamily="49" charset="0"/>
              <a:cs typeface="Courier New" pitchFamily="49" charset="0"/>
            </a:endParaRPr>
          </a:p>
        </p:txBody>
      </p:sp>
      <p:cxnSp>
        <p:nvCxnSpPr>
          <p:cNvPr id="4" name="Straight Arrow Connector 3"/>
          <p:cNvCxnSpPr/>
          <p:nvPr/>
        </p:nvCxnSpPr>
        <p:spPr>
          <a:xfrm>
            <a:off x="3106046" y="1504950"/>
            <a:ext cx="2380354"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6096002" y="2419351"/>
            <a:ext cx="2702151" cy="1428929"/>
          </a:xfrm>
          <a:prstGeom prst="borderCallout1">
            <a:avLst>
              <a:gd name="adj1" fmla="val 50852"/>
              <a:gd name="adj2" fmla="val 121"/>
              <a:gd name="adj3" fmla="val 84378"/>
              <a:gd name="adj4" fmla="val -7069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Use LIKE for matching textual patterns.</a:t>
            </a:r>
          </a:p>
          <a:p>
            <a:endParaRPr lang="en-US" dirty="0">
              <a:solidFill>
                <a:schemeClr val="tx1"/>
              </a:solidFill>
            </a:endParaRPr>
          </a:p>
          <a:p>
            <a:r>
              <a:rPr lang="en-US" dirty="0" smtClean="0">
                <a:solidFill>
                  <a:schemeClr val="tx1"/>
                </a:solidFill>
              </a:rPr>
              <a:t>% “wildcard” matches  zero or more characters</a:t>
            </a:r>
            <a:endParaRPr lang="en-US" dirty="0">
              <a:solidFill>
                <a:schemeClr val="tx1"/>
              </a:solidFill>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1387694"/>
            <a:ext cx="1228725"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56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fade">
                                      <p:cBhvr>
                                        <p:cTn id="16" dur="500"/>
                                        <p:tgtEl>
                                          <p:spTgt spid="307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545" y="1581151"/>
            <a:ext cx="122872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2" y="1201958"/>
            <a:ext cx="24479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26: Supplier number and status of suppliers whose name has “s” (lowercase) anywhere in it. </a:t>
            </a:r>
            <a:endParaRPr lang="en-US" sz="2000" b="1" dirty="0"/>
          </a:p>
        </p:txBody>
      </p:sp>
      <p:sp>
        <p:nvSpPr>
          <p:cNvPr id="24" name="TextBox 23"/>
          <p:cNvSpPr txBox="1"/>
          <p:nvPr/>
        </p:nvSpPr>
        <p:spPr>
          <a:xfrm>
            <a:off x="762002" y="2895421"/>
            <a:ext cx="4240263" cy="1569660"/>
          </a:xfrm>
          <a:prstGeom prst="rect">
            <a:avLst/>
          </a:prstGeom>
          <a:noFill/>
          <a:ln>
            <a:noFill/>
          </a:ln>
        </p:spPr>
        <p:txBody>
          <a:bodyPr wrap="none" rtlCol="0">
            <a:spAutoFit/>
          </a:bodyPr>
          <a:lstStyle/>
          <a:p>
            <a:r>
              <a:rPr lang="en-US" sz="2400" b="1" dirty="0" smtClean="0">
                <a:latin typeface="Courier New" pitchFamily="49" charset="0"/>
                <a:cs typeface="Courier New" pitchFamily="49" charset="0"/>
              </a:rPr>
              <a:t>SELECT </a:t>
            </a:r>
            <a:r>
              <a:rPr lang="en-US" sz="2400" b="1" dirty="0" err="1" smtClean="0">
                <a:latin typeface="Courier New" pitchFamily="49" charset="0"/>
                <a:cs typeface="Courier New" pitchFamily="49" charset="0"/>
              </a:rPr>
              <a:t>sno</a:t>
            </a:r>
            <a:r>
              <a:rPr lang="en-US" sz="2400" b="1" dirty="0" smtClean="0">
                <a:latin typeface="Courier New" pitchFamily="49" charset="0"/>
                <a:cs typeface="Courier New" pitchFamily="49" charset="0"/>
              </a:rPr>
              <a:t>, status </a:t>
            </a:r>
          </a:p>
          <a:p>
            <a:r>
              <a:rPr lang="en-US" sz="2400" b="1" dirty="0" smtClean="0">
                <a:latin typeface="Courier New" pitchFamily="49" charset="0"/>
                <a:cs typeface="Courier New" pitchFamily="49" charset="0"/>
              </a:rPr>
              <a:t>FROM suppliers</a:t>
            </a:r>
          </a:p>
          <a:p>
            <a:r>
              <a:rPr lang="en-US" sz="2400" b="1" dirty="0" smtClean="0">
                <a:latin typeface="Courier New" pitchFamily="49" charset="0"/>
                <a:cs typeface="Courier New" pitchFamily="49" charset="0"/>
              </a:rPr>
              <a:t>WHERE </a:t>
            </a:r>
            <a:r>
              <a:rPr lang="en-US" sz="2400" b="1" dirty="0" err="1" smtClean="0">
                <a:latin typeface="Courier New" pitchFamily="49" charset="0"/>
                <a:cs typeface="Courier New" pitchFamily="49" charset="0"/>
              </a:rPr>
              <a:t>sname</a:t>
            </a:r>
            <a:r>
              <a:rPr lang="en-US" sz="2400" b="1" dirty="0" smtClean="0">
                <a:latin typeface="Courier New" pitchFamily="49" charset="0"/>
                <a:cs typeface="Courier New" pitchFamily="49" charset="0"/>
              </a:rPr>
              <a:t> LIKE ‘%s%’</a:t>
            </a:r>
          </a:p>
          <a:p>
            <a:endParaRPr lang="en-US" sz="2400" b="1" dirty="0" smtClean="0">
              <a:latin typeface="Courier New" pitchFamily="49" charset="0"/>
              <a:cs typeface="Courier New" pitchFamily="49" charset="0"/>
            </a:endParaRPr>
          </a:p>
        </p:txBody>
      </p:sp>
      <p:cxnSp>
        <p:nvCxnSpPr>
          <p:cNvPr id="4" name="Straight Arrow Connector 3"/>
          <p:cNvCxnSpPr/>
          <p:nvPr/>
        </p:nvCxnSpPr>
        <p:spPr>
          <a:xfrm>
            <a:off x="3106046" y="1657350"/>
            <a:ext cx="2837554" cy="2143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6096002" y="2724151"/>
            <a:ext cx="2702151" cy="1428929"/>
          </a:xfrm>
          <a:prstGeom prst="borderCallout1">
            <a:avLst>
              <a:gd name="adj1" fmla="val 50852"/>
              <a:gd name="adj2" fmla="val 121"/>
              <a:gd name="adj3" fmla="val 67067"/>
              <a:gd name="adj4" fmla="val -507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patterns means, “zero or more characters followed by “s” and again followed by zero or more characters.</a:t>
            </a:r>
            <a:endParaRPr lang="en-US" dirty="0">
              <a:solidFill>
                <a:schemeClr val="tx1"/>
              </a:solidFill>
            </a:endParaRPr>
          </a:p>
        </p:txBody>
      </p:sp>
      <p:cxnSp>
        <p:nvCxnSpPr>
          <p:cNvPr id="10" name="Straight Arrow Connector 9"/>
          <p:cNvCxnSpPr/>
          <p:nvPr/>
        </p:nvCxnSpPr>
        <p:spPr>
          <a:xfrm flipV="1">
            <a:off x="3124200" y="2038351"/>
            <a:ext cx="2819400" cy="1944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20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099"/>
                                        </p:tgtEl>
                                        <p:attrNameLst>
                                          <p:attrName>style.visibility</p:attrName>
                                        </p:attrNameLst>
                                      </p:cBhvr>
                                      <p:to>
                                        <p:strVal val="visible"/>
                                      </p:to>
                                    </p:set>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972" y="1581151"/>
            <a:ext cx="122872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2" y="1201958"/>
            <a:ext cx="24479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04802" y="221218"/>
            <a:ext cx="8493351" cy="707886"/>
          </a:xfrm>
          <a:prstGeom prst="rect">
            <a:avLst/>
          </a:prstGeom>
          <a:noFill/>
        </p:spPr>
        <p:txBody>
          <a:bodyPr wrap="square" rtlCol="0">
            <a:spAutoFit/>
          </a:bodyPr>
          <a:lstStyle/>
          <a:p>
            <a:r>
              <a:rPr lang="en-US" sz="2000" b="1" dirty="0" smtClean="0"/>
              <a:t>Query 27: Supplier number and status of suppliers whose name has “l” (“el”,  lowercase) as the second character. </a:t>
            </a:r>
            <a:endParaRPr lang="en-US" sz="2000" b="1" dirty="0"/>
          </a:p>
        </p:txBody>
      </p:sp>
      <p:sp>
        <p:nvSpPr>
          <p:cNvPr id="24" name="TextBox 23"/>
          <p:cNvSpPr txBox="1"/>
          <p:nvPr/>
        </p:nvSpPr>
        <p:spPr>
          <a:xfrm>
            <a:off x="762002" y="2895421"/>
            <a:ext cx="4240263" cy="1569660"/>
          </a:xfrm>
          <a:prstGeom prst="rect">
            <a:avLst/>
          </a:prstGeom>
          <a:noFill/>
          <a:ln>
            <a:noFill/>
          </a:ln>
        </p:spPr>
        <p:txBody>
          <a:bodyPr wrap="none" rtlCol="0">
            <a:spAutoFit/>
          </a:bodyPr>
          <a:lstStyle/>
          <a:p>
            <a:r>
              <a:rPr lang="en-US" sz="2400" b="1" dirty="0" smtClean="0">
                <a:latin typeface="Courier New" pitchFamily="49" charset="0"/>
                <a:cs typeface="Courier New" pitchFamily="49" charset="0"/>
              </a:rPr>
              <a:t>SELECT </a:t>
            </a:r>
            <a:r>
              <a:rPr lang="en-US" sz="2400" b="1" dirty="0" err="1" smtClean="0">
                <a:latin typeface="Courier New" pitchFamily="49" charset="0"/>
                <a:cs typeface="Courier New" pitchFamily="49" charset="0"/>
              </a:rPr>
              <a:t>sno</a:t>
            </a:r>
            <a:r>
              <a:rPr lang="en-US" sz="2400" b="1" dirty="0" smtClean="0">
                <a:latin typeface="Courier New" pitchFamily="49" charset="0"/>
                <a:cs typeface="Courier New" pitchFamily="49" charset="0"/>
              </a:rPr>
              <a:t>, status </a:t>
            </a:r>
          </a:p>
          <a:p>
            <a:r>
              <a:rPr lang="en-US" sz="2400" b="1" dirty="0" smtClean="0">
                <a:latin typeface="Courier New" pitchFamily="49" charset="0"/>
                <a:cs typeface="Courier New" pitchFamily="49" charset="0"/>
              </a:rPr>
              <a:t>FROM suppliers</a:t>
            </a:r>
          </a:p>
          <a:p>
            <a:r>
              <a:rPr lang="en-US" sz="2400" b="1" dirty="0" smtClean="0">
                <a:latin typeface="Courier New" pitchFamily="49" charset="0"/>
                <a:cs typeface="Courier New" pitchFamily="49" charset="0"/>
              </a:rPr>
              <a:t>WHERE </a:t>
            </a:r>
            <a:r>
              <a:rPr lang="en-US" sz="2400" b="1" dirty="0" err="1" smtClean="0">
                <a:latin typeface="Courier New" pitchFamily="49" charset="0"/>
                <a:cs typeface="Courier New" pitchFamily="49" charset="0"/>
              </a:rPr>
              <a:t>sname</a:t>
            </a:r>
            <a:r>
              <a:rPr lang="en-US" sz="2400" b="1" dirty="0" smtClean="0">
                <a:latin typeface="Courier New" pitchFamily="49" charset="0"/>
                <a:cs typeface="Courier New" pitchFamily="49" charset="0"/>
              </a:rPr>
              <a:t> LIKE ‘_l%’</a:t>
            </a:r>
          </a:p>
          <a:p>
            <a:endParaRPr lang="en-US" sz="2400" b="1" dirty="0" smtClean="0">
              <a:latin typeface="Courier New" pitchFamily="49" charset="0"/>
              <a:cs typeface="Courier New" pitchFamily="49" charset="0"/>
            </a:endParaRPr>
          </a:p>
        </p:txBody>
      </p:sp>
      <p:cxnSp>
        <p:nvCxnSpPr>
          <p:cNvPr id="4" name="Straight Arrow Connector 3"/>
          <p:cNvCxnSpPr/>
          <p:nvPr/>
        </p:nvCxnSpPr>
        <p:spPr>
          <a:xfrm>
            <a:off x="3106046" y="1871662"/>
            <a:ext cx="283755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5486400" y="2495551"/>
            <a:ext cx="3200400" cy="1969531"/>
          </a:xfrm>
          <a:prstGeom prst="borderCallout1">
            <a:avLst>
              <a:gd name="adj1" fmla="val 50852"/>
              <a:gd name="adj2" fmla="val 121"/>
              <a:gd name="adj3" fmla="val 61730"/>
              <a:gd name="adj4" fmla="val -2201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 “_” matches a single character. </a:t>
            </a:r>
          </a:p>
          <a:p>
            <a:endParaRPr lang="en-US" dirty="0">
              <a:solidFill>
                <a:schemeClr val="tx1"/>
              </a:solidFill>
            </a:endParaRPr>
          </a:p>
          <a:p>
            <a:r>
              <a:rPr lang="en-US" dirty="0" smtClean="0">
                <a:solidFill>
                  <a:schemeClr val="tx1"/>
                </a:solidFill>
              </a:rPr>
              <a:t>This pattern means, “exactly one character followed by “l” and followed by zero or more characters.</a:t>
            </a:r>
            <a:endParaRPr lang="en-US" dirty="0">
              <a:solidFill>
                <a:schemeClr val="tx1"/>
              </a:solidFill>
            </a:endParaRPr>
          </a:p>
        </p:txBody>
      </p:sp>
      <p:cxnSp>
        <p:nvCxnSpPr>
          <p:cNvPr id="10" name="Straight Arrow Connector 9"/>
          <p:cNvCxnSpPr/>
          <p:nvPr/>
        </p:nvCxnSpPr>
        <p:spPr>
          <a:xfrm>
            <a:off x="3106046" y="2038351"/>
            <a:ext cx="283755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8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15116</TotalTime>
  <Words>3149</Words>
  <Application>Microsoft Macintosh PowerPoint</Application>
  <PresentationFormat>On-screen Show (16:9)</PresentationFormat>
  <Paragraphs>476</Paragraphs>
  <Slides>53</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 Black</vt:lpstr>
      <vt:lpstr>Calibri</vt:lpstr>
      <vt:lpstr>Courier New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Viswa Viswanathan</cp:lastModifiedBy>
  <cp:revision>346</cp:revision>
  <cp:lastPrinted>2013-09-03T21:56:10Z</cp:lastPrinted>
  <dcterms:created xsi:type="dcterms:W3CDTF">2013-08-01T19:11:04Z</dcterms:created>
  <dcterms:modified xsi:type="dcterms:W3CDTF">2016-06-30T01:55:59Z</dcterms:modified>
</cp:coreProperties>
</file>