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9" r:id="rId3"/>
    <p:sldId id="275" r:id="rId4"/>
    <p:sldId id="274" r:id="rId5"/>
    <p:sldId id="388" r:id="rId6"/>
    <p:sldId id="387" r:id="rId7"/>
    <p:sldId id="365" r:id="rId8"/>
    <p:sldId id="393" r:id="rId9"/>
    <p:sldId id="394" r:id="rId10"/>
    <p:sldId id="386" r:id="rId11"/>
    <p:sldId id="366" r:id="rId12"/>
    <p:sldId id="367" r:id="rId13"/>
    <p:sldId id="391" r:id="rId14"/>
    <p:sldId id="368" r:id="rId15"/>
    <p:sldId id="369" r:id="rId16"/>
    <p:sldId id="395" r:id="rId17"/>
    <p:sldId id="396" r:id="rId18"/>
    <p:sldId id="378" r:id="rId19"/>
    <p:sldId id="383" r:id="rId20"/>
    <p:sldId id="381" r:id="rId21"/>
    <p:sldId id="382" r:id="rId22"/>
    <p:sldId id="384" r:id="rId23"/>
    <p:sldId id="379" r:id="rId24"/>
    <p:sldId id="380" r:id="rId25"/>
    <p:sldId id="372" r:id="rId26"/>
    <p:sldId id="373" r:id="rId27"/>
    <p:sldId id="374" r:id="rId28"/>
    <p:sldId id="376" r:id="rId29"/>
    <p:sldId id="375" r:id="rId30"/>
    <p:sldId id="400" r:id="rId31"/>
    <p:sldId id="385" r:id="rId32"/>
    <p:sldId id="397" r:id="rId33"/>
    <p:sldId id="398" r:id="rId34"/>
    <p:sldId id="399" r:id="rId35"/>
    <p:sldId id="401" r:id="rId36"/>
    <p:sldId id="402" r:id="rId37"/>
    <p:sldId id="403" r:id="rId38"/>
    <p:sldId id="404" r:id="rId39"/>
    <p:sldId id="405" r:id="rId40"/>
    <p:sldId id="406" r:id="rId41"/>
    <p:sldId id="408" r:id="rId42"/>
    <p:sldId id="409" r:id="rId43"/>
    <p:sldId id="407" r:id="rId4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529" autoAdjust="0"/>
    <p:restoredTop sz="75000" autoAdjust="0"/>
  </p:normalViewPr>
  <p:slideViewPr>
    <p:cSldViewPr>
      <p:cViewPr varScale="1">
        <p:scale>
          <a:sx n="105" d="100"/>
          <a:sy n="105" d="100"/>
        </p:scale>
        <p:origin x="130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360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4A15-6845-4175-967F-0731B2B9B87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ECCC8-C012-45EE-B1B8-06FA306F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40AE316C-6091-48C3-8012-78EC525CC262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8FAFC7B4-075D-49AA-AE8B-17308F27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8101" lvl="1" indent="-239367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2991C-2DC1-475A-B2D7-EDEC20F5E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5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FC7B4-075D-49AA-AE8B-17308F273B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9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BE0D-3A83-411B-8ED8-8FBAF824E7A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05D5-A46E-415C-BF40-CA83716C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438" y="1504950"/>
            <a:ext cx="3168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Information 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6318" y="2404452"/>
            <a:ext cx="522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2000" dirty="0" smtClean="0">
                <a:latin typeface="Arial Black" pitchFamily="34" charset="0"/>
              </a:rPr>
              <a:t>Accounting </a:t>
            </a:r>
            <a:r>
              <a:rPr lang="en-US" sz="2000" dirty="0">
                <a:latin typeface="Arial Black" pitchFamily="34" charset="0"/>
              </a:rPr>
              <a:t>Information Systems </a:t>
            </a:r>
            <a:r>
              <a:rPr lang="en-US" sz="2000" dirty="0" smtClean="0">
                <a:latin typeface="Arial Black" pitchFamily="34" charset="0"/>
              </a:rPr>
              <a:t>-- I</a:t>
            </a:r>
          </a:p>
          <a:p>
            <a:endParaRPr lang="en-US" sz="2000" dirty="0"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1504951"/>
            <a:ext cx="2405980" cy="1299612"/>
            <a:chOff x="762000" y="1504950"/>
            <a:chExt cx="2405980" cy="1299612"/>
          </a:xfrm>
        </p:grpSpPr>
        <p:sp>
          <p:nvSpPr>
            <p:cNvPr id="7" name="TextBox 6"/>
            <p:cNvSpPr txBox="1"/>
            <p:nvPr/>
          </p:nvSpPr>
          <p:spPr>
            <a:xfrm>
              <a:off x="762000" y="1504950"/>
              <a:ext cx="1454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US" sz="2000" dirty="0">
                  <a:latin typeface="Arial Black" pitchFamily="34" charset="0"/>
                </a:rPr>
                <a:t>Business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2404452"/>
              <a:ext cx="2405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/>
              </a:lvl1pPr>
            </a:lstStyle>
            <a:p>
              <a:r>
                <a:rPr lang="en-US" sz="2000" dirty="0">
                  <a:latin typeface="Arial Black" pitchFamily="34" charset="0"/>
                </a:rPr>
                <a:t>Enterprise-wide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2002" y="3238440"/>
            <a:ext cx="309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2000" dirty="0" smtClean="0">
                <a:latin typeface="Arial Black" pitchFamily="34" charset="0"/>
              </a:rPr>
              <a:t>Week 4 – SQL: Part 3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28575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46 (College, continued): Get the first letter of the first name and the entire  last name for each student. 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4295" y="1504950"/>
            <a:ext cx="500970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SUBSTRING(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1, 1),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students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01413"/>
            <a:ext cx="1828800" cy="343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228600" y="3333750"/>
            <a:ext cx="3048000" cy="612648"/>
          </a:xfrm>
          <a:prstGeom prst="borderCallout2">
            <a:avLst>
              <a:gd name="adj1" fmla="val 44484"/>
              <a:gd name="adj2" fmla="val 99254"/>
              <a:gd name="adj3" fmla="val 46199"/>
              <a:gd name="adj4" fmla="val 138505"/>
              <a:gd name="adj5" fmla="val -314675"/>
              <a:gd name="adj6" fmla="val 1943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Use AS to change column title if needed.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85750"/>
            <a:ext cx="6019799" cy="1295400"/>
            <a:chOff x="228601" y="285750"/>
            <a:chExt cx="6705599" cy="15430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04800" y="186684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47 (College): List </a:t>
            </a:r>
            <a:r>
              <a:rPr lang="en-US" sz="2000" b="1" dirty="0"/>
              <a:t>each alphabet and the number of students whose </a:t>
            </a:r>
            <a:r>
              <a:rPr lang="en-US" sz="2000" b="1" dirty="0" smtClean="0"/>
              <a:t>last name </a:t>
            </a:r>
            <a:r>
              <a:rPr lang="en-US" sz="2000" b="1" dirty="0"/>
              <a:t>begins with the alphabet.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3047821"/>
            <a:ext cx="6250429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SUBSTRING(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1, 1) as Letter,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COUNT(*) AS “# Students”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students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GROUP BY Letter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Letter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29941"/>
            <a:ext cx="1752600" cy="34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5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85750"/>
            <a:ext cx="6019799" cy="1295400"/>
            <a:chOff x="228601" y="285750"/>
            <a:chExt cx="6705599" cy="15430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04800" y="1866840"/>
            <a:ext cx="4871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48 (College): List the first name, last name and height of students whose last name has more than 8 characters . 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477220"/>
            <a:ext cx="487184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height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students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WHERE CHAR_LENGTH(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&gt; 8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67" y="2786360"/>
            <a:ext cx="3014933" cy="161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186684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49 : (SBA, Your turn) List all details of players whose first name contains “D” or whose last name contains “d”.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352621"/>
            <a:ext cx="830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* FROM players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player_first_name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LIKE '%D%'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player_last_name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LIKE '%d%'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/>
        </p:blipFill>
        <p:spPr bwMode="auto">
          <a:xfrm>
            <a:off x="149680" y="57150"/>
            <a:ext cx="8820150" cy="166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4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85750"/>
            <a:ext cx="6019799" cy="1295400"/>
            <a:chOff x="228601" y="285750"/>
            <a:chExt cx="6705599" cy="15430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04800" y="1866840"/>
            <a:ext cx="4871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50 (College): List the first name, last name and the height to weight ratio for each student. List the rows in descending order of the ratio. 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1" y="3581221"/>
            <a:ext cx="6248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height/weight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hw_ratio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students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hw_ratio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DESC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6" y="151297"/>
            <a:ext cx="2248472" cy="463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Callout 1 11"/>
          <p:cNvSpPr/>
          <p:nvPr/>
        </p:nvSpPr>
        <p:spPr>
          <a:xfrm>
            <a:off x="4343400" y="1170874"/>
            <a:ext cx="2057400" cy="612648"/>
          </a:xfrm>
          <a:prstGeom prst="borderCallout1">
            <a:avLst>
              <a:gd name="adj1" fmla="val 51346"/>
              <a:gd name="adj2" fmla="val 100480"/>
              <a:gd name="adj3" fmla="val 57602"/>
              <a:gd name="adj4" fmla="val 111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More precision than we might care for 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4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85750"/>
            <a:ext cx="6019799" cy="1295400"/>
            <a:chOff x="228601" y="285750"/>
            <a:chExt cx="6705599" cy="15430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04800" y="1866840"/>
            <a:ext cx="4871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50 (College, continued): List the first name, last name and the height to weight ratio for each student. List the rows in descending order of the ratio. 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1" y="3581221"/>
            <a:ext cx="6248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ROUND(height/weight, 3) 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hw_ratio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students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hw_ratio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DESC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40" y="112986"/>
            <a:ext cx="2171760" cy="473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186684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51 : (SBA, Your turn) List the coach id and the total number of characters in the name (first and last name combined). 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3486150"/>
            <a:ext cx="830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coach_id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CHAR_LENGTH(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coach_first_name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CHAR_LENGTH(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coach_last_name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AS "Name length"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coaches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/>
        </p:blipFill>
        <p:spPr bwMode="auto">
          <a:xfrm>
            <a:off x="149680" y="133350"/>
            <a:ext cx="8820150" cy="166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3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186684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52 : (SBA, Your turn) List each alphabet and the average height and weight of players whose last names start with each alphabet – round the averages to three decimal places. 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352621"/>
            <a:ext cx="8305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SUBSTR(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player_last_name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1,1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ROUND(AVG(height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),3),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ROUND(AVG(weight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),3)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players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GROUP BY letter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/>
        </p:blipFill>
        <p:spPr bwMode="auto">
          <a:xfrm>
            <a:off x="149680" y="285750"/>
            <a:ext cx="8820150" cy="166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2857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53 (College): For each section, list the course name, </a:t>
            </a:r>
            <a:r>
              <a:rPr lang="en-US" sz="2000" b="1" dirty="0" err="1" smtClean="0"/>
              <a:t>section_name</a:t>
            </a:r>
            <a:r>
              <a:rPr lang="en-US" sz="2000" b="1" dirty="0"/>
              <a:t> </a:t>
            </a:r>
            <a:r>
              <a:rPr lang="en-US" sz="2000" b="1" dirty="0" smtClean="0"/>
              <a:t>and </a:t>
            </a:r>
            <a:r>
              <a:rPr lang="en-US" sz="2000" b="1" dirty="0" err="1" smtClean="0"/>
              <a:t>instructor_name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276421"/>
            <a:ext cx="82295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section_name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sections 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courses c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c.course_id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instructors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s.instructor_id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i.instructor_id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488" y="1100300"/>
            <a:ext cx="2790825" cy="1692877"/>
            <a:chOff x="90488" y="1100300"/>
            <a:chExt cx="2790825" cy="1692877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8" y="1450152"/>
              <a:ext cx="279082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75437" y="11003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Sections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9400" y="1100300"/>
            <a:ext cx="2695575" cy="1928650"/>
            <a:chOff x="2819400" y="1100300"/>
            <a:chExt cx="2695575" cy="1928650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46815"/>
              <a:ext cx="26955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72919" y="1100300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Courses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50930" y="1100300"/>
              <a:ext cx="0" cy="1928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86400" y="1100300"/>
            <a:ext cx="3435072" cy="1952300"/>
            <a:chOff x="5486400" y="1100300"/>
            <a:chExt cx="3435072" cy="1952300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997" y="1450151"/>
              <a:ext cx="34194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505618" y="1100300"/>
              <a:ext cx="969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Instructors</a:t>
              </a:r>
              <a:endParaRPr lang="en-US" sz="1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86400" y="1123950"/>
              <a:ext cx="0" cy="1928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472966" y="2743200"/>
            <a:ext cx="2774731" cy="378477"/>
          </a:xfrm>
          <a:custGeom>
            <a:avLst/>
            <a:gdLst>
              <a:gd name="connsiteX0" fmla="*/ 0 w 2774731"/>
              <a:gd name="connsiteY0" fmla="*/ 0 h 378477"/>
              <a:gd name="connsiteX1" fmla="*/ 1208689 w 2774731"/>
              <a:gd name="connsiteY1" fmla="*/ 378372 h 378477"/>
              <a:gd name="connsiteX2" fmla="*/ 2774731 w 2774731"/>
              <a:gd name="connsiteY2" fmla="*/ 42041 h 37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731" h="378477">
                <a:moveTo>
                  <a:pt x="0" y="0"/>
                </a:moveTo>
                <a:cubicBezTo>
                  <a:pt x="373117" y="185682"/>
                  <a:pt x="746234" y="371365"/>
                  <a:pt x="1208689" y="378372"/>
                </a:cubicBezTo>
                <a:cubicBezTo>
                  <a:pt x="1671144" y="385379"/>
                  <a:pt x="2774731" y="42041"/>
                  <a:pt x="2774731" y="42041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06869" y="2753710"/>
            <a:ext cx="3541986" cy="357473"/>
          </a:xfrm>
          <a:custGeom>
            <a:avLst/>
            <a:gdLst>
              <a:gd name="connsiteX0" fmla="*/ 0 w 3541986"/>
              <a:gd name="connsiteY0" fmla="*/ 0 h 357473"/>
              <a:gd name="connsiteX1" fmla="*/ 2091559 w 3541986"/>
              <a:gd name="connsiteY1" fmla="*/ 357352 h 357473"/>
              <a:gd name="connsiteX2" fmla="*/ 3541986 w 3541986"/>
              <a:gd name="connsiteY2" fmla="*/ 42042 h 35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1986" h="357473">
                <a:moveTo>
                  <a:pt x="0" y="0"/>
                </a:moveTo>
                <a:cubicBezTo>
                  <a:pt x="750614" y="175172"/>
                  <a:pt x="1501228" y="350345"/>
                  <a:pt x="2091559" y="357352"/>
                </a:cubicBezTo>
                <a:cubicBezTo>
                  <a:pt x="2681890" y="364359"/>
                  <a:pt x="3307255" y="66566"/>
                  <a:pt x="3541986" y="42042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2857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53 (College, continued): For each section, list the course name, </a:t>
            </a:r>
            <a:r>
              <a:rPr lang="en-US" sz="2000" b="1" dirty="0" err="1" smtClean="0"/>
              <a:t>section_name</a:t>
            </a:r>
            <a:r>
              <a:rPr lang="en-US" sz="2000" b="1" dirty="0"/>
              <a:t> </a:t>
            </a:r>
            <a:r>
              <a:rPr lang="en-US" sz="2000" b="1" dirty="0" smtClean="0"/>
              <a:t>and </a:t>
            </a:r>
            <a:r>
              <a:rPr lang="en-US" sz="2000" b="1" dirty="0" err="1" smtClean="0"/>
              <a:t>instructor_name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200150"/>
            <a:ext cx="82295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section_name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sections 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courses c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c.course_id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instructors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s.instructor_id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i.instructor_id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24150"/>
            <a:ext cx="423045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2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www.vpn1euro.com/product_images/o/728/server__43037_zo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2" y="3236458"/>
            <a:ext cx="1524000" cy="135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onset.freedom.com/ocregister/gallery/lxx2ey-b78898463z.120120116162000000ggv14me0n.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9" t="11966" r="9480" b="68376"/>
          <a:stretch/>
        </p:blipFill>
        <p:spPr bwMode="auto">
          <a:xfrm>
            <a:off x="7268960" y="3357897"/>
            <a:ext cx="884440" cy="7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Cloud Callout 1026"/>
          <p:cNvSpPr/>
          <p:nvPr/>
        </p:nvSpPr>
        <p:spPr>
          <a:xfrm>
            <a:off x="3772258" y="3467836"/>
            <a:ext cx="1447800" cy="818414"/>
          </a:xfrm>
          <a:prstGeom prst="cloudCallout">
            <a:avLst>
              <a:gd name="adj1" fmla="val -11207"/>
              <a:gd name="adj2" fmla="val 32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031" name="Straight Connector 1030"/>
          <p:cNvCxnSpPr/>
          <p:nvPr/>
        </p:nvCxnSpPr>
        <p:spPr>
          <a:xfrm flipH="1" flipV="1">
            <a:off x="5220062" y="3870887"/>
            <a:ext cx="647341" cy="1531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202738" y="2936678"/>
            <a:ext cx="2493462" cy="1349573"/>
            <a:chOff x="5181600" y="2362200"/>
            <a:chExt cx="2667000" cy="1600200"/>
          </a:xfrm>
          <a:scene3d>
            <a:camera prst="isometricOffAxis2Right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5181600" y="2362200"/>
              <a:ext cx="2667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library.corporate-ir.net/library/17/176/176060/mediaitems/93/a.com_logo_RG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262" y="2484938"/>
              <a:ext cx="1165097" cy="34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376222" y="2526247"/>
              <a:ext cx="862777" cy="12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06290" y="2810577"/>
              <a:ext cx="685800" cy="923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4490" y="2819400"/>
              <a:ext cx="685800" cy="923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00" y="2819400"/>
              <a:ext cx="685800" cy="923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www.psyag.com/wp-content/uploads/2010/08/329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1" t="8421" r="6013" b="20138"/>
            <a:stretch/>
          </p:blipFill>
          <p:spPr bwMode="auto">
            <a:xfrm>
              <a:off x="7415324" y="2480354"/>
              <a:ext cx="287806" cy="235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3" name="TextBox 1032"/>
          <p:cNvSpPr txBox="1"/>
          <p:nvPr/>
        </p:nvSpPr>
        <p:spPr>
          <a:xfrm>
            <a:off x="609602" y="4476751"/>
            <a:ext cx="14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Server computer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1027" idx="0"/>
          </p:cNvCxnSpPr>
          <p:nvPr/>
        </p:nvCxnSpPr>
        <p:spPr>
          <a:xfrm flipH="1">
            <a:off x="1906301" y="3877044"/>
            <a:ext cx="1870448" cy="915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Can 1034"/>
          <p:cNvSpPr/>
          <p:nvPr/>
        </p:nvSpPr>
        <p:spPr>
          <a:xfrm>
            <a:off x="381000" y="438150"/>
            <a:ext cx="1535332" cy="17907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609603" y="1126688"/>
            <a:ext cx="94769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on: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/>
              <a:t>Books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/>
              <a:t>Users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/>
              <a:t>Authors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/>
              <a:t>Purchases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/>
              <a:t>…</a:t>
            </a:r>
          </a:p>
          <a:p>
            <a:endParaRPr lang="en-US" sz="1100" b="1" dirty="0"/>
          </a:p>
        </p:txBody>
      </p:sp>
      <p:sp>
        <p:nvSpPr>
          <p:cNvPr id="1039" name="Up-Down Arrow 1038"/>
          <p:cNvSpPr/>
          <p:nvPr/>
        </p:nvSpPr>
        <p:spPr>
          <a:xfrm>
            <a:off x="895771" y="2238897"/>
            <a:ext cx="496614" cy="107784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http://www.mustknowhow.com/wp-content/uploads/2010/04/blueprin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3" y="967166"/>
            <a:ext cx="1614349" cy="8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/>
          <p:cNvSpPr txBox="1"/>
          <p:nvPr/>
        </p:nvSpPr>
        <p:spPr>
          <a:xfrm>
            <a:off x="2070572" y="1123951"/>
            <a:ext cx="1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Based on design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90568" y="4286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cxnSp>
        <p:nvCxnSpPr>
          <p:cNvPr id="1044" name="Straight Arrow Connector 1043"/>
          <p:cNvCxnSpPr/>
          <p:nvPr/>
        </p:nvCxnSpPr>
        <p:spPr>
          <a:xfrm>
            <a:off x="2070572" y="1457325"/>
            <a:ext cx="135842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8" descr="https://encrypted-tbn1.google.com/images?q=tbn:ANd9GcQm9jFHmK1hFGQMII9HqHqD2M40c11wft47UJaxJS9ClNx6VcY-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52" y="994744"/>
            <a:ext cx="1401412" cy="81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781803" y="721669"/>
            <a:ext cx="1535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designer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347172" y="1459924"/>
            <a:ext cx="135842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34000" y="955074"/>
            <a:ext cx="181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Based on business needs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671458" y="693523"/>
            <a:ext cx="138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design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1409700" y="2628901"/>
            <a:ext cx="263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SQL – Structured Query Language</a:t>
            </a:r>
            <a:endParaRPr lang="en-US" sz="1400" dirty="0"/>
          </a:p>
        </p:txBody>
      </p:sp>
      <p:sp>
        <p:nvSpPr>
          <p:cNvPr id="2" name="Down Arrow 1"/>
          <p:cNvSpPr/>
          <p:nvPr/>
        </p:nvSpPr>
        <p:spPr>
          <a:xfrm>
            <a:off x="4181064" y="361950"/>
            <a:ext cx="363854" cy="33157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514600" y="2228850"/>
            <a:ext cx="363854" cy="3429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979242" y="2419350"/>
            <a:ext cx="363854" cy="4191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2857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53 (College, another approach): For each section, list the course name, </a:t>
            </a:r>
            <a:r>
              <a:rPr lang="en-US" sz="2000" b="1" dirty="0" err="1" smtClean="0"/>
              <a:t>section_name</a:t>
            </a:r>
            <a:r>
              <a:rPr lang="en-US" sz="2000" b="1" dirty="0"/>
              <a:t> </a:t>
            </a:r>
            <a:r>
              <a:rPr lang="en-US" sz="2000" b="1" dirty="0" smtClean="0"/>
              <a:t>and </a:t>
            </a:r>
            <a:r>
              <a:rPr lang="en-US" sz="2000" b="1" dirty="0" err="1" smtClean="0"/>
              <a:t>instructor_name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276421"/>
            <a:ext cx="82295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section_name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instructors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sections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s.instructor_id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i.instructor_id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courses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c.course_id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488" y="1100300"/>
            <a:ext cx="2790825" cy="1692877"/>
            <a:chOff x="90488" y="1100300"/>
            <a:chExt cx="2790825" cy="1692877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8" y="1450152"/>
              <a:ext cx="279082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75437" y="11003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Sections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9400" y="1100300"/>
            <a:ext cx="2695575" cy="1928650"/>
            <a:chOff x="2819400" y="1100300"/>
            <a:chExt cx="2695575" cy="1928650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46815"/>
              <a:ext cx="26955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72919" y="1100300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Courses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50930" y="1100300"/>
              <a:ext cx="0" cy="1928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86400" y="1100300"/>
            <a:ext cx="3435072" cy="1952300"/>
            <a:chOff x="5486400" y="1100300"/>
            <a:chExt cx="3435072" cy="1952300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997" y="1450151"/>
              <a:ext cx="34194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505618" y="1100300"/>
              <a:ext cx="969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Instructors</a:t>
              </a:r>
              <a:endParaRPr lang="en-US" sz="1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86400" y="1123950"/>
              <a:ext cx="0" cy="1928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472966" y="2743200"/>
            <a:ext cx="2774731" cy="378477"/>
          </a:xfrm>
          <a:custGeom>
            <a:avLst/>
            <a:gdLst>
              <a:gd name="connsiteX0" fmla="*/ 0 w 2774731"/>
              <a:gd name="connsiteY0" fmla="*/ 0 h 378477"/>
              <a:gd name="connsiteX1" fmla="*/ 1208689 w 2774731"/>
              <a:gd name="connsiteY1" fmla="*/ 378372 h 378477"/>
              <a:gd name="connsiteX2" fmla="*/ 2774731 w 2774731"/>
              <a:gd name="connsiteY2" fmla="*/ 42041 h 37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731" h="378477">
                <a:moveTo>
                  <a:pt x="0" y="0"/>
                </a:moveTo>
                <a:cubicBezTo>
                  <a:pt x="373117" y="185682"/>
                  <a:pt x="746234" y="371365"/>
                  <a:pt x="1208689" y="378372"/>
                </a:cubicBezTo>
                <a:cubicBezTo>
                  <a:pt x="1671144" y="385379"/>
                  <a:pt x="2774731" y="42041"/>
                  <a:pt x="2774731" y="42041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06869" y="2753710"/>
            <a:ext cx="3541986" cy="357473"/>
          </a:xfrm>
          <a:custGeom>
            <a:avLst/>
            <a:gdLst>
              <a:gd name="connsiteX0" fmla="*/ 0 w 3541986"/>
              <a:gd name="connsiteY0" fmla="*/ 0 h 357473"/>
              <a:gd name="connsiteX1" fmla="*/ 2091559 w 3541986"/>
              <a:gd name="connsiteY1" fmla="*/ 357352 h 357473"/>
              <a:gd name="connsiteX2" fmla="*/ 3541986 w 3541986"/>
              <a:gd name="connsiteY2" fmla="*/ 42042 h 35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1986" h="357473">
                <a:moveTo>
                  <a:pt x="0" y="0"/>
                </a:moveTo>
                <a:cubicBezTo>
                  <a:pt x="750614" y="175172"/>
                  <a:pt x="1501228" y="350345"/>
                  <a:pt x="2091559" y="357352"/>
                </a:cubicBezTo>
                <a:cubicBezTo>
                  <a:pt x="2681890" y="364359"/>
                  <a:pt x="3307255" y="66566"/>
                  <a:pt x="3541986" y="42042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4800" y="2047785"/>
            <a:ext cx="762000" cy="21916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75490" y="700910"/>
            <a:ext cx="6477000" cy="228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1000" y="1003080"/>
            <a:ext cx="1295400" cy="21916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" y="1447621"/>
            <a:ext cx="82295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section_name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instructors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 JOIN sections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s.instructor_id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i.instructor_id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courses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c.course_id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28575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54 (College): For each section, list the course name, </a:t>
            </a:r>
            <a:r>
              <a:rPr lang="en-US" sz="2000" b="1" dirty="0" err="1" smtClean="0"/>
              <a:t>section_name</a:t>
            </a:r>
            <a:r>
              <a:rPr lang="en-US" sz="2000" b="1" dirty="0"/>
              <a:t> </a:t>
            </a:r>
            <a:r>
              <a:rPr lang="en-US" sz="2000" b="1" dirty="0" smtClean="0"/>
              <a:t>and </a:t>
            </a:r>
            <a:r>
              <a:rPr lang="en-US" sz="2000" b="1" dirty="0" err="1" smtClean="0"/>
              <a:t>instructor_name</a:t>
            </a:r>
            <a:r>
              <a:rPr lang="en-US" sz="2000" b="1" dirty="0" smtClean="0"/>
              <a:t>. For </a:t>
            </a:r>
            <a:r>
              <a:rPr lang="en-US" sz="2000" b="1" dirty="0"/>
              <a:t>instructors who are not teaching any section, include just </a:t>
            </a:r>
            <a:r>
              <a:rPr lang="en-US" sz="2000" b="1" dirty="0" smtClean="0"/>
              <a:t>the names.</a:t>
            </a:r>
            <a:endParaRPr lang="en-US" sz="2000" b="1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9" y="2952750"/>
            <a:ext cx="423045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Line Callout 1 23"/>
          <p:cNvSpPr/>
          <p:nvPr/>
        </p:nvSpPr>
        <p:spPr>
          <a:xfrm>
            <a:off x="6248400" y="3370326"/>
            <a:ext cx="2667000" cy="1106424"/>
          </a:xfrm>
          <a:prstGeom prst="borderCallout1">
            <a:avLst>
              <a:gd name="adj1" fmla="val 53062"/>
              <a:gd name="adj2" fmla="val -670"/>
              <a:gd name="adj3" fmla="val 77522"/>
              <a:gd name="adj4" fmla="val -56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Why no FIDEL </a:t>
            </a:r>
            <a:r>
              <a:rPr lang="en-US" sz="1400" dirty="0" err="1" smtClean="0"/>
              <a:t>Blondell</a:t>
            </a:r>
            <a:r>
              <a:rPr lang="en-US" sz="1400" dirty="0" smtClean="0"/>
              <a:t>? Because of the LEFT JOIN FIDEL should he not have been included with NULL for all the other columns???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7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800" y="1323169"/>
            <a:ext cx="1905000" cy="2380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5744" y="1594586"/>
            <a:ext cx="7930055" cy="2380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28575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Query 54 (College, continued): For each section, list the course name, </a:t>
            </a:r>
            <a:r>
              <a:rPr lang="en-US" sz="1600" b="1" dirty="0" err="1" smtClean="0"/>
              <a:t>section_name</a:t>
            </a:r>
            <a:r>
              <a:rPr lang="en-US" sz="1600" b="1" dirty="0"/>
              <a:t> </a:t>
            </a:r>
            <a:r>
              <a:rPr lang="en-US" sz="1600" b="1" dirty="0" smtClean="0"/>
              <a:t>and </a:t>
            </a:r>
            <a:r>
              <a:rPr lang="en-US" sz="1600" b="1" dirty="0" err="1" smtClean="0"/>
              <a:t>instructor_name</a:t>
            </a:r>
            <a:r>
              <a:rPr lang="en-US" sz="1600" b="1" dirty="0" smtClean="0"/>
              <a:t>. For </a:t>
            </a:r>
            <a:r>
              <a:rPr lang="en-US" sz="1600" b="1" dirty="0"/>
              <a:t>instructors who are not teaching any section, include just </a:t>
            </a:r>
            <a:r>
              <a:rPr lang="en-US" sz="1600" b="1" dirty="0" smtClean="0"/>
              <a:t>the names.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971550"/>
            <a:ext cx="82295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section_name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instructors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 JOIN sections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s.instructor_id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i.instructor_id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courses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c.course_id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1" y="2841631"/>
            <a:ext cx="5410199" cy="1365376"/>
            <a:chOff x="228600" y="2778045"/>
            <a:chExt cx="6234113" cy="1922055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" y="2778045"/>
              <a:ext cx="3425547" cy="1922055"/>
              <a:chOff x="385269" y="3025691"/>
              <a:chExt cx="3425547" cy="1922055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41" y="3410987"/>
                <a:ext cx="3419475" cy="1343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394962" y="3025691"/>
                <a:ext cx="96975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Instructors</a:t>
                </a:r>
                <a:endParaRPr lang="en-US" sz="1400" dirty="0"/>
              </a:p>
            </p:txBody>
          </p:sp>
          <p:pic>
            <p:nvPicPr>
              <p:cNvPr id="1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69" y="4747721"/>
                <a:ext cx="3419475" cy="200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51"/>
            <a:stretch/>
          </p:blipFill>
          <p:spPr bwMode="auto">
            <a:xfrm>
              <a:off x="3633950" y="4497780"/>
              <a:ext cx="2828763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3671888" y="2783305"/>
              <a:ext cx="2790825" cy="1728322"/>
              <a:chOff x="90488" y="1064855"/>
              <a:chExt cx="2790825" cy="1728322"/>
            </a:xfrm>
          </p:grpSpPr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88" y="1450152"/>
                <a:ext cx="2790825" cy="1343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75437" y="1064855"/>
                <a:ext cx="79380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Sections</a:t>
                </a:r>
                <a:endParaRPr lang="en-US" sz="1400" dirty="0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3658585" y="3046208"/>
              <a:ext cx="0" cy="1653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1525645" y="2656237"/>
            <a:ext cx="57174" cy="2838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Line Callout 3 30"/>
          <p:cNvSpPr/>
          <p:nvPr/>
        </p:nvSpPr>
        <p:spPr>
          <a:xfrm>
            <a:off x="533399" y="2324279"/>
            <a:ext cx="3124201" cy="331958"/>
          </a:xfrm>
          <a:prstGeom prst="borderCallout3">
            <a:avLst>
              <a:gd name="adj1" fmla="val 44079"/>
              <a:gd name="adj2" fmla="val -670"/>
              <a:gd name="adj3" fmla="val 9251"/>
              <a:gd name="adj4" fmla="val -11284"/>
              <a:gd name="adj5" fmla="val -146961"/>
              <a:gd name="adj6" fmla="val -12655"/>
              <a:gd name="adj7" fmla="val -187823"/>
              <a:gd name="adj8" fmla="val -62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First instructors LEFT JOIN sections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Line Callout 2 31"/>
          <p:cNvSpPr/>
          <p:nvPr/>
        </p:nvSpPr>
        <p:spPr>
          <a:xfrm>
            <a:off x="5257800" y="2324279"/>
            <a:ext cx="3581399" cy="331958"/>
          </a:xfrm>
          <a:prstGeom prst="borderCallout2">
            <a:avLst>
              <a:gd name="adj1" fmla="val 2919"/>
              <a:gd name="adj2" fmla="val 50361"/>
              <a:gd name="adj3" fmla="val -85734"/>
              <a:gd name="adj4" fmla="val 49364"/>
              <a:gd name="adj5" fmla="val -90135"/>
              <a:gd name="adj6" fmla="val 308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To the result of first join, JOIN courses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48400" y="2821370"/>
            <a:ext cx="76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Courses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38800" y="3064007"/>
            <a:ext cx="1981200" cy="1174880"/>
            <a:chOff x="5638800" y="3064007"/>
            <a:chExt cx="1981200" cy="1174880"/>
          </a:xfrm>
        </p:grpSpPr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115337"/>
              <a:ext cx="1981200" cy="987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5638800" y="3064007"/>
              <a:ext cx="0" cy="1174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H="1">
            <a:off x="6724626" y="2629079"/>
            <a:ext cx="57174" cy="2838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Line Callout 2 40"/>
          <p:cNvSpPr/>
          <p:nvPr/>
        </p:nvSpPr>
        <p:spPr>
          <a:xfrm>
            <a:off x="5257800" y="4313117"/>
            <a:ext cx="3733800" cy="697033"/>
          </a:xfrm>
          <a:prstGeom prst="borderCallout2">
            <a:avLst>
              <a:gd name="adj1" fmla="val 52406"/>
              <a:gd name="adj2" fmla="val -1633"/>
              <a:gd name="adj3" fmla="val 50162"/>
              <a:gd name="adj4" fmla="val -17849"/>
              <a:gd name="adj5" fmla="val -17009"/>
              <a:gd name="adj6" fmla="val -456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No match for NULL </a:t>
            </a:r>
            <a:r>
              <a:rPr lang="en-US" sz="1600" dirty="0" err="1" smtClean="0">
                <a:solidFill>
                  <a:schemeClr val="tx1"/>
                </a:solidFill>
              </a:rPr>
              <a:t>course_id</a:t>
            </a:r>
            <a:r>
              <a:rPr lang="en-US" sz="1600" dirty="0" smtClean="0">
                <a:solidFill>
                  <a:schemeClr val="tx1"/>
                </a:solidFill>
              </a:rPr>
              <a:t> in courses table –  hence row gets eliminated from result. Makes sense 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23" grpId="0"/>
      <p:bldP spid="31" grpId="0" animBg="1"/>
      <p:bldP spid="32" grpId="0" animBg="1"/>
      <p:bldP spid="35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0" y="2789840"/>
            <a:ext cx="5476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4800" y="28575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54 (College, continued): For each section, list the course name, </a:t>
            </a:r>
            <a:r>
              <a:rPr lang="en-US" sz="2000" b="1" dirty="0" err="1" smtClean="0"/>
              <a:t>section_name</a:t>
            </a:r>
            <a:r>
              <a:rPr lang="en-US" sz="2000" b="1" dirty="0"/>
              <a:t> </a:t>
            </a:r>
            <a:r>
              <a:rPr lang="en-US" sz="2000" b="1" dirty="0" smtClean="0"/>
              <a:t>and </a:t>
            </a:r>
            <a:r>
              <a:rPr lang="en-US" sz="2000" b="1" dirty="0" err="1" smtClean="0"/>
              <a:t>instructor_name</a:t>
            </a:r>
            <a:r>
              <a:rPr lang="en-US" sz="2000" b="1" dirty="0" smtClean="0"/>
              <a:t>. For instructors who are not teaching any section, include just their name.</a:t>
            </a: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90488" y="1163360"/>
            <a:ext cx="2790825" cy="1629817"/>
            <a:chOff x="90488" y="1163360"/>
            <a:chExt cx="2790825" cy="1629817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8" y="1450152"/>
              <a:ext cx="279082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75437" y="116336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Sections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9400" y="1152850"/>
            <a:ext cx="2695575" cy="1876100"/>
            <a:chOff x="2819400" y="1152850"/>
            <a:chExt cx="2695575" cy="1876100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46815"/>
              <a:ext cx="26955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72919" y="1152850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Courses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50930" y="1317248"/>
              <a:ext cx="0" cy="1711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86400" y="1163360"/>
            <a:ext cx="3435072" cy="1889240"/>
            <a:chOff x="5486400" y="1163360"/>
            <a:chExt cx="3435072" cy="1889240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997" y="1450151"/>
              <a:ext cx="34194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505618" y="1163360"/>
              <a:ext cx="969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Instructors</a:t>
              </a:r>
              <a:endParaRPr lang="en-US" sz="1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86400" y="1317248"/>
              <a:ext cx="0" cy="173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472966" y="2992063"/>
            <a:ext cx="2774731" cy="378477"/>
          </a:xfrm>
          <a:custGeom>
            <a:avLst/>
            <a:gdLst>
              <a:gd name="connsiteX0" fmla="*/ 0 w 2774731"/>
              <a:gd name="connsiteY0" fmla="*/ 0 h 378477"/>
              <a:gd name="connsiteX1" fmla="*/ 1208689 w 2774731"/>
              <a:gd name="connsiteY1" fmla="*/ 378372 h 378477"/>
              <a:gd name="connsiteX2" fmla="*/ 2774731 w 2774731"/>
              <a:gd name="connsiteY2" fmla="*/ 42041 h 37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731" h="378477">
                <a:moveTo>
                  <a:pt x="0" y="0"/>
                </a:moveTo>
                <a:cubicBezTo>
                  <a:pt x="373117" y="185682"/>
                  <a:pt x="746234" y="371365"/>
                  <a:pt x="1208689" y="378372"/>
                </a:cubicBezTo>
                <a:cubicBezTo>
                  <a:pt x="1671144" y="385379"/>
                  <a:pt x="2774731" y="42041"/>
                  <a:pt x="2774731" y="42041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06869" y="3002573"/>
            <a:ext cx="3541986" cy="357473"/>
          </a:xfrm>
          <a:custGeom>
            <a:avLst/>
            <a:gdLst>
              <a:gd name="connsiteX0" fmla="*/ 0 w 3541986"/>
              <a:gd name="connsiteY0" fmla="*/ 0 h 357473"/>
              <a:gd name="connsiteX1" fmla="*/ 2091559 w 3541986"/>
              <a:gd name="connsiteY1" fmla="*/ 357352 h 357473"/>
              <a:gd name="connsiteX2" fmla="*/ 3541986 w 3541986"/>
              <a:gd name="connsiteY2" fmla="*/ 42042 h 35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1986" h="357473">
                <a:moveTo>
                  <a:pt x="0" y="0"/>
                </a:moveTo>
                <a:cubicBezTo>
                  <a:pt x="750614" y="175172"/>
                  <a:pt x="1501228" y="350345"/>
                  <a:pt x="2091559" y="357352"/>
                </a:cubicBezTo>
                <a:cubicBezTo>
                  <a:pt x="2681890" y="364359"/>
                  <a:pt x="3307255" y="66566"/>
                  <a:pt x="3541986" y="42042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2786885"/>
            <a:ext cx="34194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1230" y="3428821"/>
            <a:ext cx="8839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section_name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sections 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courses c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c.course_id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RIGHT JOIN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instructors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s.instructor_id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i.instructor_id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514600" y="4705350"/>
            <a:ext cx="3733800" cy="228600"/>
          </a:xfrm>
          <a:prstGeom prst="borderCallout2">
            <a:avLst>
              <a:gd name="adj1" fmla="val 52406"/>
              <a:gd name="adj2" fmla="val -1633"/>
              <a:gd name="adj3" fmla="val 50162"/>
              <a:gd name="adj4" fmla="val -17849"/>
              <a:gd name="adj5" fmla="val -17009"/>
              <a:gd name="adj6" fmla="val -456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Changing the JOIN order rescues us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800350"/>
            <a:ext cx="5476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4800" y="28575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54 (College, another approach) : For each section, list the course name, </a:t>
            </a:r>
            <a:r>
              <a:rPr lang="en-US" sz="2000" b="1" dirty="0" err="1" smtClean="0"/>
              <a:t>section_name</a:t>
            </a:r>
            <a:r>
              <a:rPr lang="en-US" sz="2000" b="1" dirty="0"/>
              <a:t> </a:t>
            </a:r>
            <a:r>
              <a:rPr lang="en-US" sz="2000" b="1" dirty="0" smtClean="0"/>
              <a:t>and </a:t>
            </a:r>
            <a:r>
              <a:rPr lang="en-US" sz="2000" b="1" dirty="0" err="1" smtClean="0"/>
              <a:t>instructor_name</a:t>
            </a:r>
            <a:r>
              <a:rPr lang="en-US" sz="2000" b="1" dirty="0" smtClean="0"/>
              <a:t>. For instructors who are not teaching any section, include just their name.</a:t>
            </a: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556227" y="1163360"/>
            <a:ext cx="2790825" cy="1629817"/>
            <a:chOff x="90488" y="1163360"/>
            <a:chExt cx="2790825" cy="1629817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8" y="1450152"/>
              <a:ext cx="279082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75437" y="116336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Sections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85139" y="1152850"/>
            <a:ext cx="2695575" cy="1876100"/>
            <a:chOff x="2819400" y="1152850"/>
            <a:chExt cx="2695575" cy="1876100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46815"/>
              <a:ext cx="26955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72919" y="1152850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Courses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50930" y="1317248"/>
              <a:ext cx="0" cy="1711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41514" y="1163360"/>
            <a:ext cx="3429000" cy="1889240"/>
            <a:chOff x="76200" y="1163360"/>
            <a:chExt cx="3429000" cy="1889240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450151"/>
              <a:ext cx="3419475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63847" y="1163360"/>
              <a:ext cx="969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Instructors</a:t>
              </a:r>
              <a:endParaRPr lang="en-US" sz="1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505200" y="1301413"/>
              <a:ext cx="0" cy="1751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9" y="2800350"/>
            <a:ext cx="34194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1230" y="3581221"/>
            <a:ext cx="8839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section_name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instructors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 JOIN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(courses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 sections s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c.course_id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s.instructor_id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i.instructor_id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016828" y="2993571"/>
            <a:ext cx="2688772" cy="294383"/>
          </a:xfrm>
          <a:custGeom>
            <a:avLst/>
            <a:gdLst>
              <a:gd name="connsiteX0" fmla="*/ 0 w 2688772"/>
              <a:gd name="connsiteY0" fmla="*/ 54429 h 294383"/>
              <a:gd name="connsiteX1" fmla="*/ 1611086 w 2688772"/>
              <a:gd name="connsiteY1" fmla="*/ 293915 h 294383"/>
              <a:gd name="connsiteX2" fmla="*/ 2688772 w 2688772"/>
              <a:gd name="connsiteY2" fmla="*/ 0 h 29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8772" h="294383">
                <a:moveTo>
                  <a:pt x="0" y="54429"/>
                </a:moveTo>
                <a:cubicBezTo>
                  <a:pt x="581478" y="178707"/>
                  <a:pt x="1162957" y="302986"/>
                  <a:pt x="1611086" y="293915"/>
                </a:cubicBezTo>
                <a:cubicBezTo>
                  <a:pt x="2059215" y="284844"/>
                  <a:pt x="2373993" y="142422"/>
                  <a:pt x="2688772" y="0"/>
                </a:cubicBez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53143" y="2993571"/>
            <a:ext cx="5148942" cy="424703"/>
          </a:xfrm>
          <a:custGeom>
            <a:avLst/>
            <a:gdLst>
              <a:gd name="connsiteX0" fmla="*/ 0 w 5148942"/>
              <a:gd name="connsiteY0" fmla="*/ 0 h 424703"/>
              <a:gd name="connsiteX1" fmla="*/ 2732314 w 5148942"/>
              <a:gd name="connsiteY1" fmla="*/ 424543 h 424703"/>
              <a:gd name="connsiteX2" fmla="*/ 5148942 w 5148942"/>
              <a:gd name="connsiteY2" fmla="*/ 54429 h 4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8942" h="424703">
                <a:moveTo>
                  <a:pt x="0" y="0"/>
                </a:moveTo>
                <a:cubicBezTo>
                  <a:pt x="937078" y="207736"/>
                  <a:pt x="1874157" y="415472"/>
                  <a:pt x="2732314" y="424543"/>
                </a:cubicBezTo>
                <a:cubicBezTo>
                  <a:pt x="3590471" y="433614"/>
                  <a:pt x="5148942" y="54429"/>
                  <a:pt x="5148942" y="54429"/>
                </a:cubicBez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8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8600" y="1860887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55 (SBA, your turn) : List team names and the average, maximum and minimum weight of players in each team. List in ascending order of team names. Round the averages to two decimal places.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103424"/>
            <a:ext cx="76962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team_name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ROUND(AVG(weight), 2),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ROUND(MAX(weight),2), ROUND(MIN(weight),2)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teams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players p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p.team_id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t.team_id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team_name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team_name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ASC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/>
        </p:blipFill>
        <p:spPr bwMode="auto">
          <a:xfrm>
            <a:off x="149680" y="57150"/>
            <a:ext cx="8820150" cy="166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173355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56 (SBA, your turn) : For each game, list the ids of the teams and the venue.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2800350"/>
            <a:ext cx="7696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first_team_id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second_team_id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venue_name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games 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venues v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g.venue_id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v.venue_id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302264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Can use OUTER JOIN if we want all venues even if no games were played there.</a:t>
            </a:r>
            <a:endParaRPr lang="en-US" sz="2000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/>
        </p:blipFill>
        <p:spPr bwMode="auto">
          <a:xfrm>
            <a:off x="149680" y="57150"/>
            <a:ext cx="8820150" cy="166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35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36195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57 (SBA) : For each game, list the game id and the names of the participating teams.</a:t>
            </a:r>
            <a:endParaRPr lang="en-US" sz="2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5623" y="1250449"/>
            <a:ext cx="3579177" cy="2374274"/>
            <a:chOff x="535623" y="1250449"/>
            <a:chExt cx="3579177" cy="2374274"/>
          </a:xfrm>
        </p:grpSpPr>
        <p:sp>
          <p:nvSpPr>
            <p:cNvPr id="8" name="TextBox 7"/>
            <p:cNvSpPr txBox="1"/>
            <p:nvPr/>
          </p:nvSpPr>
          <p:spPr>
            <a:xfrm>
              <a:off x="1295400" y="1250449"/>
              <a:ext cx="1099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Games table</a:t>
              </a:r>
              <a:endParaRPr lang="en-US" sz="1400" dirty="0"/>
            </a:p>
          </p:txBody>
        </p:sp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23" y="1677586"/>
              <a:ext cx="3579177" cy="1947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4138450" y="1123950"/>
            <a:ext cx="2135025" cy="2717299"/>
            <a:chOff x="4138450" y="1123950"/>
            <a:chExt cx="2135025" cy="271729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138450" y="1348735"/>
              <a:ext cx="0" cy="24925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19600" y="1123950"/>
              <a:ext cx="1648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Team table </a:t>
              </a:r>
            </a:p>
            <a:p>
              <a:r>
                <a:rPr lang="en-US" sz="1400" dirty="0"/>
                <a:t>j</a:t>
              </a:r>
              <a:r>
                <a:rPr lang="en-US" sz="1400" dirty="0" smtClean="0"/>
                <a:t>oined for first team</a:t>
              </a:r>
              <a:endParaRPr lang="en-US" sz="1400" dirty="0"/>
            </a:p>
          </p:txBody>
        </p:sp>
        <p:pic>
          <p:nvPicPr>
            <p:cNvPr id="10247" name="Picture 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980" y="1685431"/>
              <a:ext cx="2103495" cy="1939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282560" y="1123950"/>
            <a:ext cx="2310443" cy="2729373"/>
            <a:chOff x="6282560" y="1123950"/>
            <a:chExt cx="2310443" cy="272937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282560" y="1360809"/>
              <a:ext cx="0" cy="24925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00800" y="1123950"/>
              <a:ext cx="2192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team table </a:t>
              </a:r>
            </a:p>
            <a:p>
              <a:r>
                <a:rPr lang="en-US" sz="1400" dirty="0" smtClean="0"/>
                <a:t>joined for first second team</a:t>
              </a:r>
              <a:endParaRPr lang="en-US" sz="1400" dirty="0"/>
            </a:p>
          </p:txBody>
        </p:sp>
        <p:pic>
          <p:nvPicPr>
            <p:cNvPr id="10248" name="Picture 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1685431"/>
              <a:ext cx="2265927" cy="1939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Freeform 8"/>
          <p:cNvSpPr/>
          <p:nvPr/>
        </p:nvSpPr>
        <p:spPr>
          <a:xfrm>
            <a:off x="1524001" y="3548523"/>
            <a:ext cx="2971800" cy="325879"/>
          </a:xfrm>
          <a:custGeom>
            <a:avLst/>
            <a:gdLst>
              <a:gd name="connsiteX0" fmla="*/ 0 w 3132083"/>
              <a:gd name="connsiteY0" fmla="*/ 21021 h 325879"/>
              <a:gd name="connsiteX1" fmla="*/ 1513490 w 3132083"/>
              <a:gd name="connsiteY1" fmla="*/ 325821 h 325879"/>
              <a:gd name="connsiteX2" fmla="*/ 3132083 w 3132083"/>
              <a:gd name="connsiteY2" fmla="*/ 0 h 32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083" h="325879">
                <a:moveTo>
                  <a:pt x="0" y="21021"/>
                </a:moveTo>
                <a:cubicBezTo>
                  <a:pt x="495738" y="175172"/>
                  <a:pt x="991476" y="329324"/>
                  <a:pt x="1513490" y="325821"/>
                </a:cubicBezTo>
                <a:cubicBezTo>
                  <a:pt x="2035504" y="322318"/>
                  <a:pt x="2857062" y="61310"/>
                  <a:pt x="3132083" y="0"/>
                </a:cubicBez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511972" y="3517649"/>
            <a:ext cx="4130566" cy="578101"/>
          </a:xfrm>
          <a:custGeom>
            <a:avLst/>
            <a:gdLst>
              <a:gd name="connsiteX0" fmla="*/ 0 w 4130566"/>
              <a:gd name="connsiteY0" fmla="*/ 21021 h 578101"/>
              <a:gd name="connsiteX1" fmla="*/ 2144111 w 4130566"/>
              <a:gd name="connsiteY1" fmla="*/ 578069 h 578101"/>
              <a:gd name="connsiteX2" fmla="*/ 4130566 w 4130566"/>
              <a:gd name="connsiteY2" fmla="*/ 0 h 57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0566" h="578101">
                <a:moveTo>
                  <a:pt x="0" y="21021"/>
                </a:moveTo>
                <a:cubicBezTo>
                  <a:pt x="727841" y="301296"/>
                  <a:pt x="1455683" y="581572"/>
                  <a:pt x="2144111" y="578069"/>
                </a:cubicBezTo>
                <a:cubicBezTo>
                  <a:pt x="2832539" y="574566"/>
                  <a:pt x="3481552" y="287283"/>
                  <a:pt x="4130566" y="0"/>
                </a:cubicBez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33600" y="4400550"/>
            <a:ext cx="536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table joined more than once in the same query!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5715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57 (SBA, continued) : For each game, list the game id and the names of the participating teams.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24357" y="582670"/>
            <a:ext cx="7297663" cy="2039348"/>
            <a:chOff x="535623" y="1250449"/>
            <a:chExt cx="8054904" cy="2374274"/>
          </a:xfrm>
        </p:grpSpPr>
        <p:grpSp>
          <p:nvGrpSpPr>
            <p:cNvPr id="13" name="Group 12"/>
            <p:cNvGrpSpPr/>
            <p:nvPr/>
          </p:nvGrpSpPr>
          <p:grpSpPr>
            <a:xfrm>
              <a:off x="535623" y="1250449"/>
              <a:ext cx="3579177" cy="2374274"/>
              <a:chOff x="535623" y="1250449"/>
              <a:chExt cx="3579177" cy="237427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95399" y="1250449"/>
                <a:ext cx="1068751" cy="322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Games table</a:t>
                </a:r>
                <a:endParaRPr lang="en-US" sz="1200" dirty="0"/>
              </a:p>
            </p:txBody>
          </p:sp>
          <p:pic>
            <p:nvPicPr>
              <p:cNvPr id="1024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623" y="1677586"/>
                <a:ext cx="3579177" cy="1947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169980" y="1250449"/>
              <a:ext cx="2103495" cy="2374274"/>
              <a:chOff x="4169980" y="1250449"/>
              <a:chExt cx="2103495" cy="237427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19600" y="1250449"/>
                <a:ext cx="1587875" cy="322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Joined for first team</a:t>
                </a:r>
                <a:endParaRPr lang="en-US" sz="1200" dirty="0"/>
              </a:p>
            </p:txBody>
          </p:sp>
          <p:pic>
            <p:nvPicPr>
              <p:cNvPr id="10247" name="Picture 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9980" y="1685431"/>
                <a:ext cx="2103495" cy="1939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324600" y="1250449"/>
              <a:ext cx="2265927" cy="2374274"/>
              <a:chOff x="6324600" y="1250449"/>
              <a:chExt cx="2265927" cy="237427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400800" y="1250449"/>
                <a:ext cx="1814645" cy="322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Joined </a:t>
                </a:r>
                <a:r>
                  <a:rPr lang="en-US" sz="1200" smtClean="0"/>
                  <a:t>for second </a:t>
                </a:r>
                <a:r>
                  <a:rPr lang="en-US" sz="1200" dirty="0" smtClean="0"/>
                  <a:t>team</a:t>
                </a:r>
                <a:endParaRPr lang="en-US" sz="1200" dirty="0"/>
              </a:p>
            </p:txBody>
          </p:sp>
          <p:pic>
            <p:nvPicPr>
              <p:cNvPr id="10248" name="Picture 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1685431"/>
                <a:ext cx="2265927" cy="1939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7"/>
          <a:stretch/>
        </p:blipFill>
        <p:spPr bwMode="auto">
          <a:xfrm>
            <a:off x="3276600" y="3165181"/>
            <a:ext cx="2405200" cy="176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008993" y="2469931"/>
            <a:ext cx="2438400" cy="620110"/>
          </a:xfrm>
          <a:custGeom>
            <a:avLst/>
            <a:gdLst>
              <a:gd name="connsiteX0" fmla="*/ 0 w 2438400"/>
              <a:gd name="connsiteY0" fmla="*/ 0 h 620110"/>
              <a:gd name="connsiteX1" fmla="*/ 1912883 w 2438400"/>
              <a:gd name="connsiteY1" fmla="*/ 241738 h 620110"/>
              <a:gd name="connsiteX2" fmla="*/ 2438400 w 2438400"/>
              <a:gd name="connsiteY2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620110">
                <a:moveTo>
                  <a:pt x="0" y="0"/>
                </a:moveTo>
                <a:cubicBezTo>
                  <a:pt x="753241" y="69193"/>
                  <a:pt x="1506483" y="138386"/>
                  <a:pt x="1912883" y="241738"/>
                </a:cubicBezTo>
                <a:cubicBezTo>
                  <a:pt x="2319283" y="345090"/>
                  <a:pt x="2378841" y="482600"/>
                  <a:pt x="2438400" y="62011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194380" y="2511972"/>
            <a:ext cx="619358" cy="567559"/>
          </a:xfrm>
          <a:custGeom>
            <a:avLst/>
            <a:gdLst>
              <a:gd name="connsiteX0" fmla="*/ 619358 w 619358"/>
              <a:gd name="connsiteY0" fmla="*/ 0 h 567559"/>
              <a:gd name="connsiteX1" fmla="*/ 83330 w 619358"/>
              <a:gd name="connsiteY1" fmla="*/ 252249 h 567559"/>
              <a:gd name="connsiteX2" fmla="*/ 9758 w 619358"/>
              <a:gd name="connsiteY2" fmla="*/ 567559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358" h="567559">
                <a:moveTo>
                  <a:pt x="619358" y="0"/>
                </a:moveTo>
                <a:cubicBezTo>
                  <a:pt x="402144" y="78828"/>
                  <a:pt x="184930" y="157656"/>
                  <a:pt x="83330" y="252249"/>
                </a:cubicBezTo>
                <a:cubicBezTo>
                  <a:pt x="-18270" y="346842"/>
                  <a:pt x="-4256" y="457200"/>
                  <a:pt x="9758" y="56755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822731" y="2564524"/>
            <a:ext cx="1019503" cy="609600"/>
          </a:xfrm>
          <a:custGeom>
            <a:avLst/>
            <a:gdLst>
              <a:gd name="connsiteX0" fmla="*/ 1019503 w 1019503"/>
              <a:gd name="connsiteY0" fmla="*/ 0 h 609600"/>
              <a:gd name="connsiteX1" fmla="*/ 767255 w 1019503"/>
              <a:gd name="connsiteY1" fmla="*/ 357352 h 609600"/>
              <a:gd name="connsiteX2" fmla="*/ 0 w 1019503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503" h="609600">
                <a:moveTo>
                  <a:pt x="1019503" y="0"/>
                </a:moveTo>
                <a:cubicBezTo>
                  <a:pt x="978337" y="127876"/>
                  <a:pt x="937172" y="255752"/>
                  <a:pt x="767255" y="357352"/>
                </a:cubicBezTo>
                <a:cubicBezTo>
                  <a:pt x="597338" y="458952"/>
                  <a:pt x="298669" y="534276"/>
                  <a:pt x="0" y="60960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4800" y="13335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57 (SBA, continued): For each game, list the game id and the names of the participating teams.</a:t>
            </a:r>
            <a:endParaRPr lang="en-US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742951"/>
            <a:ext cx="7297663" cy="2133600"/>
            <a:chOff x="535623" y="1140718"/>
            <a:chExt cx="8054904" cy="2484005"/>
          </a:xfrm>
        </p:grpSpPr>
        <p:grpSp>
          <p:nvGrpSpPr>
            <p:cNvPr id="6" name="Group 5"/>
            <p:cNvGrpSpPr/>
            <p:nvPr/>
          </p:nvGrpSpPr>
          <p:grpSpPr>
            <a:xfrm>
              <a:off x="535623" y="1140718"/>
              <a:ext cx="3579177" cy="2484005"/>
              <a:chOff x="535623" y="1140718"/>
              <a:chExt cx="3579177" cy="248400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133654" y="1140718"/>
                <a:ext cx="324143" cy="42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</a:p>
            </p:txBody>
          </p:sp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623" y="1677586"/>
                <a:ext cx="3579177" cy="1947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4169980" y="1140718"/>
              <a:ext cx="2103495" cy="2484005"/>
              <a:chOff x="4169980" y="1140718"/>
              <a:chExt cx="2103495" cy="248400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898464" y="1140718"/>
                <a:ext cx="421457" cy="42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t1</a:t>
                </a:r>
                <a:endParaRPr lang="en-US" b="1" dirty="0"/>
              </a:p>
            </p:txBody>
          </p:sp>
          <p:pic>
            <p:nvPicPr>
              <p:cNvPr id="13" name="Picture 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9980" y="1685431"/>
                <a:ext cx="2103495" cy="1939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6324600" y="1140718"/>
              <a:ext cx="2265927" cy="2484005"/>
              <a:chOff x="6324600" y="1140718"/>
              <a:chExt cx="2265927" cy="24840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169349" y="1140718"/>
                <a:ext cx="421457" cy="42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t2</a:t>
                </a:r>
                <a:endParaRPr lang="en-US" b="1" dirty="0"/>
              </a:p>
            </p:txBody>
          </p:sp>
          <p:pic>
            <p:nvPicPr>
              <p:cNvPr id="11" name="Picture 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1685431"/>
                <a:ext cx="2265927" cy="1939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1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81150"/>
            <a:ext cx="7565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use the </a:t>
            </a:r>
            <a:r>
              <a:rPr lang="en-US" sz="2400" u="sng" dirty="0"/>
              <a:t>c</a:t>
            </a:r>
            <a:r>
              <a:rPr lang="en-US" sz="2400" u="sng" dirty="0" smtClean="0"/>
              <a:t>ollege</a:t>
            </a:r>
            <a:r>
              <a:rPr lang="en-US" sz="2400" dirty="0" smtClean="0"/>
              <a:t> and </a:t>
            </a:r>
            <a:r>
              <a:rPr lang="en-US" sz="2400" u="sng" dirty="0" err="1" smtClean="0"/>
              <a:t>sba</a:t>
            </a:r>
            <a:r>
              <a:rPr lang="en-US" sz="2400" dirty="0" smtClean="0"/>
              <a:t> databases for the examples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643485"/>
            <a:ext cx="7565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already have these loaded and should try each query as we go along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8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57 (</a:t>
            </a:r>
            <a:r>
              <a:rPr lang="en-US" sz="2000" b="1" dirty="0"/>
              <a:t>contd.): For each game, list the game id and the names of the participating teams.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51759" y="1047806"/>
            <a:ext cx="1102615" cy="41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Games-- g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914400" y="1047806"/>
            <a:ext cx="1102615" cy="41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Teams– t1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33" idx="3"/>
            <a:endCxn id="32" idx="1"/>
          </p:cNvCxnSpPr>
          <p:nvPr/>
        </p:nvCxnSpPr>
        <p:spPr>
          <a:xfrm>
            <a:off x="2017015" y="1257382"/>
            <a:ext cx="133474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32343" y="1662408"/>
            <a:ext cx="1618201" cy="461665"/>
          </a:xfrm>
          <a:prstGeom prst="borderCallout1">
            <a:avLst>
              <a:gd name="adj1" fmla="val -3347"/>
              <a:gd name="adj2" fmla="val 47717"/>
              <a:gd name="adj3" fmla="val -56907"/>
              <a:gd name="adj4" fmla="val 4422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JOIN ON </a:t>
            </a:r>
          </a:p>
          <a:p>
            <a:r>
              <a:rPr lang="en-US" sz="1200" dirty="0" err="1" smtClean="0"/>
              <a:t>g.first_team_id</a:t>
            </a:r>
            <a:r>
              <a:rPr lang="en-US" sz="1200" dirty="0" smtClean="0"/>
              <a:t> = t1.id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731085" y="1052733"/>
            <a:ext cx="1102615" cy="41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Teams – t2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32" idx="3"/>
            <a:endCxn id="36" idx="1"/>
          </p:cNvCxnSpPr>
          <p:nvPr/>
        </p:nvCxnSpPr>
        <p:spPr>
          <a:xfrm>
            <a:off x="4454374" y="1257382"/>
            <a:ext cx="1276712" cy="492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6297" y="1653047"/>
            <a:ext cx="1816047" cy="461665"/>
          </a:xfrm>
          <a:prstGeom prst="borderCallout1">
            <a:avLst>
              <a:gd name="adj1" fmla="val -1338"/>
              <a:gd name="adj2" fmla="val 50745"/>
              <a:gd name="adj3" fmla="val -57041"/>
              <a:gd name="adj4" fmla="val 40696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JOIN ON </a:t>
            </a:r>
          </a:p>
          <a:p>
            <a:r>
              <a:rPr lang="en-US" sz="1200" dirty="0" err="1" smtClean="0"/>
              <a:t>g.second_team_id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t2.id 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628471" y="590550"/>
            <a:ext cx="2762929" cy="2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304800" y="2724150"/>
            <a:ext cx="86106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g.game_id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t1.team_name, t2.team_name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games 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teams t1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g.first_team_id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t1.team_id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 teams t2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g.second_team_id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t2.team_id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8" grpId="0" animBg="1"/>
      <p:bldP spid="1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2400" y="13335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58</a:t>
            </a:r>
            <a:r>
              <a:rPr lang="en-US" sz="2000" b="1" dirty="0"/>
              <a:t>: Get a list of captains’ first and last names (in ascending order of last names) along with the first and last name of the members of their teams.</a:t>
            </a:r>
          </a:p>
          <a:p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1158767"/>
            <a:ext cx="9144000" cy="727183"/>
            <a:chOff x="228600" y="895350"/>
            <a:chExt cx="9144000" cy="49858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95" b="41087"/>
            <a:stretch/>
          </p:blipFill>
          <p:spPr bwMode="auto">
            <a:xfrm>
              <a:off x="228600" y="895350"/>
              <a:ext cx="9144000" cy="441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715000" y="1252700"/>
              <a:ext cx="3200400" cy="14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733800" y="2343477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Teams -- 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2343477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Players -- 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  <a:endCxn id="4" idx="1"/>
          </p:cNvCxnSpPr>
          <p:nvPr/>
        </p:nvCxnSpPr>
        <p:spPr>
          <a:xfrm>
            <a:off x="1981200" y="2762577"/>
            <a:ext cx="17526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1327" y="3572530"/>
            <a:ext cx="1800173" cy="523220"/>
          </a:xfrm>
          <a:prstGeom prst="borderCallout1">
            <a:avLst>
              <a:gd name="adj1" fmla="val -3347"/>
              <a:gd name="adj2" fmla="val 47717"/>
              <a:gd name="adj3" fmla="val -136589"/>
              <a:gd name="adj4" fmla="val 4690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JOIN ON </a:t>
            </a:r>
          </a:p>
          <a:p>
            <a:r>
              <a:rPr lang="en-US" sz="1400" dirty="0" err="1" smtClean="0"/>
              <a:t>p.team_id</a:t>
            </a:r>
            <a:r>
              <a:rPr lang="en-US" sz="1400" dirty="0" smtClean="0"/>
              <a:t> = </a:t>
            </a:r>
            <a:r>
              <a:rPr lang="en-US" sz="1400" dirty="0" err="1" smtClean="0"/>
              <a:t>t.team_id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35333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Players – p1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3"/>
            <a:endCxn id="24" idx="1"/>
          </p:cNvCxnSpPr>
          <p:nvPr/>
        </p:nvCxnSpPr>
        <p:spPr>
          <a:xfrm>
            <a:off x="5181600" y="2762577"/>
            <a:ext cx="1676400" cy="985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4734" y="3553810"/>
            <a:ext cx="2170466" cy="523220"/>
          </a:xfrm>
          <a:prstGeom prst="borderCallout1">
            <a:avLst>
              <a:gd name="adj1" fmla="val -1338"/>
              <a:gd name="adj2" fmla="val 50745"/>
              <a:gd name="adj3" fmla="val -118510"/>
              <a:gd name="adj4" fmla="val 48831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JOIN ON </a:t>
            </a:r>
          </a:p>
          <a:p>
            <a:r>
              <a:rPr lang="en-US" dirty="0" err="1"/>
              <a:t>t.captain_id</a:t>
            </a:r>
            <a:r>
              <a:rPr lang="en-US" dirty="0"/>
              <a:t> = p1.player_id </a:t>
            </a:r>
          </a:p>
        </p:txBody>
      </p:sp>
    </p:spTree>
    <p:extLst>
      <p:ext uri="{BB962C8B-B14F-4D97-AF65-F5344CB8AC3E}">
        <p14:creationId xmlns:p14="http://schemas.microsoft.com/office/powerpoint/2010/main" val="21736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4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2400" y="13335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58 (contd.): Get a list of captains’ first and last names (in ascending order of last names) along with the first and last name of the members of their teams.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930167"/>
            <a:ext cx="9144000" cy="498583"/>
            <a:chOff x="228600" y="895350"/>
            <a:chExt cx="9144000" cy="49858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95" b="41087"/>
            <a:stretch/>
          </p:blipFill>
          <p:spPr bwMode="auto">
            <a:xfrm>
              <a:off x="228600" y="895350"/>
              <a:ext cx="9144000" cy="441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715000" y="1252700"/>
              <a:ext cx="3200400" cy="14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8600" y="1725626"/>
            <a:ext cx="6477000" cy="1018805"/>
            <a:chOff x="533400" y="2343477"/>
            <a:chExt cx="7772400" cy="2129831"/>
          </a:xfrm>
        </p:grpSpPr>
        <p:sp>
          <p:nvSpPr>
            <p:cNvPr id="4" name="Rectangle 3"/>
            <p:cNvSpPr/>
            <p:nvPr/>
          </p:nvSpPr>
          <p:spPr>
            <a:xfrm>
              <a:off x="3733800" y="2343477"/>
              <a:ext cx="1447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Teams -- t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" y="2343477"/>
              <a:ext cx="1447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Players -- p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20" idx="3"/>
              <a:endCxn id="4" idx="1"/>
            </p:cNvCxnSpPr>
            <p:nvPr/>
          </p:nvCxnSpPr>
          <p:spPr>
            <a:xfrm>
              <a:off x="1981200" y="2762577"/>
              <a:ext cx="175260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01328" y="3572531"/>
              <a:ext cx="1747018" cy="900777"/>
            </a:xfrm>
            <a:prstGeom prst="borderCallout1">
              <a:avLst>
                <a:gd name="adj1" fmla="val -3347"/>
                <a:gd name="adj2" fmla="val 47717"/>
                <a:gd name="adj3" fmla="val -65851"/>
                <a:gd name="adj4" fmla="val 41855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JOIN ON </a:t>
              </a:r>
            </a:p>
            <a:p>
              <a:r>
                <a:rPr lang="en-US" sz="1100" dirty="0" err="1" smtClean="0"/>
                <a:t>p.team_id</a:t>
              </a:r>
              <a:r>
                <a:rPr lang="en-US" sz="1100" dirty="0" smtClean="0"/>
                <a:t> = </a:t>
              </a:r>
              <a:r>
                <a:rPr lang="en-US" sz="1100" dirty="0" err="1" smtClean="0"/>
                <a:t>t.team_id</a:t>
              </a:r>
              <a:endParaRPr lang="en-US" sz="11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58000" y="2353330"/>
              <a:ext cx="1447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Players – p1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>
              <a:stCxn id="4" idx="3"/>
              <a:endCxn id="24" idx="1"/>
            </p:cNvCxnSpPr>
            <p:nvPr/>
          </p:nvCxnSpPr>
          <p:spPr>
            <a:xfrm>
              <a:off x="5181600" y="2762577"/>
              <a:ext cx="1676400" cy="985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44734" y="3553810"/>
              <a:ext cx="2093266" cy="900777"/>
            </a:xfrm>
            <a:prstGeom prst="borderCallout1">
              <a:avLst>
                <a:gd name="adj1" fmla="val -1338"/>
                <a:gd name="adj2" fmla="val 50745"/>
                <a:gd name="adj3" fmla="val -55090"/>
                <a:gd name="adj4" fmla="val 51241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100" dirty="0"/>
                <a:t>JOIN ON </a:t>
              </a:r>
            </a:p>
            <a:p>
              <a:r>
                <a:rPr lang="en-US" sz="1100" dirty="0" err="1"/>
                <a:t>t.captain_id</a:t>
              </a:r>
              <a:r>
                <a:rPr lang="en-US" sz="1100" dirty="0"/>
                <a:t> = p1.player_id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4800" y="2952750"/>
            <a:ext cx="86106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p.player_first_name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p.player_last_name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p1.player_first_name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captain_first_name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p1.player_last_name 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captain_last_name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players p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 teams t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p.team_id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t.team_id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players p1 on p1.player_id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t.captain_id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captain_first_name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captain_last_name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59 (SBA): For each game list the names of the two teams that played and the name of the winning team.</a:t>
            </a:r>
            <a:endParaRPr lang="en-US" sz="2000" b="1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863" b="22339"/>
          <a:stretch/>
        </p:blipFill>
        <p:spPr bwMode="auto">
          <a:xfrm>
            <a:off x="171450" y="895350"/>
            <a:ext cx="8820150" cy="46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3733800" y="180975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Games-- 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" y="180975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Teams– t1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  <a:endCxn id="32" idx="1"/>
          </p:cNvCxnSpPr>
          <p:nvPr/>
        </p:nvCxnSpPr>
        <p:spPr>
          <a:xfrm>
            <a:off x="1981200" y="2228850"/>
            <a:ext cx="17526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01327" y="3038803"/>
            <a:ext cx="2257093" cy="523220"/>
          </a:xfrm>
          <a:prstGeom prst="borderCallout1">
            <a:avLst>
              <a:gd name="adj1" fmla="val -3347"/>
              <a:gd name="adj2" fmla="val 47717"/>
              <a:gd name="adj3" fmla="val -136589"/>
              <a:gd name="adj4" fmla="val 4690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JOIN ON </a:t>
            </a:r>
          </a:p>
          <a:p>
            <a:r>
              <a:rPr lang="en-US" sz="1400" dirty="0" err="1" smtClean="0"/>
              <a:t>g.first_team_id</a:t>
            </a:r>
            <a:r>
              <a:rPr lang="en-US" sz="1400" dirty="0" smtClean="0"/>
              <a:t> = t1.team_id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858000" y="1819603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Teams – t2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2" idx="3"/>
            <a:endCxn id="36" idx="1"/>
          </p:cNvCxnSpPr>
          <p:nvPr/>
        </p:nvCxnSpPr>
        <p:spPr>
          <a:xfrm>
            <a:off x="5181600" y="2228850"/>
            <a:ext cx="1676400" cy="985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4734" y="3020083"/>
            <a:ext cx="2533514" cy="523220"/>
          </a:xfrm>
          <a:prstGeom prst="borderCallout1">
            <a:avLst>
              <a:gd name="adj1" fmla="val -1338"/>
              <a:gd name="adj2" fmla="val 50745"/>
              <a:gd name="adj3" fmla="val -118510"/>
              <a:gd name="adj4" fmla="val 48831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JOIN ON </a:t>
            </a:r>
          </a:p>
          <a:p>
            <a:r>
              <a:rPr lang="en-US" dirty="0" err="1" smtClean="0"/>
              <a:t>g.second_team_id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t2.team_id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895350"/>
            <a:ext cx="36278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1450" y="3825109"/>
            <a:ext cx="927735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Black" pitchFamily="34" charset="0"/>
              </a:rPr>
              <a:t>S</a:t>
            </a:r>
            <a:r>
              <a:rPr lang="en-US" dirty="0" smtClean="0">
                <a:latin typeface="Arial Black" pitchFamily="34" charset="0"/>
              </a:rPr>
              <a:t>elect the names of the two participating teams  and then, …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Black" pitchFamily="34" charset="0"/>
              </a:rPr>
              <a:t>depending on the points scored, select the appropriate team name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8" grpId="0" animBg="1"/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59 (contd.): For each game list the names of the two teams that played and the name of the winning team.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3351759" y="1047806"/>
            <a:ext cx="1102615" cy="41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Games-- g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914400" y="1047806"/>
            <a:ext cx="1102615" cy="41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Teams– t1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33" idx="3"/>
            <a:endCxn id="32" idx="1"/>
          </p:cNvCxnSpPr>
          <p:nvPr/>
        </p:nvCxnSpPr>
        <p:spPr>
          <a:xfrm>
            <a:off x="2017015" y="1257382"/>
            <a:ext cx="133474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32343" y="1662408"/>
            <a:ext cx="1956369" cy="461665"/>
          </a:xfrm>
          <a:prstGeom prst="borderCallout1">
            <a:avLst>
              <a:gd name="adj1" fmla="val -3347"/>
              <a:gd name="adj2" fmla="val 47717"/>
              <a:gd name="adj3" fmla="val -56907"/>
              <a:gd name="adj4" fmla="val 4422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JOIN ON </a:t>
            </a:r>
          </a:p>
          <a:p>
            <a:r>
              <a:rPr lang="en-US" sz="1200" dirty="0" err="1" smtClean="0"/>
              <a:t>g.first_team_id</a:t>
            </a:r>
            <a:r>
              <a:rPr lang="en-US" sz="1200" dirty="0" smtClean="0"/>
              <a:t> = t1.team_id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731085" y="1052733"/>
            <a:ext cx="1102615" cy="41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Teams – t2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32" idx="3"/>
            <a:endCxn id="36" idx="1"/>
          </p:cNvCxnSpPr>
          <p:nvPr/>
        </p:nvCxnSpPr>
        <p:spPr>
          <a:xfrm>
            <a:off x="4454374" y="1257382"/>
            <a:ext cx="1276712" cy="492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6297" y="1653047"/>
            <a:ext cx="2196499" cy="461665"/>
          </a:xfrm>
          <a:prstGeom prst="borderCallout1">
            <a:avLst>
              <a:gd name="adj1" fmla="val -1338"/>
              <a:gd name="adj2" fmla="val 50745"/>
              <a:gd name="adj3" fmla="val -57041"/>
              <a:gd name="adj4" fmla="val 40696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JOIN ON </a:t>
            </a:r>
          </a:p>
          <a:p>
            <a:r>
              <a:rPr lang="en-US" sz="1200" dirty="0" err="1" smtClean="0"/>
              <a:t>g.second_team_id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t2.team_id 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628471" y="590550"/>
            <a:ext cx="2762929" cy="2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304800" y="2724150"/>
            <a:ext cx="86106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t1.team_name, t2.team_name, 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games 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teams t1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g.first_team_id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t1.team_id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 teams t2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g.second_team_id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t2.team_id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8" grpId="0" animBg="1"/>
      <p:bldP spid="1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59 (contd.): For each game list the names of the two teams that played and the name of the winning team.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628471" y="590550"/>
            <a:ext cx="2762929" cy="2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237565" y="971550"/>
            <a:ext cx="8610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t1.team_name, t2.team_name, 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games 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teams t1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g.first_team_id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t1.team_id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 teams t2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g.second_team_id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t2.team_id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Line Callout 2 1"/>
          <p:cNvSpPr/>
          <p:nvPr/>
        </p:nvSpPr>
        <p:spPr>
          <a:xfrm>
            <a:off x="2438400" y="3562350"/>
            <a:ext cx="5791200" cy="838200"/>
          </a:xfrm>
          <a:prstGeom prst="borderCallout2">
            <a:avLst>
              <a:gd name="adj1" fmla="val -955"/>
              <a:gd name="adj2" fmla="val 94774"/>
              <a:gd name="adj3" fmla="val -247977"/>
              <a:gd name="adj4" fmla="val 93848"/>
              <a:gd name="adj5" fmla="val -280066"/>
              <a:gd name="adj6" fmla="val 57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Depending on points, select the first team name or the second team 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04950"/>
            <a:ext cx="8229600" cy="167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364" y="971550"/>
            <a:ext cx="959223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t1.team_name 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first_team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t2.team_name 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second_team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WHEN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g.first_team_points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g.second_team_points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THEN 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.team_name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ELSE 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.team_name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"Winning team"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FROM games 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teams t1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g.first_team_id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.team_id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JOIN teams t2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g.second_team_id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.team_id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365" y="132521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59 (contd.): For each game list the names of the two teams that played and the name of the winning team.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628471" y="590550"/>
            <a:ext cx="2762929" cy="2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Line Callout 2 6"/>
          <p:cNvSpPr/>
          <p:nvPr/>
        </p:nvSpPr>
        <p:spPr>
          <a:xfrm>
            <a:off x="3352800" y="4171950"/>
            <a:ext cx="5791200" cy="838200"/>
          </a:xfrm>
          <a:prstGeom prst="borderCallout2">
            <a:avLst>
              <a:gd name="adj1" fmla="val -955"/>
              <a:gd name="adj2" fmla="val 94774"/>
              <a:gd name="adj3" fmla="val -247977"/>
              <a:gd name="adj4" fmla="val 93848"/>
              <a:gd name="adj5" fmla="val -283828"/>
              <a:gd name="adj6" fmla="val 74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Depending on points, select the first team name or the second team 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60 (College): </a:t>
            </a:r>
            <a:r>
              <a:rPr lang="en-US" sz="2000" b="1" dirty="0"/>
              <a:t>For each registration, list the student first and last name along with the course name, section name  and instructor first and last name for the corresponding section.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3407" y="1574712"/>
            <a:ext cx="6019799" cy="1295400"/>
            <a:chOff x="228601" y="285750"/>
            <a:chExt cx="6705599" cy="15430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664634" y="3620945"/>
            <a:ext cx="3494418" cy="307777"/>
          </a:xfrm>
          <a:prstGeom prst="borderCallout1">
            <a:avLst>
              <a:gd name="adj1" fmla="val -3347"/>
              <a:gd name="adj2" fmla="val 47717"/>
              <a:gd name="adj3" fmla="val -269391"/>
              <a:gd name="adj4" fmla="val -21190"/>
            </a:avLst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Black" pitchFamily="34" charset="0"/>
              </a:rPr>
              <a:t>1.</a:t>
            </a:r>
            <a:r>
              <a:rPr lang="en-US" sz="1400" dirty="0" smtClean="0"/>
              <a:t> JOIN with students table for student name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203" y="3729411"/>
            <a:ext cx="3572966" cy="307777"/>
          </a:xfrm>
          <a:prstGeom prst="borderCallout1">
            <a:avLst>
              <a:gd name="adj1" fmla="val -3347"/>
              <a:gd name="adj2" fmla="val 47717"/>
              <a:gd name="adj3" fmla="val -189709"/>
              <a:gd name="adj4" fmla="val 62535"/>
            </a:avLst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Black" pitchFamily="34" charset="0"/>
              </a:rPr>
              <a:t>2. </a:t>
            </a:r>
            <a:r>
              <a:rPr lang="en-US" sz="1400" dirty="0" smtClean="0"/>
              <a:t>JOIN with sections table to get instructor id</a:t>
            </a:r>
            <a:endParaRPr lang="en-US" sz="1400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2260210" y="2158730"/>
            <a:ext cx="190839" cy="17525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55930" y="2111416"/>
            <a:ext cx="4154727" cy="307777"/>
          </a:xfrm>
          <a:prstGeom prst="borderCallout1">
            <a:avLst>
              <a:gd name="adj1" fmla="val 49774"/>
              <a:gd name="adj2" fmla="val -529"/>
              <a:gd name="adj3" fmla="val 109666"/>
              <a:gd name="adj4" fmla="val -19246"/>
            </a:avLst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Black" pitchFamily="34" charset="0"/>
              </a:rPr>
              <a:t>3. </a:t>
            </a:r>
            <a:r>
              <a:rPr lang="en-US" sz="1400" dirty="0" smtClean="0"/>
              <a:t>Then JOIN with instructor table for instructor name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 flipV="1">
            <a:off x="2116844" y="1944779"/>
            <a:ext cx="2639086" cy="32052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</p:cxnSp>
      <p:sp>
        <p:nvSpPr>
          <p:cNvPr id="23" name="TextBox 22"/>
          <p:cNvSpPr txBox="1"/>
          <p:nvPr/>
        </p:nvSpPr>
        <p:spPr>
          <a:xfrm>
            <a:off x="343407" y="4171950"/>
            <a:ext cx="326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JOIN involves two columns!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" grpId="0" animBg="1"/>
      <p:bldP spid="17" grpId="0" animBg="1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760504"/>
            <a:ext cx="7315200" cy="6494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7565" y="1406426"/>
            <a:ext cx="86106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 err="1"/>
              <a:t>st.firstname</a:t>
            </a:r>
            <a:r>
              <a:rPr lang="en-US" dirty="0"/>
              <a:t>, </a:t>
            </a:r>
            <a:r>
              <a:rPr lang="en-US" dirty="0" err="1"/>
              <a:t>st.lastname</a:t>
            </a:r>
            <a:r>
              <a:rPr lang="en-US" dirty="0"/>
              <a:t>, </a:t>
            </a:r>
            <a:r>
              <a:rPr lang="en-US" dirty="0" err="1"/>
              <a:t>course_name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s.section_name</a:t>
            </a:r>
            <a:r>
              <a:rPr lang="en-US" dirty="0"/>
              <a:t>, </a:t>
            </a:r>
            <a:r>
              <a:rPr lang="en-US" dirty="0" err="1"/>
              <a:t>i.firstname</a:t>
            </a:r>
            <a:r>
              <a:rPr lang="en-US" dirty="0"/>
              <a:t> AS "</a:t>
            </a:r>
            <a:r>
              <a:rPr lang="en-US" dirty="0" err="1"/>
              <a:t>Inst</a:t>
            </a:r>
            <a:r>
              <a:rPr lang="en-US" dirty="0"/>
              <a:t> first name",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i.lastname</a:t>
            </a:r>
            <a:r>
              <a:rPr lang="en-US" dirty="0" smtClean="0"/>
              <a:t> </a:t>
            </a:r>
            <a:r>
              <a:rPr lang="en-US" dirty="0"/>
              <a:t>AS "</a:t>
            </a:r>
            <a:r>
              <a:rPr lang="en-US" dirty="0" err="1"/>
              <a:t>Inst</a:t>
            </a:r>
            <a:r>
              <a:rPr lang="en-US" dirty="0"/>
              <a:t> last name"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courses c 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/>
              <a:t>sections s ON </a:t>
            </a:r>
            <a:r>
              <a:rPr lang="en-US" dirty="0" err="1"/>
              <a:t>c.course_id</a:t>
            </a:r>
            <a:r>
              <a:rPr lang="en-US" dirty="0"/>
              <a:t> = </a:t>
            </a:r>
            <a:r>
              <a:rPr lang="en-US" dirty="0" err="1"/>
              <a:t>s.course_id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/>
              <a:t>registrations r ON </a:t>
            </a:r>
            <a:r>
              <a:rPr lang="en-US" dirty="0" err="1"/>
              <a:t>r.course_id</a:t>
            </a:r>
            <a:r>
              <a:rPr lang="en-US" dirty="0"/>
              <a:t> = </a:t>
            </a:r>
            <a:r>
              <a:rPr lang="en-US" dirty="0" err="1"/>
              <a:t>s.course_id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 err="1"/>
              <a:t>r.section_name</a:t>
            </a:r>
            <a:r>
              <a:rPr lang="en-US" dirty="0"/>
              <a:t> = </a:t>
            </a:r>
            <a:r>
              <a:rPr lang="en-US" dirty="0" err="1"/>
              <a:t>s.section_name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/>
              <a:t>instructors </a:t>
            </a:r>
            <a:r>
              <a:rPr lang="en-US" dirty="0" err="1"/>
              <a:t>i</a:t>
            </a:r>
            <a:r>
              <a:rPr lang="en-US" dirty="0"/>
              <a:t> ON </a:t>
            </a:r>
            <a:r>
              <a:rPr lang="en-US" dirty="0" err="1"/>
              <a:t>i.instructor_id</a:t>
            </a:r>
            <a:r>
              <a:rPr lang="en-US" dirty="0"/>
              <a:t> = </a:t>
            </a:r>
            <a:r>
              <a:rPr lang="en-US" dirty="0" err="1"/>
              <a:t>s.instructor_id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/>
              <a:t>students </a:t>
            </a:r>
            <a:r>
              <a:rPr lang="en-US" dirty="0" err="1"/>
              <a:t>st</a:t>
            </a:r>
            <a:r>
              <a:rPr lang="en-US" dirty="0"/>
              <a:t> ON </a:t>
            </a:r>
            <a:r>
              <a:rPr lang="en-US" dirty="0" err="1"/>
              <a:t>st.student_id</a:t>
            </a:r>
            <a:r>
              <a:rPr lang="en-US" dirty="0"/>
              <a:t> = </a:t>
            </a:r>
            <a:r>
              <a:rPr lang="en-US" dirty="0" err="1"/>
              <a:t>r.student_id</a:t>
            </a:r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1365" y="13252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60 (College, continued): For each registration, list the student first and last name along with the course name, section name  and instructor first and </a:t>
            </a:r>
            <a:r>
              <a:rPr lang="en-US" sz="2000" b="1" dirty="0"/>
              <a:t>l</a:t>
            </a:r>
            <a:r>
              <a:rPr lang="en-US" sz="2000" b="1" dirty="0" smtClean="0"/>
              <a:t>ast name for the corresponding section. </a:t>
            </a:r>
            <a:endParaRPr lang="en-US" sz="2000" b="1" dirty="0"/>
          </a:p>
        </p:txBody>
      </p:sp>
      <p:sp>
        <p:nvSpPr>
          <p:cNvPr id="21" name="Line Callout 2 20"/>
          <p:cNvSpPr/>
          <p:nvPr/>
        </p:nvSpPr>
        <p:spPr>
          <a:xfrm>
            <a:off x="3070103" y="4133850"/>
            <a:ext cx="5791200" cy="533400"/>
          </a:xfrm>
          <a:prstGeom prst="borderCallout2">
            <a:avLst>
              <a:gd name="adj1" fmla="val -955"/>
              <a:gd name="adj2" fmla="val 94774"/>
              <a:gd name="adj3" fmla="val -184385"/>
              <a:gd name="adj4" fmla="val 95663"/>
              <a:gd name="adj5" fmla="val -240656"/>
              <a:gd name="adj6" fmla="val 740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Note how the JOIN is done on two columns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61 (College): For each course, list the course name and the number of sections offered. For courses with no sections, show the number of sections as zero.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762000" y="318135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Courses  --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4500" y="318135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Sections -- s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1" y="1218620"/>
            <a:ext cx="6553199" cy="1505530"/>
            <a:chOff x="228601" y="285750"/>
            <a:chExt cx="6705599" cy="15430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Straight Arrow Connector 13"/>
          <p:cNvCxnSpPr>
            <a:stCxn id="2" idx="3"/>
            <a:endCxn id="7" idx="1"/>
          </p:cNvCxnSpPr>
          <p:nvPr/>
        </p:nvCxnSpPr>
        <p:spPr>
          <a:xfrm>
            <a:off x="2514600" y="3562350"/>
            <a:ext cx="30099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00" y="4319885"/>
            <a:ext cx="2007794" cy="523220"/>
          </a:xfrm>
          <a:prstGeom prst="borderCallout1">
            <a:avLst>
              <a:gd name="adj1" fmla="val -3347"/>
              <a:gd name="adj2" fmla="val 47717"/>
              <a:gd name="adj3" fmla="val -125206"/>
              <a:gd name="adj4" fmla="val 43700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LEFT JOIN ON </a:t>
            </a:r>
          </a:p>
          <a:p>
            <a:r>
              <a:rPr lang="en-US" sz="1400" dirty="0" err="1" smtClean="0"/>
              <a:t>c.course_id</a:t>
            </a:r>
            <a:r>
              <a:rPr lang="en-US" sz="1400" dirty="0" smtClean="0"/>
              <a:t> = </a:t>
            </a:r>
            <a:r>
              <a:rPr lang="en-US" sz="1400" dirty="0" err="1" smtClean="0"/>
              <a:t>s.course_id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61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5" y="285750"/>
            <a:ext cx="328185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278" y="-19050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283" y="3638550"/>
            <a:ext cx="76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Courses</a:t>
            </a:r>
            <a:endParaRPr lang="en-US" sz="1400" dirty="0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428093"/>
            <a:ext cx="2362200" cy="12198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3657600" y="112097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Sections</a:t>
            </a:r>
            <a:endParaRPr lang="en-US" sz="1400" dirty="0"/>
          </a:p>
        </p:txBody>
      </p:sp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05137"/>
            <a:ext cx="2667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3657878" y="2721173"/>
            <a:ext cx="969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Instructors</a:t>
            </a:r>
            <a:endParaRPr lang="en-US" sz="1400" dirty="0"/>
          </a:p>
        </p:txBody>
      </p:sp>
      <p:pic>
        <p:nvPicPr>
          <p:cNvPr id="20" name="Picture 1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5750"/>
            <a:ext cx="2209800" cy="279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6705600" y="1970"/>
            <a:ext cx="1131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Registrations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122932"/>
            <a:ext cx="3845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College Database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6" y="3912805"/>
            <a:ext cx="7014028" cy="113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19" grpId="0"/>
      <p:bldP spid="21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61 (College, continued): For each course, list the course name and the number of sections offered. For courses with no sections, show the number of sections as zero.</a:t>
            </a:r>
            <a:endParaRPr lang="en-US" sz="2000" b="1" dirty="0"/>
          </a:p>
        </p:txBody>
      </p:sp>
      <p:sp>
        <p:nvSpPr>
          <p:cNvPr id="4" name="Line Callout 1 3"/>
          <p:cNvSpPr/>
          <p:nvPr/>
        </p:nvSpPr>
        <p:spPr>
          <a:xfrm>
            <a:off x="6705600" y="1719838"/>
            <a:ext cx="2066365" cy="669541"/>
          </a:xfrm>
          <a:prstGeom prst="borderCallout1">
            <a:avLst>
              <a:gd name="adj1" fmla="val 49782"/>
              <a:gd name="adj2" fmla="val -2229"/>
              <a:gd name="adj3" fmla="val 134583"/>
              <a:gd name="adj4" fmla="val -322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Two courses without any sections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365" y="1123950"/>
            <a:ext cx="86106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courses c LEFT </a:t>
            </a:r>
            <a:r>
              <a:rPr lang="en-US" dirty="0"/>
              <a:t>JOIN sections s ON </a:t>
            </a:r>
            <a:r>
              <a:rPr lang="en-US" dirty="0" err="1"/>
              <a:t>c.course_id</a:t>
            </a:r>
            <a:r>
              <a:rPr lang="en-US" dirty="0"/>
              <a:t> = </a:t>
            </a:r>
            <a:r>
              <a:rPr lang="en-US" dirty="0" err="1" smtClean="0"/>
              <a:t>s.course_id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7565" y="3505021"/>
            <a:ext cx="494403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 err="1"/>
              <a:t>course_name</a:t>
            </a:r>
            <a:r>
              <a:rPr lang="en-US" dirty="0"/>
              <a:t>, </a:t>
            </a:r>
            <a:r>
              <a:rPr lang="en-US" dirty="0" smtClean="0"/>
              <a:t>COUNT(*)</a:t>
            </a:r>
            <a:endParaRPr lang="en-US" dirty="0"/>
          </a:p>
          <a:p>
            <a:r>
              <a:rPr lang="en-US" dirty="0"/>
              <a:t>FROM courses c</a:t>
            </a:r>
          </a:p>
          <a:p>
            <a:r>
              <a:rPr lang="en-US" dirty="0"/>
              <a:t>LEFT JOIN sections 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ON </a:t>
            </a:r>
            <a:r>
              <a:rPr lang="en-US" dirty="0" err="1"/>
              <a:t>c.course_id</a:t>
            </a:r>
            <a:r>
              <a:rPr lang="en-US" dirty="0"/>
              <a:t> = </a:t>
            </a:r>
            <a:r>
              <a:rPr lang="en-US" dirty="0" err="1"/>
              <a:t>s.course_id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course_name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57" y="3537866"/>
            <a:ext cx="2085975" cy="124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4876800" y="394335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endCxn id="3075" idx="3"/>
          </p:cNvCxnSpPr>
          <p:nvPr/>
        </p:nvCxnSpPr>
        <p:spPr>
          <a:xfrm rot="5400000">
            <a:off x="7416282" y="3041430"/>
            <a:ext cx="1770169" cy="466067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5943599" y="3954062"/>
            <a:ext cx="2124733" cy="410971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Callout 1 30"/>
          <p:cNvSpPr/>
          <p:nvPr/>
        </p:nvSpPr>
        <p:spPr>
          <a:xfrm>
            <a:off x="8382000" y="4629150"/>
            <a:ext cx="457200" cy="353199"/>
          </a:xfrm>
          <a:prstGeom prst="borderCallout1">
            <a:avLst>
              <a:gd name="adj1" fmla="val 18750"/>
              <a:gd name="adj2" fmla="val -8333"/>
              <a:gd name="adj3" fmla="val -104730"/>
              <a:gd name="adj4" fmla="val -636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!</a:t>
            </a:r>
          </a:p>
        </p:txBody>
      </p:sp>
      <p:sp>
        <p:nvSpPr>
          <p:cNvPr id="19" name="Freeform 18"/>
          <p:cNvSpPr/>
          <p:nvPr/>
        </p:nvSpPr>
        <p:spPr>
          <a:xfrm>
            <a:off x="945931" y="1562745"/>
            <a:ext cx="2490952" cy="199720"/>
          </a:xfrm>
          <a:custGeom>
            <a:avLst/>
            <a:gdLst>
              <a:gd name="connsiteX0" fmla="*/ 0 w 2490952"/>
              <a:gd name="connsiteY0" fmla="*/ 189210 h 199720"/>
              <a:gd name="connsiteX1" fmla="*/ 1177159 w 2490952"/>
              <a:gd name="connsiteY1" fmla="*/ 23 h 199720"/>
              <a:gd name="connsiteX2" fmla="*/ 2490952 w 2490952"/>
              <a:gd name="connsiteY2" fmla="*/ 199720 h 1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0952" h="199720">
                <a:moveTo>
                  <a:pt x="0" y="189210"/>
                </a:moveTo>
                <a:cubicBezTo>
                  <a:pt x="381000" y="93740"/>
                  <a:pt x="762000" y="-1729"/>
                  <a:pt x="1177159" y="23"/>
                </a:cubicBezTo>
                <a:cubicBezTo>
                  <a:pt x="1592318" y="1775"/>
                  <a:pt x="2041635" y="100747"/>
                  <a:pt x="2490952" y="199720"/>
                </a:cubicBez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5" y="1799064"/>
            <a:ext cx="5629835" cy="168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8600" y="3325956"/>
            <a:ext cx="5706035" cy="118154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1365" y="2389379"/>
            <a:ext cx="5706035" cy="118154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1799064"/>
            <a:ext cx="0" cy="1645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4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3" grpId="0"/>
      <p:bldP spid="21" grpId="0" animBg="1"/>
      <p:bldP spid="33" grpId="0" animBg="1"/>
      <p:bldP spid="31" grpId="0" animBg="1"/>
      <p:bldP spid="19" grpId="0" animBg="1"/>
      <p:bldP spid="16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61 (College, continued): For each course, list the course name and the number of sections offered. For courses with no sections, show the number of sections as zero.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7410" y="1276350"/>
            <a:ext cx="407979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SELECT </a:t>
            </a:r>
            <a:r>
              <a:rPr lang="en-US" sz="1600" dirty="0" err="1"/>
              <a:t>course_name</a:t>
            </a:r>
            <a:r>
              <a:rPr lang="en-US" sz="1600" dirty="0"/>
              <a:t>, </a:t>
            </a:r>
            <a:r>
              <a:rPr lang="en-US" sz="1600" dirty="0" smtClean="0"/>
              <a:t>COUNT(*)</a:t>
            </a:r>
            <a:endParaRPr lang="en-US" sz="1600" dirty="0"/>
          </a:p>
          <a:p>
            <a:r>
              <a:rPr lang="en-US" sz="1600" dirty="0"/>
              <a:t>FROM courses c</a:t>
            </a:r>
          </a:p>
          <a:p>
            <a:r>
              <a:rPr lang="en-US" sz="1600" dirty="0"/>
              <a:t>LEFT JOIN sections s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ON </a:t>
            </a:r>
            <a:r>
              <a:rPr lang="en-US" sz="1600" dirty="0" err="1"/>
              <a:t>c.course_id</a:t>
            </a:r>
            <a:r>
              <a:rPr lang="en-US" sz="1600" dirty="0"/>
              <a:t> = </a:t>
            </a:r>
            <a:r>
              <a:rPr lang="en-US" sz="1600" dirty="0" err="1"/>
              <a:t>s.course_id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 smtClean="0"/>
              <a:t>course_name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409950"/>
            <a:ext cx="2085975" cy="124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304267" y="3826146"/>
            <a:ext cx="2124733" cy="410971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8200" y="1276350"/>
            <a:ext cx="435236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SELECT </a:t>
            </a:r>
            <a:r>
              <a:rPr lang="en-US" sz="1600" dirty="0" err="1"/>
              <a:t>course_name</a:t>
            </a:r>
            <a:r>
              <a:rPr lang="en-US" sz="1600" dirty="0"/>
              <a:t>,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COUNT(</a:t>
            </a:r>
            <a:r>
              <a:rPr lang="en-US" sz="1600" dirty="0" err="1" smtClean="0"/>
              <a:t>s.course_id</a:t>
            </a:r>
            <a:r>
              <a:rPr lang="en-US" sz="1600" dirty="0"/>
              <a:t>)</a:t>
            </a:r>
          </a:p>
          <a:p>
            <a:r>
              <a:rPr lang="en-US" sz="1600" dirty="0"/>
              <a:t>FROM courses c</a:t>
            </a:r>
          </a:p>
          <a:p>
            <a:r>
              <a:rPr lang="en-US" sz="1600" dirty="0"/>
              <a:t>LEFT JOIN sections s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ON </a:t>
            </a:r>
            <a:r>
              <a:rPr lang="en-US" sz="1600" dirty="0" err="1"/>
              <a:t>c.course_id</a:t>
            </a:r>
            <a:r>
              <a:rPr lang="en-US" sz="1600" dirty="0"/>
              <a:t> = </a:t>
            </a:r>
            <a:r>
              <a:rPr lang="en-US" sz="1600" dirty="0" err="1"/>
              <a:t>s.course_id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course_name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2251"/>
            <a:ext cx="2057400" cy="122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758027" y="3835620"/>
            <a:ext cx="2124733" cy="410971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1905000" y="2808230"/>
            <a:ext cx="685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321970" y="2787210"/>
            <a:ext cx="685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95267" y="1581769"/>
            <a:ext cx="2124733" cy="20548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15" grpId="0" animBg="1"/>
      <p:bldP spid="17" grpId="0" animBg="1"/>
      <p:bldP spid="2" grpId="0" animBg="1"/>
      <p:bldP spid="20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1365" y="13252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61 (College, continued): For each course, list the course name and the number of sections offered. For courses with no sections, show the number of sections as zero.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1428750"/>
            <a:ext cx="7315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2400" dirty="0"/>
              <a:t>SELECT </a:t>
            </a:r>
            <a:r>
              <a:rPr lang="en-US" sz="2400" dirty="0" err="1"/>
              <a:t>course_name</a:t>
            </a:r>
            <a:r>
              <a:rPr lang="en-US" sz="2400" dirty="0"/>
              <a:t>, </a:t>
            </a:r>
            <a:r>
              <a:rPr lang="en-US" sz="2400" dirty="0" smtClean="0"/>
              <a:t>COUNT(</a:t>
            </a:r>
            <a:r>
              <a:rPr lang="en-US" sz="2400" dirty="0" err="1" smtClean="0"/>
              <a:t>s.course_id</a:t>
            </a:r>
            <a:r>
              <a:rPr lang="en-US" sz="2400" dirty="0"/>
              <a:t>)</a:t>
            </a:r>
          </a:p>
          <a:p>
            <a:r>
              <a:rPr lang="en-US" sz="2400" dirty="0"/>
              <a:t>FROM courses c</a:t>
            </a:r>
          </a:p>
          <a:p>
            <a:r>
              <a:rPr lang="en-US" sz="2400" dirty="0"/>
              <a:t>LEFT JOIN sections 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ON </a:t>
            </a:r>
            <a:r>
              <a:rPr lang="en-US" sz="2400" dirty="0" err="1"/>
              <a:t>c.course_id</a:t>
            </a:r>
            <a:r>
              <a:rPr lang="en-US" sz="2400" dirty="0"/>
              <a:t> = </a:t>
            </a:r>
            <a:r>
              <a:rPr lang="en-US" sz="2400" dirty="0" err="1"/>
              <a:t>s.course_id</a:t>
            </a:r>
            <a:endParaRPr lang="en-US" sz="2400" dirty="0"/>
          </a:p>
          <a:p>
            <a:r>
              <a:rPr lang="en-US" sz="2400" dirty="0"/>
              <a:t>GROUP BY </a:t>
            </a:r>
            <a:r>
              <a:rPr lang="en-US" sz="2400" dirty="0" err="1"/>
              <a:t>course_name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114800" y="1550240"/>
            <a:ext cx="3429000" cy="30418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ine Callout 1 11"/>
          <p:cNvSpPr/>
          <p:nvPr/>
        </p:nvSpPr>
        <p:spPr>
          <a:xfrm>
            <a:off x="5410201" y="3486150"/>
            <a:ext cx="3429000" cy="1143000"/>
          </a:xfrm>
          <a:prstGeom prst="borderCallout1">
            <a:avLst>
              <a:gd name="adj1" fmla="val -2632"/>
              <a:gd name="adj2" fmla="val 50491"/>
              <a:gd name="adj3" fmla="val -143118"/>
              <a:gd name="adj4" fmla="val 447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We can use any column from the sections table in the COUNT(). All of these will be NULL and hence not counted.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276350"/>
            <a:ext cx="215956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COUNT(*)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1276350"/>
            <a:ext cx="462819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COUNT(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s.course_id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12402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Counts number of rows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12402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Counts number of non-NULL values for column mentioned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1409700" y="2064900"/>
            <a:ext cx="723900" cy="939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448300" y="2089725"/>
            <a:ext cx="723900" cy="939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789224"/>
            <a:ext cx="7924800" cy="2230326"/>
            <a:chOff x="228601" y="285750"/>
            <a:chExt cx="6705599" cy="15430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33400" y="462975"/>
            <a:ext cx="6817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Schema for college Database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352550"/>
            <a:ext cx="1161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name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18010" y="1352550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Column names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420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03" y="361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Schema for SBA Database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03" y="830818"/>
            <a:ext cx="329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Tables too big to show in entirety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630" y="1581150"/>
            <a:ext cx="102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name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33774" y="1581150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Column names</a:t>
            </a:r>
            <a:endParaRPr lang="en-US" sz="1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/>
        </p:blipFill>
        <p:spPr bwMode="auto">
          <a:xfrm>
            <a:off x="149680" y="1818133"/>
            <a:ext cx="8820150" cy="166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8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85750"/>
            <a:ext cx="6019799" cy="1295400"/>
            <a:chOff x="228601" y="285750"/>
            <a:chExt cx="6705599" cy="15430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285750"/>
              <a:ext cx="6705599" cy="238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02740"/>
              <a:ext cx="49530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928877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4" y="1255014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1581150"/>
              <a:ext cx="41624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04800" y="179064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Query 46 (College): Get the first letter of the first name and the entire  last name for each student. 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2724150"/>
            <a:ext cx="62504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SUBSTRING(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1, 1),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3638550"/>
            <a:ext cx="376898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SUBSTRING(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1, 1)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04800" y="4208681"/>
            <a:ext cx="2057400" cy="612648"/>
          </a:xfrm>
          <a:prstGeom prst="borderCallout1">
            <a:avLst>
              <a:gd name="adj1" fmla="val -3552"/>
              <a:gd name="adj2" fmla="val 49905"/>
              <a:gd name="adj3" fmla="val -40185"/>
              <a:gd name="adj4" fmla="val 342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Function for getting parts of a textual field</a:t>
            </a:r>
            <a:endParaRPr lang="en-US" sz="1400" dirty="0"/>
          </a:p>
        </p:txBody>
      </p:sp>
      <p:sp>
        <p:nvSpPr>
          <p:cNvPr id="25" name="Line Callout 1 24"/>
          <p:cNvSpPr/>
          <p:nvPr/>
        </p:nvSpPr>
        <p:spPr>
          <a:xfrm>
            <a:off x="2743200" y="4208681"/>
            <a:ext cx="2057400" cy="612648"/>
          </a:xfrm>
          <a:prstGeom prst="borderCallout1">
            <a:avLst>
              <a:gd name="adj1" fmla="val -3552"/>
              <a:gd name="adj2" fmla="val 49905"/>
              <a:gd name="adj3" fmla="val -45332"/>
              <a:gd name="adj4" fmla="val 15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Field from which substring will be obtained</a:t>
            </a:r>
            <a:endParaRPr lang="en-US" sz="1400" dirty="0"/>
          </a:p>
        </p:txBody>
      </p:sp>
      <p:sp>
        <p:nvSpPr>
          <p:cNvPr id="26" name="Line Callout 1 25"/>
          <p:cNvSpPr/>
          <p:nvPr/>
        </p:nvSpPr>
        <p:spPr>
          <a:xfrm>
            <a:off x="5486400" y="4208681"/>
            <a:ext cx="3505200" cy="612648"/>
          </a:xfrm>
          <a:prstGeom prst="borderCallout1">
            <a:avLst>
              <a:gd name="adj1" fmla="val -3552"/>
              <a:gd name="adj2" fmla="val 49905"/>
              <a:gd name="adj3" fmla="val -62488"/>
              <a:gd name="adj4" fmla="val -440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Starting position and number of characters to get from the field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78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5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06864"/>
            <a:ext cx="190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SUBSTRING</a:t>
            </a:r>
          </a:p>
          <a:p>
            <a:r>
              <a:rPr lang="en-US" sz="2000" b="1" dirty="0" smtClean="0"/>
              <a:t>CHAR_LENGTH</a:t>
            </a:r>
          </a:p>
          <a:p>
            <a:r>
              <a:rPr lang="en-US" sz="2000" b="1" dirty="0" smtClean="0"/>
              <a:t>CONCAT</a:t>
            </a:r>
          </a:p>
          <a:p>
            <a:r>
              <a:rPr lang="en-US" sz="2000" b="1" dirty="0" smtClean="0"/>
              <a:t>LOWER</a:t>
            </a:r>
          </a:p>
          <a:p>
            <a:r>
              <a:rPr lang="en-US" sz="2000" b="1" dirty="0" smtClean="0"/>
              <a:t>UPPER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6195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SUBSTRING – aggregate function?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2875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No 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88595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Does not aggregate from multiple rows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94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38150"/>
            <a:ext cx="1905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03910"/>
            <a:ext cx="1905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CHAR_LENGTH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00245"/>
            <a:ext cx="1905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LOWER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057525"/>
            <a:ext cx="1905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UPPER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049583"/>
            <a:ext cx="1905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CONCAT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438150"/>
            <a:ext cx="4495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SUBSTRING(‘Elizabeth’, 2, 4) -&gt; ‘</a:t>
            </a:r>
            <a:r>
              <a:rPr lang="en-US" sz="2000" b="1" dirty="0" err="1" smtClean="0"/>
              <a:t>liza</a:t>
            </a:r>
            <a:r>
              <a:rPr lang="en-US" sz="2000" b="1" dirty="0" smtClean="0"/>
              <a:t>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1303910"/>
            <a:ext cx="4495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CHAR_LENGTH(‘Elizabeth’) -&gt; 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2200245"/>
            <a:ext cx="4495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LOWER(‘Elizabeth’) -&gt; ‘</a:t>
            </a:r>
            <a:r>
              <a:rPr lang="en-US" sz="2000" b="1" dirty="0" err="1" smtClean="0"/>
              <a:t>elizabeth</a:t>
            </a:r>
            <a:r>
              <a:rPr lang="en-US" sz="2000" b="1" dirty="0" smtClean="0"/>
              <a:t>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3057525"/>
            <a:ext cx="4495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UPPER(‘Elizabeth’) -&gt; ‘ELIZABETH’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3895695"/>
            <a:ext cx="4495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CONCAT(‘Elizabeth’, ‘ L. ’, ‘Taylor’) -&gt; ‘ELIZABETH L. Taylor’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895600" y="538178"/>
            <a:ext cx="68580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95600" y="1403938"/>
            <a:ext cx="68580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95600" y="2300273"/>
            <a:ext cx="68580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78521" y="3157553"/>
            <a:ext cx="68580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878521" y="4149611"/>
            <a:ext cx="68580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31854</TotalTime>
  <Words>2320</Words>
  <Application>Microsoft Macintosh PowerPoint</Application>
  <PresentationFormat>On-screen Show (16:9)</PresentationFormat>
  <Paragraphs>357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 Black</vt:lpstr>
      <vt:lpstr>Calibri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Viswa Viswanathan</cp:lastModifiedBy>
  <cp:revision>454</cp:revision>
  <cp:lastPrinted>2015-09-29T15:29:06Z</cp:lastPrinted>
  <dcterms:created xsi:type="dcterms:W3CDTF">2013-08-01T19:11:04Z</dcterms:created>
  <dcterms:modified xsi:type="dcterms:W3CDTF">2016-06-30T01:57:06Z</dcterms:modified>
</cp:coreProperties>
</file>