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1" r:id="rId2"/>
    <p:sldId id="256" r:id="rId3"/>
    <p:sldId id="257"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8644" autoAdjust="0"/>
  </p:normalViewPr>
  <p:slideViewPr>
    <p:cSldViewPr snapToGrid="0" snapToObjects="1">
      <p:cViewPr>
        <p:scale>
          <a:sx n="84" d="100"/>
          <a:sy n="84" d="100"/>
        </p:scale>
        <p:origin x="-1464" y="-5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191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9354FD-509D-4049-9C1D-B5F1F30C79FF}" type="datetimeFigureOut">
              <a:rPr lang="en-US" smtClean="0"/>
              <a:t>10/21/2013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1B058C-AE36-D448-B86A-F4DD05801EAE}" type="slidenum">
              <a:rPr lang="en-US" smtClean="0"/>
              <a:t>‹#›</a:t>
            </a:fld>
            <a:endParaRPr lang="en-US"/>
          </a:p>
        </p:txBody>
      </p:sp>
    </p:spTree>
    <p:extLst>
      <p:ext uri="{BB962C8B-B14F-4D97-AF65-F5344CB8AC3E}">
        <p14:creationId xmlns:p14="http://schemas.microsoft.com/office/powerpoint/2010/main" val="42635212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a 1:1 relationship because one projector can be in at most one classroom and one classroom</a:t>
            </a:r>
            <a:r>
              <a:rPr lang="en-US" baseline="0" dirty="0" smtClean="0"/>
              <a:t> can have at most one projector. Therefore we do not use any crow-feet.</a:t>
            </a:r>
          </a:p>
          <a:p>
            <a:endParaRPr lang="en-US" baseline="0" dirty="0" smtClean="0"/>
          </a:p>
          <a:p>
            <a:r>
              <a:rPr lang="en-US" baseline="0" dirty="0" smtClean="0"/>
              <a:t>We also note that a classroom is allowed not to have a projector and a projector is allowed not to be associated with a classroom. Therefore both halves are dashed.</a:t>
            </a:r>
            <a:endParaRPr lang="en-US" dirty="0"/>
          </a:p>
        </p:txBody>
      </p:sp>
      <p:sp>
        <p:nvSpPr>
          <p:cNvPr id="4" name="Slide Number Placeholder 3"/>
          <p:cNvSpPr>
            <a:spLocks noGrp="1"/>
          </p:cNvSpPr>
          <p:nvPr>
            <p:ph type="sldNum" sz="quarter" idx="10"/>
          </p:nvPr>
        </p:nvSpPr>
        <p:spPr/>
        <p:txBody>
          <a:bodyPr/>
          <a:lstStyle/>
          <a:p>
            <a:fld id="{C41B058C-AE36-D448-B86A-F4DD05801EAE}" type="slidenum">
              <a:rPr lang="en-US" smtClean="0"/>
              <a:t>2</a:t>
            </a:fld>
            <a:endParaRPr lang="en-US"/>
          </a:p>
        </p:txBody>
      </p:sp>
    </p:spTree>
    <p:extLst>
      <p:ext uri="{BB962C8B-B14F-4D97-AF65-F5344CB8AC3E}">
        <p14:creationId xmlns:p14="http://schemas.microsoft.com/office/powerpoint/2010/main" val="145060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Recall that while trying to identify the degree of a relationship we take </a:t>
            </a:r>
            <a:r>
              <a:rPr lang="en-US" b="1" baseline="0" dirty="0" smtClean="0"/>
              <a:t>one instance∫ of </a:t>
            </a:r>
            <a:r>
              <a:rPr lang="en-US" b="0" baseline="0" dirty="0" smtClean="0"/>
              <a:t>one entity type and see how many instances of the other entity type it can be related to – at least and at most. The upper limit determines whether or not we place a crow-foot on the opposite side, and the lower limit determines whether the line on its own side is dashed or not.</a:t>
            </a:r>
          </a:p>
          <a:p>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see a </a:t>
            </a:r>
            <a:r>
              <a:rPr lang="en-US" dirty="0" err="1" smtClean="0"/>
              <a:t>m:n</a:t>
            </a:r>
            <a:r>
              <a:rPr lang="en-US" dirty="0" smtClean="0"/>
              <a:t> relationship because an actor can star</a:t>
            </a:r>
            <a:r>
              <a:rPr lang="en-US" baseline="0" dirty="0" smtClean="0"/>
              <a:t> in many movies and a move can also have many actors – upper limit. Thus we have a crow-foot on either end.</a:t>
            </a:r>
          </a:p>
          <a:p>
            <a:endParaRPr lang="en-US" b="0" baseline="0" dirty="0" smtClean="0"/>
          </a:p>
          <a:p>
            <a:r>
              <a:rPr lang="en-US" b="0" baseline="0" dirty="0" smtClean="0"/>
              <a:t>From the description we also see that every actor has to star in at least one movie and each movie must have at least one actor – hence the solid line at both ends.</a:t>
            </a:r>
          </a:p>
        </p:txBody>
      </p:sp>
      <p:sp>
        <p:nvSpPr>
          <p:cNvPr id="4" name="Slide Number Placeholder 3"/>
          <p:cNvSpPr>
            <a:spLocks noGrp="1"/>
          </p:cNvSpPr>
          <p:nvPr>
            <p:ph type="sldNum" sz="quarter" idx="10"/>
          </p:nvPr>
        </p:nvSpPr>
        <p:spPr/>
        <p:txBody>
          <a:bodyPr/>
          <a:lstStyle/>
          <a:p>
            <a:fld id="{C41B058C-AE36-D448-B86A-F4DD05801EAE}" type="slidenum">
              <a:rPr lang="en-US" smtClean="0"/>
              <a:t>3</a:t>
            </a:fld>
            <a:endParaRPr lang="en-US"/>
          </a:p>
        </p:txBody>
      </p:sp>
    </p:spTree>
    <p:extLst>
      <p:ext uri="{BB962C8B-B14F-4D97-AF65-F5344CB8AC3E}">
        <p14:creationId xmlns:p14="http://schemas.microsoft.com/office/powerpoint/2010/main" val="1450600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Hotel does not have to be an entity type in the diagram – we have just one hotel and no more instances. We are doing the modeling for a specific hotel’s situation and hence do not need an entity type for it.</a:t>
            </a:r>
          </a:p>
          <a:p>
            <a:endParaRPr lang="en-US" b="0" baseline="0" dirty="0" smtClean="0"/>
          </a:p>
          <a:p>
            <a:r>
              <a:rPr lang="en-US" b="0" baseline="0" dirty="0" smtClean="0"/>
              <a:t>Room and Furniture then emerge as the entity types of interest.</a:t>
            </a:r>
          </a:p>
          <a:p>
            <a:endParaRPr lang="en-US" b="0" baseline="0" dirty="0" smtClean="0"/>
          </a:p>
          <a:p>
            <a:r>
              <a:rPr lang="en-US" b="0" baseline="0" dirty="0" smtClean="0"/>
              <a:t>Each room is allowed to have many pieces of furniture, but a piece of furniture can only be in one room at most. We thus have a 1:n relationship.</a:t>
            </a:r>
          </a:p>
          <a:p>
            <a:endParaRPr lang="en-US" b="0" baseline="0" dirty="0" smtClean="0"/>
          </a:p>
          <a:p>
            <a:r>
              <a:rPr lang="en-US" b="0" baseline="0" dirty="0" smtClean="0"/>
              <a:t>A room need not have any piece of furniture, but a piece of furniture must be in one room. Thus Furniture has obligatory participation and Room has optional or non-obligatory participation. So we have a dashed line near Room and a solid line near Furniture.</a:t>
            </a:r>
          </a:p>
        </p:txBody>
      </p:sp>
      <p:sp>
        <p:nvSpPr>
          <p:cNvPr id="4" name="Slide Number Placeholder 3"/>
          <p:cNvSpPr>
            <a:spLocks noGrp="1"/>
          </p:cNvSpPr>
          <p:nvPr>
            <p:ph type="sldNum" sz="quarter" idx="10"/>
          </p:nvPr>
        </p:nvSpPr>
        <p:spPr/>
        <p:txBody>
          <a:bodyPr/>
          <a:lstStyle/>
          <a:p>
            <a:fld id="{C41B058C-AE36-D448-B86A-F4DD05801EAE}" type="slidenum">
              <a:rPr lang="en-US" smtClean="0"/>
              <a:t>4</a:t>
            </a:fld>
            <a:endParaRPr lang="en-US"/>
          </a:p>
        </p:txBody>
      </p:sp>
    </p:spTree>
    <p:extLst>
      <p:ext uri="{BB962C8B-B14F-4D97-AF65-F5344CB8AC3E}">
        <p14:creationId xmlns:p14="http://schemas.microsoft.com/office/powerpoint/2010/main" val="145060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Company does not need to be an entity type here because it only sets the context where everything is happening. We do not have interesting instances of company that participate in relationships.</a:t>
            </a:r>
          </a:p>
          <a:p>
            <a:endParaRPr lang="en-US" b="0" baseline="0" dirty="0" smtClean="0"/>
          </a:p>
          <a:p>
            <a:r>
              <a:rPr lang="en-US" b="0" baseline="0" dirty="0" smtClean="0"/>
              <a:t>Machines and spare parts have a 1:n relationship and employees and machines also have a 1:n relationships – hence the crow-feet.</a:t>
            </a:r>
          </a:p>
          <a:p>
            <a:endParaRPr lang="en-US" b="0" baseline="0" dirty="0" smtClean="0"/>
          </a:p>
          <a:p>
            <a:r>
              <a:rPr lang="en-US" b="0" baseline="0" dirty="0" smtClean="0"/>
              <a:t>Every machine need not have a spare part, but every spare part is associated with exactly one machine – hence the dashed line near Machine and a solid line near Spare Part.</a:t>
            </a:r>
          </a:p>
          <a:p>
            <a:endParaRPr lang="en-US" b="0" baseline="0" dirty="0" smtClean="0"/>
          </a:p>
          <a:p>
            <a:r>
              <a:rPr lang="en-US" b="0" baseline="0" dirty="0" smtClean="0"/>
              <a:t>Every employee need not be responsible for a machine, but every machine has an employee associated with it. Hence the the solid line near Machine and the dashed line near Employee.</a:t>
            </a:r>
          </a:p>
        </p:txBody>
      </p:sp>
      <p:sp>
        <p:nvSpPr>
          <p:cNvPr id="4" name="Slide Number Placeholder 3"/>
          <p:cNvSpPr>
            <a:spLocks noGrp="1"/>
          </p:cNvSpPr>
          <p:nvPr>
            <p:ph type="sldNum" sz="quarter" idx="10"/>
          </p:nvPr>
        </p:nvSpPr>
        <p:spPr/>
        <p:txBody>
          <a:bodyPr/>
          <a:lstStyle/>
          <a:p>
            <a:fld id="{C41B058C-AE36-D448-B86A-F4DD05801EAE}" type="slidenum">
              <a:rPr lang="en-US" smtClean="0"/>
              <a:t>5</a:t>
            </a:fld>
            <a:endParaRPr lang="en-US"/>
          </a:p>
        </p:txBody>
      </p:sp>
    </p:spTree>
    <p:extLst>
      <p:ext uri="{BB962C8B-B14F-4D97-AF65-F5344CB8AC3E}">
        <p14:creationId xmlns:p14="http://schemas.microsoft.com/office/powerpoint/2010/main" val="145060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Company does not need to be an entity type here because it only sets the context where everything is happening. We do not have interesting instances of company that participate in relationships.</a:t>
            </a:r>
          </a:p>
          <a:p>
            <a:endParaRPr lang="en-US" b="0" baseline="0" dirty="0" smtClean="0"/>
          </a:p>
          <a:p>
            <a:r>
              <a:rPr lang="en-US" b="0" baseline="0" dirty="0" smtClean="0"/>
              <a:t>Product line and Product have a 1:n relationship and Employee and Product Line also have a 1:n relationship.</a:t>
            </a:r>
          </a:p>
          <a:p>
            <a:endParaRPr lang="en-US" b="0" baseline="0" dirty="0" smtClean="0"/>
          </a:p>
          <a:p>
            <a:r>
              <a:rPr lang="en-US" b="0" baseline="0" dirty="0" smtClean="0"/>
              <a:t>Since every product must belong to one product line, we have a solid line near Product. Every product line need not have a product in it and hence we have a dashed line near Product Line.</a:t>
            </a:r>
          </a:p>
          <a:p>
            <a:endParaRPr lang="en-US" b="0" baseline="0" dirty="0" smtClean="0"/>
          </a:p>
          <a:p>
            <a:r>
              <a:rPr lang="en-US" b="0" baseline="0" dirty="0" smtClean="0"/>
              <a:t>Every product line has to have an employee responsible for it. And so Product Line has a solid line in this relationship. Every employee need not be the manager of a product line and hence Employee has a dashed line in this relationship.</a:t>
            </a:r>
          </a:p>
          <a:p>
            <a:endParaRPr lang="en-US" b="0" baseline="0" dirty="0" smtClean="0"/>
          </a:p>
        </p:txBody>
      </p:sp>
      <p:sp>
        <p:nvSpPr>
          <p:cNvPr id="4" name="Slide Number Placeholder 3"/>
          <p:cNvSpPr>
            <a:spLocks noGrp="1"/>
          </p:cNvSpPr>
          <p:nvPr>
            <p:ph type="sldNum" sz="quarter" idx="10"/>
          </p:nvPr>
        </p:nvSpPr>
        <p:spPr/>
        <p:txBody>
          <a:bodyPr/>
          <a:lstStyle/>
          <a:p>
            <a:fld id="{C41B058C-AE36-D448-B86A-F4DD05801EAE}" type="slidenum">
              <a:rPr lang="en-US" smtClean="0"/>
              <a:t>6</a:t>
            </a:fld>
            <a:endParaRPr lang="en-US"/>
          </a:p>
        </p:txBody>
      </p:sp>
    </p:spTree>
    <p:extLst>
      <p:ext uri="{BB962C8B-B14F-4D97-AF65-F5344CB8AC3E}">
        <p14:creationId xmlns:p14="http://schemas.microsoft.com/office/powerpoint/2010/main" val="145060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A3E649-E145-0D40-A649-BDF092EF43C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37636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3E649-E145-0D40-A649-BDF092EF43C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55808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3E649-E145-0D40-A649-BDF092EF43C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240087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3E649-E145-0D40-A649-BDF092EF43C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147885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3E649-E145-0D40-A649-BDF092EF43C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416129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A3E649-E145-0D40-A649-BDF092EF43C8}" type="datetimeFigureOut">
              <a:rPr lang="en-US" smtClean="0"/>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242466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A3E649-E145-0D40-A649-BDF092EF43C8}" type="datetimeFigureOut">
              <a:rPr lang="en-US" smtClean="0"/>
              <a:t>10/21/2013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12840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3E649-E145-0D40-A649-BDF092EF43C8}" type="datetimeFigureOut">
              <a:rPr lang="en-US" smtClean="0"/>
              <a:t>10/21/2013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171514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3E649-E145-0D40-A649-BDF092EF43C8}" type="datetimeFigureOut">
              <a:rPr lang="en-US" smtClean="0"/>
              <a:t>10/21/2013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114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3E649-E145-0D40-A649-BDF092EF43C8}" type="datetimeFigureOut">
              <a:rPr lang="en-US" smtClean="0"/>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396481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3E649-E145-0D40-A649-BDF092EF43C8}" type="datetimeFigureOut">
              <a:rPr lang="en-US" smtClean="0"/>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405D3-928F-2A40-8E98-A7EB1A3EF3B6}" type="slidenum">
              <a:rPr lang="en-US" smtClean="0"/>
              <a:t>‹#›</a:t>
            </a:fld>
            <a:endParaRPr lang="en-US"/>
          </a:p>
        </p:txBody>
      </p:sp>
    </p:spTree>
    <p:extLst>
      <p:ext uri="{BB962C8B-B14F-4D97-AF65-F5344CB8AC3E}">
        <p14:creationId xmlns:p14="http://schemas.microsoft.com/office/powerpoint/2010/main" val="161742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3E649-E145-0D40-A649-BDF092EF43C8}" type="datetimeFigureOut">
              <a:rPr lang="en-US" smtClean="0"/>
              <a:t>10/21/2013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405D3-928F-2A40-8E98-A7EB1A3EF3B6}" type="slidenum">
              <a:rPr lang="en-US" smtClean="0"/>
              <a:t>‹#›</a:t>
            </a:fld>
            <a:endParaRPr lang="en-US"/>
          </a:p>
        </p:txBody>
      </p:sp>
    </p:spTree>
    <p:extLst>
      <p:ext uri="{BB962C8B-B14F-4D97-AF65-F5344CB8AC3E}">
        <p14:creationId xmlns:p14="http://schemas.microsoft.com/office/powerpoint/2010/main" val="107557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1636" y="3330222"/>
            <a:ext cx="5527475" cy="523220"/>
          </a:xfrm>
          <a:prstGeom prst="rect">
            <a:avLst/>
          </a:prstGeom>
          <a:noFill/>
        </p:spPr>
        <p:txBody>
          <a:bodyPr wrap="none" rtlCol="0">
            <a:spAutoFit/>
          </a:bodyPr>
          <a:lstStyle/>
          <a:p>
            <a:r>
              <a:rPr lang="en-US" sz="2800" dirty="0" smtClean="0">
                <a:latin typeface="Arial Black" pitchFamily="34" charset="0"/>
              </a:rPr>
              <a:t>ERD Assignment 1 Solution</a:t>
            </a:r>
            <a:endParaRPr lang="en-US" sz="2800" dirty="0">
              <a:latin typeface="Arial Black" pitchFamily="34" charset="0"/>
            </a:endParaRPr>
          </a:p>
        </p:txBody>
      </p:sp>
    </p:spTree>
    <p:extLst>
      <p:ext uri="{BB962C8B-B14F-4D97-AF65-F5344CB8AC3E}">
        <p14:creationId xmlns:p14="http://schemas.microsoft.com/office/powerpoint/2010/main" val="62352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 3.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15" y="1823336"/>
            <a:ext cx="8877300" cy="3098800"/>
          </a:xfrm>
          <a:prstGeom prst="rect">
            <a:avLst/>
          </a:prstGeom>
        </p:spPr>
      </p:pic>
      <p:sp>
        <p:nvSpPr>
          <p:cNvPr id="5" name="TextBox 4"/>
          <p:cNvSpPr txBox="1"/>
          <p:nvPr/>
        </p:nvSpPr>
        <p:spPr>
          <a:xfrm>
            <a:off x="737461" y="758016"/>
            <a:ext cx="7743337" cy="1015663"/>
          </a:xfrm>
          <a:prstGeom prst="rect">
            <a:avLst/>
          </a:prstGeom>
          <a:noFill/>
        </p:spPr>
        <p:txBody>
          <a:bodyPr wrap="square" rtlCol="0">
            <a:spAutoFit/>
          </a:bodyPr>
          <a:lstStyle/>
          <a:p>
            <a:r>
              <a:rPr lang="en-US" sz="2000" dirty="0" smtClean="0"/>
              <a:t>Q1: Each classroom has one projector or none. Each projector could be in a classroom or not. </a:t>
            </a:r>
          </a:p>
          <a:p>
            <a:r>
              <a:rPr lang="en-US" sz="2000" dirty="0" smtClean="0"/>
              <a:t>: </a:t>
            </a:r>
            <a:endParaRPr lang="en-US" sz="2000" dirty="0"/>
          </a:p>
        </p:txBody>
      </p:sp>
    </p:spTree>
    <p:extLst>
      <p:ext uri="{BB962C8B-B14F-4D97-AF65-F5344CB8AC3E}">
        <p14:creationId xmlns:p14="http://schemas.microsoft.com/office/powerpoint/2010/main" val="192926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021" y="758016"/>
            <a:ext cx="8294091" cy="1015663"/>
          </a:xfrm>
          <a:prstGeom prst="rect">
            <a:avLst/>
          </a:prstGeom>
          <a:noFill/>
        </p:spPr>
        <p:txBody>
          <a:bodyPr wrap="square" rtlCol="0">
            <a:spAutoFit/>
          </a:bodyPr>
          <a:lstStyle/>
          <a:p>
            <a:r>
              <a:rPr lang="en-US" sz="2000" dirty="0" smtClean="0"/>
              <a:t>Q2: Each actor stars in one or more movies. Each movie has one or more actors starring in it.</a:t>
            </a:r>
          </a:p>
          <a:p>
            <a:r>
              <a:rPr lang="en-US" sz="2000" dirty="0" smtClean="0"/>
              <a:t>: </a:t>
            </a:r>
            <a:endParaRPr lang="en-US" sz="2000" dirty="0"/>
          </a:p>
        </p:txBody>
      </p:sp>
      <p:pic>
        <p:nvPicPr>
          <p:cNvPr id="2" name="Picture 1" descr="actor-movi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00" y="2362200"/>
            <a:ext cx="8623012" cy="2028944"/>
          </a:xfrm>
          <a:prstGeom prst="rect">
            <a:avLst/>
          </a:prstGeom>
        </p:spPr>
      </p:pic>
    </p:spTree>
    <p:extLst>
      <p:ext uri="{BB962C8B-B14F-4D97-AF65-F5344CB8AC3E}">
        <p14:creationId xmlns:p14="http://schemas.microsoft.com/office/powerpoint/2010/main" val="383420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021" y="758016"/>
            <a:ext cx="8294091" cy="1015663"/>
          </a:xfrm>
          <a:prstGeom prst="rect">
            <a:avLst/>
          </a:prstGeom>
          <a:noFill/>
        </p:spPr>
        <p:txBody>
          <a:bodyPr wrap="square" rtlCol="0">
            <a:spAutoFit/>
          </a:bodyPr>
          <a:lstStyle/>
          <a:p>
            <a:r>
              <a:rPr lang="en-US" sz="2000" dirty="0" smtClean="0"/>
              <a:t>Q3: A hotel has many rooms and many pieces of furniture. Each room could have many pieces of furniture or none. Every piece of furniture has to be in one room. </a:t>
            </a:r>
          </a:p>
        </p:txBody>
      </p:sp>
      <p:pic>
        <p:nvPicPr>
          <p:cNvPr id="3" name="Picture 2" descr="room-furni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1930400"/>
            <a:ext cx="8331200" cy="2984500"/>
          </a:xfrm>
          <a:prstGeom prst="rect">
            <a:avLst/>
          </a:prstGeom>
        </p:spPr>
      </p:pic>
    </p:spTree>
    <p:extLst>
      <p:ext uri="{BB962C8B-B14F-4D97-AF65-F5344CB8AC3E}">
        <p14:creationId xmlns:p14="http://schemas.microsoft.com/office/powerpoint/2010/main" val="223660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chine-spare-employe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85800"/>
            <a:ext cx="8978900" cy="5473700"/>
          </a:xfrm>
          <a:prstGeom prst="rect">
            <a:avLst/>
          </a:prstGeom>
        </p:spPr>
      </p:pic>
      <p:sp>
        <p:nvSpPr>
          <p:cNvPr id="5" name="TextBox 4"/>
          <p:cNvSpPr txBox="1"/>
          <p:nvPr/>
        </p:nvSpPr>
        <p:spPr>
          <a:xfrm>
            <a:off x="3999221" y="2917016"/>
            <a:ext cx="4331979" cy="2554545"/>
          </a:xfrm>
          <a:prstGeom prst="rect">
            <a:avLst/>
          </a:prstGeom>
          <a:noFill/>
        </p:spPr>
        <p:txBody>
          <a:bodyPr wrap="square" rtlCol="0">
            <a:spAutoFit/>
          </a:bodyPr>
          <a:lstStyle/>
          <a:p>
            <a:r>
              <a:rPr lang="en-US" sz="2000" dirty="0" smtClean="0"/>
              <a:t>Q4: A company has many machines. A machine requires many spare parts or none. Each spare part is meant for a specific machine. Each employee is assigned to maintain many machines or none. Each machine is assigned a specific employee for its maintenance. </a:t>
            </a:r>
          </a:p>
          <a:p>
            <a:endParaRPr lang="en-US" sz="2000" dirty="0" smtClean="0"/>
          </a:p>
        </p:txBody>
      </p:sp>
    </p:spTree>
    <p:extLst>
      <p:ext uri="{BB962C8B-B14F-4D97-AF65-F5344CB8AC3E}">
        <p14:creationId xmlns:p14="http://schemas.microsoft.com/office/powerpoint/2010/main" val="119126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mployee-product-product-lin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812800"/>
            <a:ext cx="8255000" cy="5232400"/>
          </a:xfrm>
          <a:prstGeom prst="rect">
            <a:avLst/>
          </a:prstGeom>
        </p:spPr>
      </p:pic>
      <p:sp>
        <p:nvSpPr>
          <p:cNvPr id="5" name="TextBox 4"/>
          <p:cNvSpPr txBox="1"/>
          <p:nvPr/>
        </p:nvSpPr>
        <p:spPr>
          <a:xfrm>
            <a:off x="3923021" y="2933655"/>
            <a:ext cx="4611379" cy="2862322"/>
          </a:xfrm>
          <a:prstGeom prst="rect">
            <a:avLst/>
          </a:prstGeom>
          <a:noFill/>
        </p:spPr>
        <p:txBody>
          <a:bodyPr wrap="square" rtlCol="0">
            <a:spAutoFit/>
          </a:bodyPr>
          <a:lstStyle/>
          <a:p>
            <a:r>
              <a:rPr lang="en-US" sz="2000" dirty="0" smtClean="0"/>
              <a:t>Q5: A company sells many products. Each product belongs to one product line, but each product line could have many products or none. Each product line has an employee assigned as its product manager. Each employee could be the product manager for many product lines or none. </a:t>
            </a:r>
          </a:p>
          <a:p>
            <a:r>
              <a:rPr lang="en-US" sz="2000" dirty="0" smtClean="0"/>
              <a:t> </a:t>
            </a:r>
          </a:p>
        </p:txBody>
      </p:sp>
    </p:spTree>
    <p:extLst>
      <p:ext uri="{BB962C8B-B14F-4D97-AF65-F5344CB8AC3E}">
        <p14:creationId xmlns:p14="http://schemas.microsoft.com/office/powerpoint/2010/main" val="4019342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TotalTime>
  <Words>799</Words>
  <Application>Microsoft Office PowerPoint</Application>
  <PresentationFormat>On-screen Show (4:3)</PresentationFormat>
  <Paragraphs>43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 Viswanathan</dc:creator>
  <cp:lastModifiedBy>Administrator</cp:lastModifiedBy>
  <cp:revision>9</cp:revision>
  <dcterms:created xsi:type="dcterms:W3CDTF">2013-10-19T18:59:29Z</dcterms:created>
  <dcterms:modified xsi:type="dcterms:W3CDTF">2013-10-21T19:52:48Z</dcterms:modified>
</cp:coreProperties>
</file>