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56" r:id="rId2"/>
    <p:sldId id="257" r:id="rId3"/>
    <p:sldId id="258" r:id="rId4"/>
    <p:sldId id="259" r:id="rId5"/>
    <p:sldId id="268" r:id="rId6"/>
    <p:sldId id="260" r:id="rId7"/>
    <p:sldId id="302" r:id="rId8"/>
    <p:sldId id="261" r:id="rId9"/>
    <p:sldId id="263" r:id="rId10"/>
    <p:sldId id="266" r:id="rId11"/>
    <p:sldId id="269" r:id="rId12"/>
    <p:sldId id="270" r:id="rId13"/>
    <p:sldId id="264" r:id="rId14"/>
    <p:sldId id="265" r:id="rId15"/>
    <p:sldId id="271" r:id="rId16"/>
    <p:sldId id="274" r:id="rId17"/>
    <p:sldId id="272" r:id="rId18"/>
    <p:sldId id="273" r:id="rId19"/>
    <p:sldId id="281" r:id="rId20"/>
    <p:sldId id="275" r:id="rId21"/>
    <p:sldId id="276" r:id="rId22"/>
    <p:sldId id="277" r:id="rId23"/>
    <p:sldId id="278" r:id="rId24"/>
    <p:sldId id="279" r:id="rId25"/>
    <p:sldId id="282" r:id="rId26"/>
    <p:sldId id="286" r:id="rId27"/>
    <p:sldId id="305" r:id="rId28"/>
    <p:sldId id="287" r:id="rId29"/>
    <p:sldId id="324" r:id="rId30"/>
    <p:sldId id="292" r:id="rId31"/>
    <p:sldId id="293" r:id="rId32"/>
    <p:sldId id="288" r:id="rId33"/>
    <p:sldId id="289" r:id="rId34"/>
    <p:sldId id="290" r:id="rId35"/>
    <p:sldId id="323" r:id="rId36"/>
    <p:sldId id="325" r:id="rId37"/>
    <p:sldId id="326" r:id="rId38"/>
    <p:sldId id="304" r:id="rId39"/>
    <p:sldId id="291" r:id="rId40"/>
    <p:sldId id="294" r:id="rId41"/>
    <p:sldId id="303" r:id="rId42"/>
    <p:sldId id="295" r:id="rId43"/>
    <p:sldId id="296" r:id="rId44"/>
    <p:sldId id="299" r:id="rId45"/>
    <p:sldId id="297" r:id="rId46"/>
    <p:sldId id="298" r:id="rId47"/>
    <p:sldId id="300" r:id="rId48"/>
    <p:sldId id="301" r:id="rId49"/>
    <p:sldId id="312" r:id="rId50"/>
    <p:sldId id="313" r:id="rId51"/>
    <p:sldId id="314" r:id="rId52"/>
    <p:sldId id="319" r:id="rId53"/>
    <p:sldId id="315" r:id="rId54"/>
    <p:sldId id="318" r:id="rId55"/>
    <p:sldId id="317" r:id="rId56"/>
    <p:sldId id="316" r:id="rId57"/>
    <p:sldId id="262" r:id="rId58"/>
    <p:sldId id="267" r:id="rId59"/>
    <p:sldId id="306" r:id="rId60"/>
    <p:sldId id="309" r:id="rId61"/>
    <p:sldId id="283" r:id="rId62"/>
    <p:sldId id="284" r:id="rId63"/>
    <p:sldId id="285" r:id="rId64"/>
    <p:sldId id="320" r:id="rId65"/>
    <p:sldId id="321" r:id="rId66"/>
    <p:sldId id="327" r:id="rId67"/>
    <p:sldId id="328" r:id="rId68"/>
    <p:sldId id="322" r:id="rId69"/>
    <p:sldId id="329" r:id="rId70"/>
    <p:sldId id="330" r:id="rId71"/>
    <p:sldId id="331" r:id="rId72"/>
    <p:sldId id="332" r:id="rId73"/>
    <p:sldId id="333" r:id="rId74"/>
    <p:sldId id="335" r:id="rId75"/>
    <p:sldId id="334" r:id="rId76"/>
    <p:sldId id="336" r:id="rId77"/>
    <p:sldId id="337" r:id="rId78"/>
    <p:sldId id="338" r:id="rId79"/>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9" autoAdjust="0"/>
    <p:restoredTop sz="75000" autoAdjust="0"/>
  </p:normalViewPr>
  <p:slideViewPr>
    <p:cSldViewPr>
      <p:cViewPr varScale="1">
        <p:scale>
          <a:sx n="105" d="100"/>
          <a:sy n="105" d="100"/>
        </p:scale>
        <p:origin x="1304"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2816" y="-119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notesMaster" Target="notesMasters/notesMaster1.xml"/><Relationship Id="rId81" Type="http://schemas.openxmlformats.org/officeDocument/2006/relationships/handoutMaster" Target="handoutMasters/handoutMaster1.xml"/><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8BBA4A15-6845-4175-967F-0731B2B9B874}" type="datetimeFigureOut">
              <a:rPr lang="en-US" smtClean="0"/>
              <a:t>7/8/16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71BECCC8-C012-45EE-B1B8-06FA306FDA63}" type="slidenum">
              <a:rPr lang="en-US" smtClean="0"/>
              <a:t>‹#›</a:t>
            </a:fld>
            <a:endParaRPr lang="en-US"/>
          </a:p>
        </p:txBody>
      </p:sp>
    </p:spTree>
    <p:extLst>
      <p:ext uri="{BB962C8B-B14F-4D97-AF65-F5344CB8AC3E}">
        <p14:creationId xmlns:p14="http://schemas.microsoft.com/office/powerpoint/2010/main" val="2693356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40AE316C-6091-48C3-8012-78EC525CC262}" type="datetimeFigureOut">
              <a:rPr lang="en-US" smtClean="0"/>
              <a:t>7/8/16</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8FAFC7B4-075D-49AA-AE8B-17308F273BB4}" type="slidenum">
              <a:rPr lang="en-US" smtClean="0"/>
              <a:t>‹#›</a:t>
            </a:fld>
            <a:endParaRPr lang="en-US"/>
          </a:p>
        </p:txBody>
      </p:sp>
    </p:spTree>
    <p:extLst>
      <p:ext uri="{BB962C8B-B14F-4D97-AF65-F5344CB8AC3E}">
        <p14:creationId xmlns:p14="http://schemas.microsoft.com/office/powerpoint/2010/main" val="310440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a:t>
            </a:fld>
            <a:endParaRPr lang="en-US"/>
          </a:p>
        </p:txBody>
      </p:sp>
    </p:spTree>
    <p:extLst>
      <p:ext uri="{BB962C8B-B14F-4D97-AF65-F5344CB8AC3E}">
        <p14:creationId xmlns:p14="http://schemas.microsoft.com/office/powerpoint/2010/main" val="267789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10</a:t>
            </a:fld>
            <a:endParaRPr lang="en-US"/>
          </a:p>
        </p:txBody>
      </p:sp>
    </p:spTree>
    <p:extLst>
      <p:ext uri="{BB962C8B-B14F-4D97-AF65-F5344CB8AC3E}">
        <p14:creationId xmlns:p14="http://schemas.microsoft.com/office/powerpoint/2010/main" val="369356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11</a:t>
            </a:fld>
            <a:endParaRPr lang="en-US"/>
          </a:p>
        </p:txBody>
      </p:sp>
    </p:spTree>
    <p:extLst>
      <p:ext uri="{BB962C8B-B14F-4D97-AF65-F5344CB8AC3E}">
        <p14:creationId xmlns:p14="http://schemas.microsoft.com/office/powerpoint/2010/main" val="3745193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12</a:t>
            </a:fld>
            <a:endParaRPr lang="en-US"/>
          </a:p>
        </p:txBody>
      </p:sp>
    </p:spTree>
    <p:extLst>
      <p:ext uri="{BB962C8B-B14F-4D97-AF65-F5344CB8AC3E}">
        <p14:creationId xmlns:p14="http://schemas.microsoft.com/office/powerpoint/2010/main" val="2125602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13</a:t>
            </a:fld>
            <a:endParaRPr lang="en-US"/>
          </a:p>
        </p:txBody>
      </p:sp>
    </p:spTree>
    <p:extLst>
      <p:ext uri="{BB962C8B-B14F-4D97-AF65-F5344CB8AC3E}">
        <p14:creationId xmlns:p14="http://schemas.microsoft.com/office/powerpoint/2010/main" val="206279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14</a:t>
            </a:fld>
            <a:endParaRPr lang="en-US"/>
          </a:p>
        </p:txBody>
      </p:sp>
    </p:spTree>
    <p:extLst>
      <p:ext uri="{BB962C8B-B14F-4D97-AF65-F5344CB8AC3E}">
        <p14:creationId xmlns:p14="http://schemas.microsoft.com/office/powerpoint/2010/main" val="996872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entity type represents a category or concept. You should pay special attention to this fact. Entity types differ from entity instances. </a:t>
            </a:r>
          </a:p>
          <a:p>
            <a:endParaRPr lang="en-US" dirty="0"/>
          </a:p>
          <a:p>
            <a:r>
              <a:rPr lang="en-US" dirty="0" smtClean="0"/>
              <a:t>The concept “Person” is an entity type. Specific persons like you and I are instances of this concept. </a:t>
            </a:r>
          </a:p>
          <a:p>
            <a:endParaRPr lang="en-US" dirty="0"/>
          </a:p>
          <a:p>
            <a:r>
              <a:rPr lang="en-US" dirty="0" smtClean="0"/>
              <a:t>In this sense an entity type is abstract and instances are concrete.</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15</a:t>
            </a:fld>
            <a:endParaRPr lang="en-US"/>
          </a:p>
        </p:txBody>
      </p:sp>
    </p:spTree>
    <p:extLst>
      <p:ext uri="{BB962C8B-B14F-4D97-AF65-F5344CB8AC3E}">
        <p14:creationId xmlns:p14="http://schemas.microsoft.com/office/powerpoint/2010/main" val="1955855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come across something that cannot have instances, then it cannot be an entity type – it could be an entity instance.</a:t>
            </a:r>
          </a:p>
          <a:p>
            <a:endParaRPr lang="en-US" dirty="0"/>
          </a:p>
          <a:p>
            <a:r>
              <a:rPr lang="en-US" dirty="0" smtClean="0"/>
              <a:t>For example, consider a specific customer like customer A. Can we have instances of customer A? No. Customer A is customer A and does not represent a concept. Customer A is a specific, concrete customer.</a:t>
            </a:r>
          </a:p>
          <a:p>
            <a:endParaRPr lang="en-US" dirty="0"/>
          </a:p>
          <a:p>
            <a:r>
              <a:rPr lang="en-US" dirty="0" smtClean="0"/>
              <a:t>On the other hand “Customer” is a concept and we could have several instances of the concept.</a:t>
            </a:r>
          </a:p>
          <a:p>
            <a:endParaRPr lang="en-US" dirty="0"/>
          </a:p>
          <a:p>
            <a:r>
              <a:rPr lang="en-US" dirty="0" smtClean="0"/>
              <a:t>Entity types can have attributes. Each instance of an entity type will have its own values for each of the attributes.</a:t>
            </a:r>
          </a:p>
          <a:p>
            <a:endParaRPr lang="en-US" dirty="0"/>
          </a:p>
          <a:p>
            <a:r>
              <a:rPr lang="en-US" dirty="0" smtClean="0"/>
              <a:t>In this sense you can also see an entity type as a template describing whatever is common to a family of objects or things.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16</a:t>
            </a:fld>
            <a:endParaRPr lang="en-US"/>
          </a:p>
        </p:txBody>
      </p:sp>
    </p:spTree>
    <p:extLst>
      <p:ext uri="{BB962C8B-B14F-4D97-AF65-F5344CB8AC3E}">
        <p14:creationId xmlns:p14="http://schemas.microsoft.com/office/powerpoint/2010/main" val="1316416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 shows the entity type “Instructor” on the left.</a:t>
            </a:r>
          </a:p>
          <a:p>
            <a:endParaRPr lang="en-US" dirty="0"/>
          </a:p>
          <a:p>
            <a:r>
              <a:rPr lang="en-US" dirty="0" smtClean="0"/>
              <a:t>On the right we see a table containing data about four instances of the entity type.</a:t>
            </a:r>
          </a:p>
          <a:p>
            <a:endParaRPr lang="en-US" dirty="0"/>
          </a:p>
          <a:p>
            <a:r>
              <a:rPr lang="en-US" dirty="0" smtClean="0"/>
              <a:t>Note how each instance has its own values for each of the attributes like </a:t>
            </a:r>
            <a:r>
              <a:rPr lang="en-US" dirty="0" err="1" smtClean="0"/>
              <a:t>instructor_id</a:t>
            </a:r>
            <a:r>
              <a:rPr lang="en-US" dirty="0" smtClean="0"/>
              <a:t>, </a:t>
            </a:r>
            <a:r>
              <a:rPr lang="en-US" dirty="0" err="1" smtClean="0"/>
              <a:t>firstname</a:t>
            </a:r>
            <a:r>
              <a:rPr lang="en-US" dirty="0" smtClean="0"/>
              <a:t>, </a:t>
            </a:r>
            <a:r>
              <a:rPr lang="en-US" dirty="0" err="1" smtClean="0"/>
              <a:t>lastname</a:t>
            </a:r>
            <a:r>
              <a:rPr lang="en-US" dirty="0" smtClean="0"/>
              <a:t> and dob.</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17</a:t>
            </a:fld>
            <a:endParaRPr lang="en-US"/>
          </a:p>
        </p:txBody>
      </p:sp>
    </p:spTree>
    <p:extLst>
      <p:ext uri="{BB962C8B-B14F-4D97-AF65-F5344CB8AC3E}">
        <p14:creationId xmlns:p14="http://schemas.microsoft.com/office/powerpoint/2010/main" val="2573836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an entity type represents a category or concept, it is always expressed as a singular noun. </a:t>
            </a:r>
          </a:p>
          <a:p>
            <a:endParaRPr lang="en-US" dirty="0"/>
          </a:p>
          <a:p>
            <a:r>
              <a:rPr lang="en-US" dirty="0" smtClean="0"/>
              <a:t>Do not think of an entity type as a collection of instances. That misunderstanding can hamper you a lot as you try to learn ER diagramming.</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18</a:t>
            </a:fld>
            <a:endParaRPr lang="en-US"/>
          </a:p>
        </p:txBody>
      </p:sp>
    </p:spTree>
    <p:extLst>
      <p:ext uri="{BB962C8B-B14F-4D97-AF65-F5344CB8AC3E}">
        <p14:creationId xmlns:p14="http://schemas.microsoft.com/office/powerpoint/2010/main" val="2736026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19</a:t>
            </a:fld>
            <a:endParaRPr lang="en-US"/>
          </a:p>
        </p:txBody>
      </p:sp>
    </p:spTree>
    <p:extLst>
      <p:ext uri="{BB962C8B-B14F-4D97-AF65-F5344CB8AC3E}">
        <p14:creationId xmlns:p14="http://schemas.microsoft.com/office/powerpoint/2010/main" val="83622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have seen this figure before. Thus far we have looked at how enterprise data stored in a relational database using SQL. </a:t>
            </a:r>
          </a:p>
          <a:p>
            <a:endParaRPr lang="en-US" baseline="0" dirty="0" smtClean="0"/>
          </a:p>
          <a:p>
            <a:r>
              <a:rPr lang="en-US" baseline="0" dirty="0" smtClean="0"/>
              <a:t>By now you must be convinced that we can get out pretty much any information we need by using SQL.</a:t>
            </a:r>
          </a:p>
          <a:p>
            <a:endParaRPr lang="en-US" baseline="0" dirty="0" smtClean="0"/>
          </a:p>
          <a:p>
            <a:r>
              <a:rPr lang="en-US" baseline="0" dirty="0" smtClean="0"/>
              <a:t>As I have said a few times before, I find this all the more fascinating because at the time we design the database, we do not have to ever consider what retrieval requirements we might have .. And yet, we can easily get whatever we want from the database.</a:t>
            </a:r>
          </a:p>
          <a:p>
            <a:endParaRPr lang="en-US" baseline="0" dirty="0" smtClean="0"/>
          </a:p>
          <a:p>
            <a:r>
              <a:rPr lang="en-US" baseline="0" dirty="0" smtClean="0"/>
              <a:t>Little wonder then that relational databases have served as the backbone of IT systems for over three decades now. Without this technology, IT applications might not have developed to the extent they have.</a:t>
            </a:r>
          </a:p>
          <a:p>
            <a:endParaRPr lang="en-US" baseline="0" dirty="0" smtClean="0"/>
          </a:p>
          <a:p>
            <a:r>
              <a:rPr lang="en-US" baseline="0" dirty="0" smtClean="0"/>
              <a:t>With increased volumes of data – like those that companies like Google and Facebook handle, we need different technologies – but that has to wait for another course …</a:t>
            </a:r>
          </a:p>
          <a:p>
            <a:endParaRPr lang="en-US" baseline="0" dirty="0" smtClean="0"/>
          </a:p>
          <a:p>
            <a:r>
              <a:rPr lang="en-US" baseline="0" dirty="0" smtClean="0"/>
              <a:t>We now </a:t>
            </a:r>
            <a:r>
              <a:rPr lang="en-US" baseline="0" dirty="0" err="1" smtClean="0"/>
              <a:t>trun</a:t>
            </a:r>
            <a:r>
              <a:rPr lang="en-US" baseline="0" dirty="0" smtClean="0"/>
              <a:t> out attention to database design. We have seen several (small, to be sure) relational databases – Suppliers-parts, SBA basketball, College, </a:t>
            </a:r>
            <a:r>
              <a:rPr lang="en-US" baseline="0" dirty="0" err="1" smtClean="0"/>
              <a:t>Sakila</a:t>
            </a:r>
            <a:r>
              <a:rPr lang="en-US" baseline="0" dirty="0" smtClean="0"/>
              <a:t> and </a:t>
            </a:r>
            <a:r>
              <a:rPr lang="en-US" baseline="0" dirty="0" err="1" smtClean="0"/>
              <a:t>classicmodels</a:t>
            </a:r>
            <a:r>
              <a:rPr lang="en-US" baseline="0" dirty="0" smtClean="0"/>
              <a:t>. Each had a set of tables and we enjoyed waving our SQL wand at these to get information.</a:t>
            </a:r>
          </a:p>
          <a:p>
            <a:endParaRPr lang="en-US" baseline="0" dirty="0" smtClean="0"/>
          </a:p>
          <a:p>
            <a:r>
              <a:rPr lang="en-US" baseline="0" dirty="0" smtClean="0"/>
              <a:t>How did whoever </a:t>
            </a:r>
            <a:r>
              <a:rPr lang="en-US" baseline="0" dirty="0" err="1" smtClean="0"/>
              <a:t>desinged</a:t>
            </a:r>
            <a:r>
              <a:rPr lang="en-US" baseline="0" dirty="0" smtClean="0"/>
              <a:t> these databases decide exactly what tables to have and what fields to keep in each table. After all they could have done things in so many different ways. Why did they choose to do it exactly like they did? </a:t>
            </a:r>
          </a:p>
          <a:p>
            <a:endParaRPr lang="en-US" baseline="0" dirty="0" smtClean="0"/>
          </a:p>
          <a:p>
            <a:r>
              <a:rPr lang="en-US" baseline="0" dirty="0" smtClean="0"/>
              <a:t>Enter “Database Design” using “Entity Relationship </a:t>
            </a:r>
            <a:r>
              <a:rPr lang="en-US" baseline="0" dirty="0" err="1" smtClean="0"/>
              <a:t>Diargrams</a:t>
            </a:r>
            <a:r>
              <a:rPr lang="en-US" baseline="0" dirty="0" smtClean="0"/>
              <a:t>” or ERD.</a:t>
            </a:r>
          </a:p>
        </p:txBody>
      </p:sp>
      <p:sp>
        <p:nvSpPr>
          <p:cNvPr id="4" name="Slide Number Placeholder 3"/>
          <p:cNvSpPr>
            <a:spLocks noGrp="1"/>
          </p:cNvSpPr>
          <p:nvPr>
            <p:ph type="sldNum" sz="quarter" idx="10"/>
          </p:nvPr>
        </p:nvSpPr>
        <p:spPr/>
        <p:txBody>
          <a:bodyPr/>
          <a:lstStyle/>
          <a:p>
            <a:fld id="{1432991C-2DC1-475A-B2D7-EDEC20F5EE28}" type="slidenum">
              <a:rPr lang="en-US" smtClean="0"/>
              <a:t>2</a:t>
            </a:fld>
            <a:endParaRPr lang="en-US"/>
          </a:p>
        </p:txBody>
      </p:sp>
    </p:spTree>
    <p:extLst>
      <p:ext uri="{BB962C8B-B14F-4D97-AF65-F5344CB8AC3E}">
        <p14:creationId xmlns:p14="http://schemas.microsoft.com/office/powerpoint/2010/main" val="249890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Represents a category</a:t>
            </a:r>
            <a:r>
              <a:rPr lang="en-US" baseline="0" dirty="0" smtClean="0"/>
              <a:t> and can have instances, for example, customer A, customer B, etc.</a:t>
            </a:r>
            <a:endParaRPr lang="en-US" dirty="0" smtClean="0"/>
          </a:p>
          <a:p>
            <a:r>
              <a:rPr lang="en-US" dirty="0" smtClean="0"/>
              <a:t>Can have attributes like name, address, etc.</a:t>
            </a:r>
          </a:p>
          <a:p>
            <a:r>
              <a:rPr lang="en-US" dirty="0" smtClean="0"/>
              <a:t>Can be an entity</a:t>
            </a:r>
            <a:r>
              <a:rPr lang="en-US" baseline="0" dirty="0" smtClean="0"/>
              <a:t> type.</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20</a:t>
            </a:fld>
            <a:endParaRPr lang="en-US"/>
          </a:p>
        </p:txBody>
      </p:sp>
    </p:spTree>
    <p:extLst>
      <p:ext uri="{BB962C8B-B14F-4D97-AF65-F5344CB8AC3E}">
        <p14:creationId xmlns:p14="http://schemas.microsoft.com/office/powerpoint/2010/main" val="2013602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Represents a category</a:t>
            </a:r>
            <a:r>
              <a:rPr lang="en-US" baseline="0" dirty="0" smtClean="0"/>
              <a:t> and can have instances like vendor A, vendor B, etc.</a:t>
            </a:r>
            <a:endParaRPr lang="en-US" dirty="0" smtClean="0"/>
          </a:p>
          <a:p>
            <a:r>
              <a:rPr lang="en-US" dirty="0" smtClean="0"/>
              <a:t>Can have attributes like name, address, etc.</a:t>
            </a:r>
          </a:p>
          <a:p>
            <a:r>
              <a:rPr lang="en-US" dirty="0" smtClean="0"/>
              <a:t>Can be an entity</a:t>
            </a:r>
            <a:r>
              <a:rPr lang="en-US" baseline="0" dirty="0" smtClean="0"/>
              <a:t> type.</a:t>
            </a:r>
            <a:endParaRPr lang="en-US"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21</a:t>
            </a:fld>
            <a:endParaRPr lang="en-US"/>
          </a:p>
        </p:txBody>
      </p:sp>
    </p:spTree>
    <p:extLst>
      <p:ext uri="{BB962C8B-B14F-4D97-AF65-F5344CB8AC3E}">
        <p14:creationId xmlns:p14="http://schemas.microsoft.com/office/powerpoint/2010/main" val="1668027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a:t>
            </a:r>
            <a:r>
              <a:rPr lang="en-US" baseline="0" dirty="0" smtClean="0"/>
              <a:t> not represent a category because it cannot have its own instances.</a:t>
            </a:r>
          </a:p>
          <a:p>
            <a:r>
              <a:rPr lang="en-US" baseline="0" dirty="0" smtClean="0"/>
              <a:t>Looks like an instance of an entity type like University, or Organization or some such.</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22</a:t>
            </a:fld>
            <a:endParaRPr lang="en-US"/>
          </a:p>
        </p:txBody>
      </p:sp>
    </p:spTree>
    <p:extLst>
      <p:ext uri="{BB962C8B-B14F-4D97-AF65-F5344CB8AC3E}">
        <p14:creationId xmlns:p14="http://schemas.microsoft.com/office/powerpoint/2010/main" val="2373191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Represents a category</a:t>
            </a:r>
            <a:r>
              <a:rPr lang="en-US" baseline="0" dirty="0" smtClean="0"/>
              <a:t> and can have instances which would be specific persons like you and me.</a:t>
            </a:r>
            <a:endParaRPr lang="en-US" dirty="0" smtClean="0"/>
          </a:p>
          <a:p>
            <a:r>
              <a:rPr lang="en-US" dirty="0" smtClean="0"/>
              <a:t>Can have attributes like name, address, etc.</a:t>
            </a:r>
          </a:p>
          <a:p>
            <a:r>
              <a:rPr lang="en-US" dirty="0" smtClean="0"/>
              <a:t>Can be an entity</a:t>
            </a:r>
            <a:r>
              <a:rPr lang="en-US" baseline="0" dirty="0" smtClean="0"/>
              <a:t> type.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23</a:t>
            </a:fld>
            <a:endParaRPr lang="en-US"/>
          </a:p>
        </p:txBody>
      </p:sp>
    </p:spTree>
    <p:extLst>
      <p:ext uri="{BB962C8B-B14F-4D97-AF65-F5344CB8AC3E}">
        <p14:creationId xmlns:p14="http://schemas.microsoft.com/office/powerpoint/2010/main" val="1397860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not represent a category and hence cannot</a:t>
            </a:r>
            <a:r>
              <a:rPr lang="en-US" baseline="0" dirty="0" smtClean="0"/>
              <a:t> be an entity type</a:t>
            </a:r>
            <a:r>
              <a:rPr lang="en-US" dirty="0" smtClean="0"/>
              <a:t>. </a:t>
            </a:r>
          </a:p>
          <a:p>
            <a:endParaRPr lang="en-US" dirty="0" smtClean="0"/>
          </a:p>
          <a:p>
            <a:r>
              <a:rPr lang="en-US" dirty="0" smtClean="0"/>
              <a:t>Could</a:t>
            </a:r>
            <a:r>
              <a:rPr lang="en-US" baseline="0" dirty="0" smtClean="0"/>
              <a:t> be an </a:t>
            </a:r>
            <a:r>
              <a:rPr lang="en-US" b="1" baseline="0" dirty="0" smtClean="0"/>
              <a:t>instance</a:t>
            </a:r>
            <a:r>
              <a:rPr lang="en-US" baseline="0" dirty="0" smtClean="0"/>
              <a:t> of an entity type like Person.</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24</a:t>
            </a:fld>
            <a:endParaRPr lang="en-US"/>
          </a:p>
        </p:txBody>
      </p:sp>
    </p:spTree>
    <p:extLst>
      <p:ext uri="{BB962C8B-B14F-4D97-AF65-F5344CB8AC3E}">
        <p14:creationId xmlns:p14="http://schemas.microsoft.com/office/powerpoint/2010/main" val="2374021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any given situation, we can identify infinitely many entity types. Which ones should we actually model?</a:t>
            </a:r>
          </a:p>
          <a:p>
            <a:endParaRPr lang="en-US" baseline="0" dirty="0" smtClean="0"/>
          </a:p>
          <a:p>
            <a:r>
              <a:rPr lang="en-US" baseline="0" dirty="0" smtClean="0"/>
              <a:t>For example, while studying an organization, we will surely come across entity types like chair, table, insect, light and so on. Whether we include these in our model or not depends on whether the business wants to track these as part of its operations. While mostly quite clear, we will encounter situations where this decision could be subjective.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25</a:t>
            </a:fld>
            <a:endParaRPr lang="en-US"/>
          </a:p>
        </p:txBody>
      </p:sp>
    </p:spTree>
    <p:extLst>
      <p:ext uri="{BB962C8B-B14F-4D97-AF65-F5344CB8AC3E}">
        <p14:creationId xmlns:p14="http://schemas.microsoft.com/office/powerpoint/2010/main" val="2085907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shows instances of entity type student and shows possible</a:t>
            </a:r>
            <a:r>
              <a:rPr lang="en-US" baseline="0" dirty="0" smtClean="0"/>
              <a:t> relationships between those and instances of entity type laptop.</a:t>
            </a:r>
          </a:p>
          <a:p>
            <a:endParaRPr lang="en-US" dirty="0"/>
          </a:p>
          <a:p>
            <a:r>
              <a:rPr lang="en-US" dirty="0" smtClean="0"/>
              <a:t>The above is not an ER diagram. It does not show entity types, instead it deals with entity instances.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26</a:t>
            </a:fld>
            <a:endParaRPr lang="en-US"/>
          </a:p>
        </p:txBody>
      </p:sp>
    </p:spTree>
    <p:extLst>
      <p:ext uri="{BB962C8B-B14F-4D97-AF65-F5344CB8AC3E}">
        <p14:creationId xmlns:p14="http://schemas.microsoft.com/office/powerpoint/2010/main" val="2749046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Relationships capture the various ways in which entities could be related in the situation under consideration.</a:t>
            </a:r>
          </a:p>
          <a:p>
            <a:endParaRPr lang="en-US" dirty="0" smtClean="0"/>
          </a:p>
          <a:p>
            <a:r>
              <a:rPr lang="en-US" dirty="0" smtClean="0"/>
              <a:t>As with entity types, we can potentially</a:t>
            </a:r>
            <a:r>
              <a:rPr lang="en-US" baseline="0" dirty="0" smtClean="0"/>
              <a:t> identify infinitely many relationships. Which ones we include in our model depends on what the organization considers significant.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FAFC7B4-075D-49AA-AE8B-17308F273BB4}" type="slidenum">
              <a:rPr lang="en-US" smtClean="0"/>
              <a:t>27</a:t>
            </a:fld>
            <a:endParaRPr lang="en-US"/>
          </a:p>
        </p:txBody>
      </p:sp>
    </p:spTree>
    <p:extLst>
      <p:ext uri="{BB962C8B-B14F-4D97-AF65-F5344CB8AC3E}">
        <p14:creationId xmlns:p14="http://schemas.microsoft.com/office/powerpoint/2010/main" val="478996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correspondence between the figure showing connections</a:t>
            </a:r>
            <a:r>
              <a:rPr lang="en-US" baseline="0" dirty="0" smtClean="0"/>
              <a:t> between entity instances and the more general ER diagram showing the generic relationship between the two entity types.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28</a:t>
            </a:fld>
            <a:endParaRPr lang="en-US"/>
          </a:p>
        </p:txBody>
      </p:sp>
    </p:spTree>
    <p:extLst>
      <p:ext uri="{BB962C8B-B14F-4D97-AF65-F5344CB8AC3E}">
        <p14:creationId xmlns:p14="http://schemas.microsoft.com/office/powerpoint/2010/main" val="512261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 student can have at most one laptop and a laptop can be assigned to at most one student, this is a 1:1 relationship.</a:t>
            </a:r>
          </a:p>
          <a:p>
            <a:endParaRPr lang="en-US" dirty="0"/>
          </a:p>
          <a:p>
            <a:r>
              <a:rPr lang="en-US" dirty="0" smtClean="0"/>
              <a:t>In determining the degree of a relationship, we consider each entity type in turn and ask at most how many instances of the other entity type the first one can be related to. We are concerned only with whether the answer is “one” or “many” – if the answer is more than 1, then the specific number does not matter, it is just “many.”</a:t>
            </a:r>
          </a:p>
          <a:p>
            <a:endParaRPr lang="en-US" dirty="0"/>
          </a:p>
          <a:p>
            <a:r>
              <a:rPr lang="en-US" dirty="0" smtClean="0"/>
              <a:t>In the above situation we ask:</a:t>
            </a:r>
          </a:p>
          <a:p>
            <a:endParaRPr lang="en-US" dirty="0"/>
          </a:p>
          <a:p>
            <a:r>
              <a:rPr lang="en-US" dirty="0" smtClean="0"/>
              <a:t>Each student can be associated with at most how many laptops? Our earlier description indicated that a student might be assigned a laptop. Thus the upper limit is 1.</a:t>
            </a:r>
          </a:p>
          <a:p>
            <a:endParaRPr lang="en-US" dirty="0"/>
          </a:p>
          <a:p>
            <a:r>
              <a:rPr lang="en-US" dirty="0" smtClean="0"/>
              <a:t>Each laptop can be assigned to at most how many students? Again we see that the description indicates that this is also 1.</a:t>
            </a:r>
          </a:p>
          <a:p>
            <a:endParaRPr lang="en-US" dirty="0"/>
          </a:p>
          <a:p>
            <a:r>
              <a:rPr lang="en-US" dirty="0" smtClean="0"/>
              <a:t>Therefore the relationship is 1:1.</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29</a:t>
            </a:fld>
            <a:endParaRPr lang="en-US"/>
          </a:p>
        </p:txBody>
      </p:sp>
    </p:spTree>
    <p:extLst>
      <p:ext uri="{BB962C8B-B14F-4D97-AF65-F5344CB8AC3E}">
        <p14:creationId xmlns:p14="http://schemas.microsoft.com/office/powerpoint/2010/main" val="233506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a:t>
            </a:fld>
            <a:endParaRPr lang="en-US"/>
          </a:p>
        </p:txBody>
      </p:sp>
    </p:spTree>
    <p:extLst>
      <p:ext uri="{BB962C8B-B14F-4D97-AF65-F5344CB8AC3E}">
        <p14:creationId xmlns:p14="http://schemas.microsoft.com/office/powerpoint/2010/main" val="4175092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 figure represents instances.  It is not an ER diagram and I have shown it only to clarify the difference between ER diagrams and those that show specific instances.</a:t>
            </a:r>
          </a:p>
          <a:p>
            <a:endParaRPr lang="en-US" dirty="0"/>
          </a:p>
          <a:p>
            <a:r>
              <a:rPr lang="en-US" dirty="0" smtClean="0"/>
              <a:t>ER diagrams show only entity types. As an enterprise operates, specific instances come and go – new customers are added, old ones are removed and so on – but the entity type “customer” stays on. </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30</a:t>
            </a:fld>
            <a:endParaRPr lang="en-US"/>
          </a:p>
        </p:txBody>
      </p:sp>
    </p:spTree>
    <p:extLst>
      <p:ext uri="{BB962C8B-B14F-4D97-AF65-F5344CB8AC3E}">
        <p14:creationId xmlns:p14="http://schemas.microsoft.com/office/powerpoint/2010/main" val="512261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 is an ER diagram – although the relationship notation has not yet been refined. We will discuss additional nuances of the notation shortly.</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31</a:t>
            </a:fld>
            <a:endParaRPr lang="en-US"/>
          </a:p>
        </p:txBody>
      </p:sp>
    </p:spTree>
    <p:extLst>
      <p:ext uri="{BB962C8B-B14F-4D97-AF65-F5344CB8AC3E}">
        <p14:creationId xmlns:p14="http://schemas.microsoft.com/office/powerpoint/2010/main" val="512261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ERDs show relationships between entity types by connecting related entity types by a line. The above slide does not show the full picture yet. We will refine the notation as</a:t>
            </a:r>
            <a:r>
              <a:rPr lang="en-US" baseline="0" dirty="0" smtClean="0"/>
              <a:t> we progress.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32</a:t>
            </a:fld>
            <a:endParaRPr lang="en-US"/>
          </a:p>
        </p:txBody>
      </p:sp>
    </p:spTree>
    <p:extLst>
      <p:ext uri="{BB962C8B-B14F-4D97-AF65-F5344CB8AC3E}">
        <p14:creationId xmlns:p14="http://schemas.microsoft.com/office/powerpoint/2010/main" val="1488969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ERD </a:t>
            </a:r>
            <a:r>
              <a:rPr lang="en-US" baseline="0" dirty="0" smtClean="0"/>
              <a:t>shows many entity types of interest to an organization, and depicts their relationships. </a:t>
            </a:r>
          </a:p>
          <a:p>
            <a:endParaRPr lang="en-US" dirty="0"/>
          </a:p>
          <a:p>
            <a:r>
              <a:rPr lang="en-US" dirty="0" smtClean="0"/>
              <a:t>You can therefore expect to see that many entity types have relationships with many others, as with Student above, which relates to Laptop and </a:t>
            </a:r>
            <a:r>
              <a:rPr lang="en-US" dirty="0" err="1" smtClean="0"/>
              <a:t>Dormroom</a:t>
            </a:r>
            <a:r>
              <a:rPr lang="en-US" dirty="0" smtClean="0"/>
              <a:t>.</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33</a:t>
            </a:fld>
            <a:endParaRPr lang="en-US"/>
          </a:p>
        </p:txBody>
      </p:sp>
    </p:spTree>
    <p:extLst>
      <p:ext uri="{BB962C8B-B14F-4D97-AF65-F5344CB8AC3E}">
        <p14:creationId xmlns:p14="http://schemas.microsoft.com/office/powerpoint/2010/main" val="3512504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 we see that each laptop might be assigned to at most one employee, but that each employee might be responsible for many laptops – we thus have a relationship</a:t>
            </a:r>
            <a:r>
              <a:rPr lang="en-US" dirty="0"/>
              <a:t> </a:t>
            </a:r>
            <a:r>
              <a:rPr lang="en-US" dirty="0" smtClean="0"/>
              <a:t>of degree 1:n.</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34</a:t>
            </a:fld>
            <a:endParaRPr lang="en-US"/>
          </a:p>
        </p:txBody>
      </p:sp>
    </p:spTree>
    <p:extLst>
      <p:ext uri="{BB962C8B-B14F-4D97-AF65-F5344CB8AC3E}">
        <p14:creationId xmlns:p14="http://schemas.microsoft.com/office/powerpoint/2010/main" val="1289730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the crow-foot notation on the “many” side of the 1:n relationship. </a:t>
            </a:r>
          </a:p>
          <a:p>
            <a:endParaRPr lang="en-US" dirty="0"/>
          </a:p>
          <a:p>
            <a:r>
              <a:rPr lang="en-US" dirty="0" smtClean="0"/>
              <a:t>Since one employee can be associated with many laptops, we have the crow-foot on the side of Laptop.</a:t>
            </a:r>
          </a:p>
          <a:p>
            <a:endParaRPr lang="en-US" dirty="0"/>
          </a:p>
          <a:p>
            <a:r>
              <a:rPr lang="en-US" dirty="0" smtClean="0"/>
              <a:t>Since each laptop can be associated with at most one employee, we do not have a crow-foot on Employee.</a:t>
            </a:r>
          </a:p>
          <a:p>
            <a:endParaRPr lang="en-US" dirty="0"/>
          </a:p>
          <a:p>
            <a:r>
              <a:rPr lang="en-US" dirty="0" smtClean="0"/>
              <a:t>Be sure you get the logic of the placement of the crow-foot.</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35</a:t>
            </a:fld>
            <a:endParaRPr lang="en-US"/>
          </a:p>
        </p:txBody>
      </p:sp>
    </p:spTree>
    <p:extLst>
      <p:ext uri="{BB962C8B-B14F-4D97-AF65-F5344CB8AC3E}">
        <p14:creationId xmlns:p14="http://schemas.microsoft.com/office/powerpoint/2010/main" val="1670484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determining</a:t>
            </a:r>
            <a:r>
              <a:rPr lang="en-US" baseline="0" dirty="0" smtClean="0"/>
              <a:t> the degree of relationship between entity types A and B, we are concerned with the following two questions:</a:t>
            </a:r>
          </a:p>
          <a:p>
            <a:endParaRPr lang="en-US" baseline="0" dirty="0" smtClean="0"/>
          </a:p>
          <a:p>
            <a:r>
              <a:rPr lang="en-US" baseline="0" dirty="0" smtClean="0"/>
              <a:t>One instance of A can be related to at most how many of B: 1 or 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One instance of B can be related to at most how many of A: 1 or 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both are 1, then we have a 1:1 relationship.</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one is 1 and the other is n then we have a 1:n relationship.</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both or n, then we have a m:n relationship.</a:t>
            </a:r>
            <a:endParaRPr lang="en-US" dirty="0" smtClean="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36</a:t>
            </a:fld>
            <a:endParaRPr lang="en-US"/>
          </a:p>
        </p:txBody>
      </p:sp>
    </p:spTree>
    <p:extLst>
      <p:ext uri="{BB962C8B-B14F-4D97-AF65-F5344CB8AC3E}">
        <p14:creationId xmlns:p14="http://schemas.microsoft.com/office/powerpoint/2010/main" val="3034658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the relationship from both ends to determine the degree.</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37</a:t>
            </a:fld>
            <a:endParaRPr lang="en-US"/>
          </a:p>
        </p:txBody>
      </p:sp>
    </p:spTree>
    <p:extLst>
      <p:ext uri="{BB962C8B-B14F-4D97-AF65-F5344CB8AC3E}">
        <p14:creationId xmlns:p14="http://schemas.microsoft.com/office/powerpoint/2010/main" val="9660998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say more</a:t>
            </a:r>
            <a:r>
              <a:rPr lang="en-US" baseline="0" dirty="0" smtClean="0"/>
              <a:t> about m:n relationships later.</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38</a:t>
            </a:fld>
            <a:endParaRPr lang="en-US"/>
          </a:p>
        </p:txBody>
      </p:sp>
    </p:spTree>
    <p:extLst>
      <p:ext uri="{BB962C8B-B14F-4D97-AF65-F5344CB8AC3E}">
        <p14:creationId xmlns:p14="http://schemas.microsoft.com/office/powerpoint/2010/main" val="2853776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design involves identifying the various entity types involved in a business situation and capturing the relationships. </a:t>
            </a:r>
            <a:endParaRPr lang="en-US" dirty="0"/>
          </a:p>
          <a:p>
            <a:endParaRPr lang="en-US" dirty="0" smtClean="0"/>
          </a:p>
          <a:p>
            <a:r>
              <a:rPr lang="en-US" dirty="0" smtClean="0"/>
              <a:t>During this process we do not explicitly consider data retrieval requirements. We only try to unearth entities and relationships of interest. The sheer beauty of the relational database concept allows us to then use SQL to retrieve pretty much anything we need.</a:t>
            </a:r>
          </a:p>
          <a:p>
            <a:endParaRPr lang="en-US" dirty="0"/>
          </a:p>
          <a:p>
            <a:r>
              <a:rPr lang="en-US" dirty="0" smtClean="0"/>
              <a:t>We first understand the business rules by talking to people who run the business and then convert these into ERDs.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39</a:t>
            </a:fld>
            <a:endParaRPr lang="en-US"/>
          </a:p>
        </p:txBody>
      </p:sp>
    </p:spTree>
    <p:extLst>
      <p:ext uri="{BB962C8B-B14F-4D97-AF65-F5344CB8AC3E}">
        <p14:creationId xmlns:p14="http://schemas.microsoft.com/office/powerpoint/2010/main" val="30268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a:t>
            </a:fld>
            <a:endParaRPr lang="en-US"/>
          </a:p>
        </p:txBody>
      </p:sp>
    </p:spTree>
    <p:extLst>
      <p:ext uri="{BB962C8B-B14F-4D97-AF65-F5344CB8AC3E}">
        <p14:creationId xmlns:p14="http://schemas.microsoft.com/office/powerpoint/2010/main" val="3566119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look at another aspect of relationships – whether or not an entity type has optional or mandatory or obligatory participation in a relationship. The three situations presented above bring out the main issue.</a:t>
            </a:r>
          </a:p>
          <a:p>
            <a:endParaRPr lang="en-US" dirty="0"/>
          </a:p>
          <a:p>
            <a:r>
              <a:rPr lang="en-US" dirty="0" smtClean="0"/>
              <a:t>In the first sentence, we see that students and laptops have a relationship, but that the business rules allow for some students to not be related to any laptops and some laptops to not be related to any students. This means that all students and all laptops are not obliged to participate in the relationship. </a:t>
            </a:r>
          </a:p>
          <a:p>
            <a:endParaRPr lang="en-US" dirty="0"/>
          </a:p>
          <a:p>
            <a:r>
              <a:rPr lang="en-US" dirty="0" smtClean="0"/>
              <a:t>That is, in general students and laptops re related, but not all students and laptops need to participate – participation is </a:t>
            </a:r>
            <a:r>
              <a:rPr lang="en-US" b="1" dirty="0" smtClean="0"/>
              <a:t>optional</a:t>
            </a:r>
            <a:r>
              <a:rPr lang="en-US" dirty="0" smtClean="0"/>
              <a:t>.</a:t>
            </a:r>
          </a:p>
          <a:p>
            <a:endParaRPr lang="en-US" dirty="0"/>
          </a:p>
          <a:p>
            <a:r>
              <a:rPr lang="en-US" dirty="0" smtClean="0"/>
              <a:t>In the third sentence we see that all students and all laptops must participate – participation is </a:t>
            </a:r>
            <a:r>
              <a:rPr lang="en-US" b="1" dirty="0" smtClean="0"/>
              <a:t>obligatory </a:t>
            </a:r>
            <a:r>
              <a:rPr lang="en-US" dirty="0" smtClean="0"/>
              <a:t>or</a:t>
            </a:r>
            <a:r>
              <a:rPr lang="en-US" b="1" dirty="0" smtClean="0"/>
              <a:t> mandatory.</a:t>
            </a:r>
          </a:p>
          <a:p>
            <a:endParaRPr lang="en-US" b="1" dirty="0"/>
          </a:p>
          <a:p>
            <a:r>
              <a:rPr lang="en-US" dirty="0" smtClean="0"/>
              <a:t>In the second sentence, we see that students must participate but laptops need not.</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40</a:t>
            </a:fld>
            <a:endParaRPr lang="en-US"/>
          </a:p>
        </p:txBody>
      </p:sp>
    </p:spTree>
    <p:extLst>
      <p:ext uri="{BB962C8B-B14F-4D97-AF65-F5344CB8AC3E}">
        <p14:creationId xmlns:p14="http://schemas.microsoft.com/office/powerpoint/2010/main" val="11189073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41</a:t>
            </a:fld>
            <a:endParaRPr lang="en-US"/>
          </a:p>
        </p:txBody>
      </p:sp>
    </p:spTree>
    <p:extLst>
      <p:ext uri="{BB962C8B-B14F-4D97-AF65-F5344CB8AC3E}">
        <p14:creationId xmlns:p14="http://schemas.microsoft.com/office/powerpoint/2010/main" val="3905479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relationship line connecting two entity types can be seen as comprising two halves – one half close to each entity type.</a:t>
            </a:r>
          </a:p>
          <a:p>
            <a:endParaRPr lang="en-US" dirty="0" smtClean="0"/>
          </a:p>
          <a:p>
            <a:r>
              <a:rPr lang="en-US" dirty="0" smtClean="0"/>
              <a:t>If an entity type has obligatory participation (that is, it must</a:t>
            </a:r>
            <a:r>
              <a:rPr lang="en-US" baseline="0" dirty="0" smtClean="0"/>
              <a:t> participate and cannot remain unassociated with the other entity type</a:t>
            </a:r>
            <a:r>
              <a:rPr lang="en-US" dirty="0" smtClean="0"/>
              <a:t>) on a relationship then the half line close to it on that relationship is solid. Otherwise that half line is dashed.</a:t>
            </a:r>
          </a:p>
          <a:p>
            <a:endParaRPr lang="en-US" dirty="0" smtClean="0"/>
          </a:p>
          <a:p>
            <a:r>
              <a:rPr lang="en-US" dirty="0" smtClean="0"/>
              <a:t>We look at each of the above</a:t>
            </a:r>
            <a:r>
              <a:rPr lang="en-US" baseline="0" dirty="0" smtClean="0"/>
              <a:t> three examples in the following slides.</a:t>
            </a:r>
          </a:p>
          <a:p>
            <a:endParaRPr lang="en-US" dirty="0"/>
          </a:p>
          <a:p>
            <a:r>
              <a:rPr lang="en-US" dirty="0" smtClean="0"/>
              <a:t>When we say that a student need not necessarily be related to a laptop, we are really answering the question: “is it possible that at some point in time w could have an instance of student that is unrelated to any instance of laptop?” If this is true, we have optional participation.</a:t>
            </a:r>
          </a:p>
          <a:p>
            <a:endParaRPr lang="en-US" dirty="0"/>
          </a:p>
          <a:p>
            <a:r>
              <a:rPr lang="en-US" dirty="0" smtClean="0"/>
              <a:t>On the other hand, if at no point in time were it allowed for a student instance to be unrelated to a laptop instance, then we have obligatory participation.</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42</a:t>
            </a:fld>
            <a:endParaRPr lang="en-US"/>
          </a:p>
        </p:txBody>
      </p:sp>
    </p:spTree>
    <p:extLst>
      <p:ext uri="{BB962C8B-B14F-4D97-AF65-F5344CB8AC3E}">
        <p14:creationId xmlns:p14="http://schemas.microsoft.com/office/powerpoint/2010/main" val="3577703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have two entity types that have a relationship – like </a:t>
            </a:r>
            <a:r>
              <a:rPr lang="en-US" b="1" baseline="0" dirty="0" smtClean="0"/>
              <a:t>student</a:t>
            </a:r>
            <a:r>
              <a:rPr lang="en-US" baseline="0" dirty="0" smtClean="0"/>
              <a:t> and </a:t>
            </a:r>
            <a:r>
              <a:rPr lang="en-US" b="1" baseline="0" dirty="0" smtClean="0"/>
              <a:t>laptop</a:t>
            </a:r>
            <a:r>
              <a:rPr lang="en-US" baseline="0" dirty="0" smtClean="0"/>
              <a:t> above, we have many possibilities for business rules controlling their participation in the relationship. </a:t>
            </a:r>
          </a:p>
          <a:p>
            <a:endParaRPr lang="en-US" baseline="0" dirty="0" smtClean="0"/>
          </a:p>
          <a:p>
            <a:r>
              <a:rPr lang="en-US" baseline="0" dirty="0" smtClean="0"/>
              <a:t>The business rule on this slide says that although some instances of student and laptop might be associated, we could still have instances of both of these entity types which are not associated with any instance of the other. That is, these entity types have NON-OBLIGATORY participation in this relationship.</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43</a:t>
            </a:fld>
            <a:endParaRPr lang="en-US"/>
          </a:p>
        </p:txBody>
      </p:sp>
    </p:spTree>
    <p:extLst>
      <p:ext uri="{BB962C8B-B14F-4D97-AF65-F5344CB8AC3E}">
        <p14:creationId xmlns:p14="http://schemas.microsoft.com/office/powerpoint/2010/main" val="17083883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 this means</a:t>
            </a:r>
            <a:r>
              <a:rPr lang="en-US" baseline="0" dirty="0" smtClean="0"/>
              <a:t> that in our database we can have instances of either entity type that has no associated instance of the other entity type. </a:t>
            </a:r>
          </a:p>
          <a:p>
            <a:endParaRPr lang="en-US" dirty="0"/>
          </a:p>
          <a:p>
            <a:r>
              <a:rPr lang="en-US" baseline="0" dirty="0" smtClean="0"/>
              <a:t>This allows us to have instances of student and laptop that are related and also allows us to have instances</a:t>
            </a:r>
            <a:r>
              <a:rPr lang="en-US" dirty="0" smtClean="0"/>
              <a:t> of either that are unrelated to the other type.</a:t>
            </a:r>
            <a:endParaRPr lang="en-US" baseline="0"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44</a:t>
            </a:fld>
            <a:endParaRPr lang="en-US"/>
          </a:p>
        </p:txBody>
      </p:sp>
    </p:spTree>
    <p:extLst>
      <p:ext uri="{BB962C8B-B14F-4D97-AF65-F5344CB8AC3E}">
        <p14:creationId xmlns:p14="http://schemas.microsoft.com/office/powerpoint/2010/main" val="19360986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 this</a:t>
            </a:r>
            <a:r>
              <a:rPr lang="en-US" baseline="0" dirty="0" smtClean="0"/>
              <a:t> means that we are not allowed to create a student instance without specifying a laptop for that student. Each and every student must</a:t>
            </a:r>
            <a:r>
              <a:rPr lang="en-US" dirty="0" smtClean="0"/>
              <a:t> at all times be associated to a laptop instance. However, we could create laptop instances that have no associated student.</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45</a:t>
            </a:fld>
            <a:endParaRPr lang="en-US"/>
          </a:p>
        </p:txBody>
      </p:sp>
    </p:spTree>
    <p:extLst>
      <p:ext uri="{BB962C8B-B14F-4D97-AF65-F5344CB8AC3E}">
        <p14:creationId xmlns:p14="http://schemas.microsoft.com/office/powerpoint/2010/main" val="9048711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 this means</a:t>
            </a:r>
            <a:r>
              <a:rPr lang="en-US" baseline="0" dirty="0" smtClean="0"/>
              <a:t> that we cannot create a student without a laptop nor can we create a laptop without assigning it to a student.</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46</a:t>
            </a:fld>
            <a:endParaRPr lang="en-US"/>
          </a:p>
        </p:txBody>
      </p:sp>
    </p:spTree>
    <p:extLst>
      <p:ext uri="{BB962C8B-B14F-4D97-AF65-F5344CB8AC3E}">
        <p14:creationId xmlns:p14="http://schemas.microsoft.com/office/powerpoint/2010/main" val="904871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47</a:t>
            </a:fld>
            <a:endParaRPr lang="en-US"/>
          </a:p>
        </p:txBody>
      </p:sp>
    </p:spTree>
    <p:extLst>
      <p:ext uri="{BB962C8B-B14F-4D97-AF65-F5344CB8AC3E}">
        <p14:creationId xmlns:p14="http://schemas.microsoft.com/office/powerpoint/2010/main" val="38342999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48</a:t>
            </a:fld>
            <a:endParaRPr lang="en-US"/>
          </a:p>
        </p:txBody>
      </p:sp>
    </p:spTree>
    <p:extLst>
      <p:ext uri="{BB962C8B-B14F-4D97-AF65-F5344CB8AC3E}">
        <p14:creationId xmlns:p14="http://schemas.microsoft.com/office/powerpoint/2010/main" val="32979775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drawing ERDs we first identify the entity types of interest. In doing this we apply the what we learned earlier about the properties of entity types.</a:t>
            </a:r>
          </a:p>
          <a:p>
            <a:endParaRPr lang="en-US" dirty="0"/>
          </a:p>
          <a:p>
            <a:r>
              <a:rPr lang="en-US" dirty="0" smtClean="0"/>
              <a:t>Once we have the various entity types, we need to consider the relationships.</a:t>
            </a:r>
          </a:p>
          <a:p>
            <a:endParaRPr lang="en-US" dirty="0"/>
          </a:p>
          <a:p>
            <a:r>
              <a:rPr lang="en-US" dirty="0" smtClean="0"/>
              <a:t>Properly representing a relationship requires us to identify the degree of a relationship and also the participation rules. </a:t>
            </a:r>
          </a:p>
          <a:p>
            <a:endParaRPr lang="en-US" dirty="0"/>
          </a:p>
          <a:p>
            <a:r>
              <a:rPr lang="en-US" dirty="0" smtClean="0"/>
              <a:t>Together they determine the proper </a:t>
            </a:r>
            <a:r>
              <a:rPr lang="en-US" b="1" dirty="0" smtClean="0"/>
              <a:t>cardinality</a:t>
            </a:r>
            <a:r>
              <a:rPr lang="en-US" dirty="0" smtClean="0"/>
              <a:t> notation.</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49</a:t>
            </a:fld>
            <a:endParaRPr lang="en-US"/>
          </a:p>
        </p:txBody>
      </p:sp>
    </p:spTree>
    <p:extLst>
      <p:ext uri="{BB962C8B-B14F-4D97-AF65-F5344CB8AC3E}">
        <p14:creationId xmlns:p14="http://schemas.microsoft.com/office/powerpoint/2010/main" val="837401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5</a:t>
            </a:fld>
            <a:endParaRPr lang="en-US"/>
          </a:p>
        </p:txBody>
      </p:sp>
    </p:spTree>
    <p:extLst>
      <p:ext uri="{BB962C8B-B14F-4D97-AF65-F5344CB8AC3E}">
        <p14:creationId xmlns:p14="http://schemas.microsoft.com/office/powerpoint/2010/main" val="770362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50</a:t>
            </a:fld>
            <a:endParaRPr lang="en-US"/>
          </a:p>
        </p:txBody>
      </p:sp>
    </p:spTree>
    <p:extLst>
      <p:ext uri="{BB962C8B-B14F-4D97-AF65-F5344CB8AC3E}">
        <p14:creationId xmlns:p14="http://schemas.microsoft.com/office/powerpoint/2010/main" val="7145570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51</a:t>
            </a:fld>
            <a:endParaRPr lang="en-US"/>
          </a:p>
        </p:txBody>
      </p:sp>
    </p:spTree>
    <p:extLst>
      <p:ext uri="{BB962C8B-B14F-4D97-AF65-F5344CB8AC3E}">
        <p14:creationId xmlns:p14="http://schemas.microsoft.com/office/powerpoint/2010/main" val="12659084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seen that an entity type on the ERD corresponds to a table on the relational database schema.</a:t>
            </a:r>
          </a:p>
          <a:p>
            <a:endParaRPr lang="en-US" dirty="0"/>
          </a:p>
          <a:p>
            <a:r>
              <a:rPr lang="en-US" dirty="0" smtClean="0"/>
              <a:t>What does a relationship on the ERD connote in a relational database schema?</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52</a:t>
            </a:fld>
            <a:endParaRPr lang="en-US"/>
          </a:p>
        </p:txBody>
      </p:sp>
    </p:spTree>
    <p:extLst>
      <p:ext uri="{BB962C8B-B14F-4D97-AF65-F5344CB8AC3E}">
        <p14:creationId xmlns:p14="http://schemas.microsoft.com/office/powerpoint/2010/main" val="22719373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databases that we have already seen, we know that we can show connections between various tables by adding the primary key of one table as a field or column in another. The slide shows how the connection between players and teams (that is, which team a player belongs to) is represented by adding the </a:t>
            </a:r>
            <a:r>
              <a:rPr lang="en-US" dirty="0" err="1" smtClean="0"/>
              <a:t>team_id</a:t>
            </a:r>
            <a:r>
              <a:rPr lang="en-US" dirty="0" smtClean="0"/>
              <a:t> to the players table.</a:t>
            </a:r>
          </a:p>
          <a:p>
            <a:endParaRPr lang="en-US" dirty="0"/>
          </a:p>
          <a:p>
            <a:r>
              <a:rPr lang="en-US" dirty="0" smtClean="0"/>
              <a:t>In fact this is exactly how we represent relationships in schema. </a:t>
            </a:r>
          </a:p>
          <a:p>
            <a:endParaRPr lang="en-US" dirty="0"/>
          </a:p>
          <a:p>
            <a:r>
              <a:rPr lang="en-US" dirty="0" smtClean="0"/>
              <a:t>The added column to represent a relationship is called a </a:t>
            </a:r>
            <a:r>
              <a:rPr lang="en-US" b="1" dirty="0" smtClean="0"/>
              <a:t>foreign key</a:t>
            </a:r>
            <a:r>
              <a:rPr lang="en-US" dirty="0" smtClean="0"/>
              <a:t>. The term makes sense because the field is not a primary key in the table where it is added – like the </a:t>
            </a:r>
            <a:r>
              <a:rPr lang="en-US" dirty="0" err="1" smtClean="0"/>
              <a:t>team_id</a:t>
            </a:r>
            <a:r>
              <a:rPr lang="en-US" dirty="0" smtClean="0"/>
              <a:t> in the players table, but it is a primary key elsewhere (in the players table); it is the key of some other table. </a:t>
            </a:r>
          </a:p>
          <a:p>
            <a:endParaRPr lang="en-US" dirty="0"/>
          </a:p>
          <a:p>
            <a:r>
              <a:rPr lang="en-US" dirty="0" smtClean="0"/>
              <a:t>We will see later that the primary key of a table can sometimes be added to that same table as a </a:t>
            </a:r>
            <a:r>
              <a:rPr lang="en-US" i="1" dirty="0" smtClean="0"/>
              <a:t>foreign</a:t>
            </a:r>
            <a:r>
              <a:rPr lang="en-US" dirty="0" smtClean="0"/>
              <a:t> key.</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53</a:t>
            </a:fld>
            <a:endParaRPr lang="en-US"/>
          </a:p>
        </p:txBody>
      </p:sp>
    </p:spTree>
    <p:extLst>
      <p:ext uri="{BB962C8B-B14F-4D97-AF65-F5344CB8AC3E}">
        <p14:creationId xmlns:p14="http://schemas.microsoft.com/office/powerpoint/2010/main" val="4044710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54</a:t>
            </a:fld>
            <a:endParaRPr lang="en-US"/>
          </a:p>
        </p:txBody>
      </p:sp>
    </p:spTree>
    <p:extLst>
      <p:ext uri="{BB962C8B-B14F-4D97-AF65-F5344CB8AC3E}">
        <p14:creationId xmlns:p14="http://schemas.microsoft.com/office/powerpoint/2010/main" val="23068994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ERDs can get pretty complex and we want to avoid clutter and redundancy where possible.</a:t>
            </a:r>
          </a:p>
          <a:p>
            <a:endParaRPr lang="en-US" dirty="0"/>
          </a:p>
          <a:p>
            <a:r>
              <a:rPr lang="en-US" dirty="0" smtClean="0"/>
              <a:t>Generalizing from the teams-players example, we can see that to represent a i:n relationship, we add the primary key of the entity type in the “1” side as a foreign key to the entity type on the “n” side of the relationship. This is always true and therefore when we see a 1:n relationship on an ERD, we can always infer this. Therefore there is no need to redundantly show the foreign key attribute on the ERD and add clutter and redundancy.</a:t>
            </a:r>
          </a:p>
          <a:p>
            <a:endParaRPr lang="en-US" dirty="0"/>
          </a:p>
          <a:p>
            <a:r>
              <a:rPr lang="en-US" dirty="0" smtClean="0"/>
              <a:t>This is why the above ERD does not show </a:t>
            </a:r>
            <a:r>
              <a:rPr lang="en-US" dirty="0" err="1" smtClean="0"/>
              <a:t>team_id</a:t>
            </a:r>
            <a:r>
              <a:rPr lang="en-US" dirty="0" smtClean="0"/>
              <a:t> as an attribute in the Player entity type. The ERD on the prior page implies this and so we need not repeat this by showing </a:t>
            </a:r>
            <a:r>
              <a:rPr lang="en-US" dirty="0" err="1" smtClean="0"/>
              <a:t>team_id</a:t>
            </a:r>
            <a:r>
              <a:rPr lang="en-US" dirty="0" smtClean="0"/>
              <a:t> as an attribute.</a:t>
            </a:r>
          </a:p>
          <a:p>
            <a:endParaRPr lang="en-US" dirty="0"/>
          </a:p>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55</a:t>
            </a:fld>
            <a:endParaRPr lang="en-US"/>
          </a:p>
        </p:txBody>
      </p:sp>
    </p:spTree>
    <p:extLst>
      <p:ext uri="{BB962C8B-B14F-4D97-AF65-F5344CB8AC3E}">
        <p14:creationId xmlns:p14="http://schemas.microsoft.com/office/powerpoint/2010/main" val="1548887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earlier discussion, we see that a relationship on the ERD is represented through a foreign key on the database schema.</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56</a:t>
            </a:fld>
            <a:endParaRPr lang="en-US"/>
          </a:p>
        </p:txBody>
      </p:sp>
    </p:spTree>
    <p:extLst>
      <p:ext uri="{BB962C8B-B14F-4D97-AF65-F5344CB8AC3E}">
        <p14:creationId xmlns:p14="http://schemas.microsoft.com/office/powerpoint/2010/main" val="23068323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several courses and for some courses we have multiple sections. We now go on to look at the issue of a primary key for the sections table.</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57</a:t>
            </a:fld>
            <a:endParaRPr lang="en-US"/>
          </a:p>
        </p:txBody>
      </p:sp>
    </p:spTree>
    <p:extLst>
      <p:ext uri="{BB962C8B-B14F-4D97-AF65-F5344CB8AC3E}">
        <p14:creationId xmlns:p14="http://schemas.microsoft.com/office/powerpoint/2010/main" val="20713175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58</a:t>
            </a:fld>
            <a:endParaRPr lang="en-US"/>
          </a:p>
        </p:txBody>
      </p:sp>
    </p:spTree>
    <p:extLst>
      <p:ext uri="{BB962C8B-B14F-4D97-AF65-F5344CB8AC3E}">
        <p14:creationId xmlns:p14="http://schemas.microsoft.com/office/powerpoint/2010/main" val="34206066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59</a:t>
            </a:fld>
            <a:endParaRPr lang="en-US"/>
          </a:p>
        </p:txBody>
      </p:sp>
    </p:spTree>
    <p:extLst>
      <p:ext uri="{BB962C8B-B14F-4D97-AF65-F5344CB8AC3E}">
        <p14:creationId xmlns:p14="http://schemas.microsoft.com/office/powerpoint/2010/main" val="3904276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6</a:t>
            </a:fld>
            <a:endParaRPr lang="en-US"/>
          </a:p>
        </p:txBody>
      </p:sp>
    </p:spTree>
    <p:extLst>
      <p:ext uri="{BB962C8B-B14F-4D97-AF65-F5344CB8AC3E}">
        <p14:creationId xmlns:p14="http://schemas.microsoft.com/office/powerpoint/2010/main" val="7703628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60</a:t>
            </a:fld>
            <a:endParaRPr lang="en-US"/>
          </a:p>
        </p:txBody>
      </p:sp>
    </p:spTree>
    <p:extLst>
      <p:ext uri="{BB962C8B-B14F-4D97-AF65-F5344CB8AC3E}">
        <p14:creationId xmlns:p14="http://schemas.microsoft.com/office/powerpoint/2010/main" val="2053331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that none of the columns in the sections table can be the primary key for the table. We need to think carefully about what uniquely identifies a section. Clearly a course has many sections. To distinguish between the different sections of the same course, we have the section name. </a:t>
            </a:r>
            <a:endParaRPr lang="en-US" dirty="0"/>
          </a:p>
          <a:p>
            <a:endParaRPr lang="en-US" dirty="0" smtClean="0"/>
          </a:p>
          <a:p>
            <a:r>
              <a:rPr lang="en-US" dirty="0" smtClean="0"/>
              <a:t>Since the combination of </a:t>
            </a:r>
            <a:r>
              <a:rPr lang="en-US" dirty="0" err="1" smtClean="0"/>
              <a:t>course_id</a:t>
            </a:r>
            <a:r>
              <a:rPr lang="en-US" dirty="0" smtClean="0"/>
              <a:t> and </a:t>
            </a:r>
            <a:r>
              <a:rPr lang="en-US" dirty="0" err="1" smtClean="0"/>
              <a:t>section_name</a:t>
            </a:r>
            <a:r>
              <a:rPr lang="en-US" dirty="0" smtClean="0"/>
              <a:t> will surely be unique, we can use this combination as the primary key.</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61</a:t>
            </a:fld>
            <a:endParaRPr lang="en-US"/>
          </a:p>
        </p:txBody>
      </p:sp>
    </p:spTree>
    <p:extLst>
      <p:ext uri="{BB962C8B-B14F-4D97-AF65-F5344CB8AC3E}">
        <p14:creationId xmlns:p14="http://schemas.microsoft.com/office/powerpoint/2010/main" val="14230078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62</a:t>
            </a:fld>
            <a:endParaRPr lang="en-US"/>
          </a:p>
        </p:txBody>
      </p:sp>
    </p:spTree>
    <p:extLst>
      <p:ext uri="{BB962C8B-B14F-4D97-AF65-F5344CB8AC3E}">
        <p14:creationId xmlns:p14="http://schemas.microsoft.com/office/powerpoint/2010/main" val="14230078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63</a:t>
            </a:fld>
            <a:endParaRPr lang="en-US"/>
          </a:p>
        </p:txBody>
      </p:sp>
    </p:spTree>
    <p:extLst>
      <p:ext uri="{BB962C8B-B14F-4D97-AF65-F5344CB8AC3E}">
        <p14:creationId xmlns:p14="http://schemas.microsoft.com/office/powerpoint/2010/main" val="19630340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of the 1:n relationship between Course and Section, </a:t>
            </a:r>
            <a:r>
              <a:rPr lang="en-US" dirty="0" err="1" smtClean="0"/>
              <a:t>course_id</a:t>
            </a:r>
            <a:r>
              <a:rPr lang="en-US" dirty="0" smtClean="0"/>
              <a:t> is implicitly an attribute (as a foreign key) in Section. Thus, we do not need to show it as an attribute on the Section entity in the ERD.</a:t>
            </a:r>
          </a:p>
          <a:p>
            <a:endParaRPr lang="en-US" dirty="0"/>
          </a:p>
          <a:p>
            <a:r>
              <a:rPr lang="en-US" dirty="0" smtClean="0"/>
              <a:t>However, this poses a problem because </a:t>
            </a:r>
            <a:r>
              <a:rPr lang="en-US" dirty="0" err="1" smtClean="0"/>
              <a:t>course_id</a:t>
            </a:r>
            <a:r>
              <a:rPr lang="en-US" dirty="0" smtClean="0"/>
              <a:t> is one of the columns in the primary key of Section. How can we show that the primary key for Section is </a:t>
            </a:r>
            <a:r>
              <a:rPr lang="en-US" dirty="0" err="1" smtClean="0"/>
              <a:t>course_id+section_id</a:t>
            </a:r>
            <a:r>
              <a:rPr lang="en-US" dirty="0" smtClean="0"/>
              <a:t> without being ale to put </a:t>
            </a:r>
            <a:r>
              <a:rPr lang="en-US" dirty="0" err="1" smtClean="0"/>
              <a:t>course_id</a:t>
            </a:r>
            <a:r>
              <a:rPr lang="en-US" dirty="0" smtClean="0"/>
              <a:t> as an attribute in Section?</a:t>
            </a:r>
          </a:p>
          <a:p>
            <a:endParaRPr lang="en-US" dirty="0"/>
          </a:p>
          <a:p>
            <a:r>
              <a:rPr lang="en-US" dirty="0" smtClean="0"/>
              <a:t>The small vertical bar near the crow-foot is called as the key migration notation and it is used to solve this problem. The key migration notation tells us that the primary key of the entity type on the opposite side of the relationship is part of the primary key of this entity type.</a:t>
            </a:r>
          </a:p>
          <a:p>
            <a:endParaRPr lang="en-US" dirty="0" smtClean="0"/>
          </a:p>
          <a:p>
            <a:r>
              <a:rPr lang="en-US" dirty="0" smtClean="0"/>
              <a:t>Specifically, because of the key migration notation above, we know that the primary key of Section is not </a:t>
            </a:r>
            <a:r>
              <a:rPr lang="en-US" dirty="0" err="1" smtClean="0"/>
              <a:t>section_id</a:t>
            </a:r>
            <a:r>
              <a:rPr lang="en-US" dirty="0" smtClean="0"/>
              <a:t> alone, which is all that is shown inside the Section entity type, but that </a:t>
            </a:r>
            <a:r>
              <a:rPr lang="en-US" dirty="0" err="1" smtClean="0"/>
              <a:t>course_id</a:t>
            </a:r>
            <a:r>
              <a:rPr lang="en-US" dirty="0" smtClean="0"/>
              <a:t> is also a part of the primary key for Section.</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64</a:t>
            </a:fld>
            <a:endParaRPr lang="en-US"/>
          </a:p>
        </p:txBody>
      </p:sp>
    </p:spTree>
    <p:extLst>
      <p:ext uri="{BB962C8B-B14F-4D97-AF65-F5344CB8AC3E}">
        <p14:creationId xmlns:p14="http://schemas.microsoft.com/office/powerpoint/2010/main" val="1709608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65</a:t>
            </a:fld>
            <a:endParaRPr lang="en-US"/>
          </a:p>
        </p:txBody>
      </p:sp>
    </p:spTree>
    <p:extLst>
      <p:ext uri="{BB962C8B-B14F-4D97-AF65-F5344CB8AC3E}">
        <p14:creationId xmlns:p14="http://schemas.microsoft.com/office/powerpoint/2010/main" val="9832514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a situation arises that the foreign key is also part of the primary key we should use the key migration notation.</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66</a:t>
            </a:fld>
            <a:endParaRPr lang="en-US"/>
          </a:p>
        </p:txBody>
      </p:sp>
    </p:spTree>
    <p:extLst>
      <p:ext uri="{BB962C8B-B14F-4D97-AF65-F5344CB8AC3E}">
        <p14:creationId xmlns:p14="http://schemas.microsoft.com/office/powerpoint/2010/main" val="21957688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67</a:t>
            </a:fld>
            <a:endParaRPr lang="en-US"/>
          </a:p>
        </p:txBody>
      </p:sp>
    </p:spTree>
    <p:extLst>
      <p:ext uri="{BB962C8B-B14F-4D97-AF65-F5344CB8AC3E}">
        <p14:creationId xmlns:p14="http://schemas.microsoft.com/office/powerpoint/2010/main" val="41925261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Instructor_id</a:t>
            </a:r>
            <a:r>
              <a:rPr lang="en-US" dirty="0" smtClean="0"/>
              <a:t> in the sections table is also a foreign key and hence it is not explicitly shown in the Section entity type. However, the mere presence of a 1:n relationship automatically tells us that </a:t>
            </a:r>
            <a:r>
              <a:rPr lang="en-US" dirty="0" err="1" smtClean="0"/>
              <a:t>instructor_id</a:t>
            </a:r>
            <a:r>
              <a:rPr lang="en-US" dirty="0" smtClean="0"/>
              <a:t> is a foreign key attribute and does not need to be redundantly specified on the entity type.</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68</a:t>
            </a:fld>
            <a:endParaRPr lang="en-US"/>
          </a:p>
        </p:txBody>
      </p:sp>
    </p:spTree>
    <p:extLst>
      <p:ext uri="{BB962C8B-B14F-4D97-AF65-F5344CB8AC3E}">
        <p14:creationId xmlns:p14="http://schemas.microsoft.com/office/powerpoint/2010/main" val="25349160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69</a:t>
            </a:fld>
            <a:endParaRPr lang="en-US"/>
          </a:p>
        </p:txBody>
      </p:sp>
    </p:spTree>
    <p:extLst>
      <p:ext uri="{BB962C8B-B14F-4D97-AF65-F5344CB8AC3E}">
        <p14:creationId xmlns:p14="http://schemas.microsoft.com/office/powerpoint/2010/main" val="1514680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learn a structured</a:t>
            </a:r>
            <a:r>
              <a:rPr lang="en-US" baseline="0" dirty="0" smtClean="0"/>
              <a:t> process to understand a business situation and convert that understanding into a relational database design that can support almost any queries that would likely arise in managing operations. </a:t>
            </a:r>
          </a:p>
          <a:p>
            <a:endParaRPr lang="en-US" baseline="0" dirty="0" smtClean="0"/>
          </a:p>
          <a:p>
            <a:r>
              <a:rPr lang="en-US" baseline="0" dirty="0" smtClean="0"/>
              <a:t>AT this stage we do not need to explicitly consider what information might need to be retrieved. Just represent some kinds of business rules in a rigorous diagrammatic notation and the database design automatically pops out of the process. Cool stuff indeed!</a:t>
            </a:r>
          </a:p>
          <a:p>
            <a:endParaRPr lang="en-US" baseline="0" dirty="0" smtClean="0"/>
          </a:p>
          <a:p>
            <a:r>
              <a:rPr lang="en-US" baseline="0" dirty="0" smtClean="0"/>
              <a:t>Business knowledge plays a key role in this process.</a:t>
            </a:r>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7</a:t>
            </a:fld>
            <a:endParaRPr lang="en-US"/>
          </a:p>
        </p:txBody>
      </p:sp>
    </p:spTree>
    <p:extLst>
      <p:ext uri="{BB962C8B-B14F-4D97-AF65-F5344CB8AC3E}">
        <p14:creationId xmlns:p14="http://schemas.microsoft.com/office/powerpoint/2010/main" val="19672722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70</a:t>
            </a:fld>
            <a:endParaRPr lang="en-US"/>
          </a:p>
        </p:txBody>
      </p:sp>
    </p:spTree>
    <p:extLst>
      <p:ext uri="{BB962C8B-B14F-4D97-AF65-F5344CB8AC3E}">
        <p14:creationId xmlns:p14="http://schemas.microsoft.com/office/powerpoint/2010/main" val="25698344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71</a:t>
            </a:fld>
            <a:endParaRPr lang="en-US"/>
          </a:p>
        </p:txBody>
      </p:sp>
    </p:spTree>
    <p:extLst>
      <p:ext uri="{BB962C8B-B14F-4D97-AF65-F5344CB8AC3E}">
        <p14:creationId xmlns:p14="http://schemas.microsoft.com/office/powerpoint/2010/main" val="29812285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72</a:t>
            </a:fld>
            <a:endParaRPr lang="en-US"/>
          </a:p>
        </p:txBody>
      </p:sp>
    </p:spTree>
    <p:extLst>
      <p:ext uri="{BB962C8B-B14F-4D97-AF65-F5344CB8AC3E}">
        <p14:creationId xmlns:p14="http://schemas.microsoft.com/office/powerpoint/2010/main" val="105017641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73</a:t>
            </a:fld>
            <a:endParaRPr lang="en-US"/>
          </a:p>
        </p:txBody>
      </p:sp>
    </p:spTree>
    <p:extLst>
      <p:ext uri="{BB962C8B-B14F-4D97-AF65-F5344CB8AC3E}">
        <p14:creationId xmlns:p14="http://schemas.microsoft.com/office/powerpoint/2010/main" val="3462801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74</a:t>
            </a:fld>
            <a:endParaRPr lang="en-US"/>
          </a:p>
        </p:txBody>
      </p:sp>
    </p:spTree>
    <p:extLst>
      <p:ext uri="{BB962C8B-B14F-4D97-AF65-F5344CB8AC3E}">
        <p14:creationId xmlns:p14="http://schemas.microsoft.com/office/powerpoint/2010/main" val="32438261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75</a:t>
            </a:fld>
            <a:endParaRPr lang="en-US"/>
          </a:p>
        </p:txBody>
      </p:sp>
    </p:spTree>
    <p:extLst>
      <p:ext uri="{BB962C8B-B14F-4D97-AF65-F5344CB8AC3E}">
        <p14:creationId xmlns:p14="http://schemas.microsoft.com/office/powerpoint/2010/main" val="7115694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76</a:t>
            </a:fld>
            <a:endParaRPr lang="en-US"/>
          </a:p>
        </p:txBody>
      </p:sp>
    </p:spTree>
    <p:extLst>
      <p:ext uri="{BB962C8B-B14F-4D97-AF65-F5344CB8AC3E}">
        <p14:creationId xmlns:p14="http://schemas.microsoft.com/office/powerpoint/2010/main" val="30198274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77</a:t>
            </a:fld>
            <a:endParaRPr lang="en-US"/>
          </a:p>
        </p:txBody>
      </p:sp>
    </p:spTree>
    <p:extLst>
      <p:ext uri="{BB962C8B-B14F-4D97-AF65-F5344CB8AC3E}">
        <p14:creationId xmlns:p14="http://schemas.microsoft.com/office/powerpoint/2010/main" val="12814290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AFC7B4-075D-49AA-AE8B-17308F273BB4}" type="slidenum">
              <a:rPr lang="en-US" smtClean="0"/>
              <a:t>78</a:t>
            </a:fld>
            <a:endParaRPr lang="en-US"/>
          </a:p>
        </p:txBody>
      </p:sp>
    </p:spTree>
    <p:extLst>
      <p:ext uri="{BB962C8B-B14F-4D97-AF65-F5344CB8AC3E}">
        <p14:creationId xmlns:p14="http://schemas.microsoft.com/office/powerpoint/2010/main" val="3271817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8</a:t>
            </a:fld>
            <a:endParaRPr lang="en-US"/>
          </a:p>
        </p:txBody>
      </p:sp>
    </p:spTree>
    <p:extLst>
      <p:ext uri="{BB962C8B-B14F-4D97-AF65-F5344CB8AC3E}">
        <p14:creationId xmlns:p14="http://schemas.microsoft.com/office/powerpoint/2010/main" val="11734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AFC7B4-075D-49AA-AE8B-17308F273BB4}" type="slidenum">
              <a:rPr lang="en-US" smtClean="0"/>
              <a:t>9</a:t>
            </a:fld>
            <a:endParaRPr lang="en-US"/>
          </a:p>
        </p:txBody>
      </p:sp>
    </p:spTree>
    <p:extLst>
      <p:ext uri="{BB962C8B-B14F-4D97-AF65-F5344CB8AC3E}">
        <p14:creationId xmlns:p14="http://schemas.microsoft.com/office/powerpoint/2010/main" val="389825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94540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36895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56680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1209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3BE0D-3A83-411B-8ED8-8FBAF824E7A0}" type="datetimeFigureOut">
              <a:rPr lang="en-US" smtClean="0"/>
              <a:t>7/8/16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54377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2331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C3BE0D-3A83-411B-8ED8-8FBAF824E7A0}" type="datetimeFigureOut">
              <a:rPr lang="en-US" smtClean="0"/>
              <a:t>7/8/16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24699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C3BE0D-3A83-411B-8ED8-8FBAF824E7A0}" type="datetimeFigureOut">
              <a:rPr lang="en-US" smtClean="0"/>
              <a:t>7/8/16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15323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3BE0D-3A83-411B-8ED8-8FBAF824E7A0}" type="datetimeFigureOut">
              <a:rPr lang="en-US" smtClean="0"/>
              <a:t>7/8/16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289507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71712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3BE0D-3A83-411B-8ED8-8FBAF824E7A0}" type="datetimeFigureOut">
              <a:rPr lang="en-US" smtClean="0"/>
              <a:t>7/8/16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C05D5-A46E-415C-BF40-CA83716C1AAF}" type="slidenum">
              <a:rPr lang="en-US" smtClean="0"/>
              <a:t>‹#›</a:t>
            </a:fld>
            <a:endParaRPr lang="en-US"/>
          </a:p>
        </p:txBody>
      </p:sp>
    </p:spTree>
    <p:extLst>
      <p:ext uri="{BB962C8B-B14F-4D97-AF65-F5344CB8AC3E}">
        <p14:creationId xmlns:p14="http://schemas.microsoft.com/office/powerpoint/2010/main" val="30509942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FC3BE0D-3A83-411B-8ED8-8FBAF824E7A0}" type="datetimeFigureOut">
              <a:rPr lang="en-US" smtClean="0"/>
              <a:t>7/8/16</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FC05D5-A46E-415C-BF40-CA83716C1AAF}" type="slidenum">
              <a:rPr lang="en-US" smtClean="0"/>
              <a:t>‹#›</a:t>
            </a:fld>
            <a:endParaRPr lang="en-US"/>
          </a:p>
        </p:txBody>
      </p:sp>
    </p:spTree>
    <p:extLst>
      <p:ext uri="{BB962C8B-B14F-4D97-AF65-F5344CB8AC3E}">
        <p14:creationId xmlns:p14="http://schemas.microsoft.com/office/powerpoint/2010/main" val="22931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jpeg"/><Relationship Id="rId8"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5.emf"/><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10.emf"/><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28.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28.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image" Target="../media/image30.wmf"/></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8.emf"/><Relationship Id="rId5" Type="http://schemas.openxmlformats.org/officeDocument/2006/relationships/image" Target="../media/image10.emf"/><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8.emf"/><Relationship Id="rId5" Type="http://schemas.openxmlformats.org/officeDocument/2006/relationships/image" Target="../media/image10.emf"/><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31.png"/></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28.emf"/><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35.png"/></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4.png"/><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3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819400" y="2266950"/>
            <a:ext cx="3654911" cy="400110"/>
          </a:xfrm>
          <a:prstGeom prst="rect">
            <a:avLst/>
          </a:prstGeom>
          <a:noFill/>
        </p:spPr>
        <p:txBody>
          <a:bodyPr wrap="none" rtlCol="0">
            <a:spAutoFit/>
          </a:bodyPr>
          <a:lstStyle>
            <a:defPPr>
              <a:defRPr lang="en-US"/>
            </a:defPPr>
            <a:lvl1pPr>
              <a:defRPr sz="2800"/>
            </a:lvl1pPr>
          </a:lstStyle>
          <a:p>
            <a:r>
              <a:rPr lang="en-US" sz="2000" smtClean="0">
                <a:latin typeface="Arial Black" pitchFamily="34" charset="0"/>
              </a:rPr>
              <a:t> </a:t>
            </a:r>
            <a:r>
              <a:rPr lang="en-US" sz="2000" dirty="0" smtClean="0">
                <a:latin typeface="Arial Black" pitchFamily="34" charset="0"/>
              </a:rPr>
              <a:t>Database Design: Part 1</a:t>
            </a:r>
            <a:endParaRPr lang="en-US" sz="2000" dirty="0">
              <a:latin typeface="Arial Black" pitchFamily="34" charset="0"/>
            </a:endParaRPr>
          </a:p>
        </p:txBody>
      </p:sp>
    </p:spTree>
    <p:extLst>
      <p:ext uri="{BB962C8B-B14F-4D97-AF65-F5344CB8AC3E}">
        <p14:creationId xmlns:p14="http://schemas.microsoft.com/office/powerpoint/2010/main" val="2070645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52600" y="1880671"/>
            <a:ext cx="23622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Course</a:t>
            </a:r>
          </a:p>
        </p:txBody>
      </p:sp>
      <p:sp>
        <p:nvSpPr>
          <p:cNvPr id="3" name="TextBox 2"/>
          <p:cNvSpPr txBox="1"/>
          <p:nvPr/>
        </p:nvSpPr>
        <p:spPr>
          <a:xfrm>
            <a:off x="5142123" y="2319505"/>
            <a:ext cx="2819400" cy="646331"/>
          </a:xfrm>
          <a:prstGeom prst="rect">
            <a:avLst/>
          </a:prstGeom>
          <a:noFill/>
        </p:spPr>
        <p:txBody>
          <a:bodyPr wrap="square" rtlCol="0">
            <a:spAutoFit/>
          </a:bodyPr>
          <a:lstStyle/>
          <a:p>
            <a:r>
              <a:rPr lang="en-US" dirty="0" smtClean="0"/>
              <a:t>Sometimes we do not show the attributes</a:t>
            </a:r>
            <a:endParaRPr lang="en-US" dirty="0"/>
          </a:p>
        </p:txBody>
      </p:sp>
    </p:spTree>
    <p:extLst>
      <p:ext uri="{BB962C8B-B14F-4D97-AF65-F5344CB8AC3E}">
        <p14:creationId xmlns:p14="http://schemas.microsoft.com/office/powerpoint/2010/main" val="299725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14400" y="1885950"/>
            <a:ext cx="23622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Course</a:t>
            </a: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course_id</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 </a:t>
            </a:r>
            <a:r>
              <a:rPr lang="en-US" dirty="0" err="1" smtClean="0">
                <a:solidFill>
                  <a:schemeClr val="tx1"/>
                </a:solidFill>
              </a:rPr>
              <a:t>course_name</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o credits</a:t>
            </a:r>
          </a:p>
        </p:txBody>
      </p:sp>
      <p:sp>
        <p:nvSpPr>
          <p:cNvPr id="3" name="TextBox 2"/>
          <p:cNvSpPr txBox="1"/>
          <p:nvPr/>
        </p:nvSpPr>
        <p:spPr>
          <a:xfrm>
            <a:off x="1040900" y="952440"/>
            <a:ext cx="1778500" cy="400110"/>
          </a:xfrm>
          <a:prstGeom prst="rect">
            <a:avLst/>
          </a:prstGeom>
          <a:noFill/>
        </p:spPr>
        <p:txBody>
          <a:bodyPr wrap="none" rtlCol="0">
            <a:spAutoFit/>
          </a:bodyPr>
          <a:lstStyle/>
          <a:p>
            <a:r>
              <a:rPr lang="en-US" sz="2000" dirty="0" smtClean="0">
                <a:latin typeface="Arial Black" pitchFamily="34" charset="0"/>
              </a:rPr>
              <a:t>Entity Type</a:t>
            </a:r>
            <a:endParaRPr lang="en-US" sz="2000" dirty="0">
              <a:latin typeface="Arial Black" pitchFamily="34" charset="0"/>
            </a:endParaRPr>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0702" b="32865"/>
          <a:stretch/>
        </p:blipFill>
        <p:spPr bwMode="auto">
          <a:xfrm>
            <a:off x="4267200" y="2419350"/>
            <a:ext cx="4631037" cy="2895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57800" y="952440"/>
            <a:ext cx="2324675" cy="400110"/>
          </a:xfrm>
          <a:prstGeom prst="rect">
            <a:avLst/>
          </a:prstGeom>
          <a:noFill/>
        </p:spPr>
        <p:txBody>
          <a:bodyPr wrap="none" rtlCol="0">
            <a:spAutoFit/>
          </a:bodyPr>
          <a:lstStyle/>
          <a:p>
            <a:r>
              <a:rPr lang="en-US" sz="2000" dirty="0" smtClean="0">
                <a:latin typeface="Arial Black" pitchFamily="34" charset="0"/>
              </a:rPr>
              <a:t>Entity Instance</a:t>
            </a:r>
            <a:endParaRPr lang="en-US" sz="2000" dirty="0">
              <a:latin typeface="Arial Black" pitchFamily="34" charset="0"/>
            </a:endParaRPr>
          </a:p>
        </p:txBody>
      </p:sp>
      <p:sp>
        <p:nvSpPr>
          <p:cNvPr id="7" name="Freeform 6"/>
          <p:cNvSpPr/>
          <p:nvPr/>
        </p:nvSpPr>
        <p:spPr>
          <a:xfrm>
            <a:off x="2412694" y="1949536"/>
            <a:ext cx="2225407" cy="441124"/>
          </a:xfrm>
          <a:custGeom>
            <a:avLst/>
            <a:gdLst>
              <a:gd name="connsiteX0" fmla="*/ 0 w 2225407"/>
              <a:gd name="connsiteY0" fmla="*/ 441124 h 441124"/>
              <a:gd name="connsiteX1" fmla="*/ 1145754 w 2225407"/>
              <a:gd name="connsiteY1" fmla="*/ 450 h 441124"/>
              <a:gd name="connsiteX2" fmla="*/ 2225407 w 2225407"/>
              <a:gd name="connsiteY2" fmla="*/ 375023 h 441124"/>
            </a:gdLst>
            <a:ahLst/>
            <a:cxnLst>
              <a:cxn ang="0">
                <a:pos x="connsiteX0" y="connsiteY0"/>
              </a:cxn>
              <a:cxn ang="0">
                <a:pos x="connsiteX1" y="connsiteY1"/>
              </a:cxn>
              <a:cxn ang="0">
                <a:pos x="connsiteX2" y="connsiteY2"/>
              </a:cxn>
            </a:cxnLst>
            <a:rect l="l" t="t" r="r" b="b"/>
            <a:pathLst>
              <a:path w="2225407" h="441124">
                <a:moveTo>
                  <a:pt x="0" y="441124"/>
                </a:moveTo>
                <a:cubicBezTo>
                  <a:pt x="387426" y="226295"/>
                  <a:pt x="774853" y="11467"/>
                  <a:pt x="1145754" y="450"/>
                </a:cubicBezTo>
                <a:cubicBezTo>
                  <a:pt x="1516655" y="-10567"/>
                  <a:pt x="1871031" y="182228"/>
                  <a:pt x="2225407" y="37502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732183" y="2743200"/>
            <a:ext cx="3668617" cy="308756"/>
          </a:xfrm>
          <a:custGeom>
            <a:avLst/>
            <a:gdLst>
              <a:gd name="connsiteX0" fmla="*/ 0 w 3668617"/>
              <a:gd name="connsiteY0" fmla="*/ 0 h 308756"/>
              <a:gd name="connsiteX1" fmla="*/ 1927952 w 3668617"/>
              <a:gd name="connsiteY1" fmla="*/ 308472 h 308756"/>
              <a:gd name="connsiteX2" fmla="*/ 3668617 w 3668617"/>
              <a:gd name="connsiteY2" fmla="*/ 44067 h 308756"/>
            </a:gdLst>
            <a:ahLst/>
            <a:cxnLst>
              <a:cxn ang="0">
                <a:pos x="connsiteX0" y="connsiteY0"/>
              </a:cxn>
              <a:cxn ang="0">
                <a:pos x="connsiteX1" y="connsiteY1"/>
              </a:cxn>
              <a:cxn ang="0">
                <a:pos x="connsiteX2" y="connsiteY2"/>
              </a:cxn>
            </a:cxnLst>
            <a:rect l="l" t="t" r="r" b="b"/>
            <a:pathLst>
              <a:path w="3668617" h="308756">
                <a:moveTo>
                  <a:pt x="0" y="0"/>
                </a:moveTo>
                <a:cubicBezTo>
                  <a:pt x="658258" y="150564"/>
                  <a:pt x="1316516" y="301128"/>
                  <a:pt x="1927952" y="308472"/>
                </a:cubicBezTo>
                <a:cubicBezTo>
                  <a:pt x="2539388" y="315816"/>
                  <a:pt x="3104002" y="179941"/>
                  <a:pt x="3668617" y="440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83036" y="2776251"/>
            <a:ext cx="6356733" cy="997155"/>
          </a:xfrm>
          <a:custGeom>
            <a:avLst/>
            <a:gdLst>
              <a:gd name="connsiteX0" fmla="*/ 0 w 6356733"/>
              <a:gd name="connsiteY0" fmla="*/ 330506 h 997155"/>
              <a:gd name="connsiteX1" fmla="*/ 4010140 w 6356733"/>
              <a:gd name="connsiteY1" fmla="*/ 991518 h 997155"/>
              <a:gd name="connsiteX2" fmla="*/ 6356733 w 6356733"/>
              <a:gd name="connsiteY2" fmla="*/ 0 h 997155"/>
            </a:gdLst>
            <a:ahLst/>
            <a:cxnLst>
              <a:cxn ang="0">
                <a:pos x="connsiteX0" y="connsiteY0"/>
              </a:cxn>
              <a:cxn ang="0">
                <a:pos x="connsiteX1" y="connsiteY1"/>
              </a:cxn>
              <a:cxn ang="0">
                <a:pos x="connsiteX2" y="connsiteY2"/>
              </a:cxn>
            </a:cxnLst>
            <a:rect l="l" t="t" r="r" b="b"/>
            <a:pathLst>
              <a:path w="6356733" h="997155">
                <a:moveTo>
                  <a:pt x="0" y="330506"/>
                </a:moveTo>
                <a:cubicBezTo>
                  <a:pt x="1475342" y="688554"/>
                  <a:pt x="2950685" y="1046602"/>
                  <a:pt x="4010140" y="991518"/>
                </a:cubicBezTo>
                <a:cubicBezTo>
                  <a:pt x="5069596" y="936434"/>
                  <a:pt x="5713164" y="468217"/>
                  <a:pt x="635673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83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990600" y="1047750"/>
            <a:ext cx="1676400" cy="64633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90600" y="1047750"/>
            <a:ext cx="7524304" cy="646331"/>
          </a:xfrm>
          <a:prstGeom prst="rect">
            <a:avLst/>
          </a:prstGeom>
          <a:noFill/>
        </p:spPr>
        <p:txBody>
          <a:bodyPr wrap="none" rtlCol="0">
            <a:spAutoFit/>
          </a:bodyPr>
          <a:lstStyle/>
          <a:p>
            <a:r>
              <a:rPr lang="en-US" sz="3600" dirty="0" smtClean="0">
                <a:latin typeface="Arial Black" pitchFamily="34" charset="0"/>
              </a:rPr>
              <a:t>Entity Relationship Diagrams</a:t>
            </a:r>
            <a:endParaRPr lang="en-US" sz="3600" dirty="0">
              <a:latin typeface="Arial Black" pitchFamily="34" charset="0"/>
            </a:endParaRPr>
          </a:p>
        </p:txBody>
      </p:sp>
      <p:sp>
        <p:nvSpPr>
          <p:cNvPr id="2" name="TextBox 1"/>
          <p:cNvSpPr txBox="1"/>
          <p:nvPr/>
        </p:nvSpPr>
        <p:spPr>
          <a:xfrm>
            <a:off x="2895600" y="3476284"/>
            <a:ext cx="3049361" cy="646331"/>
          </a:xfrm>
          <a:prstGeom prst="rect">
            <a:avLst/>
          </a:prstGeom>
          <a:noFill/>
        </p:spPr>
        <p:txBody>
          <a:bodyPr wrap="none" rtlCol="0">
            <a:spAutoFit/>
          </a:bodyPr>
          <a:lstStyle/>
          <a:p>
            <a:r>
              <a:rPr lang="en-US" sz="3600" dirty="0" smtClean="0">
                <a:latin typeface="Arial Black" pitchFamily="34" charset="0"/>
              </a:rPr>
              <a:t>Entity Type</a:t>
            </a:r>
            <a:endParaRPr lang="en-US" sz="3600" dirty="0">
              <a:latin typeface="Arial Black" pitchFamily="34" charset="0"/>
            </a:endParaRPr>
          </a:p>
        </p:txBody>
      </p:sp>
      <p:cxnSp>
        <p:nvCxnSpPr>
          <p:cNvPr id="5" name="Straight Arrow Connector 4"/>
          <p:cNvCxnSpPr>
            <a:endCxn id="2" idx="0"/>
          </p:cNvCxnSpPr>
          <p:nvPr/>
        </p:nvCxnSpPr>
        <p:spPr>
          <a:xfrm>
            <a:off x="1905000" y="1694081"/>
            <a:ext cx="2515281" cy="1782203"/>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47800" y="2495550"/>
            <a:ext cx="1579535" cy="584775"/>
          </a:xfrm>
          <a:prstGeom prst="rect">
            <a:avLst/>
          </a:prstGeom>
          <a:noFill/>
        </p:spPr>
        <p:txBody>
          <a:bodyPr wrap="none" rtlCol="0">
            <a:spAutoFit/>
          </a:bodyPr>
          <a:lstStyle/>
          <a:p>
            <a:r>
              <a:rPr lang="en-US" sz="3200" dirty="0"/>
              <a:t>r</a:t>
            </a:r>
            <a:r>
              <a:rPr lang="en-US" sz="3200" dirty="0" smtClean="0"/>
              <a:t>efers to</a:t>
            </a:r>
            <a:endParaRPr lang="en-US" sz="3200" dirty="0"/>
          </a:p>
        </p:txBody>
      </p:sp>
    </p:spTree>
    <p:extLst>
      <p:ext uri="{BB962C8B-B14F-4D97-AF65-F5344CB8AC3E}">
        <p14:creationId xmlns:p14="http://schemas.microsoft.com/office/powerpoint/2010/main" val="216464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09750"/>
            <a:ext cx="4751069" cy="2073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 y="514350"/>
            <a:ext cx="7848600" cy="923330"/>
          </a:xfrm>
          <a:prstGeom prst="rect">
            <a:avLst/>
          </a:prstGeom>
          <a:noFill/>
        </p:spPr>
        <p:txBody>
          <a:bodyPr wrap="square" rtlCol="0">
            <a:spAutoFit/>
          </a:bodyPr>
          <a:lstStyle/>
          <a:p>
            <a:r>
              <a:rPr lang="en-US" b="1" dirty="0" smtClean="0"/>
              <a:t>Your turn: </a:t>
            </a:r>
            <a:r>
              <a:rPr lang="en-US" dirty="0" smtClean="0"/>
              <a:t>Draw the entity corresponding to the parts table shown below. Pause the video, do the work and only then proceed. (Make your own assumptions regarding required and optional attributes.)</a:t>
            </a:r>
            <a:endParaRPr lang="en-US" dirty="0"/>
          </a:p>
        </p:txBody>
      </p:sp>
      <p:grpSp>
        <p:nvGrpSpPr>
          <p:cNvPr id="6" name="Group 5"/>
          <p:cNvGrpSpPr/>
          <p:nvPr/>
        </p:nvGrpSpPr>
        <p:grpSpPr>
          <a:xfrm>
            <a:off x="5867400" y="1962150"/>
            <a:ext cx="2362200" cy="2579132"/>
            <a:chOff x="5867400" y="1962150"/>
            <a:chExt cx="2362200" cy="2579132"/>
          </a:xfrm>
        </p:grpSpPr>
        <p:sp>
          <p:nvSpPr>
            <p:cNvPr id="4" name="Rounded Rectangle 3"/>
            <p:cNvSpPr/>
            <p:nvPr/>
          </p:nvSpPr>
          <p:spPr>
            <a:xfrm>
              <a:off x="5867400" y="1962150"/>
              <a:ext cx="2362200" cy="19050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Part</a:t>
              </a:r>
            </a:p>
            <a:p>
              <a:pPr>
                <a:tabLst>
                  <a:tab pos="231775" algn="l"/>
                </a:tabLst>
              </a:pPr>
              <a:r>
                <a:rPr lang="en-US" dirty="0">
                  <a:solidFill>
                    <a:schemeClr val="tx1"/>
                  </a:solidFill>
                </a:rPr>
                <a:t>	</a:t>
              </a:r>
              <a:r>
                <a:rPr lang="en-US" dirty="0" smtClean="0">
                  <a:solidFill>
                    <a:schemeClr val="tx1"/>
                  </a:solidFill>
                </a:rPr>
                <a:t># </a:t>
              </a:r>
              <a:r>
                <a:rPr lang="en-US" dirty="0" err="1">
                  <a:solidFill>
                    <a:schemeClr val="tx1"/>
                  </a:solidFill>
                </a:rPr>
                <a:t>p</a:t>
              </a:r>
              <a:r>
                <a:rPr lang="en-US" dirty="0" err="1" smtClean="0">
                  <a:solidFill>
                    <a:schemeClr val="tx1"/>
                  </a:solidFill>
                </a:rPr>
                <a:t>no</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pname</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o color</a:t>
              </a:r>
            </a:p>
            <a:p>
              <a:pPr>
                <a:tabLst>
                  <a:tab pos="231775" algn="l"/>
                </a:tabLst>
              </a:pPr>
              <a:r>
                <a:rPr lang="en-US" dirty="0">
                  <a:solidFill>
                    <a:schemeClr val="tx1"/>
                  </a:solidFill>
                </a:rPr>
                <a:t>	</a:t>
              </a:r>
              <a:r>
                <a:rPr lang="en-US" dirty="0" smtClean="0">
                  <a:solidFill>
                    <a:schemeClr val="tx1"/>
                  </a:solidFill>
                </a:rPr>
                <a:t>* weight</a:t>
              </a:r>
            </a:p>
            <a:p>
              <a:pPr>
                <a:tabLst>
                  <a:tab pos="231775" algn="l"/>
                </a:tabLst>
              </a:pPr>
              <a:r>
                <a:rPr lang="en-US" dirty="0" smtClean="0">
                  <a:solidFill>
                    <a:schemeClr val="tx1"/>
                  </a:solidFill>
                </a:rPr>
                <a:t>	o city</a:t>
              </a:r>
              <a:endParaRPr lang="en-US" dirty="0">
                <a:solidFill>
                  <a:schemeClr val="tx1"/>
                </a:solidFill>
              </a:endParaRPr>
            </a:p>
          </p:txBody>
        </p:sp>
        <p:sp>
          <p:nvSpPr>
            <p:cNvPr id="5" name="TextBox 4"/>
            <p:cNvSpPr txBox="1"/>
            <p:nvPr/>
          </p:nvSpPr>
          <p:spPr>
            <a:xfrm>
              <a:off x="6322733" y="4171950"/>
              <a:ext cx="1525867" cy="369332"/>
            </a:xfrm>
            <a:prstGeom prst="rect">
              <a:avLst/>
            </a:prstGeom>
            <a:noFill/>
          </p:spPr>
          <p:txBody>
            <a:bodyPr wrap="none" rtlCol="0">
              <a:spAutoFit/>
            </a:bodyPr>
            <a:lstStyle/>
            <a:p>
              <a:r>
                <a:rPr lang="en-US" dirty="0" smtClean="0">
                  <a:latin typeface="Arial Black" pitchFamily="34" charset="0"/>
                </a:rPr>
                <a:t>Part </a:t>
              </a:r>
              <a:r>
                <a:rPr lang="en-US" u="sng" dirty="0" smtClean="0">
                  <a:latin typeface="Arial Black" pitchFamily="34" charset="0"/>
                </a:rPr>
                <a:t>entity</a:t>
              </a:r>
              <a:endParaRPr lang="en-US" u="sng" dirty="0">
                <a:latin typeface="Arial Black" pitchFamily="34" charset="0"/>
              </a:endParaRPr>
            </a:p>
          </p:txBody>
        </p:sp>
      </p:grpSp>
      <p:sp>
        <p:nvSpPr>
          <p:cNvPr id="7" name="TextBox 6"/>
          <p:cNvSpPr txBox="1"/>
          <p:nvPr/>
        </p:nvSpPr>
        <p:spPr>
          <a:xfrm>
            <a:off x="2362200" y="4171950"/>
            <a:ext cx="1579407" cy="369332"/>
          </a:xfrm>
          <a:prstGeom prst="rect">
            <a:avLst/>
          </a:prstGeom>
          <a:noFill/>
        </p:spPr>
        <p:txBody>
          <a:bodyPr wrap="none" rtlCol="0">
            <a:spAutoFit/>
          </a:bodyPr>
          <a:lstStyle/>
          <a:p>
            <a:r>
              <a:rPr lang="en-US" dirty="0" smtClean="0">
                <a:latin typeface="Arial Black" pitchFamily="34" charset="0"/>
              </a:rPr>
              <a:t>Parts table</a:t>
            </a:r>
            <a:endParaRPr lang="en-US" dirty="0">
              <a:latin typeface="Arial Black" pitchFamily="34" charset="0"/>
            </a:endParaRPr>
          </a:p>
        </p:txBody>
      </p:sp>
    </p:spTree>
    <p:extLst>
      <p:ext uri="{BB962C8B-B14F-4D97-AF65-F5344CB8AC3E}">
        <p14:creationId xmlns:p14="http://schemas.microsoft.com/office/powerpoint/2010/main" val="199846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1733549"/>
            <a:ext cx="3666653"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5691130" y="1230408"/>
            <a:ext cx="2386070" cy="2408142"/>
            <a:chOff x="1347730" y="1845843"/>
            <a:chExt cx="2386070" cy="2408142"/>
          </a:xfrm>
        </p:grpSpPr>
        <p:sp>
          <p:nvSpPr>
            <p:cNvPr id="5" name="Rounded Rectangle 4"/>
            <p:cNvSpPr/>
            <p:nvPr/>
          </p:nvSpPr>
          <p:spPr>
            <a:xfrm>
              <a:off x="1371600" y="2348984"/>
              <a:ext cx="2362200" cy="19050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Instructor</a:t>
              </a: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instructor_id</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firstname</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lastname</a:t>
              </a:r>
              <a:endParaRPr lang="en-US" dirty="0" smtClean="0">
                <a:solidFill>
                  <a:schemeClr val="tx1"/>
                </a:solidFill>
              </a:endParaRPr>
            </a:p>
            <a:p>
              <a:pPr>
                <a:tabLst>
                  <a:tab pos="231775" algn="l"/>
                </a:tabLst>
              </a:pPr>
              <a:r>
                <a:rPr lang="en-US" dirty="0">
                  <a:solidFill>
                    <a:schemeClr val="tx1"/>
                  </a:solidFill>
                </a:rPr>
                <a:t>	o</a:t>
              </a:r>
              <a:r>
                <a:rPr lang="en-US" dirty="0" smtClean="0">
                  <a:solidFill>
                    <a:schemeClr val="tx1"/>
                  </a:solidFill>
                </a:rPr>
                <a:t> dob</a:t>
              </a:r>
            </a:p>
          </p:txBody>
        </p:sp>
        <p:sp>
          <p:nvSpPr>
            <p:cNvPr id="6" name="TextBox 5"/>
            <p:cNvSpPr txBox="1"/>
            <p:nvPr/>
          </p:nvSpPr>
          <p:spPr>
            <a:xfrm>
              <a:off x="1347730" y="1845843"/>
              <a:ext cx="2257028" cy="369332"/>
            </a:xfrm>
            <a:prstGeom prst="rect">
              <a:avLst/>
            </a:prstGeom>
            <a:noFill/>
          </p:spPr>
          <p:txBody>
            <a:bodyPr wrap="none" rtlCol="0">
              <a:spAutoFit/>
            </a:bodyPr>
            <a:lstStyle/>
            <a:p>
              <a:r>
                <a:rPr lang="en-US" dirty="0" smtClean="0">
                  <a:latin typeface="Arial Black" pitchFamily="34" charset="0"/>
                </a:rPr>
                <a:t>Instructor </a:t>
              </a:r>
              <a:r>
                <a:rPr lang="en-US" u="sng" dirty="0" smtClean="0">
                  <a:latin typeface="Arial Black" pitchFamily="34" charset="0"/>
                </a:rPr>
                <a:t>entity</a:t>
              </a:r>
              <a:endParaRPr lang="en-US" u="sng" dirty="0">
                <a:latin typeface="Arial Black" pitchFamily="34" charset="0"/>
              </a:endParaRPr>
            </a:p>
          </p:txBody>
        </p:sp>
      </p:grpSp>
      <p:sp>
        <p:nvSpPr>
          <p:cNvPr id="7" name="TextBox 6"/>
          <p:cNvSpPr txBox="1"/>
          <p:nvPr/>
        </p:nvSpPr>
        <p:spPr>
          <a:xfrm>
            <a:off x="1295400" y="1200149"/>
            <a:ext cx="2316340" cy="369332"/>
          </a:xfrm>
          <a:prstGeom prst="rect">
            <a:avLst/>
          </a:prstGeom>
          <a:noFill/>
        </p:spPr>
        <p:txBody>
          <a:bodyPr wrap="none" rtlCol="0">
            <a:spAutoFit/>
          </a:bodyPr>
          <a:lstStyle/>
          <a:p>
            <a:r>
              <a:rPr lang="en-US" dirty="0" smtClean="0">
                <a:latin typeface="Arial Black" pitchFamily="34" charset="0"/>
              </a:rPr>
              <a:t>Instructors table</a:t>
            </a:r>
            <a:endParaRPr lang="en-US" dirty="0">
              <a:latin typeface="Arial Black" pitchFamily="34" charset="0"/>
            </a:endParaRPr>
          </a:p>
        </p:txBody>
      </p:sp>
    </p:spTree>
    <p:extLst>
      <p:ext uri="{BB962C8B-B14F-4D97-AF65-F5344CB8AC3E}">
        <p14:creationId xmlns:p14="http://schemas.microsoft.com/office/powerpoint/2010/main" val="1229768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14350"/>
            <a:ext cx="3049361" cy="646331"/>
          </a:xfrm>
          <a:prstGeom prst="rect">
            <a:avLst/>
          </a:prstGeom>
          <a:noFill/>
        </p:spPr>
        <p:txBody>
          <a:bodyPr wrap="none" rtlCol="0">
            <a:spAutoFit/>
          </a:bodyPr>
          <a:lstStyle/>
          <a:p>
            <a:r>
              <a:rPr lang="en-US" sz="3600" dirty="0" smtClean="0">
                <a:latin typeface="Arial Black" pitchFamily="34" charset="0"/>
              </a:rPr>
              <a:t>Entity Type</a:t>
            </a:r>
            <a:endParaRPr lang="en-US" sz="3600" dirty="0">
              <a:latin typeface="Arial Black" pitchFamily="34" charset="0"/>
            </a:endParaRPr>
          </a:p>
        </p:txBody>
      </p:sp>
      <p:sp>
        <p:nvSpPr>
          <p:cNvPr id="4" name="Rounded Rectangle 3"/>
          <p:cNvSpPr/>
          <p:nvPr/>
        </p:nvSpPr>
        <p:spPr>
          <a:xfrm>
            <a:off x="707833" y="2190750"/>
            <a:ext cx="1426683" cy="57013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5800" y="2190750"/>
            <a:ext cx="7162800" cy="954107"/>
          </a:xfrm>
          <a:prstGeom prst="rect">
            <a:avLst/>
          </a:prstGeom>
          <a:noFill/>
        </p:spPr>
        <p:txBody>
          <a:bodyPr wrap="square" rtlCol="0">
            <a:spAutoFit/>
          </a:bodyPr>
          <a:lstStyle/>
          <a:p>
            <a:r>
              <a:rPr lang="en-US" sz="2800" dirty="0" smtClean="0"/>
              <a:t>Category of things about which an organization wants to store data.</a:t>
            </a:r>
            <a:endParaRPr lang="en-US" sz="2800" dirty="0"/>
          </a:p>
        </p:txBody>
      </p:sp>
    </p:spTree>
    <p:extLst>
      <p:ext uri="{BB962C8B-B14F-4D97-AF65-F5344CB8AC3E}">
        <p14:creationId xmlns:p14="http://schemas.microsoft.com/office/powerpoint/2010/main" val="141308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962150"/>
            <a:ext cx="7924800" cy="830997"/>
          </a:xfrm>
          <a:prstGeom prst="rect">
            <a:avLst/>
          </a:prstGeom>
          <a:noFill/>
        </p:spPr>
        <p:txBody>
          <a:bodyPr wrap="square" rtlCol="0">
            <a:spAutoFit/>
          </a:bodyPr>
          <a:lstStyle/>
          <a:p>
            <a:r>
              <a:rPr lang="en-US" sz="4800" dirty="0" smtClean="0"/>
              <a:t>Can potentially have instances</a:t>
            </a:r>
            <a:endParaRPr lang="en-US" sz="4800" dirty="0"/>
          </a:p>
        </p:txBody>
      </p:sp>
      <p:sp>
        <p:nvSpPr>
          <p:cNvPr id="2" name="TextBox 1"/>
          <p:cNvSpPr txBox="1"/>
          <p:nvPr/>
        </p:nvSpPr>
        <p:spPr>
          <a:xfrm>
            <a:off x="609600" y="514350"/>
            <a:ext cx="3049361" cy="646331"/>
          </a:xfrm>
          <a:prstGeom prst="rect">
            <a:avLst/>
          </a:prstGeom>
          <a:noFill/>
        </p:spPr>
        <p:txBody>
          <a:bodyPr wrap="none" rtlCol="0">
            <a:spAutoFit/>
          </a:bodyPr>
          <a:lstStyle/>
          <a:p>
            <a:r>
              <a:rPr lang="en-US" sz="3600" dirty="0" smtClean="0">
                <a:latin typeface="Arial Black" pitchFamily="34" charset="0"/>
              </a:rPr>
              <a:t>Entity Type</a:t>
            </a:r>
            <a:endParaRPr lang="en-US" sz="3600" dirty="0">
              <a:latin typeface="Arial Black" pitchFamily="34" charset="0"/>
            </a:endParaRPr>
          </a:p>
        </p:txBody>
      </p:sp>
      <p:sp>
        <p:nvSpPr>
          <p:cNvPr id="5" name="TextBox 4"/>
          <p:cNvSpPr txBox="1"/>
          <p:nvPr/>
        </p:nvSpPr>
        <p:spPr>
          <a:xfrm>
            <a:off x="685800" y="2959953"/>
            <a:ext cx="7924800" cy="830997"/>
          </a:xfrm>
          <a:prstGeom prst="rect">
            <a:avLst/>
          </a:prstGeom>
          <a:noFill/>
        </p:spPr>
        <p:txBody>
          <a:bodyPr wrap="square" rtlCol="0">
            <a:spAutoFit/>
          </a:bodyPr>
          <a:lstStyle/>
          <a:p>
            <a:r>
              <a:rPr lang="en-US" sz="4800" dirty="0" smtClean="0"/>
              <a:t>Always has attributes</a:t>
            </a:r>
            <a:endParaRPr lang="en-US" sz="4800" dirty="0"/>
          </a:p>
        </p:txBody>
      </p:sp>
    </p:spTree>
    <p:extLst>
      <p:ext uri="{BB962C8B-B14F-4D97-AF65-F5344CB8AC3E}">
        <p14:creationId xmlns:p14="http://schemas.microsoft.com/office/powerpoint/2010/main" val="424823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61950"/>
            <a:ext cx="3049361" cy="646331"/>
          </a:xfrm>
          <a:prstGeom prst="rect">
            <a:avLst/>
          </a:prstGeom>
          <a:noFill/>
        </p:spPr>
        <p:txBody>
          <a:bodyPr wrap="none" rtlCol="0">
            <a:spAutoFit/>
          </a:bodyPr>
          <a:lstStyle/>
          <a:p>
            <a:r>
              <a:rPr lang="en-US" sz="3600" dirty="0" smtClean="0">
                <a:latin typeface="Arial Black" pitchFamily="34" charset="0"/>
              </a:rPr>
              <a:t>Entity Type</a:t>
            </a:r>
            <a:endParaRPr lang="en-US" sz="3600" dirty="0">
              <a:latin typeface="Arial Black" pitchFamily="34" charset="0"/>
            </a:endParaRPr>
          </a:p>
        </p:txBody>
      </p:sp>
      <p:sp>
        <p:nvSpPr>
          <p:cNvPr id="3" name="TextBox 2"/>
          <p:cNvSpPr txBox="1"/>
          <p:nvPr/>
        </p:nvSpPr>
        <p:spPr>
          <a:xfrm>
            <a:off x="533400" y="1352550"/>
            <a:ext cx="8229600" cy="523220"/>
          </a:xfrm>
          <a:prstGeom prst="rect">
            <a:avLst/>
          </a:prstGeom>
          <a:noFill/>
        </p:spPr>
        <p:txBody>
          <a:bodyPr wrap="square" rtlCol="0">
            <a:spAutoFit/>
          </a:bodyPr>
          <a:lstStyle/>
          <a:p>
            <a:r>
              <a:rPr lang="en-US" sz="2800" dirty="0" smtClean="0"/>
              <a:t>Each instance has its own value for </a:t>
            </a:r>
            <a:r>
              <a:rPr lang="en-US" sz="2800" dirty="0"/>
              <a:t>e</a:t>
            </a:r>
            <a:r>
              <a:rPr lang="en-US" sz="2800" dirty="0" smtClean="0"/>
              <a:t>ach attribute</a:t>
            </a:r>
            <a:endParaRPr lang="en-US" sz="2800" dirty="0"/>
          </a:p>
        </p:txBody>
      </p:sp>
      <p:grpSp>
        <p:nvGrpSpPr>
          <p:cNvPr id="5" name="Group 4"/>
          <p:cNvGrpSpPr/>
          <p:nvPr/>
        </p:nvGrpSpPr>
        <p:grpSpPr>
          <a:xfrm>
            <a:off x="557270" y="2266950"/>
            <a:ext cx="2362200" cy="2331942"/>
            <a:chOff x="1371600" y="1922043"/>
            <a:chExt cx="2362200" cy="2331942"/>
          </a:xfrm>
        </p:grpSpPr>
        <p:sp>
          <p:nvSpPr>
            <p:cNvPr id="6" name="Rounded Rectangle 5"/>
            <p:cNvSpPr/>
            <p:nvPr/>
          </p:nvSpPr>
          <p:spPr>
            <a:xfrm>
              <a:off x="1371600" y="2348984"/>
              <a:ext cx="2362200" cy="19050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Instructor</a:t>
              </a: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instructor_id</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firstname</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lastname</a:t>
              </a:r>
              <a:endParaRPr lang="en-US" dirty="0" smtClean="0">
                <a:solidFill>
                  <a:schemeClr val="tx1"/>
                </a:solidFill>
              </a:endParaRPr>
            </a:p>
            <a:p>
              <a:pPr>
                <a:tabLst>
                  <a:tab pos="231775" algn="l"/>
                </a:tabLst>
              </a:pPr>
              <a:r>
                <a:rPr lang="en-US" dirty="0">
                  <a:solidFill>
                    <a:schemeClr val="tx1"/>
                  </a:solidFill>
                </a:rPr>
                <a:t>	o</a:t>
              </a:r>
              <a:r>
                <a:rPr lang="en-US" dirty="0" smtClean="0">
                  <a:solidFill>
                    <a:schemeClr val="tx1"/>
                  </a:solidFill>
                </a:rPr>
                <a:t> dob</a:t>
              </a:r>
            </a:p>
          </p:txBody>
        </p:sp>
        <p:sp>
          <p:nvSpPr>
            <p:cNvPr id="7" name="TextBox 6"/>
            <p:cNvSpPr txBox="1"/>
            <p:nvPr/>
          </p:nvSpPr>
          <p:spPr>
            <a:xfrm>
              <a:off x="1804930" y="1922043"/>
              <a:ext cx="1449115" cy="369332"/>
            </a:xfrm>
            <a:prstGeom prst="rect">
              <a:avLst/>
            </a:prstGeom>
            <a:noFill/>
          </p:spPr>
          <p:txBody>
            <a:bodyPr wrap="none" rtlCol="0">
              <a:spAutoFit/>
            </a:bodyPr>
            <a:lstStyle/>
            <a:p>
              <a:r>
                <a:rPr lang="en-US" dirty="0" smtClean="0">
                  <a:latin typeface="Arial Black" pitchFamily="34" charset="0"/>
                </a:rPr>
                <a:t>Instructor</a:t>
              </a:r>
              <a:endParaRPr lang="en-US" u="sng" dirty="0">
                <a:latin typeface="Arial Black" pitchFamily="34" charset="0"/>
              </a:endParaRPr>
            </a:p>
          </p:txBody>
        </p:sp>
      </p:grpSp>
      <p:pic>
        <p:nvPicPr>
          <p:cNvPr id="1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647950"/>
            <a:ext cx="3666653"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Rounded Rectangle 11"/>
          <p:cNvSpPr/>
          <p:nvPr/>
        </p:nvSpPr>
        <p:spPr>
          <a:xfrm>
            <a:off x="7848600" y="3067050"/>
            <a:ext cx="1143000" cy="266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Instances</a:t>
            </a:r>
            <a:endParaRPr lang="en-US" dirty="0">
              <a:solidFill>
                <a:schemeClr val="tx1"/>
              </a:solidFill>
            </a:endParaRPr>
          </a:p>
        </p:txBody>
      </p:sp>
      <p:cxnSp>
        <p:nvCxnSpPr>
          <p:cNvPr id="14" name="Straight Connector 13"/>
          <p:cNvCxnSpPr>
            <a:stCxn id="12" idx="1"/>
          </p:cNvCxnSpPr>
          <p:nvPr/>
        </p:nvCxnSpPr>
        <p:spPr>
          <a:xfrm flipH="1" flipV="1">
            <a:off x="7248053" y="2952750"/>
            <a:ext cx="600547" cy="247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1"/>
            <a:endCxn id="11" idx="3"/>
          </p:cNvCxnSpPr>
          <p:nvPr/>
        </p:nvCxnSpPr>
        <p:spPr>
          <a:xfrm flipH="1">
            <a:off x="7248053" y="3200400"/>
            <a:ext cx="600547" cy="19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1"/>
          </p:cNvCxnSpPr>
          <p:nvPr/>
        </p:nvCxnSpPr>
        <p:spPr>
          <a:xfrm flipH="1">
            <a:off x="7248053" y="3200400"/>
            <a:ext cx="600547"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1"/>
          </p:cNvCxnSpPr>
          <p:nvPr/>
        </p:nvCxnSpPr>
        <p:spPr>
          <a:xfrm flipH="1">
            <a:off x="7248053" y="3200400"/>
            <a:ext cx="600547" cy="4459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038350"/>
            <a:ext cx="7162800" cy="1569660"/>
          </a:xfrm>
          <a:prstGeom prst="rect">
            <a:avLst/>
          </a:prstGeom>
          <a:noFill/>
        </p:spPr>
        <p:txBody>
          <a:bodyPr wrap="square" rtlCol="0">
            <a:spAutoFit/>
          </a:bodyPr>
          <a:lstStyle/>
          <a:p>
            <a:r>
              <a:rPr lang="en-US" sz="9600" dirty="0" smtClean="0"/>
              <a:t>Singular noun</a:t>
            </a:r>
            <a:endParaRPr lang="en-US" sz="9600" dirty="0"/>
          </a:p>
        </p:txBody>
      </p:sp>
      <p:sp>
        <p:nvSpPr>
          <p:cNvPr id="2" name="TextBox 1"/>
          <p:cNvSpPr txBox="1"/>
          <p:nvPr/>
        </p:nvSpPr>
        <p:spPr>
          <a:xfrm>
            <a:off x="609600" y="514350"/>
            <a:ext cx="3049361" cy="646331"/>
          </a:xfrm>
          <a:prstGeom prst="rect">
            <a:avLst/>
          </a:prstGeom>
          <a:noFill/>
        </p:spPr>
        <p:txBody>
          <a:bodyPr wrap="none" rtlCol="0">
            <a:spAutoFit/>
          </a:bodyPr>
          <a:lstStyle/>
          <a:p>
            <a:r>
              <a:rPr lang="en-US" sz="3600" dirty="0" smtClean="0">
                <a:latin typeface="Arial Black" pitchFamily="34" charset="0"/>
              </a:rPr>
              <a:t>Entity Type</a:t>
            </a:r>
            <a:endParaRPr lang="en-US" sz="3600" dirty="0">
              <a:latin typeface="Arial Black" pitchFamily="34" charset="0"/>
            </a:endParaRPr>
          </a:p>
        </p:txBody>
      </p:sp>
    </p:spTree>
    <p:extLst>
      <p:ext uri="{BB962C8B-B14F-4D97-AF65-F5344CB8AC3E}">
        <p14:creationId xmlns:p14="http://schemas.microsoft.com/office/powerpoint/2010/main" val="213175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590550"/>
            <a:ext cx="5434436" cy="1107996"/>
          </a:xfrm>
          <a:prstGeom prst="rect">
            <a:avLst/>
          </a:prstGeom>
          <a:noFill/>
          <a:ln w="12700">
            <a:solidFill>
              <a:schemeClr val="tx1"/>
            </a:solidFill>
          </a:ln>
        </p:spPr>
        <p:txBody>
          <a:bodyPr wrap="none" rtlCol="0">
            <a:spAutoFit/>
          </a:bodyPr>
          <a:lstStyle/>
          <a:p>
            <a:r>
              <a:rPr lang="en-US" sz="6600" dirty="0" smtClean="0">
                <a:latin typeface="Arial Black" pitchFamily="34" charset="0"/>
              </a:rPr>
              <a:t>Entity Type</a:t>
            </a:r>
            <a:endParaRPr lang="en-US" sz="6600" dirty="0">
              <a:latin typeface="Arial Black" pitchFamily="34" charset="0"/>
            </a:endParaRPr>
          </a:p>
        </p:txBody>
      </p:sp>
      <p:sp>
        <p:nvSpPr>
          <p:cNvPr id="6" name="TextBox 5"/>
          <p:cNvSpPr txBox="1"/>
          <p:nvPr/>
        </p:nvSpPr>
        <p:spPr>
          <a:xfrm>
            <a:off x="381000" y="2952750"/>
            <a:ext cx="1885901" cy="646331"/>
          </a:xfrm>
          <a:prstGeom prst="rect">
            <a:avLst/>
          </a:prstGeom>
          <a:noFill/>
        </p:spPr>
        <p:txBody>
          <a:bodyPr wrap="none" rtlCol="0">
            <a:spAutoFit/>
          </a:bodyPr>
          <a:lstStyle/>
          <a:p>
            <a:r>
              <a:rPr lang="en-US" sz="3600" b="1" dirty="0" smtClean="0"/>
              <a:t>Category</a:t>
            </a:r>
            <a:endParaRPr lang="en-US" sz="3600" b="1" dirty="0"/>
          </a:p>
        </p:txBody>
      </p:sp>
      <p:sp>
        <p:nvSpPr>
          <p:cNvPr id="7" name="TextBox 6"/>
          <p:cNvSpPr txBox="1"/>
          <p:nvPr/>
        </p:nvSpPr>
        <p:spPr>
          <a:xfrm>
            <a:off x="2515270" y="2952750"/>
            <a:ext cx="1965506" cy="1200329"/>
          </a:xfrm>
          <a:prstGeom prst="rect">
            <a:avLst/>
          </a:prstGeom>
          <a:noFill/>
        </p:spPr>
        <p:txBody>
          <a:bodyPr wrap="square" rtlCol="0">
            <a:spAutoFit/>
          </a:bodyPr>
          <a:lstStyle/>
          <a:p>
            <a:r>
              <a:rPr lang="en-US" sz="3600" b="1" dirty="0" smtClean="0"/>
              <a:t>Singular Noun</a:t>
            </a:r>
            <a:endParaRPr lang="en-US" sz="3600" b="1" dirty="0"/>
          </a:p>
        </p:txBody>
      </p:sp>
      <p:sp>
        <p:nvSpPr>
          <p:cNvPr id="8" name="TextBox 7"/>
          <p:cNvSpPr txBox="1"/>
          <p:nvPr/>
        </p:nvSpPr>
        <p:spPr>
          <a:xfrm>
            <a:off x="4729145" y="2952750"/>
            <a:ext cx="2111925" cy="646331"/>
          </a:xfrm>
          <a:prstGeom prst="rect">
            <a:avLst/>
          </a:prstGeom>
          <a:noFill/>
        </p:spPr>
        <p:txBody>
          <a:bodyPr wrap="none" rtlCol="0">
            <a:spAutoFit/>
          </a:bodyPr>
          <a:lstStyle/>
          <a:p>
            <a:r>
              <a:rPr lang="en-US" sz="3600" b="1" dirty="0" smtClean="0"/>
              <a:t>Attributes</a:t>
            </a:r>
            <a:endParaRPr lang="en-US" sz="3600" b="1" dirty="0"/>
          </a:p>
        </p:txBody>
      </p:sp>
      <p:sp>
        <p:nvSpPr>
          <p:cNvPr id="9" name="TextBox 8"/>
          <p:cNvSpPr txBox="1"/>
          <p:nvPr/>
        </p:nvSpPr>
        <p:spPr>
          <a:xfrm>
            <a:off x="7089438" y="2952750"/>
            <a:ext cx="1978362" cy="646331"/>
          </a:xfrm>
          <a:prstGeom prst="rect">
            <a:avLst/>
          </a:prstGeom>
          <a:noFill/>
        </p:spPr>
        <p:txBody>
          <a:bodyPr wrap="none" rtlCol="0">
            <a:spAutoFit/>
          </a:bodyPr>
          <a:lstStyle/>
          <a:p>
            <a:r>
              <a:rPr lang="en-US" sz="3600" b="1" dirty="0" smtClean="0"/>
              <a:t>Instances</a:t>
            </a:r>
            <a:endParaRPr lang="en-US" sz="3600" b="1" dirty="0"/>
          </a:p>
        </p:txBody>
      </p:sp>
      <p:cxnSp>
        <p:nvCxnSpPr>
          <p:cNvPr id="11" name="Straight Arrow Connector 10"/>
          <p:cNvCxnSpPr/>
          <p:nvPr/>
        </p:nvCxnSpPr>
        <p:spPr>
          <a:xfrm>
            <a:off x="2743200" y="1698546"/>
            <a:ext cx="76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2"/>
            <a:endCxn id="6" idx="0"/>
          </p:cNvCxnSpPr>
          <p:nvPr/>
        </p:nvCxnSpPr>
        <p:spPr>
          <a:xfrm flipH="1">
            <a:off x="1323951" y="1698546"/>
            <a:ext cx="3298267" cy="12542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 idx="2"/>
            <a:endCxn id="7" idx="0"/>
          </p:cNvCxnSpPr>
          <p:nvPr/>
        </p:nvCxnSpPr>
        <p:spPr>
          <a:xfrm flipH="1">
            <a:off x="3498023" y="1698546"/>
            <a:ext cx="1124195" cy="12542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 idx="2"/>
            <a:endCxn id="8" idx="0"/>
          </p:cNvCxnSpPr>
          <p:nvPr/>
        </p:nvCxnSpPr>
        <p:spPr>
          <a:xfrm>
            <a:off x="4622218" y="1698546"/>
            <a:ext cx="1162890" cy="12542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2"/>
            <a:endCxn id="9" idx="0"/>
          </p:cNvCxnSpPr>
          <p:nvPr/>
        </p:nvCxnSpPr>
        <p:spPr>
          <a:xfrm>
            <a:off x="4622218" y="1698546"/>
            <a:ext cx="3456401" cy="12542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49446" y="2278617"/>
            <a:ext cx="543739" cy="369332"/>
          </a:xfrm>
          <a:prstGeom prst="rect">
            <a:avLst/>
          </a:prstGeom>
          <a:solidFill>
            <a:schemeClr val="bg1"/>
          </a:solidFill>
        </p:spPr>
        <p:txBody>
          <a:bodyPr wrap="none" rtlCol="0">
            <a:spAutoFit/>
          </a:bodyPr>
          <a:lstStyle/>
          <a:p>
            <a:r>
              <a:rPr lang="en-US" dirty="0"/>
              <a:t>i</a:t>
            </a:r>
            <a:r>
              <a:rPr lang="en-US" dirty="0" smtClean="0"/>
              <a:t>s a </a:t>
            </a:r>
            <a:endParaRPr lang="en-US" dirty="0"/>
          </a:p>
        </p:txBody>
      </p:sp>
      <p:sp>
        <p:nvSpPr>
          <p:cNvPr id="22" name="TextBox 21"/>
          <p:cNvSpPr txBox="1"/>
          <p:nvPr/>
        </p:nvSpPr>
        <p:spPr>
          <a:xfrm>
            <a:off x="3679663" y="2278617"/>
            <a:ext cx="543739" cy="369332"/>
          </a:xfrm>
          <a:prstGeom prst="rect">
            <a:avLst/>
          </a:prstGeom>
          <a:solidFill>
            <a:schemeClr val="bg1"/>
          </a:solidFill>
        </p:spPr>
        <p:txBody>
          <a:bodyPr wrap="none" rtlCol="0">
            <a:spAutoFit/>
          </a:bodyPr>
          <a:lstStyle/>
          <a:p>
            <a:r>
              <a:rPr lang="en-US" dirty="0"/>
              <a:t>i</a:t>
            </a:r>
            <a:r>
              <a:rPr lang="en-US" dirty="0" smtClean="0"/>
              <a:t>s a </a:t>
            </a:r>
            <a:endParaRPr lang="en-US" dirty="0"/>
          </a:p>
        </p:txBody>
      </p:sp>
      <p:sp>
        <p:nvSpPr>
          <p:cNvPr id="23" name="TextBox 22"/>
          <p:cNvSpPr txBox="1"/>
          <p:nvPr/>
        </p:nvSpPr>
        <p:spPr>
          <a:xfrm>
            <a:off x="5203663" y="2278617"/>
            <a:ext cx="506870" cy="369332"/>
          </a:xfrm>
          <a:prstGeom prst="rect">
            <a:avLst/>
          </a:prstGeom>
          <a:solidFill>
            <a:schemeClr val="bg1"/>
          </a:solidFill>
        </p:spPr>
        <p:txBody>
          <a:bodyPr wrap="none" rtlCol="0">
            <a:spAutoFit/>
          </a:bodyPr>
          <a:lstStyle/>
          <a:p>
            <a:r>
              <a:rPr lang="en-US" dirty="0" smtClean="0"/>
              <a:t>has</a:t>
            </a:r>
            <a:endParaRPr lang="en-US" dirty="0"/>
          </a:p>
        </p:txBody>
      </p:sp>
      <p:sp>
        <p:nvSpPr>
          <p:cNvPr id="24" name="TextBox 23"/>
          <p:cNvSpPr txBox="1"/>
          <p:nvPr/>
        </p:nvSpPr>
        <p:spPr>
          <a:xfrm>
            <a:off x="6224614" y="2140118"/>
            <a:ext cx="838691" cy="646331"/>
          </a:xfrm>
          <a:prstGeom prst="rect">
            <a:avLst/>
          </a:prstGeom>
          <a:solidFill>
            <a:schemeClr val="bg1"/>
          </a:solidFill>
        </p:spPr>
        <p:txBody>
          <a:bodyPr wrap="none" rtlCol="0">
            <a:spAutoFit/>
          </a:bodyPr>
          <a:lstStyle/>
          <a:p>
            <a:pPr algn="ctr"/>
            <a:r>
              <a:rPr lang="en-US" dirty="0"/>
              <a:t>u</a:t>
            </a:r>
            <a:r>
              <a:rPr lang="en-US" dirty="0" smtClean="0"/>
              <a:t>sually</a:t>
            </a:r>
          </a:p>
          <a:p>
            <a:pPr algn="ctr"/>
            <a:r>
              <a:rPr lang="en-US" dirty="0" smtClean="0"/>
              <a:t>has</a:t>
            </a:r>
            <a:endParaRPr lang="en-US" dirty="0"/>
          </a:p>
        </p:txBody>
      </p:sp>
    </p:spTree>
    <p:extLst>
      <p:ext uri="{BB962C8B-B14F-4D97-AF65-F5344CB8AC3E}">
        <p14:creationId xmlns:p14="http://schemas.microsoft.com/office/powerpoint/2010/main" val="111965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1"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icture 14" descr="http://www.vpn1euro.com/product_images/o/728/server__43037_zoo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732" y="3236457"/>
            <a:ext cx="1524000" cy="1357569"/>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http://images.onset.freedom.com/ocregister/gallery/lxx2ey-b78898463z.120120116162000000ggv14me0n.1.jpg"/>
          <p:cNvPicPr>
            <a:picLocks noChangeAspect="1" noChangeArrowheads="1"/>
          </p:cNvPicPr>
          <p:nvPr/>
        </p:nvPicPr>
        <p:blipFill rotWithShape="1">
          <a:blip r:embed="rId4">
            <a:extLst>
              <a:ext uri="{28A0092B-C50C-407E-A947-70E740481C1C}">
                <a14:useLocalDpi xmlns:a14="http://schemas.microsoft.com/office/drawing/2010/main" val="0"/>
              </a:ext>
            </a:extLst>
          </a:blip>
          <a:srcRect l="73939" t="11966" r="9480" b="68376"/>
          <a:stretch/>
        </p:blipFill>
        <p:spPr bwMode="auto">
          <a:xfrm>
            <a:off x="7268960" y="3357896"/>
            <a:ext cx="884440" cy="727510"/>
          </a:xfrm>
          <a:prstGeom prst="rect">
            <a:avLst/>
          </a:prstGeom>
          <a:noFill/>
          <a:extLst>
            <a:ext uri="{909E8E84-426E-40dd-AFC4-6F175D3DCCD1}">
              <a14:hiddenFill xmlns="" xmlns:a14="http://schemas.microsoft.com/office/drawing/2010/main">
                <a:solidFill>
                  <a:srgbClr val="FFFFFF"/>
                </a:solidFill>
              </a14:hiddenFill>
            </a:ext>
          </a:extLst>
        </p:spPr>
      </p:pic>
      <p:sp>
        <p:nvSpPr>
          <p:cNvPr id="1027" name="Cloud Callout 1026"/>
          <p:cNvSpPr/>
          <p:nvPr/>
        </p:nvSpPr>
        <p:spPr>
          <a:xfrm>
            <a:off x="3772258" y="3467836"/>
            <a:ext cx="1447800" cy="818414"/>
          </a:xfrm>
          <a:prstGeom prst="cloudCallout">
            <a:avLst>
              <a:gd name="adj1" fmla="val -11207"/>
              <a:gd name="adj2" fmla="val 32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1031" name="Straight Connector 1030"/>
          <p:cNvCxnSpPr/>
          <p:nvPr/>
        </p:nvCxnSpPr>
        <p:spPr>
          <a:xfrm flipH="1" flipV="1">
            <a:off x="5220060" y="3870886"/>
            <a:ext cx="647341" cy="15315"/>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202738" y="2936677"/>
            <a:ext cx="2493462" cy="1349573"/>
            <a:chOff x="5181600" y="2362200"/>
            <a:chExt cx="2667000" cy="1600200"/>
          </a:xfrm>
          <a:scene3d>
            <a:camera prst="isometricOffAxis2Right"/>
            <a:lightRig rig="threePt" dir="t"/>
          </a:scene3d>
        </p:grpSpPr>
        <p:sp>
          <p:nvSpPr>
            <p:cNvPr id="5" name="Rectangle 4"/>
            <p:cNvSpPr/>
            <p:nvPr/>
          </p:nvSpPr>
          <p:spPr>
            <a:xfrm>
              <a:off x="5181600" y="2362200"/>
              <a:ext cx="26670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library.corporate-ir.net/library/17/176/176060/mediaitems/93/a.com_logo_RG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8262" y="2484938"/>
              <a:ext cx="1165097" cy="34181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6376222" y="2526247"/>
              <a:ext cx="862777" cy="129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06290" y="2810577"/>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4449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400" y="2819400"/>
              <a:ext cx="685800" cy="9232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ttp://www.psyag.com/wp-content/uploads/2010/08/329.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371" t="8421" r="6013" b="20138"/>
            <a:stretch/>
          </p:blipFill>
          <p:spPr bwMode="auto">
            <a:xfrm>
              <a:off x="7415324" y="2480354"/>
              <a:ext cx="287806" cy="2351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033" name="TextBox 1032"/>
          <p:cNvSpPr txBox="1"/>
          <p:nvPr/>
        </p:nvSpPr>
        <p:spPr>
          <a:xfrm>
            <a:off x="609600" y="4476750"/>
            <a:ext cx="1404295" cy="307777"/>
          </a:xfrm>
          <a:prstGeom prst="rect">
            <a:avLst/>
          </a:prstGeom>
          <a:noFill/>
        </p:spPr>
        <p:txBody>
          <a:bodyPr wrap="none" rtlCol="0">
            <a:spAutoFit/>
          </a:bodyPr>
          <a:lstStyle/>
          <a:p>
            <a:r>
              <a:rPr lang="en-US" sz="1400" dirty="0" smtClean="0"/>
              <a:t>Server computer</a:t>
            </a:r>
            <a:endParaRPr lang="en-US" sz="1400" dirty="0"/>
          </a:p>
        </p:txBody>
      </p:sp>
      <p:cxnSp>
        <p:nvCxnSpPr>
          <p:cNvPr id="45" name="Straight Connector 44"/>
          <p:cNvCxnSpPr>
            <a:stCxn id="1027" idx="0"/>
          </p:cNvCxnSpPr>
          <p:nvPr/>
        </p:nvCxnSpPr>
        <p:spPr>
          <a:xfrm flipH="1">
            <a:off x="1906301" y="3877043"/>
            <a:ext cx="1870448" cy="9158"/>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5" name="Can 1034"/>
          <p:cNvSpPr/>
          <p:nvPr/>
        </p:nvSpPr>
        <p:spPr>
          <a:xfrm>
            <a:off x="381000" y="438150"/>
            <a:ext cx="1535332" cy="179070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Database</a:t>
            </a:r>
          </a:p>
        </p:txBody>
      </p:sp>
      <p:sp>
        <p:nvSpPr>
          <p:cNvPr id="1037" name="TextBox 1036"/>
          <p:cNvSpPr txBox="1"/>
          <p:nvPr/>
        </p:nvSpPr>
        <p:spPr>
          <a:xfrm>
            <a:off x="609601" y="1126688"/>
            <a:ext cx="947695" cy="1292662"/>
          </a:xfrm>
          <a:prstGeom prst="rect">
            <a:avLst/>
          </a:prstGeom>
          <a:noFill/>
        </p:spPr>
        <p:txBody>
          <a:bodyPr wrap="none" rtlCol="0">
            <a:spAutoFit/>
          </a:bodyPr>
          <a:lstStyle/>
          <a:p>
            <a:r>
              <a:rPr lang="en-US" sz="1200" b="1" dirty="0" smtClean="0"/>
              <a:t>Data on:</a:t>
            </a:r>
          </a:p>
          <a:p>
            <a:pPr marL="174625" indent="-174625">
              <a:buFont typeface="Arial" pitchFamily="34" charset="0"/>
              <a:buChar char="•"/>
            </a:pPr>
            <a:r>
              <a:rPr lang="en-US" sz="1100" b="1" dirty="0" smtClean="0"/>
              <a:t>Books</a:t>
            </a:r>
          </a:p>
          <a:p>
            <a:pPr marL="174625" indent="-174625">
              <a:buFont typeface="Arial" pitchFamily="34" charset="0"/>
              <a:buChar char="•"/>
            </a:pPr>
            <a:r>
              <a:rPr lang="en-US" sz="1100" b="1" dirty="0" smtClean="0"/>
              <a:t>Users</a:t>
            </a:r>
          </a:p>
          <a:p>
            <a:pPr marL="174625" indent="-174625">
              <a:buFont typeface="Arial" pitchFamily="34" charset="0"/>
              <a:buChar char="•"/>
            </a:pPr>
            <a:r>
              <a:rPr lang="en-US" sz="1100" b="1" dirty="0" smtClean="0"/>
              <a:t>Authors</a:t>
            </a:r>
          </a:p>
          <a:p>
            <a:pPr marL="174625" indent="-174625">
              <a:buFont typeface="Arial" pitchFamily="34" charset="0"/>
              <a:buChar char="•"/>
            </a:pPr>
            <a:r>
              <a:rPr lang="en-US" sz="1100" b="1" dirty="0" smtClean="0"/>
              <a:t>Purchases</a:t>
            </a:r>
          </a:p>
          <a:p>
            <a:pPr marL="174625" indent="-174625">
              <a:buFont typeface="Arial" pitchFamily="34" charset="0"/>
              <a:buChar char="•"/>
            </a:pPr>
            <a:r>
              <a:rPr lang="en-US" sz="1100" b="1" dirty="0" smtClean="0"/>
              <a:t>…</a:t>
            </a:r>
          </a:p>
          <a:p>
            <a:endParaRPr lang="en-US" sz="1100" b="1" dirty="0"/>
          </a:p>
        </p:txBody>
      </p:sp>
      <p:sp>
        <p:nvSpPr>
          <p:cNvPr id="1039" name="Up-Down Arrow 1038"/>
          <p:cNvSpPr/>
          <p:nvPr/>
        </p:nvSpPr>
        <p:spPr>
          <a:xfrm>
            <a:off x="895771" y="2238896"/>
            <a:ext cx="496614" cy="1077841"/>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0" name="Picture 16" descr="http://www.mustknowhow.com/wp-content/uploads/2010/04/bluepri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1" y="967165"/>
            <a:ext cx="1614349" cy="804485"/>
          </a:xfrm>
          <a:prstGeom prst="rect">
            <a:avLst/>
          </a:prstGeom>
          <a:noFill/>
          <a:extLst>
            <a:ext uri="{909E8E84-426E-40dd-AFC4-6F175D3DCCD1}">
              <a14:hiddenFill xmlns="" xmlns:a14="http://schemas.microsoft.com/office/drawing/2010/main">
                <a:solidFill>
                  <a:srgbClr val="FFFFFF"/>
                </a:solidFill>
              </a14:hiddenFill>
            </a:ext>
          </a:extLst>
        </p:spPr>
      </p:pic>
      <p:sp>
        <p:nvSpPr>
          <p:cNvPr id="1041" name="TextBox 1040"/>
          <p:cNvSpPr txBox="1"/>
          <p:nvPr/>
        </p:nvSpPr>
        <p:spPr>
          <a:xfrm>
            <a:off x="2070572" y="1123950"/>
            <a:ext cx="1815628" cy="307777"/>
          </a:xfrm>
          <a:prstGeom prst="rect">
            <a:avLst/>
          </a:prstGeom>
          <a:noFill/>
        </p:spPr>
        <p:txBody>
          <a:bodyPr wrap="square" rtlCol="0">
            <a:spAutoFit/>
          </a:bodyPr>
          <a:lstStyle/>
          <a:p>
            <a:r>
              <a:rPr lang="en-US" sz="1400" dirty="0" smtClean="0"/>
              <a:t>Based on design</a:t>
            </a:r>
            <a:endParaRPr lang="en-US" sz="1400" dirty="0"/>
          </a:p>
        </p:txBody>
      </p:sp>
      <p:sp>
        <p:nvSpPr>
          <p:cNvPr id="51" name="TextBox 50"/>
          <p:cNvSpPr txBox="1"/>
          <p:nvPr/>
        </p:nvSpPr>
        <p:spPr>
          <a:xfrm>
            <a:off x="7390568" y="4286250"/>
            <a:ext cx="522900" cy="307777"/>
          </a:xfrm>
          <a:prstGeom prst="rect">
            <a:avLst/>
          </a:prstGeom>
          <a:noFill/>
        </p:spPr>
        <p:txBody>
          <a:bodyPr wrap="none" rtlCol="0">
            <a:spAutoFit/>
          </a:bodyPr>
          <a:lstStyle/>
          <a:p>
            <a:r>
              <a:rPr lang="en-US" sz="1400" dirty="0" smtClean="0"/>
              <a:t>User</a:t>
            </a:r>
            <a:endParaRPr lang="en-US" sz="1400" dirty="0"/>
          </a:p>
        </p:txBody>
      </p:sp>
      <p:cxnSp>
        <p:nvCxnSpPr>
          <p:cNvPr id="1044" name="Straight Arrow Connector 1043"/>
          <p:cNvCxnSpPr/>
          <p:nvPr/>
        </p:nvCxnSpPr>
        <p:spPr>
          <a:xfrm>
            <a:off x="2070572" y="1457325"/>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045" name="Picture 18" descr="https://encrypted-tbn1.google.com/images?q=tbn:ANd9GcQm9jFHmK1hFGQMII9HqHqD2M40c11wft47UJaxJS9ClNx6Vc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7452" y="994744"/>
            <a:ext cx="1401412" cy="815006"/>
          </a:xfrm>
          <a:prstGeom prst="rect">
            <a:avLst/>
          </a:prstGeom>
          <a:noFill/>
          <a:extLst>
            <a:ext uri="{909E8E84-426E-40dd-AFC4-6F175D3DCCD1}">
              <a14:hiddenFill xmlns="" xmlns:a14="http://schemas.microsoft.com/office/drawing/2010/main">
                <a:solidFill>
                  <a:srgbClr val="FFFFFF"/>
                </a:solidFill>
              </a14:hiddenFill>
            </a:ext>
          </a:extLst>
        </p:spPr>
      </p:pic>
      <p:sp>
        <p:nvSpPr>
          <p:cNvPr id="56" name="TextBox 55"/>
          <p:cNvSpPr txBox="1"/>
          <p:nvPr/>
        </p:nvSpPr>
        <p:spPr>
          <a:xfrm>
            <a:off x="6781801" y="721668"/>
            <a:ext cx="1535357" cy="307777"/>
          </a:xfrm>
          <a:prstGeom prst="rect">
            <a:avLst/>
          </a:prstGeom>
          <a:noFill/>
        </p:spPr>
        <p:txBody>
          <a:bodyPr wrap="none" rtlCol="0">
            <a:spAutoFit/>
          </a:bodyPr>
          <a:lstStyle/>
          <a:p>
            <a:r>
              <a:rPr lang="en-US" sz="1400" dirty="0" smtClean="0"/>
              <a:t>Database designer</a:t>
            </a:r>
            <a:endParaRPr lang="en-US" sz="1400" dirty="0"/>
          </a:p>
        </p:txBody>
      </p:sp>
      <p:cxnSp>
        <p:nvCxnSpPr>
          <p:cNvPr id="58" name="Straight Arrow Connector 57"/>
          <p:cNvCxnSpPr/>
          <p:nvPr/>
        </p:nvCxnSpPr>
        <p:spPr>
          <a:xfrm>
            <a:off x="5347172" y="1459924"/>
            <a:ext cx="135842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34000" y="955074"/>
            <a:ext cx="1815628" cy="523220"/>
          </a:xfrm>
          <a:prstGeom prst="rect">
            <a:avLst/>
          </a:prstGeom>
          <a:noFill/>
        </p:spPr>
        <p:txBody>
          <a:bodyPr wrap="square" rtlCol="0">
            <a:spAutoFit/>
          </a:bodyPr>
          <a:lstStyle/>
          <a:p>
            <a:r>
              <a:rPr lang="en-US" sz="1400" dirty="0" smtClean="0"/>
              <a:t>Based on business needs</a:t>
            </a:r>
            <a:endParaRPr lang="en-US" sz="1400" dirty="0"/>
          </a:p>
        </p:txBody>
      </p:sp>
      <p:sp>
        <p:nvSpPr>
          <p:cNvPr id="60" name="TextBox 59"/>
          <p:cNvSpPr txBox="1"/>
          <p:nvPr/>
        </p:nvSpPr>
        <p:spPr>
          <a:xfrm>
            <a:off x="3671456" y="693522"/>
            <a:ext cx="1383071" cy="307777"/>
          </a:xfrm>
          <a:prstGeom prst="rect">
            <a:avLst/>
          </a:prstGeom>
          <a:noFill/>
        </p:spPr>
        <p:txBody>
          <a:bodyPr wrap="none" rtlCol="0">
            <a:spAutoFit/>
          </a:bodyPr>
          <a:lstStyle/>
          <a:p>
            <a:r>
              <a:rPr lang="en-US" sz="1400" dirty="0" smtClean="0"/>
              <a:t>Database design</a:t>
            </a:r>
            <a:endParaRPr lang="en-US" sz="1400" dirty="0"/>
          </a:p>
        </p:txBody>
      </p:sp>
      <p:sp>
        <p:nvSpPr>
          <p:cNvPr id="1046" name="TextBox 1045"/>
          <p:cNvSpPr txBox="1"/>
          <p:nvPr/>
        </p:nvSpPr>
        <p:spPr>
          <a:xfrm>
            <a:off x="1409700" y="2628900"/>
            <a:ext cx="2632708" cy="307777"/>
          </a:xfrm>
          <a:prstGeom prst="rect">
            <a:avLst/>
          </a:prstGeom>
          <a:noFill/>
        </p:spPr>
        <p:txBody>
          <a:bodyPr wrap="none" rtlCol="0">
            <a:spAutoFit/>
          </a:bodyPr>
          <a:lstStyle/>
          <a:p>
            <a:r>
              <a:rPr lang="en-US" sz="1400" dirty="0" smtClean="0"/>
              <a:t>SQL – Structured Query Language</a:t>
            </a:r>
            <a:endParaRPr lang="en-US" sz="1400" dirty="0"/>
          </a:p>
        </p:txBody>
      </p:sp>
      <p:sp>
        <p:nvSpPr>
          <p:cNvPr id="2" name="Rounded Rectangle 1"/>
          <p:cNvSpPr/>
          <p:nvPr/>
        </p:nvSpPr>
        <p:spPr>
          <a:xfrm>
            <a:off x="76200" y="209550"/>
            <a:ext cx="2286000" cy="3494591"/>
          </a:xfrm>
          <a:prstGeom prst="roundRect">
            <a:avLst/>
          </a:prstGeom>
          <a:solidFill>
            <a:srgbClr val="FFFF00">
              <a:tint val="66000"/>
              <a:satMod val="16000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323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fade">
                                      <p:cBhvr>
                                        <p:cTn id="7" dur="500"/>
                                        <p:tgtEl>
                                          <p:spTgt spid="10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31"/>
                                        </p:tgtEl>
                                        <p:attrNameLst>
                                          <p:attrName>style.visibility</p:attrName>
                                        </p:attrNameLst>
                                      </p:cBhvr>
                                      <p:to>
                                        <p:strVal val="visible"/>
                                      </p:to>
                                    </p:set>
                                    <p:animEffect transition="in" filter="fade">
                                      <p:cBhvr>
                                        <p:cTn id="19" dur="500"/>
                                        <p:tgtEl>
                                          <p:spTgt spid="10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500"/>
                                        <p:tgtEl>
                                          <p:spTgt spid="1027"/>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10" presetClass="entr" presetSubtype="0" fill="hold" nodeType="withEffect">
                                  <p:stCondLst>
                                    <p:cond delay="0"/>
                                  </p:stCondLst>
                                  <p:childTnLst>
                                    <p:set>
                                      <p:cBhvr>
                                        <p:cTn id="29" dur="1" fill="hold">
                                          <p:stCondLst>
                                            <p:cond delay="0"/>
                                          </p:stCondLst>
                                        </p:cTn>
                                        <p:tgtEl>
                                          <p:spTgt spid="1038"/>
                                        </p:tgtEl>
                                        <p:attrNameLst>
                                          <p:attrName>style.visibility</p:attrName>
                                        </p:attrNameLst>
                                      </p:cBhvr>
                                      <p:to>
                                        <p:strVal val="visible"/>
                                      </p:to>
                                    </p:set>
                                    <p:animEffect transition="in" filter="fade">
                                      <p:cBhvr>
                                        <p:cTn id="30" dur="500"/>
                                        <p:tgtEl>
                                          <p:spTgt spid="10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33"/>
                                        </p:tgtEl>
                                        <p:attrNameLst>
                                          <p:attrName>style.visibility</p:attrName>
                                        </p:attrNameLst>
                                      </p:cBhvr>
                                      <p:to>
                                        <p:strVal val="visible"/>
                                      </p:to>
                                    </p:set>
                                    <p:animEffect transition="in" filter="fade">
                                      <p:cBhvr>
                                        <p:cTn id="33" dur="500"/>
                                        <p:tgtEl>
                                          <p:spTgt spid="103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39"/>
                                        </p:tgtEl>
                                        <p:attrNameLst>
                                          <p:attrName>style.visibility</p:attrName>
                                        </p:attrNameLst>
                                      </p:cBhvr>
                                      <p:to>
                                        <p:strVal val="visible"/>
                                      </p:to>
                                    </p:set>
                                    <p:animEffect transition="in" filter="fade">
                                      <p:cBhvr>
                                        <p:cTn id="38" dur="500"/>
                                        <p:tgtEl>
                                          <p:spTgt spid="1039"/>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046"/>
                                        </p:tgtEl>
                                        <p:attrNameLst>
                                          <p:attrName>style.visibility</p:attrName>
                                        </p:attrNameLst>
                                      </p:cBhvr>
                                      <p:to>
                                        <p:strVal val="visible"/>
                                      </p:to>
                                    </p:set>
                                    <p:animEffect transition="in" filter="fade">
                                      <p:cBhvr>
                                        <p:cTn id="42" dur="500"/>
                                        <p:tgtEl>
                                          <p:spTgt spid="1046"/>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035"/>
                                        </p:tgtEl>
                                        <p:attrNameLst>
                                          <p:attrName>style.visibility</p:attrName>
                                        </p:attrNameLst>
                                      </p:cBhvr>
                                      <p:to>
                                        <p:strVal val="visible"/>
                                      </p:to>
                                    </p:set>
                                    <p:animEffect transition="in" filter="fade">
                                      <p:cBhvr>
                                        <p:cTn id="46" dur="500"/>
                                        <p:tgtEl>
                                          <p:spTgt spid="10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37"/>
                                        </p:tgtEl>
                                        <p:attrNameLst>
                                          <p:attrName>style.visibility</p:attrName>
                                        </p:attrNameLst>
                                      </p:cBhvr>
                                      <p:to>
                                        <p:strVal val="visible"/>
                                      </p:to>
                                    </p:set>
                                    <p:animEffect transition="in" filter="fade">
                                      <p:cBhvr>
                                        <p:cTn id="49" dur="500"/>
                                        <p:tgtEl>
                                          <p:spTgt spid="103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par>
                                <p:cTn id="55" presetID="10" presetClass="entr" presetSubtype="0" fill="hold" nodeType="withEffect">
                                  <p:stCondLst>
                                    <p:cond delay="0"/>
                                  </p:stCondLst>
                                  <p:childTnLst>
                                    <p:set>
                                      <p:cBhvr>
                                        <p:cTn id="56" dur="1" fill="hold">
                                          <p:stCondLst>
                                            <p:cond delay="0"/>
                                          </p:stCondLst>
                                        </p:cTn>
                                        <p:tgtEl>
                                          <p:spTgt spid="1040"/>
                                        </p:tgtEl>
                                        <p:attrNameLst>
                                          <p:attrName>style.visibility</p:attrName>
                                        </p:attrNameLst>
                                      </p:cBhvr>
                                      <p:to>
                                        <p:strVal val="visible"/>
                                      </p:to>
                                    </p:set>
                                    <p:animEffect transition="in" filter="fade">
                                      <p:cBhvr>
                                        <p:cTn id="57" dur="500"/>
                                        <p:tgtEl>
                                          <p:spTgt spid="1040"/>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1044"/>
                                        </p:tgtEl>
                                        <p:attrNameLst>
                                          <p:attrName>style.visibility</p:attrName>
                                        </p:attrNameLst>
                                      </p:cBhvr>
                                      <p:to>
                                        <p:strVal val="visible"/>
                                      </p:to>
                                    </p:set>
                                    <p:animEffect transition="in" filter="fade">
                                      <p:cBhvr>
                                        <p:cTn id="61" dur="500"/>
                                        <p:tgtEl>
                                          <p:spTgt spid="104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41"/>
                                        </p:tgtEl>
                                        <p:attrNameLst>
                                          <p:attrName>style.visibility</p:attrName>
                                        </p:attrNameLst>
                                      </p:cBhvr>
                                      <p:to>
                                        <p:strVal val="visible"/>
                                      </p:to>
                                    </p:set>
                                    <p:animEffect transition="in" filter="fade">
                                      <p:cBhvr>
                                        <p:cTn id="64" dur="500"/>
                                        <p:tgtEl>
                                          <p:spTgt spid="104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045"/>
                                        </p:tgtEl>
                                        <p:attrNameLst>
                                          <p:attrName>style.visibility</p:attrName>
                                        </p:attrNameLst>
                                      </p:cBhvr>
                                      <p:to>
                                        <p:strVal val="visible"/>
                                      </p:to>
                                    </p:set>
                                    <p:animEffect transition="in" filter="fade">
                                      <p:cBhvr>
                                        <p:cTn id="69" dur="500"/>
                                        <p:tgtEl>
                                          <p:spTgt spid="104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500"/>
                                        <p:tgtEl>
                                          <p:spTgt spid="56"/>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fade">
                                      <p:cBhvr>
                                        <p:cTn id="76" dur="500"/>
                                        <p:tgtEl>
                                          <p:spTgt spid="5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1" nodeType="click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fade">
                                      <p:cBhvr>
                                        <p:cTn id="84" dur="500"/>
                                        <p:tgtEl>
                                          <p:spTgt spid="2"/>
                                        </p:tgtEl>
                                      </p:cBhvr>
                                    </p:animEffect>
                                  </p:childTnLst>
                                </p:cTn>
                              </p:par>
                            </p:childTnLst>
                          </p:cTn>
                        </p:par>
                      </p:childTnLst>
                    </p:cTn>
                  </p:par>
                  <p:par>
                    <p:cTn id="85" fill="hold">
                      <p:stCondLst>
                        <p:cond delay="indefinite"/>
                      </p:stCondLst>
                      <p:childTnLst>
                        <p:par>
                          <p:cTn id="86" fill="hold">
                            <p:stCondLst>
                              <p:cond delay="0"/>
                            </p:stCondLst>
                            <p:childTnLst>
                              <p:par>
                                <p:cTn id="87" presetID="24" presetClass="emph" presetSubtype="0" fill="hold" grpId="0" nodeType="clickEffect">
                                  <p:stCondLst>
                                    <p:cond delay="0"/>
                                  </p:stCondLst>
                                  <p:childTnLst>
                                    <p:animClr clrSpc="hsl" dir="cw">
                                      <p:cBhvr override="childStyle">
                                        <p:cTn id="88" dur="500" fill="hold"/>
                                        <p:tgtEl>
                                          <p:spTgt spid="2"/>
                                        </p:tgtEl>
                                        <p:attrNameLst>
                                          <p:attrName>style.color</p:attrName>
                                        </p:attrNameLst>
                                      </p:cBhvr>
                                      <p:by>
                                        <p:hsl h="0" s="-12549" l="-25098"/>
                                      </p:by>
                                    </p:animClr>
                                    <p:animClr clrSpc="hsl" dir="cw">
                                      <p:cBhvr>
                                        <p:cTn id="89" dur="500" fill="hold"/>
                                        <p:tgtEl>
                                          <p:spTgt spid="2"/>
                                        </p:tgtEl>
                                        <p:attrNameLst>
                                          <p:attrName>fillcolor</p:attrName>
                                        </p:attrNameLst>
                                      </p:cBhvr>
                                      <p:by>
                                        <p:hsl h="0" s="-12549" l="-25098"/>
                                      </p:by>
                                    </p:animClr>
                                    <p:animClr clrSpc="hsl" dir="cw">
                                      <p:cBhvr>
                                        <p:cTn id="90" dur="500" fill="hold"/>
                                        <p:tgtEl>
                                          <p:spTgt spid="2"/>
                                        </p:tgtEl>
                                        <p:attrNameLst>
                                          <p:attrName>stroke.color</p:attrName>
                                        </p:attrNameLst>
                                      </p:cBhvr>
                                      <p:by>
                                        <p:hsl h="0" s="-12549" l="-25098"/>
                                      </p:by>
                                    </p:animClr>
                                    <p:set>
                                      <p:cBhvr>
                                        <p:cTn id="91"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nimBg="1"/>
      <p:bldP spid="1033" grpId="0"/>
      <p:bldP spid="1035" grpId="0" animBg="1"/>
      <p:bldP spid="1037" grpId="0"/>
      <p:bldP spid="1039" grpId="0" animBg="1"/>
      <p:bldP spid="1041" grpId="0"/>
      <p:bldP spid="51" grpId="0"/>
      <p:bldP spid="56" grpId="0"/>
      <p:bldP spid="59" grpId="0"/>
      <p:bldP spid="60" grpId="0"/>
      <p:bldP spid="1046" grpId="0"/>
      <p:bldP spid="2" grpId="0" animBg="1"/>
      <p:bldP spid="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038350"/>
            <a:ext cx="7162800" cy="1569660"/>
          </a:xfrm>
          <a:prstGeom prst="rect">
            <a:avLst/>
          </a:prstGeom>
          <a:noFill/>
        </p:spPr>
        <p:txBody>
          <a:bodyPr wrap="square" rtlCol="0">
            <a:spAutoFit/>
          </a:bodyPr>
          <a:lstStyle/>
          <a:p>
            <a:r>
              <a:rPr lang="en-US" sz="9600" dirty="0" smtClean="0"/>
              <a:t>Customer</a:t>
            </a:r>
            <a:endParaRPr lang="en-US" sz="9600" dirty="0"/>
          </a:p>
        </p:txBody>
      </p:sp>
      <p:sp>
        <p:nvSpPr>
          <p:cNvPr id="2" name="TextBox 1"/>
          <p:cNvSpPr txBox="1"/>
          <p:nvPr/>
        </p:nvSpPr>
        <p:spPr>
          <a:xfrm>
            <a:off x="609600" y="514350"/>
            <a:ext cx="3331489" cy="646331"/>
          </a:xfrm>
          <a:prstGeom prst="rect">
            <a:avLst/>
          </a:prstGeom>
          <a:noFill/>
        </p:spPr>
        <p:txBody>
          <a:bodyPr wrap="none" rtlCol="0">
            <a:spAutoFit/>
          </a:bodyPr>
          <a:lstStyle/>
          <a:p>
            <a:r>
              <a:rPr lang="en-US" sz="3600" dirty="0" smtClean="0">
                <a:latin typeface="Arial Black" pitchFamily="34" charset="0"/>
              </a:rPr>
              <a:t>Entity Type?</a:t>
            </a:r>
            <a:endParaRPr lang="en-US" sz="3600" dirty="0">
              <a:latin typeface="Arial Black" pitchFamily="34" charset="0"/>
            </a:endParaRPr>
          </a:p>
        </p:txBody>
      </p:sp>
    </p:spTree>
    <p:extLst>
      <p:ext uri="{BB962C8B-B14F-4D97-AF65-F5344CB8AC3E}">
        <p14:creationId xmlns:p14="http://schemas.microsoft.com/office/powerpoint/2010/main" val="57777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2038350"/>
            <a:ext cx="7162800" cy="1569660"/>
          </a:xfrm>
          <a:prstGeom prst="rect">
            <a:avLst/>
          </a:prstGeom>
          <a:noFill/>
        </p:spPr>
        <p:txBody>
          <a:bodyPr wrap="square" rtlCol="0">
            <a:spAutoFit/>
          </a:bodyPr>
          <a:lstStyle/>
          <a:p>
            <a:r>
              <a:rPr lang="en-US" sz="9600" dirty="0" smtClean="0"/>
              <a:t>Vendor</a:t>
            </a:r>
            <a:endParaRPr lang="en-US" sz="9600" dirty="0"/>
          </a:p>
        </p:txBody>
      </p:sp>
      <p:sp>
        <p:nvSpPr>
          <p:cNvPr id="2" name="TextBox 1"/>
          <p:cNvSpPr txBox="1"/>
          <p:nvPr/>
        </p:nvSpPr>
        <p:spPr>
          <a:xfrm>
            <a:off x="609600" y="514350"/>
            <a:ext cx="3331489" cy="646331"/>
          </a:xfrm>
          <a:prstGeom prst="rect">
            <a:avLst/>
          </a:prstGeom>
          <a:noFill/>
        </p:spPr>
        <p:txBody>
          <a:bodyPr wrap="none" rtlCol="0">
            <a:spAutoFit/>
          </a:bodyPr>
          <a:lstStyle/>
          <a:p>
            <a:r>
              <a:rPr lang="en-US" sz="3600" dirty="0" smtClean="0">
                <a:latin typeface="Arial Black" pitchFamily="34" charset="0"/>
              </a:rPr>
              <a:t>Entity Type?</a:t>
            </a:r>
            <a:endParaRPr lang="en-US" sz="3600" dirty="0">
              <a:latin typeface="Arial Black" pitchFamily="34" charset="0"/>
            </a:endParaRPr>
          </a:p>
        </p:txBody>
      </p:sp>
    </p:spTree>
    <p:extLst>
      <p:ext uri="{BB962C8B-B14F-4D97-AF65-F5344CB8AC3E}">
        <p14:creationId xmlns:p14="http://schemas.microsoft.com/office/powerpoint/2010/main" val="145275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581150"/>
            <a:ext cx="7162800" cy="3046988"/>
          </a:xfrm>
          <a:prstGeom prst="rect">
            <a:avLst/>
          </a:prstGeom>
          <a:noFill/>
        </p:spPr>
        <p:txBody>
          <a:bodyPr wrap="square" rtlCol="0">
            <a:spAutoFit/>
          </a:bodyPr>
          <a:lstStyle/>
          <a:p>
            <a:r>
              <a:rPr lang="en-US" sz="9600" dirty="0" smtClean="0"/>
              <a:t>Seton Hall University</a:t>
            </a:r>
            <a:endParaRPr lang="en-US" sz="9600" dirty="0"/>
          </a:p>
        </p:txBody>
      </p:sp>
      <p:sp>
        <p:nvSpPr>
          <p:cNvPr id="2" name="TextBox 1"/>
          <p:cNvSpPr txBox="1"/>
          <p:nvPr/>
        </p:nvSpPr>
        <p:spPr>
          <a:xfrm>
            <a:off x="609600" y="514350"/>
            <a:ext cx="3331489" cy="646331"/>
          </a:xfrm>
          <a:prstGeom prst="rect">
            <a:avLst/>
          </a:prstGeom>
          <a:noFill/>
        </p:spPr>
        <p:txBody>
          <a:bodyPr wrap="none" rtlCol="0">
            <a:spAutoFit/>
          </a:bodyPr>
          <a:lstStyle/>
          <a:p>
            <a:r>
              <a:rPr lang="en-US" sz="3600" dirty="0" smtClean="0">
                <a:latin typeface="Arial Black" pitchFamily="34" charset="0"/>
              </a:rPr>
              <a:t>Entity Type?</a:t>
            </a:r>
            <a:endParaRPr lang="en-US" sz="3600" dirty="0">
              <a:latin typeface="Arial Black" pitchFamily="34" charset="0"/>
            </a:endParaRPr>
          </a:p>
        </p:txBody>
      </p:sp>
    </p:spTree>
    <p:extLst>
      <p:ext uri="{BB962C8B-B14F-4D97-AF65-F5344CB8AC3E}">
        <p14:creationId xmlns:p14="http://schemas.microsoft.com/office/powerpoint/2010/main" val="188944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840290"/>
            <a:ext cx="7162800" cy="1569660"/>
          </a:xfrm>
          <a:prstGeom prst="rect">
            <a:avLst/>
          </a:prstGeom>
          <a:noFill/>
        </p:spPr>
        <p:txBody>
          <a:bodyPr wrap="square" rtlCol="0">
            <a:spAutoFit/>
          </a:bodyPr>
          <a:lstStyle/>
          <a:p>
            <a:r>
              <a:rPr lang="en-US" sz="9600" dirty="0" smtClean="0"/>
              <a:t>Person</a:t>
            </a:r>
            <a:endParaRPr lang="en-US" sz="9600" dirty="0"/>
          </a:p>
        </p:txBody>
      </p:sp>
      <p:sp>
        <p:nvSpPr>
          <p:cNvPr id="2" name="TextBox 1"/>
          <p:cNvSpPr txBox="1"/>
          <p:nvPr/>
        </p:nvSpPr>
        <p:spPr>
          <a:xfrm>
            <a:off x="609600" y="514350"/>
            <a:ext cx="3331489" cy="646331"/>
          </a:xfrm>
          <a:prstGeom prst="rect">
            <a:avLst/>
          </a:prstGeom>
          <a:noFill/>
        </p:spPr>
        <p:txBody>
          <a:bodyPr wrap="none" rtlCol="0">
            <a:spAutoFit/>
          </a:bodyPr>
          <a:lstStyle/>
          <a:p>
            <a:r>
              <a:rPr lang="en-US" sz="3600" dirty="0" smtClean="0">
                <a:latin typeface="Arial Black" pitchFamily="34" charset="0"/>
              </a:rPr>
              <a:t>Entity Type?</a:t>
            </a:r>
            <a:endParaRPr lang="en-US" sz="3600" dirty="0">
              <a:latin typeface="Arial Black" pitchFamily="34" charset="0"/>
            </a:endParaRPr>
          </a:p>
        </p:txBody>
      </p:sp>
    </p:spTree>
    <p:extLst>
      <p:ext uri="{BB962C8B-B14F-4D97-AF65-F5344CB8AC3E}">
        <p14:creationId xmlns:p14="http://schemas.microsoft.com/office/powerpoint/2010/main" val="85649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840290"/>
            <a:ext cx="7162800" cy="2554545"/>
          </a:xfrm>
          <a:prstGeom prst="rect">
            <a:avLst/>
          </a:prstGeom>
          <a:noFill/>
        </p:spPr>
        <p:txBody>
          <a:bodyPr wrap="square" rtlCol="0">
            <a:spAutoFit/>
          </a:bodyPr>
          <a:lstStyle/>
          <a:p>
            <a:r>
              <a:rPr lang="en-US" sz="8000" dirty="0" smtClean="0"/>
              <a:t>Person with SSN 111-11-1111</a:t>
            </a:r>
            <a:endParaRPr lang="en-US" sz="8000" dirty="0"/>
          </a:p>
        </p:txBody>
      </p:sp>
      <p:sp>
        <p:nvSpPr>
          <p:cNvPr id="2" name="TextBox 1"/>
          <p:cNvSpPr txBox="1"/>
          <p:nvPr/>
        </p:nvSpPr>
        <p:spPr>
          <a:xfrm>
            <a:off x="609600" y="514350"/>
            <a:ext cx="3331489" cy="646331"/>
          </a:xfrm>
          <a:prstGeom prst="rect">
            <a:avLst/>
          </a:prstGeom>
          <a:noFill/>
        </p:spPr>
        <p:txBody>
          <a:bodyPr wrap="none" rtlCol="0">
            <a:spAutoFit/>
          </a:bodyPr>
          <a:lstStyle/>
          <a:p>
            <a:r>
              <a:rPr lang="en-US" sz="3600" dirty="0" smtClean="0">
                <a:latin typeface="Arial Black" pitchFamily="34" charset="0"/>
              </a:rPr>
              <a:t>Entity Type?</a:t>
            </a:r>
            <a:endParaRPr lang="en-US" sz="3600" dirty="0">
              <a:latin typeface="Arial Black" pitchFamily="34" charset="0"/>
            </a:endParaRPr>
          </a:p>
        </p:txBody>
      </p:sp>
    </p:spTree>
    <p:extLst>
      <p:ext uri="{BB962C8B-B14F-4D97-AF65-F5344CB8AC3E}">
        <p14:creationId xmlns:p14="http://schemas.microsoft.com/office/powerpoint/2010/main" val="165246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590550"/>
            <a:ext cx="5434436" cy="1107996"/>
          </a:xfrm>
          <a:prstGeom prst="rect">
            <a:avLst/>
          </a:prstGeom>
          <a:noFill/>
          <a:ln w="12700">
            <a:solidFill>
              <a:schemeClr val="tx1"/>
            </a:solidFill>
          </a:ln>
        </p:spPr>
        <p:txBody>
          <a:bodyPr wrap="none" rtlCol="0">
            <a:spAutoFit/>
          </a:bodyPr>
          <a:lstStyle/>
          <a:p>
            <a:r>
              <a:rPr lang="en-US" sz="6600" dirty="0" smtClean="0">
                <a:latin typeface="Arial Black" pitchFamily="34" charset="0"/>
              </a:rPr>
              <a:t>Entity Type</a:t>
            </a:r>
            <a:endParaRPr lang="en-US" sz="6600" dirty="0">
              <a:latin typeface="Arial Black" pitchFamily="34" charset="0"/>
            </a:endParaRPr>
          </a:p>
        </p:txBody>
      </p:sp>
      <p:sp>
        <p:nvSpPr>
          <p:cNvPr id="6" name="TextBox 5"/>
          <p:cNvSpPr txBox="1"/>
          <p:nvPr/>
        </p:nvSpPr>
        <p:spPr>
          <a:xfrm>
            <a:off x="381000" y="2952750"/>
            <a:ext cx="1885901" cy="646331"/>
          </a:xfrm>
          <a:prstGeom prst="rect">
            <a:avLst/>
          </a:prstGeom>
          <a:noFill/>
        </p:spPr>
        <p:txBody>
          <a:bodyPr wrap="none" rtlCol="0">
            <a:spAutoFit/>
          </a:bodyPr>
          <a:lstStyle/>
          <a:p>
            <a:r>
              <a:rPr lang="en-US" sz="3600" b="1" dirty="0" smtClean="0"/>
              <a:t>Category</a:t>
            </a:r>
            <a:endParaRPr lang="en-US" sz="3600" b="1" dirty="0"/>
          </a:p>
        </p:txBody>
      </p:sp>
      <p:sp>
        <p:nvSpPr>
          <p:cNvPr id="7" name="TextBox 6"/>
          <p:cNvSpPr txBox="1"/>
          <p:nvPr/>
        </p:nvSpPr>
        <p:spPr>
          <a:xfrm>
            <a:off x="2515270" y="2952750"/>
            <a:ext cx="1965506" cy="1200329"/>
          </a:xfrm>
          <a:prstGeom prst="rect">
            <a:avLst/>
          </a:prstGeom>
          <a:noFill/>
        </p:spPr>
        <p:txBody>
          <a:bodyPr wrap="square" rtlCol="0">
            <a:spAutoFit/>
          </a:bodyPr>
          <a:lstStyle/>
          <a:p>
            <a:r>
              <a:rPr lang="en-US" sz="3600" b="1" dirty="0" smtClean="0"/>
              <a:t>Singular Noun</a:t>
            </a:r>
            <a:endParaRPr lang="en-US" sz="3600" b="1" dirty="0"/>
          </a:p>
        </p:txBody>
      </p:sp>
      <p:sp>
        <p:nvSpPr>
          <p:cNvPr id="8" name="TextBox 7"/>
          <p:cNvSpPr txBox="1"/>
          <p:nvPr/>
        </p:nvSpPr>
        <p:spPr>
          <a:xfrm>
            <a:off x="4729145" y="2952750"/>
            <a:ext cx="2111925" cy="646331"/>
          </a:xfrm>
          <a:prstGeom prst="rect">
            <a:avLst/>
          </a:prstGeom>
          <a:noFill/>
        </p:spPr>
        <p:txBody>
          <a:bodyPr wrap="none" rtlCol="0">
            <a:spAutoFit/>
          </a:bodyPr>
          <a:lstStyle/>
          <a:p>
            <a:r>
              <a:rPr lang="en-US" sz="3600" b="1" dirty="0" smtClean="0"/>
              <a:t>Attributes</a:t>
            </a:r>
            <a:endParaRPr lang="en-US" sz="3600" b="1" dirty="0"/>
          </a:p>
        </p:txBody>
      </p:sp>
      <p:sp>
        <p:nvSpPr>
          <p:cNvPr id="9" name="TextBox 8"/>
          <p:cNvSpPr txBox="1"/>
          <p:nvPr/>
        </p:nvSpPr>
        <p:spPr>
          <a:xfrm>
            <a:off x="7089438" y="2952750"/>
            <a:ext cx="1978362" cy="646331"/>
          </a:xfrm>
          <a:prstGeom prst="rect">
            <a:avLst/>
          </a:prstGeom>
          <a:noFill/>
        </p:spPr>
        <p:txBody>
          <a:bodyPr wrap="none" rtlCol="0">
            <a:spAutoFit/>
          </a:bodyPr>
          <a:lstStyle/>
          <a:p>
            <a:r>
              <a:rPr lang="en-US" sz="3600" b="1" dirty="0" smtClean="0"/>
              <a:t>Instances</a:t>
            </a:r>
            <a:endParaRPr lang="en-US" sz="3600" b="1" dirty="0"/>
          </a:p>
        </p:txBody>
      </p:sp>
      <p:cxnSp>
        <p:nvCxnSpPr>
          <p:cNvPr id="11" name="Straight Arrow Connector 10"/>
          <p:cNvCxnSpPr/>
          <p:nvPr/>
        </p:nvCxnSpPr>
        <p:spPr>
          <a:xfrm>
            <a:off x="2743200" y="1698546"/>
            <a:ext cx="76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2"/>
            <a:endCxn id="6" idx="0"/>
          </p:cNvCxnSpPr>
          <p:nvPr/>
        </p:nvCxnSpPr>
        <p:spPr>
          <a:xfrm flipH="1">
            <a:off x="1323951" y="1698546"/>
            <a:ext cx="3298267" cy="12542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 idx="2"/>
            <a:endCxn id="7" idx="0"/>
          </p:cNvCxnSpPr>
          <p:nvPr/>
        </p:nvCxnSpPr>
        <p:spPr>
          <a:xfrm flipH="1">
            <a:off x="3498023" y="1698546"/>
            <a:ext cx="1124195" cy="12542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 idx="2"/>
            <a:endCxn id="8" idx="0"/>
          </p:cNvCxnSpPr>
          <p:nvPr/>
        </p:nvCxnSpPr>
        <p:spPr>
          <a:xfrm>
            <a:off x="4622218" y="1698546"/>
            <a:ext cx="1162890" cy="12542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2"/>
            <a:endCxn id="9" idx="0"/>
          </p:cNvCxnSpPr>
          <p:nvPr/>
        </p:nvCxnSpPr>
        <p:spPr>
          <a:xfrm>
            <a:off x="4622218" y="1698546"/>
            <a:ext cx="3456401" cy="12542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49446" y="2278617"/>
            <a:ext cx="543739" cy="369332"/>
          </a:xfrm>
          <a:prstGeom prst="rect">
            <a:avLst/>
          </a:prstGeom>
          <a:solidFill>
            <a:schemeClr val="bg1"/>
          </a:solidFill>
        </p:spPr>
        <p:txBody>
          <a:bodyPr wrap="none" rtlCol="0">
            <a:spAutoFit/>
          </a:bodyPr>
          <a:lstStyle/>
          <a:p>
            <a:r>
              <a:rPr lang="en-US" dirty="0"/>
              <a:t>i</a:t>
            </a:r>
            <a:r>
              <a:rPr lang="en-US" dirty="0" smtClean="0"/>
              <a:t>s a </a:t>
            </a:r>
            <a:endParaRPr lang="en-US" dirty="0"/>
          </a:p>
        </p:txBody>
      </p:sp>
      <p:sp>
        <p:nvSpPr>
          <p:cNvPr id="22" name="TextBox 21"/>
          <p:cNvSpPr txBox="1"/>
          <p:nvPr/>
        </p:nvSpPr>
        <p:spPr>
          <a:xfrm>
            <a:off x="3679663" y="2278617"/>
            <a:ext cx="543739" cy="369332"/>
          </a:xfrm>
          <a:prstGeom prst="rect">
            <a:avLst/>
          </a:prstGeom>
          <a:solidFill>
            <a:schemeClr val="bg1"/>
          </a:solidFill>
        </p:spPr>
        <p:txBody>
          <a:bodyPr wrap="none" rtlCol="0">
            <a:spAutoFit/>
          </a:bodyPr>
          <a:lstStyle/>
          <a:p>
            <a:r>
              <a:rPr lang="en-US" dirty="0"/>
              <a:t>i</a:t>
            </a:r>
            <a:r>
              <a:rPr lang="en-US" dirty="0" smtClean="0"/>
              <a:t>s a </a:t>
            </a:r>
            <a:endParaRPr lang="en-US" dirty="0"/>
          </a:p>
        </p:txBody>
      </p:sp>
      <p:sp>
        <p:nvSpPr>
          <p:cNvPr id="23" name="TextBox 22"/>
          <p:cNvSpPr txBox="1"/>
          <p:nvPr/>
        </p:nvSpPr>
        <p:spPr>
          <a:xfrm>
            <a:off x="5203663" y="2278617"/>
            <a:ext cx="506870" cy="369332"/>
          </a:xfrm>
          <a:prstGeom prst="rect">
            <a:avLst/>
          </a:prstGeom>
          <a:solidFill>
            <a:schemeClr val="bg1"/>
          </a:solidFill>
        </p:spPr>
        <p:txBody>
          <a:bodyPr wrap="none" rtlCol="0">
            <a:spAutoFit/>
          </a:bodyPr>
          <a:lstStyle/>
          <a:p>
            <a:r>
              <a:rPr lang="en-US" dirty="0" smtClean="0"/>
              <a:t>has</a:t>
            </a:r>
            <a:endParaRPr lang="en-US" dirty="0"/>
          </a:p>
        </p:txBody>
      </p:sp>
      <p:sp>
        <p:nvSpPr>
          <p:cNvPr id="24" name="TextBox 23"/>
          <p:cNvSpPr txBox="1"/>
          <p:nvPr/>
        </p:nvSpPr>
        <p:spPr>
          <a:xfrm>
            <a:off x="6224614" y="2140118"/>
            <a:ext cx="838691" cy="646331"/>
          </a:xfrm>
          <a:prstGeom prst="rect">
            <a:avLst/>
          </a:prstGeom>
          <a:solidFill>
            <a:schemeClr val="bg1"/>
          </a:solidFill>
        </p:spPr>
        <p:txBody>
          <a:bodyPr wrap="none" rtlCol="0">
            <a:spAutoFit/>
          </a:bodyPr>
          <a:lstStyle/>
          <a:p>
            <a:pPr algn="ctr"/>
            <a:r>
              <a:rPr lang="en-US" dirty="0"/>
              <a:t>u</a:t>
            </a:r>
            <a:r>
              <a:rPr lang="en-US" dirty="0" smtClean="0"/>
              <a:t>sually</a:t>
            </a:r>
          </a:p>
          <a:p>
            <a:pPr algn="ctr"/>
            <a:r>
              <a:rPr lang="en-US" dirty="0" smtClean="0"/>
              <a:t>has</a:t>
            </a:r>
            <a:endParaRPr lang="en-US" dirty="0"/>
          </a:p>
        </p:txBody>
      </p:sp>
    </p:spTree>
    <p:extLst>
      <p:ext uri="{BB962C8B-B14F-4D97-AF65-F5344CB8AC3E}">
        <p14:creationId xmlns:p14="http://schemas.microsoft.com/office/powerpoint/2010/main" val="14987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1" grpId="0" animBg="1"/>
      <p:bldP spid="22" grpId="0" animBg="1"/>
      <p:bldP spid="23"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38150"/>
            <a:ext cx="2104294" cy="369332"/>
          </a:xfrm>
          <a:prstGeom prst="rect">
            <a:avLst/>
          </a:prstGeom>
          <a:noFill/>
        </p:spPr>
        <p:txBody>
          <a:bodyPr wrap="none" rtlCol="0">
            <a:spAutoFit/>
          </a:bodyPr>
          <a:lstStyle/>
          <a:p>
            <a:r>
              <a:rPr lang="en-US" dirty="0" smtClean="0">
                <a:latin typeface="Arial Black" pitchFamily="34" charset="0"/>
              </a:rPr>
              <a:t>Business Rules</a:t>
            </a:r>
            <a:endParaRPr lang="en-US" dirty="0">
              <a:latin typeface="Arial Black" pitchFamily="34" charset="0"/>
            </a:endParaRPr>
          </a:p>
        </p:txBody>
      </p:sp>
      <p:sp>
        <p:nvSpPr>
          <p:cNvPr id="3" name="TextBox 2"/>
          <p:cNvSpPr txBox="1"/>
          <p:nvPr/>
        </p:nvSpPr>
        <p:spPr>
          <a:xfrm>
            <a:off x="457200" y="971550"/>
            <a:ext cx="7620000" cy="707886"/>
          </a:xfrm>
          <a:prstGeom prst="rect">
            <a:avLst/>
          </a:prstGeom>
          <a:noFill/>
        </p:spPr>
        <p:txBody>
          <a:bodyPr wrap="square" rtlCol="0">
            <a:spAutoFit/>
          </a:bodyPr>
          <a:lstStyle/>
          <a:p>
            <a:r>
              <a:rPr lang="en-US" sz="2000" dirty="0" smtClean="0"/>
              <a:t>A student might be assigned a laptop and each laptop might be assigned to a student.</a:t>
            </a:r>
            <a:endParaRPr lang="en-US" sz="2000" dirty="0"/>
          </a:p>
        </p:txBody>
      </p:sp>
      <p:grpSp>
        <p:nvGrpSpPr>
          <p:cNvPr id="26" name="Group 25"/>
          <p:cNvGrpSpPr/>
          <p:nvPr/>
        </p:nvGrpSpPr>
        <p:grpSpPr>
          <a:xfrm>
            <a:off x="750466" y="2135408"/>
            <a:ext cx="1970411" cy="2288218"/>
            <a:chOff x="750466" y="2135408"/>
            <a:chExt cx="1970411" cy="2288218"/>
          </a:xfrm>
        </p:grpSpPr>
        <p:sp>
          <p:nvSpPr>
            <p:cNvPr id="5" name="TextBox 4"/>
            <p:cNvSpPr txBox="1"/>
            <p:nvPr/>
          </p:nvSpPr>
          <p:spPr>
            <a:xfrm>
              <a:off x="1617690" y="2135408"/>
              <a:ext cx="1045479"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Jill Jones </a:t>
              </a:r>
              <a:endParaRPr lang="en-US" dirty="0"/>
            </a:p>
          </p:txBody>
        </p:sp>
        <p:sp>
          <p:nvSpPr>
            <p:cNvPr id="6" name="TextBox 5"/>
            <p:cNvSpPr txBox="1"/>
            <p:nvPr/>
          </p:nvSpPr>
          <p:spPr>
            <a:xfrm>
              <a:off x="1623397" y="2775037"/>
              <a:ext cx="1097480"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Robert Yu</a:t>
              </a:r>
              <a:endParaRPr lang="en-US" dirty="0"/>
            </a:p>
          </p:txBody>
        </p:sp>
        <p:sp>
          <p:nvSpPr>
            <p:cNvPr id="7" name="TextBox 6"/>
            <p:cNvSpPr txBox="1"/>
            <p:nvPr/>
          </p:nvSpPr>
          <p:spPr>
            <a:xfrm>
              <a:off x="750466" y="3414666"/>
              <a:ext cx="1970411"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Vladimir </a:t>
              </a:r>
              <a:r>
                <a:rPr lang="en-US" dirty="0" err="1" smtClean="0"/>
                <a:t>Khalifman</a:t>
              </a:r>
              <a:endParaRPr lang="en-US" dirty="0"/>
            </a:p>
          </p:txBody>
        </p:sp>
        <p:sp>
          <p:nvSpPr>
            <p:cNvPr id="8" name="TextBox 7"/>
            <p:cNvSpPr txBox="1"/>
            <p:nvPr/>
          </p:nvSpPr>
          <p:spPr>
            <a:xfrm>
              <a:off x="1169106" y="4054294"/>
              <a:ext cx="1551771"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George Ramos</a:t>
              </a:r>
              <a:endParaRPr lang="en-US" dirty="0"/>
            </a:p>
          </p:txBody>
        </p:sp>
      </p:grpSp>
      <p:grpSp>
        <p:nvGrpSpPr>
          <p:cNvPr id="28" name="Group 27"/>
          <p:cNvGrpSpPr/>
          <p:nvPr/>
        </p:nvGrpSpPr>
        <p:grpSpPr>
          <a:xfrm>
            <a:off x="6465466" y="2266950"/>
            <a:ext cx="1002134" cy="1600200"/>
            <a:chOff x="6465466" y="2266950"/>
            <a:chExt cx="1002134" cy="1600200"/>
          </a:xfrm>
        </p:grpSpPr>
        <p:sp>
          <p:nvSpPr>
            <p:cNvPr id="9" name="TextBox 8"/>
            <p:cNvSpPr txBox="1"/>
            <p:nvPr/>
          </p:nvSpPr>
          <p:spPr>
            <a:xfrm>
              <a:off x="6465466" y="2266950"/>
              <a:ext cx="100213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t>Laptop 1</a:t>
              </a:r>
              <a:endParaRPr lang="en-US" dirty="0"/>
            </a:p>
          </p:txBody>
        </p:sp>
        <p:sp>
          <p:nvSpPr>
            <p:cNvPr id="10" name="TextBox 9"/>
            <p:cNvSpPr txBox="1"/>
            <p:nvPr/>
          </p:nvSpPr>
          <p:spPr>
            <a:xfrm>
              <a:off x="6465466" y="2882384"/>
              <a:ext cx="100213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t>Laptop 2</a:t>
              </a:r>
              <a:endParaRPr lang="en-US" dirty="0"/>
            </a:p>
          </p:txBody>
        </p:sp>
        <p:sp>
          <p:nvSpPr>
            <p:cNvPr id="11" name="TextBox 10"/>
            <p:cNvSpPr txBox="1"/>
            <p:nvPr/>
          </p:nvSpPr>
          <p:spPr>
            <a:xfrm>
              <a:off x="6465466" y="3497818"/>
              <a:ext cx="100213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t>Laptop 3</a:t>
              </a:r>
              <a:endParaRPr lang="en-US" dirty="0"/>
            </a:p>
          </p:txBody>
        </p:sp>
      </p:grpSp>
      <p:grpSp>
        <p:nvGrpSpPr>
          <p:cNvPr id="27" name="Group 26"/>
          <p:cNvGrpSpPr/>
          <p:nvPr/>
        </p:nvGrpSpPr>
        <p:grpSpPr>
          <a:xfrm>
            <a:off x="3160607" y="2068398"/>
            <a:ext cx="503352" cy="2422238"/>
            <a:chOff x="3160607" y="2068398"/>
            <a:chExt cx="503352" cy="2422238"/>
          </a:xfrm>
        </p:grpSpPr>
        <p:pic>
          <p:nvPicPr>
            <p:cNvPr id="10243"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2068398"/>
              <a:ext cx="503352" cy="50335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2708027"/>
              <a:ext cx="503352" cy="503352"/>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3347656"/>
              <a:ext cx="503352" cy="503352"/>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3987284"/>
              <a:ext cx="503352" cy="503352"/>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29" name="Group 28"/>
          <p:cNvGrpSpPr/>
          <p:nvPr/>
        </p:nvGrpSpPr>
        <p:grpSpPr>
          <a:xfrm>
            <a:off x="5486400" y="2331790"/>
            <a:ext cx="523875" cy="1606797"/>
            <a:chOff x="5486400" y="2331790"/>
            <a:chExt cx="523875" cy="1606797"/>
          </a:xfrm>
        </p:grpSpPr>
        <p:sp>
          <p:nvSpPr>
            <p:cNvPr id="14" name="laptop"/>
            <p:cNvSpPr>
              <a:spLocks noEditPoints="1" noChangeArrowheads="1"/>
            </p:cNvSpPr>
            <p:nvPr/>
          </p:nvSpPr>
          <p:spPr bwMode="auto">
            <a:xfrm>
              <a:off x="5486400" y="2331790"/>
              <a:ext cx="523875" cy="376237"/>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laptop"/>
            <p:cNvSpPr>
              <a:spLocks noEditPoints="1" noChangeArrowheads="1"/>
            </p:cNvSpPr>
            <p:nvPr/>
          </p:nvSpPr>
          <p:spPr bwMode="auto">
            <a:xfrm>
              <a:off x="5486400" y="2957513"/>
              <a:ext cx="523875" cy="376237"/>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aptop"/>
            <p:cNvSpPr>
              <a:spLocks noEditPoints="1" noChangeArrowheads="1"/>
            </p:cNvSpPr>
            <p:nvPr/>
          </p:nvSpPr>
          <p:spPr bwMode="auto">
            <a:xfrm>
              <a:off x="5486400" y="3562350"/>
              <a:ext cx="523875" cy="376237"/>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Connector 18"/>
          <p:cNvCxnSpPr>
            <a:stCxn id="10243" idx="3"/>
            <a:endCxn id="20" idx="1"/>
          </p:cNvCxnSpPr>
          <p:nvPr/>
        </p:nvCxnSpPr>
        <p:spPr>
          <a:xfrm>
            <a:off x="3663959" y="2320074"/>
            <a:ext cx="1903981" cy="7623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3"/>
            <a:endCxn id="21" idx="1"/>
          </p:cNvCxnSpPr>
          <p:nvPr/>
        </p:nvCxnSpPr>
        <p:spPr>
          <a:xfrm>
            <a:off x="3663959" y="2959703"/>
            <a:ext cx="1903981" cy="7275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3"/>
            <a:endCxn id="14" idx="1"/>
          </p:cNvCxnSpPr>
          <p:nvPr/>
        </p:nvCxnSpPr>
        <p:spPr>
          <a:xfrm flipV="1">
            <a:off x="3663959" y="2456732"/>
            <a:ext cx="1903981" cy="178222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76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2038350"/>
            <a:ext cx="4017831" cy="769441"/>
          </a:xfrm>
          <a:prstGeom prst="rect">
            <a:avLst/>
          </a:prstGeom>
          <a:noFill/>
        </p:spPr>
        <p:txBody>
          <a:bodyPr wrap="none" rtlCol="0">
            <a:spAutoFit/>
          </a:bodyPr>
          <a:lstStyle/>
          <a:p>
            <a:r>
              <a:rPr lang="en-US" sz="4400" dirty="0" smtClean="0">
                <a:latin typeface="Arial Black" pitchFamily="34" charset="0"/>
              </a:rPr>
              <a:t>Relationship</a:t>
            </a:r>
            <a:endParaRPr lang="en-US" sz="4400" dirty="0">
              <a:latin typeface="Arial Black" pitchFamily="34" charset="0"/>
            </a:endParaRPr>
          </a:p>
        </p:txBody>
      </p:sp>
    </p:spTree>
    <p:extLst>
      <p:ext uri="{BB962C8B-B14F-4D97-AF65-F5344CB8AC3E}">
        <p14:creationId xmlns:p14="http://schemas.microsoft.com/office/powerpoint/2010/main" val="2716651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362200" y="514350"/>
            <a:ext cx="4065860" cy="1497410"/>
            <a:chOff x="709698" y="895350"/>
            <a:chExt cx="4065860" cy="1497410"/>
          </a:xfrm>
        </p:grpSpPr>
        <p:grpSp>
          <p:nvGrpSpPr>
            <p:cNvPr id="5" name="Group 4"/>
            <p:cNvGrpSpPr/>
            <p:nvPr/>
          </p:nvGrpSpPr>
          <p:grpSpPr>
            <a:xfrm>
              <a:off x="709698" y="955342"/>
              <a:ext cx="1221809" cy="1437418"/>
              <a:chOff x="1079164" y="2135408"/>
              <a:chExt cx="1752658" cy="2330576"/>
            </a:xfrm>
          </p:grpSpPr>
          <p:sp>
            <p:nvSpPr>
              <p:cNvPr id="6" name="TextBox 5"/>
              <p:cNvSpPr txBox="1"/>
              <p:nvPr/>
            </p:nvSpPr>
            <p:spPr>
              <a:xfrm>
                <a:off x="1849489" y="2135408"/>
                <a:ext cx="982333" cy="4116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50" dirty="0" smtClean="0"/>
                  <a:t>Jill Jones </a:t>
                </a:r>
                <a:endParaRPr lang="en-US" sz="1050" dirty="0"/>
              </a:p>
            </p:txBody>
          </p:sp>
          <p:sp>
            <p:nvSpPr>
              <p:cNvPr id="7" name="TextBox 6"/>
              <p:cNvSpPr txBox="1"/>
              <p:nvPr/>
            </p:nvSpPr>
            <p:spPr>
              <a:xfrm>
                <a:off x="1792001" y="2775037"/>
                <a:ext cx="1039821" cy="4116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50" dirty="0" smtClean="0"/>
                  <a:t>Robert Yu</a:t>
                </a:r>
                <a:endParaRPr lang="en-US" sz="1050" dirty="0"/>
              </a:p>
            </p:txBody>
          </p:sp>
          <p:sp>
            <p:nvSpPr>
              <p:cNvPr id="8" name="TextBox 7"/>
              <p:cNvSpPr txBox="1"/>
              <p:nvPr/>
            </p:nvSpPr>
            <p:spPr>
              <a:xfrm>
                <a:off x="1079164" y="3414666"/>
                <a:ext cx="1752658" cy="4116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50" dirty="0" smtClean="0"/>
                  <a:t>Vladimir </a:t>
                </a:r>
                <a:r>
                  <a:rPr lang="en-US" sz="1050" dirty="0" err="1" smtClean="0"/>
                  <a:t>Khalifman</a:t>
                </a:r>
                <a:endParaRPr lang="en-US" sz="1050" dirty="0"/>
              </a:p>
            </p:txBody>
          </p:sp>
          <p:sp>
            <p:nvSpPr>
              <p:cNvPr id="9" name="TextBox 8"/>
              <p:cNvSpPr txBox="1"/>
              <p:nvPr/>
            </p:nvSpPr>
            <p:spPr>
              <a:xfrm>
                <a:off x="1419485" y="4054294"/>
                <a:ext cx="1412337" cy="4116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50" dirty="0" smtClean="0"/>
                  <a:t>George Ramos</a:t>
                </a:r>
                <a:endParaRPr lang="en-US" sz="1050" dirty="0"/>
              </a:p>
            </p:txBody>
          </p:sp>
        </p:grpSp>
        <p:grpSp>
          <p:nvGrpSpPr>
            <p:cNvPr id="10" name="Group 9"/>
            <p:cNvGrpSpPr/>
            <p:nvPr/>
          </p:nvGrpSpPr>
          <p:grpSpPr>
            <a:xfrm>
              <a:off x="4114800" y="1017810"/>
              <a:ext cx="660758" cy="1013073"/>
              <a:chOff x="6465466" y="2266950"/>
              <a:chExt cx="947842" cy="1642558"/>
            </a:xfrm>
          </p:grpSpPr>
          <p:sp>
            <p:nvSpPr>
              <p:cNvPr id="11" name="TextBox 10"/>
              <p:cNvSpPr txBox="1"/>
              <p:nvPr/>
            </p:nvSpPr>
            <p:spPr>
              <a:xfrm>
                <a:off x="6465466" y="2266950"/>
                <a:ext cx="947842" cy="41169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050" dirty="0" smtClean="0"/>
                  <a:t>Laptop 1</a:t>
                </a:r>
                <a:endParaRPr lang="en-US" sz="1050" dirty="0"/>
              </a:p>
            </p:txBody>
          </p:sp>
          <p:sp>
            <p:nvSpPr>
              <p:cNvPr id="12" name="TextBox 11"/>
              <p:cNvSpPr txBox="1"/>
              <p:nvPr/>
            </p:nvSpPr>
            <p:spPr>
              <a:xfrm>
                <a:off x="6465466" y="2882383"/>
                <a:ext cx="947842" cy="41169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050" dirty="0" smtClean="0"/>
                  <a:t>Laptop 2</a:t>
                </a:r>
                <a:endParaRPr lang="en-US" sz="1050" dirty="0"/>
              </a:p>
            </p:txBody>
          </p:sp>
          <p:sp>
            <p:nvSpPr>
              <p:cNvPr id="13" name="TextBox 12"/>
              <p:cNvSpPr txBox="1"/>
              <p:nvPr/>
            </p:nvSpPr>
            <p:spPr>
              <a:xfrm>
                <a:off x="6465466" y="3497818"/>
                <a:ext cx="947842" cy="41169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050" dirty="0" smtClean="0"/>
                  <a:t>Laptop 3</a:t>
                </a:r>
                <a:endParaRPr lang="en-US" sz="1050" dirty="0"/>
              </a:p>
            </p:txBody>
          </p:sp>
        </p:grpSp>
        <p:grpSp>
          <p:nvGrpSpPr>
            <p:cNvPr id="14" name="Group 13"/>
            <p:cNvGrpSpPr/>
            <p:nvPr/>
          </p:nvGrpSpPr>
          <p:grpSpPr>
            <a:xfrm>
              <a:off x="1988366" y="895350"/>
              <a:ext cx="350896" cy="1493952"/>
              <a:chOff x="3160607" y="2068398"/>
              <a:chExt cx="503352" cy="2422238"/>
            </a:xfrm>
          </p:grpSpPr>
          <p:pic>
            <p:nvPicPr>
              <p:cNvPr id="15"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2068398"/>
                <a:ext cx="503352" cy="50335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2708027"/>
                <a:ext cx="503352" cy="503352"/>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3347656"/>
                <a:ext cx="503352" cy="503352"/>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3987284"/>
                <a:ext cx="503352" cy="503352"/>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9" name="Group 18"/>
            <p:cNvGrpSpPr/>
            <p:nvPr/>
          </p:nvGrpSpPr>
          <p:grpSpPr>
            <a:xfrm>
              <a:off x="3609718" y="1057801"/>
              <a:ext cx="365203" cy="991017"/>
              <a:chOff x="5486400" y="2331790"/>
              <a:chExt cx="523875" cy="1606797"/>
            </a:xfrm>
          </p:grpSpPr>
          <p:sp>
            <p:nvSpPr>
              <p:cNvPr id="20" name="laptop"/>
              <p:cNvSpPr>
                <a:spLocks noEditPoints="1" noChangeArrowheads="1"/>
              </p:cNvSpPr>
              <p:nvPr/>
            </p:nvSpPr>
            <p:spPr bwMode="auto">
              <a:xfrm>
                <a:off x="5486400" y="2331790"/>
                <a:ext cx="523875" cy="376237"/>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050"/>
              </a:p>
            </p:txBody>
          </p:sp>
          <p:sp>
            <p:nvSpPr>
              <p:cNvPr id="21" name="laptop"/>
              <p:cNvSpPr>
                <a:spLocks noEditPoints="1" noChangeArrowheads="1"/>
              </p:cNvSpPr>
              <p:nvPr/>
            </p:nvSpPr>
            <p:spPr bwMode="auto">
              <a:xfrm>
                <a:off x="5486400" y="2957513"/>
                <a:ext cx="523875" cy="376237"/>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050"/>
              </a:p>
            </p:txBody>
          </p:sp>
          <p:sp>
            <p:nvSpPr>
              <p:cNvPr id="22" name="laptop"/>
              <p:cNvSpPr>
                <a:spLocks noEditPoints="1" noChangeArrowheads="1"/>
              </p:cNvSpPr>
              <p:nvPr/>
            </p:nvSpPr>
            <p:spPr bwMode="auto">
              <a:xfrm>
                <a:off x="5486400" y="3562350"/>
                <a:ext cx="523875" cy="376237"/>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050"/>
              </a:p>
            </p:txBody>
          </p:sp>
        </p:grpSp>
        <p:cxnSp>
          <p:nvCxnSpPr>
            <p:cNvPr id="24" name="Straight Connector 23"/>
            <p:cNvCxnSpPr>
              <a:stCxn id="16" idx="3"/>
              <a:endCxn id="22" idx="1"/>
            </p:cNvCxnSpPr>
            <p:nvPr/>
          </p:nvCxnSpPr>
          <p:spPr>
            <a:xfrm>
              <a:off x="2339262" y="1445076"/>
              <a:ext cx="1327299" cy="4487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3"/>
              <a:endCxn id="20" idx="1"/>
            </p:cNvCxnSpPr>
            <p:nvPr/>
          </p:nvCxnSpPr>
          <p:spPr>
            <a:xfrm flipV="1">
              <a:off x="2339262" y="1134861"/>
              <a:ext cx="1327299" cy="109921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8" name="Rounded Rectangle 27"/>
          <p:cNvSpPr/>
          <p:nvPr/>
        </p:nvSpPr>
        <p:spPr>
          <a:xfrm>
            <a:off x="1112066" y="2647950"/>
            <a:ext cx="23622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Student</a:t>
            </a: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student_id</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first_name</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last_name</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p>
        </p:txBody>
      </p:sp>
      <p:sp>
        <p:nvSpPr>
          <p:cNvPr id="29" name="Rounded Rectangle 28"/>
          <p:cNvSpPr/>
          <p:nvPr/>
        </p:nvSpPr>
        <p:spPr>
          <a:xfrm>
            <a:off x="6172200" y="2647950"/>
            <a:ext cx="23622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Laptop</a:t>
            </a: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laptop_id</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make</a:t>
            </a:r>
          </a:p>
          <a:p>
            <a:pPr>
              <a:tabLst>
                <a:tab pos="231775" algn="l"/>
              </a:tabLst>
            </a:pPr>
            <a:r>
              <a:rPr lang="en-US" dirty="0">
                <a:solidFill>
                  <a:schemeClr val="tx1"/>
                </a:solidFill>
              </a:rPr>
              <a:t>	o</a:t>
            </a:r>
            <a:r>
              <a:rPr lang="en-US" dirty="0" smtClean="0">
                <a:solidFill>
                  <a:schemeClr val="tx1"/>
                </a:solidFill>
              </a:rPr>
              <a:t> model</a:t>
            </a:r>
          </a:p>
          <a:p>
            <a:pPr>
              <a:tabLst>
                <a:tab pos="231775" algn="l"/>
              </a:tabLst>
            </a:pPr>
            <a:r>
              <a:rPr lang="en-US" dirty="0" smtClean="0">
                <a:solidFill>
                  <a:schemeClr val="tx1"/>
                </a:solidFill>
              </a:rPr>
              <a:t>	   ….</a:t>
            </a:r>
          </a:p>
        </p:txBody>
      </p:sp>
      <p:sp>
        <p:nvSpPr>
          <p:cNvPr id="31" name="Down Arrow 30"/>
          <p:cNvSpPr/>
          <p:nvPr/>
        </p:nvSpPr>
        <p:spPr>
          <a:xfrm>
            <a:off x="4490009" y="1551793"/>
            <a:ext cx="533400" cy="16295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8" idx="3"/>
            <a:endCxn id="29" idx="1"/>
          </p:cNvCxnSpPr>
          <p:nvPr/>
        </p:nvCxnSpPr>
        <p:spPr>
          <a:xfrm>
            <a:off x="3474266" y="3409950"/>
            <a:ext cx="269793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14800" y="3906619"/>
            <a:ext cx="1371786" cy="646331"/>
          </a:xfrm>
          <a:prstGeom prst="rect">
            <a:avLst/>
          </a:prstGeom>
          <a:noFill/>
        </p:spPr>
        <p:txBody>
          <a:bodyPr wrap="none" rtlCol="0">
            <a:spAutoFit/>
          </a:bodyPr>
          <a:lstStyle/>
          <a:p>
            <a:r>
              <a:rPr lang="en-US" b="1" dirty="0" smtClean="0"/>
              <a:t>Relationship</a:t>
            </a:r>
            <a:endParaRPr lang="en-US" b="1" dirty="0"/>
          </a:p>
          <a:p>
            <a:pPr algn="ctr"/>
            <a:r>
              <a:rPr lang="en-US" b="1" dirty="0" smtClean="0"/>
              <a:t>1:1</a:t>
            </a:r>
            <a:endParaRPr lang="en-US" b="1" dirty="0"/>
          </a:p>
        </p:txBody>
      </p:sp>
      <p:sp>
        <p:nvSpPr>
          <p:cNvPr id="35" name="TextBox 34"/>
          <p:cNvSpPr txBox="1"/>
          <p:nvPr/>
        </p:nvSpPr>
        <p:spPr>
          <a:xfrm>
            <a:off x="7353301" y="514350"/>
            <a:ext cx="1409700" cy="1384995"/>
          </a:xfrm>
          <a:prstGeom prst="rect">
            <a:avLst/>
          </a:prstGeom>
          <a:noFill/>
        </p:spPr>
        <p:txBody>
          <a:bodyPr wrap="square" rtlCol="0">
            <a:spAutoFit/>
          </a:bodyPr>
          <a:lstStyle/>
          <a:p>
            <a:r>
              <a:rPr lang="en-US" sz="1400" dirty="0" smtClean="0"/>
              <a:t>Note that we do have students without laptops and laptops not assigned to students.</a:t>
            </a:r>
            <a:endParaRPr lang="en-US" sz="1400" dirty="0"/>
          </a:p>
        </p:txBody>
      </p:sp>
      <p:sp>
        <p:nvSpPr>
          <p:cNvPr id="37" name="TextBox 36"/>
          <p:cNvSpPr txBox="1"/>
          <p:nvPr/>
        </p:nvSpPr>
        <p:spPr>
          <a:xfrm>
            <a:off x="3276600" y="4778573"/>
            <a:ext cx="5867400" cy="307777"/>
          </a:xfrm>
          <a:prstGeom prst="rect">
            <a:avLst/>
          </a:prstGeom>
          <a:noFill/>
        </p:spPr>
        <p:txBody>
          <a:bodyPr wrap="square" rtlCol="0">
            <a:spAutoFit/>
          </a:bodyPr>
          <a:lstStyle/>
          <a:p>
            <a:r>
              <a:rPr lang="en-US" sz="1400" b="1" dirty="0" smtClean="0"/>
              <a:t>We will refine relationship notation – notation shown above is incomplete</a:t>
            </a:r>
            <a:endParaRPr lang="en-US" sz="1400" b="1" dirty="0"/>
          </a:p>
        </p:txBody>
      </p:sp>
    </p:spTree>
    <p:extLst>
      <p:ext uri="{BB962C8B-B14F-4D97-AF65-F5344CB8AC3E}">
        <p14:creationId xmlns:p14="http://schemas.microsoft.com/office/powerpoint/2010/main" val="15853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1" grpId="0" animBg="1"/>
      <p:bldP spid="34" grpId="0"/>
      <p:bldP spid="35"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38150"/>
            <a:ext cx="23622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Student</a:t>
            </a: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student_id</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first_name</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last_name</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p>
        </p:txBody>
      </p:sp>
      <p:sp>
        <p:nvSpPr>
          <p:cNvPr id="3" name="Rounded Rectangle 2"/>
          <p:cNvSpPr/>
          <p:nvPr/>
        </p:nvSpPr>
        <p:spPr>
          <a:xfrm>
            <a:off x="5898334" y="438150"/>
            <a:ext cx="23622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Laptop</a:t>
            </a: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laptop_id</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make</a:t>
            </a:r>
          </a:p>
          <a:p>
            <a:pPr>
              <a:tabLst>
                <a:tab pos="231775" algn="l"/>
              </a:tabLst>
            </a:pPr>
            <a:r>
              <a:rPr lang="en-US" dirty="0">
                <a:solidFill>
                  <a:schemeClr val="tx1"/>
                </a:solidFill>
              </a:rPr>
              <a:t>	o</a:t>
            </a:r>
            <a:r>
              <a:rPr lang="en-US" dirty="0" smtClean="0">
                <a:solidFill>
                  <a:schemeClr val="tx1"/>
                </a:solidFill>
              </a:rPr>
              <a:t> model</a:t>
            </a:r>
          </a:p>
          <a:p>
            <a:pPr>
              <a:tabLst>
                <a:tab pos="231775" algn="l"/>
              </a:tabLst>
            </a:pPr>
            <a:r>
              <a:rPr lang="en-US" dirty="0" smtClean="0">
                <a:solidFill>
                  <a:schemeClr val="tx1"/>
                </a:solidFill>
              </a:rPr>
              <a:t>	   ….</a:t>
            </a:r>
          </a:p>
        </p:txBody>
      </p:sp>
      <p:cxnSp>
        <p:nvCxnSpPr>
          <p:cNvPr id="4" name="Straight Connector 3"/>
          <p:cNvCxnSpPr>
            <a:stCxn id="2" idx="3"/>
            <a:endCxn id="3" idx="1"/>
          </p:cNvCxnSpPr>
          <p:nvPr/>
        </p:nvCxnSpPr>
        <p:spPr>
          <a:xfrm>
            <a:off x="3200400" y="1200150"/>
            <a:ext cx="269793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429000" y="2495550"/>
            <a:ext cx="2888804" cy="461665"/>
          </a:xfrm>
          <a:prstGeom prst="rect">
            <a:avLst/>
          </a:prstGeom>
          <a:noFill/>
        </p:spPr>
        <p:txBody>
          <a:bodyPr wrap="none" rtlCol="0">
            <a:spAutoFit/>
          </a:bodyPr>
          <a:lstStyle/>
          <a:p>
            <a:r>
              <a:rPr lang="en-US" sz="2400" dirty="0" smtClean="0">
                <a:latin typeface="Arial Black" pitchFamily="34" charset="0"/>
              </a:rPr>
              <a:t>1:1 Relationship</a:t>
            </a:r>
            <a:endParaRPr lang="en-US" sz="2400" dirty="0">
              <a:latin typeface="Arial Black" pitchFamily="34" charset="0"/>
            </a:endParaRPr>
          </a:p>
        </p:txBody>
      </p:sp>
    </p:spTree>
    <p:extLst>
      <p:ext uri="{BB962C8B-B14F-4D97-AF65-F5344CB8AC3E}">
        <p14:creationId xmlns:p14="http://schemas.microsoft.com/office/powerpoint/2010/main" val="379975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8722" t="5282" r="9124" b="5319"/>
          <a:stretch/>
        </p:blipFill>
        <p:spPr bwMode="auto">
          <a:xfrm>
            <a:off x="1371600" y="1352550"/>
            <a:ext cx="6225575" cy="26702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438150"/>
            <a:ext cx="2524409" cy="461665"/>
          </a:xfrm>
          <a:prstGeom prst="rect">
            <a:avLst/>
          </a:prstGeom>
          <a:noFill/>
        </p:spPr>
        <p:txBody>
          <a:bodyPr wrap="none" rtlCol="0">
            <a:spAutoFit/>
          </a:bodyPr>
          <a:lstStyle/>
          <a:p>
            <a:r>
              <a:rPr lang="en-US" sz="2400" dirty="0" smtClean="0">
                <a:latin typeface="Arial Black" pitchFamily="34" charset="0"/>
              </a:rPr>
              <a:t>SPJ Database</a:t>
            </a:r>
            <a:endParaRPr lang="en-US" sz="2400" dirty="0">
              <a:latin typeface="Arial Black" pitchFamily="34" charset="0"/>
            </a:endParaRPr>
          </a:p>
        </p:txBody>
      </p:sp>
    </p:spTree>
    <p:extLst>
      <p:ext uri="{BB962C8B-B14F-4D97-AF65-F5344CB8AC3E}">
        <p14:creationId xmlns:p14="http://schemas.microsoft.com/office/powerpoint/2010/main" val="607495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219972" y="914302"/>
            <a:ext cx="4409427" cy="1809848"/>
            <a:chOff x="709698" y="895350"/>
            <a:chExt cx="4065860" cy="1497410"/>
          </a:xfrm>
        </p:grpSpPr>
        <p:grpSp>
          <p:nvGrpSpPr>
            <p:cNvPr id="5" name="Group 4"/>
            <p:cNvGrpSpPr/>
            <p:nvPr/>
          </p:nvGrpSpPr>
          <p:grpSpPr>
            <a:xfrm>
              <a:off x="709698" y="955342"/>
              <a:ext cx="1221809" cy="1437418"/>
              <a:chOff x="1079164" y="2135408"/>
              <a:chExt cx="1752658" cy="2330576"/>
            </a:xfrm>
          </p:grpSpPr>
          <p:sp>
            <p:nvSpPr>
              <p:cNvPr id="6" name="TextBox 5"/>
              <p:cNvSpPr txBox="1"/>
              <p:nvPr/>
            </p:nvSpPr>
            <p:spPr>
              <a:xfrm>
                <a:off x="1849489" y="2135408"/>
                <a:ext cx="982333" cy="4116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50" dirty="0" smtClean="0"/>
                  <a:t>Jill Jones </a:t>
                </a:r>
                <a:endParaRPr lang="en-US" sz="1050" dirty="0"/>
              </a:p>
            </p:txBody>
          </p:sp>
          <p:sp>
            <p:nvSpPr>
              <p:cNvPr id="7" name="TextBox 6"/>
              <p:cNvSpPr txBox="1"/>
              <p:nvPr/>
            </p:nvSpPr>
            <p:spPr>
              <a:xfrm>
                <a:off x="1792001" y="2775037"/>
                <a:ext cx="1039821" cy="4116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50" dirty="0" smtClean="0"/>
                  <a:t>Robert Yu</a:t>
                </a:r>
                <a:endParaRPr lang="en-US" sz="1050" dirty="0"/>
              </a:p>
            </p:txBody>
          </p:sp>
          <p:sp>
            <p:nvSpPr>
              <p:cNvPr id="8" name="TextBox 7"/>
              <p:cNvSpPr txBox="1"/>
              <p:nvPr/>
            </p:nvSpPr>
            <p:spPr>
              <a:xfrm>
                <a:off x="1079164" y="3414666"/>
                <a:ext cx="1752658" cy="4116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50" dirty="0" smtClean="0"/>
                  <a:t>Vladimir </a:t>
                </a:r>
                <a:r>
                  <a:rPr lang="en-US" sz="1050" dirty="0" err="1" smtClean="0"/>
                  <a:t>Khalifman</a:t>
                </a:r>
                <a:endParaRPr lang="en-US" sz="1050" dirty="0"/>
              </a:p>
            </p:txBody>
          </p:sp>
          <p:sp>
            <p:nvSpPr>
              <p:cNvPr id="9" name="TextBox 8"/>
              <p:cNvSpPr txBox="1"/>
              <p:nvPr/>
            </p:nvSpPr>
            <p:spPr>
              <a:xfrm>
                <a:off x="1419485" y="4054294"/>
                <a:ext cx="1412337" cy="4116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50" dirty="0" smtClean="0"/>
                  <a:t>George Ramos</a:t>
                </a:r>
                <a:endParaRPr lang="en-US" sz="1050" dirty="0"/>
              </a:p>
            </p:txBody>
          </p:sp>
        </p:grpSp>
        <p:grpSp>
          <p:nvGrpSpPr>
            <p:cNvPr id="10" name="Group 9"/>
            <p:cNvGrpSpPr/>
            <p:nvPr/>
          </p:nvGrpSpPr>
          <p:grpSpPr>
            <a:xfrm>
              <a:off x="4114800" y="1017810"/>
              <a:ext cx="660758" cy="1013073"/>
              <a:chOff x="6465466" y="2266950"/>
              <a:chExt cx="947842" cy="1642558"/>
            </a:xfrm>
          </p:grpSpPr>
          <p:sp>
            <p:nvSpPr>
              <p:cNvPr id="11" name="TextBox 10"/>
              <p:cNvSpPr txBox="1"/>
              <p:nvPr/>
            </p:nvSpPr>
            <p:spPr>
              <a:xfrm>
                <a:off x="6465466" y="2266950"/>
                <a:ext cx="947842" cy="41169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050" dirty="0" smtClean="0"/>
                  <a:t>Laptop 1</a:t>
                </a:r>
                <a:endParaRPr lang="en-US" sz="1050" dirty="0"/>
              </a:p>
            </p:txBody>
          </p:sp>
          <p:sp>
            <p:nvSpPr>
              <p:cNvPr id="12" name="TextBox 11"/>
              <p:cNvSpPr txBox="1"/>
              <p:nvPr/>
            </p:nvSpPr>
            <p:spPr>
              <a:xfrm>
                <a:off x="6465466" y="2882383"/>
                <a:ext cx="947842" cy="41169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050" dirty="0" smtClean="0"/>
                  <a:t>Laptop 2</a:t>
                </a:r>
                <a:endParaRPr lang="en-US" sz="1050" dirty="0"/>
              </a:p>
            </p:txBody>
          </p:sp>
          <p:sp>
            <p:nvSpPr>
              <p:cNvPr id="13" name="TextBox 12"/>
              <p:cNvSpPr txBox="1"/>
              <p:nvPr/>
            </p:nvSpPr>
            <p:spPr>
              <a:xfrm>
                <a:off x="6465466" y="3497818"/>
                <a:ext cx="947842" cy="41169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050" dirty="0" smtClean="0"/>
                  <a:t>Laptop 3</a:t>
                </a:r>
                <a:endParaRPr lang="en-US" sz="1050" dirty="0"/>
              </a:p>
            </p:txBody>
          </p:sp>
        </p:grpSp>
        <p:grpSp>
          <p:nvGrpSpPr>
            <p:cNvPr id="14" name="Group 13"/>
            <p:cNvGrpSpPr/>
            <p:nvPr/>
          </p:nvGrpSpPr>
          <p:grpSpPr>
            <a:xfrm>
              <a:off x="1988366" y="895350"/>
              <a:ext cx="350896" cy="1493952"/>
              <a:chOff x="3160607" y="2068398"/>
              <a:chExt cx="503352" cy="2422238"/>
            </a:xfrm>
          </p:grpSpPr>
          <p:pic>
            <p:nvPicPr>
              <p:cNvPr id="15"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2068398"/>
                <a:ext cx="503352" cy="50335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2708027"/>
                <a:ext cx="503352" cy="503352"/>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3347656"/>
                <a:ext cx="503352" cy="503352"/>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3987284"/>
                <a:ext cx="503352" cy="503352"/>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9" name="Group 18"/>
            <p:cNvGrpSpPr/>
            <p:nvPr/>
          </p:nvGrpSpPr>
          <p:grpSpPr>
            <a:xfrm>
              <a:off x="3609718" y="1057801"/>
              <a:ext cx="365203" cy="991017"/>
              <a:chOff x="5486400" y="2331790"/>
              <a:chExt cx="523875" cy="1606797"/>
            </a:xfrm>
          </p:grpSpPr>
          <p:sp>
            <p:nvSpPr>
              <p:cNvPr id="20" name="laptop"/>
              <p:cNvSpPr>
                <a:spLocks noEditPoints="1" noChangeArrowheads="1"/>
              </p:cNvSpPr>
              <p:nvPr/>
            </p:nvSpPr>
            <p:spPr bwMode="auto">
              <a:xfrm>
                <a:off x="5486400" y="2331790"/>
                <a:ext cx="523875" cy="376237"/>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050"/>
              </a:p>
            </p:txBody>
          </p:sp>
          <p:sp>
            <p:nvSpPr>
              <p:cNvPr id="21" name="laptop"/>
              <p:cNvSpPr>
                <a:spLocks noEditPoints="1" noChangeArrowheads="1"/>
              </p:cNvSpPr>
              <p:nvPr/>
            </p:nvSpPr>
            <p:spPr bwMode="auto">
              <a:xfrm>
                <a:off x="5486400" y="2957513"/>
                <a:ext cx="523875" cy="376237"/>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050"/>
              </a:p>
            </p:txBody>
          </p:sp>
          <p:sp>
            <p:nvSpPr>
              <p:cNvPr id="22" name="laptop"/>
              <p:cNvSpPr>
                <a:spLocks noEditPoints="1" noChangeArrowheads="1"/>
              </p:cNvSpPr>
              <p:nvPr/>
            </p:nvSpPr>
            <p:spPr bwMode="auto">
              <a:xfrm>
                <a:off x="5486400" y="3562350"/>
                <a:ext cx="523875" cy="376237"/>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050"/>
              </a:p>
            </p:txBody>
          </p:sp>
        </p:grpSp>
        <p:cxnSp>
          <p:nvCxnSpPr>
            <p:cNvPr id="24" name="Straight Connector 23"/>
            <p:cNvCxnSpPr>
              <a:stCxn id="16" idx="3"/>
              <a:endCxn id="22" idx="1"/>
            </p:cNvCxnSpPr>
            <p:nvPr/>
          </p:nvCxnSpPr>
          <p:spPr>
            <a:xfrm>
              <a:off x="2339262" y="1445076"/>
              <a:ext cx="1327299" cy="4487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3"/>
              <a:endCxn id="20" idx="1"/>
            </p:cNvCxnSpPr>
            <p:nvPr/>
          </p:nvCxnSpPr>
          <p:spPr>
            <a:xfrm flipV="1">
              <a:off x="2339262" y="1134861"/>
              <a:ext cx="1327299" cy="109921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971800" y="3562350"/>
            <a:ext cx="3963586" cy="584775"/>
          </a:xfrm>
          <a:prstGeom prst="rect">
            <a:avLst/>
          </a:prstGeom>
          <a:noFill/>
        </p:spPr>
        <p:txBody>
          <a:bodyPr wrap="none" rtlCol="0">
            <a:spAutoFit/>
          </a:bodyPr>
          <a:lstStyle/>
          <a:p>
            <a:r>
              <a:rPr lang="en-US" sz="3200" dirty="0" smtClean="0"/>
              <a:t>Shows entity instances</a:t>
            </a:r>
            <a:endParaRPr lang="en-US" sz="3200" dirty="0"/>
          </a:p>
        </p:txBody>
      </p:sp>
    </p:spTree>
    <p:extLst>
      <p:ext uri="{BB962C8B-B14F-4D97-AF65-F5344CB8AC3E}">
        <p14:creationId xmlns:p14="http://schemas.microsoft.com/office/powerpoint/2010/main" val="3683075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990600" y="1581150"/>
            <a:ext cx="23622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Student</a:t>
            </a: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student_id</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first_name</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last_name</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p>
        </p:txBody>
      </p:sp>
      <p:sp>
        <p:nvSpPr>
          <p:cNvPr id="29" name="Rounded Rectangle 28"/>
          <p:cNvSpPr/>
          <p:nvPr/>
        </p:nvSpPr>
        <p:spPr>
          <a:xfrm>
            <a:off x="6050734" y="1581150"/>
            <a:ext cx="23622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Laptop</a:t>
            </a: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laptop_id</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make</a:t>
            </a:r>
          </a:p>
          <a:p>
            <a:pPr>
              <a:tabLst>
                <a:tab pos="231775" algn="l"/>
              </a:tabLst>
            </a:pPr>
            <a:r>
              <a:rPr lang="en-US" dirty="0">
                <a:solidFill>
                  <a:schemeClr val="tx1"/>
                </a:solidFill>
              </a:rPr>
              <a:t>	o</a:t>
            </a:r>
            <a:r>
              <a:rPr lang="en-US" dirty="0" smtClean="0">
                <a:solidFill>
                  <a:schemeClr val="tx1"/>
                </a:solidFill>
              </a:rPr>
              <a:t> model</a:t>
            </a:r>
          </a:p>
          <a:p>
            <a:pPr>
              <a:tabLst>
                <a:tab pos="231775" algn="l"/>
              </a:tabLst>
            </a:pPr>
            <a:r>
              <a:rPr lang="en-US" dirty="0" smtClean="0">
                <a:solidFill>
                  <a:schemeClr val="tx1"/>
                </a:solidFill>
              </a:rPr>
              <a:t>	   ….</a:t>
            </a:r>
          </a:p>
        </p:txBody>
      </p:sp>
      <p:cxnSp>
        <p:nvCxnSpPr>
          <p:cNvPr id="33" name="Straight Connector 32"/>
          <p:cNvCxnSpPr>
            <a:stCxn id="28" idx="3"/>
            <a:endCxn id="29" idx="1"/>
          </p:cNvCxnSpPr>
          <p:nvPr/>
        </p:nvCxnSpPr>
        <p:spPr>
          <a:xfrm>
            <a:off x="3352800" y="2343150"/>
            <a:ext cx="269793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676400" y="3562350"/>
            <a:ext cx="5436360" cy="584775"/>
          </a:xfrm>
          <a:prstGeom prst="rect">
            <a:avLst/>
          </a:prstGeom>
          <a:noFill/>
        </p:spPr>
        <p:txBody>
          <a:bodyPr wrap="none" rtlCol="0">
            <a:spAutoFit/>
          </a:bodyPr>
          <a:lstStyle/>
          <a:p>
            <a:r>
              <a:rPr lang="en-US" sz="3200" dirty="0" smtClean="0"/>
              <a:t>ER Diagram: Shows entity </a:t>
            </a:r>
            <a:r>
              <a:rPr lang="en-US" sz="3200" u="sng" dirty="0" smtClean="0"/>
              <a:t>types</a:t>
            </a:r>
            <a:endParaRPr lang="en-US" sz="3200" u="sng" dirty="0"/>
          </a:p>
        </p:txBody>
      </p:sp>
      <p:sp>
        <p:nvSpPr>
          <p:cNvPr id="35" name="TextBox 34"/>
          <p:cNvSpPr txBox="1"/>
          <p:nvPr/>
        </p:nvSpPr>
        <p:spPr>
          <a:xfrm>
            <a:off x="3276600" y="4778573"/>
            <a:ext cx="5867400" cy="307777"/>
          </a:xfrm>
          <a:prstGeom prst="rect">
            <a:avLst/>
          </a:prstGeom>
          <a:noFill/>
        </p:spPr>
        <p:txBody>
          <a:bodyPr wrap="square" rtlCol="0">
            <a:spAutoFit/>
          </a:bodyPr>
          <a:lstStyle/>
          <a:p>
            <a:r>
              <a:rPr lang="en-US" sz="1400" b="1" dirty="0" smtClean="0"/>
              <a:t>We will refine relationship notation – notation shown above is incomplete</a:t>
            </a:r>
            <a:endParaRPr lang="en-US" sz="1400" b="1" dirty="0"/>
          </a:p>
        </p:txBody>
      </p:sp>
    </p:spTree>
    <p:extLst>
      <p:ext uri="{BB962C8B-B14F-4D97-AF65-F5344CB8AC3E}">
        <p14:creationId xmlns:p14="http://schemas.microsoft.com/office/powerpoint/2010/main" val="305240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6298"/>
            <a:ext cx="3962400" cy="3785652"/>
          </a:xfrm>
          <a:prstGeom prst="rect">
            <a:avLst/>
          </a:prstGeom>
          <a:noFill/>
        </p:spPr>
        <p:txBody>
          <a:bodyPr wrap="square" rtlCol="0">
            <a:spAutoFit/>
          </a:bodyPr>
          <a:lstStyle/>
          <a:p>
            <a:r>
              <a:rPr lang="en-US" sz="2000" b="1" dirty="0" smtClean="0"/>
              <a:t>Your turn</a:t>
            </a:r>
            <a:r>
              <a:rPr lang="en-US" sz="2000" dirty="0" smtClean="0"/>
              <a:t>: A professor might be assigned an office; each office might be assigned to a professor. </a:t>
            </a:r>
          </a:p>
          <a:p>
            <a:endParaRPr lang="en-US" sz="2000" dirty="0"/>
          </a:p>
          <a:p>
            <a:r>
              <a:rPr lang="en-US" sz="2000" dirty="0" smtClean="0"/>
              <a:t>Example</a:t>
            </a:r>
            <a:r>
              <a:rPr lang="en-US" sz="2000" dirty="0"/>
              <a:t>:</a:t>
            </a:r>
            <a:r>
              <a:rPr lang="en-US" sz="2000" dirty="0" smtClean="0"/>
              <a:t> Prof X -&gt; office 101, Prof Y </a:t>
            </a:r>
            <a:r>
              <a:rPr lang="en-US" sz="2000" dirty="0" smtClean="0">
                <a:sym typeface="Wingdings" pitchFamily="2" charset="2"/>
              </a:rPr>
              <a:t> </a:t>
            </a:r>
            <a:r>
              <a:rPr lang="en-US" sz="2000" dirty="0" smtClean="0"/>
              <a:t>office 201. Prof Z </a:t>
            </a:r>
            <a:r>
              <a:rPr lang="en-US" sz="2000" dirty="0" smtClean="0">
                <a:sym typeface="Wingdings" pitchFamily="2" charset="2"/>
              </a:rPr>
              <a:t> none.</a:t>
            </a:r>
            <a:r>
              <a:rPr lang="en-US" sz="2000" dirty="0" smtClean="0"/>
              <a:t> </a:t>
            </a:r>
            <a:r>
              <a:rPr lang="en-US" sz="2000" dirty="0"/>
              <a:t>O</a:t>
            </a:r>
            <a:r>
              <a:rPr lang="en-US" sz="2000" dirty="0" smtClean="0"/>
              <a:t>ffices 302 and 747 have not been assigned to any professors. </a:t>
            </a:r>
          </a:p>
          <a:p>
            <a:endParaRPr lang="en-US" sz="2000" dirty="0"/>
          </a:p>
          <a:p>
            <a:r>
              <a:rPr lang="en-US" sz="2000" dirty="0" smtClean="0"/>
              <a:t>Show the instances and how they are related and also show the ERD. Is this a 1:1 relationship?</a:t>
            </a:r>
            <a:endParaRPr lang="en-US" sz="2000" dirty="0"/>
          </a:p>
        </p:txBody>
      </p:sp>
      <p:grpSp>
        <p:nvGrpSpPr>
          <p:cNvPr id="30" name="Group 29"/>
          <p:cNvGrpSpPr/>
          <p:nvPr/>
        </p:nvGrpSpPr>
        <p:grpSpPr>
          <a:xfrm>
            <a:off x="4648200" y="361950"/>
            <a:ext cx="3701211" cy="1772614"/>
            <a:chOff x="2514600" y="2134414"/>
            <a:chExt cx="3701211" cy="1772614"/>
          </a:xfrm>
        </p:grpSpPr>
        <p:grpSp>
          <p:nvGrpSpPr>
            <p:cNvPr id="4" name="Group 3"/>
            <p:cNvGrpSpPr/>
            <p:nvPr/>
          </p:nvGrpSpPr>
          <p:grpSpPr>
            <a:xfrm>
              <a:off x="2514600" y="2218169"/>
              <a:ext cx="601173" cy="1042918"/>
              <a:chOff x="1771700" y="2135408"/>
              <a:chExt cx="862370" cy="1690948"/>
            </a:xfrm>
          </p:grpSpPr>
          <p:sp>
            <p:nvSpPr>
              <p:cNvPr id="21" name="TextBox 20"/>
              <p:cNvSpPr txBox="1"/>
              <p:nvPr/>
            </p:nvSpPr>
            <p:spPr>
              <a:xfrm>
                <a:off x="1849489" y="2135408"/>
                <a:ext cx="784581" cy="4116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50" dirty="0" smtClean="0"/>
                  <a:t>Prof. X</a:t>
                </a:r>
                <a:endParaRPr lang="en-US" sz="1050" dirty="0"/>
              </a:p>
            </p:txBody>
          </p:sp>
          <p:sp>
            <p:nvSpPr>
              <p:cNvPr id="22" name="TextBox 21"/>
              <p:cNvSpPr txBox="1"/>
              <p:nvPr/>
            </p:nvSpPr>
            <p:spPr>
              <a:xfrm>
                <a:off x="1792001" y="2775037"/>
                <a:ext cx="777682" cy="4116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50" dirty="0" smtClean="0"/>
                  <a:t>Prof. Y</a:t>
                </a:r>
                <a:endParaRPr lang="en-US" sz="1050" dirty="0"/>
              </a:p>
            </p:txBody>
          </p:sp>
          <p:sp>
            <p:nvSpPr>
              <p:cNvPr id="23" name="TextBox 22"/>
              <p:cNvSpPr txBox="1"/>
              <p:nvPr/>
            </p:nvSpPr>
            <p:spPr>
              <a:xfrm>
                <a:off x="1771700" y="3414666"/>
                <a:ext cx="773083" cy="41169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050" dirty="0" smtClean="0"/>
                  <a:t>Prof. Z</a:t>
                </a:r>
                <a:endParaRPr lang="en-US" sz="1050" dirty="0"/>
              </a:p>
            </p:txBody>
          </p:sp>
        </p:grpSp>
        <p:grpSp>
          <p:nvGrpSpPr>
            <p:cNvPr id="5" name="Group 4"/>
            <p:cNvGrpSpPr/>
            <p:nvPr/>
          </p:nvGrpSpPr>
          <p:grpSpPr>
            <a:xfrm>
              <a:off x="5436923" y="2280637"/>
              <a:ext cx="750526" cy="1013073"/>
              <a:chOff x="6465466" y="2266950"/>
              <a:chExt cx="1076612" cy="1642558"/>
            </a:xfrm>
          </p:grpSpPr>
          <p:sp>
            <p:nvSpPr>
              <p:cNvPr id="18" name="TextBox 17"/>
              <p:cNvSpPr txBox="1"/>
              <p:nvPr/>
            </p:nvSpPr>
            <p:spPr>
              <a:xfrm>
                <a:off x="6465466" y="2266950"/>
                <a:ext cx="1032922" cy="41169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050" dirty="0" smtClean="0"/>
                  <a:t>Office101</a:t>
                </a:r>
                <a:endParaRPr lang="en-US" sz="1050" dirty="0"/>
              </a:p>
            </p:txBody>
          </p:sp>
          <p:sp>
            <p:nvSpPr>
              <p:cNvPr id="19" name="TextBox 18"/>
              <p:cNvSpPr txBox="1"/>
              <p:nvPr/>
            </p:nvSpPr>
            <p:spPr>
              <a:xfrm>
                <a:off x="6465466" y="2882383"/>
                <a:ext cx="1076612" cy="41169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050" dirty="0" smtClean="0"/>
                  <a:t>Office 201</a:t>
                </a:r>
                <a:endParaRPr lang="en-US" sz="1050" dirty="0"/>
              </a:p>
            </p:txBody>
          </p:sp>
          <p:sp>
            <p:nvSpPr>
              <p:cNvPr id="20" name="TextBox 19"/>
              <p:cNvSpPr txBox="1"/>
              <p:nvPr/>
            </p:nvSpPr>
            <p:spPr>
              <a:xfrm>
                <a:off x="6465466" y="3497818"/>
                <a:ext cx="1076612" cy="41169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050" dirty="0" smtClean="0"/>
                  <a:t>Office 302</a:t>
                </a:r>
                <a:endParaRPr lang="en-US" sz="1050" dirty="0"/>
              </a:p>
            </p:txBody>
          </p:sp>
        </p:grpSp>
        <p:grpSp>
          <p:nvGrpSpPr>
            <p:cNvPr id="6" name="Group 5"/>
            <p:cNvGrpSpPr/>
            <p:nvPr/>
          </p:nvGrpSpPr>
          <p:grpSpPr>
            <a:xfrm>
              <a:off x="3310489" y="2158177"/>
              <a:ext cx="350896" cy="1099452"/>
              <a:chOff x="3160607" y="2068398"/>
              <a:chExt cx="503352" cy="1782610"/>
            </a:xfrm>
          </p:grpSpPr>
          <p:pic>
            <p:nvPicPr>
              <p:cNvPr id="14"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2068398"/>
                <a:ext cx="503352" cy="503352"/>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2708027"/>
                <a:ext cx="503352" cy="50335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kodagavi\AppData\Local\Microsoft\Windows\Temporary Internet Files\Content.IE5\ZXZYVKHL\MC9004338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0607" y="3347656"/>
                <a:ext cx="503352" cy="503352"/>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8" name="Straight Connector 7"/>
            <p:cNvCxnSpPr>
              <a:stCxn id="14" idx="3"/>
            </p:cNvCxnSpPr>
            <p:nvPr/>
          </p:nvCxnSpPr>
          <p:spPr>
            <a:xfrm>
              <a:off x="3661385" y="2313402"/>
              <a:ext cx="1291615" cy="941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5" idx="3"/>
            </p:cNvCxnSpPr>
            <p:nvPr/>
          </p:nvCxnSpPr>
          <p:spPr>
            <a:xfrm>
              <a:off x="3661385" y="2707903"/>
              <a:ext cx="1291615" cy="792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65285" y="3471851"/>
              <a:ext cx="750526" cy="253916"/>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050" dirty="0" smtClean="0"/>
                <a:t>Office 747</a:t>
              </a:r>
              <a:endParaRPr lang="en-US" sz="1050" dirty="0"/>
            </a:p>
          </p:txBody>
        </p:sp>
        <p:pic>
          <p:nvPicPr>
            <p:cNvPr id="11266" name="Picture 2" descr="C:\Users\kodagavi\AppData\Local\Microsoft\Windows\Temporary Internet Files\Content.IE5\OPUWYHM1\MC90043382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7841" y="2134414"/>
              <a:ext cx="518193" cy="518193"/>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C:\Users\kodagavi\AppData\Local\Microsoft\Windows\Temporary Internet Files\Content.IE5\OPUWYHM1\MC90043382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0990" y="2608072"/>
              <a:ext cx="420878" cy="420878"/>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2" descr="C:\Users\kodagavi\AppData\Local\Microsoft\Windows\Temporary Internet Files\Content.IE5\OPUWYHM1\MC90043382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6800" y="3028950"/>
              <a:ext cx="420878" cy="420878"/>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2" descr="C:\Users\kodagavi\AppData\Local\Microsoft\Windows\Temporary Internet Files\Content.IE5\OPUWYHM1\MC90043382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6800" y="3486150"/>
              <a:ext cx="420878" cy="420878"/>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4" name="Group 43"/>
          <p:cNvGrpSpPr/>
          <p:nvPr/>
        </p:nvGrpSpPr>
        <p:grpSpPr>
          <a:xfrm>
            <a:off x="4464866" y="2527232"/>
            <a:ext cx="4298134" cy="1386143"/>
            <a:chOff x="4419600" y="2952750"/>
            <a:chExt cx="4298134" cy="1386143"/>
          </a:xfrm>
        </p:grpSpPr>
        <p:grpSp>
          <p:nvGrpSpPr>
            <p:cNvPr id="34" name="Group 33"/>
            <p:cNvGrpSpPr/>
            <p:nvPr/>
          </p:nvGrpSpPr>
          <p:grpSpPr>
            <a:xfrm>
              <a:off x="4419600" y="2952750"/>
              <a:ext cx="4298134" cy="1386143"/>
              <a:chOff x="1112066" y="2800348"/>
              <a:chExt cx="6279334" cy="2477279"/>
            </a:xfrm>
          </p:grpSpPr>
          <p:sp>
            <p:nvSpPr>
              <p:cNvPr id="35" name="Rounded Rectangle 34"/>
              <p:cNvSpPr/>
              <p:nvPr/>
            </p:nvSpPr>
            <p:spPr>
              <a:xfrm>
                <a:off x="1112066" y="2800348"/>
                <a:ext cx="2362201" cy="24772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solidFill>
                  </a:rPr>
                  <a:t>Professor</a:t>
                </a:r>
              </a:p>
              <a:p>
                <a:pPr>
                  <a:tabLst>
                    <a:tab pos="231775" algn="l"/>
                  </a:tabLst>
                </a:pPr>
                <a:r>
                  <a:rPr lang="en-US" sz="1400" dirty="0">
                    <a:solidFill>
                      <a:schemeClr val="tx1"/>
                    </a:solidFill>
                  </a:rPr>
                  <a:t>	</a:t>
                </a:r>
                <a:r>
                  <a:rPr lang="en-US" sz="1400" dirty="0" smtClean="0">
                    <a:solidFill>
                      <a:schemeClr val="tx1"/>
                    </a:solidFill>
                  </a:rPr>
                  <a:t># </a:t>
                </a:r>
                <a:r>
                  <a:rPr lang="en-US" sz="1400" dirty="0" err="1" smtClean="0">
                    <a:solidFill>
                      <a:schemeClr val="tx1"/>
                    </a:solidFill>
                  </a:rPr>
                  <a:t>prof_id</a:t>
                </a:r>
                <a:endParaRPr lang="en-US" sz="1400" dirty="0" smtClean="0">
                  <a:solidFill>
                    <a:schemeClr val="tx1"/>
                  </a:solidFill>
                </a:endParaRPr>
              </a:p>
              <a:p>
                <a:pPr>
                  <a:tabLst>
                    <a:tab pos="231775" algn="l"/>
                  </a:tabLst>
                </a:pPr>
                <a:r>
                  <a:rPr lang="en-US" sz="1400" dirty="0">
                    <a:solidFill>
                      <a:schemeClr val="tx1"/>
                    </a:solidFill>
                  </a:rPr>
                  <a:t>	</a:t>
                </a:r>
                <a:r>
                  <a:rPr lang="en-US" sz="1400" dirty="0" smtClean="0">
                    <a:solidFill>
                      <a:schemeClr val="tx1"/>
                    </a:solidFill>
                  </a:rPr>
                  <a:t>* </a:t>
                </a:r>
                <a:r>
                  <a:rPr lang="en-US" sz="1400" dirty="0" err="1" smtClean="0">
                    <a:solidFill>
                      <a:schemeClr val="tx1"/>
                    </a:solidFill>
                  </a:rPr>
                  <a:t>first_name</a:t>
                </a:r>
                <a:endParaRPr lang="en-US" sz="1400" dirty="0" smtClean="0">
                  <a:solidFill>
                    <a:schemeClr val="tx1"/>
                  </a:solidFill>
                </a:endParaRPr>
              </a:p>
              <a:p>
                <a:pPr>
                  <a:tabLst>
                    <a:tab pos="231775" algn="l"/>
                  </a:tabLst>
                </a:pPr>
                <a:r>
                  <a:rPr lang="en-US" sz="1400" dirty="0">
                    <a:solidFill>
                      <a:schemeClr val="tx1"/>
                    </a:solidFill>
                  </a:rPr>
                  <a:t>	</a:t>
                </a:r>
                <a:r>
                  <a:rPr lang="en-US" sz="1400" dirty="0" smtClean="0">
                    <a:solidFill>
                      <a:schemeClr val="tx1"/>
                    </a:solidFill>
                  </a:rPr>
                  <a:t>* </a:t>
                </a:r>
                <a:r>
                  <a:rPr lang="en-US" sz="1400" dirty="0" err="1" smtClean="0">
                    <a:solidFill>
                      <a:schemeClr val="tx1"/>
                    </a:solidFill>
                  </a:rPr>
                  <a:t>last_name</a:t>
                </a:r>
                <a:endParaRPr lang="en-US" sz="1400" dirty="0" smtClean="0">
                  <a:solidFill>
                    <a:schemeClr val="tx1"/>
                  </a:solidFill>
                </a:endParaRPr>
              </a:p>
              <a:p>
                <a:pPr>
                  <a:tabLst>
                    <a:tab pos="231775" algn="l"/>
                  </a:tabLst>
                </a:pPr>
                <a:r>
                  <a:rPr lang="en-US" sz="1400" dirty="0">
                    <a:solidFill>
                      <a:schemeClr val="tx1"/>
                    </a:solidFill>
                  </a:rPr>
                  <a:t>	</a:t>
                </a:r>
                <a:r>
                  <a:rPr lang="en-US" sz="1400" dirty="0" smtClean="0">
                    <a:solidFill>
                      <a:schemeClr val="tx1"/>
                    </a:solidFill>
                  </a:rPr>
                  <a:t>   ….</a:t>
                </a:r>
              </a:p>
            </p:txBody>
          </p:sp>
          <p:sp>
            <p:nvSpPr>
              <p:cNvPr id="36" name="Rounded Rectangle 35"/>
              <p:cNvSpPr/>
              <p:nvPr/>
            </p:nvSpPr>
            <p:spPr>
              <a:xfrm>
                <a:off x="5029199" y="2800350"/>
                <a:ext cx="2362201" cy="24772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solidFill>
                      <a:schemeClr val="tx1"/>
                    </a:solidFill>
                  </a:rPr>
                  <a:t>Office</a:t>
                </a:r>
              </a:p>
              <a:p>
                <a:pPr>
                  <a:tabLst>
                    <a:tab pos="231775" algn="l"/>
                  </a:tabLst>
                </a:pPr>
                <a:r>
                  <a:rPr lang="en-US" sz="1400" dirty="0">
                    <a:solidFill>
                      <a:schemeClr val="tx1"/>
                    </a:solidFill>
                  </a:rPr>
                  <a:t>	</a:t>
                </a:r>
                <a:r>
                  <a:rPr lang="en-US" sz="1400" dirty="0" smtClean="0">
                    <a:solidFill>
                      <a:schemeClr val="tx1"/>
                    </a:solidFill>
                  </a:rPr>
                  <a:t># </a:t>
                </a:r>
                <a:r>
                  <a:rPr lang="en-US" sz="1400" dirty="0" err="1" smtClean="0">
                    <a:solidFill>
                      <a:schemeClr val="tx1"/>
                    </a:solidFill>
                  </a:rPr>
                  <a:t>office_id</a:t>
                </a:r>
                <a:endParaRPr lang="en-US" sz="1400" dirty="0" smtClean="0">
                  <a:solidFill>
                    <a:schemeClr val="tx1"/>
                  </a:solidFill>
                </a:endParaRPr>
              </a:p>
              <a:p>
                <a:pPr>
                  <a:tabLst>
                    <a:tab pos="231775" algn="l"/>
                  </a:tabLst>
                </a:pPr>
                <a:r>
                  <a:rPr lang="en-US" sz="1400" dirty="0">
                    <a:solidFill>
                      <a:schemeClr val="tx1"/>
                    </a:solidFill>
                  </a:rPr>
                  <a:t>	</a:t>
                </a:r>
                <a:r>
                  <a:rPr lang="en-US" sz="1400" dirty="0" smtClean="0">
                    <a:solidFill>
                      <a:schemeClr val="tx1"/>
                    </a:solidFill>
                  </a:rPr>
                  <a:t>* …</a:t>
                </a:r>
              </a:p>
              <a:p>
                <a:pPr>
                  <a:tabLst>
                    <a:tab pos="231775" algn="l"/>
                  </a:tabLst>
                </a:pPr>
                <a:r>
                  <a:rPr lang="en-US" sz="1400" dirty="0">
                    <a:solidFill>
                      <a:schemeClr val="tx1"/>
                    </a:solidFill>
                  </a:rPr>
                  <a:t> </a:t>
                </a:r>
                <a:r>
                  <a:rPr lang="en-US" sz="1400" dirty="0" smtClean="0">
                    <a:solidFill>
                      <a:schemeClr val="tx1"/>
                    </a:solidFill>
                  </a:rPr>
                  <a:t>      o ….</a:t>
                </a:r>
              </a:p>
            </p:txBody>
          </p:sp>
        </p:grpSp>
        <p:cxnSp>
          <p:nvCxnSpPr>
            <p:cNvPr id="39" name="Straight Connector 38"/>
            <p:cNvCxnSpPr>
              <a:stCxn id="35" idx="3"/>
              <a:endCxn id="36" idx="1"/>
            </p:cNvCxnSpPr>
            <p:nvPr/>
          </p:nvCxnSpPr>
          <p:spPr>
            <a:xfrm>
              <a:off x="6036500" y="3645822"/>
              <a:ext cx="1064334"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5531666" y="4107418"/>
            <a:ext cx="2471831" cy="369332"/>
          </a:xfrm>
          <a:prstGeom prst="rect">
            <a:avLst/>
          </a:prstGeom>
          <a:noFill/>
        </p:spPr>
        <p:txBody>
          <a:bodyPr wrap="none" rtlCol="0">
            <a:spAutoFit/>
          </a:bodyPr>
          <a:lstStyle/>
          <a:p>
            <a:r>
              <a:rPr lang="en-US" dirty="0" smtClean="0"/>
              <a:t>Another 1:1 relationship</a:t>
            </a:r>
            <a:endParaRPr lang="en-US" dirty="0"/>
          </a:p>
        </p:txBody>
      </p:sp>
      <p:sp>
        <p:nvSpPr>
          <p:cNvPr id="48" name="TextBox 47"/>
          <p:cNvSpPr txBox="1"/>
          <p:nvPr/>
        </p:nvSpPr>
        <p:spPr>
          <a:xfrm>
            <a:off x="152400" y="4778573"/>
            <a:ext cx="5867400" cy="307777"/>
          </a:xfrm>
          <a:prstGeom prst="rect">
            <a:avLst/>
          </a:prstGeom>
          <a:noFill/>
        </p:spPr>
        <p:txBody>
          <a:bodyPr wrap="square" rtlCol="0">
            <a:spAutoFit/>
          </a:bodyPr>
          <a:lstStyle/>
          <a:p>
            <a:r>
              <a:rPr lang="en-US" sz="1400" b="1" dirty="0" smtClean="0"/>
              <a:t>We will refine relationship notation – notation shown above is incomplete</a:t>
            </a:r>
            <a:endParaRPr lang="en-US" sz="1400" b="1" dirty="0"/>
          </a:p>
        </p:txBody>
      </p:sp>
    </p:spTree>
    <p:extLst>
      <p:ext uri="{BB962C8B-B14F-4D97-AF65-F5344CB8AC3E}">
        <p14:creationId xmlns:p14="http://schemas.microsoft.com/office/powerpoint/2010/main" val="277980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5" grpId="0"/>
      <p:bldP spid="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285750"/>
            <a:ext cx="7620000" cy="1015663"/>
          </a:xfrm>
          <a:prstGeom prst="rect">
            <a:avLst/>
          </a:prstGeom>
          <a:noFill/>
        </p:spPr>
        <p:txBody>
          <a:bodyPr wrap="square" rtlCol="0">
            <a:spAutoFit/>
          </a:bodyPr>
          <a:lstStyle/>
          <a:p>
            <a:r>
              <a:rPr lang="en-US" sz="2000" dirty="0" smtClean="0"/>
              <a:t>A student might be assigned a laptop and each laptop might be assigned to a student. Each student is assigned a dorm room and each dorm room might be assigned to a student.</a:t>
            </a:r>
            <a:endParaRPr lang="en-US" sz="2000" dirty="0"/>
          </a:p>
        </p:txBody>
      </p:sp>
      <p:sp>
        <p:nvSpPr>
          <p:cNvPr id="6" name="Rounded Rectangle 5"/>
          <p:cNvSpPr/>
          <p:nvPr/>
        </p:nvSpPr>
        <p:spPr>
          <a:xfrm>
            <a:off x="1112066" y="1733550"/>
            <a:ext cx="1631134"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Student</a:t>
            </a: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student_id</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first_name</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last_name</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a:t>
            </a:r>
          </a:p>
        </p:txBody>
      </p:sp>
      <p:sp>
        <p:nvSpPr>
          <p:cNvPr id="7" name="Rounded Rectangle 6"/>
          <p:cNvSpPr/>
          <p:nvPr/>
        </p:nvSpPr>
        <p:spPr>
          <a:xfrm>
            <a:off x="4953000" y="1733550"/>
            <a:ext cx="16002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Laptop</a:t>
            </a: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laptop_id</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make</a:t>
            </a:r>
          </a:p>
          <a:p>
            <a:pPr>
              <a:tabLst>
                <a:tab pos="231775" algn="l"/>
              </a:tabLst>
            </a:pPr>
            <a:r>
              <a:rPr lang="en-US" sz="1200" dirty="0">
                <a:solidFill>
                  <a:schemeClr val="tx1"/>
                </a:solidFill>
              </a:rPr>
              <a:t>	o</a:t>
            </a:r>
            <a:r>
              <a:rPr lang="en-US" sz="1200" dirty="0" smtClean="0">
                <a:solidFill>
                  <a:schemeClr val="tx1"/>
                </a:solidFill>
              </a:rPr>
              <a:t> model</a:t>
            </a:r>
          </a:p>
          <a:p>
            <a:pPr>
              <a:tabLst>
                <a:tab pos="231775" algn="l"/>
              </a:tabLst>
            </a:pPr>
            <a:r>
              <a:rPr lang="en-US" sz="1200" dirty="0" smtClean="0">
                <a:solidFill>
                  <a:schemeClr val="tx1"/>
                </a:solidFill>
              </a:rPr>
              <a:t>	   ….</a:t>
            </a:r>
          </a:p>
        </p:txBody>
      </p:sp>
      <p:cxnSp>
        <p:nvCxnSpPr>
          <p:cNvPr id="8" name="Straight Connector 7"/>
          <p:cNvCxnSpPr>
            <a:stCxn id="6" idx="3"/>
            <a:endCxn id="7" idx="1"/>
          </p:cNvCxnSpPr>
          <p:nvPr/>
        </p:nvCxnSpPr>
        <p:spPr>
          <a:xfrm>
            <a:off x="2743200" y="2266950"/>
            <a:ext cx="2209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120966" y="3714750"/>
            <a:ext cx="1631134"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err="1" smtClean="0">
                <a:solidFill>
                  <a:schemeClr val="tx1"/>
                </a:solidFill>
              </a:rPr>
              <a:t>Dorm_room</a:t>
            </a:r>
            <a:endParaRPr lang="en-US" sz="1200" b="1"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dorm_room_id</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a:t>
            </a:r>
          </a:p>
          <a:p>
            <a:pPr>
              <a:tabLst>
                <a:tab pos="231775" algn="l"/>
              </a:tabLst>
            </a:pPr>
            <a:r>
              <a:rPr lang="en-US" sz="1200" dirty="0">
                <a:solidFill>
                  <a:schemeClr val="tx1"/>
                </a:solidFill>
              </a:rPr>
              <a:t>	</a:t>
            </a:r>
            <a:r>
              <a:rPr lang="en-US" sz="1200" dirty="0" smtClean="0">
                <a:solidFill>
                  <a:schemeClr val="tx1"/>
                </a:solidFill>
              </a:rPr>
              <a:t>*  ….</a:t>
            </a:r>
          </a:p>
        </p:txBody>
      </p:sp>
      <p:cxnSp>
        <p:nvCxnSpPr>
          <p:cNvPr id="14" name="Straight Connector 13"/>
          <p:cNvCxnSpPr>
            <a:stCxn id="6" idx="2"/>
            <a:endCxn id="12" idx="0"/>
          </p:cNvCxnSpPr>
          <p:nvPr/>
        </p:nvCxnSpPr>
        <p:spPr>
          <a:xfrm>
            <a:off x="1927633" y="2800350"/>
            <a:ext cx="8900" cy="914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24200" y="2959953"/>
            <a:ext cx="2057400" cy="830997"/>
          </a:xfrm>
          <a:prstGeom prst="rect">
            <a:avLst/>
          </a:prstGeom>
          <a:noFill/>
        </p:spPr>
        <p:txBody>
          <a:bodyPr wrap="square" rtlCol="0">
            <a:spAutoFit/>
          </a:bodyPr>
          <a:lstStyle/>
          <a:p>
            <a:r>
              <a:rPr lang="en-US" sz="1600" dirty="0" smtClean="0"/>
              <a:t>ER diagrams can show many entities and their relationships</a:t>
            </a:r>
            <a:endParaRPr lang="en-US" sz="1600" dirty="0"/>
          </a:p>
        </p:txBody>
      </p:sp>
      <p:sp>
        <p:nvSpPr>
          <p:cNvPr id="16" name="TextBox 15"/>
          <p:cNvSpPr txBox="1"/>
          <p:nvPr/>
        </p:nvSpPr>
        <p:spPr>
          <a:xfrm>
            <a:off x="3276600" y="4778573"/>
            <a:ext cx="5867400" cy="307777"/>
          </a:xfrm>
          <a:prstGeom prst="rect">
            <a:avLst/>
          </a:prstGeom>
          <a:noFill/>
        </p:spPr>
        <p:txBody>
          <a:bodyPr wrap="square" rtlCol="0">
            <a:spAutoFit/>
          </a:bodyPr>
          <a:lstStyle/>
          <a:p>
            <a:r>
              <a:rPr lang="en-US" sz="1400" b="1" dirty="0" smtClean="0"/>
              <a:t>We will refine relationship notation – notation shown above is incomplete</a:t>
            </a:r>
            <a:endParaRPr lang="en-US" sz="1400" b="1" dirty="0"/>
          </a:p>
        </p:txBody>
      </p:sp>
    </p:spTree>
    <p:extLst>
      <p:ext uri="{BB962C8B-B14F-4D97-AF65-F5344CB8AC3E}">
        <p14:creationId xmlns:p14="http://schemas.microsoft.com/office/powerpoint/2010/main" val="402140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85750"/>
            <a:ext cx="7620000" cy="707886"/>
          </a:xfrm>
          <a:prstGeom prst="rect">
            <a:avLst/>
          </a:prstGeom>
          <a:noFill/>
        </p:spPr>
        <p:txBody>
          <a:bodyPr wrap="square" rtlCol="0">
            <a:spAutoFit/>
          </a:bodyPr>
          <a:lstStyle/>
          <a:p>
            <a:r>
              <a:rPr lang="en-US" sz="2000" dirty="0" smtClean="0"/>
              <a:t>Each laptop might be assigned to an employee for maintenance and each employee might be assigned to maintain many laptops. </a:t>
            </a:r>
            <a:endParaRPr lang="en-US" sz="2000" dirty="0"/>
          </a:p>
        </p:txBody>
      </p:sp>
      <p:grpSp>
        <p:nvGrpSpPr>
          <p:cNvPr id="8" name="Group 7"/>
          <p:cNvGrpSpPr/>
          <p:nvPr/>
        </p:nvGrpSpPr>
        <p:grpSpPr>
          <a:xfrm>
            <a:off x="1416866" y="1809750"/>
            <a:ext cx="5441134" cy="1295400"/>
            <a:chOff x="990600" y="1733550"/>
            <a:chExt cx="5441134" cy="1295400"/>
          </a:xfrm>
        </p:grpSpPr>
        <p:sp>
          <p:nvSpPr>
            <p:cNvPr id="3" name="Rounded Rectangle 2"/>
            <p:cNvSpPr/>
            <p:nvPr/>
          </p:nvSpPr>
          <p:spPr>
            <a:xfrm>
              <a:off x="990600" y="1733550"/>
              <a:ext cx="1631134"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Employee</a:t>
              </a: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employee_id</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first_name</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last_name</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o </a:t>
              </a:r>
              <a:r>
                <a:rPr lang="en-US" sz="1200" dirty="0" err="1" smtClean="0">
                  <a:solidFill>
                    <a:schemeClr val="tx1"/>
                  </a:solidFill>
                </a:rPr>
                <a:t>office_location</a:t>
              </a:r>
              <a:endParaRPr lang="en-US" sz="1200" dirty="0" smtClean="0">
                <a:solidFill>
                  <a:schemeClr val="tx1"/>
                </a:solidFill>
              </a:endParaRPr>
            </a:p>
          </p:txBody>
        </p:sp>
        <p:sp>
          <p:nvSpPr>
            <p:cNvPr id="4" name="Rounded Rectangle 3"/>
            <p:cNvSpPr/>
            <p:nvPr/>
          </p:nvSpPr>
          <p:spPr>
            <a:xfrm>
              <a:off x="4831534" y="1885950"/>
              <a:ext cx="16002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Laptop</a:t>
              </a: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laptop_id</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make</a:t>
              </a:r>
            </a:p>
            <a:p>
              <a:pPr>
                <a:tabLst>
                  <a:tab pos="231775" algn="l"/>
                </a:tabLst>
              </a:pPr>
              <a:r>
                <a:rPr lang="en-US" sz="1200" dirty="0">
                  <a:solidFill>
                    <a:schemeClr val="tx1"/>
                  </a:solidFill>
                </a:rPr>
                <a:t>	</a:t>
              </a:r>
              <a:r>
                <a:rPr lang="en-US" sz="1200" dirty="0" smtClean="0">
                  <a:solidFill>
                    <a:schemeClr val="tx1"/>
                  </a:solidFill>
                </a:rPr>
                <a:t>o</a:t>
              </a:r>
              <a:r>
                <a:rPr lang="en-US" sz="1200" dirty="0">
                  <a:solidFill>
                    <a:schemeClr val="tx1"/>
                  </a:solidFill>
                </a:rPr>
                <a:t> </a:t>
              </a:r>
              <a:r>
                <a:rPr lang="en-US" sz="1200" dirty="0" err="1" smtClean="0">
                  <a:solidFill>
                    <a:schemeClr val="tx1"/>
                  </a:solidFill>
                </a:rPr>
                <a:t>serial_no</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model</a:t>
              </a:r>
            </a:p>
          </p:txBody>
        </p:sp>
        <p:cxnSp>
          <p:nvCxnSpPr>
            <p:cNvPr id="5" name="Straight Connector 4"/>
            <p:cNvCxnSpPr>
              <a:stCxn id="3" idx="3"/>
              <a:endCxn id="4" idx="1"/>
            </p:cNvCxnSpPr>
            <p:nvPr/>
          </p:nvCxnSpPr>
          <p:spPr>
            <a:xfrm>
              <a:off x="2621734" y="2381250"/>
              <a:ext cx="2209800" cy="381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3048000" y="3574018"/>
            <a:ext cx="2656689" cy="369332"/>
          </a:xfrm>
          <a:prstGeom prst="rect">
            <a:avLst/>
          </a:prstGeom>
          <a:noFill/>
        </p:spPr>
        <p:txBody>
          <a:bodyPr wrap="none" rtlCol="0">
            <a:spAutoFit/>
          </a:bodyPr>
          <a:lstStyle/>
          <a:p>
            <a:r>
              <a:rPr lang="en-US" dirty="0" smtClean="0"/>
              <a:t>1:many or 1:n relationship</a:t>
            </a:r>
            <a:endParaRPr lang="en-US" dirty="0"/>
          </a:p>
        </p:txBody>
      </p:sp>
      <p:sp>
        <p:nvSpPr>
          <p:cNvPr id="9" name="Isosceles Triangle 8"/>
          <p:cNvSpPr/>
          <p:nvPr/>
        </p:nvSpPr>
        <p:spPr>
          <a:xfrm rot="16200000">
            <a:off x="5030119" y="2387219"/>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4778573"/>
            <a:ext cx="5867400" cy="307777"/>
          </a:xfrm>
          <a:prstGeom prst="rect">
            <a:avLst/>
          </a:prstGeom>
          <a:noFill/>
        </p:spPr>
        <p:txBody>
          <a:bodyPr wrap="square" rtlCol="0">
            <a:spAutoFit/>
          </a:bodyPr>
          <a:lstStyle/>
          <a:p>
            <a:r>
              <a:rPr lang="en-US" sz="1400" b="1" dirty="0" smtClean="0"/>
              <a:t>We will refine relationship notation – notation shown above is incomplete</a:t>
            </a:r>
            <a:endParaRPr lang="en-US" sz="1400" b="1" dirty="0"/>
          </a:p>
        </p:txBody>
      </p:sp>
    </p:spTree>
    <p:extLst>
      <p:ext uri="{BB962C8B-B14F-4D97-AF65-F5344CB8AC3E}">
        <p14:creationId xmlns:p14="http://schemas.microsoft.com/office/powerpoint/2010/main" val="363643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4800600" y="1809750"/>
            <a:ext cx="685800" cy="5334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1416866" y="1428750"/>
            <a:ext cx="5441134" cy="1295400"/>
            <a:chOff x="990600" y="1733550"/>
            <a:chExt cx="5441134" cy="1295400"/>
          </a:xfrm>
        </p:grpSpPr>
        <p:sp>
          <p:nvSpPr>
            <p:cNvPr id="3" name="Rounded Rectangle 2"/>
            <p:cNvSpPr/>
            <p:nvPr/>
          </p:nvSpPr>
          <p:spPr>
            <a:xfrm>
              <a:off x="990600" y="1733550"/>
              <a:ext cx="1631134"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Employee</a:t>
              </a: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employee_id</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first_name</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last_name</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o </a:t>
              </a:r>
              <a:r>
                <a:rPr lang="en-US" sz="1200" dirty="0" err="1" smtClean="0">
                  <a:solidFill>
                    <a:schemeClr val="tx1"/>
                  </a:solidFill>
                </a:rPr>
                <a:t>office_location</a:t>
              </a:r>
              <a:endParaRPr lang="en-US" sz="1200" dirty="0" smtClean="0">
                <a:solidFill>
                  <a:schemeClr val="tx1"/>
                </a:solidFill>
              </a:endParaRPr>
            </a:p>
          </p:txBody>
        </p:sp>
        <p:sp>
          <p:nvSpPr>
            <p:cNvPr id="4" name="Rounded Rectangle 3"/>
            <p:cNvSpPr/>
            <p:nvPr/>
          </p:nvSpPr>
          <p:spPr>
            <a:xfrm>
              <a:off x="4831534" y="1885950"/>
              <a:ext cx="16002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Laptop</a:t>
              </a:r>
            </a:p>
            <a:p>
              <a:pPr>
                <a:tabLst>
                  <a:tab pos="231775" algn="l"/>
                </a:tabLst>
              </a:pPr>
              <a:r>
                <a:rPr lang="en-US" sz="1200" dirty="0">
                  <a:solidFill>
                    <a:schemeClr val="tx1"/>
                  </a:solidFill>
                </a:rPr>
                <a:t>	</a:t>
              </a:r>
              <a:r>
                <a:rPr lang="en-US" sz="1200" dirty="0" smtClean="0">
                  <a:solidFill>
                    <a:schemeClr val="tx1"/>
                  </a:solidFill>
                </a:rPr>
                <a:t># </a:t>
              </a:r>
              <a:r>
                <a:rPr lang="en-US" sz="1200" dirty="0" err="1" smtClean="0">
                  <a:solidFill>
                    <a:schemeClr val="tx1"/>
                  </a:solidFill>
                </a:rPr>
                <a:t>laptop_id</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make</a:t>
              </a:r>
            </a:p>
            <a:p>
              <a:pPr>
                <a:tabLst>
                  <a:tab pos="231775" algn="l"/>
                </a:tabLst>
              </a:pPr>
              <a:r>
                <a:rPr lang="en-US" sz="1200" dirty="0">
                  <a:solidFill>
                    <a:schemeClr val="tx1"/>
                  </a:solidFill>
                </a:rPr>
                <a:t>	</a:t>
              </a:r>
              <a:r>
                <a:rPr lang="en-US" sz="1200" dirty="0" smtClean="0">
                  <a:solidFill>
                    <a:schemeClr val="tx1"/>
                  </a:solidFill>
                </a:rPr>
                <a:t>o</a:t>
              </a:r>
              <a:r>
                <a:rPr lang="en-US" sz="1200" dirty="0">
                  <a:solidFill>
                    <a:schemeClr val="tx1"/>
                  </a:solidFill>
                </a:rPr>
                <a:t> </a:t>
              </a:r>
              <a:r>
                <a:rPr lang="en-US" sz="1200" dirty="0" err="1" smtClean="0">
                  <a:solidFill>
                    <a:schemeClr val="tx1"/>
                  </a:solidFill>
                </a:rPr>
                <a:t>serial_no</a:t>
              </a:r>
              <a:endParaRPr lang="en-US" sz="1200" dirty="0" smtClean="0">
                <a:solidFill>
                  <a:schemeClr val="tx1"/>
                </a:solidFill>
              </a:endParaRPr>
            </a:p>
            <a:p>
              <a:pPr>
                <a:tabLst>
                  <a:tab pos="231775" algn="l"/>
                </a:tabLst>
              </a:pPr>
              <a:r>
                <a:rPr lang="en-US" sz="1200" dirty="0">
                  <a:solidFill>
                    <a:schemeClr val="tx1"/>
                  </a:solidFill>
                </a:rPr>
                <a:t>	</a:t>
              </a:r>
              <a:r>
                <a:rPr lang="en-US" sz="1200" dirty="0" smtClean="0">
                  <a:solidFill>
                    <a:schemeClr val="tx1"/>
                  </a:solidFill>
                </a:rPr>
                <a:t>* model</a:t>
              </a:r>
            </a:p>
          </p:txBody>
        </p:sp>
        <p:cxnSp>
          <p:nvCxnSpPr>
            <p:cNvPr id="5" name="Straight Connector 4"/>
            <p:cNvCxnSpPr>
              <a:stCxn id="3" idx="3"/>
              <a:endCxn id="4" idx="1"/>
            </p:cNvCxnSpPr>
            <p:nvPr/>
          </p:nvCxnSpPr>
          <p:spPr>
            <a:xfrm>
              <a:off x="2621734" y="2381250"/>
              <a:ext cx="2209800" cy="381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6" name="Isosceles Triangle 5"/>
          <p:cNvSpPr/>
          <p:nvPr/>
        </p:nvSpPr>
        <p:spPr>
          <a:xfrm rot="16200000">
            <a:off x="5030119" y="2006219"/>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1 6"/>
          <p:cNvSpPr/>
          <p:nvPr/>
        </p:nvSpPr>
        <p:spPr>
          <a:xfrm>
            <a:off x="2362201" y="3333750"/>
            <a:ext cx="2896518" cy="990600"/>
          </a:xfrm>
          <a:prstGeom prst="borderCallout1">
            <a:avLst>
              <a:gd name="adj1" fmla="val -4744"/>
              <a:gd name="adj2" fmla="val 48775"/>
              <a:gd name="adj3" fmla="val -94080"/>
              <a:gd name="adj4" fmla="val 8841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Crow-foot notation used on the “many” side of a 1:n relationship</a:t>
            </a:r>
            <a:endParaRPr lang="en-US" dirty="0">
              <a:solidFill>
                <a:schemeClr val="tx1"/>
              </a:solidFill>
            </a:endParaRPr>
          </a:p>
        </p:txBody>
      </p:sp>
    </p:spTree>
    <p:extLst>
      <p:ext uri="{BB962C8B-B14F-4D97-AF65-F5344CB8AC3E}">
        <p14:creationId xmlns:p14="http://schemas.microsoft.com/office/powerpoint/2010/main" val="78732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742950"/>
            <a:ext cx="3076548" cy="523220"/>
          </a:xfrm>
          <a:prstGeom prst="rect">
            <a:avLst/>
          </a:prstGeom>
          <a:noFill/>
        </p:spPr>
        <p:txBody>
          <a:bodyPr wrap="none" rtlCol="0">
            <a:spAutoFit/>
          </a:bodyPr>
          <a:lstStyle/>
          <a:p>
            <a:r>
              <a:rPr lang="en-US" sz="2800" dirty="0" smtClean="0"/>
              <a:t>Relationship degree</a:t>
            </a:r>
            <a:endParaRPr lang="en-US" sz="2800" dirty="0"/>
          </a:p>
        </p:txBody>
      </p:sp>
      <p:sp>
        <p:nvSpPr>
          <p:cNvPr id="3" name="TextBox 2"/>
          <p:cNvSpPr txBox="1"/>
          <p:nvPr/>
        </p:nvSpPr>
        <p:spPr>
          <a:xfrm>
            <a:off x="1905000" y="2343150"/>
            <a:ext cx="5181600" cy="1815882"/>
          </a:xfrm>
          <a:prstGeom prst="rect">
            <a:avLst/>
          </a:prstGeom>
          <a:noFill/>
        </p:spPr>
        <p:txBody>
          <a:bodyPr wrap="square" rtlCol="0">
            <a:spAutoFit/>
          </a:bodyPr>
          <a:lstStyle/>
          <a:p>
            <a:r>
              <a:rPr lang="en-US" sz="2800" dirty="0" smtClean="0"/>
              <a:t>One instance of each entity type can be associated with at most how many of the other – is upper limit 1 or many?</a:t>
            </a:r>
            <a:endParaRPr lang="en-US" sz="2800" dirty="0"/>
          </a:p>
        </p:txBody>
      </p:sp>
    </p:spTree>
    <p:extLst>
      <p:ext uri="{BB962C8B-B14F-4D97-AF65-F5344CB8AC3E}">
        <p14:creationId xmlns:p14="http://schemas.microsoft.com/office/powerpoint/2010/main" val="2886761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895600" y="895350"/>
            <a:ext cx="609600" cy="381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3" name="Rounded Rectangle 2"/>
          <p:cNvSpPr/>
          <p:nvPr/>
        </p:nvSpPr>
        <p:spPr>
          <a:xfrm>
            <a:off x="5486400" y="895350"/>
            <a:ext cx="609600" cy="381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 name="Straight Connector 4"/>
          <p:cNvCxnSpPr>
            <a:stCxn id="2" idx="3"/>
            <a:endCxn id="3" idx="1"/>
          </p:cNvCxnSpPr>
          <p:nvPr/>
        </p:nvCxnSpPr>
        <p:spPr>
          <a:xfrm>
            <a:off x="3505200" y="108585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114800" y="1200150"/>
            <a:ext cx="967124" cy="369332"/>
          </a:xfrm>
          <a:prstGeom prst="rect">
            <a:avLst/>
          </a:prstGeom>
          <a:noFill/>
        </p:spPr>
        <p:txBody>
          <a:bodyPr wrap="none" rtlCol="0">
            <a:spAutoFit/>
          </a:bodyPr>
          <a:lstStyle/>
          <a:p>
            <a:r>
              <a:rPr lang="en-US" dirty="0" smtClean="0"/>
              <a:t>Degree?</a:t>
            </a:r>
            <a:endParaRPr lang="en-US" dirty="0"/>
          </a:p>
        </p:txBody>
      </p:sp>
      <p:sp>
        <p:nvSpPr>
          <p:cNvPr id="7" name="TextBox 6"/>
          <p:cNvSpPr txBox="1"/>
          <p:nvPr/>
        </p:nvSpPr>
        <p:spPr>
          <a:xfrm>
            <a:off x="838200" y="2038350"/>
            <a:ext cx="7396192" cy="369332"/>
          </a:xfrm>
          <a:prstGeom prst="rect">
            <a:avLst/>
          </a:prstGeom>
          <a:noFill/>
        </p:spPr>
        <p:txBody>
          <a:bodyPr wrap="none" rtlCol="0">
            <a:spAutoFit/>
          </a:bodyPr>
          <a:lstStyle/>
          <a:p>
            <a:r>
              <a:rPr lang="en-US" dirty="0" smtClean="0"/>
              <a:t>One instance of A can be related to at most how many instances of B (1 or n)?</a:t>
            </a:r>
            <a:endParaRPr lang="en-US" dirty="0"/>
          </a:p>
        </p:txBody>
      </p:sp>
      <p:sp>
        <p:nvSpPr>
          <p:cNvPr id="8" name="TextBox 7"/>
          <p:cNvSpPr txBox="1"/>
          <p:nvPr/>
        </p:nvSpPr>
        <p:spPr>
          <a:xfrm>
            <a:off x="870563" y="2507218"/>
            <a:ext cx="7396192" cy="369332"/>
          </a:xfrm>
          <a:prstGeom prst="rect">
            <a:avLst/>
          </a:prstGeom>
          <a:noFill/>
        </p:spPr>
        <p:txBody>
          <a:bodyPr wrap="none" rtlCol="0">
            <a:spAutoFit/>
          </a:bodyPr>
          <a:lstStyle/>
          <a:p>
            <a:r>
              <a:rPr lang="en-US" dirty="0" smtClean="0"/>
              <a:t>One instance of B can be related to at most how many instances of A (1 or n)?</a:t>
            </a:r>
            <a:endParaRPr lang="en-US" dirty="0"/>
          </a:p>
        </p:txBody>
      </p:sp>
      <p:sp>
        <p:nvSpPr>
          <p:cNvPr id="9" name="TextBox 8"/>
          <p:cNvSpPr txBox="1"/>
          <p:nvPr/>
        </p:nvSpPr>
        <p:spPr>
          <a:xfrm>
            <a:off x="2006315" y="3181350"/>
            <a:ext cx="800219"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Both 1</a:t>
            </a:r>
            <a:endParaRPr lang="en-US" dirty="0"/>
          </a:p>
        </p:txBody>
      </p:sp>
      <p:sp>
        <p:nvSpPr>
          <p:cNvPr id="10" name="TextBox 9"/>
          <p:cNvSpPr txBox="1"/>
          <p:nvPr/>
        </p:nvSpPr>
        <p:spPr>
          <a:xfrm>
            <a:off x="4216115" y="3181350"/>
            <a:ext cx="481222" cy="369332"/>
          </a:xfrm>
          <a:prstGeom prst="rect">
            <a:avLst/>
          </a:prstGeom>
          <a:noFill/>
        </p:spPr>
        <p:txBody>
          <a:bodyPr wrap="none" rtlCol="0">
            <a:spAutoFit/>
          </a:bodyPr>
          <a:lstStyle/>
          <a:p>
            <a:r>
              <a:rPr lang="en-US" dirty="0" smtClean="0"/>
              <a:t>1:1</a:t>
            </a:r>
            <a:endParaRPr lang="en-US" dirty="0"/>
          </a:p>
        </p:txBody>
      </p:sp>
      <p:sp>
        <p:nvSpPr>
          <p:cNvPr id="11" name="TextBox 10"/>
          <p:cNvSpPr txBox="1"/>
          <p:nvPr/>
        </p:nvSpPr>
        <p:spPr>
          <a:xfrm>
            <a:off x="1997286" y="3799701"/>
            <a:ext cx="80924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One 1</a:t>
            </a:r>
            <a:endParaRPr lang="en-US" dirty="0"/>
          </a:p>
        </p:txBody>
      </p:sp>
      <p:sp>
        <p:nvSpPr>
          <p:cNvPr id="12" name="TextBox 11"/>
          <p:cNvSpPr txBox="1"/>
          <p:nvPr/>
        </p:nvSpPr>
        <p:spPr>
          <a:xfrm>
            <a:off x="4207086" y="3799701"/>
            <a:ext cx="486030" cy="369332"/>
          </a:xfrm>
          <a:prstGeom prst="rect">
            <a:avLst/>
          </a:prstGeom>
          <a:noFill/>
        </p:spPr>
        <p:txBody>
          <a:bodyPr wrap="none" rtlCol="0">
            <a:spAutoFit/>
          </a:bodyPr>
          <a:lstStyle/>
          <a:p>
            <a:r>
              <a:rPr lang="en-US" dirty="0" smtClean="0"/>
              <a:t>1:n</a:t>
            </a:r>
            <a:endParaRPr lang="en-US" dirty="0"/>
          </a:p>
        </p:txBody>
      </p:sp>
      <p:sp>
        <p:nvSpPr>
          <p:cNvPr id="13" name="TextBox 12"/>
          <p:cNvSpPr txBox="1"/>
          <p:nvPr/>
        </p:nvSpPr>
        <p:spPr>
          <a:xfrm>
            <a:off x="1972023" y="4412218"/>
            <a:ext cx="805029"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Both n</a:t>
            </a:r>
            <a:endParaRPr lang="en-US" dirty="0"/>
          </a:p>
        </p:txBody>
      </p:sp>
      <p:sp>
        <p:nvSpPr>
          <p:cNvPr id="14" name="TextBox 13"/>
          <p:cNvSpPr txBox="1"/>
          <p:nvPr/>
        </p:nvSpPr>
        <p:spPr>
          <a:xfrm>
            <a:off x="4240137" y="4412218"/>
            <a:ext cx="553357" cy="369332"/>
          </a:xfrm>
          <a:prstGeom prst="rect">
            <a:avLst/>
          </a:prstGeom>
          <a:noFill/>
        </p:spPr>
        <p:txBody>
          <a:bodyPr wrap="none" rtlCol="0">
            <a:spAutoFit/>
          </a:bodyPr>
          <a:lstStyle/>
          <a:p>
            <a:r>
              <a:rPr lang="en-US" dirty="0"/>
              <a:t>m</a:t>
            </a:r>
            <a:r>
              <a:rPr lang="en-US" dirty="0" smtClean="0"/>
              <a:t>:n</a:t>
            </a:r>
            <a:endParaRPr lang="en-US" dirty="0"/>
          </a:p>
        </p:txBody>
      </p:sp>
      <p:sp>
        <p:nvSpPr>
          <p:cNvPr id="15" name="TextBox 14"/>
          <p:cNvSpPr txBox="1"/>
          <p:nvPr/>
        </p:nvSpPr>
        <p:spPr>
          <a:xfrm>
            <a:off x="5910401" y="3181350"/>
            <a:ext cx="1288494" cy="369332"/>
          </a:xfrm>
          <a:prstGeom prst="rect">
            <a:avLst/>
          </a:prstGeom>
          <a:noFill/>
        </p:spPr>
        <p:txBody>
          <a:bodyPr wrap="none" rtlCol="0">
            <a:spAutoFit/>
          </a:bodyPr>
          <a:lstStyle/>
          <a:p>
            <a:r>
              <a:rPr lang="en-US" dirty="0" smtClean="0"/>
              <a:t>One to one </a:t>
            </a:r>
            <a:endParaRPr lang="en-US" dirty="0"/>
          </a:p>
        </p:txBody>
      </p:sp>
      <p:sp>
        <p:nvSpPr>
          <p:cNvPr id="16" name="TextBox 15"/>
          <p:cNvSpPr txBox="1"/>
          <p:nvPr/>
        </p:nvSpPr>
        <p:spPr>
          <a:xfrm>
            <a:off x="5934423" y="3799701"/>
            <a:ext cx="1393202" cy="369332"/>
          </a:xfrm>
          <a:prstGeom prst="rect">
            <a:avLst/>
          </a:prstGeom>
          <a:noFill/>
        </p:spPr>
        <p:txBody>
          <a:bodyPr wrap="none" rtlCol="0">
            <a:spAutoFit/>
          </a:bodyPr>
          <a:lstStyle/>
          <a:p>
            <a:r>
              <a:rPr lang="en-US" dirty="0" smtClean="0"/>
              <a:t>One to many</a:t>
            </a:r>
            <a:endParaRPr lang="en-US" dirty="0"/>
          </a:p>
        </p:txBody>
      </p:sp>
      <p:sp>
        <p:nvSpPr>
          <p:cNvPr id="17" name="TextBox 16"/>
          <p:cNvSpPr txBox="1"/>
          <p:nvPr/>
        </p:nvSpPr>
        <p:spPr>
          <a:xfrm>
            <a:off x="5934423" y="4412218"/>
            <a:ext cx="1533177" cy="369332"/>
          </a:xfrm>
          <a:prstGeom prst="rect">
            <a:avLst/>
          </a:prstGeom>
          <a:noFill/>
        </p:spPr>
        <p:txBody>
          <a:bodyPr wrap="none" rtlCol="0">
            <a:spAutoFit/>
          </a:bodyPr>
          <a:lstStyle/>
          <a:p>
            <a:r>
              <a:rPr lang="en-US" dirty="0" smtClean="0"/>
              <a:t>Many to many</a:t>
            </a:r>
            <a:endParaRPr lang="en-US" dirty="0"/>
          </a:p>
        </p:txBody>
      </p:sp>
      <p:sp>
        <p:nvSpPr>
          <p:cNvPr id="18" name="Right Arrow 17"/>
          <p:cNvSpPr/>
          <p:nvPr/>
        </p:nvSpPr>
        <p:spPr>
          <a:xfrm>
            <a:off x="3092989" y="3279584"/>
            <a:ext cx="990600"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4791423" y="3279584"/>
            <a:ext cx="990600"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3115023" y="3911084"/>
            <a:ext cx="990600"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4813457" y="3911084"/>
            <a:ext cx="990600"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3115023" y="4520684"/>
            <a:ext cx="990600"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813457" y="4520684"/>
            <a:ext cx="990600"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1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par>
                          <p:cTn id="68" fill="hold">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childTnLst>
                          </p:cTn>
                        </p:par>
                        <p:par>
                          <p:cTn id="72" fill="hold">
                            <p:stCondLst>
                              <p:cond delay="2000"/>
                            </p:stCondLst>
                            <p:childTnLst>
                              <p:par>
                                <p:cTn id="73" presetID="10" presetClass="entr" presetSubtype="0" fill="hold" grpId="0"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P spid="11" grpId="0" animBg="1"/>
      <p:bldP spid="12" grpId="0"/>
      <p:bldP spid="13" grpId="0" animBg="1"/>
      <p:bldP spid="14" grpId="0"/>
      <p:bldP spid="15" grpId="0"/>
      <p:bldP spid="16" grpId="0"/>
      <p:bldP spid="17" grpId="0"/>
      <p:bldP spid="18" grpId="0" animBg="1"/>
      <p:bldP spid="19" grpId="0" animBg="1"/>
      <p:bldP spid="20" grpId="0" animBg="1"/>
      <p:bldP spid="21" grpId="0" animBg="1"/>
      <p:bldP spid="22" grpId="0" animBg="1"/>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7678" y="895350"/>
            <a:ext cx="6372322" cy="769441"/>
          </a:xfrm>
          <a:prstGeom prst="rect">
            <a:avLst/>
          </a:prstGeom>
          <a:noFill/>
        </p:spPr>
        <p:txBody>
          <a:bodyPr wrap="none" rtlCol="0">
            <a:spAutoFit/>
          </a:bodyPr>
          <a:lstStyle/>
          <a:p>
            <a:r>
              <a:rPr lang="en-US" sz="4400" dirty="0" smtClean="0">
                <a:latin typeface="Arial Black" pitchFamily="34" charset="0"/>
              </a:rPr>
              <a:t>Relationship degree</a:t>
            </a:r>
            <a:endParaRPr lang="en-US" sz="4400" dirty="0">
              <a:latin typeface="Arial Black" pitchFamily="34" charset="0"/>
            </a:endParaRPr>
          </a:p>
        </p:txBody>
      </p:sp>
      <p:sp>
        <p:nvSpPr>
          <p:cNvPr id="3" name="TextBox 2"/>
          <p:cNvSpPr txBox="1"/>
          <p:nvPr/>
        </p:nvSpPr>
        <p:spPr>
          <a:xfrm>
            <a:off x="1676400" y="2800350"/>
            <a:ext cx="906017" cy="76944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4400" dirty="0" smtClean="0"/>
              <a:t>1:1</a:t>
            </a:r>
            <a:endParaRPr lang="en-US" sz="4400" dirty="0"/>
          </a:p>
        </p:txBody>
      </p:sp>
      <p:sp>
        <p:nvSpPr>
          <p:cNvPr id="4" name="TextBox 3"/>
          <p:cNvSpPr txBox="1"/>
          <p:nvPr/>
        </p:nvSpPr>
        <p:spPr>
          <a:xfrm>
            <a:off x="4014578" y="2800350"/>
            <a:ext cx="917239" cy="76944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4400" dirty="0" smtClean="0"/>
              <a:t>1:n</a:t>
            </a:r>
            <a:endParaRPr lang="en-US" sz="4400" dirty="0"/>
          </a:p>
        </p:txBody>
      </p:sp>
      <p:sp>
        <p:nvSpPr>
          <p:cNvPr id="5" name="TextBox 4"/>
          <p:cNvSpPr txBox="1"/>
          <p:nvPr/>
        </p:nvSpPr>
        <p:spPr>
          <a:xfrm>
            <a:off x="6232852" y="2800350"/>
            <a:ext cx="1082348" cy="76944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4400" dirty="0" smtClean="0"/>
              <a:t>m:n</a:t>
            </a:r>
            <a:endParaRPr lang="en-US" sz="4400" dirty="0"/>
          </a:p>
        </p:txBody>
      </p:sp>
    </p:spTree>
    <p:extLst>
      <p:ext uri="{BB962C8B-B14F-4D97-AF65-F5344CB8AC3E}">
        <p14:creationId xmlns:p14="http://schemas.microsoft.com/office/powerpoint/2010/main" val="172938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61950"/>
            <a:ext cx="4191000" cy="3939540"/>
          </a:xfrm>
          <a:prstGeom prst="rect">
            <a:avLst/>
          </a:prstGeom>
          <a:noFill/>
        </p:spPr>
        <p:txBody>
          <a:bodyPr wrap="square" rtlCol="0">
            <a:spAutoFit/>
          </a:bodyPr>
          <a:lstStyle/>
          <a:p>
            <a:pPr>
              <a:spcAft>
                <a:spcPts val="1200"/>
              </a:spcAft>
            </a:pPr>
            <a:r>
              <a:rPr lang="en-US" sz="2000" dirty="0" smtClean="0">
                <a:latin typeface="Arial Black" pitchFamily="34" charset="0"/>
              </a:rPr>
              <a:t>Business Rules</a:t>
            </a:r>
          </a:p>
          <a:p>
            <a:pPr marL="342900" indent="-342900">
              <a:spcAft>
                <a:spcPts val="1200"/>
              </a:spcAft>
              <a:buFont typeface="Arial" pitchFamily="34" charset="0"/>
              <a:buChar char="•"/>
            </a:pPr>
            <a:r>
              <a:rPr lang="en-US" sz="2000" dirty="0" smtClean="0"/>
              <a:t>A student might be assigned a laptop and each laptop might be assigned to a student. </a:t>
            </a:r>
          </a:p>
          <a:p>
            <a:pPr marL="342900" indent="-342900">
              <a:spcAft>
                <a:spcPts val="1200"/>
              </a:spcAft>
              <a:buFont typeface="Arial" pitchFamily="34" charset="0"/>
              <a:buChar char="•"/>
            </a:pPr>
            <a:r>
              <a:rPr lang="en-US" sz="2000" dirty="0" smtClean="0"/>
              <a:t>Each student is assigned a dorm room and each dorm room might be assigned to a student. </a:t>
            </a:r>
          </a:p>
          <a:p>
            <a:pPr marL="342900" indent="-342900">
              <a:spcAft>
                <a:spcPts val="1200"/>
              </a:spcAft>
              <a:buFont typeface="Arial" pitchFamily="34" charset="0"/>
              <a:buChar char="•"/>
            </a:pPr>
            <a:r>
              <a:rPr lang="en-US" sz="2000" dirty="0" smtClean="0"/>
              <a:t>Each </a:t>
            </a:r>
            <a:r>
              <a:rPr lang="en-US" sz="2000" dirty="0"/>
              <a:t>laptop </a:t>
            </a:r>
            <a:r>
              <a:rPr lang="en-US" sz="2000" dirty="0" smtClean="0"/>
              <a:t>must be </a:t>
            </a:r>
            <a:r>
              <a:rPr lang="en-US" sz="2000" dirty="0"/>
              <a:t>assigned to an employee for maintenance and each employee might be assigned to maintain zero or more laptops. </a:t>
            </a:r>
          </a:p>
        </p:txBody>
      </p:sp>
      <p:grpSp>
        <p:nvGrpSpPr>
          <p:cNvPr id="13" name="Group 12"/>
          <p:cNvGrpSpPr/>
          <p:nvPr/>
        </p:nvGrpSpPr>
        <p:grpSpPr>
          <a:xfrm>
            <a:off x="4876800" y="1020425"/>
            <a:ext cx="3683788" cy="2438400"/>
            <a:chOff x="1264466" y="1885950"/>
            <a:chExt cx="3683788" cy="2438400"/>
          </a:xfrm>
        </p:grpSpPr>
        <p:sp>
          <p:nvSpPr>
            <p:cNvPr id="3" name="Rounded Rectangle 2"/>
            <p:cNvSpPr/>
            <p:nvPr/>
          </p:nvSpPr>
          <p:spPr>
            <a:xfrm>
              <a:off x="1264466" y="1885950"/>
              <a:ext cx="1390319"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b="1" dirty="0" smtClean="0">
                  <a:solidFill>
                    <a:schemeClr val="tx1"/>
                  </a:solidFill>
                </a:rPr>
                <a:t>Student</a:t>
              </a:r>
            </a:p>
            <a:p>
              <a:pPr>
                <a:tabLst>
                  <a:tab pos="231775" algn="l"/>
                </a:tabLst>
              </a:pPr>
              <a:r>
                <a:rPr lang="en-US" sz="1050" dirty="0">
                  <a:solidFill>
                    <a:schemeClr val="tx1"/>
                  </a:solidFill>
                </a:rPr>
                <a:t>	</a:t>
              </a:r>
              <a:r>
                <a:rPr lang="en-US" sz="1050" dirty="0" smtClean="0">
                  <a:solidFill>
                    <a:schemeClr val="tx1"/>
                  </a:solidFill>
                </a:rPr>
                <a:t># </a:t>
              </a:r>
              <a:r>
                <a:rPr lang="en-US" sz="1050" dirty="0" err="1" smtClean="0">
                  <a:solidFill>
                    <a:schemeClr val="tx1"/>
                  </a:solidFill>
                </a:rPr>
                <a:t>student_id</a:t>
              </a:r>
              <a:endParaRPr lang="en-US" sz="1050" dirty="0" smtClean="0">
                <a:solidFill>
                  <a:schemeClr val="tx1"/>
                </a:solidFill>
              </a:endParaRPr>
            </a:p>
            <a:p>
              <a:pPr>
                <a:tabLst>
                  <a:tab pos="231775" algn="l"/>
                </a:tabLst>
              </a:pPr>
              <a:r>
                <a:rPr lang="en-US" sz="1050" dirty="0">
                  <a:solidFill>
                    <a:schemeClr val="tx1"/>
                  </a:solidFill>
                </a:rPr>
                <a:t>	</a:t>
              </a:r>
              <a:r>
                <a:rPr lang="en-US" sz="1050" dirty="0" smtClean="0">
                  <a:solidFill>
                    <a:schemeClr val="tx1"/>
                  </a:solidFill>
                </a:rPr>
                <a:t>* </a:t>
              </a:r>
              <a:r>
                <a:rPr lang="en-US" sz="1050" dirty="0" err="1" smtClean="0">
                  <a:solidFill>
                    <a:schemeClr val="tx1"/>
                  </a:solidFill>
                </a:rPr>
                <a:t>first_name</a:t>
              </a:r>
              <a:endParaRPr lang="en-US" sz="1050" dirty="0" smtClean="0">
                <a:solidFill>
                  <a:schemeClr val="tx1"/>
                </a:solidFill>
              </a:endParaRPr>
            </a:p>
            <a:p>
              <a:pPr>
                <a:tabLst>
                  <a:tab pos="231775" algn="l"/>
                </a:tabLst>
              </a:pPr>
              <a:r>
                <a:rPr lang="en-US" sz="1050" dirty="0">
                  <a:solidFill>
                    <a:schemeClr val="tx1"/>
                  </a:solidFill>
                </a:rPr>
                <a:t>	</a:t>
              </a:r>
              <a:r>
                <a:rPr lang="en-US" sz="1050" dirty="0" smtClean="0">
                  <a:solidFill>
                    <a:schemeClr val="tx1"/>
                  </a:solidFill>
                </a:rPr>
                <a:t>* </a:t>
              </a:r>
              <a:r>
                <a:rPr lang="en-US" sz="1050" dirty="0" err="1" smtClean="0">
                  <a:solidFill>
                    <a:schemeClr val="tx1"/>
                  </a:solidFill>
                </a:rPr>
                <a:t>last_name</a:t>
              </a:r>
              <a:endParaRPr lang="en-US" sz="1050" dirty="0" smtClean="0">
                <a:solidFill>
                  <a:schemeClr val="tx1"/>
                </a:solidFill>
              </a:endParaRPr>
            </a:p>
            <a:p>
              <a:pPr>
                <a:tabLst>
                  <a:tab pos="231775" algn="l"/>
                </a:tabLst>
              </a:pPr>
              <a:r>
                <a:rPr lang="en-US" sz="1050" dirty="0">
                  <a:solidFill>
                    <a:schemeClr val="tx1"/>
                  </a:solidFill>
                </a:rPr>
                <a:t>	</a:t>
              </a:r>
              <a:r>
                <a:rPr lang="en-US" sz="1050" dirty="0" smtClean="0">
                  <a:solidFill>
                    <a:schemeClr val="tx1"/>
                  </a:solidFill>
                </a:rPr>
                <a:t>   ….</a:t>
              </a:r>
            </a:p>
          </p:txBody>
        </p:sp>
        <p:sp>
          <p:nvSpPr>
            <p:cNvPr id="4" name="Rounded Rectangle 3"/>
            <p:cNvSpPr/>
            <p:nvPr/>
          </p:nvSpPr>
          <p:spPr>
            <a:xfrm>
              <a:off x="3536134" y="1885950"/>
              <a:ext cx="1363952"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b="1" dirty="0" smtClean="0">
                  <a:solidFill>
                    <a:schemeClr val="tx1"/>
                  </a:solidFill>
                </a:rPr>
                <a:t>Laptop</a:t>
              </a:r>
            </a:p>
            <a:p>
              <a:pPr>
                <a:tabLst>
                  <a:tab pos="231775" algn="l"/>
                </a:tabLst>
              </a:pPr>
              <a:r>
                <a:rPr lang="en-US" sz="1050" dirty="0">
                  <a:solidFill>
                    <a:schemeClr val="tx1"/>
                  </a:solidFill>
                </a:rPr>
                <a:t>	</a:t>
              </a:r>
              <a:r>
                <a:rPr lang="en-US" sz="1050" dirty="0" smtClean="0">
                  <a:solidFill>
                    <a:schemeClr val="tx1"/>
                  </a:solidFill>
                </a:rPr>
                <a:t># </a:t>
              </a:r>
              <a:r>
                <a:rPr lang="en-US" sz="1050" dirty="0" err="1" smtClean="0">
                  <a:solidFill>
                    <a:schemeClr val="tx1"/>
                  </a:solidFill>
                </a:rPr>
                <a:t>laptop_id</a:t>
              </a:r>
              <a:endParaRPr lang="en-US" sz="1050" dirty="0" smtClean="0">
                <a:solidFill>
                  <a:schemeClr val="tx1"/>
                </a:solidFill>
              </a:endParaRPr>
            </a:p>
            <a:p>
              <a:pPr>
                <a:tabLst>
                  <a:tab pos="231775" algn="l"/>
                </a:tabLst>
              </a:pPr>
              <a:r>
                <a:rPr lang="en-US" sz="1050" dirty="0">
                  <a:solidFill>
                    <a:schemeClr val="tx1"/>
                  </a:solidFill>
                </a:rPr>
                <a:t>	</a:t>
              </a:r>
              <a:r>
                <a:rPr lang="en-US" sz="1050" dirty="0" smtClean="0">
                  <a:solidFill>
                    <a:schemeClr val="tx1"/>
                  </a:solidFill>
                </a:rPr>
                <a:t>* make</a:t>
              </a:r>
            </a:p>
            <a:p>
              <a:pPr>
                <a:tabLst>
                  <a:tab pos="231775" algn="l"/>
                </a:tabLst>
              </a:pPr>
              <a:r>
                <a:rPr lang="en-US" sz="1050" dirty="0">
                  <a:solidFill>
                    <a:schemeClr val="tx1"/>
                  </a:solidFill>
                </a:rPr>
                <a:t>	o</a:t>
              </a:r>
              <a:r>
                <a:rPr lang="en-US" sz="1050" dirty="0" smtClean="0">
                  <a:solidFill>
                    <a:schemeClr val="tx1"/>
                  </a:solidFill>
                </a:rPr>
                <a:t> model</a:t>
              </a:r>
            </a:p>
            <a:p>
              <a:pPr>
                <a:tabLst>
                  <a:tab pos="231775" algn="l"/>
                </a:tabLst>
              </a:pPr>
              <a:r>
                <a:rPr lang="en-US" sz="1050" dirty="0" smtClean="0">
                  <a:solidFill>
                    <a:schemeClr val="tx1"/>
                  </a:solidFill>
                </a:rPr>
                <a:t>	   ….</a:t>
              </a:r>
            </a:p>
          </p:txBody>
        </p:sp>
        <p:cxnSp>
          <p:nvCxnSpPr>
            <p:cNvPr id="5" name="Straight Connector 4"/>
            <p:cNvCxnSpPr>
              <a:stCxn id="3" idx="3"/>
              <a:endCxn id="4" idx="1"/>
            </p:cNvCxnSpPr>
            <p:nvPr/>
          </p:nvCxnSpPr>
          <p:spPr>
            <a:xfrm>
              <a:off x="2654785" y="2343150"/>
              <a:ext cx="88134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1273366" y="3409950"/>
              <a:ext cx="1390319"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b="1" dirty="0" err="1" smtClean="0">
                  <a:solidFill>
                    <a:schemeClr val="tx1"/>
                  </a:solidFill>
                </a:rPr>
                <a:t>Dorm_room</a:t>
              </a:r>
              <a:endParaRPr lang="en-US" sz="1050" b="1" dirty="0" smtClean="0">
                <a:solidFill>
                  <a:schemeClr val="tx1"/>
                </a:solidFill>
              </a:endParaRPr>
            </a:p>
            <a:p>
              <a:pPr>
                <a:tabLst>
                  <a:tab pos="231775" algn="l"/>
                </a:tabLst>
              </a:pPr>
              <a:r>
                <a:rPr lang="en-US" sz="1050" dirty="0">
                  <a:solidFill>
                    <a:schemeClr val="tx1"/>
                  </a:solidFill>
                </a:rPr>
                <a:t>	</a:t>
              </a:r>
              <a:r>
                <a:rPr lang="en-US" sz="1050" dirty="0" smtClean="0">
                  <a:solidFill>
                    <a:schemeClr val="tx1"/>
                  </a:solidFill>
                </a:rPr>
                <a:t># </a:t>
              </a:r>
              <a:r>
                <a:rPr lang="en-US" sz="1050" dirty="0" err="1" smtClean="0">
                  <a:solidFill>
                    <a:schemeClr val="tx1"/>
                  </a:solidFill>
                </a:rPr>
                <a:t>dorm_room_id</a:t>
              </a:r>
              <a:endParaRPr lang="en-US" sz="1050" dirty="0" smtClean="0">
                <a:solidFill>
                  <a:schemeClr val="tx1"/>
                </a:solidFill>
              </a:endParaRPr>
            </a:p>
            <a:p>
              <a:pPr>
                <a:tabLst>
                  <a:tab pos="231775" algn="l"/>
                </a:tabLst>
              </a:pPr>
              <a:r>
                <a:rPr lang="en-US" sz="1050" dirty="0">
                  <a:solidFill>
                    <a:schemeClr val="tx1"/>
                  </a:solidFill>
                </a:rPr>
                <a:t>	</a:t>
              </a:r>
              <a:r>
                <a:rPr lang="en-US" sz="1050" dirty="0" smtClean="0">
                  <a:solidFill>
                    <a:schemeClr val="tx1"/>
                  </a:solidFill>
                </a:rPr>
                <a:t>* …</a:t>
              </a:r>
            </a:p>
            <a:p>
              <a:pPr>
                <a:tabLst>
                  <a:tab pos="231775" algn="l"/>
                </a:tabLst>
              </a:pPr>
              <a:r>
                <a:rPr lang="en-US" sz="1050" dirty="0">
                  <a:solidFill>
                    <a:schemeClr val="tx1"/>
                  </a:solidFill>
                </a:rPr>
                <a:t>	</a:t>
              </a:r>
              <a:r>
                <a:rPr lang="en-US" sz="1050" dirty="0" smtClean="0">
                  <a:solidFill>
                    <a:schemeClr val="tx1"/>
                  </a:solidFill>
                </a:rPr>
                <a:t>*  ….</a:t>
              </a:r>
            </a:p>
          </p:txBody>
        </p:sp>
        <p:cxnSp>
          <p:nvCxnSpPr>
            <p:cNvPr id="7" name="Straight Connector 6"/>
            <p:cNvCxnSpPr>
              <a:stCxn id="3" idx="2"/>
              <a:endCxn id="6" idx="0"/>
            </p:cNvCxnSpPr>
            <p:nvPr/>
          </p:nvCxnSpPr>
          <p:spPr>
            <a:xfrm>
              <a:off x="1959626" y="2800350"/>
              <a:ext cx="8900"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492985" y="3257550"/>
              <a:ext cx="1455269" cy="1045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050" b="1" dirty="0" smtClean="0">
                  <a:solidFill>
                    <a:schemeClr val="tx1"/>
                  </a:solidFill>
                </a:rPr>
                <a:t>Employee</a:t>
              </a:r>
            </a:p>
            <a:p>
              <a:pPr>
                <a:tabLst>
                  <a:tab pos="231775" algn="l"/>
                </a:tabLst>
              </a:pPr>
              <a:r>
                <a:rPr lang="en-US" sz="1050" dirty="0">
                  <a:solidFill>
                    <a:schemeClr val="tx1"/>
                  </a:solidFill>
                </a:rPr>
                <a:t>	</a:t>
              </a:r>
              <a:r>
                <a:rPr lang="en-US" sz="1050" dirty="0" smtClean="0">
                  <a:solidFill>
                    <a:schemeClr val="tx1"/>
                  </a:solidFill>
                </a:rPr>
                <a:t># </a:t>
              </a:r>
              <a:r>
                <a:rPr lang="en-US" sz="1050" dirty="0" err="1" smtClean="0">
                  <a:solidFill>
                    <a:schemeClr val="tx1"/>
                  </a:solidFill>
                </a:rPr>
                <a:t>employee_id</a:t>
              </a:r>
              <a:endParaRPr lang="en-US" sz="1050" dirty="0" smtClean="0">
                <a:solidFill>
                  <a:schemeClr val="tx1"/>
                </a:solidFill>
              </a:endParaRPr>
            </a:p>
            <a:p>
              <a:pPr>
                <a:tabLst>
                  <a:tab pos="231775" algn="l"/>
                </a:tabLst>
              </a:pPr>
              <a:r>
                <a:rPr lang="en-US" sz="1050" dirty="0">
                  <a:solidFill>
                    <a:schemeClr val="tx1"/>
                  </a:solidFill>
                </a:rPr>
                <a:t>	</a:t>
              </a:r>
              <a:r>
                <a:rPr lang="en-US" sz="1050" dirty="0" smtClean="0">
                  <a:solidFill>
                    <a:schemeClr val="tx1"/>
                  </a:solidFill>
                </a:rPr>
                <a:t>* </a:t>
              </a:r>
              <a:r>
                <a:rPr lang="en-US" sz="1050" dirty="0" err="1" smtClean="0">
                  <a:solidFill>
                    <a:schemeClr val="tx1"/>
                  </a:solidFill>
                </a:rPr>
                <a:t>first_name</a:t>
              </a:r>
              <a:endParaRPr lang="en-US" sz="1050" dirty="0" smtClean="0">
                <a:solidFill>
                  <a:schemeClr val="tx1"/>
                </a:solidFill>
              </a:endParaRPr>
            </a:p>
            <a:p>
              <a:pPr>
                <a:tabLst>
                  <a:tab pos="231775" algn="l"/>
                </a:tabLst>
              </a:pPr>
              <a:r>
                <a:rPr lang="en-US" sz="1050" dirty="0">
                  <a:solidFill>
                    <a:schemeClr val="tx1"/>
                  </a:solidFill>
                </a:rPr>
                <a:t>	</a:t>
              </a:r>
              <a:r>
                <a:rPr lang="en-US" sz="1050" dirty="0" smtClean="0">
                  <a:solidFill>
                    <a:schemeClr val="tx1"/>
                  </a:solidFill>
                </a:rPr>
                <a:t>* </a:t>
              </a:r>
              <a:r>
                <a:rPr lang="en-US" sz="1050" dirty="0" err="1" smtClean="0">
                  <a:solidFill>
                    <a:schemeClr val="tx1"/>
                  </a:solidFill>
                </a:rPr>
                <a:t>last_name</a:t>
              </a:r>
              <a:endParaRPr lang="en-US" sz="1050" dirty="0" smtClean="0">
                <a:solidFill>
                  <a:schemeClr val="tx1"/>
                </a:solidFill>
              </a:endParaRPr>
            </a:p>
            <a:p>
              <a:pPr>
                <a:tabLst>
                  <a:tab pos="231775" algn="l"/>
                </a:tabLst>
              </a:pPr>
              <a:r>
                <a:rPr lang="en-US" sz="1050" dirty="0">
                  <a:solidFill>
                    <a:schemeClr val="tx1"/>
                  </a:solidFill>
                </a:rPr>
                <a:t>	</a:t>
              </a:r>
              <a:r>
                <a:rPr lang="en-US" sz="1050" dirty="0" smtClean="0">
                  <a:solidFill>
                    <a:schemeClr val="tx1"/>
                  </a:solidFill>
                </a:rPr>
                <a:t>o </a:t>
              </a:r>
              <a:r>
                <a:rPr lang="en-US" sz="1050" dirty="0" err="1" smtClean="0">
                  <a:solidFill>
                    <a:schemeClr val="tx1"/>
                  </a:solidFill>
                </a:rPr>
                <a:t>office_location</a:t>
              </a:r>
              <a:endParaRPr lang="en-US" sz="1050" dirty="0" smtClean="0">
                <a:solidFill>
                  <a:schemeClr val="tx1"/>
                </a:solidFill>
              </a:endParaRPr>
            </a:p>
          </p:txBody>
        </p:sp>
        <p:cxnSp>
          <p:nvCxnSpPr>
            <p:cNvPr id="11" name="Straight Connector 10"/>
            <p:cNvCxnSpPr>
              <a:stCxn id="9" idx="0"/>
              <a:endCxn id="4" idx="2"/>
            </p:cNvCxnSpPr>
            <p:nvPr/>
          </p:nvCxnSpPr>
          <p:spPr>
            <a:xfrm flipH="1" flipV="1">
              <a:off x="4218110" y="2800350"/>
              <a:ext cx="2510" cy="457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flipV="1">
              <a:off x="4111485" y="280035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9" name="Rectangle 18"/>
          <p:cNvSpPr/>
          <p:nvPr/>
        </p:nvSpPr>
        <p:spPr>
          <a:xfrm>
            <a:off x="4753706" y="388791"/>
            <a:ext cx="2634632" cy="369332"/>
          </a:xfrm>
          <a:prstGeom prst="rect">
            <a:avLst/>
          </a:prstGeom>
        </p:spPr>
        <p:txBody>
          <a:bodyPr wrap="none">
            <a:spAutoFit/>
          </a:bodyPr>
          <a:lstStyle/>
          <a:p>
            <a:pPr>
              <a:spcAft>
                <a:spcPts val="1200"/>
              </a:spcAft>
            </a:pPr>
            <a:r>
              <a:rPr lang="en-US" dirty="0" smtClean="0">
                <a:latin typeface="Arial Black" pitchFamily="34" charset="0"/>
              </a:rPr>
              <a:t>Corresponding ERD</a:t>
            </a:r>
            <a:endParaRPr lang="en-US" dirty="0">
              <a:latin typeface="Arial Black" pitchFamily="34" charset="0"/>
            </a:endParaRPr>
          </a:p>
        </p:txBody>
      </p:sp>
      <p:sp>
        <p:nvSpPr>
          <p:cNvPr id="20" name="TextBox 19"/>
          <p:cNvSpPr txBox="1"/>
          <p:nvPr/>
        </p:nvSpPr>
        <p:spPr>
          <a:xfrm>
            <a:off x="3048000" y="4778573"/>
            <a:ext cx="5867400" cy="307777"/>
          </a:xfrm>
          <a:prstGeom prst="rect">
            <a:avLst/>
          </a:prstGeom>
          <a:noFill/>
        </p:spPr>
        <p:txBody>
          <a:bodyPr wrap="square" rtlCol="0">
            <a:spAutoFit/>
          </a:bodyPr>
          <a:lstStyle/>
          <a:p>
            <a:r>
              <a:rPr lang="en-US" sz="1400" b="1" dirty="0" smtClean="0"/>
              <a:t>We will refine relationship notation – notation shown above is incomplete</a:t>
            </a:r>
            <a:endParaRPr lang="en-US" sz="1400" b="1" dirty="0"/>
          </a:p>
        </p:txBody>
      </p:sp>
    </p:spTree>
    <p:extLst>
      <p:ext uri="{BB962C8B-B14F-4D97-AF65-F5344CB8AC3E}">
        <p14:creationId xmlns:p14="http://schemas.microsoft.com/office/powerpoint/2010/main" val="390107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38150"/>
            <a:ext cx="3146054" cy="461665"/>
          </a:xfrm>
          <a:prstGeom prst="rect">
            <a:avLst/>
          </a:prstGeom>
          <a:noFill/>
        </p:spPr>
        <p:txBody>
          <a:bodyPr wrap="none" rtlCol="0">
            <a:spAutoFit/>
          </a:bodyPr>
          <a:lstStyle/>
          <a:p>
            <a:r>
              <a:rPr lang="en-US" sz="2400" dirty="0" smtClean="0">
                <a:latin typeface="Arial Black" pitchFamily="34" charset="0"/>
              </a:rPr>
              <a:t>College Database</a:t>
            </a:r>
            <a:endParaRPr lang="en-US" sz="2400" dirty="0">
              <a:latin typeface="Arial Black" pitchFamily="34" charset="0"/>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690" t="4266" r="6406" b="10853"/>
          <a:stretch/>
        </p:blipFill>
        <p:spPr bwMode="auto">
          <a:xfrm>
            <a:off x="609600" y="1324302"/>
            <a:ext cx="7534440" cy="26952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4412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61950"/>
            <a:ext cx="7620000" cy="707886"/>
          </a:xfrm>
          <a:prstGeom prst="rect">
            <a:avLst/>
          </a:prstGeom>
          <a:noFill/>
        </p:spPr>
        <p:txBody>
          <a:bodyPr wrap="square" rtlCol="0">
            <a:spAutoFit/>
          </a:bodyPr>
          <a:lstStyle/>
          <a:p>
            <a:r>
              <a:rPr lang="en-US" sz="2000" dirty="0" smtClean="0"/>
              <a:t>A student </a:t>
            </a:r>
            <a:r>
              <a:rPr lang="en-US" sz="2000" b="1" dirty="0" smtClean="0"/>
              <a:t>might be</a:t>
            </a:r>
            <a:r>
              <a:rPr lang="en-US" sz="2000" dirty="0" smtClean="0"/>
              <a:t> assigned a laptop and each laptop </a:t>
            </a:r>
            <a:r>
              <a:rPr lang="en-US" sz="2000" b="1" dirty="0" smtClean="0"/>
              <a:t>might be</a:t>
            </a:r>
            <a:r>
              <a:rPr lang="en-US" sz="2000" dirty="0" smtClean="0"/>
              <a:t> assigned to a student.</a:t>
            </a:r>
            <a:endParaRPr lang="en-US" sz="2000" dirty="0"/>
          </a:p>
        </p:txBody>
      </p:sp>
      <p:sp>
        <p:nvSpPr>
          <p:cNvPr id="3" name="TextBox 2"/>
          <p:cNvSpPr txBox="1"/>
          <p:nvPr/>
        </p:nvSpPr>
        <p:spPr>
          <a:xfrm>
            <a:off x="457200" y="2114550"/>
            <a:ext cx="7620000" cy="707886"/>
          </a:xfrm>
          <a:prstGeom prst="rect">
            <a:avLst/>
          </a:prstGeom>
          <a:noFill/>
        </p:spPr>
        <p:txBody>
          <a:bodyPr wrap="square" rtlCol="0">
            <a:spAutoFit/>
          </a:bodyPr>
          <a:lstStyle/>
          <a:p>
            <a:r>
              <a:rPr lang="en-US" sz="2000" b="1" dirty="0" smtClean="0"/>
              <a:t>Every student</a:t>
            </a:r>
            <a:r>
              <a:rPr lang="en-US" sz="2000" dirty="0" smtClean="0"/>
              <a:t> </a:t>
            </a:r>
            <a:r>
              <a:rPr lang="en-US" sz="2000" b="1" dirty="0" smtClean="0"/>
              <a:t>is</a:t>
            </a:r>
            <a:r>
              <a:rPr lang="en-US" sz="2000" dirty="0" smtClean="0"/>
              <a:t> assigned a laptop and each laptop </a:t>
            </a:r>
            <a:r>
              <a:rPr lang="en-US" sz="2000" b="1" dirty="0" smtClean="0"/>
              <a:t>might be</a:t>
            </a:r>
            <a:r>
              <a:rPr lang="en-US" sz="2000" dirty="0" smtClean="0"/>
              <a:t> assigned to a student.</a:t>
            </a:r>
            <a:endParaRPr lang="en-US" sz="2000" dirty="0"/>
          </a:p>
        </p:txBody>
      </p:sp>
      <p:sp>
        <p:nvSpPr>
          <p:cNvPr id="4" name="TextBox 3"/>
          <p:cNvSpPr txBox="1"/>
          <p:nvPr/>
        </p:nvSpPr>
        <p:spPr>
          <a:xfrm>
            <a:off x="3733800" y="1123950"/>
            <a:ext cx="844334" cy="769441"/>
          </a:xfrm>
          <a:prstGeom prst="rect">
            <a:avLst/>
          </a:prstGeom>
          <a:noFill/>
        </p:spPr>
        <p:txBody>
          <a:bodyPr wrap="none" rtlCol="0">
            <a:spAutoFit/>
          </a:bodyPr>
          <a:lstStyle/>
          <a:p>
            <a:r>
              <a:rPr lang="en-US" sz="4400" dirty="0" smtClean="0"/>
              <a:t>Vs.</a:t>
            </a:r>
            <a:endParaRPr lang="en-US" sz="4400" dirty="0"/>
          </a:p>
        </p:txBody>
      </p:sp>
      <p:sp>
        <p:nvSpPr>
          <p:cNvPr id="5" name="TextBox 4"/>
          <p:cNvSpPr txBox="1"/>
          <p:nvPr/>
        </p:nvSpPr>
        <p:spPr>
          <a:xfrm>
            <a:off x="3803866" y="2952750"/>
            <a:ext cx="844334" cy="769441"/>
          </a:xfrm>
          <a:prstGeom prst="rect">
            <a:avLst/>
          </a:prstGeom>
          <a:noFill/>
        </p:spPr>
        <p:txBody>
          <a:bodyPr wrap="none" rtlCol="0">
            <a:spAutoFit/>
          </a:bodyPr>
          <a:lstStyle/>
          <a:p>
            <a:r>
              <a:rPr lang="en-US" sz="4400" dirty="0" smtClean="0"/>
              <a:t>Vs.</a:t>
            </a:r>
            <a:endParaRPr lang="en-US" sz="4400" dirty="0"/>
          </a:p>
        </p:txBody>
      </p:sp>
      <p:sp>
        <p:nvSpPr>
          <p:cNvPr id="6" name="TextBox 5"/>
          <p:cNvSpPr txBox="1"/>
          <p:nvPr/>
        </p:nvSpPr>
        <p:spPr>
          <a:xfrm>
            <a:off x="457200" y="3997464"/>
            <a:ext cx="7620000" cy="707886"/>
          </a:xfrm>
          <a:prstGeom prst="rect">
            <a:avLst/>
          </a:prstGeom>
          <a:noFill/>
        </p:spPr>
        <p:txBody>
          <a:bodyPr wrap="square" rtlCol="0">
            <a:spAutoFit/>
          </a:bodyPr>
          <a:lstStyle/>
          <a:p>
            <a:r>
              <a:rPr lang="en-US" sz="2000" b="1" dirty="0" smtClean="0"/>
              <a:t>Every student</a:t>
            </a:r>
            <a:r>
              <a:rPr lang="en-US" sz="2000" dirty="0" smtClean="0"/>
              <a:t> is assigned a laptop and each laptop </a:t>
            </a:r>
            <a:r>
              <a:rPr lang="en-US" sz="2000" b="1" dirty="0" smtClean="0"/>
              <a:t>must be</a:t>
            </a:r>
            <a:r>
              <a:rPr lang="en-US" sz="2000" dirty="0" smtClean="0"/>
              <a:t> assigned to a student.</a:t>
            </a:r>
            <a:endParaRPr lang="en-US" sz="2000" dirty="0"/>
          </a:p>
        </p:txBody>
      </p:sp>
    </p:spTree>
    <p:extLst>
      <p:ext uri="{BB962C8B-B14F-4D97-AF65-F5344CB8AC3E}">
        <p14:creationId xmlns:p14="http://schemas.microsoft.com/office/powerpoint/2010/main" val="21426235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038350"/>
            <a:ext cx="6324600" cy="954107"/>
          </a:xfrm>
          <a:prstGeom prst="rect">
            <a:avLst/>
          </a:prstGeom>
          <a:noFill/>
        </p:spPr>
        <p:txBody>
          <a:bodyPr wrap="square" rtlCol="0">
            <a:spAutoFit/>
          </a:bodyPr>
          <a:lstStyle/>
          <a:p>
            <a:r>
              <a:rPr lang="en-US" sz="2800" b="1" dirty="0" smtClean="0">
                <a:latin typeface="Arial Black" pitchFamily="34" charset="0"/>
                <a:cs typeface="Arial" pitchFamily="34" charset="0"/>
              </a:rPr>
              <a:t>Note:</a:t>
            </a:r>
            <a:r>
              <a:rPr lang="en-US" sz="2800" dirty="0" smtClean="0"/>
              <a:t> Will not show attributes in some of the following few ERDs</a:t>
            </a:r>
            <a:endParaRPr lang="en-US" sz="2800" dirty="0"/>
          </a:p>
        </p:txBody>
      </p:sp>
    </p:spTree>
    <p:extLst>
      <p:ext uri="{BB962C8B-B14F-4D97-AF65-F5344CB8AC3E}">
        <p14:creationId xmlns:p14="http://schemas.microsoft.com/office/powerpoint/2010/main" val="34345010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61950"/>
            <a:ext cx="3581400" cy="1015663"/>
          </a:xfrm>
          <a:prstGeom prst="rect">
            <a:avLst/>
          </a:prstGeom>
          <a:noFill/>
        </p:spPr>
        <p:txBody>
          <a:bodyPr wrap="square" rtlCol="0">
            <a:spAutoFit/>
          </a:bodyPr>
          <a:lstStyle/>
          <a:p>
            <a:r>
              <a:rPr lang="en-US" sz="2000" dirty="0" smtClean="0"/>
              <a:t>A student </a:t>
            </a:r>
            <a:r>
              <a:rPr lang="en-US" sz="2000" b="1" dirty="0" smtClean="0"/>
              <a:t>might be</a:t>
            </a:r>
            <a:r>
              <a:rPr lang="en-US" sz="2000" dirty="0" smtClean="0"/>
              <a:t> assigned a laptop and each laptop </a:t>
            </a:r>
            <a:r>
              <a:rPr lang="en-US" sz="2000" b="1" dirty="0" smtClean="0"/>
              <a:t>might be</a:t>
            </a:r>
            <a:r>
              <a:rPr lang="en-US" sz="2000" dirty="0" smtClean="0"/>
              <a:t> assigned to a student.</a:t>
            </a:r>
            <a:endParaRPr lang="en-US" sz="2000" dirty="0"/>
          </a:p>
        </p:txBody>
      </p:sp>
      <p:sp>
        <p:nvSpPr>
          <p:cNvPr id="3" name="TextBox 2"/>
          <p:cNvSpPr txBox="1"/>
          <p:nvPr/>
        </p:nvSpPr>
        <p:spPr>
          <a:xfrm>
            <a:off x="228600" y="1962150"/>
            <a:ext cx="3581400" cy="1015663"/>
          </a:xfrm>
          <a:prstGeom prst="rect">
            <a:avLst/>
          </a:prstGeom>
          <a:noFill/>
        </p:spPr>
        <p:txBody>
          <a:bodyPr wrap="square" rtlCol="0">
            <a:spAutoFit/>
          </a:bodyPr>
          <a:lstStyle/>
          <a:p>
            <a:r>
              <a:rPr lang="en-US" sz="2000" b="1" dirty="0" smtClean="0"/>
              <a:t>Every student</a:t>
            </a:r>
            <a:r>
              <a:rPr lang="en-US" sz="2000" dirty="0" smtClean="0"/>
              <a:t> is assigned a laptop and each laptop </a:t>
            </a:r>
            <a:r>
              <a:rPr lang="en-US" sz="2000" b="1" dirty="0" smtClean="0"/>
              <a:t>might be</a:t>
            </a:r>
            <a:r>
              <a:rPr lang="en-US" sz="2000" dirty="0" smtClean="0"/>
              <a:t> assigned to a student.</a:t>
            </a:r>
            <a:endParaRPr lang="en-US" sz="2000" dirty="0"/>
          </a:p>
        </p:txBody>
      </p:sp>
      <p:sp>
        <p:nvSpPr>
          <p:cNvPr id="6" name="TextBox 5"/>
          <p:cNvSpPr txBox="1"/>
          <p:nvPr/>
        </p:nvSpPr>
        <p:spPr>
          <a:xfrm>
            <a:off x="228600" y="3714750"/>
            <a:ext cx="3657600" cy="1015663"/>
          </a:xfrm>
          <a:prstGeom prst="rect">
            <a:avLst/>
          </a:prstGeom>
          <a:noFill/>
        </p:spPr>
        <p:txBody>
          <a:bodyPr wrap="square" rtlCol="0">
            <a:spAutoFit/>
          </a:bodyPr>
          <a:lstStyle/>
          <a:p>
            <a:r>
              <a:rPr lang="en-US" sz="2000" b="1" dirty="0" smtClean="0"/>
              <a:t>Every student</a:t>
            </a:r>
            <a:r>
              <a:rPr lang="en-US" sz="2000" dirty="0" smtClean="0"/>
              <a:t> </a:t>
            </a:r>
            <a:r>
              <a:rPr lang="en-US" sz="2000" b="1" dirty="0" smtClean="0"/>
              <a:t>is</a:t>
            </a:r>
            <a:r>
              <a:rPr lang="en-US" sz="2000" dirty="0" smtClean="0"/>
              <a:t> assigned a laptop and each laptop </a:t>
            </a:r>
            <a:r>
              <a:rPr lang="en-US" sz="2000" b="1" dirty="0" smtClean="0"/>
              <a:t>must be</a:t>
            </a:r>
            <a:r>
              <a:rPr lang="en-US" sz="2000" dirty="0" smtClean="0"/>
              <a:t> assigned to a student.</a:t>
            </a:r>
            <a:endParaRPr lang="en-US" sz="2000"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4469" t="50000"/>
          <a:stretch/>
        </p:blipFill>
        <p:spPr>
          <a:xfrm>
            <a:off x="3886200" y="285750"/>
            <a:ext cx="5091801" cy="957263"/>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4654" t="56654"/>
          <a:stretch/>
        </p:blipFill>
        <p:spPr>
          <a:xfrm>
            <a:off x="3886200" y="3799271"/>
            <a:ext cx="5080784" cy="829879"/>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l="14654" t="56078"/>
          <a:stretch/>
        </p:blipFill>
        <p:spPr>
          <a:xfrm>
            <a:off x="3834616" y="2038350"/>
            <a:ext cx="5080784" cy="840896"/>
          </a:xfrm>
          <a:prstGeom prst="rect">
            <a:avLst/>
          </a:prstGeom>
        </p:spPr>
      </p:pic>
    </p:spTree>
    <p:extLst>
      <p:ext uri="{BB962C8B-B14F-4D97-AF65-F5344CB8AC3E}">
        <p14:creationId xmlns:p14="http://schemas.microsoft.com/office/powerpoint/2010/main" val="368820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92264"/>
            <a:ext cx="7696200" cy="707886"/>
          </a:xfrm>
          <a:prstGeom prst="rect">
            <a:avLst/>
          </a:prstGeom>
          <a:noFill/>
        </p:spPr>
        <p:txBody>
          <a:bodyPr wrap="square" rtlCol="0">
            <a:spAutoFit/>
          </a:bodyPr>
          <a:lstStyle/>
          <a:p>
            <a:pPr algn="ctr"/>
            <a:r>
              <a:rPr lang="en-US" sz="2000" dirty="0" smtClean="0"/>
              <a:t>A student </a:t>
            </a:r>
            <a:r>
              <a:rPr lang="en-US" sz="2000" b="1" dirty="0" smtClean="0"/>
              <a:t>might be</a:t>
            </a:r>
            <a:r>
              <a:rPr lang="en-US" sz="2000" dirty="0" smtClean="0"/>
              <a:t> assigned a laptop and each laptop </a:t>
            </a:r>
            <a:r>
              <a:rPr lang="en-US" sz="2000" b="1" dirty="0" smtClean="0"/>
              <a:t>might be</a:t>
            </a:r>
            <a:r>
              <a:rPr lang="en-US" sz="2000" dirty="0" smtClean="0"/>
              <a:t> assigned to a student.</a:t>
            </a:r>
            <a:endParaRPr lang="en-US" sz="2000" dirty="0"/>
          </a:p>
        </p:txBody>
      </p:sp>
      <p:sp>
        <p:nvSpPr>
          <p:cNvPr id="7" name="TextBox 6"/>
          <p:cNvSpPr txBox="1"/>
          <p:nvPr/>
        </p:nvSpPr>
        <p:spPr>
          <a:xfrm>
            <a:off x="1143000" y="1962150"/>
            <a:ext cx="6858000" cy="646331"/>
          </a:xfrm>
          <a:prstGeom prst="rect">
            <a:avLst/>
          </a:prstGeom>
          <a:noFill/>
        </p:spPr>
        <p:txBody>
          <a:bodyPr wrap="square" rtlCol="0">
            <a:spAutoFit/>
          </a:bodyPr>
          <a:lstStyle/>
          <a:p>
            <a:pPr algn="ctr"/>
            <a:r>
              <a:rPr lang="en-US" dirty="0" smtClean="0"/>
              <a:t>Allows for a </a:t>
            </a:r>
            <a:r>
              <a:rPr lang="en-US" b="1" dirty="0" smtClean="0"/>
              <a:t>student</a:t>
            </a:r>
            <a:r>
              <a:rPr lang="en-US" dirty="0" smtClean="0"/>
              <a:t> with no laptop and for </a:t>
            </a:r>
            <a:r>
              <a:rPr lang="en-US" b="1" dirty="0" smtClean="0"/>
              <a:t>laptop</a:t>
            </a:r>
            <a:r>
              <a:rPr lang="en-US" dirty="0" smtClean="0"/>
              <a:t> that is not assigned to any student.</a:t>
            </a:r>
            <a:endParaRPr lang="en-US" dirty="0"/>
          </a:p>
        </p:txBody>
      </p:sp>
      <p:sp>
        <p:nvSpPr>
          <p:cNvPr id="8" name="TextBox 7"/>
          <p:cNvSpPr txBox="1"/>
          <p:nvPr/>
        </p:nvSpPr>
        <p:spPr>
          <a:xfrm>
            <a:off x="1371600" y="3409950"/>
            <a:ext cx="6477000" cy="1077218"/>
          </a:xfrm>
          <a:prstGeom prst="rect">
            <a:avLst/>
          </a:prstGeom>
          <a:noFill/>
        </p:spPr>
        <p:txBody>
          <a:bodyPr wrap="square" rtlCol="0">
            <a:spAutoFit/>
          </a:bodyPr>
          <a:lstStyle/>
          <a:p>
            <a:pPr algn="ctr"/>
            <a:r>
              <a:rPr lang="en-US" sz="3200" b="1" dirty="0" smtClean="0">
                <a:latin typeface="Arial Black" pitchFamily="34" charset="0"/>
              </a:rPr>
              <a:t>Non-OBLIGATORY participation</a:t>
            </a:r>
            <a:endParaRPr lang="en-US" sz="3200" b="1" dirty="0">
              <a:latin typeface="Arial Black" pitchFamily="34" charset="0"/>
            </a:endParaRPr>
          </a:p>
        </p:txBody>
      </p:sp>
      <p:cxnSp>
        <p:nvCxnSpPr>
          <p:cNvPr id="10" name="Straight Arrow Connector 9"/>
          <p:cNvCxnSpPr>
            <a:stCxn id="8" idx="0"/>
          </p:cNvCxnSpPr>
          <p:nvPr/>
        </p:nvCxnSpPr>
        <p:spPr>
          <a:xfrm flipH="1" flipV="1">
            <a:off x="2971800" y="2285315"/>
            <a:ext cx="1638300" cy="112463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p:cNvCxnSpPr>
          <p:nvPr/>
        </p:nvCxnSpPr>
        <p:spPr>
          <a:xfrm flipV="1">
            <a:off x="4610100" y="2343150"/>
            <a:ext cx="1028700" cy="1066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58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61950"/>
            <a:ext cx="7696200" cy="707886"/>
          </a:xfrm>
          <a:prstGeom prst="rect">
            <a:avLst/>
          </a:prstGeom>
          <a:noFill/>
        </p:spPr>
        <p:txBody>
          <a:bodyPr wrap="square" rtlCol="0">
            <a:spAutoFit/>
          </a:bodyPr>
          <a:lstStyle/>
          <a:p>
            <a:r>
              <a:rPr lang="en-US" sz="2000" dirty="0" smtClean="0"/>
              <a:t>A student </a:t>
            </a:r>
            <a:r>
              <a:rPr lang="en-US" sz="2000" b="1" dirty="0" smtClean="0"/>
              <a:t>might be</a:t>
            </a:r>
            <a:r>
              <a:rPr lang="en-US" sz="2000" dirty="0" smtClean="0"/>
              <a:t> assigned a laptop and each laptop </a:t>
            </a:r>
            <a:r>
              <a:rPr lang="en-US" sz="2000" b="1" dirty="0" smtClean="0"/>
              <a:t>might be</a:t>
            </a:r>
            <a:r>
              <a:rPr lang="en-US" sz="2000" dirty="0" smtClean="0"/>
              <a:t> assigned to a student.</a:t>
            </a:r>
            <a:endParaRPr lang="en-US" sz="20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4469" t="50000"/>
          <a:stretch/>
        </p:blipFill>
        <p:spPr>
          <a:xfrm>
            <a:off x="1842399" y="1733550"/>
            <a:ext cx="5091801" cy="957263"/>
          </a:xfrm>
          <a:prstGeom prst="rect">
            <a:avLst/>
          </a:prstGeom>
        </p:spPr>
      </p:pic>
      <p:sp>
        <p:nvSpPr>
          <p:cNvPr id="5" name="Line Callout 1 4"/>
          <p:cNvSpPr/>
          <p:nvPr/>
        </p:nvSpPr>
        <p:spPr>
          <a:xfrm>
            <a:off x="2273147" y="4019550"/>
            <a:ext cx="5638800" cy="612648"/>
          </a:xfrm>
          <a:prstGeom prst="borderCallout1">
            <a:avLst>
              <a:gd name="adj1" fmla="val -2829"/>
              <a:gd name="adj2" fmla="val 50671"/>
              <a:gd name="adj3" fmla="val -250745"/>
              <a:gd name="adj4" fmla="val 364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Neither entity type is obligated to participate in the relationship. Dashed </a:t>
            </a:r>
            <a:r>
              <a:rPr lang="en-US" dirty="0" smtClean="0">
                <a:solidFill>
                  <a:schemeClr val="tx1"/>
                </a:solidFill>
              </a:rPr>
              <a:t>line near both entities.</a:t>
            </a:r>
            <a:endParaRPr lang="en-US" dirty="0">
              <a:solidFill>
                <a:schemeClr val="tx1"/>
              </a:solidFill>
            </a:endParaRPr>
          </a:p>
        </p:txBody>
      </p:sp>
    </p:spTree>
    <p:extLst>
      <p:ext uri="{BB962C8B-B14F-4D97-AF65-F5344CB8AC3E}">
        <p14:creationId xmlns:p14="http://schemas.microsoft.com/office/powerpoint/2010/main" val="300756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61950"/>
            <a:ext cx="7696200" cy="707886"/>
          </a:xfrm>
          <a:prstGeom prst="rect">
            <a:avLst/>
          </a:prstGeom>
          <a:noFill/>
        </p:spPr>
        <p:txBody>
          <a:bodyPr wrap="square" rtlCol="0">
            <a:spAutoFit/>
          </a:bodyPr>
          <a:lstStyle/>
          <a:p>
            <a:r>
              <a:rPr lang="en-US" sz="2000" b="1" dirty="0"/>
              <a:t>Every student</a:t>
            </a:r>
            <a:r>
              <a:rPr lang="en-US" sz="2000" dirty="0"/>
              <a:t> is assigned a laptop and each laptop </a:t>
            </a:r>
            <a:r>
              <a:rPr lang="en-US" sz="2000" b="1" dirty="0"/>
              <a:t>might be</a:t>
            </a:r>
            <a:r>
              <a:rPr lang="en-US" sz="2000" dirty="0"/>
              <a:t> assigned to a student.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4654" t="56078"/>
          <a:stretch/>
        </p:blipFill>
        <p:spPr>
          <a:xfrm>
            <a:off x="1777216" y="1123950"/>
            <a:ext cx="5080784" cy="840896"/>
          </a:xfrm>
          <a:prstGeom prst="rect">
            <a:avLst/>
          </a:prstGeom>
        </p:spPr>
      </p:pic>
      <p:sp>
        <p:nvSpPr>
          <p:cNvPr id="7" name="Line Callout 1 6"/>
          <p:cNvSpPr/>
          <p:nvPr/>
        </p:nvSpPr>
        <p:spPr>
          <a:xfrm>
            <a:off x="5625947" y="3486150"/>
            <a:ext cx="2984653" cy="1295400"/>
          </a:xfrm>
          <a:prstGeom prst="borderCallout1">
            <a:avLst>
              <a:gd name="adj1" fmla="val -2829"/>
              <a:gd name="adj2" fmla="val 50671"/>
              <a:gd name="adj3" fmla="val -118924"/>
              <a:gd name="adj4" fmla="val -275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Every laptop need not necessarily  participate in the relationship. Dashed line near Laptop.</a:t>
            </a:r>
            <a:endParaRPr lang="en-US" dirty="0">
              <a:solidFill>
                <a:schemeClr val="tx1"/>
              </a:solidFill>
            </a:endParaRPr>
          </a:p>
        </p:txBody>
      </p:sp>
      <p:sp>
        <p:nvSpPr>
          <p:cNvPr id="5" name="Line Callout 1 4"/>
          <p:cNvSpPr/>
          <p:nvPr/>
        </p:nvSpPr>
        <p:spPr>
          <a:xfrm>
            <a:off x="533400" y="3455165"/>
            <a:ext cx="3111261" cy="1143000"/>
          </a:xfrm>
          <a:prstGeom prst="borderCallout1">
            <a:avLst>
              <a:gd name="adj1" fmla="val -2829"/>
              <a:gd name="adj2" fmla="val 50671"/>
              <a:gd name="adj3" fmla="val -132304"/>
              <a:gd name="adj4" fmla="val 1079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Every student has obligatory participation. </a:t>
            </a:r>
            <a:r>
              <a:rPr lang="en-US" dirty="0">
                <a:solidFill>
                  <a:schemeClr val="tx1"/>
                </a:solidFill>
              </a:rPr>
              <a:t>S</a:t>
            </a:r>
            <a:r>
              <a:rPr lang="en-US" dirty="0" smtClean="0">
                <a:solidFill>
                  <a:schemeClr val="tx1"/>
                </a:solidFill>
              </a:rPr>
              <a:t>olid line near Student.</a:t>
            </a:r>
            <a:endParaRPr lang="en-US" dirty="0">
              <a:solidFill>
                <a:schemeClr val="tx1"/>
              </a:solidFill>
            </a:endParaRPr>
          </a:p>
        </p:txBody>
      </p:sp>
    </p:spTree>
    <p:extLst>
      <p:ext uri="{BB962C8B-B14F-4D97-AF65-F5344CB8AC3E}">
        <p14:creationId xmlns:p14="http://schemas.microsoft.com/office/powerpoint/2010/main" val="220095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4654" t="56654"/>
          <a:stretch/>
        </p:blipFill>
        <p:spPr>
          <a:xfrm>
            <a:off x="1752600" y="1276350"/>
            <a:ext cx="5080784" cy="829879"/>
          </a:xfrm>
          <a:prstGeom prst="rect">
            <a:avLst/>
          </a:prstGeom>
        </p:spPr>
      </p:pic>
      <p:sp>
        <p:nvSpPr>
          <p:cNvPr id="2" name="TextBox 1"/>
          <p:cNvSpPr txBox="1"/>
          <p:nvPr/>
        </p:nvSpPr>
        <p:spPr>
          <a:xfrm>
            <a:off x="228600" y="361950"/>
            <a:ext cx="7696200" cy="707886"/>
          </a:xfrm>
          <a:prstGeom prst="rect">
            <a:avLst/>
          </a:prstGeom>
          <a:noFill/>
        </p:spPr>
        <p:txBody>
          <a:bodyPr wrap="square" rtlCol="0">
            <a:spAutoFit/>
          </a:bodyPr>
          <a:lstStyle/>
          <a:p>
            <a:r>
              <a:rPr lang="en-US" sz="2000" b="1" dirty="0"/>
              <a:t>Every student</a:t>
            </a:r>
            <a:r>
              <a:rPr lang="en-US" sz="2000" dirty="0"/>
              <a:t> </a:t>
            </a:r>
            <a:r>
              <a:rPr lang="en-US" sz="2000" b="1" dirty="0"/>
              <a:t>is</a:t>
            </a:r>
            <a:r>
              <a:rPr lang="en-US" sz="2000" dirty="0"/>
              <a:t> assigned a laptop and each laptop </a:t>
            </a:r>
            <a:r>
              <a:rPr lang="en-US" sz="2000" b="1" dirty="0"/>
              <a:t>must be</a:t>
            </a:r>
            <a:r>
              <a:rPr lang="en-US" sz="2000" dirty="0"/>
              <a:t> assigned to a student</a:t>
            </a:r>
            <a:r>
              <a:rPr lang="en-US" sz="2000" dirty="0" smtClean="0"/>
              <a:t>.</a:t>
            </a:r>
            <a:endParaRPr lang="en-US" sz="2000" dirty="0"/>
          </a:p>
        </p:txBody>
      </p:sp>
      <p:sp>
        <p:nvSpPr>
          <p:cNvPr id="5" name="Line Callout 1 4"/>
          <p:cNvSpPr/>
          <p:nvPr/>
        </p:nvSpPr>
        <p:spPr>
          <a:xfrm>
            <a:off x="1201011" y="3455165"/>
            <a:ext cx="3111261" cy="1143000"/>
          </a:xfrm>
          <a:prstGeom prst="borderCallout1">
            <a:avLst>
              <a:gd name="adj1" fmla="val -2829"/>
              <a:gd name="adj2" fmla="val 50671"/>
              <a:gd name="adj3" fmla="val -132304"/>
              <a:gd name="adj4" fmla="val 1079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Since both entity types have to participate in the relationship, both halves are solid.</a:t>
            </a:r>
            <a:endParaRPr lang="en-US" dirty="0">
              <a:solidFill>
                <a:schemeClr val="tx1"/>
              </a:solidFill>
            </a:endParaRPr>
          </a:p>
        </p:txBody>
      </p:sp>
    </p:spTree>
    <p:extLst>
      <p:ext uri="{BB962C8B-B14F-4D97-AF65-F5344CB8AC3E}">
        <p14:creationId xmlns:p14="http://schemas.microsoft.com/office/powerpoint/2010/main" val="156257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14350"/>
            <a:ext cx="7696200" cy="646331"/>
          </a:xfrm>
          <a:prstGeom prst="rect">
            <a:avLst/>
          </a:prstGeom>
        </p:spPr>
        <p:txBody>
          <a:bodyPr wrap="square">
            <a:spAutoFit/>
          </a:bodyPr>
          <a:lstStyle/>
          <a:p>
            <a:r>
              <a:rPr lang="en-US" b="1" dirty="0" smtClean="0"/>
              <a:t>Your turn: </a:t>
            </a:r>
            <a:r>
              <a:rPr lang="en-US" dirty="0" smtClean="0"/>
              <a:t>Each </a:t>
            </a:r>
            <a:r>
              <a:rPr lang="en-US" dirty="0"/>
              <a:t>student</a:t>
            </a:r>
            <a:r>
              <a:rPr lang="en-US" b="1" dirty="0"/>
              <a:t> is </a:t>
            </a:r>
            <a:r>
              <a:rPr lang="en-US" dirty="0"/>
              <a:t>assigned </a:t>
            </a:r>
            <a:r>
              <a:rPr lang="en-US" dirty="0" smtClean="0"/>
              <a:t>one </a:t>
            </a:r>
            <a:r>
              <a:rPr lang="en-US" dirty="0"/>
              <a:t>dorm room and each dorm room </a:t>
            </a:r>
            <a:r>
              <a:rPr lang="en-US" b="1" dirty="0"/>
              <a:t>might be</a:t>
            </a:r>
            <a:r>
              <a:rPr lang="en-US" dirty="0"/>
              <a:t> assigned to </a:t>
            </a:r>
            <a:r>
              <a:rPr lang="en-US" dirty="0" smtClean="0"/>
              <a:t>one </a:t>
            </a:r>
            <a:r>
              <a:rPr lang="en-US" dirty="0"/>
              <a:t>student.</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3358" t="50000"/>
          <a:stretch/>
        </p:blipFill>
        <p:spPr>
          <a:xfrm>
            <a:off x="2057400" y="1352550"/>
            <a:ext cx="5157902" cy="957263"/>
          </a:xfrm>
          <a:prstGeom prst="rect">
            <a:avLst/>
          </a:prstGeom>
        </p:spPr>
      </p:pic>
      <p:sp>
        <p:nvSpPr>
          <p:cNvPr id="4" name="Line Callout 1 3"/>
          <p:cNvSpPr/>
          <p:nvPr/>
        </p:nvSpPr>
        <p:spPr>
          <a:xfrm>
            <a:off x="1143000" y="3302764"/>
            <a:ext cx="3111261" cy="1326385"/>
          </a:xfrm>
          <a:prstGeom prst="borderCallout1">
            <a:avLst>
              <a:gd name="adj1" fmla="val -2829"/>
              <a:gd name="adj2" fmla="val 50671"/>
              <a:gd name="adj3" fmla="val -69653"/>
              <a:gd name="adj4" fmla="val 8957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Students must have dorm rooms assigned -- OBLIGATORY participation. Hence solid near student. </a:t>
            </a:r>
            <a:endParaRPr lang="en-US" dirty="0">
              <a:solidFill>
                <a:schemeClr val="tx1"/>
              </a:solidFill>
            </a:endParaRPr>
          </a:p>
        </p:txBody>
      </p:sp>
      <p:sp>
        <p:nvSpPr>
          <p:cNvPr id="5" name="Line Callout 1 4"/>
          <p:cNvSpPr/>
          <p:nvPr/>
        </p:nvSpPr>
        <p:spPr>
          <a:xfrm>
            <a:off x="5194539" y="3311716"/>
            <a:ext cx="3111261" cy="1317434"/>
          </a:xfrm>
          <a:prstGeom prst="borderCallout1">
            <a:avLst>
              <a:gd name="adj1" fmla="val -2829"/>
              <a:gd name="adj2" fmla="val 50671"/>
              <a:gd name="adj3" fmla="val -70476"/>
              <a:gd name="adj4" fmla="val 31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 dorm room might not necessarily be assigned to a student. Every dorm room need not participate. Hence dashed.</a:t>
            </a:r>
            <a:endParaRPr lang="en-US" dirty="0">
              <a:solidFill>
                <a:schemeClr val="tx1"/>
              </a:solidFill>
            </a:endParaRPr>
          </a:p>
        </p:txBody>
      </p:sp>
    </p:spTree>
    <p:extLst>
      <p:ext uri="{BB962C8B-B14F-4D97-AF65-F5344CB8AC3E}">
        <p14:creationId xmlns:p14="http://schemas.microsoft.com/office/powerpoint/2010/main" val="120221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14350"/>
            <a:ext cx="7696200" cy="646331"/>
          </a:xfrm>
          <a:prstGeom prst="rect">
            <a:avLst/>
          </a:prstGeom>
        </p:spPr>
        <p:txBody>
          <a:bodyPr wrap="square">
            <a:spAutoFit/>
          </a:bodyPr>
          <a:lstStyle/>
          <a:p>
            <a:r>
              <a:rPr lang="en-US" b="1" dirty="0" smtClean="0"/>
              <a:t>Your turn: </a:t>
            </a:r>
            <a:r>
              <a:rPr lang="en-US" dirty="0"/>
              <a:t>Each laptop </a:t>
            </a:r>
            <a:r>
              <a:rPr lang="en-US" b="1" dirty="0"/>
              <a:t>must be</a:t>
            </a:r>
            <a:r>
              <a:rPr lang="en-US" dirty="0"/>
              <a:t> assigned to an employee for maintenance and each employee </a:t>
            </a:r>
            <a:r>
              <a:rPr lang="en-US" b="1" dirty="0"/>
              <a:t>might be</a:t>
            </a:r>
            <a:r>
              <a:rPr lang="en-US" dirty="0"/>
              <a:t> assigned to maintain zero or more laptops. </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35872"/>
          <a:stretch/>
        </p:blipFill>
        <p:spPr>
          <a:xfrm>
            <a:off x="1204912" y="1276350"/>
            <a:ext cx="6734175" cy="1472071"/>
          </a:xfrm>
          <a:prstGeom prst="rect">
            <a:avLst/>
          </a:prstGeom>
        </p:spPr>
      </p:pic>
      <p:sp>
        <p:nvSpPr>
          <p:cNvPr id="4" name="Line Callout 1 3"/>
          <p:cNvSpPr/>
          <p:nvPr/>
        </p:nvSpPr>
        <p:spPr>
          <a:xfrm>
            <a:off x="1384539" y="3607564"/>
            <a:ext cx="3111261" cy="945386"/>
          </a:xfrm>
          <a:prstGeom prst="borderCallout1">
            <a:avLst>
              <a:gd name="adj1" fmla="val -2829"/>
              <a:gd name="adj2" fmla="val 50671"/>
              <a:gd name="adj3" fmla="val -140738"/>
              <a:gd name="adj4" fmla="val 916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Can have employees without laptops assigned to them for maintenance – dashed line.</a:t>
            </a:r>
            <a:endParaRPr lang="en-US" dirty="0">
              <a:solidFill>
                <a:schemeClr val="tx1"/>
              </a:solidFill>
            </a:endParaRPr>
          </a:p>
        </p:txBody>
      </p:sp>
      <p:sp>
        <p:nvSpPr>
          <p:cNvPr id="5" name="Line Callout 1 4"/>
          <p:cNvSpPr/>
          <p:nvPr/>
        </p:nvSpPr>
        <p:spPr>
          <a:xfrm>
            <a:off x="5194539" y="3464116"/>
            <a:ext cx="3111261" cy="1317434"/>
          </a:xfrm>
          <a:prstGeom prst="borderCallout1">
            <a:avLst>
              <a:gd name="adj1" fmla="val -2829"/>
              <a:gd name="adj2" fmla="val 50671"/>
              <a:gd name="adj3" fmla="val -93054"/>
              <a:gd name="adj4" fmla="val 60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Every laptop must have an employee assigned for maintenance – solid line.</a:t>
            </a:r>
            <a:endParaRPr lang="en-US" dirty="0">
              <a:solidFill>
                <a:schemeClr val="tx1"/>
              </a:solidFill>
            </a:endParaRPr>
          </a:p>
        </p:txBody>
      </p:sp>
    </p:spTree>
    <p:extLst>
      <p:ext uri="{BB962C8B-B14F-4D97-AF65-F5344CB8AC3E}">
        <p14:creationId xmlns:p14="http://schemas.microsoft.com/office/powerpoint/2010/main" val="206581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76400" y="438150"/>
            <a:ext cx="1676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Player</a:t>
            </a:r>
          </a:p>
        </p:txBody>
      </p:sp>
      <p:sp>
        <p:nvSpPr>
          <p:cNvPr id="3" name="Rounded Rectangle 2"/>
          <p:cNvSpPr/>
          <p:nvPr/>
        </p:nvSpPr>
        <p:spPr>
          <a:xfrm>
            <a:off x="5486400" y="438150"/>
            <a:ext cx="1676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Team</a:t>
            </a:r>
          </a:p>
        </p:txBody>
      </p:sp>
      <p:sp>
        <p:nvSpPr>
          <p:cNvPr id="9" name="TextBox 8"/>
          <p:cNvSpPr txBox="1"/>
          <p:nvPr/>
        </p:nvSpPr>
        <p:spPr>
          <a:xfrm>
            <a:off x="656340" y="1657350"/>
            <a:ext cx="5791200" cy="369332"/>
          </a:xfrm>
          <a:prstGeom prst="rect">
            <a:avLst/>
          </a:prstGeom>
          <a:noFill/>
        </p:spPr>
        <p:txBody>
          <a:bodyPr wrap="square" rtlCol="0">
            <a:spAutoFit/>
          </a:bodyPr>
          <a:lstStyle/>
          <a:p>
            <a:r>
              <a:rPr lang="en-US" dirty="0" smtClean="0">
                <a:latin typeface="Arial Black" pitchFamily="34" charset="0"/>
              </a:rPr>
              <a:t>Degree</a:t>
            </a:r>
            <a:endParaRPr lang="en-US" dirty="0"/>
          </a:p>
        </p:txBody>
      </p:sp>
      <p:sp>
        <p:nvSpPr>
          <p:cNvPr id="4" name="TextBox 3"/>
          <p:cNvSpPr txBox="1"/>
          <p:nvPr/>
        </p:nvSpPr>
        <p:spPr>
          <a:xfrm>
            <a:off x="656339" y="2232694"/>
            <a:ext cx="4677661" cy="646331"/>
          </a:xfrm>
          <a:prstGeom prst="rect">
            <a:avLst/>
          </a:prstGeom>
          <a:noFill/>
        </p:spPr>
        <p:txBody>
          <a:bodyPr wrap="square" rtlCol="0">
            <a:spAutoFit/>
          </a:bodyPr>
          <a:lstStyle/>
          <a:p>
            <a:r>
              <a:rPr lang="en-US" dirty="0" smtClean="0"/>
              <a:t>Each player can belong to at most how many teams?</a:t>
            </a:r>
            <a:endParaRPr lang="en-US" dirty="0"/>
          </a:p>
        </p:txBody>
      </p:sp>
      <p:sp>
        <p:nvSpPr>
          <p:cNvPr id="8" name="TextBox 7"/>
          <p:cNvSpPr txBox="1"/>
          <p:nvPr/>
        </p:nvSpPr>
        <p:spPr>
          <a:xfrm>
            <a:off x="656339" y="3070894"/>
            <a:ext cx="5134861" cy="369332"/>
          </a:xfrm>
          <a:prstGeom prst="rect">
            <a:avLst/>
          </a:prstGeom>
          <a:noFill/>
        </p:spPr>
        <p:txBody>
          <a:bodyPr wrap="square" rtlCol="0">
            <a:spAutoFit/>
          </a:bodyPr>
          <a:lstStyle/>
          <a:p>
            <a:r>
              <a:rPr lang="en-US" dirty="0" smtClean="0"/>
              <a:t>Each team can have at most how many players?</a:t>
            </a:r>
            <a:endParaRPr lang="en-US" dirty="0"/>
          </a:p>
        </p:txBody>
      </p:sp>
      <p:sp>
        <p:nvSpPr>
          <p:cNvPr id="13" name="TextBox 12"/>
          <p:cNvSpPr txBox="1"/>
          <p:nvPr/>
        </p:nvSpPr>
        <p:spPr>
          <a:xfrm>
            <a:off x="6425471" y="2190750"/>
            <a:ext cx="584929" cy="369332"/>
          </a:xfrm>
          <a:prstGeom prst="rect">
            <a:avLst/>
          </a:prstGeom>
          <a:noFill/>
        </p:spPr>
        <p:txBody>
          <a:bodyPr wrap="square" rtlCol="0">
            <a:spAutoFit/>
          </a:bodyPr>
          <a:lstStyle/>
          <a:p>
            <a:r>
              <a:rPr lang="en-US" dirty="0">
                <a:latin typeface="Arial Black" pitchFamily="34" charset="0"/>
              </a:rPr>
              <a:t>1</a:t>
            </a:r>
          </a:p>
        </p:txBody>
      </p:sp>
      <p:sp>
        <p:nvSpPr>
          <p:cNvPr id="14" name="TextBox 13"/>
          <p:cNvSpPr txBox="1"/>
          <p:nvPr/>
        </p:nvSpPr>
        <p:spPr>
          <a:xfrm>
            <a:off x="6421915" y="3059226"/>
            <a:ext cx="740885" cy="369332"/>
          </a:xfrm>
          <a:prstGeom prst="rect">
            <a:avLst/>
          </a:prstGeom>
          <a:noFill/>
        </p:spPr>
        <p:txBody>
          <a:bodyPr wrap="square" rtlCol="0">
            <a:spAutoFit/>
          </a:bodyPr>
          <a:lstStyle/>
          <a:p>
            <a:r>
              <a:rPr lang="en-US" dirty="0" smtClean="0">
                <a:latin typeface="Arial Black" pitchFamily="34" charset="0"/>
              </a:rPr>
              <a:t>n</a:t>
            </a:r>
            <a:endParaRPr lang="en-US" dirty="0">
              <a:latin typeface="Arial Black" pitchFamily="34" charset="0"/>
            </a:endParaRPr>
          </a:p>
        </p:txBody>
      </p:sp>
      <p:sp>
        <p:nvSpPr>
          <p:cNvPr id="5" name="TextBox 4"/>
          <p:cNvSpPr txBox="1"/>
          <p:nvPr/>
        </p:nvSpPr>
        <p:spPr>
          <a:xfrm>
            <a:off x="3617893" y="3790950"/>
            <a:ext cx="1595309" cy="1107996"/>
          </a:xfrm>
          <a:prstGeom prst="rect">
            <a:avLst/>
          </a:prstGeom>
          <a:noFill/>
        </p:spPr>
        <p:txBody>
          <a:bodyPr wrap="none" rtlCol="0">
            <a:spAutoFit/>
          </a:bodyPr>
          <a:lstStyle/>
          <a:p>
            <a:r>
              <a:rPr lang="en-US" sz="6600" dirty="0" smtClean="0">
                <a:latin typeface="Arial Black" pitchFamily="34" charset="0"/>
              </a:rPr>
              <a:t>1:n</a:t>
            </a:r>
            <a:endParaRPr lang="en-US" sz="6600" dirty="0">
              <a:latin typeface="Arial Black" pitchFamily="34" charset="0"/>
            </a:endParaRPr>
          </a:p>
        </p:txBody>
      </p:sp>
    </p:spTree>
    <p:extLst>
      <p:ext uri="{BB962C8B-B14F-4D97-AF65-F5344CB8AC3E}">
        <p14:creationId xmlns:p14="http://schemas.microsoft.com/office/powerpoint/2010/main" val="57521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8" grpId="0"/>
      <p:bldP spid="13" grpId="0"/>
      <p:bldP spid="1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38150"/>
            <a:ext cx="4711161" cy="461665"/>
          </a:xfrm>
          <a:prstGeom prst="rect">
            <a:avLst/>
          </a:prstGeom>
          <a:noFill/>
        </p:spPr>
        <p:txBody>
          <a:bodyPr wrap="none" rtlCol="0">
            <a:spAutoFit/>
          </a:bodyPr>
          <a:lstStyle/>
          <a:p>
            <a:r>
              <a:rPr lang="en-US" sz="2400" dirty="0" smtClean="0">
                <a:latin typeface="Arial Black" pitchFamily="34" charset="0"/>
              </a:rPr>
              <a:t>SBA – Basketball Database</a:t>
            </a:r>
            <a:endParaRPr lang="en-US" sz="2400" dirty="0">
              <a:latin typeface="Arial Black"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3" y="1352550"/>
            <a:ext cx="8711973" cy="297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7924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76400" y="438150"/>
            <a:ext cx="1676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Player</a:t>
            </a:r>
          </a:p>
        </p:txBody>
      </p:sp>
      <p:sp>
        <p:nvSpPr>
          <p:cNvPr id="3" name="Rounded Rectangle 2"/>
          <p:cNvSpPr/>
          <p:nvPr/>
        </p:nvSpPr>
        <p:spPr>
          <a:xfrm>
            <a:off x="5486400" y="438150"/>
            <a:ext cx="1676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Team</a:t>
            </a:r>
          </a:p>
        </p:txBody>
      </p:sp>
      <p:sp>
        <p:nvSpPr>
          <p:cNvPr id="9" name="TextBox 8"/>
          <p:cNvSpPr txBox="1"/>
          <p:nvPr/>
        </p:nvSpPr>
        <p:spPr>
          <a:xfrm>
            <a:off x="656340" y="1846744"/>
            <a:ext cx="5791200" cy="369332"/>
          </a:xfrm>
          <a:prstGeom prst="rect">
            <a:avLst/>
          </a:prstGeom>
          <a:noFill/>
        </p:spPr>
        <p:txBody>
          <a:bodyPr wrap="square" rtlCol="0">
            <a:spAutoFit/>
          </a:bodyPr>
          <a:lstStyle/>
          <a:p>
            <a:r>
              <a:rPr lang="en-US" dirty="0" smtClean="0">
                <a:latin typeface="Arial Black" pitchFamily="34" charset="0"/>
              </a:rPr>
              <a:t>Obligatory?</a:t>
            </a:r>
            <a:endParaRPr lang="en-US" dirty="0"/>
          </a:p>
        </p:txBody>
      </p:sp>
      <p:sp>
        <p:nvSpPr>
          <p:cNvPr id="4" name="TextBox 3"/>
          <p:cNvSpPr txBox="1"/>
          <p:nvPr/>
        </p:nvSpPr>
        <p:spPr>
          <a:xfrm>
            <a:off x="656339" y="2422088"/>
            <a:ext cx="4677661" cy="369332"/>
          </a:xfrm>
          <a:prstGeom prst="rect">
            <a:avLst/>
          </a:prstGeom>
          <a:noFill/>
        </p:spPr>
        <p:txBody>
          <a:bodyPr wrap="square" rtlCol="0">
            <a:spAutoFit/>
          </a:bodyPr>
          <a:lstStyle/>
          <a:p>
            <a:r>
              <a:rPr lang="en-US" dirty="0" smtClean="0"/>
              <a:t>Does each player have to belong to a team?</a:t>
            </a:r>
            <a:endParaRPr lang="en-US" dirty="0"/>
          </a:p>
        </p:txBody>
      </p:sp>
      <p:sp>
        <p:nvSpPr>
          <p:cNvPr id="8" name="TextBox 7"/>
          <p:cNvSpPr txBox="1"/>
          <p:nvPr/>
        </p:nvSpPr>
        <p:spPr>
          <a:xfrm>
            <a:off x="656339" y="3260288"/>
            <a:ext cx="5134861" cy="369332"/>
          </a:xfrm>
          <a:prstGeom prst="rect">
            <a:avLst/>
          </a:prstGeom>
          <a:noFill/>
        </p:spPr>
        <p:txBody>
          <a:bodyPr wrap="square" rtlCol="0">
            <a:spAutoFit/>
          </a:bodyPr>
          <a:lstStyle/>
          <a:p>
            <a:r>
              <a:rPr lang="en-US" dirty="0" smtClean="0"/>
              <a:t>Does each team have to have at least one player?</a:t>
            </a:r>
            <a:endParaRPr lang="en-US" dirty="0"/>
          </a:p>
        </p:txBody>
      </p:sp>
      <p:sp>
        <p:nvSpPr>
          <p:cNvPr id="13" name="TextBox 12"/>
          <p:cNvSpPr txBox="1"/>
          <p:nvPr/>
        </p:nvSpPr>
        <p:spPr>
          <a:xfrm>
            <a:off x="6425471" y="2227744"/>
            <a:ext cx="1880329" cy="646331"/>
          </a:xfrm>
          <a:prstGeom prst="rect">
            <a:avLst/>
          </a:prstGeom>
          <a:noFill/>
        </p:spPr>
        <p:txBody>
          <a:bodyPr wrap="square" rtlCol="0">
            <a:spAutoFit/>
          </a:bodyPr>
          <a:lstStyle/>
          <a:p>
            <a:r>
              <a:rPr lang="en-US" dirty="0" smtClean="0">
                <a:latin typeface="Arial Black" pitchFamily="34" charset="0"/>
              </a:rPr>
              <a:t>No – free agents don’t</a:t>
            </a:r>
            <a:endParaRPr lang="en-US" dirty="0">
              <a:latin typeface="Arial Black" pitchFamily="34" charset="0"/>
            </a:endParaRPr>
          </a:p>
        </p:txBody>
      </p:sp>
      <p:sp>
        <p:nvSpPr>
          <p:cNvPr id="14" name="TextBox 13"/>
          <p:cNvSpPr txBox="1"/>
          <p:nvPr/>
        </p:nvSpPr>
        <p:spPr>
          <a:xfrm>
            <a:off x="6421915" y="3248620"/>
            <a:ext cx="2188685" cy="923330"/>
          </a:xfrm>
          <a:prstGeom prst="rect">
            <a:avLst/>
          </a:prstGeom>
          <a:noFill/>
        </p:spPr>
        <p:txBody>
          <a:bodyPr wrap="square" rtlCol="0">
            <a:spAutoFit/>
          </a:bodyPr>
          <a:lstStyle/>
          <a:p>
            <a:r>
              <a:rPr lang="en-US" dirty="0" smtClean="0">
                <a:latin typeface="Arial Black" pitchFamily="34" charset="0"/>
              </a:rPr>
              <a:t>No – might not have purchased any players yet</a:t>
            </a:r>
            <a:endParaRPr lang="en-US" dirty="0">
              <a:latin typeface="Arial Black" pitchFamily="34" charset="0"/>
            </a:endParaRPr>
          </a:p>
        </p:txBody>
      </p:sp>
    </p:spTree>
    <p:extLst>
      <p:ext uri="{BB962C8B-B14F-4D97-AF65-F5344CB8AC3E}">
        <p14:creationId xmlns:p14="http://schemas.microsoft.com/office/powerpoint/2010/main" val="412501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8" grpId="0"/>
      <p:bldP spid="13"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318" t="44508"/>
          <a:stretch/>
        </p:blipFill>
        <p:spPr>
          <a:xfrm>
            <a:off x="1524000" y="1609324"/>
            <a:ext cx="5802676" cy="1495826"/>
          </a:xfrm>
          <a:prstGeom prst="rect">
            <a:avLst/>
          </a:prstGeom>
        </p:spPr>
      </p:pic>
    </p:spTree>
    <p:extLst>
      <p:ext uri="{BB962C8B-B14F-4D97-AF65-F5344CB8AC3E}">
        <p14:creationId xmlns:p14="http://schemas.microsoft.com/office/powerpoint/2010/main" val="15710103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4993" y="1200150"/>
            <a:ext cx="2699522" cy="369332"/>
          </a:xfrm>
          <a:prstGeom prst="rect">
            <a:avLst/>
          </a:prstGeom>
          <a:noFill/>
        </p:spPr>
        <p:txBody>
          <a:bodyPr wrap="none" rtlCol="0">
            <a:spAutoFit/>
          </a:bodyPr>
          <a:lstStyle/>
          <a:p>
            <a:r>
              <a:rPr lang="en-US" dirty="0" smtClean="0">
                <a:latin typeface="Arial Black" pitchFamily="34" charset="0"/>
              </a:rPr>
              <a:t>Relational database</a:t>
            </a:r>
            <a:endParaRPr lang="en-US" dirty="0">
              <a:latin typeface="Arial Black" pitchFamily="34" charset="0"/>
            </a:endParaRPr>
          </a:p>
        </p:txBody>
      </p:sp>
      <p:sp>
        <p:nvSpPr>
          <p:cNvPr id="3" name="TextBox 2"/>
          <p:cNvSpPr txBox="1"/>
          <p:nvPr/>
        </p:nvSpPr>
        <p:spPr>
          <a:xfrm>
            <a:off x="1905000" y="1200150"/>
            <a:ext cx="710451" cy="369332"/>
          </a:xfrm>
          <a:prstGeom prst="rect">
            <a:avLst/>
          </a:prstGeom>
          <a:noFill/>
        </p:spPr>
        <p:txBody>
          <a:bodyPr wrap="none" rtlCol="0">
            <a:spAutoFit/>
          </a:bodyPr>
          <a:lstStyle/>
          <a:p>
            <a:r>
              <a:rPr lang="en-US" dirty="0" smtClean="0">
                <a:latin typeface="Arial Black" pitchFamily="34" charset="0"/>
              </a:rPr>
              <a:t>ERD</a:t>
            </a:r>
            <a:endParaRPr lang="en-US" dirty="0">
              <a:latin typeface="Arial Black" pitchFamily="34" charset="0"/>
            </a:endParaRPr>
          </a:p>
        </p:txBody>
      </p:sp>
      <p:sp>
        <p:nvSpPr>
          <p:cNvPr id="4" name="TextBox 3"/>
          <p:cNvSpPr txBox="1"/>
          <p:nvPr/>
        </p:nvSpPr>
        <p:spPr>
          <a:xfrm>
            <a:off x="4924993" y="2190750"/>
            <a:ext cx="679610" cy="369332"/>
          </a:xfrm>
          <a:prstGeom prst="rect">
            <a:avLst/>
          </a:prstGeom>
          <a:noFill/>
        </p:spPr>
        <p:txBody>
          <a:bodyPr wrap="none" rtlCol="0">
            <a:spAutoFit/>
          </a:bodyPr>
          <a:lstStyle/>
          <a:p>
            <a:r>
              <a:rPr lang="en-US" dirty="0" smtClean="0"/>
              <a:t>Table</a:t>
            </a:r>
            <a:endParaRPr lang="en-US" dirty="0"/>
          </a:p>
        </p:txBody>
      </p:sp>
      <p:sp>
        <p:nvSpPr>
          <p:cNvPr id="5" name="TextBox 4"/>
          <p:cNvSpPr txBox="1"/>
          <p:nvPr/>
        </p:nvSpPr>
        <p:spPr>
          <a:xfrm>
            <a:off x="1905000" y="2190750"/>
            <a:ext cx="1198854" cy="369332"/>
          </a:xfrm>
          <a:prstGeom prst="rect">
            <a:avLst/>
          </a:prstGeom>
          <a:noFill/>
        </p:spPr>
        <p:txBody>
          <a:bodyPr wrap="none" rtlCol="0">
            <a:spAutoFit/>
          </a:bodyPr>
          <a:lstStyle/>
          <a:p>
            <a:r>
              <a:rPr lang="en-US" dirty="0" smtClean="0"/>
              <a:t>Entity type</a:t>
            </a:r>
            <a:endParaRPr lang="en-US" dirty="0"/>
          </a:p>
        </p:txBody>
      </p:sp>
      <p:sp>
        <p:nvSpPr>
          <p:cNvPr id="6" name="TextBox 5"/>
          <p:cNvSpPr txBox="1"/>
          <p:nvPr/>
        </p:nvSpPr>
        <p:spPr>
          <a:xfrm>
            <a:off x="1905000" y="3040618"/>
            <a:ext cx="1342291" cy="369332"/>
          </a:xfrm>
          <a:prstGeom prst="rect">
            <a:avLst/>
          </a:prstGeom>
          <a:noFill/>
        </p:spPr>
        <p:txBody>
          <a:bodyPr wrap="none" rtlCol="0">
            <a:spAutoFit/>
          </a:bodyPr>
          <a:lstStyle/>
          <a:p>
            <a:r>
              <a:rPr lang="en-US" dirty="0" smtClean="0"/>
              <a:t>Relationship</a:t>
            </a:r>
            <a:endParaRPr lang="en-US" dirty="0"/>
          </a:p>
        </p:txBody>
      </p:sp>
      <p:sp>
        <p:nvSpPr>
          <p:cNvPr id="7" name="TextBox 6"/>
          <p:cNvSpPr txBox="1"/>
          <p:nvPr/>
        </p:nvSpPr>
        <p:spPr>
          <a:xfrm>
            <a:off x="4924993" y="3040618"/>
            <a:ext cx="506870" cy="369332"/>
          </a:xfrm>
          <a:prstGeom prst="rect">
            <a:avLst/>
          </a:prstGeom>
          <a:noFill/>
        </p:spPr>
        <p:txBody>
          <a:bodyPr wrap="none" rtlCol="0">
            <a:spAutoFit/>
          </a:bodyPr>
          <a:lstStyle/>
          <a:p>
            <a:r>
              <a:rPr lang="en-US" b="1" dirty="0" smtClean="0"/>
              <a:t>???</a:t>
            </a:r>
            <a:endParaRPr lang="en-US" b="1" dirty="0"/>
          </a:p>
        </p:txBody>
      </p:sp>
    </p:spTree>
    <p:extLst>
      <p:ext uri="{BB962C8B-B14F-4D97-AF65-F5344CB8AC3E}">
        <p14:creationId xmlns:p14="http://schemas.microsoft.com/office/powerpoint/2010/main" val="348855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854704"/>
            <a:ext cx="1981200" cy="943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2703701"/>
            <a:ext cx="3714750" cy="1343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Freeform 3"/>
          <p:cNvSpPr/>
          <p:nvPr/>
        </p:nvSpPr>
        <p:spPr>
          <a:xfrm>
            <a:off x="4251960" y="3860543"/>
            <a:ext cx="2068830" cy="463807"/>
          </a:xfrm>
          <a:custGeom>
            <a:avLst/>
            <a:gdLst>
              <a:gd name="connsiteX0" fmla="*/ 0 w 2068830"/>
              <a:gd name="connsiteY0" fmla="*/ 228600 h 463807"/>
              <a:gd name="connsiteX1" fmla="*/ 845820 w 2068830"/>
              <a:gd name="connsiteY1" fmla="*/ 457200 h 463807"/>
              <a:gd name="connsiteX2" fmla="*/ 2068830 w 2068830"/>
              <a:gd name="connsiteY2" fmla="*/ 0 h 463807"/>
            </a:gdLst>
            <a:ahLst/>
            <a:cxnLst>
              <a:cxn ang="0">
                <a:pos x="connsiteX0" y="connsiteY0"/>
              </a:cxn>
              <a:cxn ang="0">
                <a:pos x="connsiteX1" y="connsiteY1"/>
              </a:cxn>
              <a:cxn ang="0">
                <a:pos x="connsiteX2" y="connsiteY2"/>
              </a:cxn>
            </a:cxnLst>
            <a:rect l="l" t="t" r="r" b="b"/>
            <a:pathLst>
              <a:path w="2068830" h="463807">
                <a:moveTo>
                  <a:pt x="0" y="228600"/>
                </a:moveTo>
                <a:cubicBezTo>
                  <a:pt x="250507" y="361950"/>
                  <a:pt x="501015" y="495300"/>
                  <a:pt x="845820" y="457200"/>
                </a:cubicBezTo>
                <a:cubicBezTo>
                  <a:pt x="1190625" y="419100"/>
                  <a:pt x="1629727" y="209550"/>
                  <a:pt x="2068830" y="0"/>
                </a:cubicBezTo>
              </a:path>
            </a:pathLst>
          </a:custGeom>
          <a:noFill/>
          <a:ln w="38100">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34432"/>
          <a:stretch/>
        </p:blipFill>
        <p:spPr>
          <a:xfrm>
            <a:off x="884872" y="683045"/>
            <a:ext cx="6734175" cy="1505122"/>
          </a:xfrm>
          <a:prstGeom prst="rect">
            <a:avLst/>
          </a:prstGeom>
        </p:spPr>
      </p:pic>
    </p:spTree>
    <p:extLst>
      <p:ext uri="{BB962C8B-B14F-4D97-AF65-F5344CB8AC3E}">
        <p14:creationId xmlns:p14="http://schemas.microsoft.com/office/powerpoint/2010/main" val="38949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fade">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fade">
                                      <p:cBhvr>
                                        <p:cTn id="12" dur="50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3714750"/>
            <a:ext cx="6172200" cy="646331"/>
          </a:xfrm>
          <a:prstGeom prst="rect">
            <a:avLst/>
          </a:prstGeom>
          <a:noFill/>
        </p:spPr>
        <p:txBody>
          <a:bodyPr wrap="square" rtlCol="0">
            <a:spAutoFit/>
          </a:bodyPr>
          <a:lstStyle/>
          <a:p>
            <a:r>
              <a:rPr lang="en-US" dirty="0" smtClean="0">
                <a:latin typeface="Arial Black" pitchFamily="34" charset="0"/>
              </a:rPr>
              <a:t>Relationships represented by adding primary key of a table as FOREIGN KEY column</a:t>
            </a:r>
            <a:endParaRPr lang="en-US" dirty="0">
              <a:latin typeface="Arial Black" pitchFamily="34"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721104"/>
            <a:ext cx="1981200" cy="943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570101"/>
            <a:ext cx="3714750" cy="1343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Line Callout 1 5"/>
          <p:cNvSpPr/>
          <p:nvPr/>
        </p:nvSpPr>
        <p:spPr>
          <a:xfrm>
            <a:off x="887546" y="2822153"/>
            <a:ext cx="2160453" cy="472693"/>
          </a:xfrm>
          <a:prstGeom prst="borderCallout1">
            <a:avLst>
              <a:gd name="adj1" fmla="val -2829"/>
              <a:gd name="adj2" fmla="val 50671"/>
              <a:gd name="adj3" fmla="val -192013"/>
              <a:gd name="adj4" fmla="val 1478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Foreign key column</a:t>
            </a:r>
            <a:endParaRPr lang="en-US" dirty="0">
              <a:solidFill>
                <a:schemeClr val="tx1"/>
              </a:solidFill>
            </a:endParaRPr>
          </a:p>
        </p:txBody>
      </p:sp>
    </p:spTree>
    <p:extLst>
      <p:ext uri="{BB962C8B-B14F-4D97-AF65-F5344CB8AC3E}">
        <p14:creationId xmlns:p14="http://schemas.microsoft.com/office/powerpoint/2010/main" val="25414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028" t="38176" r="-12028" b="1555"/>
          <a:stretch/>
        </p:blipFill>
        <p:spPr>
          <a:xfrm>
            <a:off x="1295400" y="263903"/>
            <a:ext cx="6934200" cy="1624586"/>
          </a:xfrm>
          <a:prstGeom prst="rect">
            <a:avLst/>
          </a:prstGeom>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2703701"/>
            <a:ext cx="4061114" cy="1468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450115" y="742950"/>
            <a:ext cx="42672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1 6"/>
          <p:cNvSpPr/>
          <p:nvPr/>
        </p:nvSpPr>
        <p:spPr>
          <a:xfrm>
            <a:off x="5791200" y="1200150"/>
            <a:ext cx="3111261" cy="2971800"/>
          </a:xfrm>
          <a:prstGeom prst="borderCallout1">
            <a:avLst>
              <a:gd name="adj1" fmla="val 47280"/>
              <a:gd name="adj2" fmla="val 35"/>
              <a:gd name="adj3" fmla="val 12403"/>
              <a:gd name="adj4" fmla="val -995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Team_id</a:t>
            </a:r>
            <a:r>
              <a:rPr lang="en-US" dirty="0" smtClean="0">
                <a:solidFill>
                  <a:schemeClr val="tx1"/>
                </a:solidFill>
              </a:rPr>
              <a:t> </a:t>
            </a:r>
            <a:r>
              <a:rPr lang="en-US" b="1" dirty="0" smtClean="0">
                <a:solidFill>
                  <a:schemeClr val="tx1"/>
                </a:solidFill>
              </a:rPr>
              <a:t>not</a:t>
            </a:r>
            <a:r>
              <a:rPr lang="en-US" dirty="0" smtClean="0">
                <a:solidFill>
                  <a:schemeClr val="tx1"/>
                </a:solidFill>
              </a:rPr>
              <a:t> shown as attribute in ERD … </a:t>
            </a:r>
          </a:p>
          <a:p>
            <a:endParaRPr lang="en-US" dirty="0">
              <a:solidFill>
                <a:schemeClr val="tx1"/>
              </a:solidFill>
            </a:endParaRPr>
          </a:p>
          <a:p>
            <a:r>
              <a:rPr lang="en-US" dirty="0" smtClean="0">
                <a:solidFill>
                  <a:schemeClr val="tx1"/>
                </a:solidFill>
              </a:rPr>
              <a:t>Primary key of entity on the 1 side is always a column of the table on the n side of the relationship. </a:t>
            </a:r>
          </a:p>
          <a:p>
            <a:endParaRPr lang="en-US" dirty="0">
              <a:solidFill>
                <a:schemeClr val="tx1"/>
              </a:solidFill>
            </a:endParaRPr>
          </a:p>
          <a:p>
            <a:r>
              <a:rPr lang="en-US" dirty="0" smtClean="0">
                <a:solidFill>
                  <a:schemeClr val="tx1"/>
                </a:solidFill>
              </a:rPr>
              <a:t>Redundant to repeat this on the diagram. Avoids clutter.</a:t>
            </a:r>
            <a:endParaRPr lang="en-US" dirty="0">
              <a:solidFill>
                <a:schemeClr val="tx1"/>
              </a:solidFill>
            </a:endParaRPr>
          </a:p>
        </p:txBody>
      </p:sp>
    </p:spTree>
    <p:extLst>
      <p:ext uri="{BB962C8B-B14F-4D97-AF65-F5344CB8AC3E}">
        <p14:creationId xmlns:p14="http://schemas.microsoft.com/office/powerpoint/2010/main" val="269252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4993" y="1200150"/>
            <a:ext cx="2699522" cy="369332"/>
          </a:xfrm>
          <a:prstGeom prst="rect">
            <a:avLst/>
          </a:prstGeom>
          <a:noFill/>
        </p:spPr>
        <p:txBody>
          <a:bodyPr wrap="none" rtlCol="0">
            <a:spAutoFit/>
          </a:bodyPr>
          <a:lstStyle/>
          <a:p>
            <a:r>
              <a:rPr lang="en-US" dirty="0" smtClean="0">
                <a:latin typeface="Arial Black" pitchFamily="34" charset="0"/>
              </a:rPr>
              <a:t>Relational database</a:t>
            </a:r>
            <a:endParaRPr lang="en-US" dirty="0">
              <a:latin typeface="Arial Black" pitchFamily="34" charset="0"/>
            </a:endParaRPr>
          </a:p>
        </p:txBody>
      </p:sp>
      <p:sp>
        <p:nvSpPr>
          <p:cNvPr id="3" name="TextBox 2"/>
          <p:cNvSpPr txBox="1"/>
          <p:nvPr/>
        </p:nvSpPr>
        <p:spPr>
          <a:xfrm>
            <a:off x="1905000" y="1200150"/>
            <a:ext cx="710451" cy="369332"/>
          </a:xfrm>
          <a:prstGeom prst="rect">
            <a:avLst/>
          </a:prstGeom>
          <a:noFill/>
        </p:spPr>
        <p:txBody>
          <a:bodyPr wrap="none" rtlCol="0">
            <a:spAutoFit/>
          </a:bodyPr>
          <a:lstStyle/>
          <a:p>
            <a:r>
              <a:rPr lang="en-US" dirty="0" smtClean="0">
                <a:latin typeface="Arial Black" pitchFamily="34" charset="0"/>
              </a:rPr>
              <a:t>ERD</a:t>
            </a:r>
            <a:endParaRPr lang="en-US" dirty="0">
              <a:latin typeface="Arial Black" pitchFamily="34" charset="0"/>
            </a:endParaRPr>
          </a:p>
        </p:txBody>
      </p:sp>
      <p:sp>
        <p:nvSpPr>
          <p:cNvPr id="4" name="TextBox 3"/>
          <p:cNvSpPr txBox="1"/>
          <p:nvPr/>
        </p:nvSpPr>
        <p:spPr>
          <a:xfrm>
            <a:off x="4924993" y="2190750"/>
            <a:ext cx="679610" cy="369332"/>
          </a:xfrm>
          <a:prstGeom prst="rect">
            <a:avLst/>
          </a:prstGeom>
          <a:noFill/>
        </p:spPr>
        <p:txBody>
          <a:bodyPr wrap="none" rtlCol="0">
            <a:spAutoFit/>
          </a:bodyPr>
          <a:lstStyle/>
          <a:p>
            <a:r>
              <a:rPr lang="en-US" dirty="0" smtClean="0"/>
              <a:t>Table</a:t>
            </a:r>
            <a:endParaRPr lang="en-US" dirty="0"/>
          </a:p>
        </p:txBody>
      </p:sp>
      <p:sp>
        <p:nvSpPr>
          <p:cNvPr id="5" name="TextBox 4"/>
          <p:cNvSpPr txBox="1"/>
          <p:nvPr/>
        </p:nvSpPr>
        <p:spPr>
          <a:xfrm>
            <a:off x="1905000" y="2190750"/>
            <a:ext cx="1198854" cy="369332"/>
          </a:xfrm>
          <a:prstGeom prst="rect">
            <a:avLst/>
          </a:prstGeom>
          <a:noFill/>
        </p:spPr>
        <p:txBody>
          <a:bodyPr wrap="none" rtlCol="0">
            <a:spAutoFit/>
          </a:bodyPr>
          <a:lstStyle/>
          <a:p>
            <a:r>
              <a:rPr lang="en-US" dirty="0" smtClean="0"/>
              <a:t>Entity type</a:t>
            </a:r>
            <a:endParaRPr lang="en-US" dirty="0"/>
          </a:p>
        </p:txBody>
      </p:sp>
      <p:sp>
        <p:nvSpPr>
          <p:cNvPr id="6" name="TextBox 5"/>
          <p:cNvSpPr txBox="1"/>
          <p:nvPr/>
        </p:nvSpPr>
        <p:spPr>
          <a:xfrm>
            <a:off x="1905000" y="3040618"/>
            <a:ext cx="1342291" cy="369332"/>
          </a:xfrm>
          <a:prstGeom prst="rect">
            <a:avLst/>
          </a:prstGeom>
          <a:noFill/>
        </p:spPr>
        <p:txBody>
          <a:bodyPr wrap="none" rtlCol="0">
            <a:spAutoFit/>
          </a:bodyPr>
          <a:lstStyle/>
          <a:p>
            <a:r>
              <a:rPr lang="en-US" dirty="0" smtClean="0"/>
              <a:t>Relationship</a:t>
            </a:r>
            <a:endParaRPr lang="en-US" dirty="0"/>
          </a:p>
        </p:txBody>
      </p:sp>
      <p:sp>
        <p:nvSpPr>
          <p:cNvPr id="7" name="TextBox 6"/>
          <p:cNvSpPr txBox="1"/>
          <p:nvPr/>
        </p:nvSpPr>
        <p:spPr>
          <a:xfrm>
            <a:off x="4924993" y="3040618"/>
            <a:ext cx="1273747" cy="369332"/>
          </a:xfrm>
          <a:prstGeom prst="rect">
            <a:avLst/>
          </a:prstGeom>
          <a:noFill/>
        </p:spPr>
        <p:txBody>
          <a:bodyPr wrap="none" rtlCol="0">
            <a:spAutoFit/>
          </a:bodyPr>
          <a:lstStyle/>
          <a:p>
            <a:r>
              <a:rPr lang="en-US" b="1" dirty="0" smtClean="0"/>
              <a:t>Foreign key</a:t>
            </a:r>
            <a:endParaRPr lang="en-US" b="1" dirty="0"/>
          </a:p>
        </p:txBody>
      </p:sp>
    </p:spTree>
    <p:extLst>
      <p:ext uri="{BB962C8B-B14F-4D97-AF65-F5344CB8AC3E}">
        <p14:creationId xmlns:p14="http://schemas.microsoft.com/office/powerpoint/2010/main" val="236740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036082"/>
            <a:ext cx="3276600" cy="15767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66549"/>
            <a:ext cx="3458754" cy="13160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43000" y="666750"/>
            <a:ext cx="1936749" cy="369332"/>
          </a:xfrm>
          <a:prstGeom prst="rect">
            <a:avLst/>
          </a:prstGeom>
          <a:noFill/>
        </p:spPr>
        <p:txBody>
          <a:bodyPr wrap="none" rtlCol="0">
            <a:spAutoFit/>
          </a:bodyPr>
          <a:lstStyle/>
          <a:p>
            <a:r>
              <a:rPr lang="en-US" dirty="0" smtClean="0">
                <a:latin typeface="Arial Black" pitchFamily="34" charset="0"/>
              </a:rPr>
              <a:t>Courses table</a:t>
            </a:r>
            <a:endParaRPr lang="en-US" dirty="0">
              <a:latin typeface="Arial Black" pitchFamily="34" charset="0"/>
            </a:endParaRPr>
          </a:p>
        </p:txBody>
      </p:sp>
      <p:sp>
        <p:nvSpPr>
          <p:cNvPr id="6" name="TextBox 5"/>
          <p:cNvSpPr txBox="1"/>
          <p:nvPr/>
        </p:nvSpPr>
        <p:spPr>
          <a:xfrm>
            <a:off x="5334000" y="666750"/>
            <a:ext cx="2007922" cy="369332"/>
          </a:xfrm>
          <a:prstGeom prst="rect">
            <a:avLst/>
          </a:prstGeom>
          <a:noFill/>
        </p:spPr>
        <p:txBody>
          <a:bodyPr wrap="none" rtlCol="0">
            <a:spAutoFit/>
          </a:bodyPr>
          <a:lstStyle/>
          <a:p>
            <a:r>
              <a:rPr lang="en-US" dirty="0" smtClean="0">
                <a:latin typeface="Arial Black" pitchFamily="34" charset="0"/>
              </a:rPr>
              <a:t>Sections table</a:t>
            </a:r>
            <a:endParaRPr lang="en-US" dirty="0">
              <a:latin typeface="Arial Black" pitchFamily="34" charset="0"/>
            </a:endParaRPr>
          </a:p>
        </p:txBody>
      </p:sp>
      <p:sp>
        <p:nvSpPr>
          <p:cNvPr id="7" name="Freeform 6"/>
          <p:cNvSpPr/>
          <p:nvPr/>
        </p:nvSpPr>
        <p:spPr>
          <a:xfrm>
            <a:off x="936435" y="2374135"/>
            <a:ext cx="4168966" cy="1071312"/>
          </a:xfrm>
          <a:custGeom>
            <a:avLst/>
            <a:gdLst>
              <a:gd name="connsiteX0" fmla="*/ 0 w 4329629"/>
              <a:gd name="connsiteY0" fmla="*/ 0 h 1071312"/>
              <a:gd name="connsiteX1" fmla="*/ 2456761 w 4329629"/>
              <a:gd name="connsiteY1" fmla="*/ 1068636 h 1071312"/>
              <a:gd name="connsiteX2" fmla="*/ 4329629 w 4329629"/>
              <a:gd name="connsiteY2" fmla="*/ 308472 h 1071312"/>
            </a:gdLst>
            <a:ahLst/>
            <a:cxnLst>
              <a:cxn ang="0">
                <a:pos x="connsiteX0" y="connsiteY0"/>
              </a:cxn>
              <a:cxn ang="0">
                <a:pos x="connsiteX1" y="connsiteY1"/>
              </a:cxn>
              <a:cxn ang="0">
                <a:pos x="connsiteX2" y="connsiteY2"/>
              </a:cxn>
            </a:cxnLst>
            <a:rect l="l" t="t" r="r" b="b"/>
            <a:pathLst>
              <a:path w="4329629" h="1071312">
                <a:moveTo>
                  <a:pt x="0" y="0"/>
                </a:moveTo>
                <a:cubicBezTo>
                  <a:pt x="867578" y="508612"/>
                  <a:pt x="1735156" y="1017224"/>
                  <a:pt x="2456761" y="1068636"/>
                </a:cubicBezTo>
                <a:cubicBezTo>
                  <a:pt x="3178366" y="1120048"/>
                  <a:pt x="3953219" y="414968"/>
                  <a:pt x="4329629" y="308472"/>
                </a:cubicBezTo>
              </a:path>
            </a:pathLst>
          </a:custGeom>
          <a:noFill/>
          <a:ln w="38100">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p:cNvSpPr/>
          <p:nvPr/>
        </p:nvSpPr>
        <p:spPr>
          <a:xfrm>
            <a:off x="5334000" y="3369247"/>
            <a:ext cx="2743200" cy="1143000"/>
          </a:xfrm>
          <a:prstGeom prst="borderCallout1">
            <a:avLst>
              <a:gd name="adj1" fmla="val 47869"/>
              <a:gd name="adj2" fmla="val -3961"/>
              <a:gd name="adj3" fmla="val 7150"/>
              <a:gd name="adj4" fmla="val -4665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We know that </a:t>
            </a:r>
            <a:r>
              <a:rPr lang="en-US" dirty="0" err="1" smtClean="0">
                <a:solidFill>
                  <a:schemeClr val="tx1"/>
                </a:solidFill>
              </a:rPr>
              <a:t>course_id</a:t>
            </a:r>
            <a:r>
              <a:rPr lang="en-US" dirty="0" smtClean="0">
                <a:solidFill>
                  <a:schemeClr val="tx1"/>
                </a:solidFill>
              </a:rPr>
              <a:t> in the sections table refers to the id of a course on the courses table </a:t>
            </a:r>
            <a:endParaRPr lang="en-US" dirty="0">
              <a:solidFill>
                <a:schemeClr val="tx1"/>
              </a:solidFill>
            </a:endParaRPr>
          </a:p>
        </p:txBody>
      </p:sp>
      <p:sp>
        <p:nvSpPr>
          <p:cNvPr id="8" name="TextBox 7"/>
          <p:cNvSpPr txBox="1"/>
          <p:nvPr/>
        </p:nvSpPr>
        <p:spPr>
          <a:xfrm>
            <a:off x="609600" y="3674047"/>
            <a:ext cx="4038600" cy="707886"/>
          </a:xfrm>
          <a:prstGeom prst="rect">
            <a:avLst/>
          </a:prstGeom>
          <a:noFill/>
        </p:spPr>
        <p:txBody>
          <a:bodyPr wrap="square" rtlCol="0">
            <a:spAutoFit/>
          </a:bodyPr>
          <a:lstStyle/>
          <a:p>
            <a:r>
              <a:rPr lang="en-US" sz="4000" dirty="0" smtClean="0">
                <a:latin typeface="Arial Black" pitchFamily="34" charset="0"/>
              </a:rPr>
              <a:t>Relationship</a:t>
            </a:r>
            <a:endParaRPr lang="en-US" sz="4000" dirty="0">
              <a:latin typeface="Arial Black" pitchFamily="34" charset="0"/>
            </a:endParaRPr>
          </a:p>
        </p:txBody>
      </p:sp>
    </p:spTree>
    <p:extLst>
      <p:ext uri="{BB962C8B-B14F-4D97-AF65-F5344CB8AC3E}">
        <p14:creationId xmlns:p14="http://schemas.microsoft.com/office/powerpoint/2010/main" val="352446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3"/>
                                        </p:tgtEl>
                                        <p:attrNameLst>
                                          <p:attrName>style.visibility</p:attrName>
                                        </p:attrNameLst>
                                      </p:cBhvr>
                                      <p:to>
                                        <p:strVal val="visible"/>
                                      </p:to>
                                    </p:set>
                                    <p:animEffect transition="in" filter="fade">
                                      <p:cBhvr>
                                        <p:cTn id="15" dur="500"/>
                                        <p:tgtEl>
                                          <p:spTgt spid="51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0" grpId="0" animBg="1"/>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76400" y="666750"/>
            <a:ext cx="1676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Course</a:t>
            </a:r>
          </a:p>
        </p:txBody>
      </p:sp>
      <p:sp>
        <p:nvSpPr>
          <p:cNvPr id="3" name="Rounded Rectangle 2"/>
          <p:cNvSpPr/>
          <p:nvPr/>
        </p:nvSpPr>
        <p:spPr>
          <a:xfrm>
            <a:off x="5486400" y="666750"/>
            <a:ext cx="1676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Section</a:t>
            </a:r>
          </a:p>
        </p:txBody>
      </p:sp>
      <p:sp>
        <p:nvSpPr>
          <p:cNvPr id="9" name="TextBox 8"/>
          <p:cNvSpPr txBox="1"/>
          <p:nvPr/>
        </p:nvSpPr>
        <p:spPr>
          <a:xfrm>
            <a:off x="1600201" y="2114550"/>
            <a:ext cx="5791200" cy="646331"/>
          </a:xfrm>
          <a:prstGeom prst="rect">
            <a:avLst/>
          </a:prstGeom>
          <a:noFill/>
        </p:spPr>
        <p:txBody>
          <a:bodyPr wrap="square" rtlCol="0">
            <a:spAutoFit/>
          </a:bodyPr>
          <a:lstStyle/>
          <a:p>
            <a:r>
              <a:rPr lang="en-US" dirty="0" smtClean="0">
                <a:latin typeface="Arial Black" pitchFamily="34" charset="0"/>
              </a:rPr>
              <a:t>Degree:</a:t>
            </a:r>
            <a:r>
              <a:rPr lang="en-US" dirty="0" smtClean="0"/>
              <a:t>  How many sections can a course have? One or many?</a:t>
            </a:r>
            <a:endParaRPr lang="en-US" dirty="0"/>
          </a:p>
        </p:txBody>
      </p:sp>
      <p:sp>
        <p:nvSpPr>
          <p:cNvPr id="10" name="TextBox 9"/>
          <p:cNvSpPr txBox="1"/>
          <p:nvPr/>
        </p:nvSpPr>
        <p:spPr>
          <a:xfrm>
            <a:off x="1600200" y="3105150"/>
            <a:ext cx="5791200" cy="646331"/>
          </a:xfrm>
          <a:prstGeom prst="rect">
            <a:avLst/>
          </a:prstGeom>
          <a:noFill/>
        </p:spPr>
        <p:txBody>
          <a:bodyPr wrap="square" rtlCol="0">
            <a:spAutoFit/>
          </a:bodyPr>
          <a:lstStyle/>
          <a:p>
            <a:r>
              <a:rPr lang="en-US" dirty="0" smtClean="0">
                <a:latin typeface="Arial" pitchFamily="34" charset="0"/>
                <a:cs typeface="Arial" pitchFamily="34" charset="0"/>
              </a:rPr>
              <a:t>A course can possibly have many sections. Each section is related to one course.</a:t>
            </a:r>
            <a:r>
              <a:rPr lang="en-US" dirty="0" smtClean="0">
                <a:latin typeface="Arial Black" pitchFamily="34" charset="0"/>
              </a:rPr>
              <a:t> </a:t>
            </a:r>
            <a:endParaRPr lang="en-US" dirty="0"/>
          </a:p>
        </p:txBody>
      </p:sp>
      <p:sp>
        <p:nvSpPr>
          <p:cNvPr id="11" name="TextBox 10"/>
          <p:cNvSpPr txBox="1"/>
          <p:nvPr/>
        </p:nvSpPr>
        <p:spPr>
          <a:xfrm>
            <a:off x="3962400" y="3997464"/>
            <a:ext cx="1039067" cy="707886"/>
          </a:xfrm>
          <a:prstGeom prst="rect">
            <a:avLst/>
          </a:prstGeom>
          <a:noFill/>
        </p:spPr>
        <p:txBody>
          <a:bodyPr wrap="none" rtlCol="0">
            <a:spAutoFit/>
          </a:bodyPr>
          <a:lstStyle/>
          <a:p>
            <a:r>
              <a:rPr lang="en-US" sz="4000" dirty="0" smtClean="0">
                <a:latin typeface="Arial Black" pitchFamily="34" charset="0"/>
              </a:rPr>
              <a:t>1:n</a:t>
            </a:r>
            <a:endParaRPr lang="en-US" sz="4000" dirty="0">
              <a:latin typeface="Arial Black" pitchFamily="34" charset="0"/>
            </a:endParaRPr>
          </a:p>
        </p:txBody>
      </p:sp>
      <p:sp>
        <p:nvSpPr>
          <p:cNvPr id="7" name="Isosceles Triangle 6"/>
          <p:cNvSpPr/>
          <p:nvPr/>
        </p:nvSpPr>
        <p:spPr>
          <a:xfrm rot="16200000">
            <a:off x="5257800" y="89535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168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76400" y="1352550"/>
            <a:ext cx="1676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Course</a:t>
            </a:r>
          </a:p>
        </p:txBody>
      </p:sp>
      <p:sp>
        <p:nvSpPr>
          <p:cNvPr id="3" name="Rounded Rectangle 2"/>
          <p:cNvSpPr/>
          <p:nvPr/>
        </p:nvSpPr>
        <p:spPr>
          <a:xfrm>
            <a:off x="5486400" y="1352550"/>
            <a:ext cx="167640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Section</a:t>
            </a:r>
          </a:p>
        </p:txBody>
      </p:sp>
      <p:sp>
        <p:nvSpPr>
          <p:cNvPr id="9" name="TextBox 8"/>
          <p:cNvSpPr txBox="1"/>
          <p:nvPr/>
        </p:nvSpPr>
        <p:spPr>
          <a:xfrm>
            <a:off x="656340" y="361950"/>
            <a:ext cx="5791200" cy="369332"/>
          </a:xfrm>
          <a:prstGeom prst="rect">
            <a:avLst/>
          </a:prstGeom>
          <a:noFill/>
        </p:spPr>
        <p:txBody>
          <a:bodyPr wrap="square" rtlCol="0">
            <a:spAutoFit/>
          </a:bodyPr>
          <a:lstStyle/>
          <a:p>
            <a:r>
              <a:rPr lang="en-US" dirty="0" smtClean="0">
                <a:latin typeface="Arial Black" pitchFamily="34" charset="0"/>
              </a:rPr>
              <a:t>Obligatory Participation?</a:t>
            </a:r>
            <a:endParaRPr lang="en-US" dirty="0"/>
          </a:p>
        </p:txBody>
      </p:sp>
      <p:sp>
        <p:nvSpPr>
          <p:cNvPr id="4" name="TextBox 3"/>
          <p:cNvSpPr txBox="1"/>
          <p:nvPr/>
        </p:nvSpPr>
        <p:spPr>
          <a:xfrm>
            <a:off x="656339" y="2659618"/>
            <a:ext cx="5209760" cy="369332"/>
          </a:xfrm>
          <a:prstGeom prst="rect">
            <a:avLst/>
          </a:prstGeom>
          <a:noFill/>
        </p:spPr>
        <p:txBody>
          <a:bodyPr wrap="none" rtlCol="0">
            <a:spAutoFit/>
          </a:bodyPr>
          <a:lstStyle/>
          <a:p>
            <a:r>
              <a:rPr lang="en-US" dirty="0" smtClean="0"/>
              <a:t>Does every </a:t>
            </a:r>
            <a:r>
              <a:rPr lang="en-US" dirty="0"/>
              <a:t>course need to have at least one section? </a:t>
            </a:r>
          </a:p>
        </p:txBody>
      </p:sp>
      <p:sp>
        <p:nvSpPr>
          <p:cNvPr id="8" name="TextBox 7"/>
          <p:cNvSpPr txBox="1"/>
          <p:nvPr/>
        </p:nvSpPr>
        <p:spPr>
          <a:xfrm>
            <a:off x="656339" y="3497818"/>
            <a:ext cx="5134861" cy="646331"/>
          </a:xfrm>
          <a:prstGeom prst="rect">
            <a:avLst/>
          </a:prstGeom>
          <a:noFill/>
        </p:spPr>
        <p:txBody>
          <a:bodyPr wrap="square" rtlCol="0">
            <a:spAutoFit/>
          </a:bodyPr>
          <a:lstStyle/>
          <a:p>
            <a:r>
              <a:rPr lang="en-US" dirty="0" smtClean="0"/>
              <a:t>Does every section need to be associated with at least one course? </a:t>
            </a:r>
            <a:endParaRPr lang="en-US" dirty="0"/>
          </a:p>
        </p:txBody>
      </p:sp>
      <p:sp>
        <p:nvSpPr>
          <p:cNvPr id="13" name="TextBox 12"/>
          <p:cNvSpPr txBox="1"/>
          <p:nvPr/>
        </p:nvSpPr>
        <p:spPr>
          <a:xfrm>
            <a:off x="6425471" y="2617674"/>
            <a:ext cx="584929" cy="369332"/>
          </a:xfrm>
          <a:prstGeom prst="rect">
            <a:avLst/>
          </a:prstGeom>
          <a:noFill/>
        </p:spPr>
        <p:txBody>
          <a:bodyPr wrap="square" rtlCol="0">
            <a:spAutoFit/>
          </a:bodyPr>
          <a:lstStyle/>
          <a:p>
            <a:r>
              <a:rPr lang="en-US" dirty="0" smtClean="0">
                <a:latin typeface="Arial Black" pitchFamily="34" charset="0"/>
              </a:rPr>
              <a:t>No</a:t>
            </a:r>
            <a:endParaRPr lang="en-US" dirty="0">
              <a:latin typeface="Arial Black" pitchFamily="34" charset="0"/>
            </a:endParaRPr>
          </a:p>
        </p:txBody>
      </p:sp>
      <p:sp>
        <p:nvSpPr>
          <p:cNvPr id="14" name="TextBox 13"/>
          <p:cNvSpPr txBox="1"/>
          <p:nvPr/>
        </p:nvSpPr>
        <p:spPr>
          <a:xfrm>
            <a:off x="6421915" y="3486150"/>
            <a:ext cx="740885" cy="369332"/>
          </a:xfrm>
          <a:prstGeom prst="rect">
            <a:avLst/>
          </a:prstGeom>
          <a:noFill/>
        </p:spPr>
        <p:txBody>
          <a:bodyPr wrap="square" rtlCol="0">
            <a:spAutoFit/>
          </a:bodyPr>
          <a:lstStyle/>
          <a:p>
            <a:r>
              <a:rPr lang="en-US" dirty="0" smtClean="0">
                <a:latin typeface="Arial Black" pitchFamily="34" charset="0"/>
              </a:rPr>
              <a:t>Yes</a:t>
            </a:r>
            <a:endParaRPr lang="en-US" dirty="0">
              <a:latin typeface="Arial Black" pitchFamily="34" charset="0"/>
            </a:endParaRPr>
          </a:p>
        </p:txBody>
      </p:sp>
      <p:sp>
        <p:nvSpPr>
          <p:cNvPr id="10" name="Isosceles Triangle 9"/>
          <p:cNvSpPr/>
          <p:nvPr/>
        </p:nvSpPr>
        <p:spPr>
          <a:xfrm rot="16200000">
            <a:off x="5257800" y="158115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 idx="3"/>
          </p:cNvCxnSpPr>
          <p:nvPr/>
        </p:nvCxnSpPr>
        <p:spPr>
          <a:xfrm>
            <a:off x="3352800" y="1733550"/>
            <a:ext cx="990600" cy="0"/>
          </a:xfrm>
          <a:prstGeom prst="line">
            <a:avLst/>
          </a:prstGeom>
          <a:ln>
            <a:solidFill>
              <a:srgbClr val="4F81BD"/>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0" idx="3"/>
          </p:cNvCxnSpPr>
          <p:nvPr/>
        </p:nvCxnSpPr>
        <p:spPr>
          <a:xfrm flipH="1">
            <a:off x="4343400" y="1695450"/>
            <a:ext cx="1143000" cy="3810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6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8"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638800" y="3333750"/>
            <a:ext cx="1981200" cy="30480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3962400" y="3333750"/>
            <a:ext cx="1676400" cy="3048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4800" y="438150"/>
            <a:ext cx="4711161" cy="461665"/>
          </a:xfrm>
          <a:prstGeom prst="rect">
            <a:avLst/>
          </a:prstGeom>
          <a:noFill/>
        </p:spPr>
        <p:txBody>
          <a:bodyPr wrap="none" rtlCol="0">
            <a:spAutoFit/>
          </a:bodyPr>
          <a:lstStyle/>
          <a:p>
            <a:r>
              <a:rPr lang="en-US" sz="2400" dirty="0" smtClean="0">
                <a:latin typeface="Arial Black" pitchFamily="34" charset="0"/>
              </a:rPr>
              <a:t>SBA – Basketball Database</a:t>
            </a:r>
            <a:endParaRPr lang="en-US" sz="2400" dirty="0">
              <a:latin typeface="Arial Black"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3" y="1352550"/>
            <a:ext cx="8711973" cy="2971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Line Callout 1 4"/>
          <p:cNvSpPr/>
          <p:nvPr/>
        </p:nvSpPr>
        <p:spPr>
          <a:xfrm>
            <a:off x="6781800" y="382377"/>
            <a:ext cx="2057400" cy="685800"/>
          </a:xfrm>
          <a:prstGeom prst="borderCallout1">
            <a:avLst>
              <a:gd name="adj1" fmla="val 100881"/>
              <a:gd name="adj2" fmla="val 48087"/>
              <a:gd name="adj3" fmla="val 431568"/>
              <a:gd name="adj4" fmla="val -931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Redundancy – one of these two will do</a:t>
            </a:r>
            <a:endParaRPr lang="en-US" dirty="0">
              <a:solidFill>
                <a:schemeClr val="tx1"/>
              </a:solidFill>
            </a:endParaRPr>
          </a:p>
        </p:txBody>
      </p:sp>
      <p:sp>
        <p:nvSpPr>
          <p:cNvPr id="8" name="Line Callout 1 7"/>
          <p:cNvSpPr/>
          <p:nvPr/>
        </p:nvSpPr>
        <p:spPr>
          <a:xfrm>
            <a:off x="5638800" y="4171950"/>
            <a:ext cx="3200400" cy="609600"/>
          </a:xfrm>
          <a:prstGeom prst="borderCallout1">
            <a:avLst>
              <a:gd name="adj1" fmla="val -1930"/>
              <a:gd name="adj2" fmla="val 49693"/>
              <a:gd name="adj3" fmla="val -92127"/>
              <a:gd name="adj4" fmla="val 338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Redundancy – can be calculated from players’ points scored </a:t>
            </a:r>
            <a:endParaRPr lang="en-US" dirty="0">
              <a:solidFill>
                <a:schemeClr val="tx1"/>
              </a:solidFill>
            </a:endParaRPr>
          </a:p>
        </p:txBody>
      </p:sp>
    </p:spTree>
    <p:extLst>
      <p:ext uri="{BB962C8B-B14F-4D97-AF65-F5344CB8AC3E}">
        <p14:creationId xmlns:p14="http://schemas.microsoft.com/office/powerpoint/2010/main" val="134007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46551"/>
          <a:stretch/>
        </p:blipFill>
        <p:spPr>
          <a:xfrm>
            <a:off x="533400" y="895350"/>
            <a:ext cx="6934200" cy="1440742"/>
          </a:xfrm>
          <a:prstGeom prst="rect">
            <a:avLst/>
          </a:prstGeom>
        </p:spPr>
      </p:pic>
      <p:sp>
        <p:nvSpPr>
          <p:cNvPr id="3" name="Line Callout 2 2"/>
          <p:cNvSpPr/>
          <p:nvPr/>
        </p:nvSpPr>
        <p:spPr>
          <a:xfrm>
            <a:off x="1447800" y="3409950"/>
            <a:ext cx="1981200" cy="914400"/>
          </a:xfrm>
          <a:prstGeom prst="borderCallout2">
            <a:avLst>
              <a:gd name="adj1" fmla="val -5346"/>
              <a:gd name="adj2" fmla="val 51470"/>
              <a:gd name="adj3" fmla="val -81250"/>
              <a:gd name="adj4" fmla="val 111937"/>
              <a:gd name="adj5" fmla="val -171034"/>
              <a:gd name="adj6" fmla="val 1412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Every course need not have a section – </a:t>
            </a:r>
            <a:r>
              <a:rPr lang="en-US" b="1" dirty="0" smtClean="0">
                <a:solidFill>
                  <a:schemeClr val="tx1"/>
                </a:solidFill>
              </a:rPr>
              <a:t>non-obligatory</a:t>
            </a:r>
            <a:endParaRPr lang="en-US" b="1" dirty="0">
              <a:solidFill>
                <a:schemeClr val="tx1"/>
              </a:solidFill>
            </a:endParaRPr>
          </a:p>
        </p:txBody>
      </p:sp>
      <p:sp>
        <p:nvSpPr>
          <p:cNvPr id="4" name="Line Callout 2 3"/>
          <p:cNvSpPr/>
          <p:nvPr/>
        </p:nvSpPr>
        <p:spPr>
          <a:xfrm>
            <a:off x="6096000" y="3409950"/>
            <a:ext cx="2438400" cy="1447800"/>
          </a:xfrm>
          <a:prstGeom prst="borderCallout2">
            <a:avLst>
              <a:gd name="adj1" fmla="val -5346"/>
              <a:gd name="adj2" fmla="val 51470"/>
              <a:gd name="adj3" fmla="val -49671"/>
              <a:gd name="adj4" fmla="val -28443"/>
              <a:gd name="adj5" fmla="val -111174"/>
              <a:gd name="adj6" fmla="val -450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Every section must be of some course or other – section cannot exist without an associated course -- </a:t>
            </a:r>
            <a:r>
              <a:rPr lang="en-US" b="1" dirty="0" smtClean="0">
                <a:solidFill>
                  <a:schemeClr val="tx1"/>
                </a:solidFill>
              </a:rPr>
              <a:t>obligatory</a:t>
            </a:r>
            <a:endParaRPr lang="en-US" b="1" dirty="0">
              <a:solidFill>
                <a:schemeClr val="tx1"/>
              </a:solidFill>
            </a:endParaRPr>
          </a:p>
        </p:txBody>
      </p:sp>
      <p:sp>
        <p:nvSpPr>
          <p:cNvPr id="9" name="TextBox 8"/>
          <p:cNvSpPr txBox="1"/>
          <p:nvPr/>
        </p:nvSpPr>
        <p:spPr>
          <a:xfrm>
            <a:off x="656340" y="361950"/>
            <a:ext cx="5791200" cy="369332"/>
          </a:xfrm>
          <a:prstGeom prst="rect">
            <a:avLst/>
          </a:prstGeom>
          <a:noFill/>
        </p:spPr>
        <p:txBody>
          <a:bodyPr wrap="square" rtlCol="0">
            <a:spAutoFit/>
          </a:bodyPr>
          <a:lstStyle/>
          <a:p>
            <a:r>
              <a:rPr lang="en-US" dirty="0" smtClean="0">
                <a:latin typeface="Arial Black" pitchFamily="34" charset="0"/>
              </a:rPr>
              <a:t>Obligatory Participation?</a:t>
            </a:r>
            <a:endParaRPr lang="en-US" dirty="0"/>
          </a:p>
        </p:txBody>
      </p:sp>
      <p:sp>
        <p:nvSpPr>
          <p:cNvPr id="10" name="TextBox 9"/>
          <p:cNvSpPr txBox="1"/>
          <p:nvPr/>
        </p:nvSpPr>
        <p:spPr>
          <a:xfrm>
            <a:off x="228600" y="4705350"/>
            <a:ext cx="2649956" cy="369332"/>
          </a:xfrm>
          <a:prstGeom prst="rect">
            <a:avLst/>
          </a:prstGeom>
          <a:noFill/>
        </p:spPr>
        <p:txBody>
          <a:bodyPr wrap="none" rtlCol="0">
            <a:spAutoFit/>
          </a:bodyPr>
          <a:lstStyle/>
          <a:p>
            <a:r>
              <a:rPr lang="en-US" dirty="0" smtClean="0"/>
              <a:t>Diagram is still incomplete</a:t>
            </a:r>
            <a:endParaRPr lang="en-US" dirty="0"/>
          </a:p>
        </p:txBody>
      </p:sp>
    </p:spTree>
    <p:extLst>
      <p:ext uri="{BB962C8B-B14F-4D97-AF65-F5344CB8AC3E}">
        <p14:creationId xmlns:p14="http://schemas.microsoft.com/office/powerpoint/2010/main" val="24923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52550"/>
            <a:ext cx="3276600" cy="15767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066800" y="514350"/>
            <a:ext cx="2209800" cy="1066800"/>
          </a:xfrm>
          <a:prstGeom prst="wedgeRoundRectCallout">
            <a:avLst>
              <a:gd name="adj1" fmla="val 114772"/>
              <a:gd name="adj2" fmla="val 6766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Two sections of course 10</a:t>
            </a:r>
            <a:endParaRPr lang="en-US" dirty="0">
              <a:solidFill>
                <a:schemeClr val="tx1"/>
              </a:solidFill>
            </a:endParaRPr>
          </a:p>
        </p:txBody>
      </p:sp>
      <p:sp>
        <p:nvSpPr>
          <p:cNvPr id="5" name="Rounded Rectangular Callout 4"/>
          <p:cNvSpPr/>
          <p:nvPr/>
        </p:nvSpPr>
        <p:spPr>
          <a:xfrm>
            <a:off x="1143000" y="2118916"/>
            <a:ext cx="2209800" cy="1066800"/>
          </a:xfrm>
          <a:prstGeom prst="wedgeRoundRectCallout">
            <a:avLst>
              <a:gd name="adj1" fmla="val 114772"/>
              <a:gd name="adj2" fmla="val -4283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Three sections of course 30</a:t>
            </a:r>
            <a:endParaRPr lang="en-US" dirty="0">
              <a:solidFill>
                <a:schemeClr val="tx1"/>
              </a:solidFill>
            </a:endParaRPr>
          </a:p>
        </p:txBody>
      </p:sp>
      <p:sp>
        <p:nvSpPr>
          <p:cNvPr id="6" name="Rounded Rectangular Callout 5"/>
          <p:cNvSpPr/>
          <p:nvPr/>
        </p:nvSpPr>
        <p:spPr>
          <a:xfrm>
            <a:off x="1143000" y="3562350"/>
            <a:ext cx="2209800" cy="1066800"/>
          </a:xfrm>
          <a:prstGeom prst="wedgeRoundRectCallout">
            <a:avLst>
              <a:gd name="adj1" fmla="val 113276"/>
              <a:gd name="adj2" fmla="val -11202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One section of course 40</a:t>
            </a:r>
            <a:endParaRPr lang="en-US" dirty="0">
              <a:solidFill>
                <a:schemeClr val="tx1"/>
              </a:solidFill>
            </a:endParaRPr>
          </a:p>
        </p:txBody>
      </p:sp>
      <p:sp>
        <p:nvSpPr>
          <p:cNvPr id="7" name="TextBox 6"/>
          <p:cNvSpPr txBox="1"/>
          <p:nvPr/>
        </p:nvSpPr>
        <p:spPr>
          <a:xfrm>
            <a:off x="4704336" y="3955018"/>
            <a:ext cx="4287264" cy="461665"/>
          </a:xfrm>
          <a:prstGeom prst="rect">
            <a:avLst/>
          </a:prstGeom>
          <a:noFill/>
        </p:spPr>
        <p:txBody>
          <a:bodyPr wrap="none" rtlCol="0">
            <a:spAutoFit/>
          </a:bodyPr>
          <a:lstStyle/>
          <a:p>
            <a:r>
              <a:rPr lang="en-US" sz="2400" b="1" dirty="0" smtClean="0">
                <a:latin typeface="Arial Black" pitchFamily="34" charset="0"/>
              </a:rPr>
              <a:t>Primary key for section?</a:t>
            </a:r>
            <a:endParaRPr lang="en-US" sz="2400" b="1" dirty="0">
              <a:latin typeface="Arial Black" pitchFamily="34" charset="0"/>
            </a:endParaRPr>
          </a:p>
        </p:txBody>
      </p:sp>
      <p:sp>
        <p:nvSpPr>
          <p:cNvPr id="8" name="TextBox 7"/>
          <p:cNvSpPr txBox="1"/>
          <p:nvPr/>
        </p:nvSpPr>
        <p:spPr>
          <a:xfrm>
            <a:off x="4704336" y="3409950"/>
            <a:ext cx="2082621" cy="369332"/>
          </a:xfrm>
          <a:prstGeom prst="rect">
            <a:avLst/>
          </a:prstGeom>
          <a:noFill/>
        </p:spPr>
        <p:txBody>
          <a:bodyPr wrap="none" rtlCol="0">
            <a:spAutoFit/>
          </a:bodyPr>
          <a:lstStyle/>
          <a:p>
            <a:r>
              <a:rPr lang="en-US" b="1" dirty="0" smtClean="0">
                <a:latin typeface="Arial Black" pitchFamily="34" charset="0"/>
              </a:rPr>
              <a:t>No unique field</a:t>
            </a:r>
            <a:endParaRPr lang="en-US" b="1" dirty="0">
              <a:latin typeface="Arial Black" pitchFamily="34" charset="0"/>
            </a:endParaRPr>
          </a:p>
        </p:txBody>
      </p:sp>
      <p:sp>
        <p:nvSpPr>
          <p:cNvPr id="9" name="TextBox 8"/>
          <p:cNvSpPr txBox="1"/>
          <p:nvPr/>
        </p:nvSpPr>
        <p:spPr>
          <a:xfrm>
            <a:off x="4876800" y="830818"/>
            <a:ext cx="2007922" cy="369332"/>
          </a:xfrm>
          <a:prstGeom prst="rect">
            <a:avLst/>
          </a:prstGeom>
          <a:noFill/>
        </p:spPr>
        <p:txBody>
          <a:bodyPr wrap="none" rtlCol="0">
            <a:spAutoFit/>
          </a:bodyPr>
          <a:lstStyle/>
          <a:p>
            <a:r>
              <a:rPr lang="en-US" dirty="0" smtClean="0">
                <a:latin typeface="Arial Black" pitchFamily="34" charset="0"/>
              </a:rPr>
              <a:t>Sections table</a:t>
            </a:r>
            <a:endParaRPr lang="en-US" dirty="0">
              <a:latin typeface="Arial Black" pitchFamily="34" charset="0"/>
            </a:endParaRPr>
          </a:p>
        </p:txBody>
      </p:sp>
    </p:spTree>
    <p:extLst>
      <p:ext uri="{BB962C8B-B14F-4D97-AF65-F5344CB8AC3E}">
        <p14:creationId xmlns:p14="http://schemas.microsoft.com/office/powerpoint/2010/main" val="238747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2344190"/>
            <a:ext cx="4114801" cy="19801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1066801" y="2256054"/>
            <a:ext cx="2819400" cy="457200"/>
          </a:xfrm>
          <a:prstGeom prst="roundRect">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2 9"/>
          <p:cNvSpPr/>
          <p:nvPr/>
        </p:nvSpPr>
        <p:spPr>
          <a:xfrm>
            <a:off x="5791200" y="819150"/>
            <a:ext cx="2438400" cy="838200"/>
          </a:xfrm>
          <a:prstGeom prst="borderCallout2">
            <a:avLst>
              <a:gd name="adj1" fmla="val 51710"/>
              <a:gd name="adj2" fmla="val -127"/>
              <a:gd name="adj3" fmla="val 54152"/>
              <a:gd name="adj4" fmla="val -80360"/>
              <a:gd name="adj5" fmla="val 155897"/>
              <a:gd name="adj6" fmla="val -13058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Combination is </a:t>
            </a:r>
            <a:r>
              <a:rPr lang="en-US" b="1" dirty="0" smtClean="0">
                <a:solidFill>
                  <a:schemeClr val="tx1"/>
                </a:solidFill>
              </a:rPr>
              <a:t>unique</a:t>
            </a:r>
            <a:r>
              <a:rPr lang="en-US" dirty="0" smtClean="0">
                <a:solidFill>
                  <a:schemeClr val="tx1"/>
                </a:solidFill>
              </a:rPr>
              <a:t> -- can be the primary key</a:t>
            </a:r>
            <a:endParaRPr lang="en-US" dirty="0">
              <a:solidFill>
                <a:schemeClr val="tx1"/>
              </a:solidFill>
            </a:endParaRPr>
          </a:p>
        </p:txBody>
      </p:sp>
    </p:spTree>
    <p:extLst>
      <p:ext uri="{BB962C8B-B14F-4D97-AF65-F5344CB8AC3E}">
        <p14:creationId xmlns:p14="http://schemas.microsoft.com/office/powerpoint/2010/main" val="19558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odagavi\AppData\Local\Microsoft\Windows\Temporary Internet Files\Content.IE5\ZXZYVKHL\MC90039070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1885950"/>
            <a:ext cx="2590800" cy="20319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5837714" y="590550"/>
            <a:ext cx="2544286" cy="461665"/>
          </a:xfrm>
          <a:prstGeom prst="rect">
            <a:avLst/>
          </a:prstGeom>
          <a:noFill/>
        </p:spPr>
        <p:txBody>
          <a:bodyPr wrap="none" rtlCol="0">
            <a:spAutoFit/>
          </a:bodyPr>
          <a:lstStyle/>
          <a:p>
            <a:r>
              <a:rPr lang="en-US" sz="2400" dirty="0" err="1" smtClean="0">
                <a:latin typeface="Arial Black" pitchFamily="34" charset="0"/>
              </a:rPr>
              <a:t>Section_name</a:t>
            </a:r>
            <a:endParaRPr lang="en-US" sz="2400" dirty="0">
              <a:latin typeface="Arial Black" pitchFamily="34" charset="0"/>
            </a:endParaRPr>
          </a:p>
        </p:txBody>
      </p:sp>
      <p:sp>
        <p:nvSpPr>
          <p:cNvPr id="2" name="TextBox 1"/>
          <p:cNvSpPr txBox="1"/>
          <p:nvPr/>
        </p:nvSpPr>
        <p:spPr>
          <a:xfrm>
            <a:off x="457200" y="590550"/>
            <a:ext cx="1832233" cy="461665"/>
          </a:xfrm>
          <a:prstGeom prst="rect">
            <a:avLst/>
          </a:prstGeom>
          <a:noFill/>
        </p:spPr>
        <p:txBody>
          <a:bodyPr wrap="none" rtlCol="0">
            <a:spAutoFit/>
          </a:bodyPr>
          <a:lstStyle/>
          <a:p>
            <a:r>
              <a:rPr lang="en-US" sz="2400" dirty="0" err="1" smtClean="0">
                <a:latin typeface="Arial Black" pitchFamily="34" charset="0"/>
              </a:rPr>
              <a:t>Course_id</a:t>
            </a:r>
            <a:endParaRPr lang="en-US" sz="2400" dirty="0">
              <a:latin typeface="Arial Black" pitchFamily="34" charset="0"/>
            </a:endParaRPr>
          </a:p>
        </p:txBody>
      </p:sp>
      <p:cxnSp>
        <p:nvCxnSpPr>
          <p:cNvPr id="30" name="Elbow Connector 29"/>
          <p:cNvCxnSpPr>
            <a:stCxn id="2" idx="2"/>
          </p:cNvCxnSpPr>
          <p:nvPr/>
        </p:nvCxnSpPr>
        <p:spPr>
          <a:xfrm rot="16200000" flipH="1">
            <a:off x="1565191" y="860340"/>
            <a:ext cx="1443335" cy="1827083"/>
          </a:xfrm>
          <a:prstGeom prst="bentConnector2">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216" name="Elbow Connector 9215"/>
          <p:cNvCxnSpPr>
            <a:stCxn id="4" idx="2"/>
          </p:cNvCxnSpPr>
          <p:nvPr/>
        </p:nvCxnSpPr>
        <p:spPr>
          <a:xfrm rot="5400000">
            <a:off x="5538362" y="1000254"/>
            <a:ext cx="1519535" cy="1623457"/>
          </a:xfrm>
          <a:prstGeom prst="bentConnector2">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91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2" fill="hold" nodeType="withEffect">
                                  <p:stCondLst>
                                    <p:cond delay="0"/>
                                  </p:stCondLst>
                                  <p:childTnLst>
                                    <p:set>
                                      <p:cBhvr>
                                        <p:cTn id="24" dur="1" fill="hold">
                                          <p:stCondLst>
                                            <p:cond delay="0"/>
                                          </p:stCondLst>
                                        </p:cTn>
                                        <p:tgtEl>
                                          <p:spTgt spid="9216"/>
                                        </p:tgtEl>
                                        <p:attrNameLst>
                                          <p:attrName>style.visibility</p:attrName>
                                        </p:attrNameLst>
                                      </p:cBhvr>
                                      <p:to>
                                        <p:strVal val="visible"/>
                                      </p:to>
                                    </p:set>
                                    <p:animEffect transition="in" filter="wipe(right)">
                                      <p:cBhvr>
                                        <p:cTn id="25" dur="500"/>
                                        <p:tgtEl>
                                          <p:spTgt spid="9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4934" t="44846"/>
          <a:stretch/>
        </p:blipFill>
        <p:spPr>
          <a:xfrm>
            <a:off x="1340386" y="2304247"/>
            <a:ext cx="5898614" cy="1486703"/>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514350"/>
            <a:ext cx="3276600" cy="15767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581" y="514350"/>
            <a:ext cx="3458754" cy="13160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Line Callout 2 5"/>
          <p:cNvSpPr/>
          <p:nvPr/>
        </p:nvSpPr>
        <p:spPr>
          <a:xfrm>
            <a:off x="6096000" y="4171950"/>
            <a:ext cx="1752600" cy="685800"/>
          </a:xfrm>
          <a:prstGeom prst="borderCallout2">
            <a:avLst>
              <a:gd name="adj1" fmla="val -2917"/>
              <a:gd name="adj2" fmla="val 81119"/>
              <a:gd name="adj3" fmla="val -59583"/>
              <a:gd name="adj4" fmla="val 81029"/>
              <a:gd name="adj5" fmla="val -152500"/>
              <a:gd name="adj6" fmla="val 243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Why no </a:t>
            </a:r>
            <a:r>
              <a:rPr lang="en-US" sz="1600" dirty="0" err="1" smtClean="0">
                <a:solidFill>
                  <a:schemeClr val="tx1"/>
                </a:solidFill>
              </a:rPr>
              <a:t>course_id</a:t>
            </a:r>
            <a:r>
              <a:rPr lang="en-US" sz="1600" dirty="0" smtClean="0">
                <a:solidFill>
                  <a:schemeClr val="tx1"/>
                </a:solidFill>
              </a:rPr>
              <a:t>, </a:t>
            </a:r>
            <a:r>
              <a:rPr lang="en-US" sz="1600" dirty="0" err="1" smtClean="0">
                <a:solidFill>
                  <a:schemeClr val="tx1"/>
                </a:solidFill>
              </a:rPr>
              <a:t>instructor_id</a:t>
            </a:r>
            <a:r>
              <a:rPr lang="en-US" sz="1600" dirty="0" smtClean="0">
                <a:solidFill>
                  <a:schemeClr val="tx1"/>
                </a:solidFill>
              </a:rPr>
              <a:t>? </a:t>
            </a:r>
            <a:endParaRPr lang="en-US" sz="1600" dirty="0">
              <a:solidFill>
                <a:schemeClr val="tx1"/>
              </a:solidFill>
            </a:endParaRPr>
          </a:p>
        </p:txBody>
      </p:sp>
      <p:sp>
        <p:nvSpPr>
          <p:cNvPr id="7" name="TextBox 6"/>
          <p:cNvSpPr txBox="1"/>
          <p:nvPr/>
        </p:nvSpPr>
        <p:spPr>
          <a:xfrm>
            <a:off x="1219201" y="4324350"/>
            <a:ext cx="3962400" cy="646331"/>
          </a:xfrm>
          <a:prstGeom prst="rect">
            <a:avLst/>
          </a:prstGeom>
          <a:noFill/>
        </p:spPr>
        <p:txBody>
          <a:bodyPr wrap="square" rtlCol="0">
            <a:spAutoFit/>
          </a:bodyPr>
          <a:lstStyle/>
          <a:p>
            <a:r>
              <a:rPr lang="en-US" dirty="0" err="1" smtClean="0"/>
              <a:t>Course_id</a:t>
            </a:r>
            <a:r>
              <a:rPr lang="en-US" dirty="0" smtClean="0"/>
              <a:t> is implicitly an attribute because of 1:n relationship</a:t>
            </a:r>
            <a:endParaRPr lang="en-US" dirty="0"/>
          </a:p>
        </p:txBody>
      </p:sp>
    </p:spTree>
    <p:extLst>
      <p:ext uri="{BB962C8B-B14F-4D97-AF65-F5344CB8AC3E}">
        <p14:creationId xmlns:p14="http://schemas.microsoft.com/office/powerpoint/2010/main" val="239279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4934" t="44846"/>
          <a:stretch/>
        </p:blipFill>
        <p:spPr>
          <a:xfrm>
            <a:off x="1340386" y="2114550"/>
            <a:ext cx="5898614" cy="1486703"/>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514350"/>
            <a:ext cx="3276600" cy="15767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581" y="514350"/>
            <a:ext cx="3458754" cy="13160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Line Callout 2 7"/>
          <p:cNvSpPr/>
          <p:nvPr/>
        </p:nvSpPr>
        <p:spPr>
          <a:xfrm>
            <a:off x="747957" y="4031714"/>
            <a:ext cx="3541735" cy="826036"/>
          </a:xfrm>
          <a:prstGeom prst="borderCallout2">
            <a:avLst>
              <a:gd name="adj1" fmla="val -2917"/>
              <a:gd name="adj2" fmla="val 81119"/>
              <a:gd name="adj3" fmla="val -59583"/>
              <a:gd name="adj4" fmla="val 81029"/>
              <a:gd name="adj5" fmla="val -120461"/>
              <a:gd name="adj6" fmla="val 1277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Shows that primary key of entity on the other side is part of the primary key of this entity – </a:t>
            </a:r>
            <a:r>
              <a:rPr lang="en-US" sz="1600" b="1" dirty="0" smtClean="0">
                <a:solidFill>
                  <a:schemeClr val="tx1"/>
                </a:solidFill>
              </a:rPr>
              <a:t>key migration</a:t>
            </a:r>
            <a:endParaRPr lang="en-US" sz="1600" dirty="0">
              <a:solidFill>
                <a:schemeClr val="tx1"/>
              </a:solidFill>
            </a:endParaRPr>
          </a:p>
        </p:txBody>
      </p:sp>
      <p:sp>
        <p:nvSpPr>
          <p:cNvPr id="2" name="Oval 1"/>
          <p:cNvSpPr/>
          <p:nvPr/>
        </p:nvSpPr>
        <p:spPr>
          <a:xfrm>
            <a:off x="5334000" y="2800350"/>
            <a:ext cx="152400" cy="323449"/>
          </a:xfrm>
          <a:prstGeom prst="ellipse">
            <a:avLst/>
          </a:prstGeom>
          <a:solidFill>
            <a:srgbClr val="FFFF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91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934" t="44846"/>
          <a:stretch/>
        </p:blipFill>
        <p:spPr>
          <a:xfrm>
            <a:off x="1340386" y="666750"/>
            <a:ext cx="5898614" cy="1486703"/>
          </a:xfrm>
          <a:prstGeom prst="rect">
            <a:avLst/>
          </a:prstGeom>
        </p:spPr>
      </p:pic>
      <p:sp>
        <p:nvSpPr>
          <p:cNvPr id="4" name="TextBox 3"/>
          <p:cNvSpPr txBox="1"/>
          <p:nvPr/>
        </p:nvSpPr>
        <p:spPr>
          <a:xfrm>
            <a:off x="5410200" y="3338945"/>
            <a:ext cx="2729909" cy="369332"/>
          </a:xfrm>
          <a:prstGeom prst="rect">
            <a:avLst/>
          </a:prstGeom>
          <a:noFill/>
        </p:spPr>
        <p:txBody>
          <a:bodyPr wrap="none" rtlCol="0">
            <a:spAutoFit/>
          </a:bodyPr>
          <a:lstStyle/>
          <a:p>
            <a:r>
              <a:rPr lang="en-US" dirty="0" smtClean="0"/>
              <a:t>Use key migration notation</a:t>
            </a:r>
            <a:endParaRPr lang="en-US" dirty="0"/>
          </a:p>
        </p:txBody>
      </p:sp>
      <p:sp>
        <p:nvSpPr>
          <p:cNvPr id="5" name="TextBox 4"/>
          <p:cNvSpPr txBox="1"/>
          <p:nvPr/>
        </p:nvSpPr>
        <p:spPr>
          <a:xfrm>
            <a:off x="609600" y="3200446"/>
            <a:ext cx="3547273" cy="646331"/>
          </a:xfrm>
          <a:prstGeom prst="rect">
            <a:avLst/>
          </a:prstGeom>
          <a:noFill/>
        </p:spPr>
        <p:txBody>
          <a:bodyPr wrap="square" rtlCol="0">
            <a:spAutoFit/>
          </a:bodyPr>
          <a:lstStyle/>
          <a:p>
            <a:r>
              <a:rPr lang="en-US" dirty="0" smtClean="0"/>
              <a:t>When foreign key is part of the primary key of a table</a:t>
            </a:r>
            <a:endParaRPr lang="en-US" dirty="0"/>
          </a:p>
        </p:txBody>
      </p:sp>
      <p:sp>
        <p:nvSpPr>
          <p:cNvPr id="6" name="Oval 5"/>
          <p:cNvSpPr/>
          <p:nvPr/>
        </p:nvSpPr>
        <p:spPr>
          <a:xfrm>
            <a:off x="5334000" y="1352550"/>
            <a:ext cx="152400" cy="323449"/>
          </a:xfrm>
          <a:prstGeom prst="ellipse">
            <a:avLst/>
          </a:prstGeom>
          <a:solidFill>
            <a:srgbClr val="FFFF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733800" y="3338945"/>
            <a:ext cx="14478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53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253" t="44846"/>
          <a:stretch/>
        </p:blipFill>
        <p:spPr>
          <a:xfrm>
            <a:off x="85281" y="911531"/>
            <a:ext cx="8449119" cy="2041219"/>
          </a:xfrm>
          <a:prstGeom prst="rect">
            <a:avLst/>
          </a:prstGeom>
        </p:spPr>
      </p:pic>
      <p:sp>
        <p:nvSpPr>
          <p:cNvPr id="3" name="TextBox 2"/>
          <p:cNvSpPr txBox="1"/>
          <p:nvPr/>
        </p:nvSpPr>
        <p:spPr>
          <a:xfrm>
            <a:off x="914400" y="313599"/>
            <a:ext cx="7428893" cy="400110"/>
          </a:xfrm>
          <a:prstGeom prst="rect">
            <a:avLst/>
          </a:prstGeom>
          <a:noFill/>
        </p:spPr>
        <p:txBody>
          <a:bodyPr wrap="none" rtlCol="0">
            <a:spAutoFit/>
          </a:bodyPr>
          <a:lstStyle/>
          <a:p>
            <a:r>
              <a:rPr lang="en-US" sz="2000" b="1" dirty="0"/>
              <a:t>F</a:t>
            </a:r>
            <a:r>
              <a:rPr lang="en-US" sz="2000" b="1" dirty="0" smtClean="0"/>
              <a:t>igure out the primary key for SECTION just by looking at the figure?</a:t>
            </a:r>
            <a:endParaRPr lang="en-US" sz="2000" b="1" dirty="0"/>
          </a:p>
        </p:txBody>
      </p:sp>
      <p:sp>
        <p:nvSpPr>
          <p:cNvPr id="4" name="Line Callout 2 3"/>
          <p:cNvSpPr/>
          <p:nvPr/>
        </p:nvSpPr>
        <p:spPr>
          <a:xfrm>
            <a:off x="6477000" y="3638550"/>
            <a:ext cx="2438400" cy="826532"/>
          </a:xfrm>
          <a:prstGeom prst="borderCallout2">
            <a:avLst>
              <a:gd name="adj1" fmla="val 4364"/>
              <a:gd name="adj2" fmla="val 49016"/>
              <a:gd name="adj3" fmla="val -74758"/>
              <a:gd name="adj4" fmla="val 45984"/>
              <a:gd name="adj5" fmla="val -214543"/>
              <a:gd name="adj6" fmla="val 146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 tells us that </a:t>
            </a:r>
            <a:r>
              <a:rPr lang="en-US" sz="1600" dirty="0" err="1" smtClean="0">
                <a:solidFill>
                  <a:schemeClr val="tx1"/>
                </a:solidFill>
              </a:rPr>
              <a:t>section_name</a:t>
            </a:r>
            <a:r>
              <a:rPr lang="en-US" sz="1600" dirty="0" smtClean="0">
                <a:solidFill>
                  <a:schemeClr val="tx1"/>
                </a:solidFill>
              </a:rPr>
              <a:t> is part of the primary key</a:t>
            </a:r>
            <a:endParaRPr lang="en-US" sz="1600" dirty="0">
              <a:solidFill>
                <a:schemeClr val="tx1"/>
              </a:solidFill>
            </a:endParaRPr>
          </a:p>
        </p:txBody>
      </p:sp>
      <p:sp>
        <p:nvSpPr>
          <p:cNvPr id="5" name="Line Callout 2 4"/>
          <p:cNvSpPr/>
          <p:nvPr/>
        </p:nvSpPr>
        <p:spPr>
          <a:xfrm>
            <a:off x="457200" y="3638550"/>
            <a:ext cx="2743200" cy="914400"/>
          </a:xfrm>
          <a:prstGeom prst="borderCallout2">
            <a:avLst>
              <a:gd name="adj1" fmla="val 4364"/>
              <a:gd name="adj2" fmla="val 49016"/>
              <a:gd name="adj3" fmla="val -60301"/>
              <a:gd name="adj4" fmla="val 81084"/>
              <a:gd name="adj5" fmla="val -160437"/>
              <a:gd name="adj6" fmla="val 1946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Key migration notation tells us that </a:t>
            </a:r>
            <a:r>
              <a:rPr lang="en-US" sz="1600" dirty="0" err="1" smtClean="0">
                <a:solidFill>
                  <a:schemeClr val="tx1"/>
                </a:solidFill>
              </a:rPr>
              <a:t>course_id</a:t>
            </a:r>
            <a:r>
              <a:rPr lang="en-US" sz="1600" dirty="0" smtClean="0">
                <a:solidFill>
                  <a:schemeClr val="tx1"/>
                </a:solidFill>
              </a:rPr>
              <a:t> is also part of the primary key</a:t>
            </a:r>
            <a:endParaRPr lang="en-US" sz="1600" dirty="0">
              <a:solidFill>
                <a:schemeClr val="tx1"/>
              </a:solidFill>
            </a:endParaRPr>
          </a:p>
        </p:txBody>
      </p:sp>
      <p:sp>
        <p:nvSpPr>
          <p:cNvPr id="6" name="TextBox 5"/>
          <p:cNvSpPr txBox="1"/>
          <p:nvPr/>
        </p:nvSpPr>
        <p:spPr>
          <a:xfrm>
            <a:off x="3429000" y="3892301"/>
            <a:ext cx="2828467" cy="400110"/>
          </a:xfrm>
          <a:prstGeom prst="rect">
            <a:avLst/>
          </a:prstGeom>
          <a:noFill/>
        </p:spPr>
        <p:txBody>
          <a:bodyPr wrap="none" rtlCol="0">
            <a:spAutoFit/>
          </a:bodyPr>
          <a:lstStyle/>
          <a:p>
            <a:r>
              <a:rPr lang="en-US" sz="2000" dirty="0" err="1" smtClean="0"/>
              <a:t>Course_id+section_name</a:t>
            </a:r>
            <a:endParaRPr lang="en-US" sz="2000" dirty="0"/>
          </a:p>
        </p:txBody>
      </p:sp>
    </p:spTree>
    <p:extLst>
      <p:ext uri="{BB962C8B-B14F-4D97-AF65-F5344CB8AC3E}">
        <p14:creationId xmlns:p14="http://schemas.microsoft.com/office/powerpoint/2010/main" val="104990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386"/>
          <a:stretch/>
        </p:blipFill>
        <p:spPr>
          <a:xfrm>
            <a:off x="3276600" y="-171450"/>
            <a:ext cx="5069502" cy="3637746"/>
          </a:xfrm>
          <a:prstGeom prst="rect">
            <a:avLst/>
          </a:prstGeom>
        </p:spPr>
      </p:pic>
      <p:sp>
        <p:nvSpPr>
          <p:cNvPr id="3" name="Line Callout 2 2"/>
          <p:cNvSpPr/>
          <p:nvPr/>
        </p:nvSpPr>
        <p:spPr>
          <a:xfrm>
            <a:off x="747957" y="3574514"/>
            <a:ext cx="3541735" cy="1283236"/>
          </a:xfrm>
          <a:prstGeom prst="borderCallout2">
            <a:avLst>
              <a:gd name="adj1" fmla="val -2917"/>
              <a:gd name="adj2" fmla="val 81119"/>
              <a:gd name="adj3" fmla="val -59583"/>
              <a:gd name="adj4" fmla="val 81029"/>
              <a:gd name="adj5" fmla="val -203636"/>
              <a:gd name="adj6" fmla="val 1794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One instructor can teach many sections and each section is taught by </a:t>
            </a:r>
            <a:r>
              <a:rPr lang="en-US" sz="1600" b="1" dirty="0" smtClean="0">
                <a:solidFill>
                  <a:schemeClr val="tx1"/>
                </a:solidFill>
              </a:rPr>
              <a:t>exactly</a:t>
            </a:r>
            <a:r>
              <a:rPr lang="en-US" sz="1600" dirty="0" smtClean="0">
                <a:solidFill>
                  <a:schemeClr val="tx1"/>
                </a:solidFill>
              </a:rPr>
              <a:t> </a:t>
            </a:r>
            <a:r>
              <a:rPr lang="en-US" sz="1600" b="1" dirty="0" smtClean="0">
                <a:solidFill>
                  <a:schemeClr val="tx1"/>
                </a:solidFill>
              </a:rPr>
              <a:t>one</a:t>
            </a:r>
            <a:r>
              <a:rPr lang="en-US" sz="1600" dirty="0" smtClean="0">
                <a:solidFill>
                  <a:schemeClr val="tx1"/>
                </a:solidFill>
              </a:rPr>
              <a:t> instructor – 1:n relationship, hence </a:t>
            </a:r>
            <a:r>
              <a:rPr lang="en-US" sz="1600" dirty="0" err="1" smtClean="0">
                <a:solidFill>
                  <a:schemeClr val="tx1"/>
                </a:solidFill>
              </a:rPr>
              <a:t>instructor_id</a:t>
            </a:r>
            <a:r>
              <a:rPr lang="en-US" sz="1600" dirty="0" smtClean="0">
                <a:solidFill>
                  <a:schemeClr val="tx1"/>
                </a:solidFill>
              </a:rPr>
              <a:t> is a foreign key and is implicit</a:t>
            </a:r>
            <a:endParaRPr lang="en-US" sz="1600" dirty="0">
              <a:solidFill>
                <a:schemeClr val="tx1"/>
              </a:solidFill>
            </a:endParaRPr>
          </a:p>
        </p:txBody>
      </p:sp>
      <p:sp>
        <p:nvSpPr>
          <p:cNvPr id="4" name="Line Callout 2 3"/>
          <p:cNvSpPr/>
          <p:nvPr/>
        </p:nvSpPr>
        <p:spPr>
          <a:xfrm>
            <a:off x="4710284" y="3694896"/>
            <a:ext cx="3290716" cy="1162854"/>
          </a:xfrm>
          <a:prstGeom prst="borderCallout2">
            <a:avLst>
              <a:gd name="adj1" fmla="val 1310"/>
              <a:gd name="adj2" fmla="val 49839"/>
              <a:gd name="adj3" fmla="val -118248"/>
              <a:gd name="adj4" fmla="val 51888"/>
              <a:gd name="adj5" fmla="val -231048"/>
              <a:gd name="adj6" fmla="val 8013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smtClean="0">
                <a:solidFill>
                  <a:schemeClr val="tx1"/>
                </a:solidFill>
              </a:rPr>
              <a:t>Instructor_id</a:t>
            </a:r>
            <a:r>
              <a:rPr lang="en-US" sz="1600" dirty="0" smtClean="0">
                <a:solidFill>
                  <a:schemeClr val="tx1"/>
                </a:solidFill>
              </a:rPr>
              <a:t> – just column, not part of primary key – unlike </a:t>
            </a:r>
            <a:r>
              <a:rPr lang="en-US" sz="1600" dirty="0" err="1" smtClean="0">
                <a:solidFill>
                  <a:schemeClr val="tx1"/>
                </a:solidFill>
              </a:rPr>
              <a:t>course_id</a:t>
            </a:r>
            <a:r>
              <a:rPr lang="en-US" sz="1600" dirty="0" smtClean="0">
                <a:solidFill>
                  <a:schemeClr val="tx1"/>
                </a:solidFill>
              </a:rPr>
              <a:t> which is a foreign key as well as part of the primary key of section.</a:t>
            </a:r>
            <a:endParaRPr lang="en-US" sz="1600" dirty="0">
              <a:solidFill>
                <a:schemeClr val="tx1"/>
              </a:solidFill>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957" y="285750"/>
            <a:ext cx="2214025" cy="10654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38150"/>
            <a:ext cx="7467600" cy="923330"/>
          </a:xfrm>
          <a:prstGeom prst="rect">
            <a:avLst/>
          </a:prstGeom>
          <a:noFill/>
        </p:spPr>
        <p:txBody>
          <a:bodyPr wrap="square" rtlCol="0">
            <a:spAutoFit/>
          </a:bodyPr>
          <a:lstStyle/>
          <a:p>
            <a:pPr lvl="0"/>
            <a:r>
              <a:rPr lang="en-US" b="1" dirty="0" smtClean="0"/>
              <a:t>Practice 1</a:t>
            </a:r>
            <a:r>
              <a:rPr lang="en-US" dirty="0" smtClean="0"/>
              <a:t>: </a:t>
            </a:r>
            <a:r>
              <a:rPr lang="en-US" dirty="0"/>
              <a:t>A person might own several cars or no cars (</a:t>
            </a:r>
            <a:r>
              <a:rPr lang="en-US" dirty="0" err="1"/>
              <a:t>car_id</a:t>
            </a:r>
            <a:r>
              <a:rPr lang="en-US" dirty="0"/>
              <a:t> is the primary key). Each car is owned by exactly one person (</a:t>
            </a:r>
            <a:r>
              <a:rPr lang="en-US" dirty="0" err="1"/>
              <a:t>person_id</a:t>
            </a:r>
            <a:r>
              <a:rPr lang="en-US" dirty="0"/>
              <a:t> is primary key). Make up two or three attributes other than the indicated primary key</a:t>
            </a:r>
            <a:r>
              <a:rPr lang="en-US" dirty="0" smtClean="0"/>
              <a:t>.</a:t>
            </a:r>
            <a:endParaRPr lang="en-US" dirty="0"/>
          </a:p>
        </p:txBody>
      </p:sp>
      <p:sp>
        <p:nvSpPr>
          <p:cNvPr id="3" name="TextBox 2"/>
          <p:cNvSpPr txBox="1"/>
          <p:nvPr/>
        </p:nvSpPr>
        <p:spPr>
          <a:xfrm>
            <a:off x="457200" y="1885950"/>
            <a:ext cx="5397311" cy="369332"/>
          </a:xfrm>
          <a:prstGeom prst="rect">
            <a:avLst/>
          </a:prstGeom>
          <a:noFill/>
        </p:spPr>
        <p:txBody>
          <a:bodyPr wrap="none" rtlCol="0">
            <a:spAutoFit/>
          </a:bodyPr>
          <a:lstStyle/>
          <a:p>
            <a:r>
              <a:rPr lang="en-US" b="1" dirty="0" smtClean="0"/>
              <a:t>Step 1: Identify the entity types and their primary keys</a:t>
            </a:r>
            <a:endParaRPr lang="en-US" b="1"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3489" t="50000" r="56826"/>
          <a:stretch/>
        </p:blipFill>
        <p:spPr>
          <a:xfrm>
            <a:off x="457200" y="2571749"/>
            <a:ext cx="1911427" cy="1452563"/>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0000" t="50000"/>
          <a:stretch/>
        </p:blipFill>
        <p:spPr>
          <a:xfrm>
            <a:off x="3586679" y="2611399"/>
            <a:ext cx="1943100" cy="1428750"/>
          </a:xfrm>
          <a:prstGeom prst="rect">
            <a:avLst/>
          </a:prstGeom>
        </p:spPr>
      </p:pic>
    </p:spTree>
    <p:extLst>
      <p:ext uri="{BB962C8B-B14F-4D97-AF65-F5344CB8AC3E}">
        <p14:creationId xmlns:p14="http://schemas.microsoft.com/office/powerpoint/2010/main" val="77215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3864" y="590550"/>
            <a:ext cx="4300601" cy="707886"/>
          </a:xfrm>
          <a:prstGeom prst="rect">
            <a:avLst/>
          </a:prstGeom>
          <a:noFill/>
        </p:spPr>
        <p:txBody>
          <a:bodyPr wrap="none" rtlCol="0">
            <a:spAutoFit/>
          </a:bodyPr>
          <a:lstStyle/>
          <a:p>
            <a:r>
              <a:rPr lang="en-US" sz="4000" dirty="0" smtClean="0">
                <a:latin typeface="Arial Black" pitchFamily="34" charset="0"/>
              </a:rPr>
              <a:t>Business rules</a:t>
            </a:r>
            <a:endParaRPr lang="en-US" sz="4000" dirty="0">
              <a:latin typeface="Arial Black" pitchFamily="34" charset="0"/>
            </a:endParaRPr>
          </a:p>
        </p:txBody>
      </p:sp>
      <p:sp>
        <p:nvSpPr>
          <p:cNvPr id="3" name="TextBox 2"/>
          <p:cNvSpPr txBox="1"/>
          <p:nvPr/>
        </p:nvSpPr>
        <p:spPr>
          <a:xfrm>
            <a:off x="1951464" y="3616464"/>
            <a:ext cx="4906536" cy="707886"/>
          </a:xfrm>
          <a:prstGeom prst="rect">
            <a:avLst/>
          </a:prstGeom>
          <a:noFill/>
        </p:spPr>
        <p:txBody>
          <a:bodyPr wrap="none" rtlCol="0">
            <a:spAutoFit/>
          </a:bodyPr>
          <a:lstStyle/>
          <a:p>
            <a:r>
              <a:rPr lang="en-US" sz="4000" dirty="0" smtClean="0">
                <a:latin typeface="Arial Black" pitchFamily="34" charset="0"/>
              </a:rPr>
              <a:t>Database Design</a:t>
            </a:r>
            <a:endParaRPr lang="en-US" sz="4000" dirty="0">
              <a:latin typeface="Arial Black" pitchFamily="34" charset="0"/>
            </a:endParaRPr>
          </a:p>
        </p:txBody>
      </p:sp>
      <p:sp>
        <p:nvSpPr>
          <p:cNvPr id="4" name="Down Arrow 3"/>
          <p:cNvSpPr/>
          <p:nvPr/>
        </p:nvSpPr>
        <p:spPr>
          <a:xfrm>
            <a:off x="3018264" y="1733550"/>
            <a:ext cx="2852801" cy="16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Systematic procedure</a:t>
            </a:r>
            <a:endParaRPr lang="en-US" b="1" dirty="0"/>
          </a:p>
        </p:txBody>
      </p:sp>
    </p:spTree>
    <p:extLst>
      <p:ext uri="{BB962C8B-B14F-4D97-AF65-F5344CB8AC3E}">
        <p14:creationId xmlns:p14="http://schemas.microsoft.com/office/powerpoint/2010/main" val="8003158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38150"/>
            <a:ext cx="7467600" cy="1200329"/>
          </a:xfrm>
          <a:prstGeom prst="rect">
            <a:avLst/>
          </a:prstGeom>
          <a:noFill/>
        </p:spPr>
        <p:txBody>
          <a:bodyPr wrap="square" rtlCol="0">
            <a:spAutoFit/>
          </a:bodyPr>
          <a:lstStyle/>
          <a:p>
            <a:pPr lvl="0"/>
            <a:r>
              <a:rPr lang="en-US" b="1" dirty="0" smtClean="0"/>
              <a:t>Practice 2 (continued)</a:t>
            </a:r>
            <a:r>
              <a:rPr lang="en-US" dirty="0" smtClean="0"/>
              <a:t>: </a:t>
            </a:r>
            <a:r>
              <a:rPr lang="en-US" dirty="0"/>
              <a:t>A person might own several cars or no cars (</a:t>
            </a:r>
            <a:r>
              <a:rPr lang="en-US" dirty="0" err="1"/>
              <a:t>car_id</a:t>
            </a:r>
            <a:r>
              <a:rPr lang="en-US" dirty="0"/>
              <a:t> is the primary key). Each car is owned by exactly one person (</a:t>
            </a:r>
            <a:r>
              <a:rPr lang="en-US" dirty="0" err="1"/>
              <a:t>person_id</a:t>
            </a:r>
            <a:r>
              <a:rPr lang="en-US" dirty="0"/>
              <a:t> is primary key). Make up two or three attributes other than the indicated primary key</a:t>
            </a:r>
            <a:r>
              <a:rPr lang="en-US" dirty="0" smtClean="0"/>
              <a:t>.</a:t>
            </a:r>
            <a:endParaRPr lang="en-US" dirty="0"/>
          </a:p>
        </p:txBody>
      </p:sp>
      <p:sp>
        <p:nvSpPr>
          <p:cNvPr id="6" name="TextBox 5"/>
          <p:cNvSpPr txBox="1"/>
          <p:nvPr/>
        </p:nvSpPr>
        <p:spPr>
          <a:xfrm>
            <a:off x="457200" y="1973818"/>
            <a:ext cx="4535409" cy="369332"/>
          </a:xfrm>
          <a:prstGeom prst="rect">
            <a:avLst/>
          </a:prstGeom>
          <a:noFill/>
        </p:spPr>
        <p:txBody>
          <a:bodyPr wrap="none" rtlCol="0">
            <a:spAutoFit/>
          </a:bodyPr>
          <a:lstStyle/>
          <a:p>
            <a:r>
              <a:rPr lang="en-US" b="1" dirty="0" smtClean="0"/>
              <a:t>Step 2: Identify the degree of the relationship</a:t>
            </a:r>
            <a:endParaRPr lang="en-US" b="1" dirty="0"/>
          </a:p>
        </p:txBody>
      </p:sp>
      <p:sp>
        <p:nvSpPr>
          <p:cNvPr id="4" name="TextBox 3"/>
          <p:cNvSpPr txBox="1"/>
          <p:nvPr/>
        </p:nvSpPr>
        <p:spPr>
          <a:xfrm>
            <a:off x="2745997" y="2895421"/>
            <a:ext cx="4531369" cy="369332"/>
          </a:xfrm>
          <a:prstGeom prst="rect">
            <a:avLst/>
          </a:prstGeom>
          <a:noFill/>
        </p:spPr>
        <p:txBody>
          <a:bodyPr wrap="none" rtlCol="0">
            <a:spAutoFit/>
          </a:bodyPr>
          <a:lstStyle/>
          <a:p>
            <a:r>
              <a:rPr lang="en-US" dirty="0" smtClean="0"/>
              <a:t>Each person can own several cars (upper limit)</a:t>
            </a:r>
            <a:endParaRPr lang="en-US" dirty="0"/>
          </a:p>
        </p:txBody>
      </p:sp>
      <p:sp>
        <p:nvSpPr>
          <p:cNvPr id="7" name="TextBox 6"/>
          <p:cNvSpPr txBox="1"/>
          <p:nvPr/>
        </p:nvSpPr>
        <p:spPr>
          <a:xfrm>
            <a:off x="2745997" y="3505021"/>
            <a:ext cx="5331203" cy="369332"/>
          </a:xfrm>
          <a:prstGeom prst="rect">
            <a:avLst/>
          </a:prstGeom>
          <a:noFill/>
        </p:spPr>
        <p:txBody>
          <a:bodyPr wrap="none" rtlCol="0">
            <a:spAutoFit/>
          </a:bodyPr>
          <a:lstStyle/>
          <a:p>
            <a:r>
              <a:rPr lang="en-US" dirty="0" smtClean="0"/>
              <a:t>Each car can belong to exactly one person (upper limit)</a:t>
            </a:r>
            <a:endParaRPr lang="en-US" dirty="0"/>
          </a:p>
        </p:txBody>
      </p:sp>
      <p:sp>
        <p:nvSpPr>
          <p:cNvPr id="8" name="TextBox 7"/>
          <p:cNvSpPr txBox="1"/>
          <p:nvPr/>
        </p:nvSpPr>
        <p:spPr>
          <a:xfrm>
            <a:off x="533400" y="2895421"/>
            <a:ext cx="1723549" cy="1200329"/>
          </a:xfrm>
          <a:prstGeom prst="rect">
            <a:avLst/>
          </a:prstGeom>
          <a:noFill/>
        </p:spPr>
        <p:txBody>
          <a:bodyPr wrap="none" rtlCol="0">
            <a:spAutoFit/>
          </a:bodyPr>
          <a:lstStyle/>
          <a:p>
            <a:r>
              <a:rPr lang="en-US" sz="7200" dirty="0" smtClean="0">
                <a:latin typeface="Arial Black" pitchFamily="34" charset="0"/>
              </a:rPr>
              <a:t>1:n</a:t>
            </a:r>
            <a:endParaRPr lang="en-US" sz="7200" dirty="0">
              <a:latin typeface="Arial Black" pitchFamily="34" charset="0"/>
            </a:endParaRPr>
          </a:p>
        </p:txBody>
      </p:sp>
    </p:spTree>
    <p:extLst>
      <p:ext uri="{BB962C8B-B14F-4D97-AF65-F5344CB8AC3E}">
        <p14:creationId xmlns:p14="http://schemas.microsoft.com/office/powerpoint/2010/main" val="411502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38150"/>
            <a:ext cx="7467600" cy="1200329"/>
          </a:xfrm>
          <a:prstGeom prst="rect">
            <a:avLst/>
          </a:prstGeom>
          <a:noFill/>
        </p:spPr>
        <p:txBody>
          <a:bodyPr wrap="square" rtlCol="0">
            <a:spAutoFit/>
          </a:bodyPr>
          <a:lstStyle/>
          <a:p>
            <a:pPr lvl="0"/>
            <a:r>
              <a:rPr lang="en-US" b="1" dirty="0" smtClean="0"/>
              <a:t>Practice 2 (continued)</a:t>
            </a:r>
            <a:r>
              <a:rPr lang="en-US" dirty="0" smtClean="0"/>
              <a:t>: </a:t>
            </a:r>
            <a:r>
              <a:rPr lang="en-US" dirty="0"/>
              <a:t>A person might own several cars or no cars (</a:t>
            </a:r>
            <a:r>
              <a:rPr lang="en-US" dirty="0" err="1"/>
              <a:t>car_id</a:t>
            </a:r>
            <a:r>
              <a:rPr lang="en-US" dirty="0"/>
              <a:t> is the primary key). Each car is owned by exactly one person (</a:t>
            </a:r>
            <a:r>
              <a:rPr lang="en-US" dirty="0" err="1"/>
              <a:t>person_id</a:t>
            </a:r>
            <a:r>
              <a:rPr lang="en-US" dirty="0"/>
              <a:t> is primary key). Make up two or three attributes other than the indicated primary key</a:t>
            </a:r>
            <a:r>
              <a:rPr lang="en-US" dirty="0" smtClean="0"/>
              <a:t>.</a:t>
            </a:r>
            <a:endParaRPr lang="en-US" dirty="0"/>
          </a:p>
        </p:txBody>
      </p:sp>
      <p:sp>
        <p:nvSpPr>
          <p:cNvPr id="6" name="TextBox 5"/>
          <p:cNvSpPr txBox="1"/>
          <p:nvPr/>
        </p:nvSpPr>
        <p:spPr>
          <a:xfrm>
            <a:off x="457200" y="1973818"/>
            <a:ext cx="2916696" cy="369332"/>
          </a:xfrm>
          <a:prstGeom prst="rect">
            <a:avLst/>
          </a:prstGeom>
          <a:noFill/>
        </p:spPr>
        <p:txBody>
          <a:bodyPr wrap="none" rtlCol="0">
            <a:spAutoFit/>
          </a:bodyPr>
          <a:lstStyle/>
          <a:p>
            <a:r>
              <a:rPr lang="en-US" b="1" dirty="0" smtClean="0"/>
              <a:t>Step 3: Identify participation</a:t>
            </a:r>
            <a:endParaRPr lang="en-US" b="1" dirty="0"/>
          </a:p>
        </p:txBody>
      </p:sp>
      <p:sp>
        <p:nvSpPr>
          <p:cNvPr id="4" name="TextBox 3"/>
          <p:cNvSpPr txBox="1"/>
          <p:nvPr/>
        </p:nvSpPr>
        <p:spPr>
          <a:xfrm>
            <a:off x="1145797" y="2895421"/>
            <a:ext cx="5461047" cy="369332"/>
          </a:xfrm>
          <a:prstGeom prst="rect">
            <a:avLst/>
          </a:prstGeom>
          <a:noFill/>
        </p:spPr>
        <p:txBody>
          <a:bodyPr wrap="none" rtlCol="0">
            <a:spAutoFit/>
          </a:bodyPr>
          <a:lstStyle/>
          <a:p>
            <a:r>
              <a:rPr lang="en-US" dirty="0" smtClean="0"/>
              <a:t>Each person can own zero or more cars – Non obligatory</a:t>
            </a:r>
            <a:endParaRPr lang="en-US" dirty="0"/>
          </a:p>
        </p:txBody>
      </p:sp>
      <p:sp>
        <p:nvSpPr>
          <p:cNvPr id="7" name="TextBox 6"/>
          <p:cNvSpPr txBox="1"/>
          <p:nvPr/>
        </p:nvSpPr>
        <p:spPr>
          <a:xfrm>
            <a:off x="1145797" y="3505021"/>
            <a:ext cx="5467331" cy="369332"/>
          </a:xfrm>
          <a:prstGeom prst="rect">
            <a:avLst/>
          </a:prstGeom>
          <a:noFill/>
        </p:spPr>
        <p:txBody>
          <a:bodyPr wrap="none" rtlCol="0">
            <a:spAutoFit/>
          </a:bodyPr>
          <a:lstStyle/>
          <a:p>
            <a:r>
              <a:rPr lang="en-US" dirty="0" smtClean="0"/>
              <a:t>Each car must belong to exactly one person </a:t>
            </a:r>
            <a:r>
              <a:rPr lang="en-US" dirty="0"/>
              <a:t>– </a:t>
            </a:r>
            <a:r>
              <a:rPr lang="en-US" dirty="0" smtClean="0"/>
              <a:t>Obligatory</a:t>
            </a:r>
            <a:endParaRPr lang="en-US" dirty="0"/>
          </a:p>
        </p:txBody>
      </p:sp>
    </p:spTree>
    <p:extLst>
      <p:ext uri="{BB962C8B-B14F-4D97-AF65-F5344CB8AC3E}">
        <p14:creationId xmlns:p14="http://schemas.microsoft.com/office/powerpoint/2010/main" val="197337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38150"/>
            <a:ext cx="7467600" cy="1200329"/>
          </a:xfrm>
          <a:prstGeom prst="rect">
            <a:avLst/>
          </a:prstGeom>
          <a:noFill/>
        </p:spPr>
        <p:txBody>
          <a:bodyPr wrap="square" rtlCol="0">
            <a:spAutoFit/>
          </a:bodyPr>
          <a:lstStyle/>
          <a:p>
            <a:pPr lvl="0"/>
            <a:r>
              <a:rPr lang="en-US" b="1" dirty="0" smtClean="0"/>
              <a:t>Practice 2 (continued)</a:t>
            </a:r>
            <a:r>
              <a:rPr lang="en-US" dirty="0" smtClean="0"/>
              <a:t>: </a:t>
            </a:r>
            <a:r>
              <a:rPr lang="en-US" dirty="0"/>
              <a:t>A person might own several cars or no cars (</a:t>
            </a:r>
            <a:r>
              <a:rPr lang="en-US" dirty="0" err="1"/>
              <a:t>car_id</a:t>
            </a:r>
            <a:r>
              <a:rPr lang="en-US" dirty="0"/>
              <a:t> is the primary key). Each car is owned by exactly one person (</a:t>
            </a:r>
            <a:r>
              <a:rPr lang="en-US" dirty="0" err="1"/>
              <a:t>person_id</a:t>
            </a:r>
            <a:r>
              <a:rPr lang="en-US" dirty="0"/>
              <a:t> is primary key). Make up two or three attributes other than the indicated primary key</a:t>
            </a:r>
            <a:r>
              <a:rPr lang="en-US" dirty="0" smtClean="0"/>
              <a:t>.</a:t>
            </a:r>
            <a:endParaRPr lang="en-US" dirty="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45471"/>
          <a:stretch/>
        </p:blipFill>
        <p:spPr>
          <a:xfrm>
            <a:off x="914400" y="2467778"/>
            <a:ext cx="6734175" cy="1251734"/>
          </a:xfrm>
          <a:prstGeom prst="rect">
            <a:avLst/>
          </a:prstGeom>
        </p:spPr>
      </p:pic>
      <p:sp>
        <p:nvSpPr>
          <p:cNvPr id="5" name="Line Callout 2 4"/>
          <p:cNvSpPr/>
          <p:nvPr/>
        </p:nvSpPr>
        <p:spPr>
          <a:xfrm>
            <a:off x="2971800" y="1504950"/>
            <a:ext cx="1905000" cy="685800"/>
          </a:xfrm>
          <a:prstGeom prst="borderCallout2">
            <a:avLst>
              <a:gd name="adj1" fmla="val 52485"/>
              <a:gd name="adj2" fmla="val 103282"/>
              <a:gd name="adj3" fmla="val 89432"/>
              <a:gd name="adj4" fmla="val 114610"/>
              <a:gd name="adj5" fmla="val 220131"/>
              <a:gd name="adj6" fmla="val 14648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One person can own many cars</a:t>
            </a:r>
            <a:endParaRPr lang="en-US" dirty="0">
              <a:solidFill>
                <a:schemeClr val="tx1"/>
              </a:solidFill>
            </a:endParaRPr>
          </a:p>
        </p:txBody>
      </p:sp>
      <p:sp>
        <p:nvSpPr>
          <p:cNvPr id="8" name="Line Callout 2 7"/>
          <p:cNvSpPr/>
          <p:nvPr/>
        </p:nvSpPr>
        <p:spPr>
          <a:xfrm>
            <a:off x="838200" y="4095750"/>
            <a:ext cx="1905000" cy="685800"/>
          </a:xfrm>
          <a:prstGeom prst="borderCallout2">
            <a:avLst>
              <a:gd name="adj1" fmla="val 52485"/>
              <a:gd name="adj2" fmla="val 103282"/>
              <a:gd name="adj3" fmla="val 52484"/>
              <a:gd name="adj4" fmla="val 123284"/>
              <a:gd name="adj5" fmla="val -126858"/>
              <a:gd name="adj6" fmla="val 15342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 person need not own a car</a:t>
            </a:r>
            <a:endParaRPr lang="en-US" dirty="0">
              <a:solidFill>
                <a:schemeClr val="tx1"/>
              </a:solidFill>
            </a:endParaRPr>
          </a:p>
        </p:txBody>
      </p:sp>
      <p:sp>
        <p:nvSpPr>
          <p:cNvPr id="9" name="Line Callout 2 8"/>
          <p:cNvSpPr/>
          <p:nvPr/>
        </p:nvSpPr>
        <p:spPr>
          <a:xfrm>
            <a:off x="4953000" y="4095750"/>
            <a:ext cx="1905000" cy="838200"/>
          </a:xfrm>
          <a:prstGeom prst="borderCallout2">
            <a:avLst>
              <a:gd name="adj1" fmla="val -3740"/>
              <a:gd name="adj2" fmla="val 24631"/>
              <a:gd name="adj3" fmla="val -53540"/>
              <a:gd name="adj4" fmla="val 24392"/>
              <a:gd name="adj5" fmla="val -111378"/>
              <a:gd name="adj6" fmla="val 117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Each car must be owned by some person</a:t>
            </a:r>
            <a:endParaRPr lang="en-US" dirty="0">
              <a:solidFill>
                <a:schemeClr val="tx1"/>
              </a:solidFill>
            </a:endParaRPr>
          </a:p>
        </p:txBody>
      </p:sp>
    </p:spTree>
    <p:extLst>
      <p:ext uri="{BB962C8B-B14F-4D97-AF65-F5344CB8AC3E}">
        <p14:creationId xmlns:p14="http://schemas.microsoft.com/office/powerpoint/2010/main" val="415455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90550"/>
            <a:ext cx="8153399" cy="1477328"/>
          </a:xfrm>
          <a:prstGeom prst="rect">
            <a:avLst/>
          </a:prstGeom>
          <a:noFill/>
        </p:spPr>
        <p:txBody>
          <a:bodyPr wrap="square" rtlCol="0">
            <a:spAutoFit/>
          </a:bodyPr>
          <a:lstStyle/>
          <a:p>
            <a:pPr lvl="0"/>
            <a:r>
              <a:rPr lang="en-US" b="1" dirty="0" smtClean="0"/>
              <a:t>Practice 2: </a:t>
            </a:r>
            <a:r>
              <a:rPr lang="en-US" dirty="0" smtClean="0"/>
              <a:t>Construct </a:t>
            </a:r>
            <a:r>
              <a:rPr lang="en-US" dirty="0"/>
              <a:t>an ER diagram for a car insurance company whose customers own one or more cars each. </a:t>
            </a:r>
            <a:r>
              <a:rPr lang="en-US" dirty="0" smtClean="0"/>
              <a:t>Each </a:t>
            </a:r>
            <a:r>
              <a:rPr lang="en-US" dirty="0"/>
              <a:t>insurance policy covers one or more cars, and has </a:t>
            </a:r>
            <a:r>
              <a:rPr lang="en-US" dirty="0" smtClean="0"/>
              <a:t>zero or </a:t>
            </a:r>
            <a:r>
              <a:rPr lang="en-US" dirty="0"/>
              <a:t>more premium payments associated with it. Each payment is for a </a:t>
            </a:r>
            <a:r>
              <a:rPr lang="en-US" dirty="0" smtClean="0"/>
              <a:t>particular policy and for a </a:t>
            </a:r>
            <a:r>
              <a:rPr lang="en-US" dirty="0"/>
              <a:t>period of time and has an associated due date and the date when payment was received</a:t>
            </a:r>
            <a:r>
              <a:rPr lang="en-US" dirty="0" smtClean="0"/>
              <a:t>.</a:t>
            </a:r>
            <a:endParaRPr lang="en-US" dirty="0"/>
          </a:p>
        </p:txBody>
      </p:sp>
      <p:sp>
        <p:nvSpPr>
          <p:cNvPr id="5" name="TextBox 4"/>
          <p:cNvSpPr txBox="1"/>
          <p:nvPr/>
        </p:nvSpPr>
        <p:spPr>
          <a:xfrm>
            <a:off x="457200" y="2507218"/>
            <a:ext cx="5397311" cy="369332"/>
          </a:xfrm>
          <a:prstGeom prst="rect">
            <a:avLst/>
          </a:prstGeom>
          <a:noFill/>
        </p:spPr>
        <p:txBody>
          <a:bodyPr wrap="none" rtlCol="0">
            <a:spAutoFit/>
          </a:bodyPr>
          <a:lstStyle/>
          <a:p>
            <a:r>
              <a:rPr lang="en-US" b="1" dirty="0" smtClean="0"/>
              <a:t>Step 1: Identify the entity types and their primary keys</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876550"/>
            <a:ext cx="7810500" cy="1666875"/>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4819" t="54204"/>
          <a:stretch/>
        </p:blipFill>
        <p:spPr>
          <a:xfrm>
            <a:off x="2502895" y="3209332"/>
            <a:ext cx="1755813" cy="1308616"/>
          </a:xfrm>
          <a:prstGeom prst="rect">
            <a:avLst/>
          </a:prstGeom>
        </p:spPr>
      </p:pic>
    </p:spTree>
    <p:extLst>
      <p:ext uri="{BB962C8B-B14F-4D97-AF65-F5344CB8AC3E}">
        <p14:creationId xmlns:p14="http://schemas.microsoft.com/office/powerpoint/2010/main" val="76831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90550"/>
            <a:ext cx="8153399" cy="1477328"/>
          </a:xfrm>
          <a:prstGeom prst="rect">
            <a:avLst/>
          </a:prstGeom>
          <a:noFill/>
        </p:spPr>
        <p:txBody>
          <a:bodyPr wrap="square" rtlCol="0">
            <a:spAutoFit/>
          </a:bodyPr>
          <a:lstStyle/>
          <a:p>
            <a:pPr lvl="0"/>
            <a:r>
              <a:rPr lang="en-US" b="1" dirty="0" smtClean="0"/>
              <a:t>Practice 2 (continued): </a:t>
            </a:r>
            <a:r>
              <a:rPr lang="en-US" dirty="0" smtClean="0"/>
              <a:t>Construct </a:t>
            </a:r>
            <a:r>
              <a:rPr lang="en-US" dirty="0"/>
              <a:t>an ER diagram for a car insurance company whose customers own one or more cars each. </a:t>
            </a:r>
            <a:r>
              <a:rPr lang="en-US" dirty="0" smtClean="0"/>
              <a:t>Each </a:t>
            </a:r>
            <a:r>
              <a:rPr lang="en-US" dirty="0"/>
              <a:t>insurance policy covers one or more cars, and has </a:t>
            </a:r>
            <a:r>
              <a:rPr lang="en-US" dirty="0" smtClean="0"/>
              <a:t>zero or </a:t>
            </a:r>
            <a:r>
              <a:rPr lang="en-US" dirty="0"/>
              <a:t>more premium payments associated with it. Each payment is for a </a:t>
            </a:r>
            <a:r>
              <a:rPr lang="en-US" dirty="0" smtClean="0"/>
              <a:t>particular </a:t>
            </a:r>
            <a:r>
              <a:rPr lang="en-US" dirty="0"/>
              <a:t>policy and for </a:t>
            </a:r>
            <a:r>
              <a:rPr lang="en-US" dirty="0" smtClean="0"/>
              <a:t>a period </a:t>
            </a:r>
            <a:r>
              <a:rPr lang="en-US" dirty="0"/>
              <a:t>of time and has an associated due date and the date when payment was received</a:t>
            </a:r>
            <a:r>
              <a:rPr lang="en-US" dirty="0" smtClean="0"/>
              <a:t>.</a:t>
            </a:r>
            <a:endParaRPr lang="en-US" dirty="0"/>
          </a:p>
        </p:txBody>
      </p:sp>
      <p:sp>
        <p:nvSpPr>
          <p:cNvPr id="5" name="TextBox 4"/>
          <p:cNvSpPr txBox="1"/>
          <p:nvPr/>
        </p:nvSpPr>
        <p:spPr>
          <a:xfrm>
            <a:off x="457200" y="2343150"/>
            <a:ext cx="3632918" cy="369332"/>
          </a:xfrm>
          <a:prstGeom prst="rect">
            <a:avLst/>
          </a:prstGeom>
          <a:noFill/>
        </p:spPr>
        <p:txBody>
          <a:bodyPr wrap="none" rtlCol="0">
            <a:spAutoFit/>
          </a:bodyPr>
          <a:lstStyle/>
          <a:p>
            <a:r>
              <a:rPr lang="en-US" b="1" dirty="0" smtClean="0"/>
              <a:t>Step 2: Identify relationship degrees</a:t>
            </a:r>
            <a:endParaRPr lang="en-US" b="1" dirty="0"/>
          </a:p>
        </p:txBody>
      </p:sp>
      <p:sp>
        <p:nvSpPr>
          <p:cNvPr id="3" name="TextBox 2"/>
          <p:cNvSpPr txBox="1"/>
          <p:nvPr/>
        </p:nvSpPr>
        <p:spPr>
          <a:xfrm>
            <a:off x="457200" y="2996684"/>
            <a:ext cx="1654620" cy="369332"/>
          </a:xfrm>
          <a:prstGeom prst="rect">
            <a:avLst/>
          </a:prstGeom>
          <a:noFill/>
        </p:spPr>
        <p:txBody>
          <a:bodyPr wrap="none" rtlCol="0">
            <a:spAutoFit/>
          </a:bodyPr>
          <a:lstStyle/>
          <a:p>
            <a:r>
              <a:rPr lang="en-US" dirty="0" smtClean="0"/>
              <a:t>Customer -- Car</a:t>
            </a:r>
            <a:endParaRPr lang="en-US" dirty="0"/>
          </a:p>
        </p:txBody>
      </p:sp>
      <p:sp>
        <p:nvSpPr>
          <p:cNvPr id="7" name="TextBox 6"/>
          <p:cNvSpPr txBox="1"/>
          <p:nvPr/>
        </p:nvSpPr>
        <p:spPr>
          <a:xfrm>
            <a:off x="457200" y="3565267"/>
            <a:ext cx="1293518" cy="369332"/>
          </a:xfrm>
          <a:prstGeom prst="rect">
            <a:avLst/>
          </a:prstGeom>
          <a:noFill/>
        </p:spPr>
        <p:txBody>
          <a:bodyPr wrap="none" rtlCol="0">
            <a:spAutoFit/>
          </a:bodyPr>
          <a:lstStyle/>
          <a:p>
            <a:r>
              <a:rPr lang="en-US" dirty="0" smtClean="0"/>
              <a:t>Policy -- Car</a:t>
            </a:r>
            <a:endParaRPr lang="en-US" dirty="0"/>
          </a:p>
        </p:txBody>
      </p:sp>
      <p:sp>
        <p:nvSpPr>
          <p:cNvPr id="8" name="TextBox 7"/>
          <p:cNvSpPr txBox="1"/>
          <p:nvPr/>
        </p:nvSpPr>
        <p:spPr>
          <a:xfrm>
            <a:off x="457200" y="4107418"/>
            <a:ext cx="1795748" cy="369332"/>
          </a:xfrm>
          <a:prstGeom prst="rect">
            <a:avLst/>
          </a:prstGeom>
          <a:noFill/>
        </p:spPr>
        <p:txBody>
          <a:bodyPr wrap="none" rtlCol="0">
            <a:spAutoFit/>
          </a:bodyPr>
          <a:lstStyle/>
          <a:p>
            <a:r>
              <a:rPr lang="en-US" dirty="0" smtClean="0"/>
              <a:t>Policy -- Payment</a:t>
            </a:r>
            <a:endParaRPr lang="en-US" dirty="0"/>
          </a:p>
        </p:txBody>
      </p:sp>
      <p:sp>
        <p:nvSpPr>
          <p:cNvPr id="9" name="TextBox 8"/>
          <p:cNvSpPr txBox="1"/>
          <p:nvPr/>
        </p:nvSpPr>
        <p:spPr>
          <a:xfrm>
            <a:off x="2851864" y="3565267"/>
            <a:ext cx="486030" cy="369332"/>
          </a:xfrm>
          <a:prstGeom prst="rect">
            <a:avLst/>
          </a:prstGeom>
          <a:noFill/>
        </p:spPr>
        <p:txBody>
          <a:bodyPr wrap="none" rtlCol="0">
            <a:spAutoFit/>
          </a:bodyPr>
          <a:lstStyle/>
          <a:p>
            <a:r>
              <a:rPr lang="en-US" b="1" dirty="0" smtClean="0"/>
              <a:t>1:n</a:t>
            </a:r>
            <a:endParaRPr lang="en-US" b="1" dirty="0"/>
          </a:p>
        </p:txBody>
      </p:sp>
      <p:sp>
        <p:nvSpPr>
          <p:cNvPr id="11" name="TextBox 10"/>
          <p:cNvSpPr txBox="1"/>
          <p:nvPr/>
        </p:nvSpPr>
        <p:spPr>
          <a:xfrm>
            <a:off x="2851864" y="2996684"/>
            <a:ext cx="486030" cy="369332"/>
          </a:xfrm>
          <a:prstGeom prst="rect">
            <a:avLst/>
          </a:prstGeom>
          <a:noFill/>
        </p:spPr>
        <p:txBody>
          <a:bodyPr wrap="none" rtlCol="0">
            <a:spAutoFit/>
          </a:bodyPr>
          <a:lstStyle/>
          <a:p>
            <a:r>
              <a:rPr lang="en-US" b="1" dirty="0" smtClean="0"/>
              <a:t>1:n</a:t>
            </a:r>
            <a:endParaRPr lang="en-US" b="1" dirty="0"/>
          </a:p>
        </p:txBody>
      </p:sp>
      <p:sp>
        <p:nvSpPr>
          <p:cNvPr id="12" name="TextBox 11"/>
          <p:cNvSpPr txBox="1"/>
          <p:nvPr/>
        </p:nvSpPr>
        <p:spPr>
          <a:xfrm>
            <a:off x="2851864" y="4107418"/>
            <a:ext cx="486030" cy="369332"/>
          </a:xfrm>
          <a:prstGeom prst="rect">
            <a:avLst/>
          </a:prstGeom>
          <a:noFill/>
        </p:spPr>
        <p:txBody>
          <a:bodyPr wrap="none" rtlCol="0">
            <a:spAutoFit/>
          </a:bodyPr>
          <a:lstStyle/>
          <a:p>
            <a:r>
              <a:rPr lang="en-US" b="1" dirty="0" smtClean="0"/>
              <a:t>1:n</a:t>
            </a:r>
            <a:endParaRPr lang="en-US" b="1" dirty="0"/>
          </a:p>
        </p:txBody>
      </p:sp>
      <p:sp>
        <p:nvSpPr>
          <p:cNvPr id="13" name="TextBox 12"/>
          <p:cNvSpPr txBox="1"/>
          <p:nvPr/>
        </p:nvSpPr>
        <p:spPr>
          <a:xfrm>
            <a:off x="4672882" y="2343150"/>
            <a:ext cx="3437672" cy="369332"/>
          </a:xfrm>
          <a:prstGeom prst="rect">
            <a:avLst/>
          </a:prstGeom>
          <a:noFill/>
        </p:spPr>
        <p:txBody>
          <a:bodyPr wrap="none" rtlCol="0">
            <a:spAutoFit/>
          </a:bodyPr>
          <a:lstStyle/>
          <a:p>
            <a:r>
              <a:rPr lang="en-US" b="1" dirty="0" smtClean="0"/>
              <a:t>Step 3: Identify participation rules</a:t>
            </a:r>
            <a:endParaRPr lang="en-US" b="1" dirty="0"/>
          </a:p>
        </p:txBody>
      </p:sp>
      <p:sp>
        <p:nvSpPr>
          <p:cNvPr id="14" name="TextBox 13"/>
          <p:cNvSpPr txBox="1"/>
          <p:nvPr/>
        </p:nvSpPr>
        <p:spPr>
          <a:xfrm>
            <a:off x="4672882" y="2996684"/>
            <a:ext cx="2683235" cy="369332"/>
          </a:xfrm>
          <a:prstGeom prst="rect">
            <a:avLst/>
          </a:prstGeom>
          <a:noFill/>
        </p:spPr>
        <p:txBody>
          <a:bodyPr wrap="none" rtlCol="0">
            <a:spAutoFit/>
          </a:bodyPr>
          <a:lstStyle/>
          <a:p>
            <a:r>
              <a:rPr lang="en-US" dirty="0" smtClean="0"/>
              <a:t>Customer, Car: Obligatory </a:t>
            </a:r>
            <a:endParaRPr lang="en-US" dirty="0"/>
          </a:p>
        </p:txBody>
      </p:sp>
      <p:sp>
        <p:nvSpPr>
          <p:cNvPr id="15" name="TextBox 14"/>
          <p:cNvSpPr txBox="1"/>
          <p:nvPr/>
        </p:nvSpPr>
        <p:spPr>
          <a:xfrm>
            <a:off x="4672882" y="3531527"/>
            <a:ext cx="2276714" cy="369332"/>
          </a:xfrm>
          <a:prstGeom prst="rect">
            <a:avLst/>
          </a:prstGeom>
          <a:noFill/>
        </p:spPr>
        <p:txBody>
          <a:bodyPr wrap="none" rtlCol="0">
            <a:spAutoFit/>
          </a:bodyPr>
          <a:lstStyle/>
          <a:p>
            <a:r>
              <a:rPr lang="en-US" dirty="0" smtClean="0"/>
              <a:t>Car, Policy: Obligatory </a:t>
            </a:r>
            <a:endParaRPr lang="en-US" dirty="0"/>
          </a:p>
        </p:txBody>
      </p:sp>
      <p:sp>
        <p:nvSpPr>
          <p:cNvPr id="19" name="TextBox 18"/>
          <p:cNvSpPr txBox="1"/>
          <p:nvPr/>
        </p:nvSpPr>
        <p:spPr>
          <a:xfrm>
            <a:off x="4672882" y="4108307"/>
            <a:ext cx="4331122" cy="369332"/>
          </a:xfrm>
          <a:prstGeom prst="rect">
            <a:avLst/>
          </a:prstGeom>
          <a:noFill/>
        </p:spPr>
        <p:txBody>
          <a:bodyPr wrap="none" rtlCol="0">
            <a:spAutoFit/>
          </a:bodyPr>
          <a:lstStyle/>
          <a:p>
            <a:r>
              <a:rPr lang="en-US" dirty="0" smtClean="0"/>
              <a:t>Policy: Non-obligatory; Payment: Obligatory </a:t>
            </a:r>
            <a:endParaRPr lang="en-US" dirty="0"/>
          </a:p>
        </p:txBody>
      </p:sp>
    </p:spTree>
    <p:extLst>
      <p:ext uri="{BB962C8B-B14F-4D97-AF65-F5344CB8AC3E}">
        <p14:creationId xmlns:p14="http://schemas.microsoft.com/office/powerpoint/2010/main" val="76723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P spid="8" grpId="0"/>
      <p:bldP spid="9" grpId="0"/>
      <p:bldP spid="11" grpId="0"/>
      <p:bldP spid="12" grpId="0"/>
      <p:bldP spid="13" grpId="0"/>
      <p:bldP spid="14" grpId="0"/>
      <p:bldP spid="15" grpId="0"/>
      <p:bldP spid="1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96156" y="285750"/>
            <a:ext cx="1654620" cy="369332"/>
          </a:xfrm>
          <a:prstGeom prst="rect">
            <a:avLst/>
          </a:prstGeom>
          <a:noFill/>
        </p:spPr>
        <p:txBody>
          <a:bodyPr wrap="none" rtlCol="0">
            <a:spAutoFit/>
          </a:bodyPr>
          <a:lstStyle/>
          <a:p>
            <a:r>
              <a:rPr lang="en-US" dirty="0" smtClean="0"/>
              <a:t>Customer -- Car</a:t>
            </a:r>
            <a:endParaRPr lang="en-US" dirty="0"/>
          </a:p>
        </p:txBody>
      </p:sp>
      <p:sp>
        <p:nvSpPr>
          <p:cNvPr id="6" name="TextBox 5"/>
          <p:cNvSpPr txBox="1"/>
          <p:nvPr/>
        </p:nvSpPr>
        <p:spPr>
          <a:xfrm>
            <a:off x="1396156" y="624290"/>
            <a:ext cx="1289327" cy="369332"/>
          </a:xfrm>
          <a:prstGeom prst="rect">
            <a:avLst/>
          </a:prstGeom>
          <a:noFill/>
        </p:spPr>
        <p:txBody>
          <a:bodyPr wrap="none" rtlCol="0">
            <a:spAutoFit/>
          </a:bodyPr>
          <a:lstStyle/>
          <a:p>
            <a:r>
              <a:rPr lang="en-US" dirty="0" smtClean="0"/>
              <a:t>Car -- Policy</a:t>
            </a:r>
            <a:endParaRPr lang="en-US" dirty="0"/>
          </a:p>
        </p:txBody>
      </p:sp>
      <p:sp>
        <p:nvSpPr>
          <p:cNvPr id="7" name="TextBox 6"/>
          <p:cNvSpPr txBox="1"/>
          <p:nvPr/>
        </p:nvSpPr>
        <p:spPr>
          <a:xfrm>
            <a:off x="1396156" y="982329"/>
            <a:ext cx="1795748" cy="369332"/>
          </a:xfrm>
          <a:prstGeom prst="rect">
            <a:avLst/>
          </a:prstGeom>
          <a:noFill/>
        </p:spPr>
        <p:txBody>
          <a:bodyPr wrap="none" rtlCol="0">
            <a:spAutoFit/>
          </a:bodyPr>
          <a:lstStyle/>
          <a:p>
            <a:r>
              <a:rPr lang="en-US" dirty="0" smtClean="0"/>
              <a:t>Policy -- Payment</a:t>
            </a:r>
            <a:endParaRPr lang="en-US" dirty="0"/>
          </a:p>
        </p:txBody>
      </p:sp>
      <p:sp>
        <p:nvSpPr>
          <p:cNvPr id="8" name="TextBox 7"/>
          <p:cNvSpPr txBox="1"/>
          <p:nvPr/>
        </p:nvSpPr>
        <p:spPr>
          <a:xfrm>
            <a:off x="3288878" y="624290"/>
            <a:ext cx="486030" cy="369332"/>
          </a:xfrm>
          <a:prstGeom prst="rect">
            <a:avLst/>
          </a:prstGeom>
          <a:noFill/>
        </p:spPr>
        <p:txBody>
          <a:bodyPr wrap="none" rtlCol="0">
            <a:spAutoFit/>
          </a:bodyPr>
          <a:lstStyle/>
          <a:p>
            <a:r>
              <a:rPr lang="en-US" b="1" dirty="0" smtClean="0"/>
              <a:t>1:n</a:t>
            </a:r>
            <a:endParaRPr lang="en-US" b="1" dirty="0"/>
          </a:p>
        </p:txBody>
      </p:sp>
      <p:sp>
        <p:nvSpPr>
          <p:cNvPr id="9" name="TextBox 8"/>
          <p:cNvSpPr txBox="1"/>
          <p:nvPr/>
        </p:nvSpPr>
        <p:spPr>
          <a:xfrm>
            <a:off x="3288878" y="285750"/>
            <a:ext cx="486030" cy="369332"/>
          </a:xfrm>
          <a:prstGeom prst="rect">
            <a:avLst/>
          </a:prstGeom>
          <a:noFill/>
        </p:spPr>
        <p:txBody>
          <a:bodyPr wrap="none" rtlCol="0">
            <a:spAutoFit/>
          </a:bodyPr>
          <a:lstStyle/>
          <a:p>
            <a:r>
              <a:rPr lang="en-US" b="1" dirty="0" smtClean="0"/>
              <a:t>1:n</a:t>
            </a:r>
            <a:endParaRPr lang="en-US" b="1" dirty="0"/>
          </a:p>
        </p:txBody>
      </p:sp>
      <p:sp>
        <p:nvSpPr>
          <p:cNvPr id="10" name="TextBox 9"/>
          <p:cNvSpPr txBox="1"/>
          <p:nvPr/>
        </p:nvSpPr>
        <p:spPr>
          <a:xfrm>
            <a:off x="3288878" y="982329"/>
            <a:ext cx="486030" cy="369332"/>
          </a:xfrm>
          <a:prstGeom prst="rect">
            <a:avLst/>
          </a:prstGeom>
          <a:noFill/>
        </p:spPr>
        <p:txBody>
          <a:bodyPr wrap="none" rtlCol="0">
            <a:spAutoFit/>
          </a:bodyPr>
          <a:lstStyle/>
          <a:p>
            <a:r>
              <a:rPr lang="en-US" b="1" dirty="0" smtClean="0"/>
              <a:t>1:n</a:t>
            </a:r>
            <a:endParaRPr lang="en-US" b="1" dirty="0"/>
          </a:p>
        </p:txBody>
      </p:sp>
      <p:sp>
        <p:nvSpPr>
          <p:cNvPr id="11" name="TextBox 10"/>
          <p:cNvSpPr txBox="1"/>
          <p:nvPr/>
        </p:nvSpPr>
        <p:spPr>
          <a:xfrm>
            <a:off x="4050878" y="285750"/>
            <a:ext cx="2683235" cy="369332"/>
          </a:xfrm>
          <a:prstGeom prst="rect">
            <a:avLst/>
          </a:prstGeom>
          <a:noFill/>
        </p:spPr>
        <p:txBody>
          <a:bodyPr wrap="none" rtlCol="0">
            <a:spAutoFit/>
          </a:bodyPr>
          <a:lstStyle/>
          <a:p>
            <a:r>
              <a:rPr lang="en-US" dirty="0" smtClean="0"/>
              <a:t>Customer, Car: Obligatory </a:t>
            </a:r>
            <a:endParaRPr lang="en-US" dirty="0"/>
          </a:p>
        </p:txBody>
      </p:sp>
      <p:sp>
        <p:nvSpPr>
          <p:cNvPr id="12" name="TextBox 11"/>
          <p:cNvSpPr txBox="1"/>
          <p:nvPr/>
        </p:nvSpPr>
        <p:spPr>
          <a:xfrm>
            <a:off x="4050878" y="590550"/>
            <a:ext cx="2276714" cy="369332"/>
          </a:xfrm>
          <a:prstGeom prst="rect">
            <a:avLst/>
          </a:prstGeom>
          <a:noFill/>
        </p:spPr>
        <p:txBody>
          <a:bodyPr wrap="none" rtlCol="0">
            <a:spAutoFit/>
          </a:bodyPr>
          <a:lstStyle/>
          <a:p>
            <a:r>
              <a:rPr lang="en-US" dirty="0" smtClean="0"/>
              <a:t>Car, Policy: Obligatory </a:t>
            </a:r>
            <a:endParaRPr lang="en-US" dirty="0"/>
          </a:p>
        </p:txBody>
      </p:sp>
      <p:sp>
        <p:nvSpPr>
          <p:cNvPr id="13" name="TextBox 12"/>
          <p:cNvSpPr txBox="1"/>
          <p:nvPr/>
        </p:nvSpPr>
        <p:spPr>
          <a:xfrm>
            <a:off x="4050878" y="983218"/>
            <a:ext cx="4331122" cy="369332"/>
          </a:xfrm>
          <a:prstGeom prst="rect">
            <a:avLst/>
          </a:prstGeom>
          <a:noFill/>
        </p:spPr>
        <p:txBody>
          <a:bodyPr wrap="none" rtlCol="0">
            <a:spAutoFit/>
          </a:bodyPr>
          <a:lstStyle/>
          <a:p>
            <a:r>
              <a:rPr lang="en-US" dirty="0" smtClean="0"/>
              <a:t>Policy: Non-obligatory; Payment: Obligatory </a:t>
            </a:r>
            <a:endParaRPr lang="en-US" dirty="0"/>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t="10181"/>
          <a:stretch/>
        </p:blipFill>
        <p:spPr>
          <a:xfrm>
            <a:off x="1928812" y="1607545"/>
            <a:ext cx="5286375" cy="3174005"/>
          </a:xfrm>
          <a:prstGeom prst="rect">
            <a:avLst/>
          </a:prstGeom>
        </p:spPr>
      </p:pic>
    </p:spTree>
    <p:extLst>
      <p:ext uri="{BB962C8B-B14F-4D97-AF65-F5344CB8AC3E}">
        <p14:creationId xmlns:p14="http://schemas.microsoft.com/office/powerpoint/2010/main" val="21584713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90550"/>
            <a:ext cx="8153399" cy="1477328"/>
          </a:xfrm>
          <a:prstGeom prst="rect">
            <a:avLst/>
          </a:prstGeom>
          <a:noFill/>
        </p:spPr>
        <p:txBody>
          <a:bodyPr wrap="square" rtlCol="0">
            <a:spAutoFit/>
          </a:bodyPr>
          <a:lstStyle/>
          <a:p>
            <a:pPr lvl="0"/>
            <a:r>
              <a:rPr lang="en-US" b="1" dirty="0" smtClean="0"/>
              <a:t>Practice 3: </a:t>
            </a:r>
            <a:r>
              <a:rPr lang="en-US" dirty="0"/>
              <a:t>A course can have many sections or none. Each section is of exactly one course</a:t>
            </a:r>
            <a:r>
              <a:rPr lang="en-US" dirty="0" smtClean="0"/>
              <a:t>. A student can be registered for several sections or none. A section could have many students or none and a section must have exactly one instructor. An instructor could be teaching many sections or none. Each student has an instructor as advisor. Each instructor might be the advisor for many students or none.</a:t>
            </a:r>
            <a:endParaRPr lang="en-US" dirty="0"/>
          </a:p>
        </p:txBody>
      </p:sp>
      <p:sp>
        <p:nvSpPr>
          <p:cNvPr id="5" name="TextBox 4"/>
          <p:cNvSpPr txBox="1"/>
          <p:nvPr/>
        </p:nvSpPr>
        <p:spPr>
          <a:xfrm>
            <a:off x="457200" y="2278618"/>
            <a:ext cx="5397311" cy="369332"/>
          </a:xfrm>
          <a:prstGeom prst="rect">
            <a:avLst/>
          </a:prstGeom>
          <a:noFill/>
        </p:spPr>
        <p:txBody>
          <a:bodyPr wrap="none" rtlCol="0">
            <a:spAutoFit/>
          </a:bodyPr>
          <a:lstStyle/>
          <a:p>
            <a:r>
              <a:rPr lang="en-US" b="1" dirty="0" smtClean="0"/>
              <a:t>Step 1: Identify the entity types and their primary keys</a:t>
            </a:r>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2724150"/>
            <a:ext cx="7524750" cy="1666875"/>
          </a:xfrm>
          <a:prstGeom prst="rect">
            <a:avLst/>
          </a:prstGeom>
        </p:spPr>
      </p:pic>
    </p:spTree>
    <p:extLst>
      <p:ext uri="{BB962C8B-B14F-4D97-AF65-F5344CB8AC3E}">
        <p14:creationId xmlns:p14="http://schemas.microsoft.com/office/powerpoint/2010/main" val="2222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90550"/>
            <a:ext cx="8153399" cy="1200329"/>
          </a:xfrm>
          <a:prstGeom prst="rect">
            <a:avLst/>
          </a:prstGeom>
          <a:noFill/>
        </p:spPr>
        <p:txBody>
          <a:bodyPr wrap="square" rtlCol="0">
            <a:spAutoFit/>
          </a:bodyPr>
          <a:lstStyle/>
          <a:p>
            <a:pPr lvl="0"/>
            <a:r>
              <a:rPr lang="en-US" b="1" dirty="0" smtClean="0"/>
              <a:t>Practice 3 (continued): </a:t>
            </a:r>
            <a:r>
              <a:rPr lang="en-US" dirty="0"/>
              <a:t>A course can have many sections or none. Each section is of exactly one course</a:t>
            </a:r>
            <a:r>
              <a:rPr lang="en-US" dirty="0" smtClean="0"/>
              <a:t>. A student can be registered for several sections or none. A section could have many students or none and a section must have exactly one instructor. An instructor could be teaching many sections or none.</a:t>
            </a:r>
            <a:endParaRPr lang="en-US" dirty="0"/>
          </a:p>
        </p:txBody>
      </p:sp>
      <p:sp>
        <p:nvSpPr>
          <p:cNvPr id="5" name="TextBox 4"/>
          <p:cNvSpPr txBox="1"/>
          <p:nvPr/>
        </p:nvSpPr>
        <p:spPr>
          <a:xfrm>
            <a:off x="457200" y="1973818"/>
            <a:ext cx="3685817" cy="369332"/>
          </a:xfrm>
          <a:prstGeom prst="rect">
            <a:avLst/>
          </a:prstGeom>
          <a:noFill/>
        </p:spPr>
        <p:txBody>
          <a:bodyPr wrap="none" rtlCol="0">
            <a:spAutoFit/>
          </a:bodyPr>
          <a:lstStyle/>
          <a:p>
            <a:r>
              <a:rPr lang="en-US" b="1" dirty="0" smtClean="0"/>
              <a:t>Step 2: Identify relationship degrees </a:t>
            </a:r>
            <a:endParaRPr lang="en-US" b="1" dirty="0"/>
          </a:p>
        </p:txBody>
      </p:sp>
      <p:sp>
        <p:nvSpPr>
          <p:cNvPr id="6" name="TextBox 5"/>
          <p:cNvSpPr txBox="1"/>
          <p:nvPr/>
        </p:nvSpPr>
        <p:spPr>
          <a:xfrm>
            <a:off x="520996" y="2724150"/>
            <a:ext cx="1772473" cy="369332"/>
          </a:xfrm>
          <a:prstGeom prst="rect">
            <a:avLst/>
          </a:prstGeom>
          <a:noFill/>
        </p:spPr>
        <p:txBody>
          <a:bodyPr wrap="none" rtlCol="0">
            <a:spAutoFit/>
          </a:bodyPr>
          <a:lstStyle/>
          <a:p>
            <a:r>
              <a:rPr lang="en-US" dirty="0" smtClean="0"/>
              <a:t>Course -- Section</a:t>
            </a:r>
            <a:endParaRPr lang="en-US" dirty="0"/>
          </a:p>
        </p:txBody>
      </p:sp>
      <p:sp>
        <p:nvSpPr>
          <p:cNvPr id="7" name="TextBox 6"/>
          <p:cNvSpPr txBox="1"/>
          <p:nvPr/>
        </p:nvSpPr>
        <p:spPr>
          <a:xfrm>
            <a:off x="520996" y="3292733"/>
            <a:ext cx="1862498" cy="369332"/>
          </a:xfrm>
          <a:prstGeom prst="rect">
            <a:avLst/>
          </a:prstGeom>
          <a:noFill/>
        </p:spPr>
        <p:txBody>
          <a:bodyPr wrap="none" rtlCol="0">
            <a:spAutoFit/>
          </a:bodyPr>
          <a:lstStyle/>
          <a:p>
            <a:r>
              <a:rPr lang="en-US" dirty="0" smtClean="0"/>
              <a:t>Student -- Section</a:t>
            </a:r>
            <a:endParaRPr lang="en-US" dirty="0"/>
          </a:p>
        </p:txBody>
      </p:sp>
      <p:sp>
        <p:nvSpPr>
          <p:cNvPr id="8" name="TextBox 7"/>
          <p:cNvSpPr txBox="1"/>
          <p:nvPr/>
        </p:nvSpPr>
        <p:spPr>
          <a:xfrm>
            <a:off x="520996" y="3834884"/>
            <a:ext cx="2098614" cy="369332"/>
          </a:xfrm>
          <a:prstGeom prst="rect">
            <a:avLst/>
          </a:prstGeom>
          <a:noFill/>
        </p:spPr>
        <p:txBody>
          <a:bodyPr wrap="none" rtlCol="0">
            <a:spAutoFit/>
          </a:bodyPr>
          <a:lstStyle/>
          <a:p>
            <a:r>
              <a:rPr lang="en-US" dirty="0" smtClean="0"/>
              <a:t>Instructor – Section </a:t>
            </a:r>
            <a:endParaRPr lang="en-US" dirty="0"/>
          </a:p>
        </p:txBody>
      </p:sp>
      <p:sp>
        <p:nvSpPr>
          <p:cNvPr id="9" name="TextBox 8"/>
          <p:cNvSpPr txBox="1"/>
          <p:nvPr/>
        </p:nvSpPr>
        <p:spPr>
          <a:xfrm>
            <a:off x="2915660" y="3292733"/>
            <a:ext cx="559769" cy="369332"/>
          </a:xfrm>
          <a:prstGeom prst="rect">
            <a:avLst/>
          </a:prstGeom>
          <a:noFill/>
        </p:spPr>
        <p:txBody>
          <a:bodyPr wrap="none" rtlCol="0">
            <a:spAutoFit/>
          </a:bodyPr>
          <a:lstStyle/>
          <a:p>
            <a:r>
              <a:rPr lang="en-US" b="1" dirty="0"/>
              <a:t>m</a:t>
            </a:r>
            <a:r>
              <a:rPr lang="en-US" b="1" dirty="0" smtClean="0"/>
              <a:t>:n</a:t>
            </a:r>
            <a:endParaRPr lang="en-US" b="1" dirty="0"/>
          </a:p>
        </p:txBody>
      </p:sp>
      <p:sp>
        <p:nvSpPr>
          <p:cNvPr id="10" name="TextBox 9"/>
          <p:cNvSpPr txBox="1"/>
          <p:nvPr/>
        </p:nvSpPr>
        <p:spPr>
          <a:xfrm>
            <a:off x="2915660" y="2724150"/>
            <a:ext cx="486030" cy="369332"/>
          </a:xfrm>
          <a:prstGeom prst="rect">
            <a:avLst/>
          </a:prstGeom>
          <a:noFill/>
        </p:spPr>
        <p:txBody>
          <a:bodyPr wrap="none" rtlCol="0">
            <a:spAutoFit/>
          </a:bodyPr>
          <a:lstStyle/>
          <a:p>
            <a:r>
              <a:rPr lang="en-US" b="1" dirty="0" smtClean="0"/>
              <a:t>1:n</a:t>
            </a:r>
            <a:endParaRPr lang="en-US" b="1" dirty="0"/>
          </a:p>
        </p:txBody>
      </p:sp>
      <p:sp>
        <p:nvSpPr>
          <p:cNvPr id="11" name="TextBox 10"/>
          <p:cNvSpPr txBox="1"/>
          <p:nvPr/>
        </p:nvSpPr>
        <p:spPr>
          <a:xfrm>
            <a:off x="2915660" y="3834884"/>
            <a:ext cx="486030" cy="369332"/>
          </a:xfrm>
          <a:prstGeom prst="rect">
            <a:avLst/>
          </a:prstGeom>
          <a:noFill/>
        </p:spPr>
        <p:txBody>
          <a:bodyPr wrap="none" rtlCol="0">
            <a:spAutoFit/>
          </a:bodyPr>
          <a:lstStyle/>
          <a:p>
            <a:r>
              <a:rPr lang="en-US" b="1" dirty="0" smtClean="0"/>
              <a:t>1:n</a:t>
            </a:r>
            <a:endParaRPr lang="en-US" b="1" dirty="0"/>
          </a:p>
        </p:txBody>
      </p:sp>
      <p:sp>
        <p:nvSpPr>
          <p:cNvPr id="12" name="TextBox 11"/>
          <p:cNvSpPr txBox="1"/>
          <p:nvPr/>
        </p:nvSpPr>
        <p:spPr>
          <a:xfrm>
            <a:off x="4736678" y="2724150"/>
            <a:ext cx="3709990" cy="369332"/>
          </a:xfrm>
          <a:prstGeom prst="rect">
            <a:avLst/>
          </a:prstGeom>
          <a:noFill/>
        </p:spPr>
        <p:txBody>
          <a:bodyPr wrap="none" rtlCol="0">
            <a:spAutoFit/>
          </a:bodyPr>
          <a:lstStyle/>
          <a:p>
            <a:r>
              <a:rPr lang="en-US" dirty="0" smtClean="0"/>
              <a:t>Course: Optional; Section: Obligatory </a:t>
            </a:r>
            <a:endParaRPr lang="en-US" dirty="0"/>
          </a:p>
        </p:txBody>
      </p:sp>
      <p:sp>
        <p:nvSpPr>
          <p:cNvPr id="13" name="TextBox 12"/>
          <p:cNvSpPr txBox="1"/>
          <p:nvPr/>
        </p:nvSpPr>
        <p:spPr>
          <a:xfrm>
            <a:off x="4736678" y="3258993"/>
            <a:ext cx="3634969" cy="369332"/>
          </a:xfrm>
          <a:prstGeom prst="rect">
            <a:avLst/>
          </a:prstGeom>
          <a:noFill/>
        </p:spPr>
        <p:txBody>
          <a:bodyPr wrap="none" rtlCol="0">
            <a:spAutoFit/>
          </a:bodyPr>
          <a:lstStyle/>
          <a:p>
            <a:r>
              <a:rPr lang="en-US" dirty="0" smtClean="0"/>
              <a:t>Student: Optional</a:t>
            </a:r>
            <a:r>
              <a:rPr lang="en-US" dirty="0"/>
              <a:t>;</a:t>
            </a:r>
            <a:r>
              <a:rPr lang="en-US" dirty="0" smtClean="0"/>
              <a:t> Section; Optional </a:t>
            </a:r>
            <a:endParaRPr lang="en-US" dirty="0"/>
          </a:p>
        </p:txBody>
      </p:sp>
      <p:sp>
        <p:nvSpPr>
          <p:cNvPr id="14" name="TextBox 13"/>
          <p:cNvSpPr txBox="1"/>
          <p:nvPr/>
        </p:nvSpPr>
        <p:spPr>
          <a:xfrm>
            <a:off x="4736678" y="3835773"/>
            <a:ext cx="4034566" cy="369332"/>
          </a:xfrm>
          <a:prstGeom prst="rect">
            <a:avLst/>
          </a:prstGeom>
          <a:noFill/>
        </p:spPr>
        <p:txBody>
          <a:bodyPr wrap="none" rtlCol="0">
            <a:spAutoFit/>
          </a:bodyPr>
          <a:lstStyle/>
          <a:p>
            <a:r>
              <a:rPr lang="en-US" dirty="0" smtClean="0"/>
              <a:t>Section: Obligatory; Instructor : Optional </a:t>
            </a:r>
            <a:endParaRPr lang="en-US" dirty="0"/>
          </a:p>
        </p:txBody>
      </p:sp>
      <p:sp>
        <p:nvSpPr>
          <p:cNvPr id="15" name="TextBox 14"/>
          <p:cNvSpPr txBox="1"/>
          <p:nvPr/>
        </p:nvSpPr>
        <p:spPr>
          <a:xfrm>
            <a:off x="4672882" y="1962150"/>
            <a:ext cx="3437672" cy="369332"/>
          </a:xfrm>
          <a:prstGeom prst="rect">
            <a:avLst/>
          </a:prstGeom>
          <a:noFill/>
        </p:spPr>
        <p:txBody>
          <a:bodyPr wrap="none" rtlCol="0">
            <a:spAutoFit/>
          </a:bodyPr>
          <a:lstStyle/>
          <a:p>
            <a:r>
              <a:rPr lang="en-US" b="1" dirty="0" smtClean="0"/>
              <a:t>Step 3: Identify participation rules</a:t>
            </a:r>
            <a:endParaRPr lang="en-US" b="1" dirty="0"/>
          </a:p>
        </p:txBody>
      </p:sp>
      <p:sp>
        <p:nvSpPr>
          <p:cNvPr id="16" name="TextBox 15"/>
          <p:cNvSpPr txBox="1"/>
          <p:nvPr/>
        </p:nvSpPr>
        <p:spPr>
          <a:xfrm>
            <a:off x="533400" y="4411329"/>
            <a:ext cx="2090124" cy="369332"/>
          </a:xfrm>
          <a:prstGeom prst="rect">
            <a:avLst/>
          </a:prstGeom>
          <a:noFill/>
        </p:spPr>
        <p:txBody>
          <a:bodyPr wrap="none" rtlCol="0">
            <a:spAutoFit/>
          </a:bodyPr>
          <a:lstStyle/>
          <a:p>
            <a:r>
              <a:rPr lang="en-US" dirty="0" smtClean="0"/>
              <a:t>Instructor -- Student</a:t>
            </a:r>
            <a:endParaRPr lang="en-US" dirty="0"/>
          </a:p>
        </p:txBody>
      </p:sp>
      <p:sp>
        <p:nvSpPr>
          <p:cNvPr id="17" name="TextBox 16"/>
          <p:cNvSpPr txBox="1"/>
          <p:nvPr/>
        </p:nvSpPr>
        <p:spPr>
          <a:xfrm>
            <a:off x="2928064" y="4411329"/>
            <a:ext cx="486030" cy="369332"/>
          </a:xfrm>
          <a:prstGeom prst="rect">
            <a:avLst/>
          </a:prstGeom>
          <a:noFill/>
        </p:spPr>
        <p:txBody>
          <a:bodyPr wrap="none" rtlCol="0">
            <a:spAutoFit/>
          </a:bodyPr>
          <a:lstStyle/>
          <a:p>
            <a:r>
              <a:rPr lang="en-US" b="1" dirty="0" smtClean="0"/>
              <a:t>1:n</a:t>
            </a:r>
            <a:endParaRPr lang="en-US" b="1" dirty="0"/>
          </a:p>
        </p:txBody>
      </p:sp>
      <p:sp>
        <p:nvSpPr>
          <p:cNvPr id="18" name="TextBox 17"/>
          <p:cNvSpPr txBox="1"/>
          <p:nvPr/>
        </p:nvSpPr>
        <p:spPr>
          <a:xfrm>
            <a:off x="4749082" y="4412218"/>
            <a:ext cx="4080541" cy="369332"/>
          </a:xfrm>
          <a:prstGeom prst="rect">
            <a:avLst/>
          </a:prstGeom>
          <a:noFill/>
        </p:spPr>
        <p:txBody>
          <a:bodyPr wrap="none" rtlCol="0">
            <a:spAutoFit/>
          </a:bodyPr>
          <a:lstStyle/>
          <a:p>
            <a:r>
              <a:rPr lang="en-US" dirty="0" smtClean="0"/>
              <a:t>Student: Obligatory; Instructor : Optional </a:t>
            </a:r>
            <a:endParaRPr lang="en-US" dirty="0"/>
          </a:p>
        </p:txBody>
      </p:sp>
    </p:spTree>
    <p:extLst>
      <p:ext uri="{BB962C8B-B14F-4D97-AF65-F5344CB8AC3E}">
        <p14:creationId xmlns:p14="http://schemas.microsoft.com/office/powerpoint/2010/main" val="178846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838200" y="133350"/>
            <a:ext cx="6922794" cy="369332"/>
            <a:chOff x="1000051" y="133350"/>
            <a:chExt cx="6922794" cy="369332"/>
          </a:xfrm>
        </p:grpSpPr>
        <p:sp>
          <p:nvSpPr>
            <p:cNvPr id="3" name="TextBox 2"/>
            <p:cNvSpPr txBox="1"/>
            <p:nvPr/>
          </p:nvSpPr>
          <p:spPr>
            <a:xfrm>
              <a:off x="1000051" y="133350"/>
              <a:ext cx="1772473" cy="369332"/>
            </a:xfrm>
            <a:prstGeom prst="rect">
              <a:avLst/>
            </a:prstGeom>
            <a:noFill/>
          </p:spPr>
          <p:txBody>
            <a:bodyPr wrap="none" rtlCol="0">
              <a:spAutoFit/>
            </a:bodyPr>
            <a:lstStyle/>
            <a:p>
              <a:r>
                <a:rPr lang="en-US" dirty="0" smtClean="0"/>
                <a:t>Course -- Section</a:t>
              </a:r>
              <a:endParaRPr lang="en-US" dirty="0"/>
            </a:p>
          </p:txBody>
        </p:sp>
        <p:sp>
          <p:nvSpPr>
            <p:cNvPr id="7" name="TextBox 6"/>
            <p:cNvSpPr txBox="1"/>
            <p:nvPr/>
          </p:nvSpPr>
          <p:spPr>
            <a:xfrm>
              <a:off x="3394715" y="133350"/>
              <a:ext cx="486030" cy="369332"/>
            </a:xfrm>
            <a:prstGeom prst="rect">
              <a:avLst/>
            </a:prstGeom>
            <a:noFill/>
          </p:spPr>
          <p:txBody>
            <a:bodyPr wrap="none" rtlCol="0">
              <a:spAutoFit/>
            </a:bodyPr>
            <a:lstStyle/>
            <a:p>
              <a:r>
                <a:rPr lang="en-US" b="1" dirty="0" smtClean="0"/>
                <a:t>1:n</a:t>
              </a:r>
              <a:endParaRPr lang="en-US" b="1" dirty="0"/>
            </a:p>
          </p:txBody>
        </p:sp>
        <p:sp>
          <p:nvSpPr>
            <p:cNvPr id="9" name="TextBox 8"/>
            <p:cNvSpPr txBox="1"/>
            <p:nvPr/>
          </p:nvSpPr>
          <p:spPr>
            <a:xfrm>
              <a:off x="4212855" y="133350"/>
              <a:ext cx="3709990" cy="369332"/>
            </a:xfrm>
            <a:prstGeom prst="rect">
              <a:avLst/>
            </a:prstGeom>
            <a:noFill/>
          </p:spPr>
          <p:txBody>
            <a:bodyPr wrap="none" rtlCol="0">
              <a:spAutoFit/>
            </a:bodyPr>
            <a:lstStyle/>
            <a:p>
              <a:r>
                <a:rPr lang="en-US" dirty="0" smtClean="0"/>
                <a:t>Course: Optional; Section: Obligatory </a:t>
              </a:r>
              <a:endParaRPr lang="en-US" dirty="0"/>
            </a:p>
          </p:txBody>
        </p:sp>
      </p:grpSp>
      <p:grpSp>
        <p:nvGrpSpPr>
          <p:cNvPr id="17" name="Group 16"/>
          <p:cNvGrpSpPr/>
          <p:nvPr/>
        </p:nvGrpSpPr>
        <p:grpSpPr>
          <a:xfrm>
            <a:off x="838200" y="452007"/>
            <a:ext cx="6847773" cy="403072"/>
            <a:chOff x="1000051" y="438150"/>
            <a:chExt cx="6847773" cy="403072"/>
          </a:xfrm>
        </p:grpSpPr>
        <p:sp>
          <p:nvSpPr>
            <p:cNvPr id="4" name="TextBox 3"/>
            <p:cNvSpPr txBox="1"/>
            <p:nvPr/>
          </p:nvSpPr>
          <p:spPr>
            <a:xfrm>
              <a:off x="1000051" y="471890"/>
              <a:ext cx="1862498" cy="369332"/>
            </a:xfrm>
            <a:prstGeom prst="rect">
              <a:avLst/>
            </a:prstGeom>
            <a:noFill/>
          </p:spPr>
          <p:txBody>
            <a:bodyPr wrap="none" rtlCol="0">
              <a:spAutoFit/>
            </a:bodyPr>
            <a:lstStyle/>
            <a:p>
              <a:r>
                <a:rPr lang="en-US" dirty="0" smtClean="0"/>
                <a:t>Student -- Section</a:t>
              </a:r>
              <a:endParaRPr lang="en-US" dirty="0"/>
            </a:p>
          </p:txBody>
        </p:sp>
        <p:sp>
          <p:nvSpPr>
            <p:cNvPr id="6" name="TextBox 5"/>
            <p:cNvSpPr txBox="1"/>
            <p:nvPr/>
          </p:nvSpPr>
          <p:spPr>
            <a:xfrm>
              <a:off x="3394715" y="471890"/>
              <a:ext cx="559769" cy="369332"/>
            </a:xfrm>
            <a:prstGeom prst="rect">
              <a:avLst/>
            </a:prstGeom>
            <a:noFill/>
          </p:spPr>
          <p:txBody>
            <a:bodyPr wrap="none" rtlCol="0">
              <a:spAutoFit/>
            </a:bodyPr>
            <a:lstStyle/>
            <a:p>
              <a:r>
                <a:rPr lang="en-US" b="1" dirty="0"/>
                <a:t>m</a:t>
              </a:r>
              <a:r>
                <a:rPr lang="en-US" b="1" dirty="0" smtClean="0"/>
                <a:t>:n</a:t>
              </a:r>
              <a:endParaRPr lang="en-US" b="1" dirty="0"/>
            </a:p>
          </p:txBody>
        </p:sp>
        <p:sp>
          <p:nvSpPr>
            <p:cNvPr id="10" name="TextBox 9"/>
            <p:cNvSpPr txBox="1"/>
            <p:nvPr/>
          </p:nvSpPr>
          <p:spPr>
            <a:xfrm>
              <a:off x="4212855" y="438150"/>
              <a:ext cx="3634969" cy="369332"/>
            </a:xfrm>
            <a:prstGeom prst="rect">
              <a:avLst/>
            </a:prstGeom>
            <a:noFill/>
          </p:spPr>
          <p:txBody>
            <a:bodyPr wrap="none" rtlCol="0">
              <a:spAutoFit/>
            </a:bodyPr>
            <a:lstStyle/>
            <a:p>
              <a:r>
                <a:rPr lang="en-US" dirty="0" smtClean="0"/>
                <a:t>Student: Optional</a:t>
              </a:r>
              <a:r>
                <a:rPr lang="en-US" dirty="0"/>
                <a:t>;</a:t>
              </a:r>
              <a:r>
                <a:rPr lang="en-US" dirty="0" smtClean="0"/>
                <a:t> Section; Optional </a:t>
              </a:r>
              <a:endParaRPr lang="en-US" dirty="0"/>
            </a:p>
          </p:txBody>
        </p:sp>
      </p:grpSp>
      <p:grpSp>
        <p:nvGrpSpPr>
          <p:cNvPr id="18" name="Group 17"/>
          <p:cNvGrpSpPr/>
          <p:nvPr/>
        </p:nvGrpSpPr>
        <p:grpSpPr>
          <a:xfrm>
            <a:off x="838200" y="804404"/>
            <a:ext cx="7247370" cy="370221"/>
            <a:chOff x="1000051" y="819150"/>
            <a:chExt cx="7247370" cy="370221"/>
          </a:xfrm>
        </p:grpSpPr>
        <p:sp>
          <p:nvSpPr>
            <p:cNvPr id="5" name="TextBox 4"/>
            <p:cNvSpPr txBox="1"/>
            <p:nvPr/>
          </p:nvSpPr>
          <p:spPr>
            <a:xfrm>
              <a:off x="1000051" y="819150"/>
              <a:ext cx="2044149" cy="369332"/>
            </a:xfrm>
            <a:prstGeom prst="rect">
              <a:avLst/>
            </a:prstGeom>
            <a:noFill/>
          </p:spPr>
          <p:txBody>
            <a:bodyPr wrap="none" rtlCol="0">
              <a:spAutoFit/>
            </a:bodyPr>
            <a:lstStyle/>
            <a:p>
              <a:r>
                <a:rPr lang="en-US" dirty="0" smtClean="0"/>
                <a:t>Section -- Instructor</a:t>
              </a:r>
              <a:endParaRPr lang="en-US" dirty="0"/>
            </a:p>
          </p:txBody>
        </p:sp>
        <p:sp>
          <p:nvSpPr>
            <p:cNvPr id="8" name="TextBox 7"/>
            <p:cNvSpPr txBox="1"/>
            <p:nvPr/>
          </p:nvSpPr>
          <p:spPr>
            <a:xfrm>
              <a:off x="3394715" y="819150"/>
              <a:ext cx="486030" cy="369332"/>
            </a:xfrm>
            <a:prstGeom prst="rect">
              <a:avLst/>
            </a:prstGeom>
            <a:noFill/>
          </p:spPr>
          <p:txBody>
            <a:bodyPr wrap="none" rtlCol="0">
              <a:spAutoFit/>
            </a:bodyPr>
            <a:lstStyle/>
            <a:p>
              <a:r>
                <a:rPr lang="en-US" b="1" dirty="0" smtClean="0"/>
                <a:t>1:n</a:t>
              </a:r>
              <a:endParaRPr lang="en-US" b="1" dirty="0"/>
            </a:p>
          </p:txBody>
        </p:sp>
        <p:sp>
          <p:nvSpPr>
            <p:cNvPr id="11" name="TextBox 10"/>
            <p:cNvSpPr txBox="1"/>
            <p:nvPr/>
          </p:nvSpPr>
          <p:spPr>
            <a:xfrm>
              <a:off x="4212855" y="820039"/>
              <a:ext cx="4034566" cy="369332"/>
            </a:xfrm>
            <a:prstGeom prst="rect">
              <a:avLst/>
            </a:prstGeom>
            <a:noFill/>
          </p:spPr>
          <p:txBody>
            <a:bodyPr wrap="none" rtlCol="0">
              <a:spAutoFit/>
            </a:bodyPr>
            <a:lstStyle/>
            <a:p>
              <a:r>
                <a:rPr lang="en-US" dirty="0" smtClean="0"/>
                <a:t>Section: Obligatory; Instructor : Optional </a:t>
              </a:r>
              <a:endParaRPr lang="en-US" dirty="0"/>
            </a:p>
          </p:txBody>
        </p:sp>
      </p:grpSp>
      <p:grpSp>
        <p:nvGrpSpPr>
          <p:cNvPr id="19" name="Group 18"/>
          <p:cNvGrpSpPr/>
          <p:nvPr/>
        </p:nvGrpSpPr>
        <p:grpSpPr>
          <a:xfrm>
            <a:off x="850604" y="1123950"/>
            <a:ext cx="7293345" cy="370221"/>
            <a:chOff x="1012455" y="1123950"/>
            <a:chExt cx="7293345" cy="370221"/>
          </a:xfrm>
        </p:grpSpPr>
        <p:sp>
          <p:nvSpPr>
            <p:cNvPr id="12" name="TextBox 11"/>
            <p:cNvSpPr txBox="1"/>
            <p:nvPr/>
          </p:nvSpPr>
          <p:spPr>
            <a:xfrm>
              <a:off x="1012455" y="1123950"/>
              <a:ext cx="2090124" cy="369332"/>
            </a:xfrm>
            <a:prstGeom prst="rect">
              <a:avLst/>
            </a:prstGeom>
            <a:noFill/>
          </p:spPr>
          <p:txBody>
            <a:bodyPr wrap="none" rtlCol="0">
              <a:spAutoFit/>
            </a:bodyPr>
            <a:lstStyle/>
            <a:p>
              <a:r>
                <a:rPr lang="en-US" dirty="0" smtClean="0"/>
                <a:t>Instructor -- Student</a:t>
              </a:r>
              <a:endParaRPr lang="en-US" dirty="0"/>
            </a:p>
          </p:txBody>
        </p:sp>
        <p:sp>
          <p:nvSpPr>
            <p:cNvPr id="13" name="TextBox 12"/>
            <p:cNvSpPr txBox="1"/>
            <p:nvPr/>
          </p:nvSpPr>
          <p:spPr>
            <a:xfrm>
              <a:off x="3407119" y="1123950"/>
              <a:ext cx="486030" cy="369332"/>
            </a:xfrm>
            <a:prstGeom prst="rect">
              <a:avLst/>
            </a:prstGeom>
            <a:noFill/>
          </p:spPr>
          <p:txBody>
            <a:bodyPr wrap="none" rtlCol="0">
              <a:spAutoFit/>
            </a:bodyPr>
            <a:lstStyle/>
            <a:p>
              <a:r>
                <a:rPr lang="en-US" b="1" dirty="0" smtClean="0"/>
                <a:t>1:n</a:t>
              </a:r>
              <a:endParaRPr lang="en-US" b="1" dirty="0"/>
            </a:p>
          </p:txBody>
        </p:sp>
        <p:sp>
          <p:nvSpPr>
            <p:cNvPr id="14" name="TextBox 13"/>
            <p:cNvSpPr txBox="1"/>
            <p:nvPr/>
          </p:nvSpPr>
          <p:spPr>
            <a:xfrm>
              <a:off x="4225259" y="1124839"/>
              <a:ext cx="4080541" cy="369332"/>
            </a:xfrm>
            <a:prstGeom prst="rect">
              <a:avLst/>
            </a:prstGeom>
            <a:noFill/>
          </p:spPr>
          <p:txBody>
            <a:bodyPr wrap="none" rtlCol="0">
              <a:spAutoFit/>
            </a:bodyPr>
            <a:lstStyle/>
            <a:p>
              <a:r>
                <a:rPr lang="en-US" dirty="0" smtClean="0"/>
                <a:t>Student: Obligatory; Instructor : Optional </a:t>
              </a:r>
              <a:endParaRPr lang="en-US" dirty="0"/>
            </a:p>
          </p:txBody>
        </p:sp>
      </p:gr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t="13610"/>
          <a:stretch/>
        </p:blipFill>
        <p:spPr>
          <a:xfrm>
            <a:off x="762000" y="1628190"/>
            <a:ext cx="7429500" cy="3381960"/>
          </a:xfrm>
          <a:prstGeom prst="rect">
            <a:avLst/>
          </a:prstGeom>
        </p:spPr>
      </p:pic>
    </p:spTree>
    <p:extLst>
      <p:ext uri="{BB962C8B-B14F-4D97-AF65-F5344CB8AC3E}">
        <p14:creationId xmlns:p14="http://schemas.microsoft.com/office/powerpoint/2010/main" val="901875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Callout 1 1"/>
          <p:cNvSpPr/>
          <p:nvPr/>
        </p:nvSpPr>
        <p:spPr>
          <a:xfrm>
            <a:off x="304800" y="329129"/>
            <a:ext cx="3429000" cy="914400"/>
          </a:xfrm>
          <a:prstGeom prst="borderCallout1">
            <a:avLst>
              <a:gd name="adj1" fmla="val 100881"/>
              <a:gd name="adj2" fmla="val 48087"/>
              <a:gd name="adj3" fmla="val 189802"/>
              <a:gd name="adj4" fmla="val 237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Primary key or </a:t>
            </a:r>
            <a:r>
              <a:rPr lang="en-US" b="1" dirty="0" smtClean="0">
                <a:solidFill>
                  <a:schemeClr val="tx1"/>
                </a:solidFill>
              </a:rPr>
              <a:t>identifier</a:t>
            </a:r>
            <a:r>
              <a:rPr lang="en-US" dirty="0" smtClean="0">
                <a:solidFill>
                  <a:schemeClr val="tx1"/>
                </a:solidFill>
              </a:rPr>
              <a:t> – unique. </a:t>
            </a:r>
            <a:r>
              <a:rPr lang="en-US" dirty="0">
                <a:solidFill>
                  <a:schemeClr val="tx1"/>
                </a:solidFill>
              </a:rPr>
              <a:t>T</a:t>
            </a:r>
            <a:r>
              <a:rPr lang="en-US" dirty="0" smtClean="0">
                <a:solidFill>
                  <a:schemeClr val="tx1"/>
                </a:solidFill>
              </a:rPr>
              <a:t>wo different rows cannot have the same value for primary ley</a:t>
            </a:r>
            <a:endParaRPr lang="en-US" dirty="0">
              <a:solidFill>
                <a:schemeClr val="tx1"/>
              </a:solidFill>
            </a:endParaRPr>
          </a:p>
        </p:txBody>
      </p:sp>
      <p:sp>
        <p:nvSpPr>
          <p:cNvPr id="5" name="Rounded Rectangle 4"/>
          <p:cNvSpPr/>
          <p:nvPr/>
        </p:nvSpPr>
        <p:spPr>
          <a:xfrm>
            <a:off x="5867400" y="2495551"/>
            <a:ext cx="23622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Course</a:t>
            </a: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course_id</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  </a:t>
            </a:r>
            <a:r>
              <a:rPr lang="en-US" dirty="0" err="1" smtClean="0">
                <a:solidFill>
                  <a:schemeClr val="tx1"/>
                </a:solidFill>
              </a:rPr>
              <a:t>course_name</a:t>
            </a:r>
            <a:endParaRPr lang="en-US" dirty="0" smtClean="0">
              <a:solidFill>
                <a:schemeClr val="tx1"/>
              </a:solidFill>
            </a:endParaRPr>
          </a:p>
          <a:p>
            <a:pPr>
              <a:tabLst>
                <a:tab pos="231775" algn="l"/>
              </a:tabLst>
            </a:pPr>
            <a:r>
              <a:rPr lang="en-US" dirty="0">
                <a:solidFill>
                  <a:schemeClr val="tx1"/>
                </a:solidFill>
              </a:rPr>
              <a:t>	</a:t>
            </a:r>
            <a:r>
              <a:rPr lang="en-US" dirty="0" smtClean="0">
                <a:solidFill>
                  <a:schemeClr val="tx1"/>
                </a:solidFill>
              </a:rPr>
              <a:t>o credits</a:t>
            </a:r>
          </a:p>
        </p:txBody>
      </p:sp>
      <p:sp>
        <p:nvSpPr>
          <p:cNvPr id="6" name="TextBox 5"/>
          <p:cNvSpPr txBox="1"/>
          <p:nvPr/>
        </p:nvSpPr>
        <p:spPr>
          <a:xfrm>
            <a:off x="304800" y="4324350"/>
            <a:ext cx="1936749" cy="369332"/>
          </a:xfrm>
          <a:prstGeom prst="rect">
            <a:avLst/>
          </a:prstGeom>
          <a:noFill/>
        </p:spPr>
        <p:txBody>
          <a:bodyPr wrap="none" rtlCol="0">
            <a:spAutoFit/>
          </a:bodyPr>
          <a:lstStyle/>
          <a:p>
            <a:r>
              <a:rPr lang="en-US" dirty="0" smtClean="0">
                <a:latin typeface="Arial Black" pitchFamily="34" charset="0"/>
              </a:rPr>
              <a:t>Courses table</a:t>
            </a:r>
            <a:endParaRPr lang="en-US" dirty="0">
              <a:latin typeface="Arial Black" pitchFamily="34" charset="0"/>
            </a:endParaRPr>
          </a:p>
        </p:txBody>
      </p:sp>
      <p:sp>
        <p:nvSpPr>
          <p:cNvPr id="8" name="TextBox 7"/>
          <p:cNvSpPr txBox="1"/>
          <p:nvPr/>
        </p:nvSpPr>
        <p:spPr>
          <a:xfrm>
            <a:off x="5943600" y="4324350"/>
            <a:ext cx="1883208" cy="369332"/>
          </a:xfrm>
          <a:prstGeom prst="rect">
            <a:avLst/>
          </a:prstGeom>
          <a:noFill/>
        </p:spPr>
        <p:txBody>
          <a:bodyPr wrap="none" rtlCol="0">
            <a:spAutoFit/>
          </a:bodyPr>
          <a:lstStyle/>
          <a:p>
            <a:r>
              <a:rPr lang="en-US" dirty="0" smtClean="0">
                <a:latin typeface="Arial Black" pitchFamily="34" charset="0"/>
              </a:rPr>
              <a:t>Course </a:t>
            </a:r>
            <a:r>
              <a:rPr lang="en-US" u="sng" dirty="0" smtClean="0">
                <a:latin typeface="Arial Black" pitchFamily="34" charset="0"/>
              </a:rPr>
              <a:t>entity</a:t>
            </a:r>
            <a:endParaRPr lang="en-US" u="sng" dirty="0">
              <a:latin typeface="Arial Black" pitchFamily="34" charset="0"/>
            </a:endParaRPr>
          </a:p>
        </p:txBody>
      </p:sp>
      <p:sp>
        <p:nvSpPr>
          <p:cNvPr id="9" name="Line Callout 1 8"/>
          <p:cNvSpPr/>
          <p:nvPr/>
        </p:nvSpPr>
        <p:spPr>
          <a:xfrm>
            <a:off x="4724400" y="329129"/>
            <a:ext cx="1143000" cy="685800"/>
          </a:xfrm>
          <a:prstGeom prst="borderCallout1">
            <a:avLst>
              <a:gd name="adj1" fmla="val 100881"/>
              <a:gd name="adj2" fmla="val 48087"/>
              <a:gd name="adj3" fmla="val 195422"/>
              <a:gd name="adj4" fmla="val -1112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Attributes</a:t>
            </a:r>
            <a:endParaRPr lang="en-US" dirty="0">
              <a:solidFill>
                <a:schemeClr val="tx1"/>
              </a:solidFill>
            </a:endParaRPr>
          </a:p>
        </p:txBody>
      </p:sp>
      <p:sp>
        <p:nvSpPr>
          <p:cNvPr id="7" name="Right Brace 6"/>
          <p:cNvSpPr/>
          <p:nvPr/>
        </p:nvSpPr>
        <p:spPr>
          <a:xfrm rot="16200000">
            <a:off x="3135561" y="220911"/>
            <a:ext cx="282078" cy="32004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flipV="1">
            <a:off x="6063868" y="3094784"/>
            <a:ext cx="381000" cy="369332"/>
          </a:xfrm>
          <a:prstGeom prst="rect">
            <a:avLst/>
          </a:prstGeom>
          <a:noFill/>
        </p:spPr>
        <p:txBody>
          <a:bodyPr wrap="square" rtlCol="0">
            <a:spAutoFit/>
          </a:bodyPr>
          <a:lstStyle/>
          <a:p>
            <a:r>
              <a:rPr lang="en-US" dirty="0" smtClean="0"/>
              <a:t>* </a:t>
            </a:r>
            <a:endParaRPr lang="en-US" dirty="0"/>
          </a:p>
        </p:txBody>
      </p:sp>
      <p:sp>
        <p:nvSpPr>
          <p:cNvPr id="12" name="Line Callout 1 11"/>
          <p:cNvSpPr/>
          <p:nvPr/>
        </p:nvSpPr>
        <p:spPr>
          <a:xfrm>
            <a:off x="3429000" y="4336018"/>
            <a:ext cx="1551325" cy="445532"/>
          </a:xfrm>
          <a:prstGeom prst="borderCallout1">
            <a:avLst>
              <a:gd name="adj1" fmla="val 51082"/>
              <a:gd name="adj2" fmla="val 102063"/>
              <a:gd name="adj3" fmla="val 39601"/>
              <a:gd name="adj4" fmla="val 16346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Note: Singular</a:t>
            </a:r>
            <a:endParaRPr lang="en-US" dirty="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702" y="2105026"/>
            <a:ext cx="4631037" cy="17621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8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fade">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bg/>
                                          </p:spTgt>
                                        </p:tgtEl>
                                        <p:attrNameLst>
                                          <p:attrName>style.visibility</p:attrName>
                                        </p:attrNameLst>
                                      </p:cBhvr>
                                      <p:to>
                                        <p:strVal val="visible"/>
                                      </p:to>
                                    </p:set>
                                    <p:animEffect transition="in" filter="fade">
                                      <p:cBhvr>
                                        <p:cTn id="36" dur="500"/>
                                        <p:tgtEl>
                                          <p:spTgt spid="5">
                                            <p:bg/>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fade">
                                      <p:cBhvr>
                                        <p:cTn id="41" dur="500"/>
                                        <p:tgtEl>
                                          <p:spTgt spid="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fade">
                                      <p:cBhvr>
                                        <p:cTn id="46" dur="500"/>
                                        <p:tgtEl>
                                          <p:spTgt spid="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animEffect transition="in" filter="fade">
                                      <p:cBhvr>
                                        <p:cTn id="51" dur="500"/>
                                        <p:tgtEl>
                                          <p:spTgt spid="5">
                                            <p:txEl>
                                              <p:pRg st="2" end="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up)">
                                      <p:cBhvr>
                                        <p:cTn id="6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uiExpand="1" build="p" animBg="1"/>
      <p:bldP spid="6" grpId="0"/>
      <p:bldP spid="8" grpId="0"/>
      <p:bldP spid="9" grpId="0" animBg="1"/>
      <p:bldP spid="7" grpId="0" animBg="1"/>
      <p:bldP spid="10"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733800" y="1059420"/>
            <a:ext cx="4267200" cy="3131639"/>
            <a:chOff x="5867400" y="2495551"/>
            <a:chExt cx="2362200" cy="1970429"/>
          </a:xfrm>
        </p:grpSpPr>
        <p:sp>
          <p:nvSpPr>
            <p:cNvPr id="2" name="Rounded Rectangle 1"/>
            <p:cNvSpPr/>
            <p:nvPr/>
          </p:nvSpPr>
          <p:spPr>
            <a:xfrm>
              <a:off x="5867400" y="2495551"/>
              <a:ext cx="23622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b="1" dirty="0" smtClean="0">
                  <a:solidFill>
                    <a:schemeClr val="tx1"/>
                  </a:solidFill>
                </a:rPr>
                <a:t>Course</a:t>
              </a:r>
            </a:p>
            <a:p>
              <a:pPr>
                <a:tabLst>
                  <a:tab pos="231775" algn="l"/>
                </a:tabLst>
              </a:pPr>
              <a:r>
                <a:rPr lang="en-US" sz="2400" dirty="0">
                  <a:solidFill>
                    <a:schemeClr val="tx1"/>
                  </a:solidFill>
                </a:rPr>
                <a:t>	</a:t>
              </a:r>
              <a:r>
                <a:rPr lang="en-US" sz="2400" dirty="0" smtClean="0">
                  <a:solidFill>
                    <a:schemeClr val="tx1"/>
                  </a:solidFill>
                </a:rPr>
                <a:t># </a:t>
              </a:r>
              <a:r>
                <a:rPr lang="en-US" sz="2400" dirty="0" err="1" smtClean="0">
                  <a:solidFill>
                    <a:schemeClr val="tx1"/>
                  </a:solidFill>
                </a:rPr>
                <a:t>course_id</a:t>
              </a:r>
              <a:endParaRPr lang="en-US" sz="2400" dirty="0" smtClean="0">
                <a:solidFill>
                  <a:schemeClr val="tx1"/>
                </a:solidFill>
              </a:endParaRPr>
            </a:p>
            <a:p>
              <a:pPr>
                <a:tabLst>
                  <a:tab pos="231775" algn="l"/>
                </a:tabLst>
              </a:pPr>
              <a:r>
                <a:rPr lang="en-US" sz="2400" dirty="0">
                  <a:solidFill>
                    <a:schemeClr val="tx1"/>
                  </a:solidFill>
                </a:rPr>
                <a:t>	 </a:t>
              </a:r>
              <a:r>
                <a:rPr lang="en-US" sz="2400" dirty="0" smtClean="0">
                  <a:solidFill>
                    <a:schemeClr val="tx1"/>
                  </a:solidFill>
                </a:rPr>
                <a:t>  </a:t>
              </a:r>
              <a:r>
                <a:rPr lang="en-US" sz="2400" dirty="0" err="1" smtClean="0">
                  <a:solidFill>
                    <a:schemeClr val="tx1"/>
                  </a:solidFill>
                </a:rPr>
                <a:t>course_name</a:t>
              </a:r>
              <a:endParaRPr lang="en-US" sz="2400" dirty="0" smtClean="0">
                <a:solidFill>
                  <a:schemeClr val="tx1"/>
                </a:solidFill>
              </a:endParaRPr>
            </a:p>
            <a:p>
              <a:pPr>
                <a:tabLst>
                  <a:tab pos="231775" algn="l"/>
                </a:tabLst>
              </a:pPr>
              <a:r>
                <a:rPr lang="en-US" sz="2400" dirty="0">
                  <a:solidFill>
                    <a:schemeClr val="tx1"/>
                  </a:solidFill>
                </a:rPr>
                <a:t>	</a:t>
              </a:r>
              <a:r>
                <a:rPr lang="en-US" sz="2400" dirty="0" smtClean="0">
                  <a:solidFill>
                    <a:schemeClr val="tx1"/>
                  </a:solidFill>
                </a:rPr>
                <a:t>o credits</a:t>
              </a:r>
            </a:p>
          </p:txBody>
        </p:sp>
        <p:sp>
          <p:nvSpPr>
            <p:cNvPr id="3" name="TextBox 2"/>
            <p:cNvSpPr txBox="1"/>
            <p:nvPr/>
          </p:nvSpPr>
          <p:spPr>
            <a:xfrm>
              <a:off x="6357913" y="4214231"/>
              <a:ext cx="1147555" cy="251749"/>
            </a:xfrm>
            <a:prstGeom prst="rect">
              <a:avLst/>
            </a:prstGeom>
            <a:noFill/>
          </p:spPr>
          <p:txBody>
            <a:bodyPr wrap="none" rtlCol="0">
              <a:spAutoFit/>
            </a:bodyPr>
            <a:lstStyle/>
            <a:p>
              <a:r>
                <a:rPr lang="en-US" sz="2000" dirty="0" smtClean="0">
                  <a:latin typeface="Arial Black" pitchFamily="34" charset="0"/>
                </a:rPr>
                <a:t>Course entity</a:t>
              </a:r>
              <a:endParaRPr lang="en-US" sz="2000" dirty="0">
                <a:latin typeface="Arial Black" pitchFamily="34" charset="0"/>
              </a:endParaRPr>
            </a:p>
          </p:txBody>
        </p:sp>
      </p:grpSp>
      <p:sp>
        <p:nvSpPr>
          <p:cNvPr id="6" name="Line Callout 1 5"/>
          <p:cNvSpPr/>
          <p:nvPr/>
        </p:nvSpPr>
        <p:spPr>
          <a:xfrm>
            <a:off x="1600200" y="514350"/>
            <a:ext cx="1219200" cy="800100"/>
          </a:xfrm>
          <a:prstGeom prst="borderCallout1">
            <a:avLst>
              <a:gd name="adj1" fmla="val 100881"/>
              <a:gd name="adj2" fmla="val 48087"/>
              <a:gd name="adj3" fmla="val 153656"/>
              <a:gd name="adj4" fmla="val 1981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a:t>
            </a:r>
          </a:p>
          <a:p>
            <a:pPr algn="ctr"/>
            <a:r>
              <a:rPr lang="en-US" dirty="0" smtClean="0">
                <a:solidFill>
                  <a:schemeClr val="tx1"/>
                </a:solidFill>
              </a:rPr>
              <a:t>Identifier attribute</a:t>
            </a:r>
            <a:endParaRPr lang="en-US" dirty="0">
              <a:solidFill>
                <a:schemeClr val="tx1"/>
              </a:solidFill>
            </a:endParaRPr>
          </a:p>
        </p:txBody>
      </p:sp>
      <p:sp>
        <p:nvSpPr>
          <p:cNvPr id="7" name="Line Callout 1 6"/>
          <p:cNvSpPr/>
          <p:nvPr/>
        </p:nvSpPr>
        <p:spPr>
          <a:xfrm>
            <a:off x="1600200" y="1733550"/>
            <a:ext cx="1219200" cy="838200"/>
          </a:xfrm>
          <a:prstGeom prst="borderCallout1">
            <a:avLst>
              <a:gd name="adj1" fmla="val 46263"/>
              <a:gd name="adj2" fmla="val 98207"/>
              <a:gd name="adj3" fmla="val 50845"/>
              <a:gd name="adj4" fmla="val 1947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a:t>
            </a:r>
            <a:endParaRPr lang="en-US" sz="2800" b="1" dirty="0" smtClean="0">
              <a:solidFill>
                <a:schemeClr val="tx1"/>
              </a:solidFill>
              <a:latin typeface="Arial Black" pitchFamily="34" charset="0"/>
            </a:endParaRPr>
          </a:p>
          <a:p>
            <a:pPr algn="ctr"/>
            <a:r>
              <a:rPr lang="en-US" dirty="0" smtClean="0">
                <a:solidFill>
                  <a:schemeClr val="tx1"/>
                </a:solidFill>
              </a:rPr>
              <a:t>Required attribute</a:t>
            </a:r>
            <a:endParaRPr lang="en-US" dirty="0">
              <a:solidFill>
                <a:schemeClr val="tx1"/>
              </a:solidFill>
            </a:endParaRPr>
          </a:p>
        </p:txBody>
      </p:sp>
      <p:sp>
        <p:nvSpPr>
          <p:cNvPr id="8" name="TextBox 7"/>
          <p:cNvSpPr txBox="1"/>
          <p:nvPr/>
        </p:nvSpPr>
        <p:spPr>
          <a:xfrm>
            <a:off x="4038600" y="1987919"/>
            <a:ext cx="338554" cy="461665"/>
          </a:xfrm>
          <a:prstGeom prst="rect">
            <a:avLst/>
          </a:prstGeom>
          <a:noFill/>
        </p:spPr>
        <p:txBody>
          <a:bodyPr wrap="none" rtlCol="0">
            <a:spAutoFit/>
          </a:bodyPr>
          <a:lstStyle/>
          <a:p>
            <a:r>
              <a:rPr lang="en-US" sz="2400" dirty="0" smtClean="0"/>
              <a:t>*</a:t>
            </a:r>
            <a:endParaRPr lang="en-US" sz="2400" dirty="0"/>
          </a:p>
        </p:txBody>
      </p:sp>
      <p:sp>
        <p:nvSpPr>
          <p:cNvPr id="9" name="Line Callout 1 8"/>
          <p:cNvSpPr/>
          <p:nvPr/>
        </p:nvSpPr>
        <p:spPr>
          <a:xfrm>
            <a:off x="1600200" y="3028950"/>
            <a:ext cx="1219200" cy="838200"/>
          </a:xfrm>
          <a:prstGeom prst="borderCallout1">
            <a:avLst>
              <a:gd name="adj1" fmla="val 46263"/>
              <a:gd name="adj2" fmla="val 98207"/>
              <a:gd name="adj3" fmla="val -58246"/>
              <a:gd name="adj4" fmla="val 19925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itchFamily="34" charset="0"/>
              </a:rPr>
              <a:t>o</a:t>
            </a:r>
            <a:endParaRPr lang="en-US" sz="2800" dirty="0" smtClean="0">
              <a:solidFill>
                <a:schemeClr val="tx1"/>
              </a:solidFill>
              <a:latin typeface="Arial Black" pitchFamily="34" charset="0"/>
            </a:endParaRPr>
          </a:p>
          <a:p>
            <a:pPr algn="ctr"/>
            <a:r>
              <a:rPr lang="en-US" dirty="0" smtClean="0">
                <a:solidFill>
                  <a:schemeClr val="tx1"/>
                </a:solidFill>
              </a:rPr>
              <a:t>Optional attribute</a:t>
            </a:r>
            <a:endParaRPr lang="en-US" dirty="0">
              <a:solidFill>
                <a:schemeClr val="tx1"/>
              </a:solidFill>
            </a:endParaRPr>
          </a:p>
        </p:txBody>
      </p:sp>
      <p:sp>
        <p:nvSpPr>
          <p:cNvPr id="10" name="TextBox 9"/>
          <p:cNvSpPr txBox="1"/>
          <p:nvPr/>
        </p:nvSpPr>
        <p:spPr>
          <a:xfrm>
            <a:off x="4038600" y="2719685"/>
            <a:ext cx="338554" cy="461665"/>
          </a:xfrm>
          <a:prstGeom prst="rect">
            <a:avLst/>
          </a:prstGeom>
          <a:noFill/>
        </p:spPr>
        <p:txBody>
          <a:bodyPr wrap="none" rtlCol="0">
            <a:spAutoFit/>
          </a:bodyPr>
          <a:lstStyle/>
          <a:p>
            <a:r>
              <a:rPr lang="en-US" sz="2400" dirty="0" smtClean="0"/>
              <a:t>*</a:t>
            </a:r>
            <a:endParaRPr lang="en-US" sz="2400" dirty="0"/>
          </a:p>
        </p:txBody>
      </p:sp>
    </p:spTree>
    <p:extLst>
      <p:ext uri="{BB962C8B-B14F-4D97-AF65-F5344CB8AC3E}">
        <p14:creationId xmlns:p14="http://schemas.microsoft.com/office/powerpoint/2010/main" val="92712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31814</TotalTime>
  <Words>5478</Words>
  <Application>Microsoft Macintosh PowerPoint</Application>
  <PresentationFormat>On-screen Show (16:9)</PresentationFormat>
  <Paragraphs>706</Paragraphs>
  <Slides>78</Slides>
  <Notes>78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Arial Black</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Viswa Viswanathan</cp:lastModifiedBy>
  <cp:revision>648</cp:revision>
  <cp:lastPrinted>2013-09-18T03:12:09Z</cp:lastPrinted>
  <dcterms:created xsi:type="dcterms:W3CDTF">2013-08-01T19:11:04Z</dcterms:created>
  <dcterms:modified xsi:type="dcterms:W3CDTF">2016-07-08T15:03:43Z</dcterms:modified>
</cp:coreProperties>
</file>