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7" r:id="rId3"/>
    <p:sldId id="258" r:id="rId4"/>
    <p:sldId id="260" r:id="rId5"/>
    <p:sldId id="262" r:id="rId6"/>
    <p:sldId id="303" r:id="rId7"/>
    <p:sldId id="261" r:id="rId8"/>
    <p:sldId id="263" r:id="rId9"/>
    <p:sldId id="264" r:id="rId10"/>
    <p:sldId id="265" r:id="rId11"/>
    <p:sldId id="304" r:id="rId12"/>
    <p:sldId id="305" r:id="rId13"/>
    <p:sldId id="291" r:id="rId14"/>
    <p:sldId id="292" r:id="rId15"/>
    <p:sldId id="294" r:id="rId16"/>
    <p:sldId id="295" r:id="rId17"/>
    <p:sldId id="296" r:id="rId18"/>
    <p:sldId id="300" r:id="rId19"/>
    <p:sldId id="293" r:id="rId20"/>
    <p:sldId id="297" r:id="rId21"/>
    <p:sldId id="306" r:id="rId22"/>
    <p:sldId id="315" r:id="rId23"/>
    <p:sldId id="317" r:id="rId24"/>
    <p:sldId id="316" r:id="rId25"/>
    <p:sldId id="307" r:id="rId26"/>
    <p:sldId id="301" r:id="rId27"/>
    <p:sldId id="267" r:id="rId28"/>
    <p:sldId id="268" r:id="rId29"/>
    <p:sldId id="269" r:id="rId30"/>
    <p:sldId id="270" r:id="rId31"/>
    <p:sldId id="271" r:id="rId32"/>
    <p:sldId id="272" r:id="rId33"/>
    <p:sldId id="273" r:id="rId34"/>
    <p:sldId id="274" r:id="rId35"/>
    <p:sldId id="275" r:id="rId36"/>
    <p:sldId id="276" r:id="rId37"/>
    <p:sldId id="277" r:id="rId38"/>
    <p:sldId id="285" r:id="rId39"/>
    <p:sldId id="308" r:id="rId40"/>
    <p:sldId id="278" r:id="rId41"/>
    <p:sldId id="279" r:id="rId42"/>
    <p:sldId id="280" r:id="rId43"/>
    <p:sldId id="281" r:id="rId44"/>
    <p:sldId id="286" r:id="rId45"/>
    <p:sldId id="282" r:id="rId46"/>
    <p:sldId id="284" r:id="rId47"/>
    <p:sldId id="283" r:id="rId48"/>
    <p:sldId id="287" r:id="rId49"/>
    <p:sldId id="288" r:id="rId50"/>
    <p:sldId id="298" r:id="rId51"/>
    <p:sldId id="299" r:id="rId52"/>
    <p:sldId id="289" r:id="rId53"/>
    <p:sldId id="290" r:id="rId54"/>
    <p:sldId id="310" r:id="rId55"/>
    <p:sldId id="309" r:id="rId56"/>
    <p:sldId id="311" r:id="rId57"/>
    <p:sldId id="312" r:id="rId58"/>
    <p:sldId id="313" r:id="rId59"/>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5000" autoAdjust="0"/>
  </p:normalViewPr>
  <p:slideViewPr>
    <p:cSldViewPr>
      <p:cViewPr varScale="1">
        <p:scale>
          <a:sx n="105" d="100"/>
          <a:sy n="105" d="100"/>
        </p:scale>
        <p:origin x="1304"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281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BBA4A15-6845-4175-967F-0731B2B9B874}" type="datetimeFigureOut">
              <a:rPr lang="en-US" smtClean="0"/>
              <a:t>7/8/16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1BECCC8-C012-45EE-B1B8-06FA306FDA63}" type="slidenum">
              <a:rPr lang="en-US" smtClean="0"/>
              <a:t>‹#›</a:t>
            </a:fld>
            <a:endParaRPr lang="en-US"/>
          </a:p>
        </p:txBody>
      </p:sp>
    </p:spTree>
    <p:extLst>
      <p:ext uri="{BB962C8B-B14F-4D97-AF65-F5344CB8AC3E}">
        <p14:creationId xmlns:p14="http://schemas.microsoft.com/office/powerpoint/2010/main" val="269335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40AE316C-6091-48C3-8012-78EC525CC262}" type="datetimeFigureOut">
              <a:rPr lang="en-US" smtClean="0"/>
              <a:t>7/8/16</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8FAFC7B4-075D-49AA-AE8B-17308F273BB4}" type="slidenum">
              <a:rPr lang="en-US" smtClean="0"/>
              <a:t>‹#›</a:t>
            </a:fld>
            <a:endParaRPr lang="en-US"/>
          </a:p>
        </p:txBody>
      </p:sp>
    </p:spTree>
    <p:extLst>
      <p:ext uri="{BB962C8B-B14F-4D97-AF65-F5344CB8AC3E}">
        <p14:creationId xmlns:p14="http://schemas.microsoft.com/office/powerpoint/2010/main" val="31044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a:t>
            </a:fld>
            <a:endParaRPr lang="en-US"/>
          </a:p>
        </p:txBody>
      </p:sp>
    </p:spTree>
    <p:extLst>
      <p:ext uri="{BB962C8B-B14F-4D97-AF65-F5344CB8AC3E}">
        <p14:creationId xmlns:p14="http://schemas.microsoft.com/office/powerpoint/2010/main" val="267789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combination of room number and building number provides a unique identifier for a room. The combination will be unique across all </a:t>
            </a:r>
            <a:r>
              <a:rPr lang="en-US" baseline="0" dirty="0" err="1" smtClean="0"/>
              <a:t>roooms</a:t>
            </a:r>
            <a:r>
              <a:rPr lang="en-US" baseline="0" dirty="0" smtClean="0"/>
              <a:t> of all buildings.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10</a:t>
            </a:fld>
            <a:endParaRPr lang="en-US"/>
          </a:p>
        </p:txBody>
      </p:sp>
    </p:spTree>
    <p:extLst>
      <p:ext uri="{BB962C8B-B14F-4D97-AF65-F5344CB8AC3E}">
        <p14:creationId xmlns:p14="http://schemas.microsoft.com/office/powerpoint/2010/main" val="196303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11</a:t>
            </a:fld>
            <a:endParaRPr lang="en-US"/>
          </a:p>
        </p:txBody>
      </p:sp>
    </p:spTree>
    <p:extLst>
      <p:ext uri="{BB962C8B-B14F-4D97-AF65-F5344CB8AC3E}">
        <p14:creationId xmlns:p14="http://schemas.microsoft.com/office/powerpoint/2010/main" val="1579525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12</a:t>
            </a:fld>
            <a:endParaRPr lang="en-US"/>
          </a:p>
        </p:txBody>
      </p:sp>
    </p:spTree>
    <p:extLst>
      <p:ext uri="{BB962C8B-B14F-4D97-AF65-F5344CB8AC3E}">
        <p14:creationId xmlns:p14="http://schemas.microsoft.com/office/powerpoint/2010/main" val="11450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situations where we know the application domain very well, we might not need to be told what each relationship represents. However, in unfamiliar domains and sometimes even in familiar domains, we might not understand what a relationship signifies. In the above ERD, we might </a:t>
            </a:r>
            <a:r>
              <a:rPr lang="en-US" baseline="0" dirty="0" err="1" smtClean="0"/>
              <a:t>ve</a:t>
            </a:r>
            <a:r>
              <a:rPr lang="en-US" baseline="0" dirty="0" smtClean="0"/>
              <a:t> a little confused by the two relationships between Player and Team. </a:t>
            </a:r>
          </a:p>
          <a:p>
            <a:endParaRPr lang="en-US" baseline="0" dirty="0" smtClean="0"/>
          </a:p>
          <a:p>
            <a:r>
              <a:rPr lang="en-US" baseline="0" dirty="0" smtClean="0"/>
              <a:t>To clarify the meaning of relationships, we need to name them.</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13</a:t>
            </a:fld>
            <a:endParaRPr lang="en-US"/>
          </a:p>
        </p:txBody>
      </p:sp>
    </p:spTree>
    <p:extLst>
      <p:ext uri="{BB962C8B-B14F-4D97-AF65-F5344CB8AC3E}">
        <p14:creationId xmlns:p14="http://schemas.microsoft.com/office/powerpoint/2010/main" val="381563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 on the relationships tell</a:t>
            </a:r>
            <a:r>
              <a:rPr lang="en-US" baseline="0" dirty="0" smtClean="0"/>
              <a:t> us what each relationship signifies from the viewpoint of the application domain. </a:t>
            </a:r>
          </a:p>
          <a:p>
            <a:endParaRPr lang="en-US" baseline="0" dirty="0" smtClean="0"/>
          </a:p>
          <a:p>
            <a:r>
              <a:rPr lang="en-US" baseline="0" dirty="0" smtClean="0"/>
              <a:t>One shows that a player is a regular player on a team and the other tells us that each team has one player as captain.</a:t>
            </a:r>
          </a:p>
          <a:p>
            <a:endParaRPr lang="en-US" baseline="0" dirty="0" smtClean="0"/>
          </a:p>
          <a:p>
            <a:r>
              <a:rPr lang="en-US" baseline="0" dirty="0" smtClean="0"/>
              <a:t>We place names on relationship lines to indicate the role that each entity type plays in the relationship.</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14</a:t>
            </a:fld>
            <a:endParaRPr lang="en-US"/>
          </a:p>
        </p:txBody>
      </p:sp>
    </p:spTree>
    <p:extLst>
      <p:ext uri="{BB962C8B-B14F-4D97-AF65-F5344CB8AC3E}">
        <p14:creationId xmlns:p14="http://schemas.microsoft.com/office/powerpoint/2010/main" val="146959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15</a:t>
            </a:fld>
            <a:endParaRPr lang="en-US"/>
          </a:p>
        </p:txBody>
      </p:sp>
    </p:spTree>
    <p:extLst>
      <p:ext uri="{BB962C8B-B14F-4D97-AF65-F5344CB8AC3E}">
        <p14:creationId xmlns:p14="http://schemas.microsoft.com/office/powerpoint/2010/main" val="143973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16</a:t>
            </a:fld>
            <a:endParaRPr lang="en-US"/>
          </a:p>
        </p:txBody>
      </p:sp>
    </p:spTree>
    <p:extLst>
      <p:ext uri="{BB962C8B-B14F-4D97-AF65-F5344CB8AC3E}">
        <p14:creationId xmlns:p14="http://schemas.microsoft.com/office/powerpoint/2010/main" val="1751848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17</a:t>
            </a:fld>
            <a:endParaRPr lang="en-US"/>
          </a:p>
        </p:txBody>
      </p:sp>
    </p:spTree>
    <p:extLst>
      <p:ext uri="{BB962C8B-B14F-4D97-AF65-F5344CB8AC3E}">
        <p14:creationId xmlns:p14="http://schemas.microsoft.com/office/powerpoint/2010/main" val="30479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18</a:t>
            </a:fld>
            <a:endParaRPr lang="en-US"/>
          </a:p>
        </p:txBody>
      </p:sp>
    </p:spTree>
    <p:extLst>
      <p:ext uri="{BB962C8B-B14F-4D97-AF65-F5344CB8AC3E}">
        <p14:creationId xmlns:p14="http://schemas.microsoft.com/office/powerpoint/2010/main" val="1444064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19</a:t>
            </a:fld>
            <a:endParaRPr lang="en-US"/>
          </a:p>
        </p:txBody>
      </p:sp>
    </p:spTree>
    <p:extLst>
      <p:ext uri="{BB962C8B-B14F-4D97-AF65-F5344CB8AC3E}">
        <p14:creationId xmlns:p14="http://schemas.microsoft.com/office/powerpoint/2010/main" val="60906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already looked at how SQL can help us to retrieve almost any information we need from a relational database.</a:t>
            </a:r>
          </a:p>
          <a:p>
            <a:endParaRPr lang="en-US" baseline="0" dirty="0" smtClean="0"/>
          </a:p>
          <a:p>
            <a:r>
              <a:rPr lang="en-US" baseline="0" dirty="0" smtClean="0"/>
              <a:t>We have started looking at how we can arrive at a database design in the form of an Entity Relationship Diagram for a given business situation.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432991C-2DC1-475A-B2D7-EDEC20F5EE28}" type="slidenum">
              <a:rPr lang="en-US" smtClean="0"/>
              <a:t>2</a:t>
            </a:fld>
            <a:endParaRPr lang="en-US"/>
          </a:p>
        </p:txBody>
      </p:sp>
    </p:spTree>
    <p:extLst>
      <p:ext uri="{BB962C8B-B14F-4D97-AF65-F5344CB8AC3E}">
        <p14:creationId xmlns:p14="http://schemas.microsoft.com/office/powerpoint/2010/main" val="249890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20</a:t>
            </a:fld>
            <a:endParaRPr lang="en-US"/>
          </a:p>
        </p:txBody>
      </p:sp>
    </p:spTree>
    <p:extLst>
      <p:ext uri="{BB962C8B-B14F-4D97-AF65-F5344CB8AC3E}">
        <p14:creationId xmlns:p14="http://schemas.microsoft.com/office/powerpoint/2010/main" val="2876655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21</a:t>
            </a:fld>
            <a:endParaRPr lang="en-US"/>
          </a:p>
        </p:txBody>
      </p:sp>
    </p:spTree>
    <p:extLst>
      <p:ext uri="{BB962C8B-B14F-4D97-AF65-F5344CB8AC3E}">
        <p14:creationId xmlns:p14="http://schemas.microsoft.com/office/powerpoint/2010/main" val="1695238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22</a:t>
            </a:fld>
            <a:endParaRPr lang="en-US"/>
          </a:p>
        </p:txBody>
      </p:sp>
    </p:spTree>
    <p:extLst>
      <p:ext uri="{BB962C8B-B14F-4D97-AF65-F5344CB8AC3E}">
        <p14:creationId xmlns:p14="http://schemas.microsoft.com/office/powerpoint/2010/main" val="455195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23</a:t>
            </a:fld>
            <a:endParaRPr lang="en-US"/>
          </a:p>
        </p:txBody>
      </p:sp>
    </p:spTree>
    <p:extLst>
      <p:ext uri="{BB962C8B-B14F-4D97-AF65-F5344CB8AC3E}">
        <p14:creationId xmlns:p14="http://schemas.microsoft.com/office/powerpoint/2010/main" val="722368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24</a:t>
            </a:fld>
            <a:endParaRPr lang="en-US"/>
          </a:p>
        </p:txBody>
      </p:sp>
    </p:spTree>
    <p:extLst>
      <p:ext uri="{BB962C8B-B14F-4D97-AF65-F5344CB8AC3E}">
        <p14:creationId xmlns:p14="http://schemas.microsoft.com/office/powerpoint/2010/main" val="999219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25</a:t>
            </a:fld>
            <a:endParaRPr lang="en-US"/>
          </a:p>
        </p:txBody>
      </p:sp>
    </p:spTree>
    <p:extLst>
      <p:ext uri="{BB962C8B-B14F-4D97-AF65-F5344CB8AC3E}">
        <p14:creationId xmlns:p14="http://schemas.microsoft.com/office/powerpoint/2010/main" val="100284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26</a:t>
            </a:fld>
            <a:endParaRPr lang="en-US"/>
          </a:p>
        </p:txBody>
      </p:sp>
    </p:spTree>
    <p:extLst>
      <p:ext uri="{BB962C8B-B14F-4D97-AF65-F5344CB8AC3E}">
        <p14:creationId xmlns:p14="http://schemas.microsoft.com/office/powerpoint/2010/main" val="1432549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27</a:t>
            </a:fld>
            <a:endParaRPr lang="en-US"/>
          </a:p>
        </p:txBody>
      </p:sp>
    </p:spTree>
    <p:extLst>
      <p:ext uri="{BB962C8B-B14F-4D97-AF65-F5344CB8AC3E}">
        <p14:creationId xmlns:p14="http://schemas.microsoft.com/office/powerpoint/2010/main" val="149814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28</a:t>
            </a:fld>
            <a:endParaRPr lang="en-US"/>
          </a:p>
        </p:txBody>
      </p:sp>
    </p:spTree>
    <p:extLst>
      <p:ext uri="{BB962C8B-B14F-4D97-AF65-F5344CB8AC3E}">
        <p14:creationId xmlns:p14="http://schemas.microsoft.com/office/powerpoint/2010/main" val="1432533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29</a:t>
            </a:fld>
            <a:endParaRPr lang="en-US"/>
          </a:p>
        </p:txBody>
      </p:sp>
    </p:spTree>
    <p:extLst>
      <p:ext uri="{BB962C8B-B14F-4D97-AF65-F5344CB8AC3E}">
        <p14:creationId xmlns:p14="http://schemas.microsoft.com/office/powerpoint/2010/main" val="190468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a:t>
            </a:fld>
            <a:endParaRPr lang="en-US"/>
          </a:p>
        </p:txBody>
      </p:sp>
    </p:spTree>
    <p:extLst>
      <p:ext uri="{BB962C8B-B14F-4D97-AF65-F5344CB8AC3E}">
        <p14:creationId xmlns:p14="http://schemas.microsoft.com/office/powerpoint/2010/main" val="2721034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30</a:t>
            </a:fld>
            <a:endParaRPr lang="en-US"/>
          </a:p>
        </p:txBody>
      </p:sp>
    </p:spTree>
    <p:extLst>
      <p:ext uri="{BB962C8B-B14F-4D97-AF65-F5344CB8AC3E}">
        <p14:creationId xmlns:p14="http://schemas.microsoft.com/office/powerpoint/2010/main" val="1569274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31</a:t>
            </a:fld>
            <a:endParaRPr lang="en-US"/>
          </a:p>
        </p:txBody>
      </p:sp>
    </p:spTree>
    <p:extLst>
      <p:ext uri="{BB962C8B-B14F-4D97-AF65-F5344CB8AC3E}">
        <p14:creationId xmlns:p14="http://schemas.microsoft.com/office/powerpoint/2010/main" val="1916338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32</a:t>
            </a:fld>
            <a:endParaRPr lang="en-US"/>
          </a:p>
        </p:txBody>
      </p:sp>
    </p:spTree>
    <p:extLst>
      <p:ext uri="{BB962C8B-B14F-4D97-AF65-F5344CB8AC3E}">
        <p14:creationId xmlns:p14="http://schemas.microsoft.com/office/powerpoint/2010/main" val="1241011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33</a:t>
            </a:fld>
            <a:endParaRPr lang="en-US"/>
          </a:p>
        </p:txBody>
      </p:sp>
    </p:spTree>
    <p:extLst>
      <p:ext uri="{BB962C8B-B14F-4D97-AF65-F5344CB8AC3E}">
        <p14:creationId xmlns:p14="http://schemas.microsoft.com/office/powerpoint/2010/main" val="1845111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34</a:t>
            </a:fld>
            <a:endParaRPr lang="en-US"/>
          </a:p>
        </p:txBody>
      </p:sp>
    </p:spTree>
    <p:extLst>
      <p:ext uri="{BB962C8B-B14F-4D97-AF65-F5344CB8AC3E}">
        <p14:creationId xmlns:p14="http://schemas.microsoft.com/office/powerpoint/2010/main" val="1758724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35</a:t>
            </a:fld>
            <a:endParaRPr lang="en-US"/>
          </a:p>
        </p:txBody>
      </p:sp>
    </p:spTree>
    <p:extLst>
      <p:ext uri="{BB962C8B-B14F-4D97-AF65-F5344CB8AC3E}">
        <p14:creationId xmlns:p14="http://schemas.microsoft.com/office/powerpoint/2010/main" val="20865824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36</a:t>
            </a:fld>
            <a:endParaRPr lang="en-US"/>
          </a:p>
        </p:txBody>
      </p:sp>
    </p:spTree>
    <p:extLst>
      <p:ext uri="{BB962C8B-B14F-4D97-AF65-F5344CB8AC3E}">
        <p14:creationId xmlns:p14="http://schemas.microsoft.com/office/powerpoint/2010/main" val="876722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37</a:t>
            </a:fld>
            <a:endParaRPr lang="en-US"/>
          </a:p>
        </p:txBody>
      </p:sp>
    </p:spTree>
    <p:extLst>
      <p:ext uri="{BB962C8B-B14F-4D97-AF65-F5344CB8AC3E}">
        <p14:creationId xmlns:p14="http://schemas.microsoft.com/office/powerpoint/2010/main" val="2081463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38</a:t>
            </a:fld>
            <a:endParaRPr lang="en-US"/>
          </a:p>
        </p:txBody>
      </p:sp>
    </p:spTree>
    <p:extLst>
      <p:ext uri="{BB962C8B-B14F-4D97-AF65-F5344CB8AC3E}">
        <p14:creationId xmlns:p14="http://schemas.microsoft.com/office/powerpoint/2010/main" val="1532216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39</a:t>
            </a:fld>
            <a:endParaRPr lang="en-US"/>
          </a:p>
        </p:txBody>
      </p:sp>
    </p:spTree>
    <p:extLst>
      <p:ext uri="{BB962C8B-B14F-4D97-AF65-F5344CB8AC3E}">
        <p14:creationId xmlns:p14="http://schemas.microsoft.com/office/powerpoint/2010/main" val="932880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a:t>
            </a:fld>
            <a:endParaRPr lang="en-US"/>
          </a:p>
        </p:txBody>
      </p:sp>
    </p:spTree>
    <p:extLst>
      <p:ext uri="{BB962C8B-B14F-4D97-AF65-F5344CB8AC3E}">
        <p14:creationId xmlns:p14="http://schemas.microsoft.com/office/powerpoint/2010/main" val="1052079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40</a:t>
            </a:fld>
            <a:endParaRPr lang="en-US"/>
          </a:p>
        </p:txBody>
      </p:sp>
    </p:spTree>
    <p:extLst>
      <p:ext uri="{BB962C8B-B14F-4D97-AF65-F5344CB8AC3E}">
        <p14:creationId xmlns:p14="http://schemas.microsoft.com/office/powerpoint/2010/main" val="520628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41</a:t>
            </a:fld>
            <a:endParaRPr lang="en-US"/>
          </a:p>
        </p:txBody>
      </p:sp>
    </p:spTree>
    <p:extLst>
      <p:ext uri="{BB962C8B-B14F-4D97-AF65-F5344CB8AC3E}">
        <p14:creationId xmlns:p14="http://schemas.microsoft.com/office/powerpoint/2010/main" val="1429487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42</a:t>
            </a:fld>
            <a:endParaRPr lang="en-US"/>
          </a:p>
        </p:txBody>
      </p:sp>
    </p:spTree>
    <p:extLst>
      <p:ext uri="{BB962C8B-B14F-4D97-AF65-F5344CB8AC3E}">
        <p14:creationId xmlns:p14="http://schemas.microsoft.com/office/powerpoint/2010/main" val="1966648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43</a:t>
            </a:fld>
            <a:endParaRPr lang="en-US"/>
          </a:p>
        </p:txBody>
      </p:sp>
    </p:spTree>
    <p:extLst>
      <p:ext uri="{BB962C8B-B14F-4D97-AF65-F5344CB8AC3E}">
        <p14:creationId xmlns:p14="http://schemas.microsoft.com/office/powerpoint/2010/main" val="190602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44</a:t>
            </a:fld>
            <a:endParaRPr lang="en-US"/>
          </a:p>
        </p:txBody>
      </p:sp>
    </p:spTree>
    <p:extLst>
      <p:ext uri="{BB962C8B-B14F-4D97-AF65-F5344CB8AC3E}">
        <p14:creationId xmlns:p14="http://schemas.microsoft.com/office/powerpoint/2010/main" val="9229212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45</a:t>
            </a:fld>
            <a:endParaRPr lang="en-US"/>
          </a:p>
        </p:txBody>
      </p:sp>
    </p:spTree>
    <p:extLst>
      <p:ext uri="{BB962C8B-B14F-4D97-AF65-F5344CB8AC3E}">
        <p14:creationId xmlns:p14="http://schemas.microsoft.com/office/powerpoint/2010/main" val="706897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46</a:t>
            </a:fld>
            <a:endParaRPr lang="en-US"/>
          </a:p>
        </p:txBody>
      </p:sp>
    </p:spTree>
    <p:extLst>
      <p:ext uri="{BB962C8B-B14F-4D97-AF65-F5344CB8AC3E}">
        <p14:creationId xmlns:p14="http://schemas.microsoft.com/office/powerpoint/2010/main" val="5000505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47</a:t>
            </a:fld>
            <a:endParaRPr lang="en-US"/>
          </a:p>
        </p:txBody>
      </p:sp>
    </p:spTree>
    <p:extLst>
      <p:ext uri="{BB962C8B-B14F-4D97-AF65-F5344CB8AC3E}">
        <p14:creationId xmlns:p14="http://schemas.microsoft.com/office/powerpoint/2010/main" val="1483209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48</a:t>
            </a:fld>
            <a:endParaRPr lang="en-US"/>
          </a:p>
        </p:txBody>
      </p:sp>
    </p:spTree>
    <p:extLst>
      <p:ext uri="{BB962C8B-B14F-4D97-AF65-F5344CB8AC3E}">
        <p14:creationId xmlns:p14="http://schemas.microsoft.com/office/powerpoint/2010/main" val="767824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49</a:t>
            </a:fld>
            <a:endParaRPr lang="en-US"/>
          </a:p>
        </p:txBody>
      </p:sp>
    </p:spTree>
    <p:extLst>
      <p:ext uri="{BB962C8B-B14F-4D97-AF65-F5344CB8AC3E}">
        <p14:creationId xmlns:p14="http://schemas.microsoft.com/office/powerpoint/2010/main" val="32009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we have a 1:n relationship, we can see that representing the relationship in tables requires</a:t>
            </a:r>
            <a:r>
              <a:rPr lang="en-US" baseline="0" dirty="0" smtClean="0"/>
              <a:t> adding the primary key of the entity type on the 1 side as a foreign key to the entity type on the n side. </a:t>
            </a:r>
          </a:p>
          <a:p>
            <a:endParaRPr lang="en-US" baseline="0" dirty="0" smtClean="0"/>
          </a:p>
          <a:p>
            <a:r>
              <a:rPr lang="en-US" baseline="0" dirty="0" smtClean="0"/>
              <a:t>You can easily convince yourself that adding the foreign key to the entity type on the 1 side will not work. </a:t>
            </a:r>
          </a:p>
          <a:p>
            <a:endParaRPr lang="en-US" baseline="0" dirty="0" smtClean="0"/>
          </a:p>
          <a:p>
            <a:r>
              <a:rPr lang="en-US" baseline="0" dirty="0" smtClean="0"/>
              <a:t>For example, in the above case, adding </a:t>
            </a:r>
            <a:r>
              <a:rPr lang="en-US" baseline="0" dirty="0" err="1" smtClean="0"/>
              <a:t>player_id</a:t>
            </a:r>
            <a:r>
              <a:rPr lang="en-US" baseline="0" dirty="0" smtClean="0"/>
              <a:t> as a foreign key to the teams table will not work, because a team could have many players and adding a foreign key will allow us to only show one player per team.</a:t>
            </a:r>
          </a:p>
          <a:p>
            <a:endParaRPr lang="en-US" baseline="0" dirty="0" smtClean="0"/>
          </a:p>
          <a:p>
            <a:r>
              <a:rPr lang="en-US" baseline="0" dirty="0" smtClean="0"/>
              <a:t>However, adding the </a:t>
            </a:r>
            <a:r>
              <a:rPr lang="en-US" baseline="0" dirty="0" err="1" smtClean="0"/>
              <a:t>team_id</a:t>
            </a:r>
            <a:r>
              <a:rPr lang="en-US" baseline="0" dirty="0" smtClean="0"/>
              <a:t> to the players table works because each player can belong to at most one team and adding a foreign key column allows this.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a:t>
            </a:fld>
            <a:endParaRPr lang="en-US"/>
          </a:p>
        </p:txBody>
      </p:sp>
    </p:spTree>
    <p:extLst>
      <p:ext uri="{BB962C8B-B14F-4D97-AF65-F5344CB8AC3E}">
        <p14:creationId xmlns:p14="http://schemas.microsoft.com/office/powerpoint/2010/main" val="9633739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50</a:t>
            </a:fld>
            <a:endParaRPr lang="en-US"/>
          </a:p>
        </p:txBody>
      </p:sp>
    </p:spTree>
    <p:extLst>
      <p:ext uri="{BB962C8B-B14F-4D97-AF65-F5344CB8AC3E}">
        <p14:creationId xmlns:p14="http://schemas.microsoft.com/office/powerpoint/2010/main" val="6480165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51</a:t>
            </a:fld>
            <a:endParaRPr lang="en-US"/>
          </a:p>
        </p:txBody>
      </p:sp>
    </p:spTree>
    <p:extLst>
      <p:ext uri="{BB962C8B-B14F-4D97-AF65-F5344CB8AC3E}">
        <p14:creationId xmlns:p14="http://schemas.microsoft.com/office/powerpoint/2010/main" val="697619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52</a:t>
            </a:fld>
            <a:endParaRPr lang="en-US"/>
          </a:p>
        </p:txBody>
      </p:sp>
    </p:spTree>
    <p:extLst>
      <p:ext uri="{BB962C8B-B14F-4D97-AF65-F5344CB8AC3E}">
        <p14:creationId xmlns:p14="http://schemas.microsoft.com/office/powerpoint/2010/main" val="9434521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53</a:t>
            </a:fld>
            <a:endParaRPr lang="en-US"/>
          </a:p>
        </p:txBody>
      </p:sp>
    </p:spTree>
    <p:extLst>
      <p:ext uri="{BB962C8B-B14F-4D97-AF65-F5344CB8AC3E}">
        <p14:creationId xmlns:p14="http://schemas.microsoft.com/office/powerpoint/2010/main" val="1309819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54</a:t>
            </a:fld>
            <a:endParaRPr lang="en-US"/>
          </a:p>
        </p:txBody>
      </p:sp>
    </p:spTree>
    <p:extLst>
      <p:ext uri="{BB962C8B-B14F-4D97-AF65-F5344CB8AC3E}">
        <p14:creationId xmlns:p14="http://schemas.microsoft.com/office/powerpoint/2010/main" val="292183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55</a:t>
            </a:fld>
            <a:endParaRPr lang="en-US"/>
          </a:p>
        </p:txBody>
      </p:sp>
    </p:spTree>
    <p:extLst>
      <p:ext uri="{BB962C8B-B14F-4D97-AF65-F5344CB8AC3E}">
        <p14:creationId xmlns:p14="http://schemas.microsoft.com/office/powerpoint/2010/main" val="2075164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56</a:t>
            </a:fld>
            <a:endParaRPr lang="en-US"/>
          </a:p>
        </p:txBody>
      </p:sp>
    </p:spTree>
    <p:extLst>
      <p:ext uri="{BB962C8B-B14F-4D97-AF65-F5344CB8AC3E}">
        <p14:creationId xmlns:p14="http://schemas.microsoft.com/office/powerpoint/2010/main" val="1939645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57</a:t>
            </a:fld>
            <a:endParaRPr lang="en-US"/>
          </a:p>
        </p:txBody>
      </p:sp>
    </p:spTree>
    <p:extLst>
      <p:ext uri="{BB962C8B-B14F-4D97-AF65-F5344CB8AC3E}">
        <p14:creationId xmlns:p14="http://schemas.microsoft.com/office/powerpoint/2010/main" val="195875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58</a:t>
            </a:fld>
            <a:endParaRPr lang="en-US"/>
          </a:p>
        </p:txBody>
      </p:sp>
    </p:spTree>
    <p:extLst>
      <p:ext uri="{BB962C8B-B14F-4D97-AF65-F5344CB8AC3E}">
        <p14:creationId xmlns:p14="http://schemas.microsoft.com/office/powerpoint/2010/main" val="121594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6</a:t>
            </a:fld>
            <a:endParaRPr lang="en-US"/>
          </a:p>
        </p:txBody>
      </p:sp>
    </p:spTree>
    <p:extLst>
      <p:ext uri="{BB962C8B-B14F-4D97-AF65-F5344CB8AC3E}">
        <p14:creationId xmlns:p14="http://schemas.microsoft.com/office/powerpoint/2010/main" val="137280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confuse the implicit foreign key attribute with the key migration notation.</a:t>
            </a:r>
          </a:p>
          <a:p>
            <a:endParaRPr lang="en-US" dirty="0" smtClean="0"/>
          </a:p>
          <a:p>
            <a:r>
              <a:rPr lang="en-US" dirty="0" smtClean="0"/>
              <a:t>The</a:t>
            </a:r>
            <a:r>
              <a:rPr lang="en-US" baseline="0" dirty="0" smtClean="0"/>
              <a:t> implicit foreign key attribute always arises in all 1:n relationships.</a:t>
            </a:r>
          </a:p>
          <a:p>
            <a:endParaRPr lang="en-US" baseline="0" dirty="0" smtClean="0"/>
          </a:p>
          <a:p>
            <a:r>
              <a:rPr lang="en-US" baseline="0" dirty="0" smtClean="0"/>
              <a:t>We use the key migration notation only when the foreign key also happens to be part of the primary key in the table on the n side of the relationship. Be sure to understand this from the many examples provided earlier.</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7</a:t>
            </a:fld>
            <a:endParaRPr lang="en-US"/>
          </a:p>
        </p:txBody>
      </p:sp>
    </p:spTree>
    <p:extLst>
      <p:ext uri="{BB962C8B-B14F-4D97-AF65-F5344CB8AC3E}">
        <p14:creationId xmlns:p14="http://schemas.microsoft.com/office/powerpoint/2010/main" val="2068565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company wants to track the assets installed</a:t>
            </a:r>
            <a:r>
              <a:rPr lang="en-US" baseline="0" dirty="0" smtClean="0"/>
              <a:t> in various rooms of its office buildings. Hence it needs to have a way to store information about buildings and rooms.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8</a:t>
            </a:fld>
            <a:endParaRPr lang="en-US"/>
          </a:p>
        </p:txBody>
      </p:sp>
    </p:spTree>
    <p:extLst>
      <p:ext uri="{BB962C8B-B14F-4D97-AF65-F5344CB8AC3E}">
        <p14:creationId xmlns:p14="http://schemas.microsoft.com/office/powerpoint/2010/main" val="2068565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a:t>
            </a:r>
            <a:r>
              <a:rPr lang="en-US" baseline="0" dirty="0" smtClean="0"/>
              <a:t> room number can occur in several buildings and hence the room number alone does not suffice to uniquely identify a room across all the buildings.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9</a:t>
            </a:fld>
            <a:endParaRPr lang="en-US"/>
          </a:p>
        </p:txBody>
      </p:sp>
    </p:spTree>
    <p:extLst>
      <p:ext uri="{BB962C8B-B14F-4D97-AF65-F5344CB8AC3E}">
        <p14:creationId xmlns:p14="http://schemas.microsoft.com/office/powerpoint/2010/main" val="278537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9454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36895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56680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20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5437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2331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3BE0D-3A83-411B-8ED8-8FBAF824E7A0}" type="datetimeFigureOut">
              <a:rPr lang="en-US" smtClean="0"/>
              <a:t>7/8/16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24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3BE0D-3A83-411B-8ED8-8FBAF824E7A0}" type="datetimeFigureOut">
              <a:rPr lang="en-US" smtClean="0"/>
              <a:t>7/8/16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1532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BE0D-3A83-411B-8ED8-8FBAF824E7A0}" type="datetimeFigureOut">
              <a:rPr lang="en-US" smtClean="0"/>
              <a:t>7/8/16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8950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7171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50994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C3BE0D-3A83-411B-8ED8-8FBAF824E7A0}" type="datetimeFigureOut">
              <a:rPr lang="en-US" smtClean="0"/>
              <a:t>7/8/16</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5D5-A46E-415C-BF40-CA83716C1AAF}" type="slidenum">
              <a:rPr lang="en-US" smtClean="0"/>
              <a:t>‹#›</a:t>
            </a:fld>
            <a:endParaRPr lang="en-US"/>
          </a:p>
        </p:txBody>
      </p:sp>
    </p:spTree>
    <p:extLst>
      <p:ext uri="{BB962C8B-B14F-4D97-AF65-F5344CB8AC3E}">
        <p14:creationId xmlns:p14="http://schemas.microsoft.com/office/powerpoint/2010/main" val="22931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8.emf"/><Relationship Id="rId5" Type="http://schemas.openxmlformats.org/officeDocument/2006/relationships/image" Target="../media/image29.emf"/><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743200" y="2343150"/>
            <a:ext cx="3569952" cy="400110"/>
          </a:xfrm>
          <a:prstGeom prst="rect">
            <a:avLst/>
          </a:prstGeom>
          <a:noFill/>
        </p:spPr>
        <p:txBody>
          <a:bodyPr wrap="none" rtlCol="0">
            <a:spAutoFit/>
          </a:bodyPr>
          <a:lstStyle>
            <a:defPPr>
              <a:defRPr lang="en-US"/>
            </a:defPPr>
            <a:lvl1pPr>
              <a:defRPr sz="2800"/>
            </a:lvl1pPr>
          </a:lstStyle>
          <a:p>
            <a:r>
              <a:rPr lang="en-US" sz="2000" smtClean="0">
                <a:latin typeface="Arial Black" pitchFamily="34" charset="0"/>
              </a:rPr>
              <a:t>Database </a:t>
            </a:r>
            <a:r>
              <a:rPr lang="en-US" sz="2000" dirty="0" smtClean="0">
                <a:latin typeface="Arial Black" pitchFamily="34" charset="0"/>
              </a:rPr>
              <a:t>Design: Part 2</a:t>
            </a:r>
            <a:endParaRPr lang="en-US" sz="2000" dirty="0">
              <a:latin typeface="Arial Black" pitchFamily="34" charset="0"/>
            </a:endParaRPr>
          </a:p>
        </p:txBody>
      </p:sp>
    </p:spTree>
    <p:extLst>
      <p:ext uri="{BB962C8B-B14F-4D97-AF65-F5344CB8AC3E}">
        <p14:creationId xmlns:p14="http://schemas.microsoft.com/office/powerpoint/2010/main" val="2070645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odagavi\AppData\Local\Microsoft\Windows\Temporary Internet Files\Content.IE5\ZXZYVKHL\MC9003907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885950"/>
            <a:ext cx="2590800" cy="20319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5837714" y="590550"/>
            <a:ext cx="2552365" cy="461665"/>
          </a:xfrm>
          <a:prstGeom prst="rect">
            <a:avLst/>
          </a:prstGeom>
          <a:noFill/>
        </p:spPr>
        <p:txBody>
          <a:bodyPr wrap="none" rtlCol="0">
            <a:spAutoFit/>
          </a:bodyPr>
          <a:lstStyle/>
          <a:p>
            <a:r>
              <a:rPr lang="en-US" sz="2400" dirty="0" err="1" smtClean="0">
                <a:latin typeface="Arial Black" pitchFamily="34" charset="0"/>
              </a:rPr>
              <a:t>Room_number</a:t>
            </a:r>
            <a:endParaRPr lang="en-US" sz="2400" dirty="0">
              <a:latin typeface="Arial Black" pitchFamily="34" charset="0"/>
            </a:endParaRPr>
          </a:p>
        </p:txBody>
      </p:sp>
      <p:sp>
        <p:nvSpPr>
          <p:cNvPr id="2" name="TextBox 1"/>
          <p:cNvSpPr txBox="1"/>
          <p:nvPr/>
        </p:nvSpPr>
        <p:spPr>
          <a:xfrm>
            <a:off x="457200" y="590550"/>
            <a:ext cx="2013693" cy="461665"/>
          </a:xfrm>
          <a:prstGeom prst="rect">
            <a:avLst/>
          </a:prstGeom>
          <a:noFill/>
        </p:spPr>
        <p:txBody>
          <a:bodyPr wrap="none" rtlCol="0">
            <a:spAutoFit/>
          </a:bodyPr>
          <a:lstStyle/>
          <a:p>
            <a:r>
              <a:rPr lang="en-US" sz="2400" dirty="0" err="1" smtClean="0">
                <a:latin typeface="Arial Black" pitchFamily="34" charset="0"/>
              </a:rPr>
              <a:t>Building_id</a:t>
            </a:r>
            <a:endParaRPr lang="en-US" sz="2400" dirty="0">
              <a:latin typeface="Arial Black" pitchFamily="34" charset="0"/>
            </a:endParaRPr>
          </a:p>
        </p:txBody>
      </p:sp>
      <p:cxnSp>
        <p:nvCxnSpPr>
          <p:cNvPr id="30" name="Elbow Connector 29"/>
          <p:cNvCxnSpPr>
            <a:stCxn id="2" idx="2"/>
          </p:cNvCxnSpPr>
          <p:nvPr/>
        </p:nvCxnSpPr>
        <p:spPr>
          <a:xfrm rot="16200000" flipH="1">
            <a:off x="1610554" y="905707"/>
            <a:ext cx="1443334" cy="1736349"/>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216" name="Elbow Connector 9215"/>
          <p:cNvCxnSpPr>
            <a:stCxn id="4" idx="2"/>
          </p:cNvCxnSpPr>
          <p:nvPr/>
        </p:nvCxnSpPr>
        <p:spPr>
          <a:xfrm rot="5400000">
            <a:off x="5540386" y="998238"/>
            <a:ext cx="1519535" cy="1627489"/>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505200" y="3257550"/>
            <a:ext cx="1133708" cy="461665"/>
          </a:xfrm>
          <a:prstGeom prst="rect">
            <a:avLst/>
          </a:prstGeom>
          <a:noFill/>
        </p:spPr>
        <p:txBody>
          <a:bodyPr wrap="none" rtlCol="0">
            <a:spAutoFit/>
          </a:bodyPr>
          <a:lstStyle>
            <a:defPPr>
              <a:defRPr lang="en-US"/>
            </a:defPPr>
            <a:lvl1pPr>
              <a:defRPr sz="2400">
                <a:latin typeface="Arial Black" pitchFamily="34" charset="0"/>
              </a:defRPr>
            </a:lvl1pPr>
          </a:lstStyle>
          <a:p>
            <a:r>
              <a:rPr lang="en-US" dirty="0"/>
              <a:t>Room</a:t>
            </a:r>
          </a:p>
        </p:txBody>
      </p:sp>
    </p:spTree>
    <p:extLst>
      <p:ext uri="{BB962C8B-B14F-4D97-AF65-F5344CB8AC3E}">
        <p14:creationId xmlns:p14="http://schemas.microsoft.com/office/powerpoint/2010/main" val="251567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500"/>
                                        <p:tgtEl>
                                          <p:spTgt spid="30"/>
                                        </p:tgtEl>
                                      </p:cBhvr>
                                    </p:animEffect>
                                  </p:childTnLst>
                                </p:cTn>
                              </p:par>
                              <p:par>
                                <p:cTn id="26" presetID="22" presetClass="entr" presetSubtype="2" fill="hold" nodeType="withEffect">
                                  <p:stCondLst>
                                    <p:cond delay="0"/>
                                  </p:stCondLst>
                                  <p:childTnLst>
                                    <p:set>
                                      <p:cBhvr>
                                        <p:cTn id="27" dur="1" fill="hold">
                                          <p:stCondLst>
                                            <p:cond delay="0"/>
                                          </p:stCondLst>
                                        </p:cTn>
                                        <p:tgtEl>
                                          <p:spTgt spid="9216"/>
                                        </p:tgtEl>
                                        <p:attrNameLst>
                                          <p:attrName>style.visibility</p:attrName>
                                        </p:attrNameLst>
                                      </p:cBhvr>
                                      <p:to>
                                        <p:strVal val="visible"/>
                                      </p:to>
                                    </p:set>
                                    <p:animEffect transition="in" filter="wipe(right)">
                                      <p:cBhvr>
                                        <p:cTn id="28" dur="500"/>
                                        <p:tgtEl>
                                          <p:spTgt spid="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733539"/>
            <a:ext cx="6715125"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5497117" y="4084963"/>
            <a:ext cx="2767747" cy="685800"/>
          </a:xfrm>
          <a:prstGeom prst="borderCallout2">
            <a:avLst>
              <a:gd name="adj1" fmla="val 161"/>
              <a:gd name="adj2" fmla="val 49499"/>
              <a:gd name="adj3" fmla="val -87135"/>
              <a:gd name="adj4" fmla="val 51348"/>
              <a:gd name="adj5" fmla="val -198298"/>
              <a:gd name="adj6" fmla="val 49252"/>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Primary key is </a:t>
            </a:r>
            <a:r>
              <a:rPr lang="en-US" sz="1600" dirty="0" err="1" smtClean="0">
                <a:solidFill>
                  <a:srgbClr val="FF0000"/>
                </a:solidFill>
              </a:rPr>
              <a:t>room_number</a:t>
            </a:r>
            <a:r>
              <a:rPr lang="en-US" sz="1600" dirty="0" smtClean="0">
                <a:solidFill>
                  <a:srgbClr val="FF0000"/>
                </a:solidFill>
              </a:rPr>
              <a:t> + </a:t>
            </a:r>
            <a:r>
              <a:rPr lang="en-US" sz="1600" dirty="0" err="1" smtClean="0">
                <a:solidFill>
                  <a:srgbClr val="FF0000"/>
                </a:solidFill>
              </a:rPr>
              <a:t>building_id</a:t>
            </a:r>
            <a:endParaRPr lang="en-US" sz="1600" dirty="0">
              <a:solidFill>
                <a:srgbClr val="FF0000"/>
              </a:solidFill>
            </a:endParaRPr>
          </a:p>
        </p:txBody>
      </p:sp>
      <p:grpSp>
        <p:nvGrpSpPr>
          <p:cNvPr id="24" name="Group 23"/>
          <p:cNvGrpSpPr/>
          <p:nvPr/>
        </p:nvGrpSpPr>
        <p:grpSpPr>
          <a:xfrm>
            <a:off x="2229198" y="284964"/>
            <a:ext cx="3800713" cy="1219986"/>
            <a:chOff x="838200" y="1123950"/>
            <a:chExt cx="7696200" cy="2854745"/>
          </a:xfrm>
        </p:grpSpPr>
        <p:pic>
          <p:nvPicPr>
            <p:cNvPr id="25" name="Picture 2"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3950"/>
              <a:ext cx="2209800" cy="220980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278416"/>
              <a:ext cx="2209800" cy="2209800"/>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6"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20947"/>
              <a:ext cx="2209800" cy="2209800"/>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TextBox 27"/>
            <p:cNvSpPr txBox="1"/>
            <p:nvPr/>
          </p:nvSpPr>
          <p:spPr>
            <a:xfrm>
              <a:off x="953220" y="3633286"/>
              <a:ext cx="893193" cy="261610"/>
            </a:xfrm>
            <a:prstGeom prst="rect">
              <a:avLst/>
            </a:prstGeom>
            <a:noFill/>
          </p:spPr>
          <p:txBody>
            <a:bodyPr wrap="none" rtlCol="0">
              <a:spAutoFit/>
            </a:bodyPr>
            <a:lstStyle/>
            <a:p>
              <a:r>
                <a:rPr lang="en-US" sz="1100" dirty="0" smtClean="0"/>
                <a:t>Building 200</a:t>
              </a:r>
              <a:endParaRPr lang="en-US" sz="1100" dirty="0"/>
            </a:p>
          </p:txBody>
        </p:sp>
        <p:sp>
          <p:nvSpPr>
            <p:cNvPr id="29" name="TextBox 28"/>
            <p:cNvSpPr txBox="1"/>
            <p:nvPr/>
          </p:nvSpPr>
          <p:spPr>
            <a:xfrm>
              <a:off x="3454630" y="3716589"/>
              <a:ext cx="893193" cy="261610"/>
            </a:xfrm>
            <a:prstGeom prst="rect">
              <a:avLst/>
            </a:prstGeom>
            <a:noFill/>
          </p:spPr>
          <p:txBody>
            <a:bodyPr wrap="none" rtlCol="0">
              <a:spAutoFit/>
            </a:bodyPr>
            <a:lstStyle/>
            <a:p>
              <a:r>
                <a:rPr lang="en-US" sz="1100" dirty="0" smtClean="0"/>
                <a:t>Building 300</a:t>
              </a:r>
              <a:endParaRPr lang="en-US" sz="1100" dirty="0"/>
            </a:p>
          </p:txBody>
        </p:sp>
        <p:sp>
          <p:nvSpPr>
            <p:cNvPr id="30" name="TextBox 29"/>
            <p:cNvSpPr txBox="1"/>
            <p:nvPr/>
          </p:nvSpPr>
          <p:spPr>
            <a:xfrm>
              <a:off x="6540632" y="3717085"/>
              <a:ext cx="893193" cy="261610"/>
            </a:xfrm>
            <a:prstGeom prst="rect">
              <a:avLst/>
            </a:prstGeom>
            <a:noFill/>
          </p:spPr>
          <p:txBody>
            <a:bodyPr wrap="none" rtlCol="0">
              <a:spAutoFit/>
            </a:bodyPr>
            <a:lstStyle/>
            <a:p>
              <a:r>
                <a:rPr lang="en-US" sz="1100" dirty="0" smtClean="0"/>
                <a:t>Building 500</a:t>
              </a:r>
              <a:endParaRPr lang="en-US" sz="1100" dirty="0"/>
            </a:p>
          </p:txBody>
        </p:sp>
        <p:sp>
          <p:nvSpPr>
            <p:cNvPr id="31" name="TextBox 30"/>
            <p:cNvSpPr txBox="1"/>
            <p:nvPr/>
          </p:nvSpPr>
          <p:spPr>
            <a:xfrm rot="711884">
              <a:off x="1318904" y="22721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sp>
          <p:nvSpPr>
            <p:cNvPr id="32" name="TextBox 31"/>
            <p:cNvSpPr txBox="1"/>
            <p:nvPr/>
          </p:nvSpPr>
          <p:spPr>
            <a:xfrm rot="437187">
              <a:off x="1369247" y="1740072"/>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3" name="TextBox 32"/>
            <p:cNvSpPr txBox="1"/>
            <p:nvPr/>
          </p:nvSpPr>
          <p:spPr>
            <a:xfrm rot="437187">
              <a:off x="3971127" y="1946638"/>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4" name="TextBox 33"/>
            <p:cNvSpPr txBox="1"/>
            <p:nvPr/>
          </p:nvSpPr>
          <p:spPr>
            <a:xfrm rot="437187">
              <a:off x="6942927" y="2030158"/>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5" name="TextBox 34"/>
            <p:cNvSpPr txBox="1"/>
            <p:nvPr/>
          </p:nvSpPr>
          <p:spPr>
            <a:xfrm rot="711884">
              <a:off x="3909705" y="24245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sp>
          <p:nvSpPr>
            <p:cNvPr id="36" name="TextBox 35"/>
            <p:cNvSpPr txBox="1"/>
            <p:nvPr/>
          </p:nvSpPr>
          <p:spPr>
            <a:xfrm rot="711884">
              <a:off x="6881505" y="25769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grpSp>
      <p:sp>
        <p:nvSpPr>
          <p:cNvPr id="37" name="Line Callout 2 36"/>
          <p:cNvSpPr/>
          <p:nvPr/>
        </p:nvSpPr>
        <p:spPr>
          <a:xfrm>
            <a:off x="1764604" y="4050536"/>
            <a:ext cx="2138316" cy="426214"/>
          </a:xfrm>
          <a:prstGeom prst="borderCallout2">
            <a:avLst>
              <a:gd name="adj1" fmla="val 161"/>
              <a:gd name="adj2" fmla="val 49499"/>
              <a:gd name="adj3" fmla="val -87135"/>
              <a:gd name="adj4" fmla="val 51348"/>
              <a:gd name="adj5" fmla="val -364210"/>
              <a:gd name="adj6" fmla="val 183213"/>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Key migration notation</a:t>
            </a:r>
            <a:endParaRPr lang="en-US" sz="1600" dirty="0">
              <a:solidFill>
                <a:srgbClr val="FF0000"/>
              </a:solidFill>
            </a:endParaRPr>
          </a:p>
        </p:txBody>
      </p:sp>
    </p:spTree>
    <p:extLst>
      <p:ext uri="{BB962C8B-B14F-4D97-AF65-F5344CB8AC3E}">
        <p14:creationId xmlns:p14="http://schemas.microsoft.com/office/powerpoint/2010/main" val="8819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566" y="2343150"/>
            <a:ext cx="4096634" cy="400110"/>
          </a:xfrm>
          <a:prstGeom prst="rect">
            <a:avLst/>
          </a:prstGeom>
          <a:noFill/>
        </p:spPr>
        <p:txBody>
          <a:bodyPr wrap="none" rtlCol="0">
            <a:spAutoFit/>
          </a:bodyPr>
          <a:lstStyle/>
          <a:p>
            <a:r>
              <a:rPr lang="en-US" sz="2000" dirty="0" smtClean="0">
                <a:latin typeface="Arial Black" pitchFamily="34" charset="0"/>
              </a:rPr>
              <a:t>Key Migration Demo in ODM</a:t>
            </a:r>
            <a:endParaRPr lang="en-US" sz="2000" dirty="0">
              <a:latin typeface="Arial Black" pitchFamily="34" charset="0"/>
            </a:endParaRPr>
          </a:p>
        </p:txBody>
      </p:sp>
    </p:spTree>
    <p:extLst>
      <p:ext uri="{BB962C8B-B14F-4D97-AF65-F5344CB8AC3E}">
        <p14:creationId xmlns:p14="http://schemas.microsoft.com/office/powerpoint/2010/main" val="1604012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2791020" cy="369332"/>
          </a:xfrm>
          <a:prstGeom prst="rect">
            <a:avLst/>
          </a:prstGeom>
          <a:noFill/>
        </p:spPr>
        <p:txBody>
          <a:bodyPr wrap="none" rtlCol="0">
            <a:spAutoFit/>
          </a:bodyPr>
          <a:lstStyle/>
          <a:p>
            <a:r>
              <a:rPr lang="en-US" dirty="0" smtClean="0">
                <a:latin typeface="Arial Black" pitchFamily="34" charset="0"/>
              </a:rPr>
              <a:t>Relationship Naming</a:t>
            </a:r>
            <a:endParaRPr lang="en-US" dirty="0">
              <a:latin typeface="Arial Black" pitchFamily="34" charset="0"/>
            </a:endParaRPr>
          </a:p>
        </p:txBody>
      </p:sp>
      <p:sp>
        <p:nvSpPr>
          <p:cNvPr id="4" name="TextBox 3"/>
          <p:cNvSpPr txBox="1"/>
          <p:nvPr/>
        </p:nvSpPr>
        <p:spPr>
          <a:xfrm>
            <a:off x="1600200" y="3257550"/>
            <a:ext cx="5744393" cy="461665"/>
          </a:xfrm>
          <a:prstGeom prst="rect">
            <a:avLst/>
          </a:prstGeom>
          <a:noFill/>
        </p:spPr>
        <p:txBody>
          <a:bodyPr wrap="none" rtlCol="0">
            <a:spAutoFit/>
          </a:bodyPr>
          <a:lstStyle/>
          <a:p>
            <a:r>
              <a:rPr lang="en-US" sz="2400" b="1" dirty="0" smtClean="0"/>
              <a:t>Two relationships? What do they stand for?</a:t>
            </a:r>
            <a:endParaRPr lang="en-US" sz="2400" b="1" dirty="0"/>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047750"/>
            <a:ext cx="7324725" cy="166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090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3028950"/>
            <a:ext cx="5756897" cy="461665"/>
          </a:xfrm>
          <a:prstGeom prst="rect">
            <a:avLst/>
          </a:prstGeom>
          <a:noFill/>
        </p:spPr>
        <p:txBody>
          <a:bodyPr wrap="none" rtlCol="0">
            <a:spAutoFit/>
          </a:bodyPr>
          <a:lstStyle/>
          <a:p>
            <a:r>
              <a:rPr lang="en-US" sz="2400" b="1" dirty="0" smtClean="0"/>
              <a:t>Now we see why we have two relationships</a:t>
            </a:r>
            <a:endParaRPr lang="en-US" sz="2400" b="1" dirty="0"/>
          </a:p>
        </p:txBody>
      </p:sp>
      <p:sp>
        <p:nvSpPr>
          <p:cNvPr id="5" name="TextBox 4"/>
          <p:cNvSpPr txBox="1"/>
          <p:nvPr/>
        </p:nvSpPr>
        <p:spPr>
          <a:xfrm>
            <a:off x="1600200" y="3557885"/>
            <a:ext cx="3680879" cy="461665"/>
          </a:xfrm>
          <a:prstGeom prst="rect">
            <a:avLst/>
          </a:prstGeom>
          <a:noFill/>
        </p:spPr>
        <p:txBody>
          <a:bodyPr wrap="none" rtlCol="0">
            <a:spAutoFit/>
          </a:bodyPr>
          <a:lstStyle/>
          <a:p>
            <a:r>
              <a:rPr lang="en-US" sz="2400" b="1" dirty="0" smtClean="0"/>
              <a:t>Need names to clarify ERDs</a:t>
            </a:r>
            <a:endParaRPr lang="en-US" sz="2400" b="1" dirty="0"/>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971550"/>
            <a:ext cx="6972300" cy="161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213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1285"/>
            <a:ext cx="2994218" cy="461665"/>
          </a:xfrm>
          <a:prstGeom prst="rect">
            <a:avLst/>
          </a:prstGeom>
          <a:noFill/>
        </p:spPr>
        <p:txBody>
          <a:bodyPr wrap="none" rtlCol="0">
            <a:spAutoFit/>
          </a:bodyPr>
          <a:lstStyle/>
          <a:p>
            <a:r>
              <a:rPr lang="en-US" sz="2400" b="1" dirty="0" smtClean="0"/>
              <a:t>Reading Relationships</a:t>
            </a:r>
            <a:endParaRPr lang="en-US" sz="2400" b="1"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742694"/>
            <a:ext cx="6419850" cy="150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24" idx="0"/>
          </p:cNvCxnSpPr>
          <p:nvPr/>
        </p:nvCxnSpPr>
        <p:spPr>
          <a:xfrm flipH="1">
            <a:off x="2239635" y="2885694"/>
            <a:ext cx="103515" cy="916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22" idx="0"/>
          </p:cNvCxnSpPr>
          <p:nvPr/>
        </p:nvCxnSpPr>
        <p:spPr>
          <a:xfrm flipH="1">
            <a:off x="3400742" y="2352294"/>
            <a:ext cx="107826" cy="1450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23" idx="0"/>
          </p:cNvCxnSpPr>
          <p:nvPr/>
        </p:nvCxnSpPr>
        <p:spPr>
          <a:xfrm>
            <a:off x="4128525" y="2495169"/>
            <a:ext cx="678327" cy="1307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25" idx="0"/>
          </p:cNvCxnSpPr>
          <p:nvPr/>
        </p:nvCxnSpPr>
        <p:spPr>
          <a:xfrm>
            <a:off x="5848350" y="2352294"/>
            <a:ext cx="97711" cy="1450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6" idx="0"/>
          </p:cNvCxnSpPr>
          <p:nvPr/>
        </p:nvCxnSpPr>
        <p:spPr>
          <a:xfrm>
            <a:off x="6775347" y="2809494"/>
            <a:ext cx="1" cy="993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47750" y="3802618"/>
            <a:ext cx="623248" cy="369332"/>
          </a:xfrm>
          <a:prstGeom prst="rect">
            <a:avLst/>
          </a:prstGeom>
          <a:noFill/>
          <a:ln>
            <a:solidFill>
              <a:schemeClr val="tx1"/>
            </a:solidFill>
          </a:ln>
        </p:spPr>
        <p:txBody>
          <a:bodyPr wrap="none" rtlCol="0">
            <a:spAutoFit/>
          </a:bodyPr>
          <a:lstStyle/>
          <a:p>
            <a:r>
              <a:rPr lang="en-US" dirty="0" smtClean="0"/>
              <a:t>Each</a:t>
            </a:r>
            <a:endParaRPr lang="en-US" dirty="0"/>
          </a:p>
        </p:txBody>
      </p:sp>
      <p:sp>
        <p:nvSpPr>
          <p:cNvPr id="24" name="TextBox 23"/>
          <p:cNvSpPr txBox="1"/>
          <p:nvPr/>
        </p:nvSpPr>
        <p:spPr>
          <a:xfrm>
            <a:off x="1806311" y="3802618"/>
            <a:ext cx="866648" cy="369332"/>
          </a:xfrm>
          <a:prstGeom prst="rect">
            <a:avLst/>
          </a:prstGeom>
          <a:noFill/>
          <a:ln>
            <a:solidFill>
              <a:schemeClr val="tx1"/>
            </a:solidFill>
          </a:ln>
        </p:spPr>
        <p:txBody>
          <a:bodyPr wrap="none" rtlCol="0">
            <a:spAutoFit/>
          </a:bodyPr>
          <a:lstStyle>
            <a:defPPr>
              <a:defRPr lang="en-US"/>
            </a:defPPr>
          </a:lstStyle>
          <a:p>
            <a:r>
              <a:rPr lang="en-US" dirty="0"/>
              <a:t>PLAYER</a:t>
            </a:r>
          </a:p>
        </p:txBody>
      </p:sp>
      <p:sp>
        <p:nvSpPr>
          <p:cNvPr id="22" name="Rectangle 21"/>
          <p:cNvSpPr/>
          <p:nvPr/>
        </p:nvSpPr>
        <p:spPr>
          <a:xfrm>
            <a:off x="2808272" y="3802618"/>
            <a:ext cx="1184940" cy="369332"/>
          </a:xfrm>
          <a:prstGeom prst="rect">
            <a:avLst/>
          </a:prstGeom>
          <a:noFill/>
          <a:ln>
            <a:solidFill>
              <a:schemeClr val="tx1"/>
            </a:solidFill>
          </a:ln>
        </p:spPr>
        <p:txBody>
          <a:bodyPr wrap="none" rtlCol="0">
            <a:spAutoFit/>
          </a:bodyPr>
          <a:lstStyle/>
          <a:p>
            <a:r>
              <a:rPr lang="en-US" dirty="0"/>
              <a:t>MIGHT BE </a:t>
            </a:r>
          </a:p>
        </p:txBody>
      </p:sp>
      <p:sp>
        <p:nvSpPr>
          <p:cNvPr id="23" name="Rectangle 22"/>
          <p:cNvSpPr/>
          <p:nvPr/>
        </p:nvSpPr>
        <p:spPr>
          <a:xfrm>
            <a:off x="4128525" y="3802618"/>
            <a:ext cx="1356653" cy="369332"/>
          </a:xfrm>
          <a:prstGeom prst="rect">
            <a:avLst/>
          </a:prstGeom>
          <a:noFill/>
          <a:ln>
            <a:solidFill>
              <a:schemeClr val="tx1"/>
            </a:solidFill>
          </a:ln>
        </p:spPr>
        <p:txBody>
          <a:bodyPr wrap="none" rtlCol="0">
            <a:spAutoFit/>
          </a:bodyPr>
          <a:lstStyle/>
          <a:p>
            <a:r>
              <a:rPr lang="en-US" dirty="0"/>
              <a:t>CAPTAIN OF </a:t>
            </a:r>
          </a:p>
        </p:txBody>
      </p:sp>
      <p:sp>
        <p:nvSpPr>
          <p:cNvPr id="25" name="Rectangle 24"/>
          <p:cNvSpPr/>
          <p:nvPr/>
        </p:nvSpPr>
        <p:spPr>
          <a:xfrm>
            <a:off x="5620491" y="3802618"/>
            <a:ext cx="651140" cy="369332"/>
          </a:xfrm>
          <a:prstGeom prst="rect">
            <a:avLst/>
          </a:prstGeom>
          <a:noFill/>
          <a:ln>
            <a:solidFill>
              <a:schemeClr val="tx1"/>
            </a:solidFill>
          </a:ln>
        </p:spPr>
        <p:txBody>
          <a:bodyPr wrap="none" rtlCol="0">
            <a:spAutoFit/>
          </a:bodyPr>
          <a:lstStyle/>
          <a:p>
            <a:r>
              <a:rPr lang="en-US" dirty="0"/>
              <a:t>ONE </a:t>
            </a:r>
          </a:p>
        </p:txBody>
      </p:sp>
      <p:sp>
        <p:nvSpPr>
          <p:cNvPr id="26" name="Rectangle 25"/>
          <p:cNvSpPr/>
          <p:nvPr/>
        </p:nvSpPr>
        <p:spPr>
          <a:xfrm>
            <a:off x="6406945" y="3802618"/>
            <a:ext cx="736805" cy="369332"/>
          </a:xfrm>
          <a:prstGeom prst="rect">
            <a:avLst/>
          </a:prstGeom>
          <a:noFill/>
          <a:ln>
            <a:solidFill>
              <a:schemeClr val="tx1"/>
            </a:solidFill>
          </a:ln>
        </p:spPr>
        <p:txBody>
          <a:bodyPr wrap="none" rtlCol="0">
            <a:spAutoFit/>
          </a:bodyPr>
          <a:lstStyle/>
          <a:p>
            <a:r>
              <a:rPr lang="en-US" dirty="0"/>
              <a:t>TEAM</a:t>
            </a:r>
          </a:p>
        </p:txBody>
      </p:sp>
      <p:sp>
        <p:nvSpPr>
          <p:cNvPr id="13313" name="TextBox 13312"/>
          <p:cNvSpPr txBox="1"/>
          <p:nvPr/>
        </p:nvSpPr>
        <p:spPr>
          <a:xfrm>
            <a:off x="328418" y="1188445"/>
            <a:ext cx="2061911" cy="369332"/>
          </a:xfrm>
          <a:prstGeom prst="rect">
            <a:avLst/>
          </a:prstGeom>
          <a:noFill/>
        </p:spPr>
        <p:txBody>
          <a:bodyPr wrap="none" rtlCol="0">
            <a:spAutoFit/>
          </a:bodyPr>
          <a:lstStyle/>
          <a:p>
            <a:r>
              <a:rPr lang="en-US" b="1" dirty="0" smtClean="0"/>
              <a:t>Reading from left …</a:t>
            </a:r>
            <a:endParaRPr lang="en-US" b="1" dirty="0"/>
          </a:p>
        </p:txBody>
      </p:sp>
    </p:spTree>
    <p:extLst>
      <p:ext uri="{BB962C8B-B14F-4D97-AF65-F5344CB8AC3E}">
        <p14:creationId xmlns:p14="http://schemas.microsoft.com/office/powerpoint/2010/main" val="353385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3"/>
                                        </p:tgtEl>
                                        <p:attrNameLst>
                                          <p:attrName>style.visibility</p:attrName>
                                        </p:attrNameLst>
                                      </p:cBhvr>
                                      <p:to>
                                        <p:strVal val="visible"/>
                                      </p:to>
                                    </p:set>
                                    <p:animEffect transition="in" filter="fade">
                                      <p:cBhvr>
                                        <p:cTn id="7" dur="500"/>
                                        <p:tgtEl>
                                          <p:spTgt spid="13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3" grpId="0" animBg="1"/>
      <p:bldP spid="25" grpId="0" animBg="1"/>
      <p:bldP spid="26" grpId="0" animBg="1"/>
      <p:bldP spid="133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1285"/>
            <a:ext cx="2994218" cy="461665"/>
          </a:xfrm>
          <a:prstGeom prst="rect">
            <a:avLst/>
          </a:prstGeom>
          <a:noFill/>
        </p:spPr>
        <p:txBody>
          <a:bodyPr wrap="none" rtlCol="0">
            <a:spAutoFit/>
          </a:bodyPr>
          <a:lstStyle/>
          <a:p>
            <a:r>
              <a:rPr lang="en-US" sz="2400" b="1" dirty="0" smtClean="0"/>
              <a:t>Reading Relationships</a:t>
            </a:r>
            <a:endParaRPr lang="en-US" sz="2400" b="1"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742694"/>
            <a:ext cx="6419850" cy="150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524000" y="3802618"/>
            <a:ext cx="623248" cy="369332"/>
          </a:xfrm>
          <a:prstGeom prst="rect">
            <a:avLst/>
          </a:prstGeom>
          <a:noFill/>
          <a:ln>
            <a:solidFill>
              <a:schemeClr val="tx1"/>
            </a:solidFill>
          </a:ln>
        </p:spPr>
        <p:txBody>
          <a:bodyPr wrap="none" rtlCol="0">
            <a:spAutoFit/>
          </a:bodyPr>
          <a:lstStyle/>
          <a:p>
            <a:r>
              <a:rPr lang="en-US" dirty="0" smtClean="0"/>
              <a:t>Each</a:t>
            </a:r>
            <a:endParaRPr lang="en-US" dirty="0"/>
          </a:p>
        </p:txBody>
      </p:sp>
      <p:sp>
        <p:nvSpPr>
          <p:cNvPr id="24" name="TextBox 23"/>
          <p:cNvSpPr txBox="1"/>
          <p:nvPr/>
        </p:nvSpPr>
        <p:spPr>
          <a:xfrm>
            <a:off x="2282561" y="3802618"/>
            <a:ext cx="736805" cy="369332"/>
          </a:xfrm>
          <a:prstGeom prst="rect">
            <a:avLst/>
          </a:prstGeom>
          <a:noFill/>
          <a:ln>
            <a:solidFill>
              <a:schemeClr val="tx1"/>
            </a:solidFill>
          </a:ln>
        </p:spPr>
        <p:txBody>
          <a:bodyPr wrap="none" rtlCol="0">
            <a:spAutoFit/>
          </a:bodyPr>
          <a:lstStyle>
            <a:defPPr>
              <a:defRPr lang="en-US"/>
            </a:defPPr>
          </a:lstStyle>
          <a:p>
            <a:r>
              <a:rPr lang="en-US" dirty="0" smtClean="0"/>
              <a:t>TEAM</a:t>
            </a:r>
            <a:endParaRPr lang="en-US" dirty="0"/>
          </a:p>
        </p:txBody>
      </p:sp>
      <p:sp>
        <p:nvSpPr>
          <p:cNvPr id="22" name="Rectangle 21"/>
          <p:cNvSpPr/>
          <p:nvPr/>
        </p:nvSpPr>
        <p:spPr>
          <a:xfrm>
            <a:off x="3284522" y="3802618"/>
            <a:ext cx="1088760" cy="369332"/>
          </a:xfrm>
          <a:prstGeom prst="rect">
            <a:avLst/>
          </a:prstGeom>
          <a:noFill/>
          <a:ln>
            <a:solidFill>
              <a:schemeClr val="tx1"/>
            </a:solidFill>
          </a:ln>
        </p:spPr>
        <p:txBody>
          <a:bodyPr wrap="none" rtlCol="0">
            <a:spAutoFit/>
          </a:bodyPr>
          <a:lstStyle/>
          <a:p>
            <a:r>
              <a:rPr lang="en-US" dirty="0" smtClean="0"/>
              <a:t>MUST BE </a:t>
            </a:r>
            <a:endParaRPr lang="en-US" dirty="0"/>
          </a:p>
        </p:txBody>
      </p:sp>
      <p:sp>
        <p:nvSpPr>
          <p:cNvPr id="23" name="Rectangle 22"/>
          <p:cNvSpPr/>
          <p:nvPr/>
        </p:nvSpPr>
        <p:spPr>
          <a:xfrm>
            <a:off x="4604775" y="3802618"/>
            <a:ext cx="873957" cy="369332"/>
          </a:xfrm>
          <a:prstGeom prst="rect">
            <a:avLst/>
          </a:prstGeom>
          <a:noFill/>
          <a:ln>
            <a:solidFill>
              <a:schemeClr val="tx1"/>
            </a:solidFill>
          </a:ln>
        </p:spPr>
        <p:txBody>
          <a:bodyPr wrap="none" rtlCol="0">
            <a:spAutoFit/>
          </a:bodyPr>
          <a:lstStyle/>
          <a:p>
            <a:r>
              <a:rPr lang="en-US" dirty="0" smtClean="0"/>
              <a:t>LED BY </a:t>
            </a:r>
            <a:endParaRPr lang="en-US" dirty="0"/>
          </a:p>
        </p:txBody>
      </p:sp>
      <p:sp>
        <p:nvSpPr>
          <p:cNvPr id="25" name="Rectangle 24"/>
          <p:cNvSpPr/>
          <p:nvPr/>
        </p:nvSpPr>
        <p:spPr>
          <a:xfrm>
            <a:off x="5638800" y="3802618"/>
            <a:ext cx="651140" cy="369332"/>
          </a:xfrm>
          <a:prstGeom prst="rect">
            <a:avLst/>
          </a:prstGeom>
          <a:noFill/>
          <a:ln>
            <a:solidFill>
              <a:schemeClr val="tx1"/>
            </a:solidFill>
          </a:ln>
        </p:spPr>
        <p:txBody>
          <a:bodyPr wrap="none" rtlCol="0">
            <a:spAutoFit/>
          </a:bodyPr>
          <a:lstStyle/>
          <a:p>
            <a:r>
              <a:rPr lang="en-US" dirty="0"/>
              <a:t>ONE </a:t>
            </a:r>
          </a:p>
        </p:txBody>
      </p:sp>
      <p:sp>
        <p:nvSpPr>
          <p:cNvPr id="26" name="Rectangle 25"/>
          <p:cNvSpPr/>
          <p:nvPr/>
        </p:nvSpPr>
        <p:spPr>
          <a:xfrm>
            <a:off x="6425254" y="3802618"/>
            <a:ext cx="866648"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13313" name="TextBox 13312"/>
          <p:cNvSpPr txBox="1"/>
          <p:nvPr/>
        </p:nvSpPr>
        <p:spPr>
          <a:xfrm>
            <a:off x="328418" y="1188445"/>
            <a:ext cx="2186496" cy="369332"/>
          </a:xfrm>
          <a:prstGeom prst="rect">
            <a:avLst/>
          </a:prstGeom>
          <a:noFill/>
        </p:spPr>
        <p:txBody>
          <a:bodyPr wrap="none" rtlCol="0">
            <a:spAutoFit/>
          </a:bodyPr>
          <a:lstStyle/>
          <a:p>
            <a:r>
              <a:rPr lang="en-US" b="1" dirty="0" smtClean="0"/>
              <a:t>Reading from right …</a:t>
            </a:r>
            <a:endParaRPr lang="en-US" b="1" dirty="0"/>
          </a:p>
        </p:txBody>
      </p:sp>
      <p:cxnSp>
        <p:nvCxnSpPr>
          <p:cNvPr id="3" name="Straight Arrow Connector 2"/>
          <p:cNvCxnSpPr>
            <a:endCxn id="24" idx="0"/>
          </p:cNvCxnSpPr>
          <p:nvPr/>
        </p:nvCxnSpPr>
        <p:spPr>
          <a:xfrm flipH="1">
            <a:off x="2650964" y="2876550"/>
            <a:ext cx="3771347" cy="926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22" idx="0"/>
          </p:cNvCxnSpPr>
          <p:nvPr/>
        </p:nvCxnSpPr>
        <p:spPr>
          <a:xfrm flipH="1">
            <a:off x="3828902" y="2343150"/>
            <a:ext cx="1962298" cy="1459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23" idx="0"/>
          </p:cNvCxnSpPr>
          <p:nvPr/>
        </p:nvCxnSpPr>
        <p:spPr>
          <a:xfrm flipH="1">
            <a:off x="5041754" y="2495169"/>
            <a:ext cx="368446" cy="1307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5" idx="0"/>
          </p:cNvCxnSpPr>
          <p:nvPr/>
        </p:nvCxnSpPr>
        <p:spPr>
          <a:xfrm>
            <a:off x="3284522" y="2343150"/>
            <a:ext cx="2679848" cy="1459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6" idx="0"/>
          </p:cNvCxnSpPr>
          <p:nvPr/>
        </p:nvCxnSpPr>
        <p:spPr>
          <a:xfrm>
            <a:off x="2743200" y="2800350"/>
            <a:ext cx="4115378" cy="1002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11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3"/>
                                        </p:tgtEl>
                                        <p:attrNameLst>
                                          <p:attrName>style.visibility</p:attrName>
                                        </p:attrNameLst>
                                      </p:cBhvr>
                                      <p:to>
                                        <p:strVal val="visible"/>
                                      </p:to>
                                    </p:set>
                                    <p:animEffect transition="in" filter="fade">
                                      <p:cBhvr>
                                        <p:cTn id="7" dur="500"/>
                                        <p:tgtEl>
                                          <p:spTgt spid="13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up)">
                                      <p:cBhvr>
                                        <p:cTn id="53" dur="500"/>
                                        <p:tgtEl>
                                          <p:spTgt spid="19"/>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3" grpId="0" animBg="1"/>
      <p:bldP spid="25" grpId="0" animBg="1"/>
      <p:bldP spid="26" grpId="0" animBg="1"/>
      <p:bldP spid="133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3289" y="2038350"/>
            <a:ext cx="2061911" cy="369332"/>
          </a:xfrm>
          <a:prstGeom prst="rect">
            <a:avLst/>
          </a:prstGeom>
          <a:noFill/>
        </p:spPr>
        <p:txBody>
          <a:bodyPr wrap="none" rtlCol="0">
            <a:spAutoFit/>
          </a:bodyPr>
          <a:lstStyle/>
          <a:p>
            <a:r>
              <a:rPr lang="en-US" b="1" dirty="0" smtClean="0"/>
              <a:t>Reading from left …</a:t>
            </a:r>
            <a:endParaRPr lang="en-US" b="1" dirty="0"/>
          </a:p>
        </p:txBody>
      </p:sp>
      <p:sp>
        <p:nvSpPr>
          <p:cNvPr id="4" name="TextBox 3"/>
          <p:cNvSpPr txBox="1"/>
          <p:nvPr/>
        </p:nvSpPr>
        <p:spPr>
          <a:xfrm>
            <a:off x="1447800" y="2507218"/>
            <a:ext cx="4379532" cy="400110"/>
          </a:xfrm>
          <a:prstGeom prst="rect">
            <a:avLst/>
          </a:prstGeom>
          <a:noFill/>
        </p:spPr>
        <p:txBody>
          <a:bodyPr wrap="none" rtlCol="0">
            <a:spAutoFit/>
          </a:bodyPr>
          <a:lstStyle/>
          <a:p>
            <a:r>
              <a:rPr lang="en-US" sz="2000" b="1" dirty="0" smtClean="0"/>
              <a:t>Each PLAYER MIGHT BE ON ONE TEAM</a:t>
            </a:r>
            <a:endParaRPr lang="en-US" sz="2000" b="1" dirty="0"/>
          </a:p>
        </p:txBody>
      </p:sp>
      <p:sp>
        <p:nvSpPr>
          <p:cNvPr id="5" name="TextBox 4"/>
          <p:cNvSpPr txBox="1"/>
          <p:nvPr/>
        </p:nvSpPr>
        <p:spPr>
          <a:xfrm>
            <a:off x="1447800" y="3562350"/>
            <a:ext cx="2186496" cy="369332"/>
          </a:xfrm>
          <a:prstGeom prst="rect">
            <a:avLst/>
          </a:prstGeom>
          <a:noFill/>
        </p:spPr>
        <p:txBody>
          <a:bodyPr wrap="none" rtlCol="0">
            <a:spAutoFit/>
          </a:bodyPr>
          <a:lstStyle/>
          <a:p>
            <a:r>
              <a:rPr lang="en-US" b="1" dirty="0" smtClean="0"/>
              <a:t>Reading from right …</a:t>
            </a:r>
            <a:endParaRPr lang="en-US" b="1" dirty="0"/>
          </a:p>
        </p:txBody>
      </p:sp>
      <p:sp>
        <p:nvSpPr>
          <p:cNvPr id="6" name="TextBox 5"/>
          <p:cNvSpPr txBox="1"/>
          <p:nvPr/>
        </p:nvSpPr>
        <p:spPr>
          <a:xfrm>
            <a:off x="1452311" y="4031218"/>
            <a:ext cx="6773264" cy="400110"/>
          </a:xfrm>
          <a:prstGeom prst="rect">
            <a:avLst/>
          </a:prstGeom>
          <a:noFill/>
        </p:spPr>
        <p:txBody>
          <a:bodyPr wrap="none" rtlCol="0">
            <a:spAutoFit/>
          </a:bodyPr>
          <a:lstStyle/>
          <a:p>
            <a:r>
              <a:rPr lang="en-US" sz="2000" b="1" dirty="0" smtClean="0"/>
              <a:t>Each TEAM MIGHT BE COMPRISED OF ONE OR MORE PLAYERS</a:t>
            </a:r>
            <a:endParaRPr lang="en-US" sz="2000" b="1"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30" y="504825"/>
            <a:ext cx="6324600"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2400" y="57150"/>
            <a:ext cx="2994218" cy="461665"/>
          </a:xfrm>
          <a:prstGeom prst="rect">
            <a:avLst/>
          </a:prstGeom>
          <a:noFill/>
        </p:spPr>
        <p:txBody>
          <a:bodyPr wrap="none" rtlCol="0">
            <a:spAutoFit/>
          </a:bodyPr>
          <a:lstStyle/>
          <a:p>
            <a:r>
              <a:rPr lang="en-US" sz="2400" b="1" dirty="0" smtClean="0"/>
              <a:t>Reading Relationships</a:t>
            </a:r>
            <a:endParaRPr lang="en-US" sz="2400" b="1" dirty="0"/>
          </a:p>
        </p:txBody>
      </p:sp>
    </p:spTree>
    <p:extLst>
      <p:ext uri="{BB962C8B-B14F-4D97-AF65-F5344CB8AC3E}">
        <p14:creationId xmlns:p14="http://schemas.microsoft.com/office/powerpoint/2010/main" val="87324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3350"/>
            <a:ext cx="3094886" cy="461665"/>
          </a:xfrm>
          <a:prstGeom prst="rect">
            <a:avLst/>
          </a:prstGeom>
          <a:noFill/>
        </p:spPr>
        <p:txBody>
          <a:bodyPr wrap="none" rtlCol="0">
            <a:spAutoFit/>
          </a:bodyPr>
          <a:lstStyle/>
          <a:p>
            <a:r>
              <a:rPr lang="en-US" sz="2400" b="1" dirty="0" smtClean="0"/>
              <a:t>Naming Relationships </a:t>
            </a:r>
            <a:endParaRPr lang="en-US" sz="2400" b="1"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7505700" cy="150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666750"/>
            <a:ext cx="8763000" cy="646331"/>
          </a:xfrm>
          <a:prstGeom prst="rect">
            <a:avLst/>
          </a:prstGeom>
          <a:noFill/>
        </p:spPr>
        <p:txBody>
          <a:bodyPr wrap="square" rtlCol="0">
            <a:spAutoFit/>
          </a:bodyPr>
          <a:lstStyle/>
          <a:p>
            <a:r>
              <a:rPr lang="en-US" dirty="0" smtClean="0"/>
              <a:t>Reading from left to right – name the relationship on the left side so as to properly complete the following sentence:</a:t>
            </a:r>
            <a:endParaRPr lang="en-US" dirty="0"/>
          </a:p>
        </p:txBody>
      </p:sp>
      <p:sp>
        <p:nvSpPr>
          <p:cNvPr id="5" name="TextBox 4"/>
          <p:cNvSpPr txBox="1"/>
          <p:nvPr/>
        </p:nvSpPr>
        <p:spPr>
          <a:xfrm>
            <a:off x="2895600" y="4259818"/>
            <a:ext cx="931665" cy="369332"/>
          </a:xfrm>
          <a:prstGeom prst="rect">
            <a:avLst/>
          </a:prstGeom>
          <a:noFill/>
        </p:spPr>
        <p:txBody>
          <a:bodyPr wrap="none" rtlCol="0">
            <a:spAutoFit/>
          </a:bodyPr>
          <a:lstStyle/>
          <a:p>
            <a:r>
              <a:rPr lang="en-US" dirty="0" smtClean="0"/>
              <a:t>Name-1</a:t>
            </a:r>
            <a:endParaRPr lang="en-US" dirty="0"/>
          </a:p>
        </p:txBody>
      </p:sp>
      <p:sp>
        <p:nvSpPr>
          <p:cNvPr id="6" name="TextBox 5"/>
          <p:cNvSpPr txBox="1"/>
          <p:nvPr/>
        </p:nvSpPr>
        <p:spPr>
          <a:xfrm>
            <a:off x="533400" y="1962150"/>
            <a:ext cx="849271" cy="369332"/>
          </a:xfrm>
          <a:prstGeom prst="rect">
            <a:avLst/>
          </a:prstGeom>
          <a:noFill/>
        </p:spPr>
        <p:txBody>
          <a:bodyPr wrap="none" rtlCol="0">
            <a:spAutoFit/>
          </a:bodyPr>
          <a:lstStyle/>
          <a:p>
            <a:r>
              <a:rPr lang="en-US" dirty="0" smtClean="0"/>
              <a:t>Each X </a:t>
            </a:r>
            <a:endParaRPr lang="en-US" dirty="0"/>
          </a:p>
        </p:txBody>
      </p:sp>
      <p:sp>
        <p:nvSpPr>
          <p:cNvPr id="10" name="TextBox 9"/>
          <p:cNvSpPr txBox="1"/>
          <p:nvPr/>
        </p:nvSpPr>
        <p:spPr>
          <a:xfrm>
            <a:off x="3002676" y="1962150"/>
            <a:ext cx="931665" cy="369332"/>
          </a:xfrm>
          <a:prstGeom prst="rect">
            <a:avLst/>
          </a:prstGeom>
          <a:noFill/>
        </p:spPr>
        <p:txBody>
          <a:bodyPr wrap="none" rtlCol="0">
            <a:spAutoFit/>
          </a:bodyPr>
          <a:lstStyle/>
          <a:p>
            <a:r>
              <a:rPr lang="en-US" dirty="0" smtClean="0"/>
              <a:t>Name-1</a:t>
            </a:r>
            <a:endParaRPr lang="en-US" dirty="0"/>
          </a:p>
        </p:txBody>
      </p:sp>
      <p:sp>
        <p:nvSpPr>
          <p:cNvPr id="13" name="TextBox 12"/>
          <p:cNvSpPr txBox="1"/>
          <p:nvPr/>
        </p:nvSpPr>
        <p:spPr>
          <a:xfrm>
            <a:off x="6332524" y="1962150"/>
            <a:ext cx="527709" cy="369332"/>
          </a:xfrm>
          <a:prstGeom prst="rect">
            <a:avLst/>
          </a:prstGeom>
          <a:noFill/>
        </p:spPr>
        <p:txBody>
          <a:bodyPr wrap="none" rtlCol="0">
            <a:spAutoFit/>
          </a:bodyPr>
          <a:lstStyle/>
          <a:p>
            <a:r>
              <a:rPr lang="en-US" dirty="0" smtClean="0"/>
              <a:t>Y(s)</a:t>
            </a:r>
            <a:endParaRPr lang="en-US" dirty="0"/>
          </a:p>
        </p:txBody>
      </p:sp>
      <p:grpSp>
        <p:nvGrpSpPr>
          <p:cNvPr id="16" name="Group 15"/>
          <p:cNvGrpSpPr/>
          <p:nvPr/>
        </p:nvGrpSpPr>
        <p:grpSpPr>
          <a:xfrm>
            <a:off x="1458871" y="1722533"/>
            <a:ext cx="1360529" cy="914400"/>
            <a:chOff x="1458871" y="1722533"/>
            <a:chExt cx="1360529" cy="914400"/>
          </a:xfrm>
        </p:grpSpPr>
        <p:sp>
          <p:nvSpPr>
            <p:cNvPr id="8" name="TextBox 7"/>
            <p:cNvSpPr txBox="1"/>
            <p:nvPr/>
          </p:nvSpPr>
          <p:spPr>
            <a:xfrm>
              <a:off x="1638214" y="1733550"/>
              <a:ext cx="945131" cy="369332"/>
            </a:xfrm>
            <a:prstGeom prst="rect">
              <a:avLst/>
            </a:prstGeom>
            <a:noFill/>
          </p:spPr>
          <p:txBody>
            <a:bodyPr wrap="none" rtlCol="0">
              <a:spAutoFit/>
            </a:bodyPr>
            <a:lstStyle/>
            <a:p>
              <a:r>
                <a:rPr lang="en-US" dirty="0"/>
                <a:t>m</a:t>
              </a:r>
              <a:r>
                <a:rPr lang="en-US" dirty="0" smtClean="0"/>
                <a:t>ust be</a:t>
              </a:r>
              <a:endParaRPr lang="en-US" dirty="0"/>
            </a:p>
          </p:txBody>
        </p:sp>
        <p:sp>
          <p:nvSpPr>
            <p:cNvPr id="9" name="TextBox 8"/>
            <p:cNvSpPr txBox="1"/>
            <p:nvPr/>
          </p:nvSpPr>
          <p:spPr>
            <a:xfrm>
              <a:off x="1649285" y="2202418"/>
              <a:ext cx="1017715" cy="369332"/>
            </a:xfrm>
            <a:prstGeom prst="rect">
              <a:avLst/>
            </a:prstGeom>
            <a:noFill/>
          </p:spPr>
          <p:txBody>
            <a:bodyPr wrap="none" rtlCol="0">
              <a:spAutoFit/>
            </a:bodyPr>
            <a:lstStyle/>
            <a:p>
              <a:r>
                <a:rPr lang="en-US" dirty="0"/>
                <a:t>m</a:t>
              </a:r>
              <a:r>
                <a:rPr lang="en-US" dirty="0" smtClean="0"/>
                <a:t>ight be</a:t>
              </a:r>
              <a:endParaRPr lang="en-US" dirty="0"/>
            </a:p>
          </p:txBody>
        </p:sp>
        <p:sp>
          <p:nvSpPr>
            <p:cNvPr id="7" name="Rectangle 6"/>
            <p:cNvSpPr/>
            <p:nvPr/>
          </p:nvSpPr>
          <p:spPr>
            <a:xfrm>
              <a:off x="1458871" y="1722533"/>
              <a:ext cx="136052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380774" y="1668367"/>
            <a:ext cx="1414945" cy="914400"/>
            <a:chOff x="4380774" y="1668367"/>
            <a:chExt cx="1414945" cy="914400"/>
          </a:xfrm>
        </p:grpSpPr>
        <p:sp>
          <p:nvSpPr>
            <p:cNvPr id="11" name="TextBox 10"/>
            <p:cNvSpPr txBox="1"/>
            <p:nvPr/>
          </p:nvSpPr>
          <p:spPr>
            <a:xfrm>
              <a:off x="4427524" y="1733550"/>
              <a:ext cx="1368195" cy="369332"/>
            </a:xfrm>
            <a:prstGeom prst="rect">
              <a:avLst/>
            </a:prstGeom>
            <a:noFill/>
          </p:spPr>
          <p:txBody>
            <a:bodyPr wrap="none" rtlCol="0">
              <a:spAutoFit/>
            </a:bodyPr>
            <a:lstStyle/>
            <a:p>
              <a:r>
                <a:rPr lang="en-US" dirty="0"/>
                <a:t>o</a:t>
              </a:r>
              <a:r>
                <a:rPr lang="en-US" dirty="0" smtClean="0"/>
                <a:t>ne or many</a:t>
              </a:r>
              <a:endParaRPr lang="en-US" dirty="0"/>
            </a:p>
          </p:txBody>
        </p:sp>
        <p:sp>
          <p:nvSpPr>
            <p:cNvPr id="12" name="TextBox 11"/>
            <p:cNvSpPr txBox="1"/>
            <p:nvPr/>
          </p:nvSpPr>
          <p:spPr>
            <a:xfrm>
              <a:off x="4438595" y="2202418"/>
              <a:ext cx="543739" cy="369332"/>
            </a:xfrm>
            <a:prstGeom prst="rect">
              <a:avLst/>
            </a:prstGeom>
            <a:noFill/>
          </p:spPr>
          <p:txBody>
            <a:bodyPr wrap="none" rtlCol="0">
              <a:spAutoFit/>
            </a:bodyPr>
            <a:lstStyle/>
            <a:p>
              <a:r>
                <a:rPr lang="en-US" dirty="0" smtClean="0"/>
                <a:t>one</a:t>
              </a:r>
              <a:endParaRPr lang="en-US" dirty="0"/>
            </a:p>
          </p:txBody>
        </p:sp>
        <p:sp>
          <p:nvSpPr>
            <p:cNvPr id="15" name="Rectangle 14"/>
            <p:cNvSpPr/>
            <p:nvPr/>
          </p:nvSpPr>
          <p:spPr>
            <a:xfrm>
              <a:off x="4380774" y="1668367"/>
              <a:ext cx="138931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990600" y="2876550"/>
            <a:ext cx="2292166" cy="369332"/>
          </a:xfrm>
          <a:prstGeom prst="rect">
            <a:avLst/>
          </a:prstGeom>
          <a:noFill/>
        </p:spPr>
        <p:txBody>
          <a:bodyPr wrap="none" rtlCol="0">
            <a:spAutoFit/>
          </a:bodyPr>
          <a:lstStyle/>
          <a:p>
            <a:r>
              <a:rPr lang="en-US" dirty="0" smtClean="0"/>
              <a:t>Solid or dashed on left</a:t>
            </a:r>
            <a:endParaRPr lang="en-US" dirty="0"/>
          </a:p>
        </p:txBody>
      </p:sp>
      <p:sp>
        <p:nvSpPr>
          <p:cNvPr id="17" name="TextBox 16"/>
          <p:cNvSpPr txBox="1"/>
          <p:nvPr/>
        </p:nvSpPr>
        <p:spPr>
          <a:xfrm>
            <a:off x="4216338" y="2876550"/>
            <a:ext cx="2543902" cy="369332"/>
          </a:xfrm>
          <a:prstGeom prst="rect">
            <a:avLst/>
          </a:prstGeom>
          <a:noFill/>
        </p:spPr>
        <p:txBody>
          <a:bodyPr wrap="none" rtlCol="0">
            <a:spAutoFit/>
          </a:bodyPr>
          <a:lstStyle/>
          <a:p>
            <a:r>
              <a:rPr lang="en-US" dirty="0" smtClean="0"/>
              <a:t>Crow-foot or not on right</a:t>
            </a:r>
            <a:endParaRPr lang="en-US" dirty="0"/>
          </a:p>
        </p:txBody>
      </p:sp>
    </p:spTree>
    <p:extLst>
      <p:ext uri="{BB962C8B-B14F-4D97-AF65-F5344CB8AC3E}">
        <p14:creationId xmlns:p14="http://schemas.microsoft.com/office/powerpoint/2010/main" val="155072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738188"/>
            <a:ext cx="6191250" cy="3667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133350"/>
            <a:ext cx="4476225" cy="461665"/>
          </a:xfrm>
          <a:prstGeom prst="rect">
            <a:avLst/>
          </a:prstGeom>
          <a:noFill/>
        </p:spPr>
        <p:txBody>
          <a:bodyPr wrap="none" rtlCol="0">
            <a:spAutoFit/>
          </a:bodyPr>
          <a:lstStyle/>
          <a:p>
            <a:r>
              <a:rPr lang="en-US" sz="2400" b="1" dirty="0" smtClean="0"/>
              <a:t>Reading Relationships – Your turn</a:t>
            </a:r>
            <a:endParaRPr lang="en-US" sz="2400" b="1" dirty="0"/>
          </a:p>
        </p:txBody>
      </p:sp>
    </p:spTree>
    <p:extLst>
      <p:ext uri="{BB962C8B-B14F-4D97-AF65-F5344CB8AC3E}">
        <p14:creationId xmlns:p14="http://schemas.microsoft.com/office/powerpoint/2010/main" val="1814400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 xmlns:a14="http://schemas.microsoft.com/office/drawing/2010/main">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 xmlns:a14="http://schemas.microsoft.com/office/drawing/2010/main">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 xmlns:a14="http://schemas.microsoft.com/office/drawing/2010/main">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
        <p:nvSpPr>
          <p:cNvPr id="2" name="Rounded Rectangle 1"/>
          <p:cNvSpPr/>
          <p:nvPr/>
        </p:nvSpPr>
        <p:spPr>
          <a:xfrm>
            <a:off x="3353158" y="339113"/>
            <a:ext cx="5333642" cy="2080237"/>
          </a:xfrm>
          <a:prstGeom prst="roundRect">
            <a:avLst/>
          </a:prstGeom>
          <a:solidFill>
            <a:srgbClr val="FFFF00">
              <a:tint val="66000"/>
              <a:satMod val="16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23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2"/>
                                        </p:tgtEl>
                                        <p:attrNameLst>
                                          <p:attrName>style.color</p:attrName>
                                        </p:attrNameLst>
                                      </p:cBhvr>
                                      <p:by>
                                        <p:hsl h="0" s="-12549" l="-25098"/>
                                      </p:by>
                                    </p:animClr>
                                    <p:animClr clrSpc="hsl" dir="cw">
                                      <p:cBhvr>
                                        <p:cTn id="12" dur="500" fill="hold"/>
                                        <p:tgtEl>
                                          <p:spTgt spid="2"/>
                                        </p:tgtEl>
                                        <p:attrNameLst>
                                          <p:attrName>fillcolor</p:attrName>
                                        </p:attrNameLst>
                                      </p:cBhvr>
                                      <p:by>
                                        <p:hsl h="0" s="-12549" l="-25098"/>
                                      </p:by>
                                    </p:animClr>
                                    <p:animClr clrSpc="hsl" dir="cw">
                                      <p:cBhvr>
                                        <p:cTn id="13" dur="500" fill="hold"/>
                                        <p:tgtEl>
                                          <p:spTgt spid="2"/>
                                        </p:tgtEl>
                                        <p:attrNameLst>
                                          <p:attrName>stroke.color</p:attrName>
                                        </p:attrNameLst>
                                      </p:cBhvr>
                                      <p:by>
                                        <p:hsl h="0" s="-12549" l="-25098"/>
                                      </p:by>
                                    </p:animClr>
                                    <p:set>
                                      <p:cBhvr>
                                        <p:cTn id="1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3350"/>
            <a:ext cx="4476225" cy="461665"/>
          </a:xfrm>
          <a:prstGeom prst="rect">
            <a:avLst/>
          </a:prstGeom>
          <a:noFill/>
        </p:spPr>
        <p:txBody>
          <a:bodyPr wrap="none" rtlCol="0">
            <a:spAutoFit/>
          </a:bodyPr>
          <a:lstStyle/>
          <a:p>
            <a:r>
              <a:rPr lang="en-US" sz="2400" b="1" dirty="0" smtClean="0"/>
              <a:t>Reading Relationships – Your turn</a:t>
            </a:r>
            <a:endParaRPr lang="en-US" sz="2400"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71550"/>
            <a:ext cx="5524500" cy="290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1" y="595015"/>
            <a:ext cx="2895600" cy="646331"/>
          </a:xfrm>
          <a:prstGeom prst="rect">
            <a:avLst/>
          </a:prstGeom>
          <a:noFill/>
          <a:ln w="3175">
            <a:solidFill>
              <a:schemeClr val="tx1"/>
            </a:solidFill>
            <a:prstDash val="sysDot"/>
          </a:ln>
        </p:spPr>
        <p:txBody>
          <a:bodyPr wrap="square" rtlCol="0">
            <a:spAutoFit/>
          </a:bodyPr>
          <a:lstStyle/>
          <a:p>
            <a:r>
              <a:rPr lang="en-US" dirty="0" smtClean="0"/>
              <a:t>Each customer must be owner of one or many cars</a:t>
            </a:r>
            <a:endParaRPr lang="en-US" dirty="0"/>
          </a:p>
        </p:txBody>
      </p:sp>
      <p:sp>
        <p:nvSpPr>
          <p:cNvPr id="6" name="TextBox 5"/>
          <p:cNvSpPr txBox="1"/>
          <p:nvPr/>
        </p:nvSpPr>
        <p:spPr>
          <a:xfrm>
            <a:off x="6096000" y="1392019"/>
            <a:ext cx="2895600" cy="646331"/>
          </a:xfrm>
          <a:prstGeom prst="rect">
            <a:avLst/>
          </a:prstGeom>
          <a:noFill/>
          <a:ln w="3175">
            <a:solidFill>
              <a:schemeClr val="tx1"/>
            </a:solidFill>
            <a:prstDash val="sysDot"/>
          </a:ln>
        </p:spPr>
        <p:txBody>
          <a:bodyPr wrap="square" rtlCol="0">
            <a:spAutoFit/>
          </a:bodyPr>
          <a:lstStyle/>
          <a:p>
            <a:r>
              <a:rPr lang="en-US" dirty="0" smtClean="0"/>
              <a:t>Each car must be property  of one customer</a:t>
            </a:r>
            <a:endParaRPr lang="en-US" dirty="0"/>
          </a:p>
        </p:txBody>
      </p:sp>
      <p:sp>
        <p:nvSpPr>
          <p:cNvPr id="7" name="TextBox 6"/>
          <p:cNvSpPr txBox="1"/>
          <p:nvPr/>
        </p:nvSpPr>
        <p:spPr>
          <a:xfrm>
            <a:off x="6096000" y="2154019"/>
            <a:ext cx="2895600" cy="646331"/>
          </a:xfrm>
          <a:prstGeom prst="rect">
            <a:avLst/>
          </a:prstGeom>
          <a:noFill/>
          <a:ln w="3175">
            <a:solidFill>
              <a:schemeClr val="tx1"/>
            </a:solidFill>
            <a:prstDash val="sysDot"/>
          </a:ln>
        </p:spPr>
        <p:txBody>
          <a:bodyPr wrap="square" rtlCol="0">
            <a:spAutoFit/>
          </a:bodyPr>
          <a:lstStyle/>
          <a:p>
            <a:r>
              <a:rPr lang="en-US" dirty="0" smtClean="0"/>
              <a:t>Each car must be covered by one policy</a:t>
            </a:r>
            <a:endParaRPr lang="en-US" dirty="0"/>
          </a:p>
        </p:txBody>
      </p:sp>
      <p:sp>
        <p:nvSpPr>
          <p:cNvPr id="8" name="TextBox 7"/>
          <p:cNvSpPr txBox="1"/>
          <p:nvPr/>
        </p:nvSpPr>
        <p:spPr>
          <a:xfrm>
            <a:off x="6096000" y="2916019"/>
            <a:ext cx="2895600" cy="646331"/>
          </a:xfrm>
          <a:prstGeom prst="rect">
            <a:avLst/>
          </a:prstGeom>
          <a:noFill/>
          <a:ln w="3175">
            <a:solidFill>
              <a:schemeClr val="tx1"/>
            </a:solidFill>
            <a:prstDash val="sysDot"/>
          </a:ln>
        </p:spPr>
        <p:txBody>
          <a:bodyPr wrap="square" rtlCol="0">
            <a:spAutoFit/>
          </a:bodyPr>
          <a:lstStyle/>
          <a:p>
            <a:r>
              <a:rPr lang="en-US" dirty="0" smtClean="0"/>
              <a:t>Each policy must be the cover for one or more cars</a:t>
            </a:r>
            <a:endParaRPr lang="en-US" dirty="0"/>
          </a:p>
        </p:txBody>
      </p:sp>
      <p:sp>
        <p:nvSpPr>
          <p:cNvPr id="9" name="TextBox 8"/>
          <p:cNvSpPr txBox="1"/>
          <p:nvPr/>
        </p:nvSpPr>
        <p:spPr>
          <a:xfrm>
            <a:off x="457200" y="4019550"/>
            <a:ext cx="2895600" cy="923330"/>
          </a:xfrm>
          <a:prstGeom prst="rect">
            <a:avLst/>
          </a:prstGeom>
          <a:noFill/>
          <a:ln w="3175">
            <a:solidFill>
              <a:schemeClr val="tx1"/>
            </a:solidFill>
            <a:prstDash val="sysDot"/>
          </a:ln>
        </p:spPr>
        <p:txBody>
          <a:bodyPr wrap="square" rtlCol="0">
            <a:spAutoFit/>
          </a:bodyPr>
          <a:lstStyle/>
          <a:p>
            <a:r>
              <a:rPr lang="en-US" dirty="0" smtClean="0"/>
              <a:t>Each policy might be the target of one or more payments</a:t>
            </a:r>
            <a:endParaRPr lang="en-US" dirty="0"/>
          </a:p>
        </p:txBody>
      </p:sp>
      <p:sp>
        <p:nvSpPr>
          <p:cNvPr id="10" name="TextBox 9"/>
          <p:cNvSpPr txBox="1"/>
          <p:nvPr/>
        </p:nvSpPr>
        <p:spPr>
          <a:xfrm>
            <a:off x="4038600" y="4019550"/>
            <a:ext cx="2895600" cy="646331"/>
          </a:xfrm>
          <a:prstGeom prst="rect">
            <a:avLst/>
          </a:prstGeom>
          <a:noFill/>
          <a:ln w="3175">
            <a:solidFill>
              <a:schemeClr val="tx1"/>
            </a:solidFill>
            <a:prstDash val="sysDot"/>
          </a:ln>
        </p:spPr>
        <p:txBody>
          <a:bodyPr wrap="square" rtlCol="0">
            <a:spAutoFit/>
          </a:bodyPr>
          <a:lstStyle/>
          <a:p>
            <a:r>
              <a:rPr lang="en-US" dirty="0" smtClean="0"/>
              <a:t>Each payment must be for  one policy</a:t>
            </a:r>
            <a:endParaRPr lang="en-US" dirty="0"/>
          </a:p>
        </p:txBody>
      </p:sp>
    </p:spTree>
    <p:extLst>
      <p:ext uri="{BB962C8B-B14F-4D97-AF65-F5344CB8AC3E}">
        <p14:creationId xmlns:p14="http://schemas.microsoft.com/office/powerpoint/2010/main" val="194512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3350"/>
            <a:ext cx="8686800" cy="1200329"/>
          </a:xfrm>
          <a:prstGeom prst="rect">
            <a:avLst/>
          </a:prstGeom>
          <a:noFill/>
        </p:spPr>
        <p:txBody>
          <a:bodyPr wrap="square" rtlCol="0">
            <a:spAutoFit/>
          </a:bodyPr>
          <a:lstStyle/>
          <a:p>
            <a:r>
              <a:rPr lang="en-US" sz="2400" b="1" dirty="0" smtClean="0"/>
              <a:t>Naming Relationships – Your Turn: </a:t>
            </a:r>
            <a:r>
              <a:rPr lang="en-US" sz="2400" b="1" dirty="0"/>
              <a:t>Find suitable names for the </a:t>
            </a:r>
            <a:r>
              <a:rPr lang="en-US" sz="2400" b="1" dirty="0" smtClean="0"/>
              <a:t>relationship – you need two names, one on each side.</a:t>
            </a:r>
            <a:endParaRPr lang="en-US" sz="2400" b="1" dirty="0"/>
          </a:p>
          <a:p>
            <a:r>
              <a:rPr lang="en-US" sz="2400" b="1" dirty="0" smtClean="0"/>
              <a:t> </a:t>
            </a:r>
            <a:endParaRPr lang="en-US" sz="2400" b="1"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1200150"/>
            <a:ext cx="7229475" cy="150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2800350"/>
            <a:ext cx="7753350" cy="2028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3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fade">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3350"/>
            <a:ext cx="8686800" cy="1200329"/>
          </a:xfrm>
          <a:prstGeom prst="rect">
            <a:avLst/>
          </a:prstGeom>
          <a:noFill/>
        </p:spPr>
        <p:txBody>
          <a:bodyPr wrap="square" rtlCol="0">
            <a:spAutoFit/>
          </a:bodyPr>
          <a:lstStyle/>
          <a:p>
            <a:r>
              <a:rPr lang="en-US" sz="2400" b="1" dirty="0" smtClean="0"/>
              <a:t>Naming Relationships – Your Turn (continued): </a:t>
            </a:r>
            <a:r>
              <a:rPr lang="en-US" sz="2400" b="1" dirty="0"/>
              <a:t>Find suitable names for the </a:t>
            </a:r>
            <a:r>
              <a:rPr lang="en-US" sz="2400" b="1" dirty="0" smtClean="0"/>
              <a:t>relationships – you need two names per relationship.</a:t>
            </a:r>
            <a:endParaRPr lang="en-US" sz="2400" b="1" dirty="0"/>
          </a:p>
          <a:p>
            <a:r>
              <a:rPr lang="en-US" sz="2400" b="1" dirty="0" smtClean="0"/>
              <a:t> </a:t>
            </a:r>
            <a:endParaRPr lang="en-US" sz="2400" b="1"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038225"/>
            <a:ext cx="6829425" cy="4048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442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3350"/>
            <a:ext cx="8686800" cy="1200329"/>
          </a:xfrm>
          <a:prstGeom prst="rect">
            <a:avLst/>
          </a:prstGeom>
          <a:noFill/>
        </p:spPr>
        <p:txBody>
          <a:bodyPr wrap="square" rtlCol="0">
            <a:spAutoFit/>
          </a:bodyPr>
          <a:lstStyle/>
          <a:p>
            <a:r>
              <a:rPr lang="en-US" sz="2400" b="1" dirty="0" smtClean="0"/>
              <a:t>Naming Relationships – Your Turn (continued): </a:t>
            </a:r>
            <a:r>
              <a:rPr lang="en-US" sz="2400" b="1" dirty="0"/>
              <a:t>Find suitable names for the </a:t>
            </a:r>
            <a:r>
              <a:rPr lang="en-US" sz="2400" b="1" dirty="0" smtClean="0"/>
              <a:t>relationships – you need two names per relationship.</a:t>
            </a:r>
            <a:endParaRPr lang="en-US" sz="2400" b="1" dirty="0"/>
          </a:p>
          <a:p>
            <a:r>
              <a:rPr lang="en-US" sz="2400" b="1" dirty="0" smtClean="0"/>
              <a:t> </a:t>
            </a:r>
            <a:endParaRPr lang="en-US" sz="2400" b="1"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52500"/>
            <a:ext cx="6705600" cy="405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581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3350"/>
            <a:ext cx="8686800" cy="1200329"/>
          </a:xfrm>
          <a:prstGeom prst="rect">
            <a:avLst/>
          </a:prstGeom>
          <a:noFill/>
        </p:spPr>
        <p:txBody>
          <a:bodyPr wrap="square" rtlCol="0">
            <a:spAutoFit/>
          </a:bodyPr>
          <a:lstStyle/>
          <a:p>
            <a:r>
              <a:rPr lang="en-US" sz="2400" b="1" dirty="0" smtClean="0"/>
              <a:t>Naming Relationships – Your Turn (continued): </a:t>
            </a:r>
            <a:r>
              <a:rPr lang="en-US" sz="2400" b="1" dirty="0"/>
              <a:t>Find suitable names for the </a:t>
            </a:r>
            <a:r>
              <a:rPr lang="en-US" sz="2400" b="1" dirty="0" smtClean="0"/>
              <a:t>relationships – you need two names per relationship.</a:t>
            </a:r>
            <a:endParaRPr lang="en-US" sz="2400" b="1" dirty="0"/>
          </a:p>
          <a:p>
            <a:r>
              <a:rPr lang="en-US" sz="2400" b="1" dirty="0" smtClean="0"/>
              <a:t> </a:t>
            </a:r>
            <a:endParaRPr lang="en-US" sz="2400" b="1" dirty="0"/>
          </a:p>
        </p:txBody>
      </p:sp>
    </p:spTree>
    <p:extLst>
      <p:ext uri="{BB962C8B-B14F-4D97-AF65-F5344CB8AC3E}">
        <p14:creationId xmlns:p14="http://schemas.microsoft.com/office/powerpoint/2010/main" val="3434592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566" y="2343150"/>
            <a:ext cx="5045420" cy="400110"/>
          </a:xfrm>
          <a:prstGeom prst="rect">
            <a:avLst/>
          </a:prstGeom>
          <a:noFill/>
        </p:spPr>
        <p:txBody>
          <a:bodyPr wrap="none" rtlCol="0">
            <a:spAutoFit/>
          </a:bodyPr>
          <a:lstStyle/>
          <a:p>
            <a:r>
              <a:rPr lang="en-US" sz="2000" dirty="0" smtClean="0">
                <a:latin typeface="Arial Black" pitchFamily="34" charset="0"/>
              </a:rPr>
              <a:t>Relationship Naming Demo in ODM</a:t>
            </a:r>
            <a:endParaRPr lang="en-US" sz="2000" dirty="0">
              <a:latin typeface="Arial Black" pitchFamily="34" charset="0"/>
            </a:endParaRPr>
          </a:p>
        </p:txBody>
      </p:sp>
    </p:spTree>
    <p:extLst>
      <p:ext uri="{BB962C8B-B14F-4D97-AF65-F5344CB8AC3E}">
        <p14:creationId xmlns:p14="http://schemas.microsoft.com/office/powerpoint/2010/main" val="845964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3028950"/>
            <a:ext cx="5867760" cy="584775"/>
          </a:xfrm>
          <a:prstGeom prst="rect">
            <a:avLst/>
          </a:prstGeom>
          <a:noFill/>
        </p:spPr>
        <p:txBody>
          <a:bodyPr wrap="none" rtlCol="0">
            <a:spAutoFit/>
          </a:bodyPr>
          <a:lstStyle/>
          <a:p>
            <a:r>
              <a:rPr lang="en-US" sz="3200" dirty="0" smtClean="0">
                <a:latin typeface="Arial Black" pitchFamily="34" charset="0"/>
              </a:rPr>
              <a:t>Master m:n Relationships</a:t>
            </a:r>
            <a:endParaRPr lang="en-US" sz="3200" dirty="0">
              <a:latin typeface="Arial Black" pitchFamily="34" charset="0"/>
            </a:endParaRPr>
          </a:p>
        </p:txBody>
      </p:sp>
      <p:sp>
        <p:nvSpPr>
          <p:cNvPr id="3" name="Rectangle 2"/>
          <p:cNvSpPr/>
          <p:nvPr/>
        </p:nvSpPr>
        <p:spPr>
          <a:xfrm>
            <a:off x="2286000" y="895350"/>
            <a:ext cx="4344459" cy="707886"/>
          </a:xfrm>
          <a:prstGeom prst="rect">
            <a:avLst/>
          </a:prstGeom>
        </p:spPr>
        <p:txBody>
          <a:bodyPr wrap="none">
            <a:spAutoFit/>
          </a:bodyPr>
          <a:lstStyle/>
          <a:p>
            <a:r>
              <a:rPr lang="en-US" sz="4000" dirty="0">
                <a:latin typeface="Arial Black" pitchFamily="34" charset="0"/>
              </a:rPr>
              <a:t>ERD </a:t>
            </a:r>
            <a:r>
              <a:rPr lang="en-US" sz="4000" dirty="0" err="1">
                <a:latin typeface="Arial Black" pitchFamily="34" charset="0"/>
              </a:rPr>
              <a:t>Ninjahood</a:t>
            </a:r>
            <a:endParaRPr lang="en-US" sz="4000" dirty="0"/>
          </a:p>
        </p:txBody>
      </p:sp>
      <p:sp>
        <p:nvSpPr>
          <p:cNvPr id="4" name="Down Arrow 3"/>
          <p:cNvSpPr/>
          <p:nvPr/>
        </p:nvSpPr>
        <p:spPr>
          <a:xfrm>
            <a:off x="3886200" y="1809750"/>
            <a:ext cx="8382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02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85750"/>
            <a:ext cx="8382000" cy="2215991"/>
          </a:xfrm>
          <a:prstGeom prst="rect">
            <a:avLst/>
          </a:prstGeom>
          <a:noFill/>
        </p:spPr>
        <p:txBody>
          <a:bodyPr wrap="square" rtlCol="0">
            <a:spAutoFit/>
          </a:bodyPr>
          <a:lstStyle/>
          <a:p>
            <a:pPr>
              <a:spcAft>
                <a:spcPts val="1200"/>
              </a:spcAft>
            </a:pPr>
            <a:r>
              <a:rPr lang="en-US" b="1" dirty="0" smtClean="0"/>
              <a:t>Inventory management scenario:</a:t>
            </a:r>
            <a:r>
              <a:rPr lang="en-US" dirty="0" smtClean="0"/>
              <a:t> </a:t>
            </a:r>
          </a:p>
          <a:p>
            <a:pPr marL="285750" indent="-285750">
              <a:spcAft>
                <a:spcPts val="600"/>
              </a:spcAft>
              <a:buFont typeface="Arial" pitchFamily="34" charset="0"/>
              <a:buChar char="•"/>
            </a:pPr>
            <a:r>
              <a:rPr lang="en-US" dirty="0" smtClean="0"/>
              <a:t>A company keeps many products in stock. </a:t>
            </a:r>
          </a:p>
          <a:p>
            <a:pPr marL="285750" indent="-285750">
              <a:spcAft>
                <a:spcPts val="600"/>
              </a:spcAft>
              <a:buFont typeface="Arial" pitchFamily="34" charset="0"/>
              <a:buChar char="•"/>
            </a:pPr>
            <a:r>
              <a:rPr lang="en-US" dirty="0" smtClean="0"/>
              <a:t>The company has many warehouses and stores many products in each warehouse.</a:t>
            </a:r>
          </a:p>
          <a:p>
            <a:pPr marL="285750" indent="-285750">
              <a:spcAft>
                <a:spcPts val="600"/>
              </a:spcAft>
              <a:buFont typeface="Arial" pitchFamily="34" charset="0"/>
              <a:buChar char="•"/>
            </a:pPr>
            <a:r>
              <a:rPr lang="en-US" dirty="0" smtClean="0"/>
              <a:t>Each product could also be stored in several warehouses. </a:t>
            </a:r>
          </a:p>
          <a:p>
            <a:pPr marL="285750" indent="-285750">
              <a:spcAft>
                <a:spcPts val="600"/>
              </a:spcAft>
              <a:buFont typeface="Arial" pitchFamily="34" charset="0"/>
              <a:buChar char="•"/>
            </a:pPr>
            <a:r>
              <a:rPr lang="en-US" dirty="0" smtClean="0"/>
              <a:t>At various points in time the company could run out of stock of some products.</a:t>
            </a:r>
          </a:p>
          <a:p>
            <a:pPr marL="285750" indent="-285750">
              <a:spcAft>
                <a:spcPts val="600"/>
              </a:spcAft>
              <a:buFont typeface="Arial" pitchFamily="34" charset="0"/>
              <a:buChar char="•"/>
            </a:pPr>
            <a:r>
              <a:rPr lang="en-US" dirty="0" smtClean="0"/>
              <a:t>At various points in time, some warehouses could be empty.</a:t>
            </a:r>
            <a:endParaRPr lang="en-US" dirty="0"/>
          </a:p>
        </p:txBody>
      </p:sp>
    </p:spTree>
    <p:extLst>
      <p:ext uri="{BB962C8B-B14F-4D97-AF65-F5344CB8AC3E}">
        <p14:creationId xmlns:p14="http://schemas.microsoft.com/office/powerpoint/2010/main" val="54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9576" y="1352550"/>
            <a:ext cx="1025024" cy="369332"/>
          </a:xfrm>
          <a:prstGeom prst="rect">
            <a:avLst/>
          </a:prstGeom>
          <a:noFill/>
        </p:spPr>
        <p:txBody>
          <a:bodyPr wrap="none" rtlCol="0">
            <a:spAutoFit/>
          </a:bodyPr>
          <a:lstStyle/>
          <a:p>
            <a:r>
              <a:rPr lang="en-US" b="1" dirty="0" smtClean="0"/>
              <a:t>Products</a:t>
            </a:r>
            <a:endParaRPr lang="en-US" b="1" dirty="0"/>
          </a:p>
        </p:txBody>
      </p:sp>
      <p:sp>
        <p:nvSpPr>
          <p:cNvPr id="3" name="TextBox 2"/>
          <p:cNvSpPr txBox="1"/>
          <p:nvPr/>
        </p:nvSpPr>
        <p:spPr>
          <a:xfrm>
            <a:off x="5528176" y="1352550"/>
            <a:ext cx="1363194" cy="369332"/>
          </a:xfrm>
          <a:prstGeom prst="rect">
            <a:avLst/>
          </a:prstGeom>
          <a:noFill/>
        </p:spPr>
        <p:txBody>
          <a:bodyPr wrap="none" rtlCol="0">
            <a:spAutoFit/>
          </a:bodyPr>
          <a:lstStyle/>
          <a:p>
            <a:r>
              <a:rPr lang="en-US" b="1" dirty="0" smtClean="0"/>
              <a:t>Warehouses</a:t>
            </a:r>
            <a:endParaRPr lang="en-US" b="1" dirty="0"/>
          </a:p>
        </p:txBody>
      </p:sp>
      <p:sp>
        <p:nvSpPr>
          <p:cNvPr id="4" name="TextBox 3"/>
          <p:cNvSpPr txBox="1"/>
          <p:nvPr/>
        </p:nvSpPr>
        <p:spPr>
          <a:xfrm>
            <a:off x="1447800" y="1885950"/>
            <a:ext cx="1071960" cy="369332"/>
          </a:xfrm>
          <a:prstGeom prst="rect">
            <a:avLst/>
          </a:prstGeom>
          <a:noFill/>
        </p:spPr>
        <p:txBody>
          <a:bodyPr wrap="none" rtlCol="0">
            <a:spAutoFit/>
          </a:bodyPr>
          <a:lstStyle/>
          <a:p>
            <a:r>
              <a:rPr lang="en-US" dirty="0" smtClean="0"/>
              <a:t>Keyboard</a:t>
            </a:r>
            <a:endParaRPr lang="en-US" dirty="0"/>
          </a:p>
        </p:txBody>
      </p:sp>
      <p:sp>
        <p:nvSpPr>
          <p:cNvPr id="5" name="TextBox 4"/>
          <p:cNvSpPr txBox="1"/>
          <p:nvPr/>
        </p:nvSpPr>
        <p:spPr>
          <a:xfrm>
            <a:off x="1447800" y="2479417"/>
            <a:ext cx="1099340" cy="369332"/>
          </a:xfrm>
          <a:prstGeom prst="rect">
            <a:avLst/>
          </a:prstGeom>
          <a:noFill/>
        </p:spPr>
        <p:txBody>
          <a:bodyPr wrap="none" rtlCol="0">
            <a:spAutoFit/>
          </a:bodyPr>
          <a:lstStyle/>
          <a:p>
            <a:r>
              <a:rPr lang="en-US" dirty="0" smtClean="0"/>
              <a:t>Disk drive</a:t>
            </a:r>
            <a:endParaRPr lang="en-US" dirty="0"/>
          </a:p>
        </p:txBody>
      </p:sp>
      <p:sp>
        <p:nvSpPr>
          <p:cNvPr id="6" name="TextBox 5"/>
          <p:cNvSpPr txBox="1"/>
          <p:nvPr/>
        </p:nvSpPr>
        <p:spPr>
          <a:xfrm>
            <a:off x="1447800" y="3072884"/>
            <a:ext cx="955070" cy="369332"/>
          </a:xfrm>
          <a:prstGeom prst="rect">
            <a:avLst/>
          </a:prstGeom>
          <a:noFill/>
        </p:spPr>
        <p:txBody>
          <a:bodyPr wrap="none" rtlCol="0">
            <a:spAutoFit/>
          </a:bodyPr>
          <a:lstStyle/>
          <a:p>
            <a:r>
              <a:rPr lang="en-US" dirty="0" smtClean="0"/>
              <a:t>Monitor</a:t>
            </a:r>
            <a:endParaRPr lang="en-US" dirty="0"/>
          </a:p>
        </p:txBody>
      </p:sp>
      <p:sp>
        <p:nvSpPr>
          <p:cNvPr id="7" name="TextBox 6"/>
          <p:cNvSpPr txBox="1"/>
          <p:nvPr/>
        </p:nvSpPr>
        <p:spPr>
          <a:xfrm>
            <a:off x="1447800" y="3666351"/>
            <a:ext cx="988925" cy="369332"/>
          </a:xfrm>
          <a:prstGeom prst="rect">
            <a:avLst/>
          </a:prstGeom>
          <a:noFill/>
        </p:spPr>
        <p:txBody>
          <a:bodyPr wrap="none" rtlCol="0">
            <a:spAutoFit/>
          </a:bodyPr>
          <a:lstStyle/>
          <a:p>
            <a:r>
              <a:rPr lang="en-US" dirty="0" smtClean="0"/>
              <a:t>Memory</a:t>
            </a:r>
            <a:endParaRPr lang="en-US" dirty="0"/>
          </a:p>
        </p:txBody>
      </p:sp>
      <p:sp>
        <p:nvSpPr>
          <p:cNvPr id="8" name="TextBox 7"/>
          <p:cNvSpPr txBox="1"/>
          <p:nvPr/>
        </p:nvSpPr>
        <p:spPr>
          <a:xfrm>
            <a:off x="1447800" y="4259818"/>
            <a:ext cx="1009444" cy="369332"/>
          </a:xfrm>
          <a:prstGeom prst="rect">
            <a:avLst/>
          </a:prstGeom>
          <a:noFill/>
        </p:spPr>
        <p:txBody>
          <a:bodyPr wrap="none" rtlCol="0">
            <a:spAutoFit/>
          </a:bodyPr>
          <a:lstStyle/>
          <a:p>
            <a:r>
              <a:rPr lang="en-US" dirty="0" smtClean="0"/>
              <a:t>Webcam</a:t>
            </a:r>
            <a:endParaRPr lang="en-US" dirty="0"/>
          </a:p>
        </p:txBody>
      </p:sp>
      <p:sp>
        <p:nvSpPr>
          <p:cNvPr id="9" name="TextBox 8"/>
          <p:cNvSpPr txBox="1"/>
          <p:nvPr/>
        </p:nvSpPr>
        <p:spPr>
          <a:xfrm>
            <a:off x="6050915" y="2028051"/>
            <a:ext cx="506870" cy="369332"/>
          </a:xfrm>
          <a:prstGeom prst="rect">
            <a:avLst/>
          </a:prstGeom>
          <a:noFill/>
        </p:spPr>
        <p:txBody>
          <a:bodyPr wrap="none" rtlCol="0">
            <a:spAutoFit/>
          </a:bodyPr>
          <a:lstStyle/>
          <a:p>
            <a:r>
              <a:rPr lang="en-US" dirty="0" smtClean="0"/>
              <a:t>W1</a:t>
            </a:r>
            <a:endParaRPr lang="en-US" dirty="0"/>
          </a:p>
        </p:txBody>
      </p:sp>
      <p:sp>
        <p:nvSpPr>
          <p:cNvPr id="10" name="TextBox 9"/>
          <p:cNvSpPr txBox="1"/>
          <p:nvPr/>
        </p:nvSpPr>
        <p:spPr>
          <a:xfrm>
            <a:off x="6050915" y="2582049"/>
            <a:ext cx="506870" cy="369332"/>
          </a:xfrm>
          <a:prstGeom prst="rect">
            <a:avLst/>
          </a:prstGeom>
          <a:noFill/>
        </p:spPr>
        <p:txBody>
          <a:bodyPr wrap="none" rtlCol="0">
            <a:spAutoFit/>
          </a:bodyPr>
          <a:lstStyle/>
          <a:p>
            <a:r>
              <a:rPr lang="en-US" dirty="0" smtClean="0"/>
              <a:t>W2</a:t>
            </a:r>
            <a:endParaRPr lang="en-US" dirty="0"/>
          </a:p>
        </p:txBody>
      </p:sp>
      <p:sp>
        <p:nvSpPr>
          <p:cNvPr id="11" name="TextBox 10"/>
          <p:cNvSpPr txBox="1"/>
          <p:nvPr/>
        </p:nvSpPr>
        <p:spPr>
          <a:xfrm>
            <a:off x="6050915" y="3155156"/>
            <a:ext cx="506870" cy="369332"/>
          </a:xfrm>
          <a:prstGeom prst="rect">
            <a:avLst/>
          </a:prstGeom>
          <a:noFill/>
        </p:spPr>
        <p:txBody>
          <a:bodyPr wrap="none" rtlCol="0">
            <a:spAutoFit/>
          </a:bodyPr>
          <a:lstStyle/>
          <a:p>
            <a:r>
              <a:rPr lang="en-US" dirty="0" smtClean="0"/>
              <a:t>W3</a:t>
            </a:r>
            <a:endParaRPr lang="en-US" dirty="0"/>
          </a:p>
        </p:txBody>
      </p:sp>
      <p:cxnSp>
        <p:nvCxnSpPr>
          <p:cNvPr id="12" name="Straight Connector 11"/>
          <p:cNvCxnSpPr>
            <a:stCxn id="5" idx="3"/>
            <a:endCxn id="10" idx="1"/>
          </p:cNvCxnSpPr>
          <p:nvPr/>
        </p:nvCxnSpPr>
        <p:spPr>
          <a:xfrm>
            <a:off x="2547140" y="2664083"/>
            <a:ext cx="3503775" cy="1026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3"/>
            <a:endCxn id="9" idx="1"/>
          </p:cNvCxnSpPr>
          <p:nvPr/>
        </p:nvCxnSpPr>
        <p:spPr>
          <a:xfrm flipV="1">
            <a:off x="2402870" y="2212717"/>
            <a:ext cx="3648045" cy="1044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10" idx="1"/>
          </p:cNvCxnSpPr>
          <p:nvPr/>
        </p:nvCxnSpPr>
        <p:spPr>
          <a:xfrm flipV="1">
            <a:off x="2457244" y="2766715"/>
            <a:ext cx="3593671" cy="16777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9" idx="1"/>
          </p:cNvCxnSpPr>
          <p:nvPr/>
        </p:nvCxnSpPr>
        <p:spPr>
          <a:xfrm flipV="1">
            <a:off x="2547140" y="2212717"/>
            <a:ext cx="3503775" cy="4513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810000" y="2296507"/>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200</a:t>
            </a:r>
            <a:endParaRPr lang="en-US" sz="1400" dirty="0">
              <a:solidFill>
                <a:srgbClr val="FF0000"/>
              </a:solidFill>
            </a:endParaRPr>
          </a:p>
        </p:txBody>
      </p:sp>
      <p:sp>
        <p:nvSpPr>
          <p:cNvPr id="17" name="Rounded Rectangle 16"/>
          <p:cNvSpPr/>
          <p:nvPr/>
        </p:nvSpPr>
        <p:spPr>
          <a:xfrm>
            <a:off x="4724400" y="2607275"/>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1</a:t>
            </a:r>
            <a:r>
              <a:rPr lang="en-US" sz="1400" dirty="0" smtClean="0">
                <a:solidFill>
                  <a:srgbClr val="FF0000"/>
                </a:solidFill>
              </a:rPr>
              <a:t>00</a:t>
            </a:r>
            <a:endParaRPr lang="en-US" sz="1400" dirty="0">
              <a:solidFill>
                <a:srgbClr val="FF0000"/>
              </a:solidFill>
            </a:endParaRPr>
          </a:p>
        </p:txBody>
      </p:sp>
      <p:sp>
        <p:nvSpPr>
          <p:cNvPr id="18" name="Rounded Rectangle 17"/>
          <p:cNvSpPr/>
          <p:nvPr/>
        </p:nvSpPr>
        <p:spPr>
          <a:xfrm>
            <a:off x="3476213" y="2823523"/>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a:t>
            </a:r>
            <a:r>
              <a:rPr lang="en-US" sz="1400" dirty="0">
                <a:solidFill>
                  <a:srgbClr val="FF0000"/>
                </a:solidFill>
              </a:rPr>
              <a:t>5</a:t>
            </a:r>
            <a:r>
              <a:rPr lang="en-US" sz="1400" dirty="0" smtClean="0">
                <a:solidFill>
                  <a:srgbClr val="FF0000"/>
                </a:solidFill>
              </a:rPr>
              <a:t>0</a:t>
            </a:r>
            <a:endParaRPr lang="en-US" sz="1400" dirty="0">
              <a:solidFill>
                <a:srgbClr val="FF0000"/>
              </a:solidFill>
            </a:endParaRPr>
          </a:p>
        </p:txBody>
      </p:sp>
      <p:sp>
        <p:nvSpPr>
          <p:cNvPr id="19" name="Rounded Rectangle 18"/>
          <p:cNvSpPr/>
          <p:nvPr/>
        </p:nvSpPr>
        <p:spPr>
          <a:xfrm>
            <a:off x="3720727" y="3624257"/>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2</a:t>
            </a:r>
            <a:r>
              <a:rPr lang="en-US" sz="1400" dirty="0" smtClean="0">
                <a:solidFill>
                  <a:srgbClr val="FF0000"/>
                </a:solidFill>
              </a:rPr>
              <a:t>50</a:t>
            </a:r>
            <a:endParaRPr lang="en-US" sz="1400" dirty="0">
              <a:solidFill>
                <a:srgbClr val="FF0000"/>
              </a:solidFill>
            </a:endParaRPr>
          </a:p>
        </p:txBody>
      </p:sp>
      <p:sp>
        <p:nvSpPr>
          <p:cNvPr id="20" name="Rounded Rectangle 19"/>
          <p:cNvSpPr/>
          <p:nvPr/>
        </p:nvSpPr>
        <p:spPr>
          <a:xfrm>
            <a:off x="3517135" y="1401634"/>
            <a:ext cx="108393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Quantities</a:t>
            </a:r>
            <a:endParaRPr lang="en-US" sz="1400" b="1" dirty="0">
              <a:solidFill>
                <a:srgbClr val="FF0000"/>
              </a:solidFill>
            </a:endParaRPr>
          </a:p>
        </p:txBody>
      </p:sp>
      <p:sp>
        <p:nvSpPr>
          <p:cNvPr id="21" name="TextBox 20"/>
          <p:cNvSpPr txBox="1"/>
          <p:nvPr/>
        </p:nvSpPr>
        <p:spPr>
          <a:xfrm>
            <a:off x="533400" y="285750"/>
            <a:ext cx="8382000" cy="369332"/>
          </a:xfrm>
          <a:prstGeom prst="rect">
            <a:avLst/>
          </a:prstGeom>
          <a:noFill/>
        </p:spPr>
        <p:txBody>
          <a:bodyPr wrap="square" rtlCol="0">
            <a:spAutoFit/>
          </a:bodyPr>
          <a:lstStyle/>
          <a:p>
            <a:pPr>
              <a:spcAft>
                <a:spcPts val="1200"/>
              </a:spcAft>
            </a:pPr>
            <a:r>
              <a:rPr lang="en-US" b="1" dirty="0" smtClean="0"/>
              <a:t>Inventory management scenario</a:t>
            </a:r>
            <a:endParaRPr lang="en-US" dirty="0" smtClean="0"/>
          </a:p>
        </p:txBody>
      </p:sp>
    </p:spTree>
    <p:extLst>
      <p:ext uri="{BB962C8B-B14F-4D97-AF65-F5344CB8AC3E}">
        <p14:creationId xmlns:p14="http://schemas.microsoft.com/office/powerpoint/2010/main" val="302403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down)">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6" grpId="0" animBg="1"/>
      <p:bldP spid="17" grpId="0" animBg="1"/>
      <p:bldP spid="18" grpId="0" animBg="1"/>
      <p:bldP spid="19"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307" y="1200150"/>
            <a:ext cx="62865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40677" y="2952750"/>
            <a:ext cx="1974323" cy="369332"/>
          </a:xfrm>
          <a:prstGeom prst="rect">
            <a:avLst/>
          </a:prstGeom>
          <a:noFill/>
        </p:spPr>
        <p:txBody>
          <a:bodyPr wrap="none" rtlCol="0">
            <a:spAutoFit/>
          </a:bodyPr>
          <a:lstStyle/>
          <a:p>
            <a:r>
              <a:rPr lang="en-US" dirty="0" smtClean="0"/>
              <a:t>Attribute quantity?</a:t>
            </a:r>
            <a:endParaRPr lang="en-US" dirty="0"/>
          </a:p>
        </p:txBody>
      </p:sp>
    </p:spTree>
    <p:extLst>
      <p:ext uri="{BB962C8B-B14F-4D97-AF65-F5344CB8AC3E}">
        <p14:creationId xmlns:p14="http://schemas.microsoft.com/office/powerpoint/2010/main" val="95731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0787" y="602218"/>
            <a:ext cx="4132413" cy="523220"/>
          </a:xfrm>
          <a:prstGeom prst="rect">
            <a:avLst/>
          </a:prstGeom>
          <a:noFill/>
        </p:spPr>
        <p:txBody>
          <a:bodyPr wrap="none" rtlCol="0">
            <a:spAutoFit/>
          </a:bodyPr>
          <a:lstStyle/>
          <a:p>
            <a:r>
              <a:rPr lang="en-US" sz="2800" dirty="0" smtClean="0">
                <a:latin typeface="Arial Black" pitchFamily="34" charset="0"/>
              </a:rPr>
              <a:t>Cardinality Notation</a:t>
            </a:r>
            <a:endParaRPr lang="en-US" sz="2800" dirty="0">
              <a:latin typeface="Arial Black" pitchFamily="34" charset="0"/>
            </a:endParaRPr>
          </a:p>
        </p:txBody>
      </p:sp>
      <p:sp>
        <p:nvSpPr>
          <p:cNvPr id="3" name="TextBox 2"/>
          <p:cNvSpPr txBox="1"/>
          <p:nvPr/>
        </p:nvSpPr>
        <p:spPr>
          <a:xfrm>
            <a:off x="1066800" y="1885950"/>
            <a:ext cx="1096006" cy="369332"/>
          </a:xfrm>
          <a:prstGeom prst="rect">
            <a:avLst/>
          </a:prstGeom>
          <a:noFill/>
        </p:spPr>
        <p:txBody>
          <a:bodyPr wrap="none" rtlCol="0">
            <a:spAutoFit/>
          </a:bodyPr>
          <a:lstStyle/>
          <a:p>
            <a:r>
              <a:rPr lang="en-US" dirty="0" smtClean="0">
                <a:latin typeface="Arial Black" pitchFamily="34" charset="0"/>
              </a:rPr>
              <a:t>Degree</a:t>
            </a:r>
            <a:endParaRPr lang="en-US" dirty="0">
              <a:latin typeface="Arial Black" pitchFamily="34" charset="0"/>
            </a:endParaRPr>
          </a:p>
        </p:txBody>
      </p:sp>
      <p:sp>
        <p:nvSpPr>
          <p:cNvPr id="4" name="TextBox 3"/>
          <p:cNvSpPr txBox="1"/>
          <p:nvPr/>
        </p:nvSpPr>
        <p:spPr>
          <a:xfrm>
            <a:off x="3745756" y="1885950"/>
            <a:ext cx="1816844" cy="369332"/>
          </a:xfrm>
          <a:prstGeom prst="rect">
            <a:avLst/>
          </a:prstGeom>
          <a:noFill/>
        </p:spPr>
        <p:txBody>
          <a:bodyPr wrap="none" rtlCol="0">
            <a:spAutoFit/>
          </a:bodyPr>
          <a:lstStyle/>
          <a:p>
            <a:r>
              <a:rPr lang="en-US" dirty="0" smtClean="0">
                <a:latin typeface="Arial Black" pitchFamily="34" charset="0"/>
              </a:rPr>
              <a:t>Participation</a:t>
            </a:r>
            <a:endParaRPr lang="en-US" dirty="0">
              <a:latin typeface="Arial Black" pitchFamily="34" charset="0"/>
            </a:endParaRPr>
          </a:p>
        </p:txBody>
      </p:sp>
      <p:sp>
        <p:nvSpPr>
          <p:cNvPr id="5" name="TextBox 4"/>
          <p:cNvSpPr txBox="1"/>
          <p:nvPr/>
        </p:nvSpPr>
        <p:spPr>
          <a:xfrm>
            <a:off x="533400" y="3212986"/>
            <a:ext cx="481222" cy="369332"/>
          </a:xfrm>
          <a:prstGeom prst="rect">
            <a:avLst/>
          </a:prstGeom>
          <a:noFill/>
        </p:spPr>
        <p:txBody>
          <a:bodyPr wrap="none" rtlCol="0">
            <a:spAutoFit/>
          </a:bodyPr>
          <a:lstStyle/>
          <a:p>
            <a:r>
              <a:rPr lang="en-US" dirty="0" smtClean="0"/>
              <a:t>1:1</a:t>
            </a:r>
            <a:endParaRPr lang="en-US" dirty="0"/>
          </a:p>
        </p:txBody>
      </p:sp>
      <p:sp>
        <p:nvSpPr>
          <p:cNvPr id="6" name="TextBox 5"/>
          <p:cNvSpPr txBox="1"/>
          <p:nvPr/>
        </p:nvSpPr>
        <p:spPr>
          <a:xfrm>
            <a:off x="1342770" y="3212986"/>
            <a:ext cx="486030" cy="369332"/>
          </a:xfrm>
          <a:prstGeom prst="rect">
            <a:avLst/>
          </a:prstGeom>
          <a:noFill/>
        </p:spPr>
        <p:txBody>
          <a:bodyPr wrap="none" rtlCol="0">
            <a:spAutoFit/>
          </a:bodyPr>
          <a:lstStyle/>
          <a:p>
            <a:r>
              <a:rPr lang="en-US" dirty="0" smtClean="0"/>
              <a:t>1:n</a:t>
            </a:r>
            <a:endParaRPr lang="en-US" dirty="0"/>
          </a:p>
        </p:txBody>
      </p:sp>
      <p:sp>
        <p:nvSpPr>
          <p:cNvPr id="7" name="TextBox 6"/>
          <p:cNvSpPr txBox="1"/>
          <p:nvPr/>
        </p:nvSpPr>
        <p:spPr>
          <a:xfrm>
            <a:off x="2164938" y="3204302"/>
            <a:ext cx="553357" cy="369332"/>
          </a:xfrm>
          <a:prstGeom prst="rect">
            <a:avLst/>
          </a:prstGeom>
          <a:noFill/>
        </p:spPr>
        <p:txBody>
          <a:bodyPr wrap="none" rtlCol="0">
            <a:spAutoFit/>
          </a:bodyPr>
          <a:lstStyle/>
          <a:p>
            <a:r>
              <a:rPr lang="en-US" dirty="0"/>
              <a:t>m</a:t>
            </a:r>
            <a:r>
              <a:rPr lang="en-US" dirty="0" smtClean="0"/>
              <a:t>:n</a:t>
            </a:r>
            <a:endParaRPr lang="en-US" dirty="0"/>
          </a:p>
        </p:txBody>
      </p:sp>
      <p:sp>
        <p:nvSpPr>
          <p:cNvPr id="8" name="TextBox 7"/>
          <p:cNvSpPr txBox="1"/>
          <p:nvPr/>
        </p:nvSpPr>
        <p:spPr>
          <a:xfrm>
            <a:off x="3429000" y="3181350"/>
            <a:ext cx="1159805" cy="369332"/>
          </a:xfrm>
          <a:prstGeom prst="rect">
            <a:avLst/>
          </a:prstGeom>
          <a:noFill/>
        </p:spPr>
        <p:txBody>
          <a:bodyPr wrap="none" rtlCol="0">
            <a:spAutoFit/>
          </a:bodyPr>
          <a:lstStyle/>
          <a:p>
            <a:r>
              <a:rPr lang="en-US" dirty="0" smtClean="0"/>
              <a:t>Obligatory</a:t>
            </a:r>
            <a:endParaRPr lang="en-US" dirty="0"/>
          </a:p>
        </p:txBody>
      </p:sp>
      <p:sp>
        <p:nvSpPr>
          <p:cNvPr id="9" name="TextBox 8"/>
          <p:cNvSpPr txBox="1"/>
          <p:nvPr/>
        </p:nvSpPr>
        <p:spPr>
          <a:xfrm>
            <a:off x="4876800" y="3181350"/>
            <a:ext cx="1592615" cy="369332"/>
          </a:xfrm>
          <a:prstGeom prst="rect">
            <a:avLst/>
          </a:prstGeom>
          <a:noFill/>
        </p:spPr>
        <p:txBody>
          <a:bodyPr wrap="none" rtlCol="0">
            <a:spAutoFit/>
          </a:bodyPr>
          <a:lstStyle/>
          <a:p>
            <a:r>
              <a:rPr lang="en-US" dirty="0" smtClean="0"/>
              <a:t>Non-obligatory</a:t>
            </a:r>
            <a:endParaRPr lang="en-US" dirty="0"/>
          </a:p>
        </p:txBody>
      </p:sp>
      <p:cxnSp>
        <p:nvCxnSpPr>
          <p:cNvPr id="11" name="Straight Connector 10"/>
          <p:cNvCxnSpPr/>
          <p:nvPr/>
        </p:nvCxnSpPr>
        <p:spPr>
          <a:xfrm>
            <a:off x="533400" y="4324350"/>
            <a:ext cx="45720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926938" y="4095750"/>
            <a:ext cx="21712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2057401" y="4095750"/>
            <a:ext cx="946996" cy="457200"/>
            <a:chOff x="2057401" y="4095750"/>
            <a:chExt cx="946996" cy="457200"/>
          </a:xfrm>
        </p:grpSpPr>
        <p:sp>
          <p:nvSpPr>
            <p:cNvPr id="15" name="Isosceles Triangle 14"/>
            <p:cNvSpPr/>
            <p:nvPr/>
          </p:nvSpPr>
          <p:spPr>
            <a:xfrm rot="5400000" flipH="1">
              <a:off x="2017169" y="4190884"/>
              <a:ext cx="270733" cy="1902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6200000">
              <a:off x="2609965" y="4191115"/>
              <a:ext cx="228600" cy="1902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3"/>
            </p:cNvCxnSpPr>
            <p:nvPr/>
          </p:nvCxnSpPr>
          <p:spPr>
            <a:xfrm>
              <a:off x="2057401" y="4286019"/>
              <a:ext cx="752401" cy="1"/>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2787268" y="4095750"/>
              <a:ext cx="21712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a:off x="3733800" y="4248150"/>
            <a:ext cx="45720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p:nvCxnSpPr>
        <p:spPr>
          <a:xfrm>
            <a:off x="5334000" y="4248150"/>
            <a:ext cx="762000" cy="0"/>
          </a:xfrm>
          <a:prstGeom prst="lin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cxnSp>
      <p:sp>
        <p:nvSpPr>
          <p:cNvPr id="24" name="TextBox 23"/>
          <p:cNvSpPr txBox="1"/>
          <p:nvPr/>
        </p:nvSpPr>
        <p:spPr>
          <a:xfrm>
            <a:off x="6717556" y="1885950"/>
            <a:ext cx="1950662" cy="369332"/>
          </a:xfrm>
          <a:prstGeom prst="rect">
            <a:avLst/>
          </a:prstGeom>
          <a:noFill/>
        </p:spPr>
        <p:txBody>
          <a:bodyPr wrap="none" rtlCol="0">
            <a:spAutoFit/>
          </a:bodyPr>
          <a:lstStyle/>
          <a:p>
            <a:r>
              <a:rPr lang="en-US" dirty="0" smtClean="0">
                <a:latin typeface="Arial Black" pitchFamily="34" charset="0"/>
              </a:rPr>
              <a:t>Key migration</a:t>
            </a:r>
            <a:endParaRPr lang="en-US" dirty="0">
              <a:latin typeface="Arial Black" pitchFamily="34" charset="0"/>
            </a:endParaRPr>
          </a:p>
        </p:txBody>
      </p:sp>
      <p:grpSp>
        <p:nvGrpSpPr>
          <p:cNvPr id="74" name="Group 73"/>
          <p:cNvGrpSpPr/>
          <p:nvPr/>
        </p:nvGrpSpPr>
        <p:grpSpPr>
          <a:xfrm>
            <a:off x="6553200" y="3850619"/>
            <a:ext cx="2286000" cy="1029165"/>
            <a:chOff x="6553200" y="3850619"/>
            <a:chExt cx="2286000" cy="1029165"/>
          </a:xfrm>
        </p:grpSpPr>
        <p:sp>
          <p:nvSpPr>
            <p:cNvPr id="61" name="Rectangle 60"/>
            <p:cNvSpPr/>
            <p:nvPr/>
          </p:nvSpPr>
          <p:spPr>
            <a:xfrm>
              <a:off x="6553200" y="3850619"/>
              <a:ext cx="2286000" cy="1029165"/>
            </a:xfrm>
            <a:prstGeom prst="rect">
              <a:avLst/>
            </a:prstGeom>
            <a:solidFill>
              <a:schemeClr val="bg1"/>
            </a:solid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16200000">
              <a:off x="8134235" y="4528966"/>
              <a:ext cx="228600" cy="1902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4637" y="4422584"/>
              <a:ext cx="21712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6200000">
              <a:off x="7070069" y="4528966"/>
              <a:ext cx="228600" cy="1902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858000" y="4629150"/>
              <a:ext cx="45720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31" name="Rectangle 30"/>
            <p:cNvSpPr/>
            <p:nvPr/>
          </p:nvSpPr>
          <p:spPr>
            <a:xfrm>
              <a:off x="7250471" y="4422584"/>
              <a:ext cx="21712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7391400" y="4248150"/>
              <a:ext cx="45720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7692866" y="4624789"/>
              <a:ext cx="762000" cy="0"/>
            </a:xfrm>
            <a:prstGeom prst="lin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7736015" y="4150556"/>
              <a:ext cx="0" cy="206527"/>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7043451" y="4520857"/>
              <a:ext cx="0" cy="206527"/>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8099234" y="4508882"/>
              <a:ext cx="0" cy="206527"/>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grpSp>
      <p:cxnSp>
        <p:nvCxnSpPr>
          <p:cNvPr id="40" name="Straight Connector 39"/>
          <p:cNvCxnSpPr>
            <a:stCxn id="2" idx="2"/>
            <a:endCxn id="3" idx="0"/>
          </p:cNvCxnSpPr>
          <p:nvPr/>
        </p:nvCxnSpPr>
        <p:spPr>
          <a:xfrm flipH="1">
            <a:off x="1614803" y="1125438"/>
            <a:ext cx="2872191" cy="760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 idx="2"/>
            <a:endCxn id="4" idx="0"/>
          </p:cNvCxnSpPr>
          <p:nvPr/>
        </p:nvCxnSpPr>
        <p:spPr>
          <a:xfrm>
            <a:off x="4486994" y="1125438"/>
            <a:ext cx="167184" cy="760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 idx="2"/>
            <a:endCxn id="24" idx="0"/>
          </p:cNvCxnSpPr>
          <p:nvPr/>
        </p:nvCxnSpPr>
        <p:spPr>
          <a:xfrm>
            <a:off x="4486994" y="1125438"/>
            <a:ext cx="3205893" cy="7605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 idx="2"/>
            <a:endCxn id="5" idx="0"/>
          </p:cNvCxnSpPr>
          <p:nvPr/>
        </p:nvCxnSpPr>
        <p:spPr>
          <a:xfrm flipH="1">
            <a:off x="774011" y="2255282"/>
            <a:ext cx="840792" cy="9577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 idx="2"/>
            <a:endCxn id="6" idx="0"/>
          </p:cNvCxnSpPr>
          <p:nvPr/>
        </p:nvCxnSpPr>
        <p:spPr>
          <a:xfrm flipH="1">
            <a:off x="1585785" y="2255282"/>
            <a:ext cx="29018" cy="9577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a:endCxn id="7" idx="0"/>
          </p:cNvCxnSpPr>
          <p:nvPr/>
        </p:nvCxnSpPr>
        <p:spPr>
          <a:xfrm>
            <a:off x="1614803" y="2255282"/>
            <a:ext cx="826814" cy="9490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 idx="2"/>
            <a:endCxn id="8" idx="0"/>
          </p:cNvCxnSpPr>
          <p:nvPr/>
        </p:nvCxnSpPr>
        <p:spPr>
          <a:xfrm flipH="1">
            <a:off x="4008903" y="2255282"/>
            <a:ext cx="645275" cy="926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 idx="2"/>
            <a:endCxn id="9" idx="0"/>
          </p:cNvCxnSpPr>
          <p:nvPr/>
        </p:nvCxnSpPr>
        <p:spPr>
          <a:xfrm>
            <a:off x="4654178" y="2255282"/>
            <a:ext cx="1018930" cy="926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 idx="2"/>
          </p:cNvCxnSpPr>
          <p:nvPr/>
        </p:nvCxnSpPr>
        <p:spPr>
          <a:xfrm>
            <a:off x="4008903" y="3550682"/>
            <a:ext cx="0" cy="5998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9" idx="2"/>
          </p:cNvCxnSpPr>
          <p:nvPr/>
        </p:nvCxnSpPr>
        <p:spPr>
          <a:xfrm>
            <a:off x="5673108" y="3550682"/>
            <a:ext cx="41892" cy="6212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4" idx="2"/>
            <a:endCxn id="61" idx="0"/>
          </p:cNvCxnSpPr>
          <p:nvPr/>
        </p:nvCxnSpPr>
        <p:spPr>
          <a:xfrm>
            <a:off x="7692887" y="2255282"/>
            <a:ext cx="3313" cy="15953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 idx="2"/>
          </p:cNvCxnSpPr>
          <p:nvPr/>
        </p:nvCxnSpPr>
        <p:spPr>
          <a:xfrm>
            <a:off x="774011" y="3582318"/>
            <a:ext cx="0" cy="6378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2"/>
          </p:cNvCxnSpPr>
          <p:nvPr/>
        </p:nvCxnSpPr>
        <p:spPr>
          <a:xfrm>
            <a:off x="1585785" y="3582318"/>
            <a:ext cx="29018" cy="5134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7" idx="2"/>
          </p:cNvCxnSpPr>
          <p:nvPr/>
        </p:nvCxnSpPr>
        <p:spPr>
          <a:xfrm>
            <a:off x="2441617" y="3573634"/>
            <a:ext cx="0" cy="646494"/>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285461" y="4095750"/>
            <a:ext cx="791465" cy="457200"/>
            <a:chOff x="1285461" y="4095750"/>
            <a:chExt cx="791465" cy="457200"/>
          </a:xfrm>
        </p:grpSpPr>
        <p:sp>
          <p:nvSpPr>
            <p:cNvPr id="13" name="Isosceles Triangle 12"/>
            <p:cNvSpPr/>
            <p:nvPr/>
          </p:nvSpPr>
          <p:spPr>
            <a:xfrm rot="16200000">
              <a:off x="1526995" y="4191115"/>
              <a:ext cx="228600" cy="1902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285461" y="4286020"/>
              <a:ext cx="457200" cy="0"/>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1707397" y="4095750"/>
              <a:ext cx="21712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859797" y="4095750"/>
              <a:ext cx="21712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63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up)">
                                      <p:cBhvr>
                                        <p:cTn id="23" dur="500"/>
                                        <p:tgtEl>
                                          <p:spTgt spid="6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up)">
                                      <p:cBhvr>
                                        <p:cTn id="39" dur="500"/>
                                        <p:tgtEl>
                                          <p:spTgt spid="6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up)">
                                      <p:cBhvr>
                                        <p:cTn id="47" dur="500"/>
                                        <p:tgtEl>
                                          <p:spTgt spid="50"/>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up)">
                                      <p:cBhvr>
                                        <p:cTn id="55" dur="500"/>
                                        <p:tgtEl>
                                          <p:spTgt spid="69"/>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childTnLst>
                          </p:cTn>
                        </p:par>
                        <p:par>
                          <p:cTn id="60" fill="hold">
                            <p:stCondLst>
                              <p:cond delay="7000"/>
                            </p:stCondLst>
                            <p:childTnLst>
                              <p:par>
                                <p:cTn id="61" presetID="22" presetClass="entr" presetSubtype="1"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up)">
                                      <p:cBhvr>
                                        <p:cTn id="63" dur="500"/>
                                        <p:tgtEl>
                                          <p:spTgt spid="4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par>
                          <p:cTn id="68" fill="hold">
                            <p:stCondLst>
                              <p:cond delay="8000"/>
                            </p:stCondLst>
                            <p:childTnLst>
                              <p:par>
                                <p:cTn id="69" presetID="22" presetClass="entr" presetSubtype="1"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up)">
                                      <p:cBhvr>
                                        <p:cTn id="71" dur="500"/>
                                        <p:tgtEl>
                                          <p:spTgt spid="52"/>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par>
                          <p:cTn id="76" fill="hold">
                            <p:stCondLst>
                              <p:cond delay="9000"/>
                            </p:stCondLst>
                            <p:childTnLst>
                              <p:par>
                                <p:cTn id="77" presetID="22" presetClass="entr" presetSubtype="1" fill="hold"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up)">
                                      <p:cBhvr>
                                        <p:cTn id="79" dur="500"/>
                                        <p:tgtEl>
                                          <p:spTgt spid="58"/>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par>
                          <p:cTn id="84" fill="hold">
                            <p:stCondLst>
                              <p:cond delay="10000"/>
                            </p:stCondLst>
                            <p:childTnLst>
                              <p:par>
                                <p:cTn id="85" presetID="22" presetClass="entr" presetSubtype="1" fill="hold"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up)">
                                      <p:cBhvr>
                                        <p:cTn id="87" dur="500"/>
                                        <p:tgtEl>
                                          <p:spTgt spid="54"/>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500"/>
                                        <p:tgtEl>
                                          <p:spTgt spid="9"/>
                                        </p:tgtEl>
                                      </p:cBhvr>
                                    </p:animEffect>
                                  </p:childTnLst>
                                </p:cTn>
                              </p:par>
                            </p:childTnLst>
                          </p:cTn>
                        </p:par>
                        <p:par>
                          <p:cTn id="92" fill="hold">
                            <p:stCondLst>
                              <p:cond delay="11000"/>
                            </p:stCondLst>
                            <p:childTnLst>
                              <p:par>
                                <p:cTn id="93" presetID="22" presetClass="entr" presetSubtype="1" fill="hold" nodeType="after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wipe(up)">
                                      <p:cBhvr>
                                        <p:cTn id="95" dur="500"/>
                                        <p:tgtEl>
                                          <p:spTgt spid="60"/>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500"/>
                                        <p:tgtEl>
                                          <p:spTgt spid="22"/>
                                        </p:tgtEl>
                                      </p:cBhvr>
                                    </p:animEffect>
                                  </p:childTnLst>
                                </p:cTn>
                              </p:par>
                            </p:childTnLst>
                          </p:cTn>
                        </p:par>
                        <p:par>
                          <p:cTn id="100" fill="hold">
                            <p:stCondLst>
                              <p:cond delay="12000"/>
                            </p:stCondLst>
                            <p:childTnLst>
                              <p:par>
                                <p:cTn id="101" presetID="22" presetClass="entr" presetSubtype="1" fill="hold" nodeType="after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wipe(up)">
                                      <p:cBhvr>
                                        <p:cTn id="103" dur="500"/>
                                        <p:tgtEl>
                                          <p:spTgt spid="44"/>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childTnLst>
                          </p:cTn>
                        </p:par>
                        <p:par>
                          <p:cTn id="108" fill="hold">
                            <p:stCondLst>
                              <p:cond delay="13000"/>
                            </p:stCondLst>
                            <p:childTnLst>
                              <p:par>
                                <p:cTn id="109" presetID="22" presetClass="entr" presetSubtype="1" fill="hold" nodeType="after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wipe(up)">
                                      <p:cBhvr>
                                        <p:cTn id="111" dur="500"/>
                                        <p:tgtEl>
                                          <p:spTgt spid="63"/>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fade">
                                      <p:cBhvr>
                                        <p:cTn id="11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7411" y="782731"/>
            <a:ext cx="1788695" cy="369332"/>
          </a:xfrm>
          <a:prstGeom prst="rect">
            <a:avLst/>
          </a:prstGeom>
          <a:noFill/>
        </p:spPr>
        <p:txBody>
          <a:bodyPr wrap="none" rtlCol="0">
            <a:spAutoFit/>
          </a:bodyPr>
          <a:lstStyle/>
          <a:p>
            <a:r>
              <a:rPr lang="en-US" dirty="0" smtClean="0"/>
              <a:t>Attribute values </a:t>
            </a:r>
            <a:endParaRPr lang="en-US" dirty="0"/>
          </a:p>
        </p:txBody>
      </p:sp>
      <p:sp>
        <p:nvSpPr>
          <p:cNvPr id="3" name="TextBox 2"/>
          <p:cNvSpPr txBox="1"/>
          <p:nvPr/>
        </p:nvSpPr>
        <p:spPr>
          <a:xfrm>
            <a:off x="2623944" y="1232416"/>
            <a:ext cx="3475631" cy="1107996"/>
          </a:xfrm>
          <a:prstGeom prst="rect">
            <a:avLst/>
          </a:prstGeom>
          <a:noFill/>
        </p:spPr>
        <p:txBody>
          <a:bodyPr wrap="none" rtlCol="0">
            <a:spAutoFit/>
          </a:bodyPr>
          <a:lstStyle/>
          <a:p>
            <a:r>
              <a:rPr lang="en-US" sz="6600" dirty="0" smtClean="0">
                <a:latin typeface="Arial Black" pitchFamily="34" charset="0"/>
              </a:rPr>
              <a:t>Atomic</a:t>
            </a:r>
            <a:endParaRPr lang="en-US" sz="6600" dirty="0">
              <a:latin typeface="Arial Black" pitchFamily="34" charset="0"/>
            </a:endParaRPr>
          </a:p>
        </p:txBody>
      </p:sp>
      <p:sp>
        <p:nvSpPr>
          <p:cNvPr id="4" name="TextBox 3"/>
          <p:cNvSpPr txBox="1"/>
          <p:nvPr/>
        </p:nvSpPr>
        <p:spPr>
          <a:xfrm>
            <a:off x="1371600" y="3181350"/>
            <a:ext cx="6035370" cy="369332"/>
          </a:xfrm>
          <a:prstGeom prst="rect">
            <a:avLst/>
          </a:prstGeom>
          <a:noFill/>
        </p:spPr>
        <p:txBody>
          <a:bodyPr wrap="none" rtlCol="0">
            <a:spAutoFit/>
          </a:bodyPr>
          <a:lstStyle/>
          <a:p>
            <a:r>
              <a:rPr lang="en-US" dirty="0" smtClean="0"/>
              <a:t>Entity instances must have </a:t>
            </a:r>
            <a:r>
              <a:rPr lang="en-US" b="1" dirty="0" smtClean="0"/>
              <a:t>indivisible</a:t>
            </a:r>
            <a:r>
              <a:rPr lang="en-US" dirty="0" smtClean="0"/>
              <a:t> values for each attribute</a:t>
            </a:r>
            <a:endParaRPr lang="en-US" dirty="0"/>
          </a:p>
        </p:txBody>
      </p:sp>
    </p:spTree>
    <p:extLst>
      <p:ext uri="{BB962C8B-B14F-4D97-AF65-F5344CB8AC3E}">
        <p14:creationId xmlns:p14="http://schemas.microsoft.com/office/powerpoint/2010/main" val="2135177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43150"/>
            <a:ext cx="4346222"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Line Callout 2 6"/>
          <p:cNvSpPr/>
          <p:nvPr/>
        </p:nvSpPr>
        <p:spPr>
          <a:xfrm>
            <a:off x="6019800" y="666750"/>
            <a:ext cx="2895600" cy="990600"/>
          </a:xfrm>
          <a:prstGeom prst="borderCallout2">
            <a:avLst>
              <a:gd name="adj1" fmla="val 51280"/>
              <a:gd name="adj2" fmla="val -2418"/>
              <a:gd name="adj3" fmla="val 50446"/>
              <a:gd name="adj4" fmla="val -31298"/>
              <a:gd name="adj5" fmla="val 158994"/>
              <a:gd name="adj6" fmla="val -687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Non-atomic values in column – not allowed in a relational design</a:t>
            </a:r>
            <a:endParaRPr lang="en-US" dirty="0">
              <a:solidFill>
                <a:srgbClr val="FF0000"/>
              </a:solidFill>
            </a:endParaRPr>
          </a:p>
        </p:txBody>
      </p:sp>
    </p:spTree>
    <p:extLst>
      <p:ext uri="{BB962C8B-B14F-4D97-AF65-F5344CB8AC3E}">
        <p14:creationId xmlns:p14="http://schemas.microsoft.com/office/powerpoint/2010/main" val="349208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940" y="2952750"/>
            <a:ext cx="62865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25426" y="380622"/>
            <a:ext cx="3969384" cy="2115733"/>
            <a:chOff x="1447800" y="1352550"/>
            <a:chExt cx="5295497" cy="3317473"/>
          </a:xfrm>
        </p:grpSpPr>
        <p:sp>
          <p:nvSpPr>
            <p:cNvPr id="4" name="TextBox 3"/>
            <p:cNvSpPr txBox="1"/>
            <p:nvPr/>
          </p:nvSpPr>
          <p:spPr>
            <a:xfrm>
              <a:off x="1489576" y="1352550"/>
              <a:ext cx="934971" cy="410205"/>
            </a:xfrm>
            <a:prstGeom prst="rect">
              <a:avLst/>
            </a:prstGeom>
            <a:noFill/>
          </p:spPr>
          <p:txBody>
            <a:bodyPr wrap="none" rtlCol="0">
              <a:spAutoFit/>
            </a:bodyPr>
            <a:lstStyle/>
            <a:p>
              <a:r>
                <a:rPr lang="en-US" sz="1050" b="1" dirty="0" smtClean="0"/>
                <a:t>Products</a:t>
              </a:r>
              <a:endParaRPr lang="en-US" sz="1050" b="1" dirty="0"/>
            </a:p>
          </p:txBody>
        </p:sp>
        <p:sp>
          <p:nvSpPr>
            <p:cNvPr id="5" name="TextBox 4"/>
            <p:cNvSpPr txBox="1"/>
            <p:nvPr/>
          </p:nvSpPr>
          <p:spPr>
            <a:xfrm>
              <a:off x="5528176" y="1352550"/>
              <a:ext cx="1215121" cy="410205"/>
            </a:xfrm>
            <a:prstGeom prst="rect">
              <a:avLst/>
            </a:prstGeom>
            <a:noFill/>
          </p:spPr>
          <p:txBody>
            <a:bodyPr wrap="none" rtlCol="0">
              <a:spAutoFit/>
            </a:bodyPr>
            <a:lstStyle/>
            <a:p>
              <a:r>
                <a:rPr lang="en-US" sz="1050" b="1" dirty="0" smtClean="0"/>
                <a:t>Warehouses</a:t>
              </a:r>
              <a:endParaRPr lang="en-US" sz="1050" b="1" dirty="0"/>
            </a:p>
          </p:txBody>
        </p:sp>
        <p:sp>
          <p:nvSpPr>
            <p:cNvPr id="6" name="TextBox 5"/>
            <p:cNvSpPr txBox="1"/>
            <p:nvPr/>
          </p:nvSpPr>
          <p:spPr>
            <a:xfrm>
              <a:off x="1447800" y="1885950"/>
              <a:ext cx="975603" cy="410205"/>
            </a:xfrm>
            <a:prstGeom prst="rect">
              <a:avLst/>
            </a:prstGeom>
            <a:noFill/>
          </p:spPr>
          <p:txBody>
            <a:bodyPr wrap="none" rtlCol="0">
              <a:spAutoFit/>
            </a:bodyPr>
            <a:lstStyle/>
            <a:p>
              <a:r>
                <a:rPr lang="en-US" sz="1050" dirty="0" smtClean="0"/>
                <a:t>Keyboard</a:t>
              </a:r>
              <a:endParaRPr lang="en-US" sz="1050" dirty="0"/>
            </a:p>
          </p:txBody>
        </p:sp>
        <p:sp>
          <p:nvSpPr>
            <p:cNvPr id="7" name="TextBox 6"/>
            <p:cNvSpPr txBox="1"/>
            <p:nvPr/>
          </p:nvSpPr>
          <p:spPr>
            <a:xfrm>
              <a:off x="1447800" y="2479416"/>
              <a:ext cx="992712" cy="410205"/>
            </a:xfrm>
            <a:prstGeom prst="rect">
              <a:avLst/>
            </a:prstGeom>
            <a:noFill/>
          </p:spPr>
          <p:txBody>
            <a:bodyPr wrap="none" rtlCol="0">
              <a:spAutoFit/>
            </a:bodyPr>
            <a:lstStyle/>
            <a:p>
              <a:r>
                <a:rPr lang="en-US" sz="1050" dirty="0" smtClean="0"/>
                <a:t>Disk drive</a:t>
              </a:r>
              <a:endParaRPr lang="en-US" sz="1050" dirty="0"/>
            </a:p>
          </p:txBody>
        </p:sp>
        <p:sp>
          <p:nvSpPr>
            <p:cNvPr id="8" name="TextBox 7"/>
            <p:cNvSpPr txBox="1"/>
            <p:nvPr/>
          </p:nvSpPr>
          <p:spPr>
            <a:xfrm>
              <a:off x="1447800" y="3072885"/>
              <a:ext cx="872953" cy="410205"/>
            </a:xfrm>
            <a:prstGeom prst="rect">
              <a:avLst/>
            </a:prstGeom>
            <a:noFill/>
          </p:spPr>
          <p:txBody>
            <a:bodyPr wrap="none" rtlCol="0">
              <a:spAutoFit/>
            </a:bodyPr>
            <a:lstStyle/>
            <a:p>
              <a:r>
                <a:rPr lang="en-US" sz="1050" dirty="0" smtClean="0"/>
                <a:t>Monitor</a:t>
              </a:r>
              <a:endParaRPr lang="en-US" sz="1050" dirty="0"/>
            </a:p>
          </p:txBody>
        </p:sp>
        <p:sp>
          <p:nvSpPr>
            <p:cNvPr id="9" name="TextBox 8"/>
            <p:cNvSpPr txBox="1"/>
            <p:nvPr/>
          </p:nvSpPr>
          <p:spPr>
            <a:xfrm>
              <a:off x="1447800" y="3666351"/>
              <a:ext cx="900754" cy="410205"/>
            </a:xfrm>
            <a:prstGeom prst="rect">
              <a:avLst/>
            </a:prstGeom>
            <a:noFill/>
          </p:spPr>
          <p:txBody>
            <a:bodyPr wrap="none" rtlCol="0">
              <a:spAutoFit/>
            </a:bodyPr>
            <a:lstStyle/>
            <a:p>
              <a:r>
                <a:rPr lang="en-US" sz="1050" dirty="0" smtClean="0"/>
                <a:t>Memory</a:t>
              </a:r>
              <a:endParaRPr lang="en-US" sz="1050" dirty="0"/>
            </a:p>
          </p:txBody>
        </p:sp>
        <p:sp>
          <p:nvSpPr>
            <p:cNvPr id="10" name="TextBox 9"/>
            <p:cNvSpPr txBox="1"/>
            <p:nvPr/>
          </p:nvSpPr>
          <p:spPr>
            <a:xfrm>
              <a:off x="1447800" y="4259818"/>
              <a:ext cx="924278" cy="410205"/>
            </a:xfrm>
            <a:prstGeom prst="rect">
              <a:avLst/>
            </a:prstGeom>
            <a:noFill/>
          </p:spPr>
          <p:txBody>
            <a:bodyPr wrap="none" rtlCol="0">
              <a:spAutoFit/>
            </a:bodyPr>
            <a:lstStyle/>
            <a:p>
              <a:r>
                <a:rPr lang="en-US" sz="1050" dirty="0" smtClean="0"/>
                <a:t>Webcam</a:t>
              </a:r>
              <a:endParaRPr lang="en-US" sz="1050" dirty="0"/>
            </a:p>
          </p:txBody>
        </p:sp>
        <p:sp>
          <p:nvSpPr>
            <p:cNvPr id="11" name="TextBox 10"/>
            <p:cNvSpPr txBox="1"/>
            <p:nvPr/>
          </p:nvSpPr>
          <p:spPr>
            <a:xfrm>
              <a:off x="6050915" y="2028051"/>
              <a:ext cx="509402" cy="410205"/>
            </a:xfrm>
            <a:prstGeom prst="rect">
              <a:avLst/>
            </a:prstGeom>
            <a:noFill/>
          </p:spPr>
          <p:txBody>
            <a:bodyPr wrap="none" rtlCol="0">
              <a:spAutoFit/>
            </a:bodyPr>
            <a:lstStyle/>
            <a:p>
              <a:r>
                <a:rPr lang="en-US" sz="1050" dirty="0" smtClean="0"/>
                <a:t>W1</a:t>
              </a:r>
              <a:endParaRPr lang="en-US" sz="1050" dirty="0"/>
            </a:p>
          </p:txBody>
        </p:sp>
        <p:sp>
          <p:nvSpPr>
            <p:cNvPr id="12" name="TextBox 11"/>
            <p:cNvSpPr txBox="1"/>
            <p:nvPr/>
          </p:nvSpPr>
          <p:spPr>
            <a:xfrm>
              <a:off x="6050915" y="2582048"/>
              <a:ext cx="509402" cy="410205"/>
            </a:xfrm>
            <a:prstGeom prst="rect">
              <a:avLst/>
            </a:prstGeom>
            <a:noFill/>
          </p:spPr>
          <p:txBody>
            <a:bodyPr wrap="none" rtlCol="0">
              <a:spAutoFit/>
            </a:bodyPr>
            <a:lstStyle/>
            <a:p>
              <a:r>
                <a:rPr lang="en-US" sz="1050" dirty="0" smtClean="0"/>
                <a:t>W2</a:t>
              </a:r>
              <a:endParaRPr lang="en-US" sz="1050" dirty="0"/>
            </a:p>
          </p:txBody>
        </p:sp>
        <p:sp>
          <p:nvSpPr>
            <p:cNvPr id="13" name="TextBox 12"/>
            <p:cNvSpPr txBox="1"/>
            <p:nvPr/>
          </p:nvSpPr>
          <p:spPr>
            <a:xfrm>
              <a:off x="6050915" y="3155156"/>
              <a:ext cx="509402" cy="410205"/>
            </a:xfrm>
            <a:prstGeom prst="rect">
              <a:avLst/>
            </a:prstGeom>
            <a:noFill/>
          </p:spPr>
          <p:txBody>
            <a:bodyPr wrap="none" rtlCol="0">
              <a:spAutoFit/>
            </a:bodyPr>
            <a:lstStyle/>
            <a:p>
              <a:r>
                <a:rPr lang="en-US" sz="1050" dirty="0" smtClean="0"/>
                <a:t>W3</a:t>
              </a:r>
              <a:endParaRPr lang="en-US" sz="1050" dirty="0"/>
            </a:p>
          </p:txBody>
        </p:sp>
        <p:cxnSp>
          <p:nvCxnSpPr>
            <p:cNvPr id="14" name="Straight Connector 13"/>
            <p:cNvCxnSpPr>
              <a:stCxn id="7" idx="3"/>
              <a:endCxn id="12" idx="1"/>
            </p:cNvCxnSpPr>
            <p:nvPr/>
          </p:nvCxnSpPr>
          <p:spPr>
            <a:xfrm>
              <a:off x="2440512" y="2684519"/>
              <a:ext cx="3610403" cy="1026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1" idx="1"/>
            </p:cNvCxnSpPr>
            <p:nvPr/>
          </p:nvCxnSpPr>
          <p:spPr>
            <a:xfrm flipV="1">
              <a:off x="2320753" y="2233154"/>
              <a:ext cx="3730161" cy="1044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3"/>
              <a:endCxn id="12" idx="1"/>
            </p:cNvCxnSpPr>
            <p:nvPr/>
          </p:nvCxnSpPr>
          <p:spPr>
            <a:xfrm flipV="1">
              <a:off x="2372078" y="2787151"/>
              <a:ext cx="3678836" cy="1677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1" idx="1"/>
            </p:cNvCxnSpPr>
            <p:nvPr/>
          </p:nvCxnSpPr>
          <p:spPr>
            <a:xfrm flipV="1">
              <a:off x="2440512" y="2233154"/>
              <a:ext cx="3610403" cy="4513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809998" y="2233154"/>
              <a:ext cx="791071" cy="3153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200</a:t>
              </a:r>
              <a:endParaRPr lang="en-US" sz="900" dirty="0">
                <a:solidFill>
                  <a:srgbClr val="FF0000"/>
                </a:solidFill>
              </a:endParaRPr>
            </a:p>
          </p:txBody>
        </p:sp>
        <p:sp>
          <p:nvSpPr>
            <p:cNvPr id="19" name="Rounded Rectangle 18"/>
            <p:cNvSpPr/>
            <p:nvPr/>
          </p:nvSpPr>
          <p:spPr>
            <a:xfrm>
              <a:off x="4783189" y="2607274"/>
              <a:ext cx="688035" cy="2823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1</a:t>
              </a:r>
              <a:r>
                <a:rPr lang="en-US" sz="900" dirty="0" smtClean="0">
                  <a:solidFill>
                    <a:srgbClr val="FF0000"/>
                  </a:solidFill>
                </a:rPr>
                <a:t>00</a:t>
              </a:r>
              <a:endParaRPr lang="en-US" sz="900" dirty="0">
                <a:solidFill>
                  <a:srgbClr val="FF0000"/>
                </a:solidFill>
              </a:endParaRPr>
            </a:p>
          </p:txBody>
        </p:sp>
        <p:sp>
          <p:nvSpPr>
            <p:cNvPr id="20" name="Rounded Rectangle 19"/>
            <p:cNvSpPr/>
            <p:nvPr/>
          </p:nvSpPr>
          <p:spPr>
            <a:xfrm>
              <a:off x="3340292" y="2823524"/>
              <a:ext cx="582890" cy="3316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1</a:t>
              </a:r>
              <a:r>
                <a:rPr lang="en-US" sz="900" dirty="0">
                  <a:solidFill>
                    <a:srgbClr val="FF0000"/>
                  </a:solidFill>
                </a:rPr>
                <a:t>5</a:t>
              </a:r>
              <a:r>
                <a:rPr lang="en-US" sz="900" dirty="0" smtClean="0">
                  <a:solidFill>
                    <a:srgbClr val="FF0000"/>
                  </a:solidFill>
                </a:rPr>
                <a:t>0</a:t>
              </a:r>
              <a:endParaRPr lang="en-US" sz="900" dirty="0">
                <a:solidFill>
                  <a:srgbClr val="FF0000"/>
                </a:solidFill>
              </a:endParaRPr>
            </a:p>
          </p:txBody>
        </p:sp>
        <p:sp>
          <p:nvSpPr>
            <p:cNvPr id="21" name="Rounded Rectangle 20"/>
            <p:cNvSpPr/>
            <p:nvPr/>
          </p:nvSpPr>
          <p:spPr>
            <a:xfrm>
              <a:off x="3720727" y="3624257"/>
              <a:ext cx="675135"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2</a:t>
              </a:r>
              <a:r>
                <a:rPr lang="en-US" sz="900" dirty="0" smtClean="0">
                  <a:solidFill>
                    <a:srgbClr val="FF0000"/>
                  </a:solidFill>
                </a:rPr>
                <a:t>50</a:t>
              </a:r>
              <a:endParaRPr lang="en-US" sz="900" dirty="0">
                <a:solidFill>
                  <a:srgbClr val="FF0000"/>
                </a:solidFill>
              </a:endParaRPr>
            </a:p>
          </p:txBody>
        </p:sp>
        <p:sp>
          <p:nvSpPr>
            <p:cNvPr id="22" name="Rounded Rectangle 21"/>
            <p:cNvSpPr/>
            <p:nvPr/>
          </p:nvSpPr>
          <p:spPr>
            <a:xfrm>
              <a:off x="3517135" y="1401634"/>
              <a:ext cx="108393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rgbClr val="FF0000"/>
                  </a:solidFill>
                </a:rPr>
                <a:t>Quantities</a:t>
              </a:r>
              <a:endParaRPr lang="en-US" sz="900" b="1" dirty="0">
                <a:solidFill>
                  <a:srgbClr val="FF0000"/>
                </a:solidFill>
              </a:endParaRPr>
            </a:p>
          </p:txBody>
        </p:sp>
      </p:grpSp>
      <p:sp>
        <p:nvSpPr>
          <p:cNvPr id="24" name="TextBox 23"/>
          <p:cNvSpPr txBox="1"/>
          <p:nvPr/>
        </p:nvSpPr>
        <p:spPr>
          <a:xfrm>
            <a:off x="5638800" y="811426"/>
            <a:ext cx="2996779" cy="923330"/>
          </a:xfrm>
          <a:prstGeom prst="rect">
            <a:avLst/>
          </a:prstGeom>
          <a:noFill/>
        </p:spPr>
        <p:txBody>
          <a:bodyPr wrap="square" rtlCol="0">
            <a:spAutoFit/>
          </a:bodyPr>
          <a:lstStyle/>
          <a:p>
            <a:r>
              <a:rPr lang="en-US" dirty="0" smtClean="0"/>
              <a:t>Where does attribute quantity belong? Product or Warehouse?</a:t>
            </a:r>
            <a:endParaRPr lang="en-US" dirty="0"/>
          </a:p>
        </p:txBody>
      </p:sp>
    </p:spTree>
    <p:extLst>
      <p:ext uri="{BB962C8B-B14F-4D97-AF65-F5344CB8AC3E}">
        <p14:creationId xmlns:p14="http://schemas.microsoft.com/office/powerpoint/2010/main" val="405232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38150"/>
            <a:ext cx="62865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685800" y="2343150"/>
            <a:ext cx="2895600" cy="1219200"/>
          </a:xfrm>
          <a:prstGeom prst="borderCallout2">
            <a:avLst>
              <a:gd name="adj1" fmla="val 122"/>
              <a:gd name="adj2" fmla="val 52370"/>
              <a:gd name="adj3" fmla="val -34842"/>
              <a:gd name="adj4" fmla="val 53547"/>
              <a:gd name="adj5" fmla="val -74070"/>
              <a:gd name="adj6" fmla="val 598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Because a product can be in many warehouses, placing </a:t>
            </a:r>
            <a:r>
              <a:rPr lang="en-US" i="1" dirty="0" smtClean="0">
                <a:solidFill>
                  <a:srgbClr val="FF0000"/>
                </a:solidFill>
              </a:rPr>
              <a:t>quantity</a:t>
            </a:r>
            <a:r>
              <a:rPr lang="en-US" dirty="0" smtClean="0">
                <a:solidFill>
                  <a:srgbClr val="FF0000"/>
                </a:solidFill>
              </a:rPr>
              <a:t> in Product makes it non-atomic</a:t>
            </a:r>
            <a:endParaRPr lang="en-US" dirty="0">
              <a:solidFill>
                <a:srgbClr val="FF0000"/>
              </a:solidFill>
            </a:endParaRPr>
          </a:p>
        </p:txBody>
      </p:sp>
      <p:sp>
        <p:nvSpPr>
          <p:cNvPr id="4" name="Line Callout 2 3"/>
          <p:cNvSpPr/>
          <p:nvPr/>
        </p:nvSpPr>
        <p:spPr>
          <a:xfrm>
            <a:off x="5258416" y="2343150"/>
            <a:ext cx="3352184" cy="1295400"/>
          </a:xfrm>
          <a:prstGeom prst="borderCallout2">
            <a:avLst>
              <a:gd name="adj1" fmla="val 122"/>
              <a:gd name="adj2" fmla="val 52370"/>
              <a:gd name="adj3" fmla="val -36171"/>
              <a:gd name="adj4" fmla="val 53166"/>
              <a:gd name="adj5" fmla="val -79917"/>
              <a:gd name="adj6" fmla="val 449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Because a warehouse can have stocks of many products, placing </a:t>
            </a:r>
            <a:r>
              <a:rPr lang="en-US" i="1" dirty="0" smtClean="0">
                <a:solidFill>
                  <a:srgbClr val="FF0000"/>
                </a:solidFill>
              </a:rPr>
              <a:t>quantity</a:t>
            </a:r>
            <a:r>
              <a:rPr lang="en-US" dirty="0" smtClean="0">
                <a:solidFill>
                  <a:srgbClr val="FF0000"/>
                </a:solidFill>
              </a:rPr>
              <a:t> in Warehouse makes it non-atomic </a:t>
            </a:r>
            <a:endParaRPr lang="en-US" dirty="0">
              <a:solidFill>
                <a:srgbClr val="FF0000"/>
              </a:solidFill>
            </a:endParaRPr>
          </a:p>
        </p:txBody>
      </p:sp>
      <p:sp>
        <p:nvSpPr>
          <p:cNvPr id="5" name="TextBox 4"/>
          <p:cNvSpPr txBox="1"/>
          <p:nvPr/>
        </p:nvSpPr>
        <p:spPr>
          <a:xfrm>
            <a:off x="609600" y="3714750"/>
            <a:ext cx="2732799" cy="369332"/>
          </a:xfrm>
          <a:prstGeom prst="rect">
            <a:avLst/>
          </a:prstGeom>
          <a:noFill/>
        </p:spPr>
        <p:txBody>
          <a:bodyPr wrap="none" rtlCol="0">
            <a:spAutoFit/>
          </a:bodyPr>
          <a:lstStyle/>
          <a:p>
            <a:r>
              <a:rPr lang="en-US" dirty="0" smtClean="0"/>
              <a:t>Disk drive is in W1 and W2 </a:t>
            </a:r>
            <a:endParaRPr lang="en-US" dirty="0"/>
          </a:p>
        </p:txBody>
      </p:sp>
      <p:sp>
        <p:nvSpPr>
          <p:cNvPr id="6" name="TextBox 5"/>
          <p:cNvSpPr txBox="1"/>
          <p:nvPr/>
        </p:nvSpPr>
        <p:spPr>
          <a:xfrm>
            <a:off x="5181600" y="3783968"/>
            <a:ext cx="3809248" cy="369332"/>
          </a:xfrm>
          <a:prstGeom prst="rect">
            <a:avLst/>
          </a:prstGeom>
          <a:noFill/>
        </p:spPr>
        <p:txBody>
          <a:bodyPr wrap="none" rtlCol="0">
            <a:spAutoFit/>
          </a:bodyPr>
          <a:lstStyle/>
          <a:p>
            <a:r>
              <a:rPr lang="en-US" dirty="0" smtClean="0"/>
              <a:t>W2 has both Disk drives and Webcams</a:t>
            </a:r>
            <a:endParaRPr 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191210"/>
            <a:ext cx="28860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8416" y="4191210"/>
            <a:ext cx="354330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2514600" y="4084082"/>
            <a:ext cx="1066800" cy="849868"/>
          </a:xfrm>
          <a:prstGeom prst="roundRect">
            <a:avLst/>
          </a:prstGeom>
          <a:solidFill>
            <a:srgbClr val="FFFF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516258" y="4153300"/>
            <a:ext cx="1474590" cy="849868"/>
          </a:xfrm>
          <a:prstGeom prst="roundRect">
            <a:avLst/>
          </a:prstGeom>
          <a:solidFill>
            <a:srgbClr val="FFFF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89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47"/>
                                        </p:tgtEl>
                                        <p:attrNameLst>
                                          <p:attrName>style.visibility</p:attrName>
                                        </p:attrNameLst>
                                      </p:cBhvr>
                                      <p:to>
                                        <p:strVal val="visible"/>
                                      </p:to>
                                    </p:set>
                                    <p:animEffect transition="in" filter="fade">
                                      <p:cBhvr>
                                        <p:cTn id="37" dur="500"/>
                                        <p:tgtEl>
                                          <p:spTgt spid="61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86420"/>
            <a:ext cx="62865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76600" y="2943820"/>
            <a:ext cx="2996779" cy="923330"/>
          </a:xfrm>
          <a:prstGeom prst="rect">
            <a:avLst/>
          </a:prstGeom>
          <a:noFill/>
        </p:spPr>
        <p:txBody>
          <a:bodyPr wrap="square" rtlCol="0">
            <a:spAutoFit/>
          </a:bodyPr>
          <a:lstStyle/>
          <a:p>
            <a:r>
              <a:rPr lang="en-US" dirty="0" smtClean="0"/>
              <a:t>Where does attribute quantity belong? Product or Warehouse?</a:t>
            </a:r>
            <a:endParaRPr lang="en-US" dirty="0"/>
          </a:p>
        </p:txBody>
      </p:sp>
    </p:spTree>
    <p:extLst>
      <p:ext uri="{BB962C8B-B14F-4D97-AF65-F5344CB8AC3E}">
        <p14:creationId xmlns:p14="http://schemas.microsoft.com/office/powerpoint/2010/main" val="274226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30893" y="876647"/>
            <a:ext cx="3969384" cy="2115733"/>
            <a:chOff x="1447800" y="1352550"/>
            <a:chExt cx="5295497" cy="3317473"/>
          </a:xfrm>
        </p:grpSpPr>
        <p:sp>
          <p:nvSpPr>
            <p:cNvPr id="5" name="TextBox 4"/>
            <p:cNvSpPr txBox="1"/>
            <p:nvPr/>
          </p:nvSpPr>
          <p:spPr>
            <a:xfrm>
              <a:off x="1489576" y="1352550"/>
              <a:ext cx="934971" cy="410205"/>
            </a:xfrm>
            <a:prstGeom prst="rect">
              <a:avLst/>
            </a:prstGeom>
            <a:noFill/>
          </p:spPr>
          <p:txBody>
            <a:bodyPr wrap="none" rtlCol="0">
              <a:spAutoFit/>
            </a:bodyPr>
            <a:lstStyle/>
            <a:p>
              <a:r>
                <a:rPr lang="en-US" sz="1050" b="1" dirty="0" smtClean="0"/>
                <a:t>Products</a:t>
              </a:r>
              <a:endParaRPr lang="en-US" sz="1050" b="1" dirty="0"/>
            </a:p>
          </p:txBody>
        </p:sp>
        <p:sp>
          <p:nvSpPr>
            <p:cNvPr id="6" name="TextBox 5"/>
            <p:cNvSpPr txBox="1"/>
            <p:nvPr/>
          </p:nvSpPr>
          <p:spPr>
            <a:xfrm>
              <a:off x="5528176" y="1352550"/>
              <a:ext cx="1215121" cy="410205"/>
            </a:xfrm>
            <a:prstGeom prst="rect">
              <a:avLst/>
            </a:prstGeom>
            <a:noFill/>
          </p:spPr>
          <p:txBody>
            <a:bodyPr wrap="none" rtlCol="0">
              <a:spAutoFit/>
            </a:bodyPr>
            <a:lstStyle/>
            <a:p>
              <a:r>
                <a:rPr lang="en-US" sz="1050" b="1" dirty="0" smtClean="0"/>
                <a:t>Warehouses</a:t>
              </a:r>
              <a:endParaRPr lang="en-US" sz="1050" b="1" dirty="0"/>
            </a:p>
          </p:txBody>
        </p:sp>
        <p:sp>
          <p:nvSpPr>
            <p:cNvPr id="7" name="TextBox 6"/>
            <p:cNvSpPr txBox="1"/>
            <p:nvPr/>
          </p:nvSpPr>
          <p:spPr>
            <a:xfrm>
              <a:off x="1447800" y="1885950"/>
              <a:ext cx="975603" cy="410205"/>
            </a:xfrm>
            <a:prstGeom prst="rect">
              <a:avLst/>
            </a:prstGeom>
            <a:noFill/>
          </p:spPr>
          <p:txBody>
            <a:bodyPr wrap="none" rtlCol="0">
              <a:spAutoFit/>
            </a:bodyPr>
            <a:lstStyle/>
            <a:p>
              <a:r>
                <a:rPr lang="en-US" sz="1050" dirty="0" smtClean="0"/>
                <a:t>Keyboard</a:t>
              </a:r>
              <a:endParaRPr lang="en-US" sz="1050" dirty="0"/>
            </a:p>
          </p:txBody>
        </p:sp>
        <p:sp>
          <p:nvSpPr>
            <p:cNvPr id="8" name="TextBox 7"/>
            <p:cNvSpPr txBox="1"/>
            <p:nvPr/>
          </p:nvSpPr>
          <p:spPr>
            <a:xfrm>
              <a:off x="1447800" y="2479416"/>
              <a:ext cx="992712" cy="410205"/>
            </a:xfrm>
            <a:prstGeom prst="rect">
              <a:avLst/>
            </a:prstGeom>
            <a:noFill/>
          </p:spPr>
          <p:txBody>
            <a:bodyPr wrap="none" rtlCol="0">
              <a:spAutoFit/>
            </a:bodyPr>
            <a:lstStyle/>
            <a:p>
              <a:r>
                <a:rPr lang="en-US" sz="1050" dirty="0" smtClean="0"/>
                <a:t>Disk drive</a:t>
              </a:r>
              <a:endParaRPr lang="en-US" sz="1050" dirty="0"/>
            </a:p>
          </p:txBody>
        </p:sp>
        <p:sp>
          <p:nvSpPr>
            <p:cNvPr id="9" name="TextBox 8"/>
            <p:cNvSpPr txBox="1"/>
            <p:nvPr/>
          </p:nvSpPr>
          <p:spPr>
            <a:xfrm>
              <a:off x="1447800" y="3072885"/>
              <a:ext cx="872953" cy="410205"/>
            </a:xfrm>
            <a:prstGeom prst="rect">
              <a:avLst/>
            </a:prstGeom>
            <a:noFill/>
          </p:spPr>
          <p:txBody>
            <a:bodyPr wrap="none" rtlCol="0">
              <a:spAutoFit/>
            </a:bodyPr>
            <a:lstStyle/>
            <a:p>
              <a:r>
                <a:rPr lang="en-US" sz="1050" dirty="0" smtClean="0"/>
                <a:t>Monitor</a:t>
              </a:r>
              <a:endParaRPr lang="en-US" sz="1050" dirty="0"/>
            </a:p>
          </p:txBody>
        </p:sp>
        <p:sp>
          <p:nvSpPr>
            <p:cNvPr id="10" name="TextBox 9"/>
            <p:cNvSpPr txBox="1"/>
            <p:nvPr/>
          </p:nvSpPr>
          <p:spPr>
            <a:xfrm>
              <a:off x="1447800" y="3666351"/>
              <a:ext cx="900754" cy="410205"/>
            </a:xfrm>
            <a:prstGeom prst="rect">
              <a:avLst/>
            </a:prstGeom>
            <a:noFill/>
          </p:spPr>
          <p:txBody>
            <a:bodyPr wrap="none" rtlCol="0">
              <a:spAutoFit/>
            </a:bodyPr>
            <a:lstStyle/>
            <a:p>
              <a:r>
                <a:rPr lang="en-US" sz="1050" dirty="0" smtClean="0"/>
                <a:t>Memory</a:t>
              </a:r>
              <a:endParaRPr lang="en-US" sz="1050" dirty="0"/>
            </a:p>
          </p:txBody>
        </p:sp>
        <p:sp>
          <p:nvSpPr>
            <p:cNvPr id="11" name="TextBox 10"/>
            <p:cNvSpPr txBox="1"/>
            <p:nvPr/>
          </p:nvSpPr>
          <p:spPr>
            <a:xfrm>
              <a:off x="1447800" y="4259818"/>
              <a:ext cx="924278" cy="410205"/>
            </a:xfrm>
            <a:prstGeom prst="rect">
              <a:avLst/>
            </a:prstGeom>
            <a:noFill/>
          </p:spPr>
          <p:txBody>
            <a:bodyPr wrap="none" rtlCol="0">
              <a:spAutoFit/>
            </a:bodyPr>
            <a:lstStyle/>
            <a:p>
              <a:r>
                <a:rPr lang="en-US" sz="1050" dirty="0" smtClean="0"/>
                <a:t>Webcam</a:t>
              </a:r>
              <a:endParaRPr lang="en-US" sz="1050" dirty="0"/>
            </a:p>
          </p:txBody>
        </p:sp>
        <p:sp>
          <p:nvSpPr>
            <p:cNvPr id="12" name="TextBox 11"/>
            <p:cNvSpPr txBox="1"/>
            <p:nvPr/>
          </p:nvSpPr>
          <p:spPr>
            <a:xfrm>
              <a:off x="6050915" y="2028051"/>
              <a:ext cx="509402" cy="410205"/>
            </a:xfrm>
            <a:prstGeom prst="rect">
              <a:avLst/>
            </a:prstGeom>
            <a:noFill/>
          </p:spPr>
          <p:txBody>
            <a:bodyPr wrap="none" rtlCol="0">
              <a:spAutoFit/>
            </a:bodyPr>
            <a:lstStyle/>
            <a:p>
              <a:r>
                <a:rPr lang="en-US" sz="1050" dirty="0" smtClean="0"/>
                <a:t>W1</a:t>
              </a:r>
              <a:endParaRPr lang="en-US" sz="1050" dirty="0"/>
            </a:p>
          </p:txBody>
        </p:sp>
        <p:sp>
          <p:nvSpPr>
            <p:cNvPr id="13" name="TextBox 12"/>
            <p:cNvSpPr txBox="1"/>
            <p:nvPr/>
          </p:nvSpPr>
          <p:spPr>
            <a:xfrm>
              <a:off x="6050915" y="2582048"/>
              <a:ext cx="509402" cy="410205"/>
            </a:xfrm>
            <a:prstGeom prst="rect">
              <a:avLst/>
            </a:prstGeom>
            <a:noFill/>
          </p:spPr>
          <p:txBody>
            <a:bodyPr wrap="none" rtlCol="0">
              <a:spAutoFit/>
            </a:bodyPr>
            <a:lstStyle/>
            <a:p>
              <a:r>
                <a:rPr lang="en-US" sz="1050" dirty="0" smtClean="0"/>
                <a:t>W2</a:t>
              </a:r>
              <a:endParaRPr lang="en-US" sz="1050" dirty="0"/>
            </a:p>
          </p:txBody>
        </p:sp>
        <p:sp>
          <p:nvSpPr>
            <p:cNvPr id="14" name="TextBox 13"/>
            <p:cNvSpPr txBox="1"/>
            <p:nvPr/>
          </p:nvSpPr>
          <p:spPr>
            <a:xfrm>
              <a:off x="6050915" y="3155156"/>
              <a:ext cx="509402" cy="410205"/>
            </a:xfrm>
            <a:prstGeom prst="rect">
              <a:avLst/>
            </a:prstGeom>
            <a:noFill/>
          </p:spPr>
          <p:txBody>
            <a:bodyPr wrap="none" rtlCol="0">
              <a:spAutoFit/>
            </a:bodyPr>
            <a:lstStyle/>
            <a:p>
              <a:r>
                <a:rPr lang="en-US" sz="1050" dirty="0" smtClean="0"/>
                <a:t>W3</a:t>
              </a:r>
              <a:endParaRPr lang="en-US" sz="1050" dirty="0"/>
            </a:p>
          </p:txBody>
        </p:sp>
        <p:cxnSp>
          <p:nvCxnSpPr>
            <p:cNvPr id="15" name="Straight Connector 14"/>
            <p:cNvCxnSpPr>
              <a:stCxn id="8" idx="3"/>
              <a:endCxn id="13" idx="1"/>
            </p:cNvCxnSpPr>
            <p:nvPr/>
          </p:nvCxnSpPr>
          <p:spPr>
            <a:xfrm>
              <a:off x="2440512" y="2684519"/>
              <a:ext cx="3610403" cy="1026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2" idx="1"/>
            </p:cNvCxnSpPr>
            <p:nvPr/>
          </p:nvCxnSpPr>
          <p:spPr>
            <a:xfrm flipV="1">
              <a:off x="2320753" y="2233154"/>
              <a:ext cx="3730161" cy="1044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13" idx="1"/>
            </p:cNvCxnSpPr>
            <p:nvPr/>
          </p:nvCxnSpPr>
          <p:spPr>
            <a:xfrm flipV="1">
              <a:off x="2372078" y="2787151"/>
              <a:ext cx="3678836" cy="1677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3"/>
              <a:endCxn id="12" idx="1"/>
            </p:cNvCxnSpPr>
            <p:nvPr/>
          </p:nvCxnSpPr>
          <p:spPr>
            <a:xfrm flipV="1">
              <a:off x="2440512" y="2233154"/>
              <a:ext cx="3610403" cy="4513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809998" y="2233154"/>
              <a:ext cx="791071" cy="3153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200</a:t>
              </a:r>
              <a:endParaRPr lang="en-US" sz="900" dirty="0">
                <a:solidFill>
                  <a:srgbClr val="FF0000"/>
                </a:solidFill>
              </a:endParaRPr>
            </a:p>
          </p:txBody>
        </p:sp>
        <p:sp>
          <p:nvSpPr>
            <p:cNvPr id="20" name="Rounded Rectangle 19"/>
            <p:cNvSpPr/>
            <p:nvPr/>
          </p:nvSpPr>
          <p:spPr>
            <a:xfrm>
              <a:off x="4783189" y="2607274"/>
              <a:ext cx="688035" cy="2823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1</a:t>
              </a:r>
              <a:r>
                <a:rPr lang="en-US" sz="900" dirty="0" smtClean="0">
                  <a:solidFill>
                    <a:srgbClr val="FF0000"/>
                  </a:solidFill>
                </a:rPr>
                <a:t>00</a:t>
              </a:r>
              <a:endParaRPr lang="en-US" sz="900" dirty="0">
                <a:solidFill>
                  <a:srgbClr val="FF0000"/>
                </a:solidFill>
              </a:endParaRPr>
            </a:p>
          </p:txBody>
        </p:sp>
        <p:sp>
          <p:nvSpPr>
            <p:cNvPr id="21" name="Rounded Rectangle 20"/>
            <p:cNvSpPr/>
            <p:nvPr/>
          </p:nvSpPr>
          <p:spPr>
            <a:xfrm>
              <a:off x="3340292" y="2823524"/>
              <a:ext cx="582890" cy="3316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1</a:t>
              </a:r>
              <a:r>
                <a:rPr lang="en-US" sz="900" dirty="0">
                  <a:solidFill>
                    <a:srgbClr val="FF0000"/>
                  </a:solidFill>
                </a:rPr>
                <a:t>5</a:t>
              </a:r>
              <a:r>
                <a:rPr lang="en-US" sz="900" dirty="0" smtClean="0">
                  <a:solidFill>
                    <a:srgbClr val="FF0000"/>
                  </a:solidFill>
                </a:rPr>
                <a:t>0</a:t>
              </a:r>
              <a:endParaRPr lang="en-US" sz="900" dirty="0">
                <a:solidFill>
                  <a:srgbClr val="FF0000"/>
                </a:solidFill>
              </a:endParaRPr>
            </a:p>
          </p:txBody>
        </p:sp>
        <p:sp>
          <p:nvSpPr>
            <p:cNvPr id="22" name="Rounded Rectangle 21"/>
            <p:cNvSpPr/>
            <p:nvPr/>
          </p:nvSpPr>
          <p:spPr>
            <a:xfrm>
              <a:off x="3720727" y="3624257"/>
              <a:ext cx="675135"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2</a:t>
              </a:r>
              <a:r>
                <a:rPr lang="en-US" sz="900" dirty="0" smtClean="0">
                  <a:solidFill>
                    <a:srgbClr val="FF0000"/>
                  </a:solidFill>
                </a:rPr>
                <a:t>50</a:t>
              </a:r>
              <a:endParaRPr lang="en-US" sz="900" dirty="0">
                <a:solidFill>
                  <a:srgbClr val="FF0000"/>
                </a:solidFill>
              </a:endParaRPr>
            </a:p>
          </p:txBody>
        </p:sp>
        <p:sp>
          <p:nvSpPr>
            <p:cNvPr id="23" name="Rounded Rectangle 22"/>
            <p:cNvSpPr/>
            <p:nvPr/>
          </p:nvSpPr>
          <p:spPr>
            <a:xfrm>
              <a:off x="3517135" y="1401634"/>
              <a:ext cx="108393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rgbClr val="FF0000"/>
                  </a:solidFill>
                </a:rPr>
                <a:t>Quantities</a:t>
              </a:r>
              <a:endParaRPr lang="en-US" sz="900" b="1" dirty="0">
                <a:solidFill>
                  <a:srgbClr val="FF0000"/>
                </a:solidFill>
              </a:endParaRPr>
            </a:p>
          </p:txBody>
        </p:sp>
      </p:grpSp>
      <p:sp>
        <p:nvSpPr>
          <p:cNvPr id="24" name="Line Callout 2 23"/>
          <p:cNvSpPr/>
          <p:nvPr/>
        </p:nvSpPr>
        <p:spPr>
          <a:xfrm>
            <a:off x="5429127" y="3522478"/>
            <a:ext cx="3352184" cy="1030472"/>
          </a:xfrm>
          <a:prstGeom prst="borderCallout2">
            <a:avLst>
              <a:gd name="adj1" fmla="val 52851"/>
              <a:gd name="adj2" fmla="val -542"/>
              <a:gd name="adj3" fmla="val 51427"/>
              <a:gd name="adj4" fmla="val -20451"/>
              <a:gd name="adj5" fmla="val -64608"/>
              <a:gd name="adj6" fmla="val -53299"/>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rgbClr val="FF0000"/>
                </a:solidFill>
              </a:rPr>
              <a:t>Quantity</a:t>
            </a:r>
            <a:r>
              <a:rPr lang="en-US" sz="1600" dirty="0">
                <a:solidFill>
                  <a:srgbClr val="FF0000"/>
                </a:solidFill>
              </a:rPr>
              <a:t> is an attribute of the relationship between Product and Warehouse</a:t>
            </a:r>
          </a:p>
        </p:txBody>
      </p:sp>
    </p:spTree>
    <p:extLst>
      <p:ext uri="{BB962C8B-B14F-4D97-AF65-F5344CB8AC3E}">
        <p14:creationId xmlns:p14="http://schemas.microsoft.com/office/powerpoint/2010/main" val="166162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kodagavi\AppData\Local\Microsoft\Windows\Temporary Internet Files\Content.IE5\OPUWYHM1\MC9003563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276350"/>
            <a:ext cx="2209800" cy="194275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36753" y="438150"/>
            <a:ext cx="1801647" cy="461665"/>
          </a:xfrm>
          <a:prstGeom prst="rect">
            <a:avLst/>
          </a:prstGeom>
          <a:noFill/>
        </p:spPr>
        <p:txBody>
          <a:bodyPr wrap="none" rtlCol="0">
            <a:spAutoFit/>
          </a:bodyPr>
          <a:lstStyle/>
          <a:p>
            <a:r>
              <a:rPr lang="en-US" sz="2400" dirty="0" smtClean="0">
                <a:latin typeface="Arial Black" pitchFamily="34" charset="0"/>
              </a:rPr>
              <a:t>Duck test</a:t>
            </a:r>
            <a:endParaRPr lang="en-US" sz="2400" dirty="0">
              <a:latin typeface="Arial Black" pitchFamily="34" charset="0"/>
            </a:endParaRPr>
          </a:p>
        </p:txBody>
      </p:sp>
      <p:sp>
        <p:nvSpPr>
          <p:cNvPr id="6" name="TextBox 5"/>
          <p:cNvSpPr txBox="1"/>
          <p:nvPr/>
        </p:nvSpPr>
        <p:spPr>
          <a:xfrm>
            <a:off x="3429000" y="1581150"/>
            <a:ext cx="4191000" cy="1384995"/>
          </a:xfrm>
          <a:prstGeom prst="rect">
            <a:avLst/>
          </a:prstGeom>
          <a:noFill/>
        </p:spPr>
        <p:txBody>
          <a:bodyPr wrap="square" rtlCol="0">
            <a:spAutoFit/>
          </a:bodyPr>
          <a:lstStyle/>
          <a:p>
            <a:r>
              <a:rPr lang="en-US" sz="2800" dirty="0" smtClean="0"/>
              <a:t>If it swims like a duck and quacks like a duck it must be a duck</a:t>
            </a:r>
            <a:endParaRPr lang="en-US" sz="2800" dirty="0"/>
          </a:p>
        </p:txBody>
      </p:sp>
      <p:sp>
        <p:nvSpPr>
          <p:cNvPr id="4" name="TextBox 3"/>
          <p:cNvSpPr txBox="1"/>
          <p:nvPr/>
        </p:nvSpPr>
        <p:spPr>
          <a:xfrm>
            <a:off x="838200" y="3943350"/>
            <a:ext cx="7357592" cy="400110"/>
          </a:xfrm>
          <a:prstGeom prst="rect">
            <a:avLst/>
          </a:prstGeom>
          <a:noFill/>
        </p:spPr>
        <p:txBody>
          <a:bodyPr wrap="none" rtlCol="0">
            <a:spAutoFit/>
          </a:bodyPr>
          <a:lstStyle/>
          <a:p>
            <a:r>
              <a:rPr lang="en-US" sz="2000" b="1" i="1" dirty="0" smtClean="0"/>
              <a:t>If a relationship has its own attribute, then it must be an entity type</a:t>
            </a:r>
            <a:endParaRPr lang="en-US" sz="2000" dirty="0"/>
          </a:p>
        </p:txBody>
      </p:sp>
    </p:spTree>
    <p:extLst>
      <p:ext uri="{BB962C8B-B14F-4D97-AF65-F5344CB8AC3E}">
        <p14:creationId xmlns:p14="http://schemas.microsoft.com/office/powerpoint/2010/main" val="18092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ppt_w</p:attrName>
                                        </p:attrNameLst>
                                      </p:cBhvr>
                                      <p:tavLst>
                                        <p:tav tm="0">
                                          <p:val>
                                            <p:strVal val="#ppt_w*0.70"/>
                                          </p:val>
                                        </p:tav>
                                        <p:tav tm="100000">
                                          <p:val>
                                            <p:strVal val="#ppt_w"/>
                                          </p:val>
                                        </p:tav>
                                      </p:tavLst>
                                    </p:anim>
                                    <p:anim calcmode="lin" valueType="num">
                                      <p:cBhvr>
                                        <p:cTn id="8" dur="1000" fill="hold"/>
                                        <p:tgtEl>
                                          <p:spTgt spid="7171"/>
                                        </p:tgtEl>
                                        <p:attrNameLst>
                                          <p:attrName>ppt_h</p:attrName>
                                        </p:attrNameLst>
                                      </p:cBhvr>
                                      <p:tavLst>
                                        <p:tav tm="0">
                                          <p:val>
                                            <p:strVal val="#ppt_h"/>
                                          </p:val>
                                        </p:tav>
                                        <p:tav tm="100000">
                                          <p:val>
                                            <p:strVal val="#ppt_h"/>
                                          </p:val>
                                        </p:tav>
                                      </p:tavLst>
                                    </p:anim>
                                    <p:animEffect transition="in" filter="fade">
                                      <p:cBhvr>
                                        <p:cTn id="9" dur="1000"/>
                                        <p:tgtEl>
                                          <p:spTgt spid="717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047750"/>
            <a:ext cx="6454452" cy="954107"/>
          </a:xfrm>
          <a:prstGeom prst="rect">
            <a:avLst/>
          </a:prstGeom>
          <a:noFill/>
        </p:spPr>
        <p:txBody>
          <a:bodyPr wrap="square" rtlCol="0">
            <a:spAutoFit/>
          </a:bodyPr>
          <a:lstStyle/>
          <a:p>
            <a:r>
              <a:rPr lang="en-US" sz="2800" dirty="0" smtClean="0"/>
              <a:t>New entity type that has </a:t>
            </a:r>
            <a:r>
              <a:rPr lang="en-US" sz="2800" b="1" i="1" dirty="0" smtClean="0"/>
              <a:t>quantity</a:t>
            </a:r>
            <a:r>
              <a:rPr lang="en-US" sz="2800" b="1" dirty="0" smtClean="0"/>
              <a:t> </a:t>
            </a:r>
            <a:r>
              <a:rPr lang="en-US" sz="2800" dirty="0" smtClean="0"/>
              <a:t>as an attribute</a:t>
            </a:r>
            <a:endParaRPr lang="en-US" sz="2800" dirty="0"/>
          </a:p>
        </p:txBody>
      </p:sp>
      <p:sp>
        <p:nvSpPr>
          <p:cNvPr id="3" name="TextBox 2"/>
          <p:cNvSpPr txBox="1"/>
          <p:nvPr/>
        </p:nvSpPr>
        <p:spPr>
          <a:xfrm>
            <a:off x="1371600" y="2760643"/>
            <a:ext cx="6454452" cy="954107"/>
          </a:xfrm>
          <a:prstGeom prst="rect">
            <a:avLst/>
          </a:prstGeom>
          <a:noFill/>
        </p:spPr>
        <p:txBody>
          <a:bodyPr wrap="square" rtlCol="0">
            <a:spAutoFit/>
          </a:bodyPr>
          <a:lstStyle/>
          <a:p>
            <a:r>
              <a:rPr lang="en-US" sz="2800" b="1" dirty="0" smtClean="0"/>
              <a:t>ALWAYS create new entity type for m:n relationship</a:t>
            </a:r>
            <a:endParaRPr lang="en-US" sz="2800" dirty="0"/>
          </a:p>
        </p:txBody>
      </p:sp>
    </p:spTree>
    <p:extLst>
      <p:ext uri="{BB962C8B-B14F-4D97-AF65-F5344CB8AC3E}">
        <p14:creationId xmlns:p14="http://schemas.microsoft.com/office/powerpoint/2010/main" val="111265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2251" y="971550"/>
            <a:ext cx="6454452" cy="2862322"/>
          </a:xfrm>
          <a:prstGeom prst="rect">
            <a:avLst/>
          </a:prstGeom>
          <a:noFill/>
        </p:spPr>
        <p:txBody>
          <a:bodyPr wrap="square" rtlCol="0">
            <a:spAutoFit/>
          </a:bodyPr>
          <a:lstStyle/>
          <a:p>
            <a:r>
              <a:rPr lang="en-US" sz="6000" b="1" dirty="0" smtClean="0"/>
              <a:t>ALWAYS create new entity type for m:n relationship …</a:t>
            </a:r>
            <a:endParaRPr lang="en-US" sz="6000" dirty="0"/>
          </a:p>
        </p:txBody>
      </p:sp>
    </p:spTree>
    <p:extLst>
      <p:ext uri="{BB962C8B-B14F-4D97-AF65-F5344CB8AC3E}">
        <p14:creationId xmlns:p14="http://schemas.microsoft.com/office/powerpoint/2010/main" val="423273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7948" y="1123950"/>
            <a:ext cx="6454452" cy="2862322"/>
          </a:xfrm>
          <a:prstGeom prst="rect">
            <a:avLst/>
          </a:prstGeom>
          <a:noFill/>
        </p:spPr>
        <p:txBody>
          <a:bodyPr wrap="square" rtlCol="0">
            <a:spAutoFit/>
          </a:bodyPr>
          <a:lstStyle/>
          <a:p>
            <a:r>
              <a:rPr lang="en-US" sz="6000" b="1" dirty="0" smtClean="0"/>
              <a:t>Even if it does not seem to have an attribute.</a:t>
            </a:r>
            <a:endParaRPr lang="en-US" sz="6000" dirty="0"/>
          </a:p>
        </p:txBody>
      </p:sp>
    </p:spTree>
    <p:extLst>
      <p:ext uri="{BB962C8B-B14F-4D97-AF65-F5344CB8AC3E}">
        <p14:creationId xmlns:p14="http://schemas.microsoft.com/office/powerpoint/2010/main" val="64833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0181"/>
          <a:stretch/>
        </p:blipFill>
        <p:spPr>
          <a:xfrm>
            <a:off x="3505200" y="590550"/>
            <a:ext cx="5029200" cy="3019594"/>
          </a:xfrm>
          <a:prstGeom prst="rect">
            <a:avLst/>
          </a:prstGeom>
        </p:spPr>
      </p:pic>
      <p:sp>
        <p:nvSpPr>
          <p:cNvPr id="3" name="TextBox 2"/>
          <p:cNvSpPr txBox="1"/>
          <p:nvPr/>
        </p:nvSpPr>
        <p:spPr>
          <a:xfrm>
            <a:off x="228600" y="209550"/>
            <a:ext cx="3084627" cy="461665"/>
          </a:xfrm>
          <a:prstGeom prst="rect">
            <a:avLst/>
          </a:prstGeom>
          <a:noFill/>
        </p:spPr>
        <p:txBody>
          <a:bodyPr wrap="none" rtlCol="0">
            <a:spAutoFit/>
          </a:bodyPr>
          <a:lstStyle/>
          <a:p>
            <a:r>
              <a:rPr lang="en-US" sz="2400" dirty="0" smtClean="0">
                <a:latin typeface="Arial Black" pitchFamily="34" charset="0"/>
              </a:rPr>
              <a:t>Recap 1 -- Basics</a:t>
            </a:r>
            <a:endParaRPr lang="en-US" sz="2400" dirty="0">
              <a:latin typeface="Arial Black" pitchFamily="34" charset="0"/>
            </a:endParaRPr>
          </a:p>
        </p:txBody>
      </p:sp>
      <p:sp>
        <p:nvSpPr>
          <p:cNvPr id="4" name="Line Callout 2 3"/>
          <p:cNvSpPr/>
          <p:nvPr/>
        </p:nvSpPr>
        <p:spPr>
          <a:xfrm>
            <a:off x="303882" y="971550"/>
            <a:ext cx="990600" cy="533400"/>
          </a:xfrm>
          <a:prstGeom prst="borderCallout2">
            <a:avLst>
              <a:gd name="adj1" fmla="val 45600"/>
              <a:gd name="adj2" fmla="val 99545"/>
              <a:gd name="adj3" fmla="val 97235"/>
              <a:gd name="adj4" fmla="val 228003"/>
              <a:gd name="adj5" fmla="val 106304"/>
              <a:gd name="adj6" fmla="val 348142"/>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Entity type</a:t>
            </a:r>
            <a:endParaRPr lang="en-US" sz="1600" dirty="0">
              <a:solidFill>
                <a:srgbClr val="FF0000"/>
              </a:solidFill>
            </a:endParaRPr>
          </a:p>
        </p:txBody>
      </p:sp>
      <p:sp>
        <p:nvSpPr>
          <p:cNvPr id="5" name="Line Callout 2 4"/>
          <p:cNvSpPr/>
          <p:nvPr/>
        </p:nvSpPr>
        <p:spPr>
          <a:xfrm>
            <a:off x="306668" y="1657350"/>
            <a:ext cx="1446882" cy="533400"/>
          </a:xfrm>
          <a:prstGeom prst="borderCallout2">
            <a:avLst>
              <a:gd name="adj1" fmla="val 45600"/>
              <a:gd name="adj2" fmla="val 99545"/>
              <a:gd name="adj3" fmla="val 43536"/>
              <a:gd name="adj4" fmla="val 367013"/>
              <a:gd name="adj5" fmla="val -44469"/>
              <a:gd name="adj6" fmla="val 395896"/>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Relationship</a:t>
            </a:r>
            <a:endParaRPr lang="en-US" sz="1600" dirty="0">
              <a:solidFill>
                <a:srgbClr val="FF0000"/>
              </a:solidFill>
            </a:endParaRPr>
          </a:p>
        </p:txBody>
      </p:sp>
      <p:sp>
        <p:nvSpPr>
          <p:cNvPr id="6" name="Line Callout 2 5"/>
          <p:cNvSpPr/>
          <p:nvPr/>
        </p:nvSpPr>
        <p:spPr>
          <a:xfrm>
            <a:off x="320407" y="2495550"/>
            <a:ext cx="990600" cy="533400"/>
          </a:xfrm>
          <a:prstGeom prst="borderCallout2">
            <a:avLst>
              <a:gd name="adj1" fmla="val 45600"/>
              <a:gd name="adj2" fmla="val 99545"/>
              <a:gd name="adj3" fmla="val 49732"/>
              <a:gd name="adj4" fmla="val 195751"/>
              <a:gd name="adj5" fmla="val 44342"/>
              <a:gd name="adj6" fmla="val 331460"/>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Primary key</a:t>
            </a:r>
            <a:endParaRPr lang="en-US" sz="1600" dirty="0">
              <a:solidFill>
                <a:srgbClr val="FF0000"/>
              </a:solidFill>
            </a:endParaRPr>
          </a:p>
        </p:txBody>
      </p:sp>
      <p:sp>
        <p:nvSpPr>
          <p:cNvPr id="7" name="Line Callout 2 6"/>
          <p:cNvSpPr/>
          <p:nvPr/>
        </p:nvSpPr>
        <p:spPr>
          <a:xfrm>
            <a:off x="304800" y="3181350"/>
            <a:ext cx="990600" cy="533400"/>
          </a:xfrm>
          <a:prstGeom prst="borderCallout2">
            <a:avLst>
              <a:gd name="adj1" fmla="val 45600"/>
              <a:gd name="adj2" fmla="val 99545"/>
              <a:gd name="adj3" fmla="val 49732"/>
              <a:gd name="adj4" fmla="val 195751"/>
              <a:gd name="adj5" fmla="val -38274"/>
              <a:gd name="adj6" fmla="val 340357"/>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Required attribute</a:t>
            </a:r>
            <a:endParaRPr lang="en-US" sz="1600" dirty="0">
              <a:solidFill>
                <a:srgbClr val="FF0000"/>
              </a:solidFill>
            </a:endParaRPr>
          </a:p>
        </p:txBody>
      </p:sp>
      <p:sp>
        <p:nvSpPr>
          <p:cNvPr id="8" name="Line Callout 2 7"/>
          <p:cNvSpPr/>
          <p:nvPr/>
        </p:nvSpPr>
        <p:spPr>
          <a:xfrm>
            <a:off x="281794" y="3943350"/>
            <a:ext cx="990600" cy="533400"/>
          </a:xfrm>
          <a:prstGeom prst="borderCallout2">
            <a:avLst>
              <a:gd name="adj1" fmla="val 45600"/>
              <a:gd name="adj2" fmla="val 99545"/>
              <a:gd name="adj3" fmla="val 49732"/>
              <a:gd name="adj4" fmla="val 195751"/>
              <a:gd name="adj5" fmla="val -149806"/>
              <a:gd name="adj6" fmla="val 344805"/>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Optional attribute</a:t>
            </a:r>
            <a:endParaRPr lang="en-US" sz="1600" dirty="0">
              <a:solidFill>
                <a:srgbClr val="FF0000"/>
              </a:solidFill>
            </a:endParaRPr>
          </a:p>
        </p:txBody>
      </p:sp>
      <p:sp>
        <p:nvSpPr>
          <p:cNvPr id="9" name="Line Callout 2 8"/>
          <p:cNvSpPr/>
          <p:nvPr/>
        </p:nvSpPr>
        <p:spPr>
          <a:xfrm>
            <a:off x="4038600" y="4221067"/>
            <a:ext cx="990600" cy="533400"/>
          </a:xfrm>
          <a:prstGeom prst="borderCallout2">
            <a:avLst>
              <a:gd name="adj1" fmla="val 45600"/>
              <a:gd name="adj2" fmla="val 99545"/>
              <a:gd name="adj3" fmla="val 41470"/>
              <a:gd name="adj4" fmla="val 114565"/>
              <a:gd name="adj5" fmla="val -193179"/>
              <a:gd name="adj6" fmla="val 119041"/>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Many</a:t>
            </a:r>
            <a:endParaRPr lang="en-US" sz="1600" dirty="0">
              <a:solidFill>
                <a:srgbClr val="FF0000"/>
              </a:solidFill>
            </a:endParaRPr>
          </a:p>
        </p:txBody>
      </p:sp>
      <p:sp>
        <p:nvSpPr>
          <p:cNvPr id="10" name="Line Callout 2 9"/>
          <p:cNvSpPr/>
          <p:nvPr/>
        </p:nvSpPr>
        <p:spPr>
          <a:xfrm>
            <a:off x="5486400" y="4248150"/>
            <a:ext cx="1371600" cy="533400"/>
          </a:xfrm>
          <a:prstGeom prst="borderCallout2">
            <a:avLst>
              <a:gd name="adj1" fmla="val 161"/>
              <a:gd name="adj2" fmla="val 49499"/>
              <a:gd name="adj3" fmla="val -121696"/>
              <a:gd name="adj4" fmla="val 45551"/>
              <a:gd name="adj5" fmla="val -205572"/>
              <a:gd name="adj6" fmla="val 17589"/>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Obligatory participation</a:t>
            </a:r>
            <a:endParaRPr lang="en-US" sz="1600" dirty="0">
              <a:solidFill>
                <a:srgbClr val="FF0000"/>
              </a:solidFill>
            </a:endParaRPr>
          </a:p>
        </p:txBody>
      </p:sp>
      <p:sp>
        <p:nvSpPr>
          <p:cNvPr id="11" name="Line Callout 2 10"/>
          <p:cNvSpPr/>
          <p:nvPr/>
        </p:nvSpPr>
        <p:spPr>
          <a:xfrm>
            <a:off x="7315200" y="4248150"/>
            <a:ext cx="1524000" cy="533400"/>
          </a:xfrm>
          <a:prstGeom prst="borderCallout2">
            <a:avLst>
              <a:gd name="adj1" fmla="val 51796"/>
              <a:gd name="adj2" fmla="val 342"/>
              <a:gd name="adj3" fmla="val -70061"/>
              <a:gd name="adj4" fmla="val -34128"/>
              <a:gd name="adj5" fmla="val -199376"/>
              <a:gd name="adj6" fmla="val -50283"/>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Non-obligatory participation</a:t>
            </a:r>
            <a:endParaRPr lang="en-US" sz="1600" dirty="0">
              <a:solidFill>
                <a:srgbClr val="FF0000"/>
              </a:solidFill>
            </a:endParaRPr>
          </a:p>
        </p:txBody>
      </p:sp>
    </p:spTree>
    <p:extLst>
      <p:ext uri="{BB962C8B-B14F-4D97-AF65-F5344CB8AC3E}">
        <p14:creationId xmlns:p14="http://schemas.microsoft.com/office/powerpoint/2010/main" val="216979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447800" y="1123950"/>
            <a:ext cx="5443570" cy="3276600"/>
            <a:chOff x="1447800" y="1123950"/>
            <a:chExt cx="5443570" cy="3276600"/>
          </a:xfrm>
        </p:grpSpPr>
        <p:sp>
          <p:nvSpPr>
            <p:cNvPr id="2" name="TextBox 1"/>
            <p:cNvSpPr txBox="1"/>
            <p:nvPr/>
          </p:nvSpPr>
          <p:spPr>
            <a:xfrm>
              <a:off x="1489576" y="1123950"/>
              <a:ext cx="1025024" cy="369332"/>
            </a:xfrm>
            <a:prstGeom prst="rect">
              <a:avLst/>
            </a:prstGeom>
            <a:noFill/>
          </p:spPr>
          <p:txBody>
            <a:bodyPr wrap="none" rtlCol="0">
              <a:spAutoFit/>
            </a:bodyPr>
            <a:lstStyle/>
            <a:p>
              <a:r>
                <a:rPr lang="en-US" b="1" dirty="0" smtClean="0"/>
                <a:t>Products</a:t>
              </a:r>
              <a:endParaRPr lang="en-US" b="1" dirty="0"/>
            </a:p>
          </p:txBody>
        </p:sp>
        <p:sp>
          <p:nvSpPr>
            <p:cNvPr id="3" name="TextBox 2"/>
            <p:cNvSpPr txBox="1"/>
            <p:nvPr/>
          </p:nvSpPr>
          <p:spPr>
            <a:xfrm>
              <a:off x="5528176" y="1123950"/>
              <a:ext cx="1363194" cy="369332"/>
            </a:xfrm>
            <a:prstGeom prst="rect">
              <a:avLst/>
            </a:prstGeom>
            <a:noFill/>
          </p:spPr>
          <p:txBody>
            <a:bodyPr wrap="none" rtlCol="0">
              <a:spAutoFit/>
            </a:bodyPr>
            <a:lstStyle/>
            <a:p>
              <a:r>
                <a:rPr lang="en-US" b="1" dirty="0" smtClean="0"/>
                <a:t>Warehouses</a:t>
              </a:r>
              <a:endParaRPr lang="en-US" b="1" dirty="0"/>
            </a:p>
          </p:txBody>
        </p:sp>
        <p:sp>
          <p:nvSpPr>
            <p:cNvPr id="4" name="TextBox 3"/>
            <p:cNvSpPr txBox="1"/>
            <p:nvPr/>
          </p:nvSpPr>
          <p:spPr>
            <a:xfrm>
              <a:off x="1447800" y="1657350"/>
              <a:ext cx="1071960" cy="369332"/>
            </a:xfrm>
            <a:prstGeom prst="rect">
              <a:avLst/>
            </a:prstGeom>
            <a:noFill/>
          </p:spPr>
          <p:txBody>
            <a:bodyPr wrap="none" rtlCol="0">
              <a:spAutoFit/>
            </a:bodyPr>
            <a:lstStyle/>
            <a:p>
              <a:r>
                <a:rPr lang="en-US" dirty="0" smtClean="0"/>
                <a:t>Keyboard</a:t>
              </a:r>
              <a:endParaRPr lang="en-US" dirty="0"/>
            </a:p>
          </p:txBody>
        </p:sp>
        <p:sp>
          <p:nvSpPr>
            <p:cNvPr id="5" name="TextBox 4"/>
            <p:cNvSpPr txBox="1"/>
            <p:nvPr/>
          </p:nvSpPr>
          <p:spPr>
            <a:xfrm>
              <a:off x="1447800" y="2250817"/>
              <a:ext cx="1099340" cy="369332"/>
            </a:xfrm>
            <a:prstGeom prst="rect">
              <a:avLst/>
            </a:prstGeom>
            <a:noFill/>
          </p:spPr>
          <p:txBody>
            <a:bodyPr wrap="none" rtlCol="0">
              <a:spAutoFit/>
            </a:bodyPr>
            <a:lstStyle/>
            <a:p>
              <a:r>
                <a:rPr lang="en-US" dirty="0" smtClean="0"/>
                <a:t>Disk drive</a:t>
              </a:r>
              <a:endParaRPr lang="en-US" dirty="0"/>
            </a:p>
          </p:txBody>
        </p:sp>
        <p:sp>
          <p:nvSpPr>
            <p:cNvPr id="6" name="TextBox 5"/>
            <p:cNvSpPr txBox="1"/>
            <p:nvPr/>
          </p:nvSpPr>
          <p:spPr>
            <a:xfrm>
              <a:off x="1447800" y="2844284"/>
              <a:ext cx="955070" cy="369332"/>
            </a:xfrm>
            <a:prstGeom prst="rect">
              <a:avLst/>
            </a:prstGeom>
            <a:noFill/>
          </p:spPr>
          <p:txBody>
            <a:bodyPr wrap="none" rtlCol="0">
              <a:spAutoFit/>
            </a:bodyPr>
            <a:lstStyle/>
            <a:p>
              <a:r>
                <a:rPr lang="en-US" dirty="0" smtClean="0"/>
                <a:t>Monitor</a:t>
              </a:r>
              <a:endParaRPr lang="en-US" dirty="0"/>
            </a:p>
          </p:txBody>
        </p:sp>
        <p:sp>
          <p:nvSpPr>
            <p:cNvPr id="7" name="TextBox 6"/>
            <p:cNvSpPr txBox="1"/>
            <p:nvPr/>
          </p:nvSpPr>
          <p:spPr>
            <a:xfrm>
              <a:off x="1447800" y="3437751"/>
              <a:ext cx="988925" cy="369332"/>
            </a:xfrm>
            <a:prstGeom prst="rect">
              <a:avLst/>
            </a:prstGeom>
            <a:noFill/>
          </p:spPr>
          <p:txBody>
            <a:bodyPr wrap="none" rtlCol="0">
              <a:spAutoFit/>
            </a:bodyPr>
            <a:lstStyle/>
            <a:p>
              <a:r>
                <a:rPr lang="en-US" dirty="0" smtClean="0"/>
                <a:t>Memory</a:t>
              </a:r>
              <a:endParaRPr lang="en-US" dirty="0"/>
            </a:p>
          </p:txBody>
        </p:sp>
        <p:sp>
          <p:nvSpPr>
            <p:cNvPr id="8" name="TextBox 7"/>
            <p:cNvSpPr txBox="1"/>
            <p:nvPr/>
          </p:nvSpPr>
          <p:spPr>
            <a:xfrm>
              <a:off x="1447800" y="4031218"/>
              <a:ext cx="1009444" cy="369332"/>
            </a:xfrm>
            <a:prstGeom prst="rect">
              <a:avLst/>
            </a:prstGeom>
            <a:noFill/>
          </p:spPr>
          <p:txBody>
            <a:bodyPr wrap="none" rtlCol="0">
              <a:spAutoFit/>
            </a:bodyPr>
            <a:lstStyle/>
            <a:p>
              <a:r>
                <a:rPr lang="en-US" dirty="0" smtClean="0"/>
                <a:t>Webcam</a:t>
              </a:r>
              <a:endParaRPr lang="en-US" dirty="0"/>
            </a:p>
          </p:txBody>
        </p:sp>
        <p:sp>
          <p:nvSpPr>
            <p:cNvPr id="9" name="TextBox 8"/>
            <p:cNvSpPr txBox="1"/>
            <p:nvPr/>
          </p:nvSpPr>
          <p:spPr>
            <a:xfrm>
              <a:off x="6050915" y="1799451"/>
              <a:ext cx="506870" cy="369332"/>
            </a:xfrm>
            <a:prstGeom prst="rect">
              <a:avLst/>
            </a:prstGeom>
            <a:noFill/>
          </p:spPr>
          <p:txBody>
            <a:bodyPr wrap="none" rtlCol="0">
              <a:spAutoFit/>
            </a:bodyPr>
            <a:lstStyle/>
            <a:p>
              <a:r>
                <a:rPr lang="en-US" dirty="0" smtClean="0"/>
                <a:t>W1</a:t>
              </a:r>
              <a:endParaRPr lang="en-US" dirty="0"/>
            </a:p>
          </p:txBody>
        </p:sp>
        <p:sp>
          <p:nvSpPr>
            <p:cNvPr id="10" name="TextBox 9"/>
            <p:cNvSpPr txBox="1"/>
            <p:nvPr/>
          </p:nvSpPr>
          <p:spPr>
            <a:xfrm>
              <a:off x="6050915" y="2353449"/>
              <a:ext cx="506870" cy="369332"/>
            </a:xfrm>
            <a:prstGeom prst="rect">
              <a:avLst/>
            </a:prstGeom>
            <a:noFill/>
          </p:spPr>
          <p:txBody>
            <a:bodyPr wrap="none" rtlCol="0">
              <a:spAutoFit/>
            </a:bodyPr>
            <a:lstStyle/>
            <a:p>
              <a:r>
                <a:rPr lang="en-US" dirty="0" smtClean="0"/>
                <a:t>W2</a:t>
              </a:r>
              <a:endParaRPr lang="en-US" dirty="0"/>
            </a:p>
          </p:txBody>
        </p:sp>
        <p:sp>
          <p:nvSpPr>
            <p:cNvPr id="11" name="TextBox 10"/>
            <p:cNvSpPr txBox="1"/>
            <p:nvPr/>
          </p:nvSpPr>
          <p:spPr>
            <a:xfrm>
              <a:off x="6050915" y="2926556"/>
              <a:ext cx="506870" cy="369332"/>
            </a:xfrm>
            <a:prstGeom prst="rect">
              <a:avLst/>
            </a:prstGeom>
            <a:noFill/>
          </p:spPr>
          <p:txBody>
            <a:bodyPr wrap="none" rtlCol="0">
              <a:spAutoFit/>
            </a:bodyPr>
            <a:lstStyle/>
            <a:p>
              <a:r>
                <a:rPr lang="en-US" dirty="0" smtClean="0"/>
                <a:t>W3</a:t>
              </a:r>
              <a:endParaRPr lang="en-US" dirty="0"/>
            </a:p>
          </p:txBody>
        </p:sp>
        <p:cxnSp>
          <p:nvCxnSpPr>
            <p:cNvPr id="12" name="Straight Connector 11"/>
            <p:cNvCxnSpPr>
              <a:stCxn id="5" idx="3"/>
              <a:endCxn id="10" idx="1"/>
            </p:cNvCxnSpPr>
            <p:nvPr/>
          </p:nvCxnSpPr>
          <p:spPr>
            <a:xfrm>
              <a:off x="2547140" y="2435483"/>
              <a:ext cx="3503775" cy="1026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3"/>
              <a:endCxn id="9" idx="1"/>
            </p:cNvCxnSpPr>
            <p:nvPr/>
          </p:nvCxnSpPr>
          <p:spPr>
            <a:xfrm flipV="1">
              <a:off x="2402870" y="1984117"/>
              <a:ext cx="3648045" cy="1044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10" idx="1"/>
            </p:cNvCxnSpPr>
            <p:nvPr/>
          </p:nvCxnSpPr>
          <p:spPr>
            <a:xfrm flipV="1">
              <a:off x="2457244" y="2538115"/>
              <a:ext cx="3593671" cy="16777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9" idx="1"/>
            </p:cNvCxnSpPr>
            <p:nvPr/>
          </p:nvCxnSpPr>
          <p:spPr>
            <a:xfrm flipV="1">
              <a:off x="2547140" y="1984117"/>
              <a:ext cx="3503775" cy="4513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810000" y="2067907"/>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200</a:t>
              </a:r>
              <a:endParaRPr lang="en-US" sz="1400" dirty="0">
                <a:solidFill>
                  <a:srgbClr val="FF0000"/>
                </a:solidFill>
              </a:endParaRPr>
            </a:p>
          </p:txBody>
        </p:sp>
        <p:sp>
          <p:nvSpPr>
            <p:cNvPr id="17" name="Rounded Rectangle 16"/>
            <p:cNvSpPr/>
            <p:nvPr/>
          </p:nvSpPr>
          <p:spPr>
            <a:xfrm>
              <a:off x="4724400" y="2378675"/>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1</a:t>
              </a:r>
              <a:r>
                <a:rPr lang="en-US" sz="1400" dirty="0" smtClean="0">
                  <a:solidFill>
                    <a:srgbClr val="FF0000"/>
                  </a:solidFill>
                </a:rPr>
                <a:t>00</a:t>
              </a:r>
              <a:endParaRPr lang="en-US" sz="1400" dirty="0">
                <a:solidFill>
                  <a:srgbClr val="FF0000"/>
                </a:solidFill>
              </a:endParaRPr>
            </a:p>
          </p:txBody>
        </p:sp>
        <p:sp>
          <p:nvSpPr>
            <p:cNvPr id="18" name="Rounded Rectangle 17"/>
            <p:cNvSpPr/>
            <p:nvPr/>
          </p:nvSpPr>
          <p:spPr>
            <a:xfrm>
              <a:off x="3476213" y="2594923"/>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a:t>
              </a:r>
              <a:r>
                <a:rPr lang="en-US" sz="1400" dirty="0">
                  <a:solidFill>
                    <a:srgbClr val="FF0000"/>
                  </a:solidFill>
                </a:rPr>
                <a:t>5</a:t>
              </a:r>
              <a:r>
                <a:rPr lang="en-US" sz="1400" dirty="0" smtClean="0">
                  <a:solidFill>
                    <a:srgbClr val="FF0000"/>
                  </a:solidFill>
                </a:rPr>
                <a:t>0</a:t>
              </a:r>
              <a:endParaRPr lang="en-US" sz="1400" dirty="0">
                <a:solidFill>
                  <a:srgbClr val="FF0000"/>
                </a:solidFill>
              </a:endParaRPr>
            </a:p>
          </p:txBody>
        </p:sp>
        <p:sp>
          <p:nvSpPr>
            <p:cNvPr id="19" name="Rounded Rectangle 18"/>
            <p:cNvSpPr/>
            <p:nvPr/>
          </p:nvSpPr>
          <p:spPr>
            <a:xfrm>
              <a:off x="3720727" y="3395657"/>
              <a:ext cx="48902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2</a:t>
              </a:r>
              <a:r>
                <a:rPr lang="en-US" sz="1400" dirty="0" smtClean="0">
                  <a:solidFill>
                    <a:srgbClr val="FF0000"/>
                  </a:solidFill>
                </a:rPr>
                <a:t>50</a:t>
              </a:r>
              <a:endParaRPr lang="en-US" sz="1400" dirty="0">
                <a:solidFill>
                  <a:srgbClr val="FF0000"/>
                </a:solidFill>
              </a:endParaRPr>
            </a:p>
          </p:txBody>
        </p:sp>
      </p:grpSp>
      <p:sp>
        <p:nvSpPr>
          <p:cNvPr id="21" name="TextBox 20"/>
          <p:cNvSpPr txBox="1"/>
          <p:nvPr/>
        </p:nvSpPr>
        <p:spPr>
          <a:xfrm>
            <a:off x="228600" y="285750"/>
            <a:ext cx="8382000" cy="369332"/>
          </a:xfrm>
          <a:prstGeom prst="rect">
            <a:avLst/>
          </a:prstGeom>
          <a:noFill/>
        </p:spPr>
        <p:txBody>
          <a:bodyPr wrap="square" rtlCol="0">
            <a:spAutoFit/>
          </a:bodyPr>
          <a:lstStyle/>
          <a:p>
            <a:pPr>
              <a:spcAft>
                <a:spcPts val="1200"/>
              </a:spcAft>
            </a:pPr>
            <a:r>
              <a:rPr lang="en-US" b="1" dirty="0" smtClean="0"/>
              <a:t>Inventory management scenario</a:t>
            </a:r>
            <a:endParaRPr lang="en-US" dirty="0" smtClean="0"/>
          </a:p>
        </p:txBody>
      </p:sp>
      <p:sp>
        <p:nvSpPr>
          <p:cNvPr id="23" name="Line Callout 2 22"/>
          <p:cNvSpPr/>
          <p:nvPr/>
        </p:nvSpPr>
        <p:spPr>
          <a:xfrm>
            <a:off x="5459423" y="4031217"/>
            <a:ext cx="3352184" cy="806337"/>
          </a:xfrm>
          <a:prstGeom prst="borderCallout2">
            <a:avLst>
              <a:gd name="adj1" fmla="val 52851"/>
              <a:gd name="adj2" fmla="val -542"/>
              <a:gd name="adj3" fmla="val 51427"/>
              <a:gd name="adj4" fmla="val -20451"/>
              <a:gd name="adj5" fmla="val -26352"/>
              <a:gd name="adj6" fmla="val -36538"/>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Think of each line as an instance of the new entity type. </a:t>
            </a:r>
            <a:endParaRPr lang="en-US" sz="1600" dirty="0">
              <a:solidFill>
                <a:srgbClr val="FF0000"/>
              </a:solidFill>
            </a:endParaRPr>
          </a:p>
        </p:txBody>
      </p:sp>
    </p:spTree>
    <p:extLst>
      <p:ext uri="{BB962C8B-B14F-4D97-AF65-F5344CB8AC3E}">
        <p14:creationId xmlns:p14="http://schemas.microsoft.com/office/powerpoint/2010/main" val="139268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9534" y="3257550"/>
            <a:ext cx="6454452" cy="1384995"/>
          </a:xfrm>
          <a:prstGeom prst="rect">
            <a:avLst/>
          </a:prstGeom>
          <a:noFill/>
        </p:spPr>
        <p:txBody>
          <a:bodyPr wrap="square" rtlCol="0">
            <a:spAutoFit/>
          </a:bodyPr>
          <a:lstStyle/>
          <a:p>
            <a:r>
              <a:rPr lang="en-US" sz="2800" dirty="0" smtClean="0"/>
              <a:t>Each instance represents the storage of a certain quantity of a product at a warehouse – </a:t>
            </a:r>
            <a:r>
              <a:rPr lang="en-US" sz="2800" b="1" i="1" dirty="0" smtClean="0"/>
              <a:t>Stock</a:t>
            </a:r>
            <a:endParaRPr lang="en-US" sz="2800" b="1" dirty="0"/>
          </a:p>
        </p:txBody>
      </p:sp>
      <p:grpSp>
        <p:nvGrpSpPr>
          <p:cNvPr id="3" name="Group 2"/>
          <p:cNvGrpSpPr/>
          <p:nvPr/>
        </p:nvGrpSpPr>
        <p:grpSpPr>
          <a:xfrm>
            <a:off x="2304200" y="876647"/>
            <a:ext cx="3969384" cy="2115733"/>
            <a:chOff x="1447800" y="1352550"/>
            <a:chExt cx="5295497" cy="3317473"/>
          </a:xfrm>
        </p:grpSpPr>
        <p:sp>
          <p:nvSpPr>
            <p:cNvPr id="4" name="TextBox 3"/>
            <p:cNvSpPr txBox="1"/>
            <p:nvPr/>
          </p:nvSpPr>
          <p:spPr>
            <a:xfrm>
              <a:off x="1489576" y="1352550"/>
              <a:ext cx="934971" cy="410205"/>
            </a:xfrm>
            <a:prstGeom prst="rect">
              <a:avLst/>
            </a:prstGeom>
            <a:noFill/>
          </p:spPr>
          <p:txBody>
            <a:bodyPr wrap="none" rtlCol="0">
              <a:spAutoFit/>
            </a:bodyPr>
            <a:lstStyle/>
            <a:p>
              <a:r>
                <a:rPr lang="en-US" sz="1050" b="1" dirty="0" smtClean="0"/>
                <a:t>Products</a:t>
              </a:r>
              <a:endParaRPr lang="en-US" sz="1050" b="1" dirty="0"/>
            </a:p>
          </p:txBody>
        </p:sp>
        <p:sp>
          <p:nvSpPr>
            <p:cNvPr id="5" name="TextBox 4"/>
            <p:cNvSpPr txBox="1"/>
            <p:nvPr/>
          </p:nvSpPr>
          <p:spPr>
            <a:xfrm>
              <a:off x="5528176" y="1352550"/>
              <a:ext cx="1215121" cy="410205"/>
            </a:xfrm>
            <a:prstGeom prst="rect">
              <a:avLst/>
            </a:prstGeom>
            <a:noFill/>
          </p:spPr>
          <p:txBody>
            <a:bodyPr wrap="none" rtlCol="0">
              <a:spAutoFit/>
            </a:bodyPr>
            <a:lstStyle/>
            <a:p>
              <a:r>
                <a:rPr lang="en-US" sz="1050" b="1" dirty="0" smtClean="0"/>
                <a:t>Warehouses</a:t>
              </a:r>
              <a:endParaRPr lang="en-US" sz="1050" b="1" dirty="0"/>
            </a:p>
          </p:txBody>
        </p:sp>
        <p:sp>
          <p:nvSpPr>
            <p:cNvPr id="6" name="TextBox 5"/>
            <p:cNvSpPr txBox="1"/>
            <p:nvPr/>
          </p:nvSpPr>
          <p:spPr>
            <a:xfrm>
              <a:off x="1447800" y="1885950"/>
              <a:ext cx="975603" cy="410205"/>
            </a:xfrm>
            <a:prstGeom prst="rect">
              <a:avLst/>
            </a:prstGeom>
            <a:noFill/>
          </p:spPr>
          <p:txBody>
            <a:bodyPr wrap="none" rtlCol="0">
              <a:spAutoFit/>
            </a:bodyPr>
            <a:lstStyle/>
            <a:p>
              <a:r>
                <a:rPr lang="en-US" sz="1050" dirty="0" smtClean="0"/>
                <a:t>Keyboard</a:t>
              </a:r>
              <a:endParaRPr lang="en-US" sz="1050" dirty="0"/>
            </a:p>
          </p:txBody>
        </p:sp>
        <p:sp>
          <p:nvSpPr>
            <p:cNvPr id="7" name="TextBox 6"/>
            <p:cNvSpPr txBox="1"/>
            <p:nvPr/>
          </p:nvSpPr>
          <p:spPr>
            <a:xfrm>
              <a:off x="1447800" y="2479416"/>
              <a:ext cx="992712" cy="410205"/>
            </a:xfrm>
            <a:prstGeom prst="rect">
              <a:avLst/>
            </a:prstGeom>
            <a:noFill/>
          </p:spPr>
          <p:txBody>
            <a:bodyPr wrap="none" rtlCol="0">
              <a:spAutoFit/>
            </a:bodyPr>
            <a:lstStyle/>
            <a:p>
              <a:r>
                <a:rPr lang="en-US" sz="1050" dirty="0" smtClean="0"/>
                <a:t>Disk drive</a:t>
              </a:r>
              <a:endParaRPr lang="en-US" sz="1050" dirty="0"/>
            </a:p>
          </p:txBody>
        </p:sp>
        <p:sp>
          <p:nvSpPr>
            <p:cNvPr id="8" name="TextBox 7"/>
            <p:cNvSpPr txBox="1"/>
            <p:nvPr/>
          </p:nvSpPr>
          <p:spPr>
            <a:xfrm>
              <a:off x="1447800" y="3072885"/>
              <a:ext cx="872953" cy="410205"/>
            </a:xfrm>
            <a:prstGeom prst="rect">
              <a:avLst/>
            </a:prstGeom>
            <a:noFill/>
          </p:spPr>
          <p:txBody>
            <a:bodyPr wrap="none" rtlCol="0">
              <a:spAutoFit/>
            </a:bodyPr>
            <a:lstStyle/>
            <a:p>
              <a:r>
                <a:rPr lang="en-US" sz="1050" dirty="0" smtClean="0"/>
                <a:t>Monitor</a:t>
              </a:r>
              <a:endParaRPr lang="en-US" sz="1050" dirty="0"/>
            </a:p>
          </p:txBody>
        </p:sp>
        <p:sp>
          <p:nvSpPr>
            <p:cNvPr id="9" name="TextBox 8"/>
            <p:cNvSpPr txBox="1"/>
            <p:nvPr/>
          </p:nvSpPr>
          <p:spPr>
            <a:xfrm>
              <a:off x="1447800" y="3666351"/>
              <a:ext cx="900754" cy="410205"/>
            </a:xfrm>
            <a:prstGeom prst="rect">
              <a:avLst/>
            </a:prstGeom>
            <a:noFill/>
          </p:spPr>
          <p:txBody>
            <a:bodyPr wrap="none" rtlCol="0">
              <a:spAutoFit/>
            </a:bodyPr>
            <a:lstStyle/>
            <a:p>
              <a:r>
                <a:rPr lang="en-US" sz="1050" dirty="0" smtClean="0"/>
                <a:t>Memory</a:t>
              </a:r>
              <a:endParaRPr lang="en-US" sz="1050" dirty="0"/>
            </a:p>
          </p:txBody>
        </p:sp>
        <p:sp>
          <p:nvSpPr>
            <p:cNvPr id="10" name="TextBox 9"/>
            <p:cNvSpPr txBox="1"/>
            <p:nvPr/>
          </p:nvSpPr>
          <p:spPr>
            <a:xfrm>
              <a:off x="1447800" y="4259818"/>
              <a:ext cx="924278" cy="410205"/>
            </a:xfrm>
            <a:prstGeom prst="rect">
              <a:avLst/>
            </a:prstGeom>
            <a:noFill/>
          </p:spPr>
          <p:txBody>
            <a:bodyPr wrap="none" rtlCol="0">
              <a:spAutoFit/>
            </a:bodyPr>
            <a:lstStyle/>
            <a:p>
              <a:r>
                <a:rPr lang="en-US" sz="1050" dirty="0" smtClean="0"/>
                <a:t>Webcam</a:t>
              </a:r>
              <a:endParaRPr lang="en-US" sz="1050" dirty="0"/>
            </a:p>
          </p:txBody>
        </p:sp>
        <p:sp>
          <p:nvSpPr>
            <p:cNvPr id="11" name="TextBox 10"/>
            <p:cNvSpPr txBox="1"/>
            <p:nvPr/>
          </p:nvSpPr>
          <p:spPr>
            <a:xfrm>
              <a:off x="6050915" y="2028051"/>
              <a:ext cx="509402" cy="410205"/>
            </a:xfrm>
            <a:prstGeom prst="rect">
              <a:avLst/>
            </a:prstGeom>
            <a:noFill/>
          </p:spPr>
          <p:txBody>
            <a:bodyPr wrap="none" rtlCol="0">
              <a:spAutoFit/>
            </a:bodyPr>
            <a:lstStyle/>
            <a:p>
              <a:r>
                <a:rPr lang="en-US" sz="1050" dirty="0" smtClean="0"/>
                <a:t>W1</a:t>
              </a:r>
              <a:endParaRPr lang="en-US" sz="1050" dirty="0"/>
            </a:p>
          </p:txBody>
        </p:sp>
        <p:sp>
          <p:nvSpPr>
            <p:cNvPr id="12" name="TextBox 11"/>
            <p:cNvSpPr txBox="1"/>
            <p:nvPr/>
          </p:nvSpPr>
          <p:spPr>
            <a:xfrm>
              <a:off x="6050915" y="2582048"/>
              <a:ext cx="509402" cy="410205"/>
            </a:xfrm>
            <a:prstGeom prst="rect">
              <a:avLst/>
            </a:prstGeom>
            <a:noFill/>
          </p:spPr>
          <p:txBody>
            <a:bodyPr wrap="none" rtlCol="0">
              <a:spAutoFit/>
            </a:bodyPr>
            <a:lstStyle/>
            <a:p>
              <a:r>
                <a:rPr lang="en-US" sz="1050" dirty="0" smtClean="0"/>
                <a:t>W2</a:t>
              </a:r>
              <a:endParaRPr lang="en-US" sz="1050" dirty="0"/>
            </a:p>
          </p:txBody>
        </p:sp>
        <p:sp>
          <p:nvSpPr>
            <p:cNvPr id="13" name="TextBox 12"/>
            <p:cNvSpPr txBox="1"/>
            <p:nvPr/>
          </p:nvSpPr>
          <p:spPr>
            <a:xfrm>
              <a:off x="6050915" y="3155156"/>
              <a:ext cx="509402" cy="410205"/>
            </a:xfrm>
            <a:prstGeom prst="rect">
              <a:avLst/>
            </a:prstGeom>
            <a:noFill/>
          </p:spPr>
          <p:txBody>
            <a:bodyPr wrap="none" rtlCol="0">
              <a:spAutoFit/>
            </a:bodyPr>
            <a:lstStyle/>
            <a:p>
              <a:r>
                <a:rPr lang="en-US" sz="1050" dirty="0" smtClean="0"/>
                <a:t>W3</a:t>
              </a:r>
              <a:endParaRPr lang="en-US" sz="1050" dirty="0"/>
            </a:p>
          </p:txBody>
        </p:sp>
        <p:cxnSp>
          <p:nvCxnSpPr>
            <p:cNvPr id="14" name="Straight Connector 13"/>
            <p:cNvCxnSpPr>
              <a:stCxn id="7" idx="3"/>
              <a:endCxn id="12" idx="1"/>
            </p:cNvCxnSpPr>
            <p:nvPr/>
          </p:nvCxnSpPr>
          <p:spPr>
            <a:xfrm>
              <a:off x="2440512" y="2684519"/>
              <a:ext cx="3610403" cy="1026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1" idx="1"/>
            </p:cNvCxnSpPr>
            <p:nvPr/>
          </p:nvCxnSpPr>
          <p:spPr>
            <a:xfrm flipV="1">
              <a:off x="2320753" y="2233154"/>
              <a:ext cx="3730161" cy="1044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3"/>
              <a:endCxn id="12" idx="1"/>
            </p:cNvCxnSpPr>
            <p:nvPr/>
          </p:nvCxnSpPr>
          <p:spPr>
            <a:xfrm flipV="1">
              <a:off x="2372078" y="2787151"/>
              <a:ext cx="3678836" cy="1677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1" idx="1"/>
            </p:cNvCxnSpPr>
            <p:nvPr/>
          </p:nvCxnSpPr>
          <p:spPr>
            <a:xfrm flipV="1">
              <a:off x="2440512" y="2233154"/>
              <a:ext cx="3610403" cy="4513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809998" y="2233154"/>
              <a:ext cx="791071" cy="3153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200</a:t>
              </a:r>
              <a:endParaRPr lang="en-US" sz="900" dirty="0">
                <a:solidFill>
                  <a:srgbClr val="FF0000"/>
                </a:solidFill>
              </a:endParaRPr>
            </a:p>
          </p:txBody>
        </p:sp>
        <p:sp>
          <p:nvSpPr>
            <p:cNvPr id="19" name="Rounded Rectangle 18"/>
            <p:cNvSpPr/>
            <p:nvPr/>
          </p:nvSpPr>
          <p:spPr>
            <a:xfrm>
              <a:off x="4783189" y="2607274"/>
              <a:ext cx="688035" cy="2823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1</a:t>
              </a:r>
              <a:r>
                <a:rPr lang="en-US" sz="900" dirty="0" smtClean="0">
                  <a:solidFill>
                    <a:srgbClr val="FF0000"/>
                  </a:solidFill>
                </a:rPr>
                <a:t>00</a:t>
              </a:r>
              <a:endParaRPr lang="en-US" sz="900" dirty="0">
                <a:solidFill>
                  <a:srgbClr val="FF0000"/>
                </a:solidFill>
              </a:endParaRPr>
            </a:p>
          </p:txBody>
        </p:sp>
        <p:sp>
          <p:nvSpPr>
            <p:cNvPr id="20" name="Rounded Rectangle 19"/>
            <p:cNvSpPr/>
            <p:nvPr/>
          </p:nvSpPr>
          <p:spPr>
            <a:xfrm>
              <a:off x="3340292" y="2823524"/>
              <a:ext cx="582890" cy="3316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1</a:t>
              </a:r>
              <a:r>
                <a:rPr lang="en-US" sz="900" dirty="0">
                  <a:solidFill>
                    <a:srgbClr val="FF0000"/>
                  </a:solidFill>
                </a:rPr>
                <a:t>5</a:t>
              </a:r>
              <a:r>
                <a:rPr lang="en-US" sz="900" dirty="0" smtClean="0">
                  <a:solidFill>
                    <a:srgbClr val="FF0000"/>
                  </a:solidFill>
                </a:rPr>
                <a:t>0</a:t>
              </a:r>
              <a:endParaRPr lang="en-US" sz="900" dirty="0">
                <a:solidFill>
                  <a:srgbClr val="FF0000"/>
                </a:solidFill>
              </a:endParaRPr>
            </a:p>
          </p:txBody>
        </p:sp>
        <p:sp>
          <p:nvSpPr>
            <p:cNvPr id="21" name="Rounded Rectangle 20"/>
            <p:cNvSpPr/>
            <p:nvPr/>
          </p:nvSpPr>
          <p:spPr>
            <a:xfrm>
              <a:off x="3720727" y="3624257"/>
              <a:ext cx="675135"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2</a:t>
              </a:r>
              <a:r>
                <a:rPr lang="en-US" sz="900" dirty="0" smtClean="0">
                  <a:solidFill>
                    <a:srgbClr val="FF0000"/>
                  </a:solidFill>
                </a:rPr>
                <a:t>50</a:t>
              </a:r>
              <a:endParaRPr lang="en-US" sz="900" dirty="0">
                <a:solidFill>
                  <a:srgbClr val="FF0000"/>
                </a:solidFill>
              </a:endParaRPr>
            </a:p>
          </p:txBody>
        </p:sp>
        <p:sp>
          <p:nvSpPr>
            <p:cNvPr id="22" name="Rounded Rectangle 21"/>
            <p:cNvSpPr/>
            <p:nvPr/>
          </p:nvSpPr>
          <p:spPr>
            <a:xfrm>
              <a:off x="3517135" y="1401634"/>
              <a:ext cx="1083937"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rgbClr val="FF0000"/>
                  </a:solidFill>
                </a:rPr>
                <a:t>Quantities</a:t>
              </a:r>
              <a:endParaRPr lang="en-US" sz="900" b="1" dirty="0">
                <a:solidFill>
                  <a:srgbClr val="FF0000"/>
                </a:solidFill>
              </a:endParaRPr>
            </a:p>
          </p:txBody>
        </p:sp>
      </p:grpSp>
    </p:spTree>
    <p:extLst>
      <p:ext uri="{BB962C8B-B14F-4D97-AF65-F5344CB8AC3E}">
        <p14:creationId xmlns:p14="http://schemas.microsoft.com/office/powerpoint/2010/main" val="2022066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909763"/>
            <a:ext cx="8562975" cy="132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6439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63254"/>
            <a:ext cx="2590800" cy="1856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36539" y="2888218"/>
            <a:ext cx="6169061" cy="369332"/>
          </a:xfrm>
          <a:prstGeom prst="rect">
            <a:avLst/>
          </a:prstGeom>
          <a:noFill/>
        </p:spPr>
        <p:txBody>
          <a:bodyPr wrap="none" rtlCol="0">
            <a:spAutoFit/>
          </a:bodyPr>
          <a:lstStyle/>
          <a:p>
            <a:r>
              <a:rPr lang="en-US" b="1" dirty="0" smtClean="0"/>
              <a:t>Stock instance</a:t>
            </a:r>
            <a:r>
              <a:rPr lang="en-US" dirty="0" smtClean="0"/>
              <a:t>: of a particular product at a particular warehouse</a:t>
            </a:r>
            <a:endParaRPr lang="en-US" dirty="0"/>
          </a:p>
        </p:txBody>
      </p:sp>
      <p:sp>
        <p:nvSpPr>
          <p:cNvPr id="11" name="TextBox 10"/>
          <p:cNvSpPr txBox="1"/>
          <p:nvPr/>
        </p:nvSpPr>
        <p:spPr>
          <a:xfrm>
            <a:off x="457200" y="3802618"/>
            <a:ext cx="8624028" cy="523220"/>
          </a:xfrm>
          <a:prstGeom prst="rect">
            <a:avLst/>
          </a:prstGeom>
          <a:noFill/>
        </p:spPr>
        <p:txBody>
          <a:bodyPr wrap="none" rtlCol="0">
            <a:spAutoFit/>
          </a:bodyPr>
          <a:lstStyle/>
          <a:p>
            <a:r>
              <a:rPr lang="en-US" sz="2800" b="1" dirty="0" err="1"/>
              <a:t>p</a:t>
            </a:r>
            <a:r>
              <a:rPr lang="en-US" sz="2800" b="1" dirty="0" err="1" smtClean="0"/>
              <a:t>roduct_id</a:t>
            </a:r>
            <a:r>
              <a:rPr lang="en-US" sz="2800" b="1" dirty="0" smtClean="0"/>
              <a:t> + </a:t>
            </a:r>
            <a:r>
              <a:rPr lang="en-US" sz="2800" b="1" dirty="0" err="1" smtClean="0"/>
              <a:t>warehouse_id</a:t>
            </a:r>
            <a:r>
              <a:rPr lang="en-US" sz="2800" b="1" dirty="0" smtClean="0"/>
              <a:t>  can be primary key for Stock</a:t>
            </a:r>
            <a:endParaRPr lang="en-US" sz="2800" dirty="0"/>
          </a:p>
        </p:txBody>
      </p:sp>
      <p:grpSp>
        <p:nvGrpSpPr>
          <p:cNvPr id="12" name="Group 11"/>
          <p:cNvGrpSpPr/>
          <p:nvPr/>
        </p:nvGrpSpPr>
        <p:grpSpPr>
          <a:xfrm>
            <a:off x="4191000" y="514350"/>
            <a:ext cx="3969384" cy="2115733"/>
            <a:chOff x="1447800" y="1352550"/>
            <a:chExt cx="5295497" cy="3317473"/>
          </a:xfrm>
        </p:grpSpPr>
        <p:sp>
          <p:nvSpPr>
            <p:cNvPr id="13" name="TextBox 12"/>
            <p:cNvSpPr txBox="1"/>
            <p:nvPr/>
          </p:nvSpPr>
          <p:spPr>
            <a:xfrm>
              <a:off x="1489576" y="1352550"/>
              <a:ext cx="934971" cy="410205"/>
            </a:xfrm>
            <a:prstGeom prst="rect">
              <a:avLst/>
            </a:prstGeom>
            <a:noFill/>
          </p:spPr>
          <p:txBody>
            <a:bodyPr wrap="none" rtlCol="0">
              <a:spAutoFit/>
            </a:bodyPr>
            <a:lstStyle/>
            <a:p>
              <a:r>
                <a:rPr lang="en-US" sz="1050" b="1" dirty="0" smtClean="0"/>
                <a:t>Products</a:t>
              </a:r>
              <a:endParaRPr lang="en-US" sz="1050" b="1" dirty="0"/>
            </a:p>
          </p:txBody>
        </p:sp>
        <p:sp>
          <p:nvSpPr>
            <p:cNvPr id="14" name="TextBox 13"/>
            <p:cNvSpPr txBox="1"/>
            <p:nvPr/>
          </p:nvSpPr>
          <p:spPr>
            <a:xfrm>
              <a:off x="5528176" y="1352550"/>
              <a:ext cx="1215121" cy="410205"/>
            </a:xfrm>
            <a:prstGeom prst="rect">
              <a:avLst/>
            </a:prstGeom>
            <a:noFill/>
          </p:spPr>
          <p:txBody>
            <a:bodyPr wrap="none" rtlCol="0">
              <a:spAutoFit/>
            </a:bodyPr>
            <a:lstStyle/>
            <a:p>
              <a:r>
                <a:rPr lang="en-US" sz="1050" b="1" dirty="0" smtClean="0"/>
                <a:t>Warehouses</a:t>
              </a:r>
              <a:endParaRPr lang="en-US" sz="1050" b="1" dirty="0"/>
            </a:p>
          </p:txBody>
        </p:sp>
        <p:sp>
          <p:nvSpPr>
            <p:cNvPr id="15" name="TextBox 14"/>
            <p:cNvSpPr txBox="1"/>
            <p:nvPr/>
          </p:nvSpPr>
          <p:spPr>
            <a:xfrm>
              <a:off x="1447800" y="1885950"/>
              <a:ext cx="975603" cy="410205"/>
            </a:xfrm>
            <a:prstGeom prst="rect">
              <a:avLst/>
            </a:prstGeom>
            <a:noFill/>
          </p:spPr>
          <p:txBody>
            <a:bodyPr wrap="none" rtlCol="0">
              <a:spAutoFit/>
            </a:bodyPr>
            <a:lstStyle/>
            <a:p>
              <a:r>
                <a:rPr lang="en-US" sz="1050" dirty="0" smtClean="0"/>
                <a:t>Keyboard</a:t>
              </a:r>
              <a:endParaRPr lang="en-US" sz="1050" dirty="0"/>
            </a:p>
          </p:txBody>
        </p:sp>
        <p:sp>
          <p:nvSpPr>
            <p:cNvPr id="16" name="TextBox 15"/>
            <p:cNvSpPr txBox="1"/>
            <p:nvPr/>
          </p:nvSpPr>
          <p:spPr>
            <a:xfrm>
              <a:off x="1447800" y="2479416"/>
              <a:ext cx="992712" cy="410205"/>
            </a:xfrm>
            <a:prstGeom prst="rect">
              <a:avLst/>
            </a:prstGeom>
            <a:noFill/>
          </p:spPr>
          <p:txBody>
            <a:bodyPr wrap="none" rtlCol="0">
              <a:spAutoFit/>
            </a:bodyPr>
            <a:lstStyle/>
            <a:p>
              <a:r>
                <a:rPr lang="en-US" sz="1050" dirty="0" smtClean="0"/>
                <a:t>Disk drive</a:t>
              </a:r>
              <a:endParaRPr lang="en-US" sz="1050" dirty="0"/>
            </a:p>
          </p:txBody>
        </p:sp>
        <p:sp>
          <p:nvSpPr>
            <p:cNvPr id="17" name="TextBox 16"/>
            <p:cNvSpPr txBox="1"/>
            <p:nvPr/>
          </p:nvSpPr>
          <p:spPr>
            <a:xfrm>
              <a:off x="1447800" y="3072885"/>
              <a:ext cx="872953" cy="410205"/>
            </a:xfrm>
            <a:prstGeom prst="rect">
              <a:avLst/>
            </a:prstGeom>
            <a:noFill/>
          </p:spPr>
          <p:txBody>
            <a:bodyPr wrap="none" rtlCol="0">
              <a:spAutoFit/>
            </a:bodyPr>
            <a:lstStyle/>
            <a:p>
              <a:r>
                <a:rPr lang="en-US" sz="1050" dirty="0" smtClean="0"/>
                <a:t>Monitor</a:t>
              </a:r>
              <a:endParaRPr lang="en-US" sz="1050" dirty="0"/>
            </a:p>
          </p:txBody>
        </p:sp>
        <p:sp>
          <p:nvSpPr>
            <p:cNvPr id="18" name="TextBox 17"/>
            <p:cNvSpPr txBox="1"/>
            <p:nvPr/>
          </p:nvSpPr>
          <p:spPr>
            <a:xfrm>
              <a:off x="1447800" y="3666351"/>
              <a:ext cx="900754" cy="410205"/>
            </a:xfrm>
            <a:prstGeom prst="rect">
              <a:avLst/>
            </a:prstGeom>
            <a:noFill/>
          </p:spPr>
          <p:txBody>
            <a:bodyPr wrap="none" rtlCol="0">
              <a:spAutoFit/>
            </a:bodyPr>
            <a:lstStyle/>
            <a:p>
              <a:r>
                <a:rPr lang="en-US" sz="1050" dirty="0" smtClean="0"/>
                <a:t>Memory</a:t>
              </a:r>
              <a:endParaRPr lang="en-US" sz="1050" dirty="0"/>
            </a:p>
          </p:txBody>
        </p:sp>
        <p:sp>
          <p:nvSpPr>
            <p:cNvPr id="19" name="TextBox 18"/>
            <p:cNvSpPr txBox="1"/>
            <p:nvPr/>
          </p:nvSpPr>
          <p:spPr>
            <a:xfrm>
              <a:off x="1447800" y="4259818"/>
              <a:ext cx="924278" cy="410205"/>
            </a:xfrm>
            <a:prstGeom prst="rect">
              <a:avLst/>
            </a:prstGeom>
            <a:noFill/>
          </p:spPr>
          <p:txBody>
            <a:bodyPr wrap="none" rtlCol="0">
              <a:spAutoFit/>
            </a:bodyPr>
            <a:lstStyle/>
            <a:p>
              <a:r>
                <a:rPr lang="en-US" sz="1050" dirty="0" smtClean="0"/>
                <a:t>Webcam</a:t>
              </a:r>
              <a:endParaRPr lang="en-US" sz="1050" dirty="0"/>
            </a:p>
          </p:txBody>
        </p:sp>
        <p:sp>
          <p:nvSpPr>
            <p:cNvPr id="20" name="TextBox 19"/>
            <p:cNvSpPr txBox="1"/>
            <p:nvPr/>
          </p:nvSpPr>
          <p:spPr>
            <a:xfrm>
              <a:off x="6050915" y="2028051"/>
              <a:ext cx="509402" cy="410205"/>
            </a:xfrm>
            <a:prstGeom prst="rect">
              <a:avLst/>
            </a:prstGeom>
            <a:noFill/>
          </p:spPr>
          <p:txBody>
            <a:bodyPr wrap="none" rtlCol="0">
              <a:spAutoFit/>
            </a:bodyPr>
            <a:lstStyle/>
            <a:p>
              <a:r>
                <a:rPr lang="en-US" sz="1050" dirty="0" smtClean="0"/>
                <a:t>W1</a:t>
              </a:r>
              <a:endParaRPr lang="en-US" sz="1050" dirty="0"/>
            </a:p>
          </p:txBody>
        </p:sp>
        <p:sp>
          <p:nvSpPr>
            <p:cNvPr id="21" name="TextBox 20"/>
            <p:cNvSpPr txBox="1"/>
            <p:nvPr/>
          </p:nvSpPr>
          <p:spPr>
            <a:xfrm>
              <a:off x="6050915" y="2582048"/>
              <a:ext cx="509402" cy="410205"/>
            </a:xfrm>
            <a:prstGeom prst="rect">
              <a:avLst/>
            </a:prstGeom>
            <a:noFill/>
          </p:spPr>
          <p:txBody>
            <a:bodyPr wrap="none" rtlCol="0">
              <a:spAutoFit/>
            </a:bodyPr>
            <a:lstStyle/>
            <a:p>
              <a:r>
                <a:rPr lang="en-US" sz="1050" dirty="0" smtClean="0"/>
                <a:t>W2</a:t>
              </a:r>
              <a:endParaRPr lang="en-US" sz="1050" dirty="0"/>
            </a:p>
          </p:txBody>
        </p:sp>
        <p:sp>
          <p:nvSpPr>
            <p:cNvPr id="22" name="TextBox 21"/>
            <p:cNvSpPr txBox="1"/>
            <p:nvPr/>
          </p:nvSpPr>
          <p:spPr>
            <a:xfrm>
              <a:off x="6050915" y="3155156"/>
              <a:ext cx="509402" cy="410205"/>
            </a:xfrm>
            <a:prstGeom prst="rect">
              <a:avLst/>
            </a:prstGeom>
            <a:noFill/>
          </p:spPr>
          <p:txBody>
            <a:bodyPr wrap="none" rtlCol="0">
              <a:spAutoFit/>
            </a:bodyPr>
            <a:lstStyle/>
            <a:p>
              <a:r>
                <a:rPr lang="en-US" sz="1050" dirty="0" smtClean="0"/>
                <a:t>W3</a:t>
              </a:r>
              <a:endParaRPr lang="en-US" sz="1050" dirty="0"/>
            </a:p>
          </p:txBody>
        </p:sp>
        <p:cxnSp>
          <p:nvCxnSpPr>
            <p:cNvPr id="23" name="Straight Connector 22"/>
            <p:cNvCxnSpPr>
              <a:stCxn id="16" idx="3"/>
              <a:endCxn id="21" idx="1"/>
            </p:cNvCxnSpPr>
            <p:nvPr/>
          </p:nvCxnSpPr>
          <p:spPr>
            <a:xfrm>
              <a:off x="2440512" y="2684519"/>
              <a:ext cx="3610403" cy="1026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3"/>
              <a:endCxn id="20" idx="1"/>
            </p:cNvCxnSpPr>
            <p:nvPr/>
          </p:nvCxnSpPr>
          <p:spPr>
            <a:xfrm flipV="1">
              <a:off x="2320753" y="2233154"/>
              <a:ext cx="3730161" cy="1044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3"/>
              <a:endCxn id="21" idx="1"/>
            </p:cNvCxnSpPr>
            <p:nvPr/>
          </p:nvCxnSpPr>
          <p:spPr>
            <a:xfrm flipV="1">
              <a:off x="2372078" y="2787151"/>
              <a:ext cx="3678836" cy="1677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3"/>
              <a:endCxn id="20" idx="1"/>
            </p:cNvCxnSpPr>
            <p:nvPr/>
          </p:nvCxnSpPr>
          <p:spPr>
            <a:xfrm flipV="1">
              <a:off x="2440512" y="2233154"/>
              <a:ext cx="3610403" cy="4513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809998" y="2233154"/>
              <a:ext cx="791071" cy="3153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200</a:t>
              </a:r>
              <a:endParaRPr lang="en-US" sz="900" dirty="0">
                <a:solidFill>
                  <a:srgbClr val="FF0000"/>
                </a:solidFill>
              </a:endParaRPr>
            </a:p>
          </p:txBody>
        </p:sp>
        <p:sp>
          <p:nvSpPr>
            <p:cNvPr id="28" name="Rounded Rectangle 27"/>
            <p:cNvSpPr/>
            <p:nvPr/>
          </p:nvSpPr>
          <p:spPr>
            <a:xfrm>
              <a:off x="4783189" y="2607274"/>
              <a:ext cx="688035" cy="2823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1</a:t>
              </a:r>
              <a:r>
                <a:rPr lang="en-US" sz="900" dirty="0" smtClean="0">
                  <a:solidFill>
                    <a:srgbClr val="FF0000"/>
                  </a:solidFill>
                </a:rPr>
                <a:t>00</a:t>
              </a:r>
              <a:endParaRPr lang="en-US" sz="900" dirty="0">
                <a:solidFill>
                  <a:srgbClr val="FF0000"/>
                </a:solidFill>
              </a:endParaRPr>
            </a:p>
          </p:txBody>
        </p:sp>
        <p:sp>
          <p:nvSpPr>
            <p:cNvPr id="29" name="Rounded Rectangle 28"/>
            <p:cNvSpPr/>
            <p:nvPr/>
          </p:nvSpPr>
          <p:spPr>
            <a:xfrm>
              <a:off x="3340292" y="2823524"/>
              <a:ext cx="582890" cy="3316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rPr>
                <a:t>1</a:t>
              </a:r>
              <a:r>
                <a:rPr lang="en-US" sz="900" dirty="0">
                  <a:solidFill>
                    <a:srgbClr val="FF0000"/>
                  </a:solidFill>
                </a:rPr>
                <a:t>5</a:t>
              </a:r>
              <a:r>
                <a:rPr lang="en-US" sz="900" dirty="0" smtClean="0">
                  <a:solidFill>
                    <a:srgbClr val="FF0000"/>
                  </a:solidFill>
                </a:rPr>
                <a:t>0</a:t>
              </a:r>
              <a:endParaRPr lang="en-US" sz="900" dirty="0">
                <a:solidFill>
                  <a:srgbClr val="FF0000"/>
                </a:solidFill>
              </a:endParaRPr>
            </a:p>
          </p:txBody>
        </p:sp>
        <p:sp>
          <p:nvSpPr>
            <p:cNvPr id="30" name="Rounded Rectangle 29"/>
            <p:cNvSpPr/>
            <p:nvPr/>
          </p:nvSpPr>
          <p:spPr>
            <a:xfrm>
              <a:off x="3720727" y="3624257"/>
              <a:ext cx="675135" cy="255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2</a:t>
              </a:r>
              <a:r>
                <a:rPr lang="en-US" sz="900" dirty="0" smtClean="0">
                  <a:solidFill>
                    <a:srgbClr val="FF0000"/>
                  </a:solidFill>
                </a:rPr>
                <a:t>50</a:t>
              </a:r>
              <a:endParaRPr lang="en-US" sz="900" dirty="0">
                <a:solidFill>
                  <a:srgbClr val="FF0000"/>
                </a:solidFill>
              </a:endParaRPr>
            </a:p>
          </p:txBody>
        </p:sp>
      </p:grpSp>
    </p:spTree>
    <p:extLst>
      <p:ext uri="{BB962C8B-B14F-4D97-AF65-F5344CB8AC3E}">
        <p14:creationId xmlns:p14="http://schemas.microsoft.com/office/powerpoint/2010/main" val="2715126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352550"/>
            <a:ext cx="8562975" cy="132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Line Callout 2 3"/>
          <p:cNvSpPr/>
          <p:nvPr/>
        </p:nvSpPr>
        <p:spPr>
          <a:xfrm>
            <a:off x="2514600" y="3474004"/>
            <a:ext cx="3352184" cy="806337"/>
          </a:xfrm>
          <a:prstGeom prst="borderCallout2">
            <a:avLst>
              <a:gd name="adj1" fmla="val -434"/>
              <a:gd name="adj2" fmla="val 48755"/>
              <a:gd name="adj3" fmla="val -86568"/>
              <a:gd name="adj4" fmla="val 12742"/>
              <a:gd name="adj5" fmla="val -154783"/>
              <a:gd name="adj6" fmla="val 9144"/>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Cardinality notation?</a:t>
            </a:r>
            <a:endParaRPr lang="en-US" sz="1600" dirty="0">
              <a:solidFill>
                <a:srgbClr val="FF0000"/>
              </a:solidFill>
            </a:endParaRPr>
          </a:p>
        </p:txBody>
      </p:sp>
      <p:cxnSp>
        <p:nvCxnSpPr>
          <p:cNvPr id="6" name="Straight Connector 5"/>
          <p:cNvCxnSpPr>
            <a:stCxn id="4" idx="3"/>
          </p:cNvCxnSpPr>
          <p:nvPr/>
        </p:nvCxnSpPr>
        <p:spPr>
          <a:xfrm flipV="1">
            <a:off x="4190692" y="2676525"/>
            <a:ext cx="1676092" cy="797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866784" y="2166937"/>
            <a:ext cx="153016" cy="509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30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866775"/>
            <a:ext cx="8562975" cy="132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2753440"/>
            <a:ext cx="4510978" cy="369332"/>
          </a:xfrm>
          <a:prstGeom prst="rect">
            <a:avLst/>
          </a:prstGeom>
          <a:noFill/>
        </p:spPr>
        <p:txBody>
          <a:bodyPr wrap="none" rtlCol="0">
            <a:spAutoFit/>
          </a:bodyPr>
          <a:lstStyle/>
          <a:p>
            <a:r>
              <a:rPr lang="en-US" dirty="0" smtClean="0"/>
              <a:t>At most how many stocks can a product have?</a:t>
            </a:r>
            <a:endParaRPr lang="en-US" dirty="0"/>
          </a:p>
        </p:txBody>
      </p:sp>
      <p:sp>
        <p:nvSpPr>
          <p:cNvPr id="7" name="TextBox 6"/>
          <p:cNvSpPr txBox="1"/>
          <p:nvPr/>
        </p:nvSpPr>
        <p:spPr>
          <a:xfrm>
            <a:off x="533400" y="3563839"/>
            <a:ext cx="5272341" cy="369332"/>
          </a:xfrm>
          <a:prstGeom prst="rect">
            <a:avLst/>
          </a:prstGeom>
          <a:noFill/>
        </p:spPr>
        <p:txBody>
          <a:bodyPr wrap="none" rtlCol="0">
            <a:spAutoFit/>
          </a:bodyPr>
          <a:lstStyle/>
          <a:p>
            <a:r>
              <a:rPr lang="en-US" dirty="0" smtClean="0"/>
              <a:t>At most how many products can a stock be related to?</a:t>
            </a:r>
            <a:endParaRPr lang="en-US" dirty="0"/>
          </a:p>
        </p:txBody>
      </p:sp>
      <p:sp>
        <p:nvSpPr>
          <p:cNvPr id="5" name="TextBox 4"/>
          <p:cNvSpPr txBox="1"/>
          <p:nvPr/>
        </p:nvSpPr>
        <p:spPr>
          <a:xfrm>
            <a:off x="6705600" y="2524840"/>
            <a:ext cx="433132" cy="646331"/>
          </a:xfrm>
          <a:prstGeom prst="rect">
            <a:avLst/>
          </a:prstGeom>
          <a:noFill/>
        </p:spPr>
        <p:txBody>
          <a:bodyPr wrap="none" rtlCol="0">
            <a:spAutoFit/>
          </a:bodyPr>
          <a:lstStyle/>
          <a:p>
            <a:r>
              <a:rPr lang="en-US" sz="3600" b="1" dirty="0" smtClean="0"/>
              <a:t>n</a:t>
            </a:r>
            <a:endParaRPr lang="en-US" sz="3600" b="1" dirty="0"/>
          </a:p>
        </p:txBody>
      </p:sp>
      <p:sp>
        <p:nvSpPr>
          <p:cNvPr id="11" name="TextBox 10"/>
          <p:cNvSpPr txBox="1"/>
          <p:nvPr/>
        </p:nvSpPr>
        <p:spPr>
          <a:xfrm>
            <a:off x="6705600" y="3286840"/>
            <a:ext cx="433132" cy="646331"/>
          </a:xfrm>
          <a:prstGeom prst="rect">
            <a:avLst/>
          </a:prstGeom>
          <a:noFill/>
        </p:spPr>
        <p:txBody>
          <a:bodyPr wrap="none" rtlCol="0">
            <a:spAutoFit/>
          </a:bodyPr>
          <a:lstStyle/>
          <a:p>
            <a:r>
              <a:rPr lang="en-US" sz="3600" b="1" dirty="0" smtClean="0"/>
              <a:t>1</a:t>
            </a:r>
            <a:endParaRPr lang="en-US" sz="3600" b="1" dirty="0"/>
          </a:p>
        </p:txBody>
      </p:sp>
      <p:sp>
        <p:nvSpPr>
          <p:cNvPr id="14" name="TextBox 13"/>
          <p:cNvSpPr txBox="1"/>
          <p:nvPr/>
        </p:nvSpPr>
        <p:spPr>
          <a:xfrm>
            <a:off x="4038600" y="4393109"/>
            <a:ext cx="928459" cy="769441"/>
          </a:xfrm>
          <a:prstGeom prst="rect">
            <a:avLst/>
          </a:prstGeom>
          <a:noFill/>
        </p:spPr>
        <p:txBody>
          <a:bodyPr wrap="none" rtlCol="0">
            <a:spAutoFit/>
          </a:bodyPr>
          <a:lstStyle/>
          <a:p>
            <a:r>
              <a:rPr lang="en-US" sz="4400" b="1" dirty="0" smtClean="0"/>
              <a:t>1:n</a:t>
            </a:r>
            <a:endParaRPr lang="en-US" sz="4400" b="1" dirty="0"/>
          </a:p>
        </p:txBody>
      </p:sp>
      <p:sp>
        <p:nvSpPr>
          <p:cNvPr id="15" name="Rectangle 14"/>
          <p:cNvSpPr/>
          <p:nvPr/>
        </p:nvSpPr>
        <p:spPr>
          <a:xfrm>
            <a:off x="290513" y="2524840"/>
            <a:ext cx="7253287" cy="1715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0"/>
          </p:cNvCxnSpPr>
          <p:nvPr/>
        </p:nvCxnSpPr>
        <p:spPr>
          <a:xfrm flipH="1" flipV="1">
            <a:off x="2971800" y="1762840"/>
            <a:ext cx="945357" cy="76200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
        <p:nvSpPr>
          <p:cNvPr id="18" name="TextBox 17"/>
          <p:cNvSpPr txBox="1"/>
          <p:nvPr/>
        </p:nvSpPr>
        <p:spPr>
          <a:xfrm>
            <a:off x="457200" y="221218"/>
            <a:ext cx="2740558" cy="369332"/>
          </a:xfrm>
          <a:prstGeom prst="rect">
            <a:avLst/>
          </a:prstGeom>
          <a:noFill/>
        </p:spPr>
        <p:txBody>
          <a:bodyPr wrap="none" rtlCol="0">
            <a:spAutoFit/>
          </a:bodyPr>
          <a:lstStyle/>
          <a:p>
            <a:r>
              <a:rPr lang="en-US" dirty="0" smtClean="0">
                <a:latin typeface="Arial Black" pitchFamily="34" charset="0"/>
              </a:rPr>
              <a:t>Relationship Degree</a:t>
            </a:r>
            <a:endParaRPr lang="en-US" dirty="0">
              <a:latin typeface="Arial Black" pitchFamily="34" charset="0"/>
            </a:endParaRPr>
          </a:p>
        </p:txBody>
      </p:sp>
    </p:spTree>
    <p:extLst>
      <p:ext uri="{BB962C8B-B14F-4D97-AF65-F5344CB8AC3E}">
        <p14:creationId xmlns:p14="http://schemas.microsoft.com/office/powerpoint/2010/main" val="1520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5" grpId="0"/>
      <p:bldP spid="11"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590550"/>
            <a:ext cx="8562975" cy="132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33400" y="4211419"/>
            <a:ext cx="3940759"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Product – Non-obligatory</a:t>
            </a:r>
            <a:endParaRPr lang="en-US" sz="2800" b="1" dirty="0"/>
          </a:p>
        </p:txBody>
      </p:sp>
      <p:sp>
        <p:nvSpPr>
          <p:cNvPr id="15" name="Rectangle 14"/>
          <p:cNvSpPr/>
          <p:nvPr/>
        </p:nvSpPr>
        <p:spPr>
          <a:xfrm>
            <a:off x="290513" y="2343150"/>
            <a:ext cx="7253287" cy="1715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0"/>
          </p:cNvCxnSpPr>
          <p:nvPr/>
        </p:nvCxnSpPr>
        <p:spPr>
          <a:xfrm flipH="1" flipV="1">
            <a:off x="2971800" y="1581150"/>
            <a:ext cx="945357" cy="76200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533400" y="2647950"/>
            <a:ext cx="4625753" cy="369332"/>
          </a:xfrm>
          <a:prstGeom prst="rect">
            <a:avLst/>
          </a:prstGeom>
          <a:noFill/>
        </p:spPr>
        <p:txBody>
          <a:bodyPr wrap="none" rtlCol="0">
            <a:spAutoFit/>
          </a:bodyPr>
          <a:lstStyle/>
          <a:p>
            <a:r>
              <a:rPr lang="en-US" dirty="0" smtClean="0"/>
              <a:t>At </a:t>
            </a:r>
            <a:r>
              <a:rPr lang="en-US" b="1" dirty="0" smtClean="0"/>
              <a:t>least</a:t>
            </a:r>
            <a:r>
              <a:rPr lang="en-US" dirty="0" smtClean="0"/>
              <a:t> how many stocks must a product have?</a:t>
            </a:r>
            <a:endParaRPr lang="en-US" dirty="0"/>
          </a:p>
        </p:txBody>
      </p:sp>
      <p:sp>
        <p:nvSpPr>
          <p:cNvPr id="12" name="TextBox 11"/>
          <p:cNvSpPr txBox="1"/>
          <p:nvPr/>
        </p:nvSpPr>
        <p:spPr>
          <a:xfrm>
            <a:off x="533400" y="3345418"/>
            <a:ext cx="5314981" cy="369332"/>
          </a:xfrm>
          <a:prstGeom prst="rect">
            <a:avLst/>
          </a:prstGeom>
          <a:noFill/>
        </p:spPr>
        <p:txBody>
          <a:bodyPr wrap="none" rtlCol="0">
            <a:spAutoFit/>
          </a:bodyPr>
          <a:lstStyle/>
          <a:p>
            <a:r>
              <a:rPr lang="en-US" dirty="0" smtClean="0"/>
              <a:t>At </a:t>
            </a:r>
            <a:r>
              <a:rPr lang="en-US" b="1" dirty="0" smtClean="0"/>
              <a:t>least</a:t>
            </a:r>
            <a:r>
              <a:rPr lang="en-US" dirty="0" smtClean="0"/>
              <a:t> how many products must a sock be related to?</a:t>
            </a:r>
            <a:endParaRPr lang="en-US" dirty="0"/>
          </a:p>
        </p:txBody>
      </p:sp>
      <p:sp>
        <p:nvSpPr>
          <p:cNvPr id="13" name="TextBox 12"/>
          <p:cNvSpPr txBox="1"/>
          <p:nvPr/>
        </p:nvSpPr>
        <p:spPr>
          <a:xfrm>
            <a:off x="6729668" y="2458819"/>
            <a:ext cx="433132" cy="646331"/>
          </a:xfrm>
          <a:prstGeom prst="rect">
            <a:avLst/>
          </a:prstGeom>
          <a:noFill/>
        </p:spPr>
        <p:txBody>
          <a:bodyPr wrap="none" rtlCol="0">
            <a:spAutoFit/>
          </a:bodyPr>
          <a:lstStyle/>
          <a:p>
            <a:r>
              <a:rPr lang="en-US" sz="3600" b="1" dirty="0" smtClean="0"/>
              <a:t>0</a:t>
            </a:r>
            <a:endParaRPr lang="en-US" sz="3600" b="1" dirty="0"/>
          </a:p>
        </p:txBody>
      </p:sp>
      <p:sp>
        <p:nvSpPr>
          <p:cNvPr id="16" name="TextBox 15"/>
          <p:cNvSpPr txBox="1"/>
          <p:nvPr/>
        </p:nvSpPr>
        <p:spPr>
          <a:xfrm>
            <a:off x="6705600" y="3105150"/>
            <a:ext cx="433132" cy="646331"/>
          </a:xfrm>
          <a:prstGeom prst="rect">
            <a:avLst/>
          </a:prstGeom>
          <a:noFill/>
        </p:spPr>
        <p:txBody>
          <a:bodyPr wrap="none" rtlCol="0">
            <a:spAutoFit/>
          </a:bodyPr>
          <a:lstStyle/>
          <a:p>
            <a:r>
              <a:rPr lang="en-US" sz="3600" b="1" dirty="0" smtClean="0"/>
              <a:t>1</a:t>
            </a:r>
            <a:endParaRPr lang="en-US" sz="3600" b="1" dirty="0"/>
          </a:p>
        </p:txBody>
      </p:sp>
      <p:sp>
        <p:nvSpPr>
          <p:cNvPr id="18" name="TextBox 17"/>
          <p:cNvSpPr txBox="1"/>
          <p:nvPr/>
        </p:nvSpPr>
        <p:spPr>
          <a:xfrm>
            <a:off x="4898441" y="4248150"/>
            <a:ext cx="2898037"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Stock – Obligatory</a:t>
            </a:r>
            <a:endParaRPr lang="en-US" sz="2800" b="1" dirty="0"/>
          </a:p>
        </p:txBody>
      </p:sp>
    </p:spTree>
    <p:extLst>
      <p:ext uri="{BB962C8B-B14F-4D97-AF65-F5344CB8AC3E}">
        <p14:creationId xmlns:p14="http://schemas.microsoft.com/office/powerpoint/2010/main" val="384055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p:bldP spid="16" grpId="0"/>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881188"/>
            <a:ext cx="8543925"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38400" y="666750"/>
            <a:ext cx="928459" cy="769441"/>
          </a:xfrm>
          <a:prstGeom prst="rect">
            <a:avLst/>
          </a:prstGeom>
          <a:noFill/>
        </p:spPr>
        <p:txBody>
          <a:bodyPr wrap="none" rtlCol="0">
            <a:spAutoFit/>
          </a:bodyPr>
          <a:lstStyle/>
          <a:p>
            <a:r>
              <a:rPr lang="en-US" sz="4400" b="1" dirty="0" smtClean="0"/>
              <a:t>1:n</a:t>
            </a:r>
            <a:endParaRPr lang="en-US" sz="4400" b="1" dirty="0"/>
          </a:p>
        </p:txBody>
      </p:sp>
      <p:sp>
        <p:nvSpPr>
          <p:cNvPr id="6" name="TextBox 5"/>
          <p:cNvSpPr txBox="1"/>
          <p:nvPr/>
        </p:nvSpPr>
        <p:spPr>
          <a:xfrm>
            <a:off x="533400" y="4211419"/>
            <a:ext cx="3940759"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Product – Non-obligatory</a:t>
            </a:r>
            <a:endParaRPr lang="en-US" sz="2800" b="1" dirty="0"/>
          </a:p>
        </p:txBody>
      </p:sp>
      <p:sp>
        <p:nvSpPr>
          <p:cNvPr id="7" name="TextBox 6"/>
          <p:cNvSpPr txBox="1"/>
          <p:nvPr/>
        </p:nvSpPr>
        <p:spPr>
          <a:xfrm>
            <a:off x="2902630" y="3562350"/>
            <a:ext cx="2898037"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Stock – Obligatory</a:t>
            </a:r>
            <a:endParaRPr lang="en-US" sz="2800" b="1" dirty="0"/>
          </a:p>
        </p:txBody>
      </p:sp>
      <p:cxnSp>
        <p:nvCxnSpPr>
          <p:cNvPr id="8" name="Straight Arrow Connector 7"/>
          <p:cNvCxnSpPr>
            <a:stCxn id="5" idx="2"/>
          </p:cNvCxnSpPr>
          <p:nvPr/>
        </p:nvCxnSpPr>
        <p:spPr>
          <a:xfrm>
            <a:off x="2902630" y="1436191"/>
            <a:ext cx="754970" cy="9069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H="1" flipV="1">
            <a:off x="2438400" y="2571750"/>
            <a:ext cx="65380" cy="16396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280115" y="2571750"/>
            <a:ext cx="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819150"/>
            <a:ext cx="8543925"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57313" y="2753440"/>
            <a:ext cx="4808881" cy="369332"/>
          </a:xfrm>
          <a:prstGeom prst="rect">
            <a:avLst/>
          </a:prstGeom>
          <a:noFill/>
        </p:spPr>
        <p:txBody>
          <a:bodyPr wrap="none" rtlCol="0">
            <a:spAutoFit/>
          </a:bodyPr>
          <a:lstStyle/>
          <a:p>
            <a:r>
              <a:rPr lang="en-US" dirty="0" smtClean="0"/>
              <a:t>At most how many stocks can a warehouse have?</a:t>
            </a:r>
            <a:endParaRPr lang="en-US" dirty="0"/>
          </a:p>
        </p:txBody>
      </p:sp>
      <p:sp>
        <p:nvSpPr>
          <p:cNvPr id="7" name="TextBox 6"/>
          <p:cNvSpPr txBox="1"/>
          <p:nvPr/>
        </p:nvSpPr>
        <p:spPr>
          <a:xfrm>
            <a:off x="1357313" y="3563839"/>
            <a:ext cx="5517344" cy="369332"/>
          </a:xfrm>
          <a:prstGeom prst="rect">
            <a:avLst/>
          </a:prstGeom>
          <a:noFill/>
        </p:spPr>
        <p:txBody>
          <a:bodyPr wrap="none" rtlCol="0">
            <a:spAutoFit/>
          </a:bodyPr>
          <a:lstStyle/>
          <a:p>
            <a:r>
              <a:rPr lang="en-US" dirty="0" smtClean="0"/>
              <a:t>At most how many warehouses can a stock be related to?</a:t>
            </a:r>
            <a:endParaRPr lang="en-US" dirty="0"/>
          </a:p>
        </p:txBody>
      </p:sp>
      <p:sp>
        <p:nvSpPr>
          <p:cNvPr id="5" name="TextBox 4"/>
          <p:cNvSpPr txBox="1"/>
          <p:nvPr/>
        </p:nvSpPr>
        <p:spPr>
          <a:xfrm>
            <a:off x="7529513" y="2524840"/>
            <a:ext cx="433132" cy="646331"/>
          </a:xfrm>
          <a:prstGeom prst="rect">
            <a:avLst/>
          </a:prstGeom>
          <a:noFill/>
        </p:spPr>
        <p:txBody>
          <a:bodyPr wrap="none" rtlCol="0">
            <a:spAutoFit/>
          </a:bodyPr>
          <a:lstStyle/>
          <a:p>
            <a:r>
              <a:rPr lang="en-US" sz="3600" b="1" dirty="0" smtClean="0"/>
              <a:t>n</a:t>
            </a:r>
            <a:endParaRPr lang="en-US" sz="3600" b="1" dirty="0"/>
          </a:p>
        </p:txBody>
      </p:sp>
      <p:sp>
        <p:nvSpPr>
          <p:cNvPr id="11" name="TextBox 10"/>
          <p:cNvSpPr txBox="1"/>
          <p:nvPr/>
        </p:nvSpPr>
        <p:spPr>
          <a:xfrm>
            <a:off x="7529513" y="3286840"/>
            <a:ext cx="433132" cy="646331"/>
          </a:xfrm>
          <a:prstGeom prst="rect">
            <a:avLst/>
          </a:prstGeom>
          <a:noFill/>
        </p:spPr>
        <p:txBody>
          <a:bodyPr wrap="none" rtlCol="0">
            <a:spAutoFit/>
          </a:bodyPr>
          <a:lstStyle/>
          <a:p>
            <a:r>
              <a:rPr lang="en-US" sz="3600" b="1" dirty="0" smtClean="0"/>
              <a:t>1</a:t>
            </a:r>
            <a:endParaRPr lang="en-US" sz="3600" b="1" dirty="0"/>
          </a:p>
        </p:txBody>
      </p:sp>
      <p:sp>
        <p:nvSpPr>
          <p:cNvPr id="14" name="TextBox 13"/>
          <p:cNvSpPr txBox="1"/>
          <p:nvPr/>
        </p:nvSpPr>
        <p:spPr>
          <a:xfrm>
            <a:off x="4862513" y="4324350"/>
            <a:ext cx="928459" cy="769441"/>
          </a:xfrm>
          <a:prstGeom prst="rect">
            <a:avLst/>
          </a:prstGeom>
          <a:noFill/>
        </p:spPr>
        <p:txBody>
          <a:bodyPr wrap="none" rtlCol="0">
            <a:spAutoFit/>
          </a:bodyPr>
          <a:lstStyle/>
          <a:p>
            <a:r>
              <a:rPr lang="en-US" sz="4400" b="1" dirty="0" smtClean="0"/>
              <a:t>1:n</a:t>
            </a:r>
            <a:endParaRPr lang="en-US" sz="4400" b="1" dirty="0"/>
          </a:p>
        </p:txBody>
      </p:sp>
      <p:sp>
        <p:nvSpPr>
          <p:cNvPr id="15" name="Rectangle 14"/>
          <p:cNvSpPr/>
          <p:nvPr/>
        </p:nvSpPr>
        <p:spPr>
          <a:xfrm>
            <a:off x="1281113" y="2524840"/>
            <a:ext cx="7253287" cy="1715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0"/>
          </p:cNvCxnSpPr>
          <p:nvPr/>
        </p:nvCxnSpPr>
        <p:spPr>
          <a:xfrm flipV="1">
            <a:off x="4907757" y="1762840"/>
            <a:ext cx="1340643" cy="76200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
        <p:nvSpPr>
          <p:cNvPr id="18" name="TextBox 17"/>
          <p:cNvSpPr txBox="1"/>
          <p:nvPr/>
        </p:nvSpPr>
        <p:spPr>
          <a:xfrm>
            <a:off x="457200" y="221218"/>
            <a:ext cx="2740558" cy="369332"/>
          </a:xfrm>
          <a:prstGeom prst="rect">
            <a:avLst/>
          </a:prstGeom>
          <a:noFill/>
        </p:spPr>
        <p:txBody>
          <a:bodyPr wrap="none" rtlCol="0">
            <a:spAutoFit/>
          </a:bodyPr>
          <a:lstStyle/>
          <a:p>
            <a:r>
              <a:rPr lang="en-US" dirty="0" smtClean="0">
                <a:latin typeface="Arial Black" pitchFamily="34" charset="0"/>
              </a:rPr>
              <a:t>Relationship Degree</a:t>
            </a:r>
            <a:endParaRPr lang="en-US" dirty="0">
              <a:latin typeface="Arial Black" pitchFamily="34" charset="0"/>
            </a:endParaRPr>
          </a:p>
        </p:txBody>
      </p:sp>
    </p:spTree>
    <p:extLst>
      <p:ext uri="{BB962C8B-B14F-4D97-AF65-F5344CB8AC3E}">
        <p14:creationId xmlns:p14="http://schemas.microsoft.com/office/powerpoint/2010/main" val="92865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5" grpId="0"/>
      <p:bldP spid="11"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666750"/>
            <a:ext cx="8543925"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295400" y="4211419"/>
            <a:ext cx="4388189"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Warehouse– Non-obligatory</a:t>
            </a:r>
            <a:endParaRPr lang="en-US" sz="2800" b="1" dirty="0"/>
          </a:p>
        </p:txBody>
      </p:sp>
      <p:sp>
        <p:nvSpPr>
          <p:cNvPr id="15" name="Rectangle 14"/>
          <p:cNvSpPr/>
          <p:nvPr/>
        </p:nvSpPr>
        <p:spPr>
          <a:xfrm>
            <a:off x="1409435" y="2343150"/>
            <a:ext cx="7253287" cy="1715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0"/>
          </p:cNvCxnSpPr>
          <p:nvPr/>
        </p:nvCxnSpPr>
        <p:spPr>
          <a:xfrm flipV="1">
            <a:off x="5036079" y="1581150"/>
            <a:ext cx="1151509" cy="76200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1561835" y="2647950"/>
            <a:ext cx="4934877" cy="369332"/>
          </a:xfrm>
          <a:prstGeom prst="rect">
            <a:avLst/>
          </a:prstGeom>
          <a:noFill/>
        </p:spPr>
        <p:txBody>
          <a:bodyPr wrap="none" rtlCol="0">
            <a:spAutoFit/>
          </a:bodyPr>
          <a:lstStyle/>
          <a:p>
            <a:r>
              <a:rPr lang="en-US" dirty="0" smtClean="0"/>
              <a:t>At </a:t>
            </a:r>
            <a:r>
              <a:rPr lang="en-US" b="1" dirty="0" smtClean="0"/>
              <a:t>least</a:t>
            </a:r>
            <a:r>
              <a:rPr lang="en-US" dirty="0" smtClean="0"/>
              <a:t> how many stocks must a warehouse have?</a:t>
            </a:r>
            <a:endParaRPr lang="en-US" dirty="0"/>
          </a:p>
        </p:txBody>
      </p:sp>
      <p:sp>
        <p:nvSpPr>
          <p:cNvPr id="12" name="TextBox 11"/>
          <p:cNvSpPr txBox="1"/>
          <p:nvPr/>
        </p:nvSpPr>
        <p:spPr>
          <a:xfrm>
            <a:off x="1561835" y="3345418"/>
            <a:ext cx="5571205" cy="369332"/>
          </a:xfrm>
          <a:prstGeom prst="rect">
            <a:avLst/>
          </a:prstGeom>
          <a:noFill/>
        </p:spPr>
        <p:txBody>
          <a:bodyPr wrap="none" rtlCol="0">
            <a:spAutoFit/>
          </a:bodyPr>
          <a:lstStyle/>
          <a:p>
            <a:r>
              <a:rPr lang="en-US" dirty="0" smtClean="0"/>
              <a:t>At </a:t>
            </a:r>
            <a:r>
              <a:rPr lang="en-US" b="1" dirty="0" smtClean="0"/>
              <a:t>least</a:t>
            </a:r>
            <a:r>
              <a:rPr lang="en-US" dirty="0" smtClean="0"/>
              <a:t> how many warehouses must a sock be related to?</a:t>
            </a:r>
            <a:endParaRPr lang="en-US" dirty="0"/>
          </a:p>
        </p:txBody>
      </p:sp>
      <p:sp>
        <p:nvSpPr>
          <p:cNvPr id="13" name="TextBox 12"/>
          <p:cNvSpPr txBox="1"/>
          <p:nvPr/>
        </p:nvSpPr>
        <p:spPr>
          <a:xfrm>
            <a:off x="7758103" y="2458819"/>
            <a:ext cx="433132" cy="646331"/>
          </a:xfrm>
          <a:prstGeom prst="rect">
            <a:avLst/>
          </a:prstGeom>
          <a:noFill/>
        </p:spPr>
        <p:txBody>
          <a:bodyPr wrap="none" rtlCol="0">
            <a:spAutoFit/>
          </a:bodyPr>
          <a:lstStyle/>
          <a:p>
            <a:r>
              <a:rPr lang="en-US" sz="3600" b="1" dirty="0" smtClean="0"/>
              <a:t>0</a:t>
            </a:r>
            <a:endParaRPr lang="en-US" sz="3600" b="1" dirty="0"/>
          </a:p>
        </p:txBody>
      </p:sp>
      <p:sp>
        <p:nvSpPr>
          <p:cNvPr id="16" name="TextBox 15"/>
          <p:cNvSpPr txBox="1"/>
          <p:nvPr/>
        </p:nvSpPr>
        <p:spPr>
          <a:xfrm>
            <a:off x="7734035" y="3144619"/>
            <a:ext cx="433132" cy="646331"/>
          </a:xfrm>
          <a:prstGeom prst="rect">
            <a:avLst/>
          </a:prstGeom>
          <a:noFill/>
        </p:spPr>
        <p:txBody>
          <a:bodyPr wrap="none" rtlCol="0">
            <a:spAutoFit/>
          </a:bodyPr>
          <a:lstStyle/>
          <a:p>
            <a:r>
              <a:rPr lang="en-US" sz="3600" b="1" dirty="0" smtClean="0"/>
              <a:t>1</a:t>
            </a:r>
            <a:endParaRPr lang="en-US" sz="3600" b="1" dirty="0"/>
          </a:p>
        </p:txBody>
      </p:sp>
      <p:sp>
        <p:nvSpPr>
          <p:cNvPr id="18" name="TextBox 17"/>
          <p:cNvSpPr txBox="1"/>
          <p:nvPr/>
        </p:nvSpPr>
        <p:spPr>
          <a:xfrm>
            <a:off x="6017363" y="4248150"/>
            <a:ext cx="2898037"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Stock – Obligatory</a:t>
            </a:r>
            <a:endParaRPr lang="en-US" sz="2800" b="1" dirty="0"/>
          </a:p>
        </p:txBody>
      </p:sp>
    </p:spTree>
    <p:extLst>
      <p:ext uri="{BB962C8B-B14F-4D97-AF65-F5344CB8AC3E}">
        <p14:creationId xmlns:p14="http://schemas.microsoft.com/office/powerpoint/2010/main" val="8155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P spid="12" grpId="0"/>
      <p:bldP spid="13" grpId="0"/>
      <p:bldP spid="16"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09550"/>
            <a:ext cx="8560292" cy="461665"/>
          </a:xfrm>
          <a:prstGeom prst="rect">
            <a:avLst/>
          </a:prstGeom>
          <a:noFill/>
        </p:spPr>
        <p:txBody>
          <a:bodyPr wrap="none" rtlCol="0">
            <a:spAutoFit/>
          </a:bodyPr>
          <a:lstStyle/>
          <a:p>
            <a:r>
              <a:rPr lang="en-US" sz="2400" dirty="0" smtClean="0">
                <a:latin typeface="Arial Black" pitchFamily="34" charset="0"/>
              </a:rPr>
              <a:t>Recap 2 -- Implicit Foreign Key in 1:n Relationship</a:t>
            </a:r>
            <a:endParaRPr lang="en-US" sz="2400" dirty="0">
              <a:latin typeface="Arial Black"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34432"/>
          <a:stretch/>
        </p:blipFill>
        <p:spPr>
          <a:xfrm>
            <a:off x="1752600" y="590550"/>
            <a:ext cx="6734175" cy="1505122"/>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151766"/>
            <a:ext cx="1981200" cy="943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3133725"/>
            <a:ext cx="3714750" cy="1343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Line Callout 2 5"/>
          <p:cNvSpPr/>
          <p:nvPr/>
        </p:nvSpPr>
        <p:spPr>
          <a:xfrm>
            <a:off x="306373" y="2038005"/>
            <a:ext cx="1765716" cy="2029170"/>
          </a:xfrm>
          <a:prstGeom prst="borderCallout2">
            <a:avLst>
              <a:gd name="adj1" fmla="val 161"/>
              <a:gd name="adj2" fmla="val 49499"/>
              <a:gd name="adj3" fmla="val -23947"/>
              <a:gd name="adj4" fmla="val 59314"/>
              <a:gd name="adj5" fmla="val -38162"/>
              <a:gd name="adj6" fmla="val 117482"/>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1:n relationship -- primary key of entity type on the 1 side is </a:t>
            </a:r>
            <a:r>
              <a:rPr lang="en-US" sz="1600" b="1" dirty="0" smtClean="0">
                <a:solidFill>
                  <a:srgbClr val="FF0000"/>
                </a:solidFill>
              </a:rPr>
              <a:t>implicitly</a:t>
            </a:r>
            <a:r>
              <a:rPr lang="en-US" sz="1600" dirty="0" smtClean="0">
                <a:solidFill>
                  <a:srgbClr val="FF0000"/>
                </a:solidFill>
              </a:rPr>
              <a:t> a </a:t>
            </a:r>
            <a:r>
              <a:rPr lang="en-US" sz="1600" b="1" dirty="0" smtClean="0">
                <a:solidFill>
                  <a:srgbClr val="FF0000"/>
                </a:solidFill>
              </a:rPr>
              <a:t>FOREIGN KEY</a:t>
            </a:r>
            <a:r>
              <a:rPr lang="en-US" sz="1600" dirty="0" smtClean="0">
                <a:solidFill>
                  <a:srgbClr val="FF0000"/>
                </a:solidFill>
              </a:rPr>
              <a:t> attribute of the entity type on the n side.</a:t>
            </a:r>
            <a:endParaRPr lang="en-US" sz="1600" dirty="0">
              <a:solidFill>
                <a:srgbClr val="FF0000"/>
              </a:solidFill>
            </a:endParaRPr>
          </a:p>
        </p:txBody>
      </p:sp>
      <p:sp>
        <p:nvSpPr>
          <p:cNvPr id="7" name="Rounded Rectangle 6"/>
          <p:cNvSpPr/>
          <p:nvPr/>
        </p:nvSpPr>
        <p:spPr>
          <a:xfrm>
            <a:off x="5486400" y="2952750"/>
            <a:ext cx="685800" cy="1676400"/>
          </a:xfrm>
          <a:prstGeom prst="roundRect">
            <a:avLst/>
          </a:prstGeom>
          <a:solidFill>
            <a:srgbClr val="FFFF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84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24050"/>
            <a:ext cx="8839200" cy="133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62600" y="282029"/>
            <a:ext cx="928459" cy="769441"/>
          </a:xfrm>
          <a:prstGeom prst="rect">
            <a:avLst/>
          </a:prstGeom>
          <a:noFill/>
        </p:spPr>
        <p:txBody>
          <a:bodyPr wrap="none" rtlCol="0">
            <a:spAutoFit/>
          </a:bodyPr>
          <a:lstStyle/>
          <a:p>
            <a:r>
              <a:rPr lang="en-US" sz="4400" b="1" dirty="0" smtClean="0"/>
              <a:t>1:n</a:t>
            </a:r>
            <a:endParaRPr lang="en-US" sz="4400" b="1" dirty="0"/>
          </a:p>
        </p:txBody>
      </p:sp>
      <p:sp>
        <p:nvSpPr>
          <p:cNvPr id="6" name="TextBox 5"/>
          <p:cNvSpPr txBox="1"/>
          <p:nvPr/>
        </p:nvSpPr>
        <p:spPr>
          <a:xfrm>
            <a:off x="4572000" y="4211419"/>
            <a:ext cx="4388189"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Warehouse– Non-obligatory</a:t>
            </a:r>
            <a:endParaRPr lang="en-US" sz="2800" b="1" dirty="0"/>
          </a:p>
        </p:txBody>
      </p:sp>
      <p:sp>
        <p:nvSpPr>
          <p:cNvPr id="7" name="TextBox 6"/>
          <p:cNvSpPr txBox="1"/>
          <p:nvPr/>
        </p:nvSpPr>
        <p:spPr>
          <a:xfrm>
            <a:off x="3733800" y="3562350"/>
            <a:ext cx="2898037"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b="1" dirty="0" smtClean="0"/>
              <a:t>Stock – Obligatory</a:t>
            </a:r>
            <a:endParaRPr lang="en-US" sz="2800" b="1" dirty="0"/>
          </a:p>
        </p:txBody>
      </p:sp>
      <p:cxnSp>
        <p:nvCxnSpPr>
          <p:cNvPr id="8" name="Straight Arrow Connector 7"/>
          <p:cNvCxnSpPr>
            <a:stCxn id="5" idx="2"/>
          </p:cNvCxnSpPr>
          <p:nvPr/>
        </p:nvCxnSpPr>
        <p:spPr>
          <a:xfrm flipH="1">
            <a:off x="5638800" y="1051470"/>
            <a:ext cx="388030" cy="12154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V="1">
            <a:off x="6766095" y="2495550"/>
            <a:ext cx="91905" cy="1715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V="1">
            <a:off x="5182819" y="2495550"/>
            <a:ext cx="844010" cy="1066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02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8839200" cy="133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Oval 1"/>
          <p:cNvSpPr/>
          <p:nvPr/>
        </p:nvSpPr>
        <p:spPr>
          <a:xfrm>
            <a:off x="5486400" y="1428750"/>
            <a:ext cx="457200" cy="438150"/>
          </a:xfrm>
          <a:prstGeom prst="ellipse">
            <a:avLst/>
          </a:pr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81400" y="1428750"/>
            <a:ext cx="457200" cy="438150"/>
          </a:xfrm>
          <a:prstGeom prst="ellipse">
            <a:avLst/>
          </a:pr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438150"/>
            <a:ext cx="3093283" cy="369332"/>
          </a:xfrm>
          <a:prstGeom prst="rect">
            <a:avLst/>
          </a:prstGeom>
          <a:noFill/>
        </p:spPr>
        <p:txBody>
          <a:bodyPr wrap="none" rtlCol="0">
            <a:spAutoFit/>
          </a:bodyPr>
          <a:lstStyle/>
          <a:p>
            <a:r>
              <a:rPr lang="en-US" dirty="0" smtClean="0">
                <a:latin typeface="Arial Black" pitchFamily="34" charset="0"/>
              </a:rPr>
              <a:t>Primary Key for Stock?</a:t>
            </a:r>
            <a:endParaRPr lang="en-US" dirty="0">
              <a:latin typeface="Arial Black" pitchFamily="34" charset="0"/>
            </a:endParaRPr>
          </a:p>
        </p:txBody>
      </p:sp>
      <p:cxnSp>
        <p:nvCxnSpPr>
          <p:cNvPr id="13" name="Straight Arrow Connector 12"/>
          <p:cNvCxnSpPr>
            <a:stCxn id="12" idx="3"/>
          </p:cNvCxnSpPr>
          <p:nvPr/>
        </p:nvCxnSpPr>
        <p:spPr>
          <a:xfrm>
            <a:off x="3648355" y="1802734"/>
            <a:ext cx="237845" cy="17596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4"/>
          </p:cNvCxnSpPr>
          <p:nvPr/>
        </p:nvCxnSpPr>
        <p:spPr>
          <a:xfrm flipH="1">
            <a:off x="5486400" y="1866900"/>
            <a:ext cx="228600" cy="16954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0" y="3867150"/>
            <a:ext cx="4778937" cy="369332"/>
          </a:xfrm>
          <a:prstGeom prst="rect">
            <a:avLst/>
          </a:prstGeom>
          <a:noFill/>
        </p:spPr>
        <p:txBody>
          <a:bodyPr wrap="none" rtlCol="0">
            <a:spAutoFit/>
          </a:bodyPr>
          <a:lstStyle/>
          <a:p>
            <a:r>
              <a:rPr lang="en-US" dirty="0" smtClean="0"/>
              <a:t>From key migrations: </a:t>
            </a:r>
            <a:r>
              <a:rPr lang="en-US" dirty="0" err="1" smtClean="0"/>
              <a:t>product_id</a:t>
            </a:r>
            <a:r>
              <a:rPr lang="en-US" dirty="0" smtClean="0"/>
              <a:t> + </a:t>
            </a:r>
            <a:r>
              <a:rPr lang="en-US" dirty="0" err="1" smtClean="0"/>
              <a:t>warehouse_id</a:t>
            </a:r>
            <a:endParaRPr lang="en-US" dirty="0"/>
          </a:p>
        </p:txBody>
      </p:sp>
    </p:spTree>
    <p:extLst>
      <p:ext uri="{BB962C8B-B14F-4D97-AF65-F5344CB8AC3E}">
        <p14:creationId xmlns:p14="http://schemas.microsoft.com/office/powerpoint/2010/main" val="240622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19150"/>
            <a:ext cx="8839200" cy="133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5594688" y="3007242"/>
            <a:ext cx="3352184" cy="1030472"/>
          </a:xfrm>
          <a:prstGeom prst="borderCallout2">
            <a:avLst>
              <a:gd name="adj1" fmla="val 52851"/>
              <a:gd name="adj2" fmla="val -542"/>
              <a:gd name="adj3" fmla="val 50358"/>
              <a:gd name="adj4" fmla="val -13878"/>
              <a:gd name="adj5" fmla="val -99888"/>
              <a:gd name="adj6" fmla="val -33909"/>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Entity type created to replace m:n relationship: </a:t>
            </a:r>
            <a:r>
              <a:rPr lang="en-US" sz="1600" b="1" i="1" dirty="0" smtClean="0">
                <a:solidFill>
                  <a:srgbClr val="FF0000"/>
                </a:solidFill>
              </a:rPr>
              <a:t>Associative Entity</a:t>
            </a:r>
            <a:endParaRPr lang="en-US" sz="1600" dirty="0">
              <a:solidFill>
                <a:srgbClr val="FF0000"/>
              </a:solidFill>
            </a:endParaRPr>
          </a:p>
        </p:txBody>
      </p:sp>
    </p:spTree>
    <p:extLst>
      <p:ext uri="{BB962C8B-B14F-4D97-AF65-F5344CB8AC3E}">
        <p14:creationId xmlns:p14="http://schemas.microsoft.com/office/powerpoint/2010/main" val="12473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23950"/>
            <a:ext cx="8839200" cy="133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Line Callout 1 2"/>
          <p:cNvSpPr/>
          <p:nvPr/>
        </p:nvSpPr>
        <p:spPr>
          <a:xfrm>
            <a:off x="2819400" y="3181350"/>
            <a:ext cx="3810000" cy="1524000"/>
          </a:xfrm>
          <a:prstGeom prst="borderCallout1">
            <a:avLst>
              <a:gd name="adj1" fmla="val 2566"/>
              <a:gd name="adj2" fmla="val 50034"/>
              <a:gd name="adj3" fmla="val -50766"/>
              <a:gd name="adj4" fmla="val 48962"/>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Cardinality notation on associative entities always the same: crow-feet and solid half-lines on both sides.</a:t>
            </a:r>
          </a:p>
          <a:p>
            <a:endParaRPr lang="en-US" sz="1600" dirty="0">
              <a:solidFill>
                <a:srgbClr val="FF0000"/>
              </a:solidFill>
            </a:endParaRPr>
          </a:p>
          <a:p>
            <a:r>
              <a:rPr lang="en-US" sz="1600" dirty="0">
                <a:solidFill>
                  <a:srgbClr val="FF0000"/>
                </a:solidFill>
              </a:rPr>
              <a:t>K</a:t>
            </a:r>
            <a:r>
              <a:rPr lang="en-US" sz="1600" dirty="0" smtClean="0">
                <a:solidFill>
                  <a:srgbClr val="FF0000"/>
                </a:solidFill>
              </a:rPr>
              <a:t>ey migrations from both ends – if we do not give it its own primary key</a:t>
            </a:r>
            <a:endParaRPr lang="en-US" sz="1600" dirty="0">
              <a:solidFill>
                <a:srgbClr val="FF0000"/>
              </a:solidFill>
            </a:endParaRPr>
          </a:p>
        </p:txBody>
      </p:sp>
      <p:sp>
        <p:nvSpPr>
          <p:cNvPr id="4" name="Oval 3"/>
          <p:cNvSpPr/>
          <p:nvPr/>
        </p:nvSpPr>
        <p:spPr>
          <a:xfrm>
            <a:off x="3429000" y="1352550"/>
            <a:ext cx="762000" cy="438150"/>
          </a:xfrm>
          <a:prstGeom prst="ellipse">
            <a:avLst/>
          </a:prstGeom>
          <a:solidFill>
            <a:srgbClr val="FFFF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105400" y="1352550"/>
            <a:ext cx="762000" cy="438150"/>
          </a:xfrm>
          <a:prstGeom prst="ellipse">
            <a:avLst/>
          </a:prstGeom>
          <a:solidFill>
            <a:srgbClr val="FFFF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4684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85750"/>
            <a:ext cx="8382000" cy="2215991"/>
          </a:xfrm>
          <a:prstGeom prst="rect">
            <a:avLst/>
          </a:prstGeom>
          <a:noFill/>
        </p:spPr>
        <p:txBody>
          <a:bodyPr wrap="square" rtlCol="0">
            <a:spAutoFit/>
          </a:bodyPr>
          <a:lstStyle/>
          <a:p>
            <a:pPr>
              <a:spcAft>
                <a:spcPts val="1200"/>
              </a:spcAft>
            </a:pPr>
            <a:r>
              <a:rPr lang="en-US" b="1" dirty="0" smtClean="0"/>
              <a:t>Hollywood scenario:</a:t>
            </a:r>
            <a:r>
              <a:rPr lang="en-US" dirty="0" smtClean="0"/>
              <a:t> </a:t>
            </a:r>
          </a:p>
          <a:p>
            <a:pPr marL="285750" indent="-285750">
              <a:spcAft>
                <a:spcPts val="600"/>
              </a:spcAft>
              <a:buFont typeface="Arial" pitchFamily="34" charset="0"/>
              <a:buChar char="•"/>
            </a:pPr>
            <a:r>
              <a:rPr lang="en-US" dirty="0" smtClean="0"/>
              <a:t>A film studio produces many films.</a:t>
            </a:r>
          </a:p>
          <a:p>
            <a:pPr marL="285750" indent="-285750">
              <a:spcAft>
                <a:spcPts val="600"/>
              </a:spcAft>
              <a:buFont typeface="Arial" pitchFamily="34" charset="0"/>
              <a:buChar char="•"/>
            </a:pPr>
            <a:r>
              <a:rPr lang="en-US" dirty="0" smtClean="0"/>
              <a:t>The studio has signed on many actors.</a:t>
            </a:r>
          </a:p>
          <a:p>
            <a:pPr marL="285750" indent="-285750">
              <a:spcAft>
                <a:spcPts val="600"/>
              </a:spcAft>
              <a:buFont typeface="Arial" pitchFamily="34" charset="0"/>
              <a:buChar char="•"/>
            </a:pPr>
            <a:r>
              <a:rPr lang="en-US" dirty="0" smtClean="0"/>
              <a:t>Each actor might have a role on several films. </a:t>
            </a:r>
          </a:p>
          <a:p>
            <a:pPr marL="285750" indent="-285750">
              <a:spcAft>
                <a:spcPts val="600"/>
              </a:spcAft>
              <a:buFont typeface="Arial" pitchFamily="34" charset="0"/>
              <a:buChar char="•"/>
            </a:pPr>
            <a:r>
              <a:rPr lang="en-US" dirty="0" smtClean="0"/>
              <a:t>Each film must involve one or more actors playing roles.</a:t>
            </a:r>
          </a:p>
          <a:p>
            <a:pPr marL="285750" indent="-285750">
              <a:spcAft>
                <a:spcPts val="600"/>
              </a:spcAft>
              <a:buFont typeface="Arial" pitchFamily="34" charset="0"/>
              <a:buChar char="•"/>
            </a:pPr>
            <a:r>
              <a:rPr lang="en-US" dirty="0" smtClean="0"/>
              <a:t>Some actors might not yet have acted in any films.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28950"/>
            <a:ext cx="7143750" cy="1438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62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458"/>
                                        </p:tgtEl>
                                        <p:attrNameLst>
                                          <p:attrName>style.visibility</p:attrName>
                                        </p:attrNameLst>
                                      </p:cBhvr>
                                      <p:to>
                                        <p:strVal val="visible"/>
                                      </p:to>
                                    </p:set>
                                    <p:animEffect transition="in" filter="fade">
                                      <p:cBhvr>
                                        <p:cTn id="3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628775"/>
            <a:ext cx="8915400" cy="1885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096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61" y="1370281"/>
            <a:ext cx="8696325" cy="126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914400" y="3409950"/>
            <a:ext cx="3352184" cy="609600"/>
          </a:xfrm>
          <a:prstGeom prst="borderCallout2">
            <a:avLst>
              <a:gd name="adj1" fmla="val -1366"/>
              <a:gd name="adj2" fmla="val 48426"/>
              <a:gd name="adj3" fmla="val -110486"/>
              <a:gd name="adj4" fmla="val 49550"/>
              <a:gd name="adj5" fmla="val -222779"/>
              <a:gd name="adj6" fmla="val 42337"/>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Each film must have at least one actor</a:t>
            </a:r>
            <a:endParaRPr lang="en-US" sz="1600" dirty="0">
              <a:solidFill>
                <a:srgbClr val="FF0000"/>
              </a:solidFill>
            </a:endParaRPr>
          </a:p>
        </p:txBody>
      </p:sp>
      <p:sp>
        <p:nvSpPr>
          <p:cNvPr id="4" name="Line Callout 2 3"/>
          <p:cNvSpPr/>
          <p:nvPr/>
        </p:nvSpPr>
        <p:spPr>
          <a:xfrm>
            <a:off x="4648816" y="3486150"/>
            <a:ext cx="3352184" cy="609600"/>
          </a:xfrm>
          <a:prstGeom prst="borderCallout2">
            <a:avLst>
              <a:gd name="adj1" fmla="val -1366"/>
              <a:gd name="adj2" fmla="val 48426"/>
              <a:gd name="adj3" fmla="val -110486"/>
              <a:gd name="adj4" fmla="val 49550"/>
              <a:gd name="adj5" fmla="val -224586"/>
              <a:gd name="adj6" fmla="val 52525"/>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An actor might not have any roles yet</a:t>
            </a:r>
            <a:endParaRPr lang="en-US" sz="1600" dirty="0">
              <a:solidFill>
                <a:srgbClr val="FF0000"/>
              </a:solidFill>
            </a:endParaRPr>
          </a:p>
        </p:txBody>
      </p:sp>
    </p:spTree>
    <p:extLst>
      <p:ext uri="{BB962C8B-B14F-4D97-AF65-F5344CB8AC3E}">
        <p14:creationId xmlns:p14="http://schemas.microsoft.com/office/powerpoint/2010/main" val="336365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61" y="1370281"/>
            <a:ext cx="8696325" cy="126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914400" y="3409950"/>
            <a:ext cx="3352184" cy="609600"/>
          </a:xfrm>
          <a:prstGeom prst="borderCallout2">
            <a:avLst>
              <a:gd name="adj1" fmla="val -1366"/>
              <a:gd name="adj2" fmla="val 48426"/>
              <a:gd name="adj3" fmla="val -110486"/>
              <a:gd name="adj4" fmla="val 49550"/>
              <a:gd name="adj5" fmla="val -233623"/>
              <a:gd name="adj6" fmla="val 67972"/>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Each role must be in some film</a:t>
            </a:r>
            <a:endParaRPr lang="en-US" sz="1600" dirty="0">
              <a:solidFill>
                <a:srgbClr val="FF0000"/>
              </a:solidFill>
            </a:endParaRPr>
          </a:p>
        </p:txBody>
      </p:sp>
      <p:sp>
        <p:nvSpPr>
          <p:cNvPr id="4" name="Line Callout 2 3"/>
          <p:cNvSpPr/>
          <p:nvPr/>
        </p:nvSpPr>
        <p:spPr>
          <a:xfrm>
            <a:off x="4648816" y="3486150"/>
            <a:ext cx="2818784" cy="609600"/>
          </a:xfrm>
          <a:prstGeom prst="borderCallout2">
            <a:avLst>
              <a:gd name="adj1" fmla="val -1366"/>
              <a:gd name="adj2" fmla="val 48426"/>
              <a:gd name="adj3" fmla="val -110486"/>
              <a:gd name="adj4" fmla="val 49550"/>
              <a:gd name="adj5" fmla="val -220972"/>
              <a:gd name="adj6" fmla="val 35719"/>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Each role must involve an actor</a:t>
            </a:r>
            <a:endParaRPr lang="en-US" sz="1600" dirty="0">
              <a:solidFill>
                <a:srgbClr val="FF0000"/>
              </a:solidFill>
            </a:endParaRPr>
          </a:p>
        </p:txBody>
      </p:sp>
    </p:spTree>
    <p:extLst>
      <p:ext uri="{BB962C8B-B14F-4D97-AF65-F5344CB8AC3E}">
        <p14:creationId xmlns:p14="http://schemas.microsoft.com/office/powerpoint/2010/main" val="412103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61" y="1370281"/>
            <a:ext cx="8696325" cy="126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69188" y="3790950"/>
            <a:ext cx="3884012" cy="369332"/>
          </a:xfrm>
          <a:prstGeom prst="rect">
            <a:avLst/>
          </a:prstGeom>
          <a:noFill/>
        </p:spPr>
        <p:txBody>
          <a:bodyPr wrap="none" rtlCol="0">
            <a:spAutoFit/>
          </a:bodyPr>
          <a:lstStyle/>
          <a:p>
            <a:r>
              <a:rPr lang="en-US" dirty="0" smtClean="0"/>
              <a:t>Primary key for Role: </a:t>
            </a:r>
            <a:r>
              <a:rPr lang="en-US" dirty="0" err="1" smtClean="0"/>
              <a:t>film_id</a:t>
            </a:r>
            <a:r>
              <a:rPr lang="en-US" dirty="0" smtClean="0"/>
              <a:t> + </a:t>
            </a:r>
            <a:r>
              <a:rPr lang="en-US" dirty="0" err="1" smtClean="0"/>
              <a:t>actor_id</a:t>
            </a:r>
            <a:r>
              <a:rPr lang="en-US" dirty="0" smtClean="0"/>
              <a:t> </a:t>
            </a:r>
            <a:endParaRPr lang="en-US" dirty="0"/>
          </a:p>
        </p:txBody>
      </p:sp>
      <p:sp>
        <p:nvSpPr>
          <p:cNvPr id="6" name="Oval 5"/>
          <p:cNvSpPr/>
          <p:nvPr/>
        </p:nvSpPr>
        <p:spPr>
          <a:xfrm>
            <a:off x="3390900" y="1674562"/>
            <a:ext cx="190500" cy="438150"/>
          </a:xfrm>
          <a:prstGeom prst="ellipse">
            <a:avLst/>
          </a:prstGeom>
          <a:solidFill>
            <a:srgbClr val="FFFF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00949" y="1828800"/>
            <a:ext cx="152400" cy="438150"/>
          </a:xfrm>
          <a:prstGeom prst="ellipse">
            <a:avLst/>
          </a:prstGeom>
          <a:solidFill>
            <a:srgbClr val="FFFF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82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2126218"/>
            <a:ext cx="1569660" cy="369332"/>
          </a:xfrm>
          <a:prstGeom prst="rect">
            <a:avLst/>
          </a:prstGeom>
          <a:noFill/>
        </p:spPr>
        <p:txBody>
          <a:bodyPr wrap="none" rtlCol="0">
            <a:spAutoFit/>
          </a:bodyPr>
          <a:lstStyle/>
          <a:p>
            <a:r>
              <a:rPr lang="en-US" dirty="0" smtClean="0">
                <a:latin typeface="Arial Black" pitchFamily="34" charset="0"/>
              </a:rPr>
              <a:t>ODM Demo</a:t>
            </a:r>
            <a:endParaRPr lang="en-US" dirty="0">
              <a:latin typeface="Arial Black" pitchFamily="34" charset="0"/>
            </a:endParaRPr>
          </a:p>
        </p:txBody>
      </p:sp>
    </p:spTree>
    <p:extLst>
      <p:ext uri="{BB962C8B-B14F-4D97-AF65-F5344CB8AC3E}">
        <p14:creationId xmlns:p14="http://schemas.microsoft.com/office/powerpoint/2010/main" val="1334528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9550"/>
            <a:ext cx="4241867" cy="461665"/>
          </a:xfrm>
          <a:prstGeom prst="rect">
            <a:avLst/>
          </a:prstGeom>
          <a:noFill/>
        </p:spPr>
        <p:txBody>
          <a:bodyPr wrap="none" rtlCol="0">
            <a:spAutoFit/>
          </a:bodyPr>
          <a:lstStyle/>
          <a:p>
            <a:r>
              <a:rPr lang="en-US" sz="2400" dirty="0" smtClean="0">
                <a:latin typeface="Arial Black" pitchFamily="34" charset="0"/>
              </a:rPr>
              <a:t>Recap 3 – Key Migration</a:t>
            </a:r>
            <a:endParaRPr lang="en-US" sz="2400" dirty="0">
              <a:latin typeface="Arial Black"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1253" t="44846"/>
          <a:stretch/>
        </p:blipFill>
        <p:spPr>
          <a:xfrm>
            <a:off x="85281" y="911531"/>
            <a:ext cx="8449119" cy="2041219"/>
          </a:xfrm>
          <a:prstGeom prst="rect">
            <a:avLst/>
          </a:prstGeom>
        </p:spPr>
      </p:pic>
      <p:sp>
        <p:nvSpPr>
          <p:cNvPr id="7" name="Line Callout 2 6"/>
          <p:cNvSpPr/>
          <p:nvPr/>
        </p:nvSpPr>
        <p:spPr>
          <a:xfrm>
            <a:off x="6096000" y="3562350"/>
            <a:ext cx="2767747" cy="533400"/>
          </a:xfrm>
          <a:prstGeom prst="borderCallout2">
            <a:avLst>
              <a:gd name="adj1" fmla="val 161"/>
              <a:gd name="adj2" fmla="val 49499"/>
              <a:gd name="adj3" fmla="val -46109"/>
              <a:gd name="adj4" fmla="val 50155"/>
              <a:gd name="adj5" fmla="val -269600"/>
              <a:gd name="adj6" fmla="val 38902"/>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smtClean="0">
                <a:solidFill>
                  <a:srgbClr val="FF0000"/>
                </a:solidFill>
              </a:rPr>
              <a:t>Course_id</a:t>
            </a:r>
            <a:r>
              <a:rPr lang="en-US" sz="1600" dirty="0" smtClean="0">
                <a:solidFill>
                  <a:srgbClr val="FF0000"/>
                </a:solidFill>
              </a:rPr>
              <a:t> implicit foreign key attribute -- hence not shown</a:t>
            </a:r>
            <a:endParaRPr lang="en-US" sz="1600" dirty="0">
              <a:solidFill>
                <a:srgbClr val="FF0000"/>
              </a:solidFill>
            </a:endParaRPr>
          </a:p>
        </p:txBody>
      </p:sp>
      <p:sp>
        <p:nvSpPr>
          <p:cNvPr id="9" name="Line Callout 2 8"/>
          <p:cNvSpPr/>
          <p:nvPr/>
        </p:nvSpPr>
        <p:spPr>
          <a:xfrm>
            <a:off x="1739443" y="3181350"/>
            <a:ext cx="2767747" cy="990600"/>
          </a:xfrm>
          <a:prstGeom prst="borderCallout2">
            <a:avLst>
              <a:gd name="adj1" fmla="val 161"/>
              <a:gd name="adj2" fmla="val 49499"/>
              <a:gd name="adj3" fmla="val -57230"/>
              <a:gd name="adj4" fmla="val 75629"/>
              <a:gd name="adj5" fmla="val -103891"/>
              <a:gd name="adj6" fmla="val 147966"/>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smtClean="0">
                <a:solidFill>
                  <a:srgbClr val="FF0000"/>
                </a:solidFill>
              </a:rPr>
              <a:t>Course_id</a:t>
            </a:r>
            <a:r>
              <a:rPr lang="en-US" sz="1600" dirty="0" smtClean="0">
                <a:solidFill>
                  <a:srgbClr val="FF0000"/>
                </a:solidFill>
              </a:rPr>
              <a:t> is part of primary key of Section … shown with KEY MIGRATION notation</a:t>
            </a:r>
            <a:endParaRPr lang="en-US" sz="1600" dirty="0">
              <a:solidFill>
                <a:srgbClr val="FF0000"/>
              </a:solidFill>
            </a:endParaRPr>
          </a:p>
        </p:txBody>
      </p:sp>
      <p:sp>
        <p:nvSpPr>
          <p:cNvPr id="10" name="Oval 9"/>
          <p:cNvSpPr/>
          <p:nvPr/>
        </p:nvSpPr>
        <p:spPr>
          <a:xfrm>
            <a:off x="5943600" y="1932140"/>
            <a:ext cx="152400" cy="258610"/>
          </a:xfrm>
          <a:prstGeom prst="ellipse">
            <a:avLst/>
          </a:prstGeom>
          <a:solidFill>
            <a:srgbClr val="FFFF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9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61950"/>
            <a:ext cx="8305800" cy="3139321"/>
          </a:xfrm>
          <a:prstGeom prst="rect">
            <a:avLst/>
          </a:prstGeom>
          <a:noFill/>
        </p:spPr>
        <p:txBody>
          <a:bodyPr wrap="square" rtlCol="0">
            <a:spAutoFit/>
          </a:bodyPr>
          <a:lstStyle/>
          <a:p>
            <a:r>
              <a:rPr lang="en-US" dirty="0" smtClean="0"/>
              <a:t>A company has many buildings and each has many rooms. To track the assets installed in each room, the company needs to track all rooms. The company has assigned each building a unique </a:t>
            </a:r>
            <a:r>
              <a:rPr lang="en-US" dirty="0" err="1" smtClean="0"/>
              <a:t>building_id</a:t>
            </a:r>
            <a:r>
              <a:rPr lang="en-US" dirty="0" smtClean="0"/>
              <a:t> and stores the square footage, GPS coordinate and height of each building. </a:t>
            </a:r>
          </a:p>
          <a:p>
            <a:endParaRPr lang="en-US" dirty="0"/>
          </a:p>
          <a:p>
            <a:r>
              <a:rPr lang="en-US" dirty="0" smtClean="0"/>
              <a:t>Each building has many rooms and each room has a room number. Room numbers are unique within a building, but not across buildings. Thus building 200 could have a room 103 and building 300 could also have a room 103. </a:t>
            </a:r>
          </a:p>
          <a:p>
            <a:endParaRPr lang="en-US" dirty="0"/>
          </a:p>
          <a:p>
            <a:r>
              <a:rPr lang="en-US" dirty="0" smtClean="0"/>
              <a:t>To uniquely identify a room across the company we have to use both the building id and the room number.</a:t>
            </a:r>
            <a:endParaRPr lang="en-US" dirty="0"/>
          </a:p>
        </p:txBody>
      </p:sp>
    </p:spTree>
    <p:extLst>
      <p:ext uri="{BB962C8B-B14F-4D97-AF65-F5344CB8AC3E}">
        <p14:creationId xmlns:p14="http://schemas.microsoft.com/office/powerpoint/2010/main" val="1752379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dagavi\AppData\Local\Microsoft\Windows\Temporary Internet Files\Content.IE5\98G9UX3U\MC90043484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23950"/>
            <a:ext cx="2209800" cy="22098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descr="C:\Users\kodagavi\AppData\Local\Microsoft\Windows\Temporary Internet Files\Content.IE5\98G9UX3U\MC90043484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78416"/>
            <a:ext cx="2209800" cy="220980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3" descr="C:\Users\kodagavi\AppData\Local\Microsoft\Windows\Temporary Internet Files\Content.IE5\98G9UX3U\MC90043484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20947"/>
            <a:ext cx="2209800" cy="22098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838200" y="3714750"/>
            <a:ext cx="1346844" cy="369332"/>
          </a:xfrm>
          <a:prstGeom prst="rect">
            <a:avLst/>
          </a:prstGeom>
          <a:noFill/>
        </p:spPr>
        <p:txBody>
          <a:bodyPr wrap="none" rtlCol="0">
            <a:spAutoFit/>
          </a:bodyPr>
          <a:lstStyle/>
          <a:p>
            <a:r>
              <a:rPr lang="en-US" dirty="0" smtClean="0"/>
              <a:t>Building 200</a:t>
            </a:r>
            <a:endParaRPr lang="en-US" dirty="0"/>
          </a:p>
        </p:txBody>
      </p:sp>
      <p:sp>
        <p:nvSpPr>
          <p:cNvPr id="6" name="TextBox 5"/>
          <p:cNvSpPr txBox="1"/>
          <p:nvPr/>
        </p:nvSpPr>
        <p:spPr>
          <a:xfrm>
            <a:off x="3657600" y="3714750"/>
            <a:ext cx="1346844" cy="369332"/>
          </a:xfrm>
          <a:prstGeom prst="rect">
            <a:avLst/>
          </a:prstGeom>
          <a:noFill/>
        </p:spPr>
        <p:txBody>
          <a:bodyPr wrap="none" rtlCol="0">
            <a:spAutoFit/>
          </a:bodyPr>
          <a:lstStyle/>
          <a:p>
            <a:r>
              <a:rPr lang="en-US" dirty="0" smtClean="0"/>
              <a:t>Building 300</a:t>
            </a:r>
            <a:endParaRPr lang="en-US" dirty="0"/>
          </a:p>
        </p:txBody>
      </p:sp>
      <p:sp>
        <p:nvSpPr>
          <p:cNvPr id="7" name="TextBox 6"/>
          <p:cNvSpPr txBox="1"/>
          <p:nvPr/>
        </p:nvSpPr>
        <p:spPr>
          <a:xfrm>
            <a:off x="6756078" y="3715246"/>
            <a:ext cx="1346844" cy="369332"/>
          </a:xfrm>
          <a:prstGeom prst="rect">
            <a:avLst/>
          </a:prstGeom>
          <a:noFill/>
        </p:spPr>
        <p:txBody>
          <a:bodyPr wrap="none" rtlCol="0">
            <a:spAutoFit/>
          </a:bodyPr>
          <a:lstStyle/>
          <a:p>
            <a:r>
              <a:rPr lang="en-US" dirty="0" smtClean="0"/>
              <a:t>Building 500</a:t>
            </a:r>
            <a:endParaRPr lang="en-US" dirty="0"/>
          </a:p>
        </p:txBody>
      </p:sp>
      <p:sp>
        <p:nvSpPr>
          <p:cNvPr id="5" name="TextBox 4"/>
          <p:cNvSpPr txBox="1"/>
          <p:nvPr/>
        </p:nvSpPr>
        <p:spPr>
          <a:xfrm rot="711884">
            <a:off x="1232106" y="222971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3</a:t>
            </a:r>
            <a:r>
              <a:rPr lang="en-US" sz="1200" dirty="0" smtClean="0"/>
              <a:t>01</a:t>
            </a:r>
            <a:endParaRPr lang="en-US" sz="1200" dirty="0"/>
          </a:p>
        </p:txBody>
      </p:sp>
      <p:sp>
        <p:nvSpPr>
          <p:cNvPr id="10" name="TextBox 9"/>
          <p:cNvSpPr txBox="1"/>
          <p:nvPr/>
        </p:nvSpPr>
        <p:spPr>
          <a:xfrm rot="437187">
            <a:off x="1282448" y="169760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5</a:t>
            </a:r>
            <a:r>
              <a:rPr lang="en-US" sz="1200" dirty="0" smtClean="0"/>
              <a:t>01</a:t>
            </a:r>
            <a:endParaRPr lang="en-US" sz="1200" dirty="0"/>
          </a:p>
        </p:txBody>
      </p:sp>
      <p:sp>
        <p:nvSpPr>
          <p:cNvPr id="12" name="TextBox 11"/>
          <p:cNvSpPr txBox="1"/>
          <p:nvPr/>
        </p:nvSpPr>
        <p:spPr>
          <a:xfrm rot="437187">
            <a:off x="3884328" y="1904166"/>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5</a:t>
            </a:r>
            <a:r>
              <a:rPr lang="en-US" sz="1200" dirty="0" smtClean="0"/>
              <a:t>01</a:t>
            </a:r>
            <a:endParaRPr lang="en-US" sz="1200" dirty="0"/>
          </a:p>
        </p:txBody>
      </p:sp>
      <p:sp>
        <p:nvSpPr>
          <p:cNvPr id="14" name="TextBox 13"/>
          <p:cNvSpPr txBox="1"/>
          <p:nvPr/>
        </p:nvSpPr>
        <p:spPr>
          <a:xfrm rot="437187">
            <a:off x="6856128" y="1987686"/>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5</a:t>
            </a:r>
            <a:r>
              <a:rPr lang="en-US" sz="1200" dirty="0" smtClean="0"/>
              <a:t>01</a:t>
            </a:r>
            <a:endParaRPr lang="en-US" sz="1200" dirty="0"/>
          </a:p>
        </p:txBody>
      </p:sp>
      <p:sp>
        <p:nvSpPr>
          <p:cNvPr id="15" name="TextBox 14"/>
          <p:cNvSpPr txBox="1"/>
          <p:nvPr/>
        </p:nvSpPr>
        <p:spPr>
          <a:xfrm rot="711884">
            <a:off x="3822906" y="238211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3</a:t>
            </a:r>
            <a:r>
              <a:rPr lang="en-US" sz="1200" dirty="0" smtClean="0"/>
              <a:t>01</a:t>
            </a:r>
            <a:endParaRPr lang="en-US" sz="1200" dirty="0"/>
          </a:p>
        </p:txBody>
      </p:sp>
      <p:sp>
        <p:nvSpPr>
          <p:cNvPr id="16" name="TextBox 15"/>
          <p:cNvSpPr txBox="1"/>
          <p:nvPr/>
        </p:nvSpPr>
        <p:spPr>
          <a:xfrm rot="711884">
            <a:off x="6794706" y="253451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3</a:t>
            </a:r>
            <a:r>
              <a:rPr lang="en-US" sz="1200" dirty="0" smtClean="0"/>
              <a:t>01</a:t>
            </a:r>
            <a:endParaRPr lang="en-US" sz="1200" dirty="0"/>
          </a:p>
        </p:txBody>
      </p:sp>
      <p:sp>
        <p:nvSpPr>
          <p:cNvPr id="8" name="Line Callout 2 7"/>
          <p:cNvSpPr/>
          <p:nvPr/>
        </p:nvSpPr>
        <p:spPr>
          <a:xfrm>
            <a:off x="6477000" y="361950"/>
            <a:ext cx="2000416" cy="685800"/>
          </a:xfrm>
          <a:prstGeom prst="borderCallout2">
            <a:avLst>
              <a:gd name="adj1" fmla="val 47666"/>
              <a:gd name="adj2" fmla="val -1174"/>
              <a:gd name="adj3" fmla="val 44453"/>
              <a:gd name="adj4" fmla="val -55218"/>
              <a:gd name="adj5" fmla="val 224950"/>
              <a:gd name="adj6" fmla="val -11440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Building 300 – Room 501</a:t>
            </a:r>
            <a:endParaRPr lang="en-US" dirty="0"/>
          </a:p>
        </p:txBody>
      </p:sp>
      <p:sp>
        <p:nvSpPr>
          <p:cNvPr id="17" name="TextBox 16"/>
          <p:cNvSpPr txBox="1"/>
          <p:nvPr/>
        </p:nvSpPr>
        <p:spPr>
          <a:xfrm>
            <a:off x="3055298" y="4248150"/>
            <a:ext cx="2659702" cy="584776"/>
          </a:xfrm>
          <a:prstGeom prst="rect">
            <a:avLst/>
          </a:prstGeom>
          <a:noFill/>
        </p:spPr>
        <p:txBody>
          <a:bodyPr wrap="none" rtlCol="0">
            <a:spAutoFit/>
          </a:bodyPr>
          <a:lstStyle/>
          <a:p>
            <a:r>
              <a:rPr lang="en-US" sz="3200" dirty="0" smtClean="0">
                <a:latin typeface="Arial Black" pitchFamily="34" charset="0"/>
              </a:rPr>
              <a:t>Room 501?</a:t>
            </a:r>
            <a:endParaRPr lang="en-US" sz="3200" dirty="0">
              <a:latin typeface="Arial Black" pitchFamily="34" charset="0"/>
            </a:endParaRPr>
          </a:p>
        </p:txBody>
      </p:sp>
      <p:sp>
        <p:nvSpPr>
          <p:cNvPr id="19" name="Line Callout 2 18"/>
          <p:cNvSpPr/>
          <p:nvPr/>
        </p:nvSpPr>
        <p:spPr>
          <a:xfrm>
            <a:off x="2647784" y="209550"/>
            <a:ext cx="2000416" cy="685800"/>
          </a:xfrm>
          <a:prstGeom prst="borderCallout2">
            <a:avLst>
              <a:gd name="adj1" fmla="val 47666"/>
              <a:gd name="adj2" fmla="val -1174"/>
              <a:gd name="adj3" fmla="val 46059"/>
              <a:gd name="adj4" fmla="val -21073"/>
              <a:gd name="adj5" fmla="val 213705"/>
              <a:gd name="adj6" fmla="val -5492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Building 200 – Room 501</a:t>
            </a:r>
            <a:endParaRPr lang="en-US" dirty="0"/>
          </a:p>
        </p:txBody>
      </p:sp>
    </p:spTree>
    <p:extLst>
      <p:ext uri="{BB962C8B-B14F-4D97-AF65-F5344CB8AC3E}">
        <p14:creationId xmlns:p14="http://schemas.microsoft.com/office/powerpoint/2010/main" val="290826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35422</TotalTime>
  <Words>1795</Words>
  <Application>Microsoft Macintosh PowerPoint</Application>
  <PresentationFormat>On-screen Show (16:9)</PresentationFormat>
  <Paragraphs>379</Paragraphs>
  <Slides>58</Slides>
  <Notes>58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 Black</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Viswa Viswanathan</cp:lastModifiedBy>
  <cp:revision>720</cp:revision>
  <cp:lastPrinted>2013-09-18T03:12:09Z</cp:lastPrinted>
  <dcterms:created xsi:type="dcterms:W3CDTF">2013-08-01T19:11:04Z</dcterms:created>
  <dcterms:modified xsi:type="dcterms:W3CDTF">2016-07-08T15:26:24Z</dcterms:modified>
</cp:coreProperties>
</file>