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wdp" ContentType="image/vnd.ms-photo"/>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9" autoAdjust="0"/>
    <p:restoredTop sz="75000" autoAdjust="0"/>
  </p:normalViewPr>
  <p:slideViewPr>
    <p:cSldViewPr>
      <p:cViewPr varScale="1">
        <p:scale>
          <a:sx n="105" d="100"/>
          <a:sy n="105" d="100"/>
        </p:scale>
        <p:origin x="1304"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281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8BBA4A15-6845-4175-967F-0731B2B9B874}" type="datetimeFigureOut">
              <a:rPr lang="en-US" smtClean="0"/>
              <a:t>7/8/16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71BECCC8-C012-45EE-B1B8-06FA306FDA63}" type="slidenum">
              <a:rPr lang="en-US" smtClean="0"/>
              <a:t>‹#›</a:t>
            </a:fld>
            <a:endParaRPr lang="en-US"/>
          </a:p>
        </p:txBody>
      </p:sp>
    </p:spTree>
    <p:extLst>
      <p:ext uri="{BB962C8B-B14F-4D97-AF65-F5344CB8AC3E}">
        <p14:creationId xmlns:p14="http://schemas.microsoft.com/office/powerpoint/2010/main" val="2693356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40AE316C-6091-48C3-8012-78EC525CC262}" type="datetimeFigureOut">
              <a:rPr lang="en-US" smtClean="0"/>
              <a:t>7/8/16</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8FAFC7B4-075D-49AA-AE8B-17308F273BB4}" type="slidenum">
              <a:rPr lang="en-US" smtClean="0"/>
              <a:t>‹#›</a:t>
            </a:fld>
            <a:endParaRPr lang="en-US"/>
          </a:p>
        </p:txBody>
      </p:sp>
    </p:spTree>
    <p:extLst>
      <p:ext uri="{BB962C8B-B14F-4D97-AF65-F5344CB8AC3E}">
        <p14:creationId xmlns:p14="http://schemas.microsoft.com/office/powerpoint/2010/main" val="31044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a:t>
            </a:fld>
            <a:endParaRPr lang="en-US"/>
          </a:p>
        </p:txBody>
      </p:sp>
    </p:spTree>
    <p:extLst>
      <p:ext uri="{BB962C8B-B14F-4D97-AF65-F5344CB8AC3E}">
        <p14:creationId xmlns:p14="http://schemas.microsoft.com/office/powerpoint/2010/main" val="267789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situation each entity type has its own unique identifier or primary key that, without help from any other field, can identify an instance. </a:t>
            </a:r>
          </a:p>
          <a:p>
            <a:endParaRPr lang="en-US" baseline="0" dirty="0" smtClean="0"/>
          </a:p>
          <a:p>
            <a:r>
              <a:rPr lang="en-US" baseline="0" dirty="0" smtClean="0"/>
              <a:t>So we do not need any key migration notation here.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10</a:t>
            </a:fld>
            <a:endParaRPr lang="en-US"/>
          </a:p>
        </p:txBody>
      </p:sp>
    </p:spTree>
    <p:extLst>
      <p:ext uri="{BB962C8B-B14F-4D97-AF65-F5344CB8AC3E}">
        <p14:creationId xmlns:p14="http://schemas.microsoft.com/office/powerpoint/2010/main" val="355635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company has several products and, for each product, has many units in stock. Within each product, each unit is assigned a unique </a:t>
            </a:r>
            <a:r>
              <a:rPr lang="en-US" dirty="0" err="1" smtClean="0"/>
              <a:t>serial_no</a:t>
            </a:r>
            <a:r>
              <a:rPr lang="en-US" dirty="0" smtClean="0"/>
              <a:t>, but the same </a:t>
            </a:r>
            <a:r>
              <a:rPr lang="en-US" dirty="0" err="1" smtClean="0"/>
              <a:t>serial_no</a:t>
            </a:r>
            <a:r>
              <a:rPr lang="en-US" dirty="0" smtClean="0"/>
              <a:t> could repeat across products. </a:t>
            </a:r>
          </a:p>
          <a:p>
            <a:endParaRPr lang="en-US" dirty="0" smtClean="0"/>
          </a:p>
          <a:p>
            <a:pPr marL="628650" lvl="1" indent="-171450">
              <a:buFont typeface="Arial" pitchFamily="34" charset="0"/>
              <a:buChar char="•"/>
            </a:pPr>
            <a:r>
              <a:rPr lang="en-US" dirty="0" smtClean="0"/>
              <a:t>For example, we can have a “computer” (</a:t>
            </a:r>
            <a:r>
              <a:rPr lang="en-US" dirty="0" err="1" smtClean="0"/>
              <a:t>product_id</a:t>
            </a:r>
            <a:r>
              <a:rPr lang="en-US" dirty="0" smtClean="0"/>
              <a:t> 100) with </a:t>
            </a:r>
            <a:r>
              <a:rPr lang="en-US" dirty="0" err="1" smtClean="0"/>
              <a:t>serial_no</a:t>
            </a:r>
            <a:r>
              <a:rPr lang="en-US" dirty="0" smtClean="0"/>
              <a:t> 123 and also a “TV” (</a:t>
            </a:r>
            <a:r>
              <a:rPr lang="en-US" dirty="0" err="1" smtClean="0"/>
              <a:t>product_id</a:t>
            </a:r>
            <a:r>
              <a:rPr lang="en-US" dirty="0" smtClean="0"/>
              <a:t> 200) with </a:t>
            </a:r>
            <a:r>
              <a:rPr lang="en-US" dirty="0" err="1" smtClean="0"/>
              <a:t>serial_no</a:t>
            </a:r>
            <a:r>
              <a:rPr lang="en-US" dirty="0" smtClean="0"/>
              <a:t> 123. </a:t>
            </a:r>
          </a:p>
          <a:p>
            <a:pPr marL="628650" lvl="1" indent="-171450">
              <a:buFont typeface="Arial" pitchFamily="34" charset="0"/>
              <a:buChar char="•"/>
            </a:pPr>
            <a:r>
              <a:rPr lang="en-US" dirty="0" smtClean="0"/>
              <a:t>However, no two computers can have  identical </a:t>
            </a:r>
            <a:r>
              <a:rPr lang="en-US" dirty="0" err="1" smtClean="0"/>
              <a:t>serial_nos</a:t>
            </a:r>
            <a:r>
              <a:rPr lang="en-US" dirty="0" smtClean="0"/>
              <a:t>, nor can two TVs can have identical </a:t>
            </a:r>
            <a:r>
              <a:rPr lang="en-US" dirty="0" err="1" smtClean="0"/>
              <a:t>serial_nos</a:t>
            </a:r>
            <a:r>
              <a:rPr lang="en-US" dirty="0" smtClean="0"/>
              <a:t>.</a:t>
            </a:r>
          </a:p>
          <a:p>
            <a:pPr marL="628650" lvl="1" indent="-171450">
              <a:buFont typeface="Arial" pitchFamily="34" charset="0"/>
              <a:buChar char="•"/>
            </a:pPr>
            <a:r>
              <a:rPr lang="en-US" dirty="0" smtClean="0"/>
              <a:t>To identify the above instance of TV, we need to specify the </a:t>
            </a:r>
            <a:r>
              <a:rPr lang="en-US" dirty="0" err="1" smtClean="0"/>
              <a:t>product_id</a:t>
            </a:r>
            <a:r>
              <a:rPr lang="en-US" dirty="0" smtClean="0"/>
              <a:t> 100 as well as its </a:t>
            </a:r>
            <a:r>
              <a:rPr lang="en-US" dirty="0" err="1" smtClean="0"/>
              <a:t>serial_no</a:t>
            </a:r>
            <a:r>
              <a:rPr lang="en-US" dirty="0" smtClean="0"/>
              <a:t> 123.</a:t>
            </a:r>
          </a:p>
          <a:p>
            <a:pPr marL="0" lvl="0" indent="0">
              <a:buFont typeface="Arial" pitchFamily="34" charset="0"/>
              <a:buNone/>
            </a:pPr>
            <a:endParaRPr lang="en-US" dirty="0" smtClean="0"/>
          </a:p>
          <a:p>
            <a:pPr marL="0" lvl="0" indent="0">
              <a:buFont typeface="Arial" pitchFamily="34" charset="0"/>
              <a:buNone/>
            </a:pPr>
            <a:r>
              <a:rPr lang="en-US" dirty="0" smtClean="0"/>
              <a:t>In this case, </a:t>
            </a:r>
            <a:r>
              <a:rPr lang="en-US" b="1" dirty="0" smtClean="0"/>
              <a:t>we do need the key migration notation</a:t>
            </a:r>
            <a:r>
              <a:rPr lang="en-US" dirty="0" smtClean="0"/>
              <a:t> because we</a:t>
            </a:r>
            <a:r>
              <a:rPr lang="en-US" baseline="0" dirty="0" smtClean="0"/>
              <a:t> need both the </a:t>
            </a:r>
            <a:r>
              <a:rPr lang="en-US" baseline="0" dirty="0" err="1" smtClean="0"/>
              <a:t>product_id</a:t>
            </a:r>
            <a:r>
              <a:rPr lang="en-US" baseline="0" dirty="0" smtClean="0"/>
              <a:t> and the item’s </a:t>
            </a:r>
            <a:r>
              <a:rPr lang="en-US" baseline="0" dirty="0" err="1" smtClean="0"/>
              <a:t>serial_no</a:t>
            </a:r>
            <a:r>
              <a:rPr lang="en-US" baseline="0" dirty="0" smtClean="0"/>
              <a:t> to uniquely identify an instance of Item across items of all products.</a:t>
            </a:r>
            <a:endParaRPr lang="en-US" dirty="0" smtClean="0"/>
          </a:p>
          <a:p>
            <a:pPr marL="628650" lvl="1" indent="-171450">
              <a:buFont typeface="Arial" pitchFamily="34" charset="0"/>
              <a:buChar char="•"/>
            </a:pPr>
            <a:endParaRPr lang="en-US" dirty="0" smtClean="0"/>
          </a:p>
          <a:p>
            <a:pPr marL="628650" lvl="1"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11</a:t>
            </a:fld>
            <a:endParaRPr lang="en-US"/>
          </a:p>
        </p:txBody>
      </p:sp>
    </p:spTree>
    <p:extLst>
      <p:ext uri="{BB962C8B-B14F-4D97-AF65-F5344CB8AC3E}">
        <p14:creationId xmlns:p14="http://schemas.microsoft.com/office/powerpoint/2010/main" val="3556359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12</a:t>
            </a:fld>
            <a:endParaRPr lang="en-US"/>
          </a:p>
        </p:txBody>
      </p:sp>
    </p:spTree>
    <p:extLst>
      <p:ext uri="{BB962C8B-B14F-4D97-AF65-F5344CB8AC3E}">
        <p14:creationId xmlns:p14="http://schemas.microsoft.com/office/powerpoint/2010/main" val="188708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13</a:t>
            </a:fld>
            <a:endParaRPr lang="en-US"/>
          </a:p>
        </p:txBody>
      </p:sp>
    </p:spTree>
    <p:extLst>
      <p:ext uri="{BB962C8B-B14F-4D97-AF65-F5344CB8AC3E}">
        <p14:creationId xmlns:p14="http://schemas.microsoft.com/office/powerpoint/2010/main" val="1992284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we encounter m:n relationships, we always create a new entity</a:t>
            </a:r>
            <a:r>
              <a:rPr lang="en-US" baseline="0" dirty="0" smtClean="0"/>
              <a:t> type, called an associative entity.</a:t>
            </a:r>
          </a:p>
          <a:p>
            <a:endParaRPr lang="en-US" baseline="0" dirty="0" smtClean="0"/>
          </a:p>
          <a:p>
            <a:r>
              <a:rPr lang="en-US" dirty="0" smtClean="0"/>
              <a:t>Why should we do this?</a:t>
            </a:r>
          </a:p>
          <a:p>
            <a:endParaRPr lang="en-US" dirty="0" smtClean="0"/>
          </a:p>
          <a:p>
            <a:r>
              <a:rPr lang="en-US" sz="2000" b="1" dirty="0" smtClean="0"/>
              <a:t>Understand this section.</a:t>
            </a:r>
            <a:r>
              <a:rPr lang="en-US" sz="2000" b="1" baseline="0" dirty="0" smtClean="0"/>
              <a:t> This represents the crux of database design. Without deeply understanding this section, you can NEVER</a:t>
            </a:r>
            <a:r>
              <a:rPr lang="en-US" sz="2000" b="1" u="sng" baseline="0" dirty="0" smtClean="0"/>
              <a:t> </a:t>
            </a:r>
            <a:r>
              <a:rPr lang="en-US" sz="2000" b="1" baseline="0" dirty="0" smtClean="0"/>
              <a:t>design useful relational databases.</a:t>
            </a:r>
            <a:endParaRPr lang="en-US" sz="2000" b="1" dirty="0"/>
          </a:p>
        </p:txBody>
      </p:sp>
      <p:sp>
        <p:nvSpPr>
          <p:cNvPr id="4" name="Slide Number Placeholder 3"/>
          <p:cNvSpPr>
            <a:spLocks noGrp="1"/>
          </p:cNvSpPr>
          <p:nvPr>
            <p:ph type="sldNum" sz="quarter" idx="10"/>
          </p:nvPr>
        </p:nvSpPr>
        <p:spPr/>
        <p:txBody>
          <a:bodyPr/>
          <a:lstStyle/>
          <a:p>
            <a:fld id="{8FAFC7B4-075D-49AA-AE8B-17308F273BB4}" type="slidenum">
              <a:rPr lang="en-US" smtClean="0"/>
              <a:t>14</a:t>
            </a:fld>
            <a:endParaRPr lang="en-US"/>
          </a:p>
        </p:txBody>
      </p:sp>
    </p:spTree>
    <p:extLst>
      <p:ext uri="{BB962C8B-B14F-4D97-AF65-F5344CB8AC3E}">
        <p14:creationId xmlns:p14="http://schemas.microsoft.com/office/powerpoint/2010/main" val="497645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several people</a:t>
            </a:r>
            <a:r>
              <a:rPr lang="en-US" baseline="0" dirty="0" smtClean="0"/>
              <a:t> and several buildings. People jointly own buildings. Each person has an ownership stake in one or more buildings and each building has one or more owners who have a stake in it. This results in a m:n relationship.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For example, Jill and David jointly own The Gatsby and David, William and Matthew jointly own Crystal Palace</a:t>
            </a:r>
            <a:r>
              <a:rPr lang="en-US" dirty="0" smtClean="0"/>
              <a:t> and so on.</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15</a:t>
            </a:fld>
            <a:endParaRPr lang="en-US"/>
          </a:p>
        </p:txBody>
      </p:sp>
    </p:spTree>
    <p:extLst>
      <p:ext uri="{BB962C8B-B14F-4D97-AF65-F5344CB8AC3E}">
        <p14:creationId xmlns:p14="http://schemas.microsoft.com/office/powerpoint/2010/main" val="2789392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dirty="0" smtClean="0"/>
              <a:t>e first create the obvious m:n relationship that</a:t>
            </a:r>
            <a:r>
              <a:rPr lang="en-US" baseline="0" dirty="0" smtClean="0"/>
              <a:t> the description implies. We have also given suitable names to the relationships.</a:t>
            </a:r>
          </a:p>
          <a:p>
            <a:endParaRPr lang="en-US" baseline="0" dirty="0" smtClean="0"/>
          </a:p>
          <a:p>
            <a:r>
              <a:rPr lang="en-US" baseline="0" dirty="0" smtClean="0"/>
              <a:t>We have earlier indicated that whenever we see a m:n relationship we need to create a new entity type. Why?</a:t>
            </a:r>
          </a:p>
          <a:p>
            <a:endParaRPr lang="en-US" dirty="0"/>
          </a:p>
          <a:p>
            <a:r>
              <a:rPr lang="en-US" dirty="0" smtClean="0"/>
              <a:t>You</a:t>
            </a:r>
            <a:r>
              <a:rPr lang="en-US" baseline="0" dirty="0" smtClean="0"/>
              <a:t> can either take this as Gospel Truth or try and understand why. </a:t>
            </a:r>
          </a:p>
          <a:p>
            <a:endParaRPr lang="en-US" dirty="0"/>
          </a:p>
          <a:p>
            <a:r>
              <a:rPr lang="en-US" baseline="0" dirty="0" smtClean="0"/>
              <a:t>I think you will prefer the latter approach in this context.</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16</a:t>
            </a:fld>
            <a:endParaRPr lang="en-US"/>
          </a:p>
        </p:txBody>
      </p:sp>
    </p:spTree>
    <p:extLst>
      <p:ext uri="{BB962C8B-B14F-4D97-AF65-F5344CB8AC3E}">
        <p14:creationId xmlns:p14="http://schemas.microsoft.com/office/powerpoint/2010/main" val="670703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suppose</a:t>
            </a:r>
            <a:r>
              <a:rPr lang="en-US" baseline="0" dirty="0" smtClean="0"/>
              <a:t> that we need to represent this situation in the form of relational tables.</a:t>
            </a:r>
          </a:p>
          <a:p>
            <a:endParaRPr lang="en-US" baseline="0" dirty="0" smtClean="0"/>
          </a:p>
          <a:p>
            <a:r>
              <a:rPr lang="en-US" baseline="0" dirty="0" smtClean="0"/>
              <a:t>Given that each Tycoon has an ownership stake in many buildings and that each building could be jointly owned by many tycoons, we cannot represent this relationship as we have done in the past – adding a foreign key to one of the tales.</a:t>
            </a:r>
          </a:p>
          <a:p>
            <a:endParaRPr lang="en-US" baseline="0" dirty="0" smtClean="0"/>
          </a:p>
          <a:p>
            <a:r>
              <a:rPr lang="en-US" baseline="0" dirty="0" smtClean="0"/>
              <a:t>Think about this before moving on. If you do not understand this, then you do not understand ERD – no matter how much of the other things you understand or how cool your ERDs look. Without getting this, you cannot use ERDs in practice. As simple as that.</a:t>
            </a:r>
          </a:p>
          <a:p>
            <a:endParaRPr lang="en-US" baseline="0" dirty="0" smtClean="0"/>
          </a:p>
          <a:p>
            <a:r>
              <a:rPr lang="en-US" dirty="0" smtClean="0"/>
              <a:t>The third table on the right shows how we can use a totally new table to capture the m:n relationship. Each row of this table represents the ownership of one person in one building. Thus if a particular building has two joint owners (such as The Gatsby), then that building will have two rows in this new table. Conversely, if a person has ownership stakes in three buildings (as David does), then we will see three rows for that person.</a:t>
            </a:r>
            <a:endParaRPr lang="en-US" baseline="0" dirty="0" smtClean="0"/>
          </a:p>
          <a:p>
            <a:endParaRPr lang="en-US" baseline="0" dirty="0" smtClean="0"/>
          </a:p>
          <a:p>
            <a:r>
              <a:rPr lang="en-US" dirty="0" smtClean="0"/>
              <a:t>The following three slides illustrate this point diagrammatically.</a:t>
            </a:r>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17</a:t>
            </a:fld>
            <a:endParaRPr lang="en-US"/>
          </a:p>
        </p:txBody>
      </p:sp>
    </p:spTree>
    <p:extLst>
      <p:ext uri="{BB962C8B-B14F-4D97-AF65-F5344CB8AC3E}">
        <p14:creationId xmlns:p14="http://schemas.microsoft.com/office/powerpoint/2010/main" val="3362156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18</a:t>
            </a:fld>
            <a:endParaRPr lang="en-US"/>
          </a:p>
        </p:txBody>
      </p:sp>
    </p:spTree>
    <p:extLst>
      <p:ext uri="{BB962C8B-B14F-4D97-AF65-F5344CB8AC3E}">
        <p14:creationId xmlns:p14="http://schemas.microsoft.com/office/powerpoint/2010/main" val="4221649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19</a:t>
            </a:fld>
            <a:endParaRPr lang="en-US"/>
          </a:p>
        </p:txBody>
      </p:sp>
    </p:spTree>
    <p:extLst>
      <p:ext uri="{BB962C8B-B14F-4D97-AF65-F5344CB8AC3E}">
        <p14:creationId xmlns:p14="http://schemas.microsoft.com/office/powerpoint/2010/main" val="27867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have already looked at how SQL can help us to retrieve almost any information we need from a relational database.</a:t>
            </a:r>
          </a:p>
          <a:p>
            <a:endParaRPr lang="en-US" baseline="0" dirty="0" smtClean="0"/>
          </a:p>
          <a:p>
            <a:r>
              <a:rPr lang="en-US" baseline="0" dirty="0" smtClean="0"/>
              <a:t>We have gone into database design to some extent – at least to the extent of encountering the core concepts.</a:t>
            </a:r>
          </a:p>
          <a:p>
            <a:endParaRPr lang="en-US" baseline="0" dirty="0" smtClean="0"/>
          </a:p>
          <a:p>
            <a:r>
              <a:rPr lang="en-US" baseline="0" dirty="0" smtClean="0"/>
              <a:t>We will deepen our understanding of the ideas this week.</a:t>
            </a:r>
          </a:p>
          <a:p>
            <a:endParaRPr lang="en-US" baseline="0" dirty="0" smtClean="0"/>
          </a:p>
          <a:p>
            <a:r>
              <a:rPr lang="en-US" baseline="0" dirty="0" smtClean="0"/>
              <a:t>We will focus on deepening our understanding while also looking at how we might address bugger chunks of business knowledge. </a:t>
            </a:r>
          </a:p>
          <a:p>
            <a:endParaRPr lang="en-US" baseline="0" dirty="0" smtClean="0"/>
          </a:p>
          <a:p>
            <a:r>
              <a:rPr lang="en-US" baseline="0" dirty="0" smtClean="0"/>
              <a:t>You will also encounter a few new concepts that will round off your mastery of database design.</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432991C-2DC1-475A-B2D7-EDEC20F5EE28}" type="slidenum">
              <a:rPr lang="en-US" smtClean="0"/>
              <a:t>2</a:t>
            </a:fld>
            <a:endParaRPr lang="en-US"/>
          </a:p>
        </p:txBody>
      </p:sp>
    </p:spTree>
    <p:extLst>
      <p:ext uri="{BB962C8B-B14F-4D97-AF65-F5344CB8AC3E}">
        <p14:creationId xmlns:p14="http://schemas.microsoft.com/office/powerpoint/2010/main" val="249890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20</a:t>
            </a:fld>
            <a:endParaRPr lang="en-US"/>
          </a:p>
        </p:txBody>
      </p:sp>
    </p:spTree>
    <p:extLst>
      <p:ext uri="{BB962C8B-B14F-4D97-AF65-F5344CB8AC3E}">
        <p14:creationId xmlns:p14="http://schemas.microsoft.com/office/powerpoint/2010/main" val="52442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21</a:t>
            </a:fld>
            <a:endParaRPr lang="en-US"/>
          </a:p>
        </p:txBody>
      </p:sp>
    </p:spTree>
    <p:extLst>
      <p:ext uri="{BB962C8B-B14F-4D97-AF65-F5344CB8AC3E}">
        <p14:creationId xmlns:p14="http://schemas.microsoft.com/office/powerpoint/2010/main" val="2656924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third table is what the associative entity represents on the ERD. Since each row of the table represents an ownership stake that a tycoon has in a building, I felt that Ownership might be a good name for the new entity type. We swill talk about its attributes shortly.</a:t>
            </a:r>
          </a:p>
          <a:p>
            <a:endParaRPr lang="en-US" dirty="0"/>
          </a:p>
          <a:p>
            <a:r>
              <a:rPr lang="en-US" dirty="0" smtClean="0"/>
              <a:t>Going from our original description, every tycoon has an ownership stake in at least one building and this explains why the line near Tycoon is solid. Similarly, every building has at least one person with an ownership stale in it and this explains the solid line near Building.</a:t>
            </a:r>
          </a:p>
          <a:p>
            <a:endParaRPr lang="en-US" dirty="0"/>
          </a:p>
          <a:p>
            <a:r>
              <a:rPr lang="en-US" dirty="0" smtClean="0"/>
              <a:t>Since each Tycoon can be connected to many buildings and each Building can have many Tycoons owning it, we see the two crow-feet on the associative entity type. </a:t>
            </a:r>
          </a:p>
          <a:p>
            <a:endParaRPr lang="en-US" dirty="0"/>
          </a:p>
          <a:p>
            <a:r>
              <a:rPr lang="en-US" dirty="0" smtClean="0"/>
              <a:t>Clearly the primary key for Ownership can be the combination of </a:t>
            </a:r>
            <a:r>
              <a:rPr lang="en-US" dirty="0" err="1" smtClean="0"/>
              <a:t>tycoon_id</a:t>
            </a:r>
            <a:r>
              <a:rPr lang="en-US" dirty="0" smtClean="0"/>
              <a:t> and </a:t>
            </a:r>
            <a:r>
              <a:rPr lang="en-US" dirty="0" err="1" smtClean="0"/>
              <a:t>building_id</a:t>
            </a:r>
            <a:r>
              <a:rPr lang="en-US" dirty="0" smtClean="0"/>
              <a:t> and therefore I have used key migration to capture this.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22</a:t>
            </a:fld>
            <a:endParaRPr lang="en-US"/>
          </a:p>
        </p:txBody>
      </p:sp>
    </p:spTree>
    <p:extLst>
      <p:ext uri="{BB962C8B-B14F-4D97-AF65-F5344CB8AC3E}">
        <p14:creationId xmlns:p14="http://schemas.microsoft.com/office/powerpoint/2010/main" val="3229336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Associative entity types usually have their own attributes. In rate cases they might not have any attributes of interest. However, I can bet that you will always be able to find meaningful attributes in every single case.</a:t>
            </a:r>
          </a:p>
          <a:p>
            <a:endParaRPr lang="en-US" dirty="0"/>
          </a:p>
          <a:p>
            <a:r>
              <a:rPr lang="en-US" dirty="0" smtClean="0"/>
              <a:t>What could be some attributes for Ownership?</a:t>
            </a:r>
          </a:p>
          <a:p>
            <a:endParaRPr lang="en-US" dirty="0"/>
          </a:p>
          <a:p>
            <a:r>
              <a:rPr lang="en-US" dirty="0" smtClean="0"/>
              <a:t>On the next slide we consider some additional attributes that play a role in this situation and see where we might assign them.</a:t>
            </a:r>
          </a:p>
          <a:p>
            <a:endParaRPr lang="en-US" dirty="0"/>
          </a:p>
          <a:p>
            <a:r>
              <a:rPr lang="en-US" dirty="0" smtClean="0"/>
              <a:t>Before you move on to the next slide, consider the attributes mentioned below and name the entity type to which you will assign each.  In other words, which entity type most naturally owns each of these attributes?</a:t>
            </a:r>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23</a:t>
            </a:fld>
            <a:endParaRPr lang="en-US"/>
          </a:p>
        </p:txBody>
      </p:sp>
      <p:sp>
        <p:nvSpPr>
          <p:cNvPr id="5" name="TextBox 4"/>
          <p:cNvSpPr txBox="1"/>
          <p:nvPr/>
        </p:nvSpPr>
        <p:spPr>
          <a:xfrm>
            <a:off x="957940" y="8012668"/>
            <a:ext cx="1897186" cy="369332"/>
          </a:xfrm>
          <a:prstGeom prst="rect">
            <a:avLst/>
          </a:prstGeom>
          <a:noFill/>
        </p:spPr>
        <p:txBody>
          <a:bodyPr wrap="none" rtlCol="0">
            <a:spAutoFit/>
          </a:bodyPr>
          <a:lstStyle/>
          <a:p>
            <a:r>
              <a:rPr lang="en-US" dirty="0" err="1"/>
              <a:t>c</a:t>
            </a:r>
            <a:r>
              <a:rPr lang="en-US" dirty="0" err="1" smtClean="0"/>
              <a:t>onstruction_date</a:t>
            </a:r>
            <a:endParaRPr lang="en-US" dirty="0"/>
          </a:p>
        </p:txBody>
      </p:sp>
      <p:sp>
        <p:nvSpPr>
          <p:cNvPr id="6" name="TextBox 5"/>
          <p:cNvSpPr txBox="1"/>
          <p:nvPr/>
        </p:nvSpPr>
        <p:spPr>
          <a:xfrm>
            <a:off x="957940" y="7094586"/>
            <a:ext cx="2114874" cy="369332"/>
          </a:xfrm>
          <a:prstGeom prst="rect">
            <a:avLst/>
          </a:prstGeom>
          <a:noFill/>
        </p:spPr>
        <p:txBody>
          <a:bodyPr wrap="none" rtlCol="0">
            <a:spAutoFit/>
          </a:bodyPr>
          <a:lstStyle/>
          <a:p>
            <a:r>
              <a:rPr lang="en-US" dirty="0" err="1"/>
              <a:t>n</a:t>
            </a:r>
            <a:r>
              <a:rPr lang="en-US" dirty="0" err="1" smtClean="0"/>
              <a:t>umber_of_children</a:t>
            </a:r>
            <a:endParaRPr lang="en-US" dirty="0"/>
          </a:p>
        </p:txBody>
      </p:sp>
      <p:sp>
        <p:nvSpPr>
          <p:cNvPr id="7" name="TextBox 6"/>
          <p:cNvSpPr txBox="1"/>
          <p:nvPr/>
        </p:nvSpPr>
        <p:spPr>
          <a:xfrm>
            <a:off x="957940" y="7403068"/>
            <a:ext cx="1173911" cy="369332"/>
          </a:xfrm>
          <a:prstGeom prst="rect">
            <a:avLst/>
          </a:prstGeom>
          <a:noFill/>
        </p:spPr>
        <p:txBody>
          <a:bodyPr wrap="none" rtlCol="0">
            <a:spAutoFit/>
          </a:bodyPr>
          <a:lstStyle/>
          <a:p>
            <a:r>
              <a:rPr lang="en-US" dirty="0" err="1"/>
              <a:t>b</a:t>
            </a:r>
            <a:r>
              <a:rPr lang="en-US" dirty="0" err="1" smtClean="0"/>
              <a:t>irth_date</a:t>
            </a:r>
            <a:endParaRPr lang="en-US" dirty="0"/>
          </a:p>
        </p:txBody>
      </p:sp>
      <p:sp>
        <p:nvSpPr>
          <p:cNvPr id="8" name="TextBox 7"/>
          <p:cNvSpPr txBox="1"/>
          <p:nvPr/>
        </p:nvSpPr>
        <p:spPr>
          <a:xfrm>
            <a:off x="957940" y="7707868"/>
            <a:ext cx="1952266" cy="369332"/>
          </a:xfrm>
          <a:prstGeom prst="rect">
            <a:avLst/>
          </a:prstGeom>
          <a:noFill/>
        </p:spPr>
        <p:txBody>
          <a:bodyPr wrap="none" rtlCol="0">
            <a:spAutoFit/>
          </a:bodyPr>
          <a:lstStyle/>
          <a:p>
            <a:r>
              <a:rPr lang="en-US" dirty="0" err="1" smtClean="0"/>
              <a:t>whether_inherited</a:t>
            </a:r>
            <a:endParaRPr lang="en-US" dirty="0"/>
          </a:p>
        </p:txBody>
      </p:sp>
      <p:sp>
        <p:nvSpPr>
          <p:cNvPr id="9" name="TextBox 8"/>
          <p:cNvSpPr txBox="1"/>
          <p:nvPr/>
        </p:nvSpPr>
        <p:spPr>
          <a:xfrm>
            <a:off x="3908400" y="7707868"/>
            <a:ext cx="1897186" cy="369332"/>
          </a:xfrm>
          <a:prstGeom prst="rect">
            <a:avLst/>
          </a:prstGeom>
          <a:noFill/>
        </p:spPr>
        <p:txBody>
          <a:bodyPr wrap="none" rtlCol="0">
            <a:spAutoFit/>
          </a:bodyPr>
          <a:lstStyle/>
          <a:p>
            <a:r>
              <a:rPr lang="en-US" dirty="0" err="1"/>
              <a:t>c</a:t>
            </a:r>
            <a:r>
              <a:rPr lang="en-US" dirty="0" err="1" smtClean="0"/>
              <a:t>onstruction_date</a:t>
            </a:r>
            <a:endParaRPr lang="en-US" dirty="0"/>
          </a:p>
        </p:txBody>
      </p:sp>
      <p:sp>
        <p:nvSpPr>
          <p:cNvPr id="10" name="TextBox 9"/>
          <p:cNvSpPr txBox="1"/>
          <p:nvPr/>
        </p:nvSpPr>
        <p:spPr>
          <a:xfrm>
            <a:off x="3908400" y="7094586"/>
            <a:ext cx="2340000" cy="369332"/>
          </a:xfrm>
          <a:prstGeom prst="rect">
            <a:avLst/>
          </a:prstGeom>
          <a:noFill/>
        </p:spPr>
        <p:txBody>
          <a:bodyPr wrap="none" rtlCol="0">
            <a:spAutoFit/>
          </a:bodyPr>
          <a:lstStyle/>
          <a:p>
            <a:r>
              <a:rPr lang="en-US" dirty="0" err="1"/>
              <a:t>p</a:t>
            </a:r>
            <a:r>
              <a:rPr lang="en-US" dirty="0" err="1" smtClean="0"/>
              <a:t>ercentage_ownership</a:t>
            </a:r>
            <a:endParaRPr lang="en-US" dirty="0"/>
          </a:p>
        </p:txBody>
      </p:sp>
      <p:sp>
        <p:nvSpPr>
          <p:cNvPr id="11" name="TextBox 10"/>
          <p:cNvSpPr txBox="1"/>
          <p:nvPr/>
        </p:nvSpPr>
        <p:spPr>
          <a:xfrm>
            <a:off x="3908400" y="8012668"/>
            <a:ext cx="2049151" cy="369332"/>
          </a:xfrm>
          <a:prstGeom prst="rect">
            <a:avLst/>
          </a:prstGeom>
          <a:noFill/>
        </p:spPr>
        <p:txBody>
          <a:bodyPr wrap="none" rtlCol="0">
            <a:spAutoFit/>
          </a:bodyPr>
          <a:lstStyle/>
          <a:p>
            <a:r>
              <a:rPr lang="en-US" dirty="0" err="1"/>
              <a:t>d</a:t>
            </a:r>
            <a:r>
              <a:rPr lang="en-US" dirty="0" err="1" smtClean="0"/>
              <a:t>ate_of_acquisition</a:t>
            </a:r>
            <a:endParaRPr lang="en-US" dirty="0"/>
          </a:p>
        </p:txBody>
      </p:sp>
      <p:sp>
        <p:nvSpPr>
          <p:cNvPr id="12" name="TextBox 11"/>
          <p:cNvSpPr txBox="1"/>
          <p:nvPr/>
        </p:nvSpPr>
        <p:spPr>
          <a:xfrm>
            <a:off x="3908400" y="7403068"/>
            <a:ext cx="1524072" cy="369332"/>
          </a:xfrm>
          <a:prstGeom prst="rect">
            <a:avLst/>
          </a:prstGeom>
          <a:noFill/>
        </p:spPr>
        <p:txBody>
          <a:bodyPr wrap="none" rtlCol="0">
            <a:spAutoFit/>
          </a:bodyPr>
          <a:lstStyle/>
          <a:p>
            <a:r>
              <a:rPr lang="en-US" dirty="0" err="1"/>
              <a:t>m</a:t>
            </a:r>
            <a:r>
              <a:rPr lang="en-US" dirty="0" err="1" smtClean="0"/>
              <a:t>arital_status</a:t>
            </a:r>
            <a:endParaRPr lang="en-US" dirty="0"/>
          </a:p>
        </p:txBody>
      </p:sp>
    </p:spTree>
    <p:extLst>
      <p:ext uri="{BB962C8B-B14F-4D97-AF65-F5344CB8AC3E}">
        <p14:creationId xmlns:p14="http://schemas.microsoft.com/office/powerpoint/2010/main" val="1020562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shown with T, B and O the entity type to which each of these attributes most logically belongs.</a:t>
            </a:r>
          </a:p>
          <a:p>
            <a:endParaRPr lang="en-US" dirty="0" smtClean="0"/>
          </a:p>
          <a:p>
            <a:r>
              <a:rPr lang="en-US" dirty="0" smtClean="0"/>
              <a:t>Note that those marked with O do not fit into either Tycoon or Building and are attributes of the relationship.</a:t>
            </a:r>
          </a:p>
          <a:p>
            <a:endParaRPr lang="en-US" dirty="0"/>
          </a:p>
          <a:p>
            <a:r>
              <a:rPr lang="en-US" dirty="0" smtClean="0"/>
              <a:t>For example, </a:t>
            </a:r>
            <a:r>
              <a:rPr lang="en-US" dirty="0" err="1" smtClean="0"/>
              <a:t>percentage_ownership</a:t>
            </a:r>
            <a:r>
              <a:rPr lang="en-US" dirty="0" smtClean="0"/>
              <a:t> </a:t>
            </a:r>
            <a:r>
              <a:rPr lang="en-US" dirty="0" err="1" smtClean="0"/>
              <a:t>represnets</a:t>
            </a:r>
            <a:r>
              <a:rPr lang="en-US" dirty="0" smtClean="0"/>
              <a:t> what percentage of a building a tycoon owns. The very sentence describing it mentions both the entity types Tycoon and Building. We cannot talk about </a:t>
            </a:r>
            <a:r>
              <a:rPr lang="en-US" dirty="0" err="1" smtClean="0"/>
              <a:t>percentage_ownership</a:t>
            </a:r>
            <a:r>
              <a:rPr lang="en-US" dirty="0" smtClean="0"/>
              <a:t> while mentioning only a tycoon or only a building. It is a property of a tycoon-building combination and thus belongs </a:t>
            </a:r>
            <a:r>
              <a:rPr lang="en-US" dirty="0" err="1" smtClean="0"/>
              <a:t>suqarely</a:t>
            </a:r>
            <a:r>
              <a:rPr lang="en-US" dirty="0" smtClean="0"/>
              <a:t> on Ownership.</a:t>
            </a:r>
          </a:p>
          <a:p>
            <a:endParaRPr lang="en-US" dirty="0"/>
          </a:p>
          <a:p>
            <a:r>
              <a:rPr lang="en-US" dirty="0" smtClean="0"/>
              <a:t>You can reason similarly for </a:t>
            </a:r>
            <a:r>
              <a:rPr lang="en-US" dirty="0" err="1" smtClean="0"/>
              <a:t>whether_inherited</a:t>
            </a:r>
            <a:r>
              <a:rPr lang="en-US" dirty="0" smtClean="0"/>
              <a:t> and </a:t>
            </a:r>
            <a:r>
              <a:rPr lang="en-US" dirty="0" err="1" smtClean="0"/>
              <a:t>date_of_acquisition</a:t>
            </a:r>
            <a:r>
              <a:rPr lang="en-US" dirty="0" smtClean="0"/>
              <a:t>.</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24</a:t>
            </a:fld>
            <a:endParaRPr lang="en-US"/>
          </a:p>
        </p:txBody>
      </p:sp>
    </p:spTree>
    <p:extLst>
      <p:ext uri="{BB962C8B-B14F-4D97-AF65-F5344CB8AC3E}">
        <p14:creationId xmlns:p14="http://schemas.microsoft.com/office/powerpoint/2010/main" val="2442512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company we have many products and receive many orders for various products. Each order can mention one or more products and each product can be a part of many orders.</a:t>
            </a:r>
          </a:p>
          <a:p>
            <a:endParaRPr lang="en-US" dirty="0"/>
          </a:p>
          <a:p>
            <a:r>
              <a:rPr lang="en-US" dirty="0" smtClean="0"/>
              <a:t>Let us build an ERD for this scenario.</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25</a:t>
            </a:fld>
            <a:endParaRPr lang="en-US"/>
          </a:p>
        </p:txBody>
      </p:sp>
    </p:spTree>
    <p:extLst>
      <p:ext uri="{BB962C8B-B14F-4D97-AF65-F5344CB8AC3E}">
        <p14:creationId xmlns:p14="http://schemas.microsoft.com/office/powerpoint/2010/main" val="140402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 example, we go back in time to the Coliseum in Rome and consider an order that Emperor Nero might have placed for wild animals for his gladiatorial entertainment.</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26</a:t>
            </a:fld>
            <a:endParaRPr lang="en-US"/>
          </a:p>
        </p:txBody>
      </p:sp>
    </p:spTree>
    <p:extLst>
      <p:ext uri="{BB962C8B-B14F-4D97-AF65-F5344CB8AC3E}">
        <p14:creationId xmlns:p14="http://schemas.microsoft.com/office/powerpoint/2010/main" val="3423685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before we create the obvious m:n relationship between Order and Product. Since every order has to have at least one product, we have drawn a solid line near Product. </a:t>
            </a:r>
            <a:endParaRPr lang="en-US" dirty="0"/>
          </a:p>
          <a:p>
            <a:endParaRPr lang="en-US" dirty="0" smtClean="0"/>
          </a:p>
          <a:p>
            <a:r>
              <a:rPr lang="en-US" dirty="0" smtClean="0"/>
              <a:t>The description allows  for some products to have not been every part of any order and hence we have shown the line near Product as dashed.</a:t>
            </a:r>
          </a:p>
          <a:p>
            <a:endParaRPr lang="en-US" dirty="0"/>
          </a:p>
          <a:p>
            <a:r>
              <a:rPr lang="en-US" dirty="0" smtClean="0"/>
              <a:t>Of course we need an associative entity type to deal with the m:n relationship.</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27</a:t>
            </a:fld>
            <a:endParaRPr lang="en-US"/>
          </a:p>
        </p:txBody>
      </p:sp>
    </p:spTree>
    <p:extLst>
      <p:ext uri="{BB962C8B-B14F-4D97-AF65-F5344CB8AC3E}">
        <p14:creationId xmlns:p14="http://schemas.microsoft.com/office/powerpoint/2010/main" val="3024904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diagram shows the usual way</a:t>
            </a:r>
            <a:r>
              <a:rPr lang="en-US" baseline="0" dirty="0" smtClean="0"/>
              <a:t> to capture the relationship. We have called the new entity type as </a:t>
            </a:r>
            <a:r>
              <a:rPr lang="en-US" baseline="0" dirty="0" err="1" smtClean="0"/>
              <a:t>OrderItem</a:t>
            </a:r>
            <a:r>
              <a:rPr lang="en-US" baseline="0" dirty="0" smtClean="0"/>
              <a:t> as is traditionally the case. Each row represents an line on an order. Some times people call this entity type </a:t>
            </a:r>
            <a:r>
              <a:rPr lang="en-US" baseline="0" dirty="0" err="1" smtClean="0"/>
              <a:t>LineItem</a:t>
            </a:r>
            <a:r>
              <a:rPr lang="en-US" baseline="0" dirty="0" smtClean="0"/>
              <a:t>, but I chose </a:t>
            </a:r>
            <a:r>
              <a:rPr lang="en-US" baseline="0" dirty="0" err="1" smtClean="0"/>
              <a:t>OrderItem</a:t>
            </a:r>
            <a:r>
              <a:rPr lang="en-US" baseline="0" dirty="0" smtClean="0"/>
              <a:t> because line items appear in many other situations and the name seems to me a little too general. </a:t>
            </a:r>
            <a:r>
              <a:rPr lang="en-US" baseline="0" dirty="0" err="1" smtClean="0"/>
              <a:t>OrderItem</a:t>
            </a:r>
            <a:r>
              <a:rPr lang="en-US" baseline="0" dirty="0" smtClean="0"/>
              <a:t> seems much more specific. (In fact we might get even more specific by calling it </a:t>
            </a:r>
            <a:r>
              <a:rPr lang="en-US" baseline="0" dirty="0" err="1" smtClean="0"/>
              <a:t>SalesOrderItem</a:t>
            </a:r>
            <a:r>
              <a:rPr lang="en-US" baseline="0" dirty="0" smtClean="0"/>
              <a:t> because we might also have </a:t>
            </a:r>
            <a:r>
              <a:rPr lang="en-US" baseline="0" dirty="0" err="1" smtClean="0"/>
              <a:t>PurchaseOrderItem</a:t>
            </a:r>
            <a:r>
              <a:rPr lang="en-US" baseline="0" dirty="0" smtClean="0"/>
              <a:t> when we look at Purchase Orders. )</a:t>
            </a:r>
          </a:p>
          <a:p>
            <a:endParaRPr lang="en-US" baseline="0" dirty="0" smtClean="0"/>
          </a:p>
          <a:p>
            <a:r>
              <a:rPr lang="en-US" baseline="0" dirty="0" smtClean="0"/>
              <a:t>Quantity clearly belongs to </a:t>
            </a:r>
            <a:r>
              <a:rPr lang="en-US" baseline="0" dirty="0" err="1" smtClean="0"/>
              <a:t>OrderItem</a:t>
            </a:r>
            <a:r>
              <a:rPr lang="en-US" baseline="0" dirty="0" smtClean="0"/>
              <a:t> and the primary key for </a:t>
            </a:r>
            <a:r>
              <a:rPr lang="en-US" baseline="0" dirty="0" err="1" smtClean="0"/>
              <a:t>OrderItem</a:t>
            </a:r>
            <a:r>
              <a:rPr lang="en-US" baseline="0" dirty="0" smtClean="0"/>
              <a:t> can be the combination of </a:t>
            </a:r>
            <a:r>
              <a:rPr lang="en-US" baseline="0" dirty="0" err="1" smtClean="0"/>
              <a:t>order_id</a:t>
            </a:r>
            <a:r>
              <a:rPr lang="en-US" baseline="0" dirty="0" smtClean="0"/>
              <a:t> and </a:t>
            </a:r>
            <a:r>
              <a:rPr lang="en-US" baseline="0" dirty="0" err="1" smtClean="0"/>
              <a:t>product_id</a:t>
            </a:r>
            <a:r>
              <a:rPr lang="en-US" baseline="0" dirty="0" smtClean="0"/>
              <a:t>.</a:t>
            </a:r>
          </a:p>
          <a:p>
            <a:endParaRPr lang="en-US" baseline="0" dirty="0" smtClean="0"/>
          </a:p>
          <a:p>
            <a:r>
              <a:rPr lang="en-US" baseline="0" dirty="0" smtClean="0"/>
              <a:t>Sometimes however, the same product could multiple time in an order and the above combination might not be unique even within an order. In these cases, we introduce a new attribute </a:t>
            </a:r>
            <a:r>
              <a:rPr lang="en-US" baseline="0" dirty="0" err="1" smtClean="0"/>
              <a:t>order_item_seq_no</a:t>
            </a:r>
            <a:r>
              <a:rPr lang="en-US" baseline="0" dirty="0" smtClean="0"/>
              <a:t> and use the combination of </a:t>
            </a:r>
            <a:r>
              <a:rPr lang="en-US" baseline="0" dirty="0" err="1" smtClean="0"/>
              <a:t>order_id</a:t>
            </a:r>
            <a:r>
              <a:rPr lang="en-US" baseline="0" dirty="0" smtClean="0"/>
              <a:t> and </a:t>
            </a:r>
            <a:r>
              <a:rPr lang="en-US" baseline="0" dirty="0" err="1" smtClean="0"/>
              <a:t>order_item_seq_no</a:t>
            </a:r>
            <a:r>
              <a:rPr lang="en-US" baseline="0" dirty="0" smtClean="0"/>
              <a:t> as the key. Note that the second ERD shows key migration only from Order and not from Product.</a:t>
            </a:r>
          </a:p>
          <a:p>
            <a:endParaRPr lang="en-US" baseline="0"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28</a:t>
            </a:fld>
            <a:endParaRPr lang="en-US"/>
          </a:p>
        </p:txBody>
      </p:sp>
    </p:spTree>
    <p:extLst>
      <p:ext uri="{BB962C8B-B14F-4D97-AF65-F5344CB8AC3E}">
        <p14:creationId xmlns:p14="http://schemas.microsoft.com/office/powerpoint/2010/main" val="86236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first</a:t>
            </a:r>
            <a:r>
              <a:rPr lang="en-US" baseline="0" dirty="0" smtClean="0"/>
              <a:t> revisit key migration – a simple concept that might seem tricky at first.</a:t>
            </a:r>
          </a:p>
          <a:p>
            <a:endParaRPr lang="en-US" baseline="0" dirty="0" smtClean="0"/>
          </a:p>
          <a:p>
            <a:r>
              <a:rPr lang="en-US" baseline="0" dirty="0" smtClean="0"/>
              <a:t>Do try and understand the underlying concept rather than aiming to remember it by rote – the rote approach seldom works; even if it seems to sometimes come in handy in shallow examinations, it lets you down badly in crucial situations. </a:t>
            </a:r>
          </a:p>
          <a:p>
            <a:endParaRPr lang="en-US" baseline="0" dirty="0" smtClean="0"/>
          </a:p>
          <a:p>
            <a:r>
              <a:rPr lang="en-US" baseline="0" dirty="0" smtClean="0"/>
              <a:t>You are paying good money. What a waste to fritter it away on just a measly grade.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a:t>
            </a:fld>
            <a:endParaRPr lang="en-US"/>
          </a:p>
        </p:txBody>
      </p:sp>
    </p:spTree>
    <p:extLst>
      <p:ext uri="{BB962C8B-B14F-4D97-AF65-F5344CB8AC3E}">
        <p14:creationId xmlns:p14="http://schemas.microsoft.com/office/powerpoint/2010/main" val="355312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a:t>
            </a:r>
            <a:r>
              <a:rPr lang="en-US" baseline="0" dirty="0" smtClean="0"/>
              <a:t> room number can occur in several buildings and hence the room number alone does not suffice to uniquely identify a room across all the buildings.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a:t>
            </a:fld>
            <a:endParaRPr lang="en-US"/>
          </a:p>
        </p:txBody>
      </p:sp>
    </p:spTree>
    <p:extLst>
      <p:ext uri="{BB962C8B-B14F-4D97-AF65-F5344CB8AC3E}">
        <p14:creationId xmlns:p14="http://schemas.microsoft.com/office/powerpoint/2010/main" val="2785377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combination of room number and building number provides a unique identifier for a room. The combination will be unique across all rooms of all buildings.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a:t>
            </a:fld>
            <a:endParaRPr lang="en-US"/>
          </a:p>
        </p:txBody>
      </p:sp>
    </p:spTree>
    <p:extLst>
      <p:ext uri="{BB962C8B-B14F-4D97-AF65-F5344CB8AC3E}">
        <p14:creationId xmlns:p14="http://schemas.microsoft.com/office/powerpoint/2010/main" val="196303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6</a:t>
            </a:fld>
            <a:endParaRPr lang="en-US"/>
          </a:p>
        </p:txBody>
      </p:sp>
    </p:spTree>
    <p:extLst>
      <p:ext uri="{BB962C8B-B14F-4D97-AF65-F5344CB8AC3E}">
        <p14:creationId xmlns:p14="http://schemas.microsoft.com/office/powerpoint/2010/main" val="898803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a:t>
            </a:fld>
            <a:endParaRPr lang="en-US"/>
          </a:p>
        </p:txBody>
      </p:sp>
    </p:spTree>
    <p:extLst>
      <p:ext uri="{BB962C8B-B14F-4D97-AF65-F5344CB8AC3E}">
        <p14:creationId xmlns:p14="http://schemas.microsoft.com/office/powerpoint/2010/main" val="2081252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8</a:t>
            </a:fld>
            <a:endParaRPr lang="en-US"/>
          </a:p>
        </p:txBody>
      </p:sp>
    </p:spTree>
    <p:extLst>
      <p:ext uri="{BB962C8B-B14F-4D97-AF65-F5344CB8AC3E}">
        <p14:creationId xmlns:p14="http://schemas.microsoft.com/office/powerpoint/2010/main" val="1934909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situation each entity type has its own unique identifier or primary key that, without help from any other field, can identify an instance. </a:t>
            </a:r>
          </a:p>
          <a:p>
            <a:endParaRPr lang="en-US" baseline="0" dirty="0" smtClean="0"/>
          </a:p>
          <a:p>
            <a:r>
              <a:rPr lang="en-US" baseline="0" dirty="0" smtClean="0"/>
              <a:t>So we do not need any key migration notation here.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9</a:t>
            </a:fld>
            <a:endParaRPr lang="en-US"/>
          </a:p>
        </p:txBody>
      </p:sp>
    </p:spTree>
    <p:extLst>
      <p:ext uri="{BB962C8B-B14F-4D97-AF65-F5344CB8AC3E}">
        <p14:creationId xmlns:p14="http://schemas.microsoft.com/office/powerpoint/2010/main" val="3556359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94540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36895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56680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20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54377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2331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C3BE0D-3A83-411B-8ED8-8FBAF824E7A0}" type="datetimeFigureOut">
              <a:rPr lang="en-US" smtClean="0"/>
              <a:t>7/8/16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246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3BE0D-3A83-411B-8ED8-8FBAF824E7A0}" type="datetimeFigureOut">
              <a:rPr lang="en-US" smtClean="0"/>
              <a:t>7/8/16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15323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3BE0D-3A83-411B-8ED8-8FBAF824E7A0}" type="datetimeFigureOut">
              <a:rPr lang="en-US" smtClean="0"/>
              <a:t>7/8/16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89507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71712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509942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C3BE0D-3A83-411B-8ED8-8FBAF824E7A0}" type="datetimeFigureOut">
              <a:rPr lang="en-US" smtClean="0"/>
              <a:t>7/8/16</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FC05D5-A46E-415C-BF40-CA83716C1AAF}" type="slidenum">
              <a:rPr lang="en-US" smtClean="0"/>
              <a:t>‹#›</a:t>
            </a:fld>
            <a:endParaRPr lang="en-US"/>
          </a:p>
        </p:txBody>
      </p:sp>
    </p:spTree>
    <p:extLst>
      <p:ext uri="{BB962C8B-B14F-4D97-AF65-F5344CB8AC3E}">
        <p14:creationId xmlns:p14="http://schemas.microsoft.com/office/powerpoint/2010/main" val="22931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2.wmf"/><Relationship Id="rId5" Type="http://schemas.openxmlformats.org/officeDocument/2006/relationships/image" Target="../media/image23.jpe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2.wmf"/><Relationship Id="rId5" Type="http://schemas.openxmlformats.org/officeDocument/2006/relationships/image" Target="../media/image23.jpeg"/><Relationship Id="rId6"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7.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30.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2.jpeg"/><Relationship Id="rId6"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4" Type="http://schemas.openxmlformats.org/officeDocument/2006/relationships/image" Target="../media/image14.jpe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667000" y="2190750"/>
            <a:ext cx="3654911" cy="400110"/>
          </a:xfrm>
          <a:prstGeom prst="rect">
            <a:avLst/>
          </a:prstGeom>
          <a:noFill/>
        </p:spPr>
        <p:txBody>
          <a:bodyPr wrap="none" rtlCol="0">
            <a:spAutoFit/>
          </a:bodyPr>
          <a:lstStyle>
            <a:defPPr>
              <a:defRPr lang="en-US"/>
            </a:defPPr>
            <a:lvl1pPr>
              <a:defRPr sz="2800"/>
            </a:lvl1pPr>
          </a:lstStyle>
          <a:p>
            <a:r>
              <a:rPr lang="en-US" sz="2000" smtClean="0">
                <a:latin typeface="Arial Black" pitchFamily="34" charset="0"/>
              </a:rPr>
              <a:t>Database </a:t>
            </a:r>
            <a:r>
              <a:rPr lang="en-US" sz="2000" dirty="0" smtClean="0">
                <a:latin typeface="Arial Black" pitchFamily="34" charset="0"/>
              </a:rPr>
              <a:t>Design: Part </a:t>
            </a:r>
            <a:r>
              <a:rPr lang="en-US" sz="2000" dirty="0">
                <a:latin typeface="Arial Black" pitchFamily="34" charset="0"/>
              </a:rPr>
              <a:t>3</a:t>
            </a:r>
          </a:p>
        </p:txBody>
      </p:sp>
    </p:spTree>
    <p:extLst>
      <p:ext uri="{BB962C8B-B14F-4D97-AF65-F5344CB8AC3E}">
        <p14:creationId xmlns:p14="http://schemas.microsoft.com/office/powerpoint/2010/main" val="2070645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76550"/>
            <a:ext cx="70469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 y="209550"/>
            <a:ext cx="8763000" cy="2462213"/>
          </a:xfrm>
          <a:prstGeom prst="rect">
            <a:avLst/>
          </a:prstGeom>
          <a:noFill/>
        </p:spPr>
        <p:txBody>
          <a:bodyPr wrap="square" rtlCol="0">
            <a:spAutoFit/>
          </a:bodyPr>
          <a:lstStyle/>
          <a:p>
            <a:pPr>
              <a:spcAft>
                <a:spcPts val="1200"/>
              </a:spcAft>
            </a:pPr>
            <a:r>
              <a:rPr lang="en-US" sz="2400" dirty="0" smtClean="0"/>
              <a:t>A company has several employees and several customers.</a:t>
            </a:r>
          </a:p>
          <a:p>
            <a:pPr marL="285750" indent="-285750">
              <a:buFont typeface="Arial" pitchFamily="34" charset="0"/>
              <a:buChar char="•"/>
            </a:pPr>
            <a:r>
              <a:rPr lang="en-US" sz="2400" dirty="0" smtClean="0"/>
              <a:t>Each customer is assigned one employee to serve as the sales rep for that customer.</a:t>
            </a:r>
          </a:p>
          <a:p>
            <a:pPr marL="285750" indent="-285750">
              <a:buFont typeface="Arial" pitchFamily="34" charset="0"/>
              <a:buChar char="•"/>
            </a:pPr>
            <a:r>
              <a:rPr lang="en-US" sz="2400" dirty="0" smtClean="0"/>
              <a:t>Each employee might be the sales rep for zero or more customers.</a:t>
            </a:r>
          </a:p>
          <a:p>
            <a:pPr marL="285750" indent="-285750">
              <a:buFont typeface="Arial" pitchFamily="34" charset="0"/>
              <a:buChar char="•"/>
            </a:pPr>
            <a:r>
              <a:rPr lang="en-US" sz="2400" dirty="0" smtClean="0"/>
              <a:t>Each employee has a unique </a:t>
            </a:r>
            <a:r>
              <a:rPr lang="en-US" sz="2400" dirty="0" err="1" smtClean="0"/>
              <a:t>employee_id</a:t>
            </a:r>
            <a:r>
              <a:rPr lang="en-US" sz="2400" dirty="0" smtClean="0"/>
              <a:t> and each customer has a unique </a:t>
            </a:r>
            <a:r>
              <a:rPr lang="en-US" sz="2400" dirty="0" err="1" smtClean="0"/>
              <a:t>customer_id</a:t>
            </a:r>
            <a:endParaRPr lang="en-US" sz="2400" dirty="0"/>
          </a:p>
        </p:txBody>
      </p:sp>
      <p:sp>
        <p:nvSpPr>
          <p:cNvPr id="3" name="Oval 2"/>
          <p:cNvSpPr/>
          <p:nvPr/>
        </p:nvSpPr>
        <p:spPr>
          <a:xfrm>
            <a:off x="5834493" y="3257550"/>
            <a:ext cx="533400" cy="457200"/>
          </a:xfrm>
          <a:prstGeom prst="ellipse">
            <a:avLst/>
          </a:prstGeom>
          <a:solidFill>
            <a:srgbClr val="FFFF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p:cNvSpPr/>
          <p:nvPr/>
        </p:nvSpPr>
        <p:spPr>
          <a:xfrm>
            <a:off x="2862693" y="4267795"/>
            <a:ext cx="2438400" cy="581025"/>
          </a:xfrm>
          <a:prstGeom prst="wedgeEllipseCallout">
            <a:avLst>
              <a:gd name="adj1" fmla="val 73705"/>
              <a:gd name="adj2" fmla="val -153657"/>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 | or not to |?</a:t>
            </a:r>
            <a:endParaRPr lang="en-US" dirty="0">
              <a:solidFill>
                <a:schemeClr val="tx1"/>
              </a:solidFill>
            </a:endParaRPr>
          </a:p>
        </p:txBody>
      </p:sp>
      <p:sp>
        <p:nvSpPr>
          <p:cNvPr id="6" name="TextBox 5"/>
          <p:cNvSpPr txBox="1"/>
          <p:nvPr/>
        </p:nvSpPr>
        <p:spPr>
          <a:xfrm>
            <a:off x="5682093" y="4163020"/>
            <a:ext cx="1223412" cy="923330"/>
          </a:xfrm>
          <a:prstGeom prst="rect">
            <a:avLst/>
          </a:prstGeom>
          <a:noFill/>
        </p:spPr>
        <p:txBody>
          <a:bodyPr wrap="none" rtlCol="0">
            <a:spAutoFit/>
          </a:bodyPr>
          <a:lstStyle/>
          <a:p>
            <a:r>
              <a:rPr lang="en-US" sz="5400" dirty="0" smtClean="0">
                <a:latin typeface="Arial Black" pitchFamily="34" charset="0"/>
              </a:rPr>
              <a:t>No</a:t>
            </a:r>
            <a:endParaRPr lang="en-US" sz="5400" dirty="0">
              <a:latin typeface="Arial Black" pitchFamily="34" charset="0"/>
            </a:endParaRPr>
          </a:p>
        </p:txBody>
      </p:sp>
    </p:spTree>
    <p:extLst>
      <p:ext uri="{BB962C8B-B14F-4D97-AF65-F5344CB8AC3E}">
        <p14:creationId xmlns:p14="http://schemas.microsoft.com/office/powerpoint/2010/main" val="260260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700"/>
                                        </p:tgtEl>
                                        <p:attrNameLst>
                                          <p:attrName>style.visibility</p:attrName>
                                        </p:attrNameLst>
                                      </p:cBhvr>
                                      <p:to>
                                        <p:strVal val="visible"/>
                                      </p:to>
                                    </p:set>
                                    <p:animEffect transition="in" filter="fade">
                                      <p:cBhvr>
                                        <p:cTn id="27" dur="500"/>
                                        <p:tgtEl>
                                          <p:spTgt spid="2970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
                                          </p:val>
                                        </p:tav>
                                        <p:tav tm="100000">
                                          <p:val>
                                            <p:strVal val="#ppt_w"/>
                                          </p:val>
                                        </p:tav>
                                      </p:tavLst>
                                    </p:anim>
                                    <p:anim calcmode="lin" valueType="num">
                                      <p:cBhvr>
                                        <p:cTn id="42" dur="1000" fill="hold"/>
                                        <p:tgtEl>
                                          <p:spTgt spid="6"/>
                                        </p:tgtEl>
                                        <p:attrNameLst>
                                          <p:attrName>ppt_h</p:attrName>
                                        </p:attrNameLst>
                                      </p:cBhvr>
                                      <p:tavLst>
                                        <p:tav tm="0">
                                          <p:val>
                                            <p:fltVal val="0"/>
                                          </p:val>
                                        </p:tav>
                                        <p:tav tm="100000">
                                          <p:val>
                                            <p:strVal val="#ppt_h"/>
                                          </p:val>
                                        </p:tav>
                                      </p:tavLst>
                                    </p:anim>
                                    <p:anim calcmode="lin" valueType="num">
                                      <p:cBhvr>
                                        <p:cTn id="43" dur="1000" fill="hold"/>
                                        <p:tgtEl>
                                          <p:spTgt spid="6"/>
                                        </p:tgtEl>
                                        <p:attrNameLst>
                                          <p:attrName>style.rotation</p:attrName>
                                        </p:attrNameLst>
                                      </p:cBhvr>
                                      <p:tavLst>
                                        <p:tav tm="0">
                                          <p:val>
                                            <p:fltVal val="90"/>
                                          </p:val>
                                        </p:tav>
                                        <p:tav tm="100000">
                                          <p:val>
                                            <p:fltVal val="0"/>
                                          </p:val>
                                        </p:tav>
                                      </p:tavLst>
                                    </p:anim>
                                    <p:animEffect transition="in" filter="fade">
                                      <p:cBhvr>
                                        <p:cTn id="4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14400" y="1069325"/>
            <a:ext cx="609600" cy="957801"/>
            <a:chOff x="304800" y="1083526"/>
            <a:chExt cx="609600" cy="957801"/>
          </a:xfrm>
        </p:grpSpPr>
        <p:pic>
          <p:nvPicPr>
            <p:cNvPr id="30723" name="Picture 3"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83526"/>
              <a:ext cx="609600" cy="6017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9420" y="1733550"/>
              <a:ext cx="458780" cy="307777"/>
            </a:xfrm>
            <a:prstGeom prst="rect">
              <a:avLst/>
            </a:prstGeom>
            <a:noFill/>
          </p:spPr>
          <p:txBody>
            <a:bodyPr wrap="none" rtlCol="0">
              <a:spAutoFit/>
            </a:bodyPr>
            <a:lstStyle/>
            <a:p>
              <a:r>
                <a:rPr lang="en-US" sz="1400" dirty="0" smtClean="0"/>
                <a:t>101</a:t>
              </a:r>
              <a:endParaRPr lang="en-US" sz="1400" dirty="0"/>
            </a:p>
          </p:txBody>
        </p:sp>
      </p:grpSp>
      <p:grpSp>
        <p:nvGrpSpPr>
          <p:cNvPr id="13" name="Group 12"/>
          <p:cNvGrpSpPr/>
          <p:nvPr/>
        </p:nvGrpSpPr>
        <p:grpSpPr>
          <a:xfrm>
            <a:off x="1638300" y="1069325"/>
            <a:ext cx="609600" cy="957801"/>
            <a:chOff x="304800" y="1083526"/>
            <a:chExt cx="609600" cy="957801"/>
          </a:xfrm>
        </p:grpSpPr>
        <p:pic>
          <p:nvPicPr>
            <p:cNvPr id="14" name="Picture 3"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83526"/>
              <a:ext cx="609600" cy="6017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9420" y="1733550"/>
              <a:ext cx="458780" cy="307777"/>
            </a:xfrm>
            <a:prstGeom prst="rect">
              <a:avLst/>
            </a:prstGeom>
            <a:noFill/>
          </p:spPr>
          <p:txBody>
            <a:bodyPr wrap="none" rtlCol="0">
              <a:spAutoFit/>
            </a:bodyPr>
            <a:lstStyle/>
            <a:p>
              <a:r>
                <a:rPr lang="en-US" sz="1400" dirty="0" smtClean="0"/>
                <a:t>123</a:t>
              </a:r>
              <a:endParaRPr lang="en-US" sz="1400" dirty="0"/>
            </a:p>
          </p:txBody>
        </p:sp>
      </p:grpSp>
      <p:grpSp>
        <p:nvGrpSpPr>
          <p:cNvPr id="16" name="Group 15"/>
          <p:cNvGrpSpPr/>
          <p:nvPr/>
        </p:nvGrpSpPr>
        <p:grpSpPr>
          <a:xfrm>
            <a:off x="2362200" y="1069325"/>
            <a:ext cx="609600" cy="957801"/>
            <a:chOff x="304800" y="1083526"/>
            <a:chExt cx="609600" cy="957801"/>
          </a:xfrm>
        </p:grpSpPr>
        <p:pic>
          <p:nvPicPr>
            <p:cNvPr id="17" name="Picture 3"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83526"/>
              <a:ext cx="609600" cy="60173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79420" y="1733550"/>
              <a:ext cx="458780" cy="307777"/>
            </a:xfrm>
            <a:prstGeom prst="rect">
              <a:avLst/>
            </a:prstGeom>
            <a:noFill/>
          </p:spPr>
          <p:txBody>
            <a:bodyPr wrap="none" rtlCol="0">
              <a:spAutoFit/>
            </a:bodyPr>
            <a:lstStyle/>
            <a:p>
              <a:r>
                <a:rPr lang="en-US" sz="1400" dirty="0" smtClean="0"/>
                <a:t>300</a:t>
              </a:r>
              <a:endParaRPr lang="en-US" sz="1400" dirty="0"/>
            </a:p>
          </p:txBody>
        </p:sp>
      </p:grpSp>
      <p:sp>
        <p:nvSpPr>
          <p:cNvPr id="10" name="TextBox 9"/>
          <p:cNvSpPr txBox="1"/>
          <p:nvPr/>
        </p:nvSpPr>
        <p:spPr>
          <a:xfrm>
            <a:off x="729800" y="504252"/>
            <a:ext cx="2675925" cy="369332"/>
          </a:xfrm>
          <a:prstGeom prst="rect">
            <a:avLst/>
          </a:prstGeom>
          <a:noFill/>
        </p:spPr>
        <p:txBody>
          <a:bodyPr wrap="none" rtlCol="0">
            <a:spAutoFit/>
          </a:bodyPr>
          <a:lstStyle/>
          <a:p>
            <a:r>
              <a:rPr lang="en-US" dirty="0" smtClean="0"/>
              <a:t>Computer: </a:t>
            </a:r>
            <a:r>
              <a:rPr lang="en-US" dirty="0" err="1" smtClean="0"/>
              <a:t>product_id</a:t>
            </a:r>
            <a:r>
              <a:rPr lang="en-US" dirty="0" smtClean="0"/>
              <a:t> 100</a:t>
            </a:r>
            <a:endParaRPr lang="en-US" dirty="0"/>
          </a:p>
        </p:txBody>
      </p:sp>
      <p:sp>
        <p:nvSpPr>
          <p:cNvPr id="20" name="TextBox 19"/>
          <p:cNvSpPr txBox="1"/>
          <p:nvPr/>
        </p:nvSpPr>
        <p:spPr>
          <a:xfrm>
            <a:off x="5410200" y="565055"/>
            <a:ext cx="1968103" cy="369332"/>
          </a:xfrm>
          <a:prstGeom prst="rect">
            <a:avLst/>
          </a:prstGeom>
          <a:noFill/>
        </p:spPr>
        <p:txBody>
          <a:bodyPr wrap="none" rtlCol="0">
            <a:spAutoFit/>
          </a:bodyPr>
          <a:lstStyle/>
          <a:p>
            <a:r>
              <a:rPr lang="en-US" dirty="0" smtClean="0"/>
              <a:t>TV: </a:t>
            </a:r>
            <a:r>
              <a:rPr lang="en-US" dirty="0" err="1" smtClean="0"/>
              <a:t>product_id</a:t>
            </a:r>
            <a:r>
              <a:rPr lang="en-US" dirty="0" smtClean="0"/>
              <a:t> 200</a:t>
            </a:r>
            <a:endParaRPr lang="en-US" dirty="0"/>
          </a:p>
        </p:txBody>
      </p:sp>
      <p:grpSp>
        <p:nvGrpSpPr>
          <p:cNvPr id="11" name="Group 10"/>
          <p:cNvGrpSpPr/>
          <p:nvPr/>
        </p:nvGrpSpPr>
        <p:grpSpPr>
          <a:xfrm>
            <a:off x="4762266" y="1062899"/>
            <a:ext cx="825714" cy="975451"/>
            <a:chOff x="5219466" y="2729237"/>
            <a:chExt cx="825714" cy="975451"/>
          </a:xfrm>
        </p:grpSpPr>
        <p:pic>
          <p:nvPicPr>
            <p:cNvPr id="30724" name="Picture 4" descr="C:\Users\kodagavi\AppData\Local\Microsoft\Windows\Temporary Internet Files\Content.IE5\SEDQGPIU\MC90020548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466" y="2729237"/>
              <a:ext cx="825714" cy="82156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402933" y="3396911"/>
              <a:ext cx="367408" cy="307777"/>
            </a:xfrm>
            <a:prstGeom prst="rect">
              <a:avLst/>
            </a:prstGeom>
            <a:noFill/>
          </p:spPr>
          <p:txBody>
            <a:bodyPr wrap="none" rtlCol="0">
              <a:spAutoFit/>
            </a:bodyPr>
            <a:lstStyle/>
            <a:p>
              <a:r>
                <a:rPr lang="en-US" sz="1400" dirty="0" smtClean="0"/>
                <a:t>85</a:t>
              </a:r>
              <a:endParaRPr lang="en-US" sz="1400" dirty="0"/>
            </a:p>
          </p:txBody>
        </p:sp>
      </p:grpSp>
      <p:grpSp>
        <p:nvGrpSpPr>
          <p:cNvPr id="24" name="Group 23"/>
          <p:cNvGrpSpPr/>
          <p:nvPr/>
        </p:nvGrpSpPr>
        <p:grpSpPr>
          <a:xfrm>
            <a:off x="5642806" y="1062899"/>
            <a:ext cx="825714" cy="975451"/>
            <a:chOff x="5219466" y="2729237"/>
            <a:chExt cx="825714" cy="975451"/>
          </a:xfrm>
        </p:grpSpPr>
        <p:pic>
          <p:nvPicPr>
            <p:cNvPr id="25" name="Picture 4" descr="C:\Users\kodagavi\AppData\Local\Microsoft\Windows\Temporary Internet Files\Content.IE5\SEDQGPIU\MC90020548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466" y="2729237"/>
              <a:ext cx="825714" cy="82156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402933" y="3396911"/>
              <a:ext cx="367408" cy="307777"/>
            </a:xfrm>
            <a:prstGeom prst="rect">
              <a:avLst/>
            </a:prstGeom>
            <a:noFill/>
          </p:spPr>
          <p:txBody>
            <a:bodyPr wrap="none" rtlCol="0">
              <a:spAutoFit/>
            </a:bodyPr>
            <a:lstStyle/>
            <a:p>
              <a:r>
                <a:rPr lang="en-US" sz="1400" dirty="0" smtClean="0"/>
                <a:t>63</a:t>
              </a:r>
              <a:endParaRPr lang="en-US" sz="1400" dirty="0"/>
            </a:p>
          </p:txBody>
        </p:sp>
      </p:grpSp>
      <p:grpSp>
        <p:nvGrpSpPr>
          <p:cNvPr id="27" name="Group 26"/>
          <p:cNvGrpSpPr/>
          <p:nvPr/>
        </p:nvGrpSpPr>
        <p:grpSpPr>
          <a:xfrm>
            <a:off x="6523346" y="1062899"/>
            <a:ext cx="825714" cy="975451"/>
            <a:chOff x="5219466" y="2729237"/>
            <a:chExt cx="825714" cy="975451"/>
          </a:xfrm>
        </p:grpSpPr>
        <p:pic>
          <p:nvPicPr>
            <p:cNvPr id="28" name="Picture 4" descr="C:\Users\kodagavi\AppData\Local\Microsoft\Windows\Temporary Internet Files\Content.IE5\SEDQGPIU\MC90020548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466" y="2729237"/>
              <a:ext cx="825714" cy="82156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402933" y="3396911"/>
              <a:ext cx="458780" cy="307777"/>
            </a:xfrm>
            <a:prstGeom prst="rect">
              <a:avLst/>
            </a:prstGeom>
            <a:noFill/>
          </p:spPr>
          <p:txBody>
            <a:bodyPr wrap="none" rtlCol="0">
              <a:spAutoFit/>
            </a:bodyPr>
            <a:lstStyle/>
            <a:p>
              <a:r>
                <a:rPr lang="en-US" sz="1400" dirty="0" smtClean="0"/>
                <a:t>123</a:t>
              </a:r>
              <a:endParaRPr lang="en-US" sz="1400" dirty="0"/>
            </a:p>
          </p:txBody>
        </p:sp>
      </p:grpSp>
      <p:grpSp>
        <p:nvGrpSpPr>
          <p:cNvPr id="30" name="Group 29"/>
          <p:cNvGrpSpPr/>
          <p:nvPr/>
        </p:nvGrpSpPr>
        <p:grpSpPr>
          <a:xfrm>
            <a:off x="7403886" y="1062899"/>
            <a:ext cx="825714" cy="975451"/>
            <a:chOff x="5219466" y="2729237"/>
            <a:chExt cx="825714" cy="975451"/>
          </a:xfrm>
        </p:grpSpPr>
        <p:pic>
          <p:nvPicPr>
            <p:cNvPr id="31" name="Picture 4" descr="C:\Users\kodagavi\AppData\Local\Microsoft\Windows\Temporary Internet Files\Content.IE5\SEDQGPIU\MC90020548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466" y="2729237"/>
              <a:ext cx="825714" cy="82156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5402933" y="3396911"/>
              <a:ext cx="458780" cy="307777"/>
            </a:xfrm>
            <a:prstGeom prst="rect">
              <a:avLst/>
            </a:prstGeom>
            <a:noFill/>
          </p:spPr>
          <p:txBody>
            <a:bodyPr wrap="none" rtlCol="0">
              <a:spAutoFit/>
            </a:bodyPr>
            <a:lstStyle/>
            <a:p>
              <a:r>
                <a:rPr lang="en-US" sz="1400" dirty="0" smtClean="0"/>
                <a:t>101</a:t>
              </a:r>
              <a:endParaRPr lang="en-US" sz="1400" dirty="0"/>
            </a:p>
          </p:txBody>
        </p:sp>
      </p:grpSp>
      <p:pic>
        <p:nvPicPr>
          <p:cNvPr id="307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2162175"/>
            <a:ext cx="74088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Oval 33"/>
          <p:cNvSpPr/>
          <p:nvPr/>
        </p:nvSpPr>
        <p:spPr>
          <a:xfrm>
            <a:off x="5939388" y="2647950"/>
            <a:ext cx="533400" cy="457200"/>
          </a:xfrm>
          <a:prstGeom prst="ellipse">
            <a:avLst/>
          </a:prstGeom>
          <a:solidFill>
            <a:srgbClr val="FFFF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Callout 34"/>
          <p:cNvSpPr/>
          <p:nvPr/>
        </p:nvSpPr>
        <p:spPr>
          <a:xfrm>
            <a:off x="2967588" y="3658195"/>
            <a:ext cx="2438400" cy="581025"/>
          </a:xfrm>
          <a:prstGeom prst="wedgeEllipseCallout">
            <a:avLst>
              <a:gd name="adj1" fmla="val 73705"/>
              <a:gd name="adj2" fmla="val -153657"/>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 | or not to |?</a:t>
            </a:r>
            <a:endParaRPr lang="en-US" dirty="0">
              <a:solidFill>
                <a:schemeClr val="tx1"/>
              </a:solidFill>
            </a:endParaRPr>
          </a:p>
        </p:txBody>
      </p:sp>
      <p:sp>
        <p:nvSpPr>
          <p:cNvPr id="36" name="TextBox 35"/>
          <p:cNvSpPr txBox="1"/>
          <p:nvPr/>
        </p:nvSpPr>
        <p:spPr>
          <a:xfrm>
            <a:off x="5786988" y="3553420"/>
            <a:ext cx="1773691" cy="923330"/>
          </a:xfrm>
          <a:prstGeom prst="rect">
            <a:avLst/>
          </a:prstGeom>
          <a:noFill/>
        </p:spPr>
        <p:txBody>
          <a:bodyPr wrap="none" rtlCol="0">
            <a:spAutoFit/>
          </a:bodyPr>
          <a:lstStyle/>
          <a:p>
            <a:r>
              <a:rPr lang="en-US" sz="5400" dirty="0" smtClean="0">
                <a:latin typeface="Arial Black" pitchFamily="34" charset="0"/>
              </a:rPr>
              <a:t>Yes!</a:t>
            </a:r>
            <a:endParaRPr lang="en-US" sz="5400" dirty="0">
              <a:latin typeface="Arial Black" pitchFamily="34" charset="0"/>
            </a:endParaRPr>
          </a:p>
        </p:txBody>
      </p:sp>
      <p:cxnSp>
        <p:nvCxnSpPr>
          <p:cNvPr id="23" name="Straight Connector 22"/>
          <p:cNvCxnSpPr/>
          <p:nvPr/>
        </p:nvCxnSpPr>
        <p:spPr>
          <a:xfrm>
            <a:off x="6096000" y="2757201"/>
            <a:ext cx="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721" name="Straight Connector 30720"/>
          <p:cNvCxnSpPr/>
          <p:nvPr/>
        </p:nvCxnSpPr>
        <p:spPr>
          <a:xfrm>
            <a:off x="4762266" y="2849467"/>
            <a:ext cx="1562334"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725"/>
                                        </p:tgtEl>
                                        <p:attrNameLst>
                                          <p:attrName>style.visibility</p:attrName>
                                        </p:attrNameLst>
                                      </p:cBhvr>
                                      <p:to>
                                        <p:strVal val="visible"/>
                                      </p:to>
                                    </p:set>
                                    <p:animEffect transition="in" filter="fade">
                                      <p:cBhvr>
                                        <p:cTn id="42" dur="500"/>
                                        <p:tgtEl>
                                          <p:spTgt spid="307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721"/>
                                        </p:tgtEl>
                                        <p:attrNameLst>
                                          <p:attrName>style.visibility</p:attrName>
                                        </p:attrNameLst>
                                      </p:cBhvr>
                                      <p:to>
                                        <p:strVal val="visible"/>
                                      </p:to>
                                    </p:set>
                                    <p:animEffect transition="in" filter="fade">
                                      <p:cBhvr>
                                        <p:cTn id="47" dur="500"/>
                                        <p:tgtEl>
                                          <p:spTgt spid="307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34" grpId="0" animBg="1"/>
      <p:bldP spid="35"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438150"/>
            <a:ext cx="5086649" cy="523220"/>
          </a:xfrm>
          <a:prstGeom prst="rect">
            <a:avLst/>
          </a:prstGeom>
          <a:noFill/>
        </p:spPr>
        <p:txBody>
          <a:bodyPr wrap="none" rtlCol="0">
            <a:spAutoFit/>
          </a:bodyPr>
          <a:lstStyle/>
          <a:p>
            <a:r>
              <a:rPr lang="en-US" sz="2800" dirty="0" smtClean="0">
                <a:latin typeface="Arial Black" pitchFamily="34" charset="0"/>
              </a:rPr>
              <a:t>Associative Entity Recap</a:t>
            </a:r>
            <a:endParaRPr lang="en-US" sz="2800" dirty="0">
              <a:latin typeface="Arial Black" pitchFamily="34" charset="0"/>
            </a:endParaRPr>
          </a:p>
        </p:txBody>
      </p:sp>
      <p:sp>
        <p:nvSpPr>
          <p:cNvPr id="6" name="Rectangle 5"/>
          <p:cNvSpPr/>
          <p:nvPr/>
        </p:nvSpPr>
        <p:spPr>
          <a:xfrm>
            <a:off x="2743200" y="3806168"/>
            <a:ext cx="3959161" cy="707886"/>
          </a:xfrm>
          <a:prstGeom prst="rect">
            <a:avLst/>
          </a:prstGeom>
        </p:spPr>
        <p:txBody>
          <a:bodyPr wrap="none">
            <a:spAutoFit/>
          </a:bodyPr>
          <a:lstStyle/>
          <a:p>
            <a:r>
              <a:rPr lang="en-US" sz="4000" dirty="0" smtClean="0">
                <a:latin typeface="Arial Black" pitchFamily="34" charset="0"/>
              </a:rPr>
              <a:t>When to use?</a:t>
            </a:r>
            <a:endParaRPr lang="en-US" sz="4000" dirty="0">
              <a:latin typeface="Arial Black" pitchFamily="34" charset="0"/>
            </a:endParaRPr>
          </a:p>
        </p:txBody>
      </p:sp>
      <p:pic>
        <p:nvPicPr>
          <p:cNvPr id="7" name="Picture 3" descr="C:\Users\kodagavi\AppData\Local\Microsoft\Windows\Temporary Internet Files\Content.IE5\OPUWYHM1\MC9003563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276350"/>
            <a:ext cx="2209800" cy="19427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733800" y="1581150"/>
            <a:ext cx="4191000" cy="1384995"/>
          </a:xfrm>
          <a:prstGeom prst="rect">
            <a:avLst/>
          </a:prstGeom>
          <a:noFill/>
        </p:spPr>
        <p:txBody>
          <a:bodyPr wrap="square" rtlCol="0">
            <a:spAutoFit/>
          </a:bodyPr>
          <a:lstStyle/>
          <a:p>
            <a:r>
              <a:rPr lang="en-US" sz="2800" dirty="0" smtClean="0"/>
              <a:t>If it swims like a duck and quacks like a duck it must be a duck</a:t>
            </a:r>
            <a:endParaRPr lang="en-US" sz="2800" dirty="0"/>
          </a:p>
        </p:txBody>
      </p:sp>
    </p:spTree>
    <p:extLst>
      <p:ext uri="{BB962C8B-B14F-4D97-AF65-F5344CB8AC3E}">
        <p14:creationId xmlns:p14="http://schemas.microsoft.com/office/powerpoint/2010/main" val="146109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1314795"/>
            <a:ext cx="4953000" cy="1754326"/>
          </a:xfrm>
          <a:prstGeom prst="rect">
            <a:avLst/>
          </a:prstGeom>
          <a:noFill/>
        </p:spPr>
        <p:txBody>
          <a:bodyPr wrap="square" rtlCol="0">
            <a:spAutoFit/>
          </a:bodyPr>
          <a:lstStyle/>
          <a:p>
            <a:r>
              <a:rPr lang="en-US" sz="3600" dirty="0" smtClean="0"/>
              <a:t>If a relationship seems to have attributes, then it is an entity type </a:t>
            </a:r>
            <a:endParaRPr lang="en-US" sz="3600" dirty="0"/>
          </a:p>
        </p:txBody>
      </p:sp>
      <p:pic>
        <p:nvPicPr>
          <p:cNvPr id="3" name="Picture 3" descr="C:\Users\kodagavi\AppData\Local\Microsoft\Windows\Temporary Internet Files\Content.IE5\OPUWYHM1\MC9003563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238595"/>
            <a:ext cx="2209800" cy="194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5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1924395"/>
            <a:ext cx="4953000" cy="1754326"/>
          </a:xfrm>
          <a:prstGeom prst="rect">
            <a:avLst/>
          </a:prstGeom>
          <a:noFill/>
        </p:spPr>
        <p:txBody>
          <a:bodyPr wrap="square" rtlCol="0">
            <a:spAutoFit/>
          </a:bodyPr>
          <a:lstStyle/>
          <a:p>
            <a:r>
              <a:rPr lang="en-US" sz="3600" dirty="0" smtClean="0"/>
              <a:t>Always create a new entity type – an associative entity</a:t>
            </a:r>
            <a:endParaRPr lang="en-US" sz="3600" dirty="0"/>
          </a:p>
        </p:txBody>
      </p:sp>
      <p:pic>
        <p:nvPicPr>
          <p:cNvPr id="3" name="Picture 3" descr="C:\Users\kodagavi\AppData\Local\Microsoft\Windows\Temporary Internet Files\Content.IE5\OPUWYHM1\MC90035638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848195"/>
            <a:ext cx="2209800" cy="1942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3000" y="361950"/>
            <a:ext cx="7448706" cy="1015663"/>
          </a:xfrm>
          <a:prstGeom prst="rect">
            <a:avLst/>
          </a:prstGeom>
          <a:noFill/>
        </p:spPr>
        <p:txBody>
          <a:bodyPr wrap="none" rtlCol="0">
            <a:spAutoFit/>
          </a:bodyPr>
          <a:lstStyle/>
          <a:p>
            <a:r>
              <a:rPr lang="en-US" sz="6000" dirty="0">
                <a:latin typeface="Arial Black" pitchFamily="34" charset="0"/>
              </a:rPr>
              <a:t>m</a:t>
            </a:r>
            <a:r>
              <a:rPr lang="en-US" sz="6000" dirty="0" smtClean="0">
                <a:latin typeface="Arial Black" pitchFamily="34" charset="0"/>
              </a:rPr>
              <a:t>:n relationship?</a:t>
            </a:r>
            <a:endParaRPr lang="en-US" sz="6000" dirty="0">
              <a:latin typeface="Arial Black" pitchFamily="34" charset="0"/>
            </a:endParaRPr>
          </a:p>
        </p:txBody>
      </p:sp>
    </p:spTree>
    <p:extLst>
      <p:ext uri="{BB962C8B-B14F-4D97-AF65-F5344CB8AC3E}">
        <p14:creationId xmlns:p14="http://schemas.microsoft.com/office/powerpoint/2010/main" val="9908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1821"/>
            <a:ext cx="8534400" cy="1569660"/>
          </a:xfrm>
          <a:prstGeom prst="rect">
            <a:avLst/>
          </a:prstGeom>
          <a:noFill/>
        </p:spPr>
        <p:txBody>
          <a:bodyPr wrap="square" rtlCol="0">
            <a:spAutoFit/>
          </a:bodyPr>
          <a:lstStyle/>
          <a:p>
            <a:pPr marL="457200" indent="-457200">
              <a:buFont typeface="Arial" pitchFamily="34" charset="0"/>
              <a:buChar char="•"/>
            </a:pPr>
            <a:r>
              <a:rPr lang="en-US" sz="2400" dirty="0"/>
              <a:t>M</a:t>
            </a:r>
            <a:r>
              <a:rPr lang="en-US" sz="2400" dirty="0" smtClean="0"/>
              <a:t>any </a:t>
            </a:r>
            <a:r>
              <a:rPr lang="en-US" sz="2400" dirty="0"/>
              <a:t>people and many buildings. </a:t>
            </a:r>
            <a:endParaRPr lang="en-US" sz="2400" dirty="0" smtClean="0"/>
          </a:p>
          <a:p>
            <a:pPr marL="457200" indent="-457200">
              <a:buFont typeface="Arial" pitchFamily="34" charset="0"/>
              <a:buChar char="•"/>
            </a:pPr>
            <a:r>
              <a:rPr lang="en-US" sz="2400" dirty="0" smtClean="0"/>
              <a:t>Each </a:t>
            </a:r>
            <a:r>
              <a:rPr lang="en-US" sz="2400" dirty="0"/>
              <a:t>person has </a:t>
            </a:r>
            <a:r>
              <a:rPr lang="en-US" sz="2400" dirty="0" smtClean="0"/>
              <a:t>ownership </a:t>
            </a:r>
            <a:r>
              <a:rPr lang="en-US" sz="2400" dirty="0"/>
              <a:t>stake in one or more buildings </a:t>
            </a:r>
          </a:p>
          <a:p>
            <a:pPr marL="457200" indent="-457200">
              <a:buFont typeface="Arial" pitchFamily="34" charset="0"/>
              <a:buChar char="•"/>
            </a:pPr>
            <a:r>
              <a:rPr lang="en-US" sz="2400" dirty="0" smtClean="0"/>
              <a:t>Each </a:t>
            </a:r>
            <a:r>
              <a:rPr lang="en-US" sz="2400" dirty="0"/>
              <a:t>building has one or more owners </a:t>
            </a:r>
            <a:r>
              <a:rPr lang="en-US" sz="2400" dirty="0" smtClean="0"/>
              <a:t>who share the ownership. </a:t>
            </a:r>
            <a:endParaRPr lang="en-US" sz="2400" dirty="0"/>
          </a:p>
        </p:txBody>
      </p:sp>
      <p:sp>
        <p:nvSpPr>
          <p:cNvPr id="3" name="TextBox 2"/>
          <p:cNvSpPr txBox="1"/>
          <p:nvPr/>
        </p:nvSpPr>
        <p:spPr>
          <a:xfrm>
            <a:off x="457200" y="209550"/>
            <a:ext cx="1241109" cy="369332"/>
          </a:xfrm>
          <a:prstGeom prst="rect">
            <a:avLst/>
          </a:prstGeom>
          <a:noFill/>
        </p:spPr>
        <p:txBody>
          <a:bodyPr wrap="none" rtlCol="0">
            <a:spAutoFit/>
          </a:bodyPr>
          <a:lstStyle/>
          <a:p>
            <a:r>
              <a:rPr lang="en-US" dirty="0" smtClean="0">
                <a:latin typeface="Arial Black" pitchFamily="34" charset="0"/>
              </a:rPr>
              <a:t>Tycoons</a:t>
            </a:r>
            <a:endParaRPr lang="en-US" dirty="0">
              <a:latin typeface="Arial Black" pitchFamily="34" charset="0"/>
            </a:endParaRPr>
          </a:p>
        </p:txBody>
      </p:sp>
      <p:grpSp>
        <p:nvGrpSpPr>
          <p:cNvPr id="4" name="Group 3"/>
          <p:cNvGrpSpPr/>
          <p:nvPr/>
        </p:nvGrpSpPr>
        <p:grpSpPr>
          <a:xfrm>
            <a:off x="762000" y="2524096"/>
            <a:ext cx="1338351" cy="1831484"/>
            <a:chOff x="762000" y="2524096"/>
            <a:chExt cx="1338351" cy="1831484"/>
          </a:xfrm>
        </p:grpSpPr>
        <p:pic>
          <p:nvPicPr>
            <p:cNvPr id="5" name="Picture 4" descr="C:\Program Files\Microsoft Office\MEDIA\CAGCAT10\j018560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714" y="2864882"/>
              <a:ext cx="922630" cy="9235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05550" y="4017026"/>
              <a:ext cx="389850" cy="338554"/>
            </a:xfrm>
            <a:prstGeom prst="rect">
              <a:avLst/>
            </a:prstGeom>
            <a:noFill/>
          </p:spPr>
          <p:txBody>
            <a:bodyPr wrap="none" rtlCol="0">
              <a:spAutoFit/>
            </a:bodyPr>
            <a:lstStyle/>
            <a:p>
              <a:r>
                <a:rPr lang="en-US" sz="1600" dirty="0" smtClean="0"/>
                <a:t>Jill</a:t>
              </a:r>
              <a:endParaRPr lang="en-US" sz="1600" dirty="0"/>
            </a:p>
          </p:txBody>
        </p:sp>
        <p:sp>
          <p:nvSpPr>
            <p:cNvPr id="7" name="TextBox 6"/>
            <p:cNvSpPr txBox="1"/>
            <p:nvPr/>
          </p:nvSpPr>
          <p:spPr>
            <a:xfrm>
              <a:off x="1447800" y="4017026"/>
              <a:ext cx="652551" cy="338554"/>
            </a:xfrm>
            <a:prstGeom prst="rect">
              <a:avLst/>
            </a:prstGeom>
            <a:noFill/>
          </p:spPr>
          <p:txBody>
            <a:bodyPr wrap="none" rtlCol="0">
              <a:spAutoFit/>
            </a:bodyPr>
            <a:lstStyle/>
            <a:p>
              <a:r>
                <a:rPr lang="en-US" sz="1600" dirty="0" smtClean="0"/>
                <a:t>David</a:t>
              </a:r>
              <a:endParaRPr lang="en-US" sz="1600" dirty="0"/>
            </a:p>
          </p:txBody>
        </p:sp>
        <p:sp>
          <p:nvSpPr>
            <p:cNvPr id="8" name="TextBox 7"/>
            <p:cNvSpPr txBox="1"/>
            <p:nvPr/>
          </p:nvSpPr>
          <p:spPr>
            <a:xfrm>
              <a:off x="762000" y="2524096"/>
              <a:ext cx="1232966" cy="369332"/>
            </a:xfrm>
            <a:prstGeom prst="rect">
              <a:avLst/>
            </a:prstGeom>
            <a:noFill/>
          </p:spPr>
          <p:txBody>
            <a:bodyPr wrap="none" rtlCol="0">
              <a:spAutoFit/>
            </a:bodyPr>
            <a:lstStyle/>
            <a:p>
              <a:r>
                <a:rPr lang="en-US" dirty="0" smtClean="0"/>
                <a:t>The Gatsby</a:t>
              </a:r>
              <a:endParaRPr lang="en-US" dirty="0"/>
            </a:p>
          </p:txBody>
        </p:sp>
      </p:grpSp>
      <p:grpSp>
        <p:nvGrpSpPr>
          <p:cNvPr id="20" name="Group 19"/>
          <p:cNvGrpSpPr/>
          <p:nvPr/>
        </p:nvGrpSpPr>
        <p:grpSpPr>
          <a:xfrm>
            <a:off x="3810000" y="2331471"/>
            <a:ext cx="1511841" cy="2164430"/>
            <a:chOff x="3863789" y="2331471"/>
            <a:chExt cx="1511841" cy="2164430"/>
          </a:xfrm>
        </p:grpSpPr>
        <p:pic>
          <p:nvPicPr>
            <p:cNvPr id="9" name="Picture 5" descr="C:\Program Files\Microsoft Office\MEDIA\CAGCAT10\j0195534.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2739" y="2667101"/>
              <a:ext cx="866105"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908432" y="3910048"/>
              <a:ext cx="652551" cy="338554"/>
            </a:xfrm>
            <a:prstGeom prst="rect">
              <a:avLst/>
            </a:prstGeom>
            <a:noFill/>
          </p:spPr>
          <p:txBody>
            <a:bodyPr wrap="none" rtlCol="0">
              <a:spAutoFit/>
            </a:bodyPr>
            <a:lstStyle/>
            <a:p>
              <a:r>
                <a:rPr lang="en-US" sz="1600" dirty="0" smtClean="0"/>
                <a:t>David</a:t>
              </a:r>
              <a:endParaRPr lang="en-US" sz="1600" dirty="0"/>
            </a:p>
          </p:txBody>
        </p:sp>
        <p:sp>
          <p:nvSpPr>
            <p:cNvPr id="11" name="TextBox 10"/>
            <p:cNvSpPr txBox="1"/>
            <p:nvPr/>
          </p:nvSpPr>
          <p:spPr>
            <a:xfrm>
              <a:off x="4560983" y="3910048"/>
              <a:ext cx="814647" cy="338554"/>
            </a:xfrm>
            <a:prstGeom prst="rect">
              <a:avLst/>
            </a:prstGeom>
            <a:noFill/>
          </p:spPr>
          <p:txBody>
            <a:bodyPr wrap="none" rtlCol="0">
              <a:spAutoFit/>
            </a:bodyPr>
            <a:lstStyle/>
            <a:p>
              <a:r>
                <a:rPr lang="en-US" sz="1600" dirty="0" smtClean="0"/>
                <a:t>William</a:t>
              </a:r>
              <a:endParaRPr lang="en-US" sz="1600" dirty="0"/>
            </a:p>
          </p:txBody>
        </p:sp>
        <p:sp>
          <p:nvSpPr>
            <p:cNvPr id="12" name="TextBox 11"/>
            <p:cNvSpPr txBox="1"/>
            <p:nvPr/>
          </p:nvSpPr>
          <p:spPr>
            <a:xfrm>
              <a:off x="4165066" y="4157347"/>
              <a:ext cx="946669" cy="338554"/>
            </a:xfrm>
            <a:prstGeom prst="rect">
              <a:avLst/>
            </a:prstGeom>
            <a:noFill/>
          </p:spPr>
          <p:txBody>
            <a:bodyPr wrap="none" rtlCol="0">
              <a:spAutoFit/>
            </a:bodyPr>
            <a:lstStyle/>
            <a:p>
              <a:r>
                <a:rPr lang="en-US" sz="1600" dirty="0" smtClean="0"/>
                <a:t>Matthew</a:t>
              </a:r>
              <a:endParaRPr lang="en-US" sz="1600" dirty="0"/>
            </a:p>
          </p:txBody>
        </p:sp>
        <p:sp>
          <p:nvSpPr>
            <p:cNvPr id="13" name="TextBox 12"/>
            <p:cNvSpPr txBox="1"/>
            <p:nvPr/>
          </p:nvSpPr>
          <p:spPr>
            <a:xfrm>
              <a:off x="3863789" y="2331471"/>
              <a:ext cx="1470211" cy="369332"/>
            </a:xfrm>
            <a:prstGeom prst="rect">
              <a:avLst/>
            </a:prstGeom>
            <a:noFill/>
          </p:spPr>
          <p:txBody>
            <a:bodyPr wrap="none" rtlCol="0">
              <a:spAutoFit/>
            </a:bodyPr>
            <a:lstStyle/>
            <a:p>
              <a:r>
                <a:rPr lang="en-US" dirty="0" smtClean="0"/>
                <a:t>Crystal Palace</a:t>
              </a:r>
              <a:endParaRPr lang="en-US" dirty="0"/>
            </a:p>
          </p:txBody>
        </p:sp>
      </p:grpSp>
      <p:grpSp>
        <p:nvGrpSpPr>
          <p:cNvPr id="21" name="Group 20"/>
          <p:cNvGrpSpPr/>
          <p:nvPr/>
        </p:nvGrpSpPr>
        <p:grpSpPr>
          <a:xfrm>
            <a:off x="6871827" y="2323999"/>
            <a:ext cx="1586373" cy="2152751"/>
            <a:chOff x="6871827" y="2114550"/>
            <a:chExt cx="1586373" cy="2152751"/>
          </a:xfrm>
        </p:grpSpPr>
        <p:sp>
          <p:nvSpPr>
            <p:cNvPr id="14" name="TextBox 13"/>
            <p:cNvSpPr txBox="1"/>
            <p:nvPr/>
          </p:nvSpPr>
          <p:spPr>
            <a:xfrm>
              <a:off x="6980028" y="3569781"/>
              <a:ext cx="679994" cy="338554"/>
            </a:xfrm>
            <a:prstGeom prst="rect">
              <a:avLst/>
            </a:prstGeom>
            <a:noFill/>
          </p:spPr>
          <p:txBody>
            <a:bodyPr wrap="none" rtlCol="0">
              <a:spAutoFit/>
            </a:bodyPr>
            <a:lstStyle/>
            <a:p>
              <a:r>
                <a:rPr lang="en-US" sz="1600" dirty="0" smtClean="0"/>
                <a:t>Sheila</a:t>
              </a:r>
              <a:endParaRPr lang="en-US" sz="1600" dirty="0"/>
            </a:p>
          </p:txBody>
        </p:sp>
        <p:sp>
          <p:nvSpPr>
            <p:cNvPr id="15" name="TextBox 14"/>
            <p:cNvSpPr txBox="1"/>
            <p:nvPr/>
          </p:nvSpPr>
          <p:spPr>
            <a:xfrm>
              <a:off x="7643553" y="3569781"/>
              <a:ext cx="814647" cy="338554"/>
            </a:xfrm>
            <a:prstGeom prst="rect">
              <a:avLst/>
            </a:prstGeom>
            <a:noFill/>
          </p:spPr>
          <p:txBody>
            <a:bodyPr wrap="none" rtlCol="0">
              <a:spAutoFit/>
            </a:bodyPr>
            <a:lstStyle/>
            <a:p>
              <a:r>
                <a:rPr lang="en-US" sz="1600" dirty="0" smtClean="0"/>
                <a:t>William</a:t>
              </a:r>
              <a:endParaRPr lang="en-US" sz="1600" dirty="0"/>
            </a:p>
          </p:txBody>
        </p:sp>
        <p:sp>
          <p:nvSpPr>
            <p:cNvPr id="16" name="TextBox 15"/>
            <p:cNvSpPr txBox="1"/>
            <p:nvPr/>
          </p:nvSpPr>
          <p:spPr>
            <a:xfrm>
              <a:off x="7002125" y="3927445"/>
              <a:ext cx="770275" cy="338554"/>
            </a:xfrm>
            <a:prstGeom prst="rect">
              <a:avLst/>
            </a:prstGeom>
            <a:noFill/>
          </p:spPr>
          <p:txBody>
            <a:bodyPr wrap="none" rtlCol="0">
              <a:spAutoFit/>
            </a:bodyPr>
            <a:lstStyle/>
            <a:p>
              <a:r>
                <a:rPr lang="en-US" sz="1600" dirty="0" smtClean="0"/>
                <a:t>Wendy</a:t>
              </a:r>
              <a:endParaRPr lang="en-US" sz="1600" dirty="0"/>
            </a:p>
          </p:txBody>
        </p:sp>
        <p:sp>
          <p:nvSpPr>
            <p:cNvPr id="17" name="TextBox 16"/>
            <p:cNvSpPr txBox="1"/>
            <p:nvPr/>
          </p:nvSpPr>
          <p:spPr>
            <a:xfrm>
              <a:off x="7695297" y="3928747"/>
              <a:ext cx="652551" cy="338554"/>
            </a:xfrm>
            <a:prstGeom prst="rect">
              <a:avLst/>
            </a:prstGeom>
            <a:noFill/>
          </p:spPr>
          <p:txBody>
            <a:bodyPr wrap="none" rtlCol="0">
              <a:spAutoFit/>
            </a:bodyPr>
            <a:lstStyle/>
            <a:p>
              <a:r>
                <a:rPr lang="en-US" sz="1600" dirty="0" smtClean="0"/>
                <a:t>David</a:t>
              </a:r>
              <a:endParaRPr lang="en-US" sz="1600" dirty="0"/>
            </a:p>
          </p:txBody>
        </p:sp>
        <p:sp>
          <p:nvSpPr>
            <p:cNvPr id="18" name="TextBox 17"/>
            <p:cNvSpPr txBox="1"/>
            <p:nvPr/>
          </p:nvSpPr>
          <p:spPr>
            <a:xfrm>
              <a:off x="6871827" y="2114550"/>
              <a:ext cx="1499449" cy="369332"/>
            </a:xfrm>
            <a:prstGeom prst="rect">
              <a:avLst/>
            </a:prstGeom>
            <a:noFill/>
          </p:spPr>
          <p:txBody>
            <a:bodyPr wrap="none" rtlCol="0">
              <a:spAutoFit/>
            </a:bodyPr>
            <a:lstStyle/>
            <a:p>
              <a:r>
                <a:rPr lang="en-US" dirty="0" smtClean="0"/>
                <a:t>Gaudi Enclave</a:t>
              </a:r>
              <a:endParaRPr lang="en-US" dirty="0"/>
            </a:p>
          </p:txBody>
        </p:sp>
        <p:pic>
          <p:nvPicPr>
            <p:cNvPr id="19" name="Picture 8" descr="http://www.shbarcelona.es/blog/es/wp-content/uploads/2013/01/Pedrera-barcelona-gaudi.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1667" y="2477499"/>
              <a:ext cx="1217983" cy="9134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750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62000" y="790647"/>
            <a:ext cx="1338351" cy="1831484"/>
            <a:chOff x="762000" y="2524096"/>
            <a:chExt cx="1338351" cy="1831484"/>
          </a:xfrm>
        </p:grpSpPr>
        <p:pic>
          <p:nvPicPr>
            <p:cNvPr id="4" name="Picture 3" descr="C:\Program Files\Microsoft Office\MEDIA\CAGCAT10\j018560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714" y="2864882"/>
              <a:ext cx="922630" cy="9235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05550" y="4017026"/>
              <a:ext cx="389850" cy="338554"/>
            </a:xfrm>
            <a:prstGeom prst="rect">
              <a:avLst/>
            </a:prstGeom>
            <a:noFill/>
          </p:spPr>
          <p:txBody>
            <a:bodyPr wrap="none" rtlCol="0">
              <a:spAutoFit/>
            </a:bodyPr>
            <a:lstStyle/>
            <a:p>
              <a:r>
                <a:rPr lang="en-US" sz="1600" dirty="0" smtClean="0"/>
                <a:t>Jill</a:t>
              </a:r>
              <a:endParaRPr lang="en-US" sz="1600" dirty="0"/>
            </a:p>
          </p:txBody>
        </p:sp>
        <p:sp>
          <p:nvSpPr>
            <p:cNvPr id="6" name="TextBox 5"/>
            <p:cNvSpPr txBox="1"/>
            <p:nvPr/>
          </p:nvSpPr>
          <p:spPr>
            <a:xfrm>
              <a:off x="1447800" y="4017026"/>
              <a:ext cx="652551" cy="338554"/>
            </a:xfrm>
            <a:prstGeom prst="rect">
              <a:avLst/>
            </a:prstGeom>
            <a:noFill/>
          </p:spPr>
          <p:txBody>
            <a:bodyPr wrap="none" rtlCol="0">
              <a:spAutoFit/>
            </a:bodyPr>
            <a:lstStyle/>
            <a:p>
              <a:r>
                <a:rPr lang="en-US" sz="1600" dirty="0" smtClean="0"/>
                <a:t>David</a:t>
              </a:r>
              <a:endParaRPr lang="en-US" sz="1600" dirty="0"/>
            </a:p>
          </p:txBody>
        </p:sp>
        <p:sp>
          <p:nvSpPr>
            <p:cNvPr id="7" name="TextBox 6"/>
            <p:cNvSpPr txBox="1"/>
            <p:nvPr/>
          </p:nvSpPr>
          <p:spPr>
            <a:xfrm>
              <a:off x="762000" y="2524096"/>
              <a:ext cx="1232966" cy="369332"/>
            </a:xfrm>
            <a:prstGeom prst="rect">
              <a:avLst/>
            </a:prstGeom>
            <a:noFill/>
          </p:spPr>
          <p:txBody>
            <a:bodyPr wrap="none" rtlCol="0">
              <a:spAutoFit/>
            </a:bodyPr>
            <a:lstStyle/>
            <a:p>
              <a:r>
                <a:rPr lang="en-US" dirty="0" smtClean="0"/>
                <a:t>The Gatsby</a:t>
              </a:r>
              <a:endParaRPr lang="en-US" dirty="0"/>
            </a:p>
          </p:txBody>
        </p:sp>
      </p:grpSp>
      <p:grpSp>
        <p:nvGrpSpPr>
          <p:cNvPr id="8" name="Group 7"/>
          <p:cNvGrpSpPr/>
          <p:nvPr/>
        </p:nvGrpSpPr>
        <p:grpSpPr>
          <a:xfrm>
            <a:off x="3810000" y="598022"/>
            <a:ext cx="1511841" cy="2164430"/>
            <a:chOff x="3863789" y="2331471"/>
            <a:chExt cx="1511841" cy="2164430"/>
          </a:xfrm>
        </p:grpSpPr>
        <p:pic>
          <p:nvPicPr>
            <p:cNvPr id="9" name="Picture 5" descr="C:\Program Files\Microsoft Office\MEDIA\CAGCAT10\j0195534.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2739" y="2667101"/>
              <a:ext cx="866105"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908432" y="3910048"/>
              <a:ext cx="652551" cy="338554"/>
            </a:xfrm>
            <a:prstGeom prst="rect">
              <a:avLst/>
            </a:prstGeom>
            <a:noFill/>
          </p:spPr>
          <p:txBody>
            <a:bodyPr wrap="none" rtlCol="0">
              <a:spAutoFit/>
            </a:bodyPr>
            <a:lstStyle/>
            <a:p>
              <a:r>
                <a:rPr lang="en-US" sz="1600" dirty="0" smtClean="0"/>
                <a:t>David</a:t>
              </a:r>
              <a:endParaRPr lang="en-US" sz="1600" dirty="0"/>
            </a:p>
          </p:txBody>
        </p:sp>
        <p:sp>
          <p:nvSpPr>
            <p:cNvPr id="11" name="TextBox 10"/>
            <p:cNvSpPr txBox="1"/>
            <p:nvPr/>
          </p:nvSpPr>
          <p:spPr>
            <a:xfrm>
              <a:off x="4560983" y="3910048"/>
              <a:ext cx="814647" cy="338554"/>
            </a:xfrm>
            <a:prstGeom prst="rect">
              <a:avLst/>
            </a:prstGeom>
            <a:noFill/>
          </p:spPr>
          <p:txBody>
            <a:bodyPr wrap="none" rtlCol="0">
              <a:spAutoFit/>
            </a:bodyPr>
            <a:lstStyle/>
            <a:p>
              <a:r>
                <a:rPr lang="en-US" sz="1600" dirty="0" smtClean="0"/>
                <a:t>William</a:t>
              </a:r>
              <a:endParaRPr lang="en-US" sz="1600" dirty="0"/>
            </a:p>
          </p:txBody>
        </p:sp>
        <p:sp>
          <p:nvSpPr>
            <p:cNvPr id="12" name="TextBox 11"/>
            <p:cNvSpPr txBox="1"/>
            <p:nvPr/>
          </p:nvSpPr>
          <p:spPr>
            <a:xfrm>
              <a:off x="4165066" y="4157347"/>
              <a:ext cx="946669" cy="338554"/>
            </a:xfrm>
            <a:prstGeom prst="rect">
              <a:avLst/>
            </a:prstGeom>
            <a:noFill/>
          </p:spPr>
          <p:txBody>
            <a:bodyPr wrap="none" rtlCol="0">
              <a:spAutoFit/>
            </a:bodyPr>
            <a:lstStyle/>
            <a:p>
              <a:r>
                <a:rPr lang="en-US" sz="1600" dirty="0" smtClean="0"/>
                <a:t>Matthew</a:t>
              </a:r>
              <a:endParaRPr lang="en-US" sz="1600" dirty="0"/>
            </a:p>
          </p:txBody>
        </p:sp>
        <p:sp>
          <p:nvSpPr>
            <p:cNvPr id="13" name="TextBox 12"/>
            <p:cNvSpPr txBox="1"/>
            <p:nvPr/>
          </p:nvSpPr>
          <p:spPr>
            <a:xfrm>
              <a:off x="3863789" y="2331471"/>
              <a:ext cx="1470211" cy="369332"/>
            </a:xfrm>
            <a:prstGeom prst="rect">
              <a:avLst/>
            </a:prstGeom>
            <a:noFill/>
          </p:spPr>
          <p:txBody>
            <a:bodyPr wrap="none" rtlCol="0">
              <a:spAutoFit/>
            </a:bodyPr>
            <a:lstStyle/>
            <a:p>
              <a:r>
                <a:rPr lang="en-US" dirty="0" smtClean="0"/>
                <a:t>Crystal Palace</a:t>
              </a:r>
              <a:endParaRPr lang="en-US" dirty="0"/>
            </a:p>
          </p:txBody>
        </p:sp>
      </p:grpSp>
      <p:grpSp>
        <p:nvGrpSpPr>
          <p:cNvPr id="14" name="Group 13"/>
          <p:cNvGrpSpPr/>
          <p:nvPr/>
        </p:nvGrpSpPr>
        <p:grpSpPr>
          <a:xfrm>
            <a:off x="6871827" y="590550"/>
            <a:ext cx="1586373" cy="2152751"/>
            <a:chOff x="6871827" y="2114550"/>
            <a:chExt cx="1586373" cy="2152751"/>
          </a:xfrm>
        </p:grpSpPr>
        <p:sp>
          <p:nvSpPr>
            <p:cNvPr id="15" name="TextBox 14"/>
            <p:cNvSpPr txBox="1"/>
            <p:nvPr/>
          </p:nvSpPr>
          <p:spPr>
            <a:xfrm>
              <a:off x="6980028" y="3569781"/>
              <a:ext cx="679994" cy="338554"/>
            </a:xfrm>
            <a:prstGeom prst="rect">
              <a:avLst/>
            </a:prstGeom>
            <a:noFill/>
          </p:spPr>
          <p:txBody>
            <a:bodyPr wrap="none" rtlCol="0">
              <a:spAutoFit/>
            </a:bodyPr>
            <a:lstStyle/>
            <a:p>
              <a:r>
                <a:rPr lang="en-US" sz="1600" dirty="0" smtClean="0"/>
                <a:t>Sheila</a:t>
              </a:r>
              <a:endParaRPr lang="en-US" sz="1600" dirty="0"/>
            </a:p>
          </p:txBody>
        </p:sp>
        <p:sp>
          <p:nvSpPr>
            <p:cNvPr id="16" name="TextBox 15"/>
            <p:cNvSpPr txBox="1"/>
            <p:nvPr/>
          </p:nvSpPr>
          <p:spPr>
            <a:xfrm>
              <a:off x="7643553" y="3569781"/>
              <a:ext cx="814647" cy="338554"/>
            </a:xfrm>
            <a:prstGeom prst="rect">
              <a:avLst/>
            </a:prstGeom>
            <a:noFill/>
          </p:spPr>
          <p:txBody>
            <a:bodyPr wrap="none" rtlCol="0">
              <a:spAutoFit/>
            </a:bodyPr>
            <a:lstStyle/>
            <a:p>
              <a:r>
                <a:rPr lang="en-US" sz="1600" dirty="0" smtClean="0"/>
                <a:t>William</a:t>
              </a:r>
              <a:endParaRPr lang="en-US" sz="1600" dirty="0"/>
            </a:p>
          </p:txBody>
        </p:sp>
        <p:sp>
          <p:nvSpPr>
            <p:cNvPr id="17" name="TextBox 16"/>
            <p:cNvSpPr txBox="1"/>
            <p:nvPr/>
          </p:nvSpPr>
          <p:spPr>
            <a:xfrm>
              <a:off x="7002125" y="3927445"/>
              <a:ext cx="770275" cy="338554"/>
            </a:xfrm>
            <a:prstGeom prst="rect">
              <a:avLst/>
            </a:prstGeom>
            <a:noFill/>
          </p:spPr>
          <p:txBody>
            <a:bodyPr wrap="none" rtlCol="0">
              <a:spAutoFit/>
            </a:bodyPr>
            <a:lstStyle/>
            <a:p>
              <a:r>
                <a:rPr lang="en-US" sz="1600" dirty="0" smtClean="0"/>
                <a:t>Wendy</a:t>
              </a:r>
              <a:endParaRPr lang="en-US" sz="1600" dirty="0"/>
            </a:p>
          </p:txBody>
        </p:sp>
        <p:sp>
          <p:nvSpPr>
            <p:cNvPr id="18" name="TextBox 17"/>
            <p:cNvSpPr txBox="1"/>
            <p:nvPr/>
          </p:nvSpPr>
          <p:spPr>
            <a:xfrm>
              <a:off x="7695297" y="3928747"/>
              <a:ext cx="652551" cy="338554"/>
            </a:xfrm>
            <a:prstGeom prst="rect">
              <a:avLst/>
            </a:prstGeom>
            <a:noFill/>
          </p:spPr>
          <p:txBody>
            <a:bodyPr wrap="none" rtlCol="0">
              <a:spAutoFit/>
            </a:bodyPr>
            <a:lstStyle/>
            <a:p>
              <a:r>
                <a:rPr lang="en-US" sz="1600" dirty="0" smtClean="0"/>
                <a:t>David</a:t>
              </a:r>
              <a:endParaRPr lang="en-US" sz="1600" dirty="0"/>
            </a:p>
          </p:txBody>
        </p:sp>
        <p:sp>
          <p:nvSpPr>
            <p:cNvPr id="19" name="TextBox 18"/>
            <p:cNvSpPr txBox="1"/>
            <p:nvPr/>
          </p:nvSpPr>
          <p:spPr>
            <a:xfrm>
              <a:off x="6871827" y="2114550"/>
              <a:ext cx="1499449" cy="369332"/>
            </a:xfrm>
            <a:prstGeom prst="rect">
              <a:avLst/>
            </a:prstGeom>
            <a:noFill/>
          </p:spPr>
          <p:txBody>
            <a:bodyPr wrap="none" rtlCol="0">
              <a:spAutoFit/>
            </a:bodyPr>
            <a:lstStyle/>
            <a:p>
              <a:r>
                <a:rPr lang="en-US" dirty="0" smtClean="0"/>
                <a:t>Gaudi Enclave</a:t>
              </a:r>
              <a:endParaRPr lang="en-US" dirty="0"/>
            </a:p>
          </p:txBody>
        </p:sp>
        <p:pic>
          <p:nvPicPr>
            <p:cNvPr id="20" name="Picture 8" descr="http://www.shbarcelona.es/blog/es/wp-content/uploads/2013/01/Pedrera-barcelona-gaudi.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1667" y="2477499"/>
              <a:ext cx="1217983" cy="913487"/>
            </a:xfrm>
            <a:prstGeom prst="rect">
              <a:avLst/>
            </a:prstGeom>
            <a:noFill/>
            <a:extLst>
              <a:ext uri="{909E8E84-426E-40DD-AFC4-6F175D3DCCD1}">
                <a14:hiddenFill xmlns:a14="http://schemas.microsoft.com/office/drawing/2010/main">
                  <a:solidFill>
                    <a:srgbClr val="FFFFFF"/>
                  </a:solidFill>
                </a14:hiddenFill>
              </a:ext>
            </a:extLst>
          </p:spPr>
        </p:pic>
      </p:grpSp>
      <p:pic>
        <p:nvPicPr>
          <p:cNvPr id="368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075" y="3190875"/>
            <a:ext cx="7180263"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109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52812"/>
            <a:ext cx="2227856" cy="87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742950"/>
            <a:ext cx="3048000" cy="165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019101"/>
            <a:ext cx="2514600"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600" y="361950"/>
            <a:ext cx="938783" cy="369332"/>
          </a:xfrm>
          <a:prstGeom prst="rect">
            <a:avLst/>
          </a:prstGeom>
          <a:noFill/>
        </p:spPr>
        <p:txBody>
          <a:bodyPr wrap="none" rtlCol="0">
            <a:spAutoFit/>
          </a:bodyPr>
          <a:lstStyle/>
          <a:p>
            <a:r>
              <a:rPr lang="en-US" dirty="0" smtClean="0"/>
              <a:t>Tycoons</a:t>
            </a:r>
            <a:endParaRPr lang="en-US" dirty="0"/>
          </a:p>
        </p:txBody>
      </p:sp>
      <p:sp>
        <p:nvSpPr>
          <p:cNvPr id="25" name="TextBox 24"/>
          <p:cNvSpPr txBox="1"/>
          <p:nvPr/>
        </p:nvSpPr>
        <p:spPr>
          <a:xfrm>
            <a:off x="990600" y="3116818"/>
            <a:ext cx="1032655" cy="369332"/>
          </a:xfrm>
          <a:prstGeom prst="rect">
            <a:avLst/>
          </a:prstGeom>
          <a:noFill/>
        </p:spPr>
        <p:txBody>
          <a:bodyPr wrap="none" rtlCol="0">
            <a:spAutoFit/>
          </a:bodyPr>
          <a:lstStyle/>
          <a:p>
            <a:r>
              <a:rPr lang="en-US" dirty="0" smtClean="0"/>
              <a:t>Buildings</a:t>
            </a:r>
            <a:endParaRPr lang="en-US" dirty="0"/>
          </a:p>
        </p:txBody>
      </p:sp>
    </p:spTree>
    <p:extLst>
      <p:ext uri="{BB962C8B-B14F-4D97-AF65-F5344CB8AC3E}">
        <p14:creationId xmlns:p14="http://schemas.microsoft.com/office/powerpoint/2010/main" val="329114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fade">
                                      <p:cBhvr>
                                        <p:cTn id="10" dur="500"/>
                                        <p:tgtEl>
                                          <p:spTgt spid="317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31747"/>
                                        </p:tgtEl>
                                        <p:attrNameLst>
                                          <p:attrName>style.visibility</p:attrName>
                                        </p:attrNameLst>
                                      </p:cBhvr>
                                      <p:to>
                                        <p:strVal val="visible"/>
                                      </p:to>
                                    </p:set>
                                    <p:animEffect transition="in" filter="fade">
                                      <p:cBhvr>
                                        <p:cTn id="18" dur="500"/>
                                        <p:tgtEl>
                                          <p:spTgt spid="317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755"/>
                                        </p:tgtEl>
                                        <p:attrNameLst>
                                          <p:attrName>style.visibility</p:attrName>
                                        </p:attrNameLst>
                                      </p:cBhvr>
                                      <p:to>
                                        <p:strVal val="visible"/>
                                      </p:to>
                                    </p:set>
                                    <p:animEffect transition="in" filter="fade">
                                      <p:cBhvr>
                                        <p:cTn id="23" dur="500"/>
                                        <p:tgtEl>
                                          <p:spTgt spid="3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71550"/>
            <a:ext cx="2514600"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5400" y="1287367"/>
            <a:ext cx="2514600" cy="533400"/>
          </a:xfrm>
          <a:prstGeom prst="rect">
            <a:avLst/>
          </a:prstGeom>
          <a:solidFill>
            <a:schemeClr val="accent6">
              <a:lumMod val="60000"/>
              <a:lumOff val="4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p:cNvSpPr/>
          <p:nvPr/>
        </p:nvSpPr>
        <p:spPr>
          <a:xfrm>
            <a:off x="5410200" y="1804615"/>
            <a:ext cx="2667000" cy="843335"/>
          </a:xfrm>
          <a:prstGeom prst="wedgeEllipseCallout">
            <a:avLst>
              <a:gd name="adj1" fmla="val -106618"/>
              <a:gd name="adj2" fmla="val -86069"/>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Jill and David own The Gatsby</a:t>
            </a:r>
            <a:endParaRPr lang="en-US" dirty="0">
              <a:solidFill>
                <a:schemeClr val="tx1"/>
              </a:solidFill>
            </a:endParaRPr>
          </a:p>
        </p:txBody>
      </p:sp>
    </p:spTree>
    <p:extLst>
      <p:ext uri="{BB962C8B-B14F-4D97-AF65-F5344CB8AC3E}">
        <p14:creationId xmlns:p14="http://schemas.microsoft.com/office/powerpoint/2010/main" val="369419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71550"/>
            <a:ext cx="2514600"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5400" y="1809750"/>
            <a:ext cx="2514600" cy="914400"/>
          </a:xfrm>
          <a:prstGeom prst="rect">
            <a:avLst/>
          </a:prstGeom>
          <a:solidFill>
            <a:schemeClr val="accent6">
              <a:lumMod val="60000"/>
              <a:lumOff val="4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p:cNvSpPr/>
          <p:nvPr/>
        </p:nvSpPr>
        <p:spPr>
          <a:xfrm>
            <a:off x="5486400" y="2571750"/>
            <a:ext cx="3200400" cy="1071935"/>
          </a:xfrm>
          <a:prstGeom prst="wedgeEllipseCallout">
            <a:avLst>
              <a:gd name="adj1" fmla="val -102005"/>
              <a:gd name="adj2" fmla="val -79161"/>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David, William and Matthew own Crystal Palace</a:t>
            </a:r>
            <a:endParaRPr lang="en-US" dirty="0">
              <a:solidFill>
                <a:schemeClr val="tx1"/>
              </a:solidFill>
            </a:endParaRPr>
          </a:p>
        </p:txBody>
      </p:sp>
    </p:spTree>
    <p:extLst>
      <p:ext uri="{BB962C8B-B14F-4D97-AF65-F5344CB8AC3E}">
        <p14:creationId xmlns:p14="http://schemas.microsoft.com/office/powerpoint/2010/main" val="414693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6"/>
            <a:ext cx="884440" cy="727510"/>
          </a:xfrm>
          <a:prstGeom prst="rect">
            <a:avLst/>
          </a:prstGeom>
          <a:noFill/>
          <a:extLst>
            <a:ext uri="{909E8E84-426E-40DD-AFC4-6F175D3DCCD1}">
              <a14:hiddenFill xmlns:a14="http://schemas.microsoft.com/office/drawing/2010/main">
                <a:solidFill>
                  <a:srgbClr val="FFFFFF"/>
                </a:solidFill>
              </a14:hiddenFill>
            </a:ext>
          </a:extLst>
        </p:spPr>
      </p:pic>
      <p:sp>
        <p:nvSpPr>
          <p:cNvPr id="1027" name="Cloud Callout 1026"/>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31" name="Straight Connector 1030"/>
          <p:cNvCxnSpPr/>
          <p:nvPr/>
        </p:nvCxnSpPr>
        <p:spPr>
          <a:xfrm flipH="1" flipV="1">
            <a:off x="5220060" y="3870886"/>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02738" y="2936677"/>
            <a:ext cx="2493462" cy="1349573"/>
            <a:chOff x="5181600" y="2362200"/>
            <a:chExt cx="2667000" cy="1600200"/>
          </a:xfrm>
          <a:scene3d>
            <a:camera prst="isometricOffAxis2Right"/>
            <a:lightRig rig="threePt" dir="t"/>
          </a:scene3d>
        </p:grpSpPr>
        <p:sp>
          <p:nvSpPr>
            <p:cNvPr id="5" name="Rectangle 4"/>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a14="http://schemas.microsoft.com/office/drawing/2010/main">
                  <a:solidFill>
                    <a:srgbClr val="FFFFFF"/>
                  </a:solidFill>
                </a14:hiddenFill>
              </a:ext>
            </a:extLst>
          </p:spPr>
        </p:pic>
      </p:grpSp>
      <p:sp>
        <p:nvSpPr>
          <p:cNvPr id="1033" name="TextBox 1032"/>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cxnSp>
        <p:nvCxnSpPr>
          <p:cNvPr id="45" name="Straight Connector 44"/>
          <p:cNvCxnSpPr>
            <a:stCxn id="1027" idx="0"/>
          </p:cNvCxnSpPr>
          <p:nvPr/>
        </p:nvCxnSpPr>
        <p:spPr>
          <a:xfrm flipH="1">
            <a:off x="1906301" y="3877043"/>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Can 1034"/>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037" name="TextBox 103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
        <p:nvSpPr>
          <p:cNvPr id="1039" name="Up-Down Arrow 1038"/>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0" name="Picture 16" descr="http://www.mustknowhow.com/wp-content/uploads/2010/04/blu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1" y="967165"/>
            <a:ext cx="1614349" cy="804485"/>
          </a:xfrm>
          <a:prstGeom prst="rect">
            <a:avLst/>
          </a:prstGeom>
          <a:noFill/>
          <a:extLst>
            <a:ext uri="{909E8E84-426E-40DD-AFC4-6F175D3DCCD1}">
              <a14:hiddenFill xmlns:a14="http://schemas.microsoft.com/office/drawing/2010/main">
                <a:solidFill>
                  <a:srgbClr val="FFFFFF"/>
                </a:solidFill>
              </a14:hiddenFill>
            </a:ext>
          </a:extLst>
        </p:spPr>
      </p:pic>
      <p:sp>
        <p:nvSpPr>
          <p:cNvPr id="1041" name="TextBox 1040"/>
          <p:cNvSpPr txBox="1"/>
          <p:nvPr/>
        </p:nvSpPr>
        <p:spPr>
          <a:xfrm>
            <a:off x="2070572" y="1123950"/>
            <a:ext cx="1815628" cy="307777"/>
          </a:xfrm>
          <a:prstGeom prst="rect">
            <a:avLst/>
          </a:prstGeom>
          <a:noFill/>
        </p:spPr>
        <p:txBody>
          <a:bodyPr wrap="square" rtlCol="0">
            <a:spAutoFit/>
          </a:bodyPr>
          <a:lstStyle/>
          <a:p>
            <a:r>
              <a:rPr lang="en-US" sz="1400" dirty="0" smtClean="0"/>
              <a:t>Based on design</a:t>
            </a:r>
            <a:endParaRPr lang="en-US" sz="1400" dirty="0"/>
          </a:p>
        </p:txBody>
      </p:sp>
      <p:sp>
        <p:nvSpPr>
          <p:cNvPr id="51" name="TextBox 50"/>
          <p:cNvSpPr txBox="1"/>
          <p:nvPr/>
        </p:nvSpPr>
        <p:spPr>
          <a:xfrm>
            <a:off x="7390568" y="4286250"/>
            <a:ext cx="522900" cy="307777"/>
          </a:xfrm>
          <a:prstGeom prst="rect">
            <a:avLst/>
          </a:prstGeom>
          <a:noFill/>
        </p:spPr>
        <p:txBody>
          <a:bodyPr wrap="none" rtlCol="0">
            <a:spAutoFit/>
          </a:bodyPr>
          <a:lstStyle/>
          <a:p>
            <a:r>
              <a:rPr lang="en-US" sz="1400" dirty="0" smtClean="0"/>
              <a:t>User</a:t>
            </a:r>
            <a:endParaRPr lang="en-US" sz="1400" dirty="0"/>
          </a:p>
        </p:txBody>
      </p:sp>
      <p:cxnSp>
        <p:nvCxnSpPr>
          <p:cNvPr id="1044" name="Straight Arrow Connector 1043"/>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5" name="Picture 18" descr="https://encrypted-tbn1.google.com/images?q=tbn:ANd9GcQm9jFHmK1hFGQMII9HqHqD2M40c11wft47UJaxJS9ClNx6Vc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6781801" y="721668"/>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58" name="Straight Arrow Connector 57"/>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60" name="TextBox 59"/>
          <p:cNvSpPr txBox="1"/>
          <p:nvPr/>
        </p:nvSpPr>
        <p:spPr>
          <a:xfrm>
            <a:off x="3671456" y="693522"/>
            <a:ext cx="1383071" cy="307777"/>
          </a:xfrm>
          <a:prstGeom prst="rect">
            <a:avLst/>
          </a:prstGeom>
          <a:noFill/>
        </p:spPr>
        <p:txBody>
          <a:bodyPr wrap="none" rtlCol="0">
            <a:spAutoFit/>
          </a:bodyPr>
          <a:lstStyle/>
          <a:p>
            <a:r>
              <a:rPr lang="en-US" sz="1400" dirty="0" smtClean="0"/>
              <a:t>Database design</a:t>
            </a:r>
            <a:endParaRPr lang="en-US" sz="1400" dirty="0"/>
          </a:p>
        </p:txBody>
      </p:sp>
      <p:sp>
        <p:nvSpPr>
          <p:cNvPr id="1046" name="TextBox 1045"/>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sp>
        <p:nvSpPr>
          <p:cNvPr id="2" name="Rounded Rectangle 1"/>
          <p:cNvSpPr/>
          <p:nvPr/>
        </p:nvSpPr>
        <p:spPr>
          <a:xfrm>
            <a:off x="3353158" y="339113"/>
            <a:ext cx="5333642" cy="2080237"/>
          </a:xfrm>
          <a:prstGeom prst="roundRect">
            <a:avLst/>
          </a:prstGeom>
          <a:solidFill>
            <a:srgbClr val="FFFF00">
              <a:tint val="66000"/>
              <a:satMod val="160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23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2"/>
                                        </p:tgtEl>
                                        <p:attrNameLst>
                                          <p:attrName>style.color</p:attrName>
                                        </p:attrNameLst>
                                      </p:cBhvr>
                                      <p:by>
                                        <p:hsl h="0" s="-12549" l="-25098"/>
                                      </p:by>
                                    </p:animClr>
                                    <p:animClr clrSpc="hsl" dir="cw">
                                      <p:cBhvr>
                                        <p:cTn id="12" dur="500" fill="hold"/>
                                        <p:tgtEl>
                                          <p:spTgt spid="2"/>
                                        </p:tgtEl>
                                        <p:attrNameLst>
                                          <p:attrName>fillcolor</p:attrName>
                                        </p:attrNameLst>
                                      </p:cBhvr>
                                      <p:by>
                                        <p:hsl h="0" s="-12549" l="-25098"/>
                                      </p:by>
                                    </p:animClr>
                                    <p:animClr clrSpc="hsl" dir="cw">
                                      <p:cBhvr>
                                        <p:cTn id="13" dur="500" fill="hold"/>
                                        <p:tgtEl>
                                          <p:spTgt spid="2"/>
                                        </p:tgtEl>
                                        <p:attrNameLst>
                                          <p:attrName>stroke.color</p:attrName>
                                        </p:attrNameLst>
                                      </p:cBhvr>
                                      <p:by>
                                        <p:hsl h="0" s="-12549" l="-25098"/>
                                      </p:by>
                                    </p:animClr>
                                    <p:set>
                                      <p:cBhvr>
                                        <p:cTn id="14"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71550"/>
            <a:ext cx="2514600"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5400" y="2702116"/>
            <a:ext cx="2514600" cy="1119188"/>
          </a:xfrm>
          <a:prstGeom prst="rect">
            <a:avLst/>
          </a:prstGeom>
          <a:solidFill>
            <a:schemeClr val="accent6">
              <a:lumMod val="60000"/>
              <a:lumOff val="4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p:cNvSpPr/>
          <p:nvPr/>
        </p:nvSpPr>
        <p:spPr>
          <a:xfrm>
            <a:off x="5334000" y="1340329"/>
            <a:ext cx="3200400" cy="1071935"/>
          </a:xfrm>
          <a:prstGeom prst="wedgeEllipseCallout">
            <a:avLst>
              <a:gd name="adj1" fmla="val -92366"/>
              <a:gd name="adj2" fmla="val 120223"/>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Sheila, William, Wendy and David own Gaudi Enclave</a:t>
            </a:r>
            <a:endParaRPr lang="en-US" dirty="0">
              <a:solidFill>
                <a:schemeClr val="tx1"/>
              </a:solidFill>
            </a:endParaRPr>
          </a:p>
        </p:txBody>
      </p:sp>
    </p:spTree>
    <p:extLst>
      <p:ext uri="{BB962C8B-B14F-4D97-AF65-F5344CB8AC3E}">
        <p14:creationId xmlns:p14="http://schemas.microsoft.com/office/powerpoint/2010/main" val="266603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463820"/>
            <a:ext cx="1628393" cy="57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28" y="1093308"/>
            <a:ext cx="2227856" cy="1208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7119" y="777492"/>
            <a:ext cx="1837981" cy="209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94817" y="678418"/>
            <a:ext cx="938783" cy="369332"/>
          </a:xfrm>
          <a:prstGeom prst="rect">
            <a:avLst/>
          </a:prstGeom>
          <a:noFill/>
        </p:spPr>
        <p:txBody>
          <a:bodyPr wrap="none" rtlCol="0">
            <a:spAutoFit/>
          </a:bodyPr>
          <a:lstStyle/>
          <a:p>
            <a:r>
              <a:rPr lang="en-US" dirty="0" smtClean="0"/>
              <a:t>Tycoons</a:t>
            </a:r>
            <a:endParaRPr lang="en-US" dirty="0"/>
          </a:p>
        </p:txBody>
      </p:sp>
      <p:sp>
        <p:nvSpPr>
          <p:cNvPr id="6" name="TextBox 5"/>
          <p:cNvSpPr txBox="1"/>
          <p:nvPr/>
        </p:nvSpPr>
        <p:spPr>
          <a:xfrm>
            <a:off x="7196945" y="1048930"/>
            <a:ext cx="1032655" cy="369332"/>
          </a:xfrm>
          <a:prstGeom prst="rect">
            <a:avLst/>
          </a:prstGeom>
          <a:noFill/>
        </p:spPr>
        <p:txBody>
          <a:bodyPr wrap="none" rtlCol="0">
            <a:spAutoFit/>
          </a:bodyPr>
          <a:lstStyle/>
          <a:p>
            <a:r>
              <a:rPr lang="en-US" dirty="0" smtClean="0"/>
              <a:t>Buildings</a:t>
            </a:r>
            <a:endParaRPr lang="en-US" dirty="0"/>
          </a:p>
        </p:txBody>
      </p:sp>
      <p:sp>
        <p:nvSpPr>
          <p:cNvPr id="7" name="TextBox 6"/>
          <p:cNvSpPr txBox="1"/>
          <p:nvPr/>
        </p:nvSpPr>
        <p:spPr>
          <a:xfrm>
            <a:off x="4114800" y="438150"/>
            <a:ext cx="1314014" cy="369332"/>
          </a:xfrm>
          <a:prstGeom prst="rect">
            <a:avLst/>
          </a:prstGeom>
          <a:noFill/>
        </p:spPr>
        <p:txBody>
          <a:bodyPr wrap="none" rtlCol="0">
            <a:spAutoFit/>
          </a:bodyPr>
          <a:lstStyle/>
          <a:p>
            <a:r>
              <a:rPr lang="en-US" b="1" dirty="0" smtClean="0"/>
              <a:t>Ownerships</a:t>
            </a:r>
            <a:endParaRPr lang="en-US" b="1" dirty="0"/>
          </a:p>
        </p:txBody>
      </p:sp>
      <p:sp>
        <p:nvSpPr>
          <p:cNvPr id="8" name="Oval Callout 7"/>
          <p:cNvSpPr/>
          <p:nvPr/>
        </p:nvSpPr>
        <p:spPr>
          <a:xfrm>
            <a:off x="1828800" y="3790950"/>
            <a:ext cx="3200400" cy="1071935"/>
          </a:xfrm>
          <a:prstGeom prst="wedgeEllipseCallout">
            <a:avLst>
              <a:gd name="adj1" fmla="val 35000"/>
              <a:gd name="adj2" fmla="val -130549"/>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key for Ownerships?</a:t>
            </a:r>
            <a:endParaRPr lang="en-US" dirty="0">
              <a:solidFill>
                <a:schemeClr val="tx1"/>
              </a:solidFill>
            </a:endParaRPr>
          </a:p>
        </p:txBody>
      </p:sp>
      <p:sp>
        <p:nvSpPr>
          <p:cNvPr id="9" name="TextBox 8"/>
          <p:cNvSpPr txBox="1"/>
          <p:nvPr/>
        </p:nvSpPr>
        <p:spPr>
          <a:xfrm>
            <a:off x="4953000" y="3333750"/>
            <a:ext cx="3668120" cy="523220"/>
          </a:xfrm>
          <a:prstGeom prst="rect">
            <a:avLst/>
          </a:prstGeom>
          <a:noFill/>
        </p:spPr>
        <p:txBody>
          <a:bodyPr wrap="none" rtlCol="0">
            <a:spAutoFit/>
          </a:bodyPr>
          <a:lstStyle/>
          <a:p>
            <a:r>
              <a:rPr lang="en-US" sz="2800" b="1" dirty="0" err="1"/>
              <a:t>t</a:t>
            </a:r>
            <a:r>
              <a:rPr lang="en-US" sz="2800" b="1" dirty="0" err="1" smtClean="0"/>
              <a:t>ycoon_id</a:t>
            </a:r>
            <a:r>
              <a:rPr lang="en-US" sz="2800" b="1" dirty="0" smtClean="0"/>
              <a:t> + </a:t>
            </a:r>
            <a:r>
              <a:rPr lang="en-US" sz="2800" b="1" dirty="0" err="1" smtClean="0"/>
              <a:t>building_id</a:t>
            </a:r>
            <a:endParaRPr lang="en-US" sz="2800" b="1" dirty="0"/>
          </a:p>
        </p:txBody>
      </p:sp>
    </p:spTree>
    <p:extLst>
      <p:ext uri="{BB962C8B-B14F-4D97-AF65-F5344CB8AC3E}">
        <p14:creationId xmlns:p14="http://schemas.microsoft.com/office/powerpoint/2010/main" val="82214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fltVal val="0"/>
                                          </p:val>
                                        </p:tav>
                                        <p:tav tm="100000">
                                          <p:val>
                                            <p:strVal val="#ppt_w"/>
                                          </p:val>
                                        </p:tav>
                                      </p:tavLst>
                                    </p:anim>
                                    <p:anim calcmode="lin" valueType="num">
                                      <p:cBhvr>
                                        <p:cTn id="38" dur="1000" fill="hold"/>
                                        <p:tgtEl>
                                          <p:spTgt spid="9"/>
                                        </p:tgtEl>
                                        <p:attrNameLst>
                                          <p:attrName>ppt_h</p:attrName>
                                        </p:attrNameLst>
                                      </p:cBhvr>
                                      <p:tavLst>
                                        <p:tav tm="0">
                                          <p:val>
                                            <p:fltVal val="0"/>
                                          </p:val>
                                        </p:tav>
                                        <p:tav tm="100000">
                                          <p:val>
                                            <p:strVal val="#ppt_h"/>
                                          </p:val>
                                        </p:tav>
                                      </p:tavLst>
                                    </p:anim>
                                    <p:anim calcmode="lin" valueType="num">
                                      <p:cBhvr>
                                        <p:cTn id="39" dur="1000" fill="hold"/>
                                        <p:tgtEl>
                                          <p:spTgt spid="9"/>
                                        </p:tgtEl>
                                        <p:attrNameLst>
                                          <p:attrName>style.rotation</p:attrName>
                                        </p:attrNameLst>
                                      </p:cBhvr>
                                      <p:tavLst>
                                        <p:tav tm="0">
                                          <p:val>
                                            <p:fltVal val="90"/>
                                          </p:val>
                                        </p:tav>
                                        <p:tav tm="100000">
                                          <p:val>
                                            <p:fltVal val="0"/>
                                          </p:val>
                                        </p:tav>
                                      </p:tavLst>
                                    </p:anim>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463820"/>
            <a:ext cx="1628393" cy="57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28" y="1093308"/>
            <a:ext cx="2227856" cy="1208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7119" y="777492"/>
            <a:ext cx="1837981" cy="209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94817" y="678418"/>
            <a:ext cx="938783" cy="369332"/>
          </a:xfrm>
          <a:prstGeom prst="rect">
            <a:avLst/>
          </a:prstGeom>
          <a:noFill/>
        </p:spPr>
        <p:txBody>
          <a:bodyPr wrap="none" rtlCol="0">
            <a:spAutoFit/>
          </a:bodyPr>
          <a:lstStyle/>
          <a:p>
            <a:r>
              <a:rPr lang="en-US" dirty="0" smtClean="0"/>
              <a:t>Tycoons</a:t>
            </a:r>
            <a:endParaRPr lang="en-US" dirty="0"/>
          </a:p>
        </p:txBody>
      </p:sp>
      <p:sp>
        <p:nvSpPr>
          <p:cNvPr id="6" name="TextBox 5"/>
          <p:cNvSpPr txBox="1"/>
          <p:nvPr/>
        </p:nvSpPr>
        <p:spPr>
          <a:xfrm>
            <a:off x="7196945" y="1048930"/>
            <a:ext cx="1032655" cy="369332"/>
          </a:xfrm>
          <a:prstGeom prst="rect">
            <a:avLst/>
          </a:prstGeom>
          <a:noFill/>
        </p:spPr>
        <p:txBody>
          <a:bodyPr wrap="none" rtlCol="0">
            <a:spAutoFit/>
          </a:bodyPr>
          <a:lstStyle/>
          <a:p>
            <a:r>
              <a:rPr lang="en-US" dirty="0" smtClean="0"/>
              <a:t>Buildings</a:t>
            </a:r>
            <a:endParaRPr lang="en-US" dirty="0"/>
          </a:p>
        </p:txBody>
      </p:sp>
      <p:sp>
        <p:nvSpPr>
          <p:cNvPr id="7" name="TextBox 6"/>
          <p:cNvSpPr txBox="1"/>
          <p:nvPr/>
        </p:nvSpPr>
        <p:spPr>
          <a:xfrm>
            <a:off x="4114800" y="438150"/>
            <a:ext cx="1314014" cy="369332"/>
          </a:xfrm>
          <a:prstGeom prst="rect">
            <a:avLst/>
          </a:prstGeom>
          <a:noFill/>
        </p:spPr>
        <p:txBody>
          <a:bodyPr wrap="none" rtlCol="0">
            <a:spAutoFit/>
          </a:bodyPr>
          <a:lstStyle/>
          <a:p>
            <a:r>
              <a:rPr lang="en-US" b="1" dirty="0" smtClean="0"/>
              <a:t>Ownerships</a:t>
            </a:r>
            <a:endParaRPr lang="en-US" b="1" dirty="0"/>
          </a:p>
        </p:txBody>
      </p:sp>
      <p:pic>
        <p:nvPicPr>
          <p:cNvPr id="3789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808" r="3371"/>
          <a:stretch/>
        </p:blipFill>
        <p:spPr bwMode="auto">
          <a:xfrm>
            <a:off x="-1" y="3181350"/>
            <a:ext cx="904484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16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08" r="3371"/>
          <a:stretch/>
        </p:blipFill>
        <p:spPr bwMode="auto">
          <a:xfrm>
            <a:off x="101905" y="514350"/>
            <a:ext cx="904484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Callout 8"/>
          <p:cNvSpPr/>
          <p:nvPr/>
        </p:nvSpPr>
        <p:spPr>
          <a:xfrm>
            <a:off x="1828800" y="3181350"/>
            <a:ext cx="3200400" cy="1071935"/>
          </a:xfrm>
          <a:prstGeom prst="wedgeEllipseCallout">
            <a:avLst>
              <a:gd name="adj1" fmla="val 32590"/>
              <a:gd name="adj2" fmla="val -141854"/>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Additional attributes?</a:t>
            </a:r>
            <a:endParaRPr lang="en-US" dirty="0">
              <a:solidFill>
                <a:schemeClr val="tx1"/>
              </a:solidFill>
            </a:endParaRPr>
          </a:p>
        </p:txBody>
      </p:sp>
    </p:spTree>
    <p:extLst>
      <p:ext uri="{BB962C8B-B14F-4D97-AF65-F5344CB8AC3E}">
        <p14:creationId xmlns:p14="http://schemas.microsoft.com/office/powerpoint/2010/main" val="223602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500"/>
                                        <p:tgtEl>
                                          <p:spTgt spid="3789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08" r="3371"/>
          <a:stretch/>
        </p:blipFill>
        <p:spPr bwMode="auto">
          <a:xfrm>
            <a:off x="116594" y="297456"/>
            <a:ext cx="904484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0" y="4145518"/>
            <a:ext cx="1897186" cy="369332"/>
          </a:xfrm>
          <a:prstGeom prst="rect">
            <a:avLst/>
          </a:prstGeom>
          <a:noFill/>
        </p:spPr>
        <p:txBody>
          <a:bodyPr wrap="none" rtlCol="0">
            <a:spAutoFit/>
          </a:bodyPr>
          <a:lstStyle/>
          <a:p>
            <a:r>
              <a:rPr lang="en-US" dirty="0" err="1"/>
              <a:t>c</a:t>
            </a:r>
            <a:r>
              <a:rPr lang="en-US" dirty="0" err="1" smtClean="0"/>
              <a:t>onstruction_date</a:t>
            </a:r>
            <a:endParaRPr lang="en-US" dirty="0"/>
          </a:p>
        </p:txBody>
      </p:sp>
      <p:sp>
        <p:nvSpPr>
          <p:cNvPr id="5" name="TextBox 4"/>
          <p:cNvSpPr txBox="1"/>
          <p:nvPr/>
        </p:nvSpPr>
        <p:spPr>
          <a:xfrm>
            <a:off x="2286000" y="2301368"/>
            <a:ext cx="2114874" cy="369332"/>
          </a:xfrm>
          <a:prstGeom prst="rect">
            <a:avLst/>
          </a:prstGeom>
          <a:noFill/>
        </p:spPr>
        <p:txBody>
          <a:bodyPr wrap="none" rtlCol="0">
            <a:spAutoFit/>
          </a:bodyPr>
          <a:lstStyle/>
          <a:p>
            <a:r>
              <a:rPr lang="en-US" dirty="0" err="1"/>
              <a:t>n</a:t>
            </a:r>
            <a:r>
              <a:rPr lang="en-US" dirty="0" err="1" smtClean="0"/>
              <a:t>umber_of_children</a:t>
            </a:r>
            <a:endParaRPr lang="en-US" dirty="0"/>
          </a:p>
        </p:txBody>
      </p:sp>
      <p:sp>
        <p:nvSpPr>
          <p:cNvPr id="6" name="TextBox 5"/>
          <p:cNvSpPr txBox="1"/>
          <p:nvPr/>
        </p:nvSpPr>
        <p:spPr>
          <a:xfrm>
            <a:off x="2286000" y="2902485"/>
            <a:ext cx="1173911" cy="369332"/>
          </a:xfrm>
          <a:prstGeom prst="rect">
            <a:avLst/>
          </a:prstGeom>
          <a:noFill/>
        </p:spPr>
        <p:txBody>
          <a:bodyPr wrap="none" rtlCol="0">
            <a:spAutoFit/>
          </a:bodyPr>
          <a:lstStyle/>
          <a:p>
            <a:r>
              <a:rPr lang="en-US" dirty="0" err="1"/>
              <a:t>b</a:t>
            </a:r>
            <a:r>
              <a:rPr lang="en-US" dirty="0" err="1" smtClean="0"/>
              <a:t>irth_date</a:t>
            </a:r>
            <a:endParaRPr lang="en-US" dirty="0"/>
          </a:p>
        </p:txBody>
      </p:sp>
      <p:sp>
        <p:nvSpPr>
          <p:cNvPr id="7" name="TextBox 6"/>
          <p:cNvSpPr txBox="1"/>
          <p:nvPr/>
        </p:nvSpPr>
        <p:spPr>
          <a:xfrm>
            <a:off x="2286000" y="3524001"/>
            <a:ext cx="1952266" cy="369332"/>
          </a:xfrm>
          <a:prstGeom prst="rect">
            <a:avLst/>
          </a:prstGeom>
          <a:noFill/>
        </p:spPr>
        <p:txBody>
          <a:bodyPr wrap="none" rtlCol="0">
            <a:spAutoFit/>
          </a:bodyPr>
          <a:lstStyle/>
          <a:p>
            <a:r>
              <a:rPr lang="en-US" dirty="0" err="1" smtClean="0"/>
              <a:t>whether_inherited</a:t>
            </a:r>
            <a:endParaRPr lang="en-US" dirty="0"/>
          </a:p>
        </p:txBody>
      </p:sp>
      <p:sp>
        <p:nvSpPr>
          <p:cNvPr id="8" name="TextBox 7"/>
          <p:cNvSpPr txBox="1"/>
          <p:nvPr/>
        </p:nvSpPr>
        <p:spPr>
          <a:xfrm>
            <a:off x="5236460" y="3524001"/>
            <a:ext cx="1897186" cy="369332"/>
          </a:xfrm>
          <a:prstGeom prst="rect">
            <a:avLst/>
          </a:prstGeom>
          <a:noFill/>
        </p:spPr>
        <p:txBody>
          <a:bodyPr wrap="none" rtlCol="0">
            <a:spAutoFit/>
          </a:bodyPr>
          <a:lstStyle/>
          <a:p>
            <a:r>
              <a:rPr lang="en-US" dirty="0" err="1"/>
              <a:t>c</a:t>
            </a:r>
            <a:r>
              <a:rPr lang="en-US" dirty="0" err="1" smtClean="0"/>
              <a:t>onstruction_date</a:t>
            </a:r>
            <a:endParaRPr lang="en-US" dirty="0"/>
          </a:p>
        </p:txBody>
      </p:sp>
      <p:sp>
        <p:nvSpPr>
          <p:cNvPr id="10" name="TextBox 9"/>
          <p:cNvSpPr txBox="1"/>
          <p:nvPr/>
        </p:nvSpPr>
        <p:spPr>
          <a:xfrm>
            <a:off x="5236460" y="2301368"/>
            <a:ext cx="2340000" cy="369332"/>
          </a:xfrm>
          <a:prstGeom prst="rect">
            <a:avLst/>
          </a:prstGeom>
          <a:noFill/>
        </p:spPr>
        <p:txBody>
          <a:bodyPr wrap="none" rtlCol="0">
            <a:spAutoFit/>
          </a:bodyPr>
          <a:lstStyle/>
          <a:p>
            <a:r>
              <a:rPr lang="en-US" dirty="0" err="1"/>
              <a:t>p</a:t>
            </a:r>
            <a:r>
              <a:rPr lang="en-US" dirty="0" err="1" smtClean="0"/>
              <a:t>ercentage_ownership</a:t>
            </a:r>
            <a:endParaRPr lang="en-US" dirty="0"/>
          </a:p>
        </p:txBody>
      </p:sp>
      <p:sp>
        <p:nvSpPr>
          <p:cNvPr id="11" name="TextBox 10"/>
          <p:cNvSpPr txBox="1"/>
          <p:nvPr/>
        </p:nvSpPr>
        <p:spPr>
          <a:xfrm>
            <a:off x="5236460" y="4145518"/>
            <a:ext cx="2049151" cy="369332"/>
          </a:xfrm>
          <a:prstGeom prst="rect">
            <a:avLst/>
          </a:prstGeom>
          <a:noFill/>
        </p:spPr>
        <p:txBody>
          <a:bodyPr wrap="none" rtlCol="0">
            <a:spAutoFit/>
          </a:bodyPr>
          <a:lstStyle/>
          <a:p>
            <a:r>
              <a:rPr lang="en-US" dirty="0" err="1"/>
              <a:t>d</a:t>
            </a:r>
            <a:r>
              <a:rPr lang="en-US" dirty="0" err="1" smtClean="0"/>
              <a:t>ate_of_acquisition</a:t>
            </a:r>
            <a:endParaRPr lang="en-US" dirty="0"/>
          </a:p>
        </p:txBody>
      </p:sp>
      <p:sp>
        <p:nvSpPr>
          <p:cNvPr id="12" name="TextBox 11"/>
          <p:cNvSpPr txBox="1"/>
          <p:nvPr/>
        </p:nvSpPr>
        <p:spPr>
          <a:xfrm>
            <a:off x="5236460" y="2902485"/>
            <a:ext cx="1524072" cy="369332"/>
          </a:xfrm>
          <a:prstGeom prst="rect">
            <a:avLst/>
          </a:prstGeom>
          <a:noFill/>
        </p:spPr>
        <p:txBody>
          <a:bodyPr wrap="none" rtlCol="0">
            <a:spAutoFit/>
          </a:bodyPr>
          <a:lstStyle/>
          <a:p>
            <a:r>
              <a:rPr lang="en-US" dirty="0" err="1"/>
              <a:t>m</a:t>
            </a:r>
            <a:r>
              <a:rPr lang="en-US" dirty="0" err="1" smtClean="0"/>
              <a:t>arital_status</a:t>
            </a:r>
            <a:endParaRPr lang="en-US" dirty="0"/>
          </a:p>
        </p:txBody>
      </p:sp>
      <p:sp>
        <p:nvSpPr>
          <p:cNvPr id="3" name="TextBox 2"/>
          <p:cNvSpPr txBox="1"/>
          <p:nvPr/>
        </p:nvSpPr>
        <p:spPr>
          <a:xfrm>
            <a:off x="1908974" y="2301368"/>
            <a:ext cx="351378" cy="369332"/>
          </a:xfrm>
          <a:prstGeom prst="rect">
            <a:avLst/>
          </a:prstGeom>
          <a:noFill/>
        </p:spPr>
        <p:txBody>
          <a:bodyPr wrap="none" rtlCol="0">
            <a:spAutoFit/>
          </a:bodyPr>
          <a:lstStyle/>
          <a:p>
            <a:r>
              <a:rPr lang="en-US" b="1" dirty="0" smtClean="0">
                <a:latin typeface="Arial Black" pitchFamily="34" charset="0"/>
              </a:rPr>
              <a:t>T</a:t>
            </a:r>
            <a:endParaRPr lang="en-US" b="1" dirty="0">
              <a:latin typeface="Arial Black" pitchFamily="34" charset="0"/>
            </a:endParaRPr>
          </a:p>
        </p:txBody>
      </p:sp>
      <p:sp>
        <p:nvSpPr>
          <p:cNvPr id="13" name="TextBox 12"/>
          <p:cNvSpPr txBox="1"/>
          <p:nvPr/>
        </p:nvSpPr>
        <p:spPr>
          <a:xfrm>
            <a:off x="1908974" y="2902485"/>
            <a:ext cx="351378" cy="369332"/>
          </a:xfrm>
          <a:prstGeom prst="rect">
            <a:avLst/>
          </a:prstGeom>
          <a:noFill/>
        </p:spPr>
        <p:txBody>
          <a:bodyPr wrap="none" rtlCol="0">
            <a:spAutoFit/>
          </a:bodyPr>
          <a:lstStyle/>
          <a:p>
            <a:r>
              <a:rPr lang="en-US" b="1" dirty="0" smtClean="0">
                <a:latin typeface="Arial Black" pitchFamily="34" charset="0"/>
              </a:rPr>
              <a:t>T</a:t>
            </a:r>
            <a:endParaRPr lang="en-US" b="1" dirty="0">
              <a:latin typeface="Arial Black" pitchFamily="34" charset="0"/>
            </a:endParaRPr>
          </a:p>
        </p:txBody>
      </p:sp>
      <p:sp>
        <p:nvSpPr>
          <p:cNvPr id="14" name="TextBox 13"/>
          <p:cNvSpPr txBox="1"/>
          <p:nvPr/>
        </p:nvSpPr>
        <p:spPr>
          <a:xfrm>
            <a:off x="1908974" y="3524001"/>
            <a:ext cx="377026" cy="369332"/>
          </a:xfrm>
          <a:prstGeom prst="rect">
            <a:avLst/>
          </a:prstGeom>
          <a:noFill/>
        </p:spPr>
        <p:txBody>
          <a:bodyPr wrap="none" rtlCol="0">
            <a:spAutoFit/>
          </a:bodyPr>
          <a:lstStyle/>
          <a:p>
            <a:r>
              <a:rPr lang="en-US" b="1" dirty="0">
                <a:latin typeface="Arial Black" pitchFamily="34" charset="0"/>
              </a:rPr>
              <a:t>O</a:t>
            </a:r>
          </a:p>
        </p:txBody>
      </p:sp>
      <p:sp>
        <p:nvSpPr>
          <p:cNvPr id="15" name="TextBox 14"/>
          <p:cNvSpPr txBox="1"/>
          <p:nvPr/>
        </p:nvSpPr>
        <p:spPr>
          <a:xfrm>
            <a:off x="1908974" y="4145518"/>
            <a:ext cx="364202" cy="369332"/>
          </a:xfrm>
          <a:prstGeom prst="rect">
            <a:avLst/>
          </a:prstGeom>
          <a:noFill/>
        </p:spPr>
        <p:txBody>
          <a:bodyPr wrap="none" rtlCol="0">
            <a:spAutoFit/>
          </a:bodyPr>
          <a:lstStyle/>
          <a:p>
            <a:r>
              <a:rPr lang="en-US" b="1" dirty="0" smtClean="0">
                <a:latin typeface="Arial Black" pitchFamily="34" charset="0"/>
              </a:rPr>
              <a:t>B</a:t>
            </a:r>
            <a:endParaRPr lang="en-US" b="1" dirty="0">
              <a:latin typeface="Arial Black" pitchFamily="34" charset="0"/>
            </a:endParaRPr>
          </a:p>
        </p:txBody>
      </p:sp>
      <p:sp>
        <p:nvSpPr>
          <p:cNvPr id="21" name="TextBox 20"/>
          <p:cNvSpPr txBox="1"/>
          <p:nvPr/>
        </p:nvSpPr>
        <p:spPr>
          <a:xfrm>
            <a:off x="4872258" y="2301368"/>
            <a:ext cx="377026" cy="369332"/>
          </a:xfrm>
          <a:prstGeom prst="rect">
            <a:avLst/>
          </a:prstGeom>
          <a:noFill/>
        </p:spPr>
        <p:txBody>
          <a:bodyPr wrap="none" rtlCol="0">
            <a:spAutoFit/>
          </a:bodyPr>
          <a:lstStyle/>
          <a:p>
            <a:r>
              <a:rPr lang="en-US" b="1" dirty="0">
                <a:latin typeface="Arial Black" pitchFamily="34" charset="0"/>
              </a:rPr>
              <a:t>O</a:t>
            </a:r>
          </a:p>
        </p:txBody>
      </p:sp>
      <p:sp>
        <p:nvSpPr>
          <p:cNvPr id="22" name="TextBox 21"/>
          <p:cNvSpPr txBox="1"/>
          <p:nvPr/>
        </p:nvSpPr>
        <p:spPr>
          <a:xfrm>
            <a:off x="4872258" y="2902485"/>
            <a:ext cx="351378" cy="369332"/>
          </a:xfrm>
          <a:prstGeom prst="rect">
            <a:avLst/>
          </a:prstGeom>
          <a:noFill/>
        </p:spPr>
        <p:txBody>
          <a:bodyPr wrap="none" rtlCol="0">
            <a:spAutoFit/>
          </a:bodyPr>
          <a:lstStyle/>
          <a:p>
            <a:r>
              <a:rPr lang="en-US" b="1" dirty="0" smtClean="0">
                <a:latin typeface="Arial Black" pitchFamily="34" charset="0"/>
              </a:rPr>
              <a:t>T</a:t>
            </a:r>
            <a:endParaRPr lang="en-US" b="1" dirty="0">
              <a:latin typeface="Arial Black" pitchFamily="34" charset="0"/>
            </a:endParaRPr>
          </a:p>
        </p:txBody>
      </p:sp>
      <p:sp>
        <p:nvSpPr>
          <p:cNvPr id="23" name="TextBox 22"/>
          <p:cNvSpPr txBox="1"/>
          <p:nvPr/>
        </p:nvSpPr>
        <p:spPr>
          <a:xfrm>
            <a:off x="4872258" y="3524001"/>
            <a:ext cx="364202" cy="369332"/>
          </a:xfrm>
          <a:prstGeom prst="rect">
            <a:avLst/>
          </a:prstGeom>
          <a:noFill/>
        </p:spPr>
        <p:txBody>
          <a:bodyPr wrap="none" rtlCol="0">
            <a:spAutoFit/>
          </a:bodyPr>
          <a:lstStyle/>
          <a:p>
            <a:r>
              <a:rPr lang="en-US" b="1" dirty="0" smtClean="0">
                <a:latin typeface="Arial Black" pitchFamily="34" charset="0"/>
              </a:rPr>
              <a:t>B</a:t>
            </a:r>
            <a:endParaRPr lang="en-US" b="1" dirty="0">
              <a:latin typeface="Arial Black" pitchFamily="34" charset="0"/>
            </a:endParaRPr>
          </a:p>
        </p:txBody>
      </p:sp>
      <p:sp>
        <p:nvSpPr>
          <p:cNvPr id="24" name="TextBox 23"/>
          <p:cNvSpPr txBox="1"/>
          <p:nvPr/>
        </p:nvSpPr>
        <p:spPr>
          <a:xfrm>
            <a:off x="4872258" y="4145518"/>
            <a:ext cx="377026" cy="369332"/>
          </a:xfrm>
          <a:prstGeom prst="rect">
            <a:avLst/>
          </a:prstGeom>
          <a:noFill/>
        </p:spPr>
        <p:txBody>
          <a:bodyPr wrap="none" rtlCol="0">
            <a:spAutoFit/>
          </a:bodyPr>
          <a:lstStyle/>
          <a:p>
            <a:r>
              <a:rPr lang="en-US" b="1" dirty="0">
                <a:latin typeface="Arial Black" pitchFamily="34" charset="0"/>
              </a:rPr>
              <a:t>O</a:t>
            </a:r>
          </a:p>
        </p:txBody>
      </p:sp>
    </p:spTree>
    <p:extLst>
      <p:ext uri="{BB962C8B-B14F-4D97-AF65-F5344CB8AC3E}">
        <p14:creationId xmlns:p14="http://schemas.microsoft.com/office/powerpoint/2010/main" val="27055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10" grpId="0"/>
      <p:bldP spid="11" grpId="0"/>
      <p:bldP spid="12" grpId="0"/>
      <p:bldP spid="3" grpId="0"/>
      <p:bldP spid="13" grpId="0"/>
      <p:bldP spid="14" grpId="0"/>
      <p:bldP spid="15" grpId="0"/>
      <p:bldP spid="21" grpId="0"/>
      <p:bldP spid="22"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1821"/>
            <a:ext cx="8534400" cy="1200329"/>
          </a:xfrm>
          <a:prstGeom prst="rect">
            <a:avLst/>
          </a:prstGeom>
          <a:noFill/>
        </p:spPr>
        <p:txBody>
          <a:bodyPr wrap="square" rtlCol="0">
            <a:spAutoFit/>
          </a:bodyPr>
          <a:lstStyle/>
          <a:p>
            <a:pPr marL="457200" indent="-457200">
              <a:buFont typeface="Arial" pitchFamily="34" charset="0"/>
              <a:buChar char="•"/>
            </a:pPr>
            <a:r>
              <a:rPr lang="en-US" sz="2400" dirty="0" smtClean="0"/>
              <a:t>Many products and many orders. </a:t>
            </a:r>
          </a:p>
          <a:p>
            <a:pPr marL="457200" indent="-457200">
              <a:buFont typeface="Arial" pitchFamily="34" charset="0"/>
              <a:buChar char="•"/>
            </a:pPr>
            <a:r>
              <a:rPr lang="en-US" sz="2400" dirty="0" smtClean="0"/>
              <a:t>Each order has some quantity of one </a:t>
            </a:r>
            <a:r>
              <a:rPr lang="en-US" sz="2400" dirty="0"/>
              <a:t>or more </a:t>
            </a:r>
            <a:r>
              <a:rPr lang="en-US" sz="2400" dirty="0" smtClean="0"/>
              <a:t>products </a:t>
            </a:r>
            <a:endParaRPr lang="en-US" sz="2400" dirty="0"/>
          </a:p>
          <a:p>
            <a:pPr marL="457200" indent="-457200">
              <a:buFont typeface="Arial" pitchFamily="34" charset="0"/>
              <a:buChar char="•"/>
            </a:pPr>
            <a:r>
              <a:rPr lang="en-US" sz="2400" dirty="0" smtClean="0"/>
              <a:t>Each product might be on zero or many orders</a:t>
            </a:r>
            <a:endParaRPr lang="en-US" sz="2400" dirty="0"/>
          </a:p>
        </p:txBody>
      </p:sp>
      <p:sp>
        <p:nvSpPr>
          <p:cNvPr id="3" name="TextBox 2"/>
          <p:cNvSpPr txBox="1"/>
          <p:nvPr/>
        </p:nvSpPr>
        <p:spPr>
          <a:xfrm>
            <a:off x="304800" y="209550"/>
            <a:ext cx="1812035" cy="369332"/>
          </a:xfrm>
          <a:prstGeom prst="rect">
            <a:avLst/>
          </a:prstGeom>
          <a:noFill/>
        </p:spPr>
        <p:txBody>
          <a:bodyPr wrap="none" rtlCol="0">
            <a:spAutoFit/>
          </a:bodyPr>
          <a:lstStyle/>
          <a:p>
            <a:r>
              <a:rPr lang="en-US" dirty="0" smtClean="0">
                <a:latin typeface="Arial Black" pitchFamily="34" charset="0"/>
              </a:rPr>
              <a:t>Sales Orders</a:t>
            </a:r>
            <a:endParaRPr lang="en-US" dirty="0">
              <a:latin typeface="Arial Black" pitchFamily="34" charset="0"/>
            </a:endParaRPr>
          </a:p>
        </p:txBody>
      </p:sp>
    </p:spTree>
    <p:extLst>
      <p:ext uri="{BB962C8B-B14F-4D97-AF65-F5344CB8AC3E}">
        <p14:creationId xmlns:p14="http://schemas.microsoft.com/office/powerpoint/2010/main" val="16493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6" descr="http://upload.wikimedia.org/wikipedia/commons/8/87/Exterior_of_the_Coliseum_Rome_Italy.jp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4178" t="3709" r="4103" b="28542"/>
          <a:stretch/>
        </p:blipFill>
        <p:spPr bwMode="auto">
          <a:xfrm>
            <a:off x="0" y="-1"/>
            <a:ext cx="92964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 y="1657350"/>
            <a:ext cx="82296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Black" pitchFamily="34" charset="0"/>
            </a:endParaRPr>
          </a:p>
        </p:txBody>
      </p:sp>
      <p:sp>
        <p:nvSpPr>
          <p:cNvPr id="3" name="TextBox 2"/>
          <p:cNvSpPr txBox="1"/>
          <p:nvPr/>
        </p:nvSpPr>
        <p:spPr>
          <a:xfrm>
            <a:off x="533400" y="2266950"/>
            <a:ext cx="1977144" cy="338554"/>
          </a:xfrm>
          <a:prstGeom prst="rect">
            <a:avLst/>
          </a:prstGeom>
          <a:noFill/>
        </p:spPr>
        <p:txBody>
          <a:bodyPr wrap="none" rtlCol="0">
            <a:spAutoFit/>
          </a:bodyPr>
          <a:lstStyle/>
          <a:p>
            <a:r>
              <a:rPr lang="en-US" sz="1600" b="1" dirty="0" smtClean="0">
                <a:latin typeface="Arial Black" pitchFamily="34" charset="0"/>
              </a:rPr>
              <a:t>Order no</a:t>
            </a:r>
            <a:r>
              <a:rPr lang="en-US" sz="1600" dirty="0" smtClean="0">
                <a:latin typeface="Arial Black" pitchFamily="34" charset="0"/>
              </a:rPr>
              <a:t>: 12321</a:t>
            </a:r>
            <a:endParaRPr lang="en-US" sz="1600" dirty="0">
              <a:latin typeface="Arial Black" pitchFamily="34" charset="0"/>
            </a:endParaRPr>
          </a:p>
        </p:txBody>
      </p:sp>
      <p:sp>
        <p:nvSpPr>
          <p:cNvPr id="4" name="TextBox 3"/>
          <p:cNvSpPr txBox="1"/>
          <p:nvPr/>
        </p:nvSpPr>
        <p:spPr>
          <a:xfrm>
            <a:off x="533400" y="2800350"/>
            <a:ext cx="1981312" cy="338554"/>
          </a:xfrm>
          <a:prstGeom prst="rect">
            <a:avLst/>
          </a:prstGeom>
          <a:noFill/>
        </p:spPr>
        <p:txBody>
          <a:bodyPr wrap="none" rtlCol="0">
            <a:spAutoFit/>
          </a:bodyPr>
          <a:lstStyle/>
          <a:p>
            <a:r>
              <a:rPr lang="en-US" sz="1600" b="1" dirty="0" smtClean="0">
                <a:latin typeface="Arial Black" pitchFamily="34" charset="0"/>
              </a:rPr>
              <a:t>Date</a:t>
            </a:r>
            <a:r>
              <a:rPr lang="en-US" sz="1600" dirty="0" smtClean="0">
                <a:latin typeface="Arial Black" pitchFamily="34" charset="0"/>
              </a:rPr>
              <a:t>: 9/12/0054 </a:t>
            </a:r>
            <a:endParaRPr lang="en-US" sz="1600" dirty="0">
              <a:latin typeface="Arial Black" pitchFamily="34" charset="0"/>
            </a:endParaRPr>
          </a:p>
        </p:txBody>
      </p:sp>
      <p:sp>
        <p:nvSpPr>
          <p:cNvPr id="5" name="TextBox 4"/>
          <p:cNvSpPr txBox="1"/>
          <p:nvPr/>
        </p:nvSpPr>
        <p:spPr>
          <a:xfrm>
            <a:off x="3048000" y="2248167"/>
            <a:ext cx="4109971" cy="338554"/>
          </a:xfrm>
          <a:prstGeom prst="rect">
            <a:avLst/>
          </a:prstGeom>
          <a:noFill/>
        </p:spPr>
        <p:txBody>
          <a:bodyPr wrap="none" rtlCol="0">
            <a:spAutoFit/>
          </a:bodyPr>
          <a:lstStyle/>
          <a:p>
            <a:r>
              <a:rPr lang="en-US" sz="1600" b="1" dirty="0" smtClean="0">
                <a:latin typeface="Arial Black" pitchFamily="34" charset="0"/>
              </a:rPr>
              <a:t>Requested delivery date</a:t>
            </a:r>
            <a:r>
              <a:rPr lang="en-US" sz="1600" dirty="0" smtClean="0">
                <a:latin typeface="Arial Black" pitchFamily="34" charset="0"/>
              </a:rPr>
              <a:t>: 9/19/0054</a:t>
            </a:r>
            <a:endParaRPr lang="en-US" sz="1600" dirty="0">
              <a:latin typeface="Arial Black" pitchFamily="34" charset="0"/>
            </a:endParaRPr>
          </a:p>
        </p:txBody>
      </p:sp>
      <p:sp>
        <p:nvSpPr>
          <p:cNvPr id="6" name="TextBox 5"/>
          <p:cNvSpPr txBox="1"/>
          <p:nvPr/>
        </p:nvSpPr>
        <p:spPr>
          <a:xfrm>
            <a:off x="3124200" y="2800350"/>
            <a:ext cx="4948534" cy="338554"/>
          </a:xfrm>
          <a:prstGeom prst="rect">
            <a:avLst/>
          </a:prstGeom>
          <a:noFill/>
        </p:spPr>
        <p:txBody>
          <a:bodyPr wrap="none" rtlCol="0">
            <a:spAutoFit/>
          </a:bodyPr>
          <a:lstStyle/>
          <a:p>
            <a:r>
              <a:rPr lang="en-US" sz="1600" b="1" dirty="0" smtClean="0">
                <a:latin typeface="Arial Black" pitchFamily="34" charset="0"/>
              </a:rPr>
              <a:t>Customer</a:t>
            </a:r>
            <a:r>
              <a:rPr lang="en-US" sz="1600" dirty="0" smtClean="0">
                <a:latin typeface="Arial Black" pitchFamily="34" charset="0"/>
              </a:rPr>
              <a:t>: </a:t>
            </a:r>
            <a:r>
              <a:rPr lang="pt-BR" sz="1600" dirty="0">
                <a:latin typeface="Arial Black" pitchFamily="34" charset="0"/>
              </a:rPr>
              <a:t>Nero Claudius Caesar </a:t>
            </a:r>
            <a:r>
              <a:rPr lang="pt-BR" sz="1600" dirty="0" smtClean="0">
                <a:latin typeface="Arial Black" pitchFamily="34" charset="0"/>
              </a:rPr>
              <a:t>Augustus</a:t>
            </a:r>
            <a:endParaRPr lang="en-US" sz="1600" dirty="0">
              <a:latin typeface="Arial Black"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61987427"/>
              </p:ext>
            </p:extLst>
          </p:nvPr>
        </p:nvGraphicFramePr>
        <p:xfrm>
          <a:off x="533400" y="3181350"/>
          <a:ext cx="4732920" cy="1447800"/>
        </p:xfrm>
        <a:graphic>
          <a:graphicData uri="http://schemas.openxmlformats.org/drawingml/2006/table">
            <a:tbl>
              <a:tblPr firstRow="1" bandRow="1">
                <a:tableStyleId>{5940675A-B579-460E-94D1-54222C63F5DA}</a:tableStyleId>
              </a:tblPr>
              <a:tblGrid>
                <a:gridCol w="609600"/>
                <a:gridCol w="2743200"/>
                <a:gridCol w="1380120"/>
              </a:tblGrid>
              <a:tr h="370840">
                <a:tc>
                  <a:txBody>
                    <a:bodyPr/>
                    <a:lstStyle/>
                    <a:p>
                      <a:r>
                        <a:rPr lang="en-US" sz="1600" b="1" dirty="0" err="1" smtClean="0">
                          <a:solidFill>
                            <a:schemeClr val="tx1"/>
                          </a:solidFill>
                          <a:latin typeface="Arial Black" pitchFamily="34" charset="0"/>
                        </a:rPr>
                        <a:t>Sno</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solidFill>
                            <a:schemeClr val="tx1"/>
                          </a:solidFill>
                          <a:latin typeface="Arial Black" pitchFamily="34" charset="0"/>
                        </a:rPr>
                        <a:t>Product</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solidFill>
                            <a:schemeClr val="tx1"/>
                          </a:solidFill>
                          <a:latin typeface="Arial Black" pitchFamily="34" charset="0"/>
                        </a:rPr>
                        <a:t>Quantity</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dirty="0" smtClean="0">
                          <a:solidFill>
                            <a:schemeClr val="tx1"/>
                          </a:solidFill>
                          <a:latin typeface="Arial Black" pitchFamily="34" charset="0"/>
                        </a:rPr>
                        <a:t>1</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solidFill>
                            <a:schemeClr val="tx1"/>
                          </a:solidFill>
                          <a:latin typeface="Arial Black" pitchFamily="34" charset="0"/>
                        </a:rPr>
                        <a:t>Lion</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solidFill>
                            <a:schemeClr val="tx1"/>
                          </a:solidFill>
                          <a:latin typeface="Arial Black" pitchFamily="34" charset="0"/>
                        </a:rPr>
                        <a:t>200</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dirty="0" smtClean="0">
                          <a:solidFill>
                            <a:schemeClr val="tx1"/>
                          </a:solidFill>
                          <a:latin typeface="Arial Black" pitchFamily="34" charset="0"/>
                        </a:rPr>
                        <a:t>2</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solidFill>
                            <a:schemeClr val="tx1"/>
                          </a:solidFill>
                          <a:latin typeface="Arial Black" pitchFamily="34" charset="0"/>
                        </a:rPr>
                        <a:t>Tiger</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solidFill>
                            <a:schemeClr val="tx1"/>
                          </a:solidFill>
                          <a:latin typeface="Arial Black" pitchFamily="34" charset="0"/>
                        </a:rPr>
                        <a:t>250</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80">
                <a:tc>
                  <a:txBody>
                    <a:bodyPr/>
                    <a:lstStyle/>
                    <a:p>
                      <a:r>
                        <a:rPr lang="en-US" sz="1600" b="1" dirty="0" smtClean="0">
                          <a:solidFill>
                            <a:schemeClr val="tx1"/>
                          </a:solidFill>
                          <a:latin typeface="Arial Black" pitchFamily="34" charset="0"/>
                        </a:rPr>
                        <a:t>3</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solidFill>
                            <a:schemeClr val="tx1"/>
                          </a:solidFill>
                          <a:latin typeface="Arial Black" pitchFamily="34" charset="0"/>
                        </a:rPr>
                        <a:t>Bison</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solidFill>
                            <a:schemeClr val="tx1"/>
                          </a:solidFill>
                          <a:latin typeface="Arial Black" pitchFamily="34" charset="0"/>
                        </a:rPr>
                        <a:t>45</a:t>
                      </a:r>
                      <a:endParaRPr lang="en-US" sz="1600" b="1" dirty="0">
                        <a:solidFill>
                          <a:schemeClr val="tx1"/>
                        </a:solidFill>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916" name="Picture 4" descr="http://upload.wikimedia.org/wikipedia/commons/a/af/Nero_pushkin.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07971" y="-95250"/>
            <a:ext cx="1529526" cy="18671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7200" y="1581098"/>
            <a:ext cx="4818948" cy="584775"/>
          </a:xfrm>
          <a:prstGeom prst="rect">
            <a:avLst/>
          </a:prstGeom>
          <a:noFill/>
        </p:spPr>
        <p:txBody>
          <a:bodyPr wrap="none" rtlCol="0">
            <a:spAutoFit/>
          </a:bodyPr>
          <a:lstStyle/>
          <a:p>
            <a:r>
              <a:rPr lang="en-US" sz="3200" b="1" dirty="0" smtClean="0">
                <a:solidFill>
                  <a:schemeClr val="accent6">
                    <a:lumMod val="50000"/>
                  </a:schemeClr>
                </a:solidFill>
                <a:latin typeface="Old English Text MT" pitchFamily="66" charset="0"/>
              </a:rPr>
              <a:t>Roman Beast Supplies </a:t>
            </a:r>
            <a:r>
              <a:rPr lang="en-US" sz="3200" b="1" dirty="0" err="1" smtClean="0">
                <a:solidFill>
                  <a:schemeClr val="accent6">
                    <a:lumMod val="50000"/>
                  </a:schemeClr>
                </a:solidFill>
                <a:latin typeface="Old English Text MT" pitchFamily="66" charset="0"/>
              </a:rPr>
              <a:t>Inc</a:t>
            </a:r>
            <a:endParaRPr lang="en-US" sz="3200" b="1" dirty="0">
              <a:solidFill>
                <a:schemeClr val="accent6">
                  <a:lumMod val="50000"/>
                </a:schemeClr>
              </a:solidFill>
              <a:latin typeface="Old English Text MT" pitchFamily="66" charset="0"/>
            </a:endParaRPr>
          </a:p>
        </p:txBody>
      </p:sp>
      <p:sp>
        <p:nvSpPr>
          <p:cNvPr id="9" name="TextBox 8"/>
          <p:cNvSpPr txBox="1"/>
          <p:nvPr/>
        </p:nvSpPr>
        <p:spPr>
          <a:xfrm>
            <a:off x="4459245" y="4668083"/>
            <a:ext cx="4075155" cy="307777"/>
          </a:xfrm>
          <a:prstGeom prst="rect">
            <a:avLst/>
          </a:prstGeom>
          <a:noFill/>
        </p:spPr>
        <p:txBody>
          <a:bodyPr wrap="none" rtlCol="0">
            <a:spAutoFit/>
          </a:bodyPr>
          <a:lstStyle/>
          <a:p>
            <a:r>
              <a:rPr lang="en-US" sz="1400" dirty="0" smtClean="0">
                <a:solidFill>
                  <a:schemeClr val="accent6">
                    <a:lumMod val="50000"/>
                  </a:schemeClr>
                </a:solidFill>
                <a:latin typeface="Harlow Solid Italic" pitchFamily="82" charset="0"/>
              </a:rPr>
              <a:t>Who says there’s no free lunch – we eat our competition</a:t>
            </a:r>
            <a:endParaRPr lang="en-US" sz="1400" dirty="0">
              <a:solidFill>
                <a:schemeClr val="accent6">
                  <a:lumMod val="50000"/>
                </a:schemeClr>
              </a:solidFill>
              <a:latin typeface="Harlow Solid Italic" pitchFamily="82" charset="0"/>
            </a:endParaRPr>
          </a:p>
        </p:txBody>
      </p:sp>
    </p:spTree>
    <p:extLst>
      <p:ext uri="{BB962C8B-B14F-4D97-AF65-F5344CB8AC3E}">
        <p14:creationId xmlns:p14="http://schemas.microsoft.com/office/powerpoint/2010/main" val="3459485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538251" y="1200150"/>
            <a:ext cx="1143000" cy="3048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 y="761821"/>
            <a:ext cx="8534400" cy="1200329"/>
          </a:xfrm>
          <a:prstGeom prst="rect">
            <a:avLst/>
          </a:prstGeom>
          <a:noFill/>
        </p:spPr>
        <p:txBody>
          <a:bodyPr wrap="square" rtlCol="0">
            <a:spAutoFit/>
          </a:bodyPr>
          <a:lstStyle/>
          <a:p>
            <a:pPr marL="457200" indent="-457200">
              <a:buFont typeface="Arial" pitchFamily="34" charset="0"/>
              <a:buChar char="•"/>
            </a:pPr>
            <a:r>
              <a:rPr lang="en-US" sz="2400" dirty="0" smtClean="0"/>
              <a:t>Many products and many orders. </a:t>
            </a:r>
          </a:p>
          <a:p>
            <a:pPr marL="457200" indent="-457200">
              <a:buFont typeface="Arial" pitchFamily="34" charset="0"/>
              <a:buChar char="•"/>
            </a:pPr>
            <a:r>
              <a:rPr lang="en-US" sz="2400" dirty="0" smtClean="0"/>
              <a:t>Each order has some quantity of one </a:t>
            </a:r>
            <a:r>
              <a:rPr lang="en-US" sz="2400" dirty="0"/>
              <a:t>or more </a:t>
            </a:r>
            <a:r>
              <a:rPr lang="en-US" sz="2400" dirty="0" smtClean="0"/>
              <a:t>products </a:t>
            </a:r>
            <a:endParaRPr lang="en-US" sz="2400" dirty="0"/>
          </a:p>
          <a:p>
            <a:pPr marL="457200" indent="-457200">
              <a:buFont typeface="Arial" pitchFamily="34" charset="0"/>
              <a:buChar char="•"/>
            </a:pPr>
            <a:r>
              <a:rPr lang="en-US" sz="2400" dirty="0" smtClean="0"/>
              <a:t>Each product might be on zero or one order</a:t>
            </a:r>
            <a:endParaRPr lang="en-US" sz="2400" dirty="0"/>
          </a:p>
        </p:txBody>
      </p:sp>
      <p:sp>
        <p:nvSpPr>
          <p:cNvPr id="3" name="TextBox 2"/>
          <p:cNvSpPr txBox="1"/>
          <p:nvPr/>
        </p:nvSpPr>
        <p:spPr>
          <a:xfrm>
            <a:off x="304800" y="209550"/>
            <a:ext cx="1812035" cy="369332"/>
          </a:xfrm>
          <a:prstGeom prst="rect">
            <a:avLst/>
          </a:prstGeom>
          <a:noFill/>
        </p:spPr>
        <p:txBody>
          <a:bodyPr wrap="none" rtlCol="0">
            <a:spAutoFit/>
          </a:bodyPr>
          <a:lstStyle/>
          <a:p>
            <a:r>
              <a:rPr lang="en-US" dirty="0" smtClean="0">
                <a:latin typeface="Arial Black" pitchFamily="34" charset="0"/>
              </a:rPr>
              <a:t>Sales Orders</a:t>
            </a:r>
            <a:endParaRPr lang="en-US" dirty="0">
              <a:latin typeface="Arial Black" pitchFamily="34" charset="0"/>
            </a:endParaRPr>
          </a:p>
        </p:txBody>
      </p:sp>
    </p:spTree>
    <p:extLst>
      <p:ext uri="{BB962C8B-B14F-4D97-AF65-F5344CB8AC3E}">
        <p14:creationId xmlns:p14="http://schemas.microsoft.com/office/powerpoint/2010/main" val="343612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2914650"/>
            <a:ext cx="8199437"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 y="209550"/>
            <a:ext cx="1812035" cy="369332"/>
          </a:xfrm>
          <a:prstGeom prst="rect">
            <a:avLst/>
          </a:prstGeom>
          <a:noFill/>
        </p:spPr>
        <p:txBody>
          <a:bodyPr wrap="none" rtlCol="0">
            <a:spAutoFit/>
          </a:bodyPr>
          <a:lstStyle/>
          <a:p>
            <a:r>
              <a:rPr lang="en-US" dirty="0" smtClean="0">
                <a:latin typeface="Arial Black" pitchFamily="34" charset="0"/>
              </a:rPr>
              <a:t>Sales Orders</a:t>
            </a:r>
            <a:endParaRPr lang="en-US" dirty="0">
              <a:latin typeface="Arial Black" pitchFamily="34" charset="0"/>
            </a:endParaRPr>
          </a:p>
        </p:txBody>
      </p:sp>
      <p:sp>
        <p:nvSpPr>
          <p:cNvPr id="2" name="Line Callout 1 1"/>
          <p:cNvSpPr/>
          <p:nvPr/>
        </p:nvSpPr>
        <p:spPr>
          <a:xfrm>
            <a:off x="5052105" y="4533900"/>
            <a:ext cx="1605757" cy="304800"/>
          </a:xfrm>
          <a:prstGeom prst="borderCallout1">
            <a:avLst>
              <a:gd name="adj1" fmla="val -4744"/>
              <a:gd name="adj2" fmla="val 49358"/>
              <a:gd name="adj3" fmla="val -315813"/>
              <a:gd name="adj4" fmla="val -6102"/>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Note these</a:t>
            </a:r>
            <a:endParaRPr lang="en-US" dirty="0">
              <a:solidFill>
                <a:schemeClr val="accent6">
                  <a:lumMod val="50000"/>
                </a:schemeClr>
              </a:solidFill>
            </a:endParaRPr>
          </a:p>
        </p:txBody>
      </p:sp>
      <p:cxnSp>
        <p:nvCxnSpPr>
          <p:cNvPr id="9" name="Straight Connector 8"/>
          <p:cNvCxnSpPr>
            <a:stCxn id="2" idx="3"/>
          </p:cNvCxnSpPr>
          <p:nvPr/>
        </p:nvCxnSpPr>
        <p:spPr>
          <a:xfrm flipH="1" flipV="1">
            <a:off x="5562600" y="3867150"/>
            <a:ext cx="292384" cy="666750"/>
          </a:xfrm>
          <a:prstGeom prst="line">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471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23900"/>
            <a:ext cx="7999413"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93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31750" y="1657350"/>
            <a:ext cx="2071259" cy="1714500"/>
            <a:chOff x="3531750" y="2343150"/>
            <a:chExt cx="2071259" cy="1714500"/>
          </a:xfrm>
        </p:grpSpPr>
        <p:pic>
          <p:nvPicPr>
            <p:cNvPr id="25606" name="Picture 6" descr="C:\Users\kodagavi\AppData\Local\Microsoft\Windows\Temporary Internet Files\Content.IE5\OPUWYHM1\MC90043872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01682">
              <a:off x="3531750" y="2343150"/>
              <a:ext cx="2071259" cy="1553444"/>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C:\Users\kodagavi\AppData\Local\Microsoft\Windows\Temporary Internet Files\Content.IE5\OPUWYHM1\MC90043390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0130" y="2343150"/>
              <a:ext cx="1714500" cy="17145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p:cNvSpPr txBox="1"/>
          <p:nvPr/>
        </p:nvSpPr>
        <p:spPr>
          <a:xfrm>
            <a:off x="2438400" y="666750"/>
            <a:ext cx="4257961" cy="523220"/>
          </a:xfrm>
          <a:prstGeom prst="rect">
            <a:avLst/>
          </a:prstGeom>
          <a:noFill/>
        </p:spPr>
        <p:txBody>
          <a:bodyPr wrap="none" rtlCol="0">
            <a:spAutoFit/>
          </a:bodyPr>
          <a:lstStyle/>
          <a:p>
            <a:r>
              <a:rPr lang="en-US" sz="2800" dirty="0" smtClean="0">
                <a:latin typeface="Arial Black" pitchFamily="34" charset="0"/>
              </a:rPr>
              <a:t>Key Migration Recap</a:t>
            </a:r>
            <a:endParaRPr lang="en-US" sz="2800" dirty="0">
              <a:latin typeface="Arial Black" pitchFamily="34" charset="0"/>
            </a:endParaRPr>
          </a:p>
        </p:txBody>
      </p:sp>
      <p:sp>
        <p:nvSpPr>
          <p:cNvPr id="13" name="Rectangle 12"/>
          <p:cNvSpPr/>
          <p:nvPr/>
        </p:nvSpPr>
        <p:spPr>
          <a:xfrm>
            <a:off x="2743200" y="3806168"/>
            <a:ext cx="3959161" cy="707886"/>
          </a:xfrm>
          <a:prstGeom prst="rect">
            <a:avLst/>
          </a:prstGeom>
        </p:spPr>
        <p:txBody>
          <a:bodyPr wrap="none">
            <a:spAutoFit/>
          </a:bodyPr>
          <a:lstStyle/>
          <a:p>
            <a:r>
              <a:rPr lang="en-US" sz="4000" dirty="0" smtClean="0">
                <a:latin typeface="Arial Black" pitchFamily="34" charset="0"/>
              </a:rPr>
              <a:t>When to use?</a:t>
            </a:r>
            <a:endParaRPr lang="en-US" sz="4000" dirty="0">
              <a:latin typeface="Arial Black" pitchFamily="34" charset="0"/>
            </a:endParaRPr>
          </a:p>
        </p:txBody>
      </p:sp>
    </p:spTree>
    <p:extLst>
      <p:ext uri="{BB962C8B-B14F-4D97-AF65-F5344CB8AC3E}">
        <p14:creationId xmlns:p14="http://schemas.microsoft.com/office/powerpoint/2010/main" val="1597580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dagavi\AppData\Local\Microsoft\Windows\Temporary Internet Files\Content.IE5\98G9UX3U\MC90043484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23950"/>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kodagavi\AppData\Local\Microsoft\Windows\Temporary Internet Files\Content.IE5\98G9UX3U\MC90043484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78416"/>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kodagavi\AppData\Local\Microsoft\Windows\Temporary Internet Files\Content.IE5\98G9UX3U\MC90043484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420947"/>
            <a:ext cx="2209800" cy="2209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8200" y="3714750"/>
            <a:ext cx="1346844" cy="369332"/>
          </a:xfrm>
          <a:prstGeom prst="rect">
            <a:avLst/>
          </a:prstGeom>
          <a:noFill/>
        </p:spPr>
        <p:txBody>
          <a:bodyPr wrap="none" rtlCol="0">
            <a:spAutoFit/>
          </a:bodyPr>
          <a:lstStyle/>
          <a:p>
            <a:r>
              <a:rPr lang="en-US" dirty="0" smtClean="0"/>
              <a:t>Building 200</a:t>
            </a:r>
            <a:endParaRPr lang="en-US" dirty="0"/>
          </a:p>
        </p:txBody>
      </p:sp>
      <p:sp>
        <p:nvSpPr>
          <p:cNvPr id="6" name="TextBox 5"/>
          <p:cNvSpPr txBox="1"/>
          <p:nvPr/>
        </p:nvSpPr>
        <p:spPr>
          <a:xfrm>
            <a:off x="3657600" y="3714750"/>
            <a:ext cx="1346844" cy="369332"/>
          </a:xfrm>
          <a:prstGeom prst="rect">
            <a:avLst/>
          </a:prstGeom>
          <a:noFill/>
        </p:spPr>
        <p:txBody>
          <a:bodyPr wrap="none" rtlCol="0">
            <a:spAutoFit/>
          </a:bodyPr>
          <a:lstStyle/>
          <a:p>
            <a:r>
              <a:rPr lang="en-US" dirty="0" smtClean="0"/>
              <a:t>Building 300</a:t>
            </a:r>
            <a:endParaRPr lang="en-US" dirty="0"/>
          </a:p>
        </p:txBody>
      </p:sp>
      <p:sp>
        <p:nvSpPr>
          <p:cNvPr id="7" name="TextBox 6"/>
          <p:cNvSpPr txBox="1"/>
          <p:nvPr/>
        </p:nvSpPr>
        <p:spPr>
          <a:xfrm>
            <a:off x="6756078" y="3715246"/>
            <a:ext cx="1346844" cy="369332"/>
          </a:xfrm>
          <a:prstGeom prst="rect">
            <a:avLst/>
          </a:prstGeom>
          <a:noFill/>
        </p:spPr>
        <p:txBody>
          <a:bodyPr wrap="none" rtlCol="0">
            <a:spAutoFit/>
          </a:bodyPr>
          <a:lstStyle/>
          <a:p>
            <a:r>
              <a:rPr lang="en-US" dirty="0" smtClean="0"/>
              <a:t>Building 500</a:t>
            </a:r>
            <a:endParaRPr lang="en-US" dirty="0"/>
          </a:p>
        </p:txBody>
      </p:sp>
      <p:sp>
        <p:nvSpPr>
          <p:cNvPr id="5" name="TextBox 4"/>
          <p:cNvSpPr txBox="1"/>
          <p:nvPr/>
        </p:nvSpPr>
        <p:spPr>
          <a:xfrm rot="711884">
            <a:off x="1232106" y="2229710"/>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3</a:t>
            </a:r>
            <a:r>
              <a:rPr lang="en-US" sz="1200" dirty="0" smtClean="0"/>
              <a:t>01</a:t>
            </a:r>
            <a:endParaRPr lang="en-US" sz="1200" dirty="0"/>
          </a:p>
        </p:txBody>
      </p:sp>
      <p:sp>
        <p:nvSpPr>
          <p:cNvPr id="10" name="TextBox 9"/>
          <p:cNvSpPr txBox="1"/>
          <p:nvPr/>
        </p:nvSpPr>
        <p:spPr>
          <a:xfrm rot="437187">
            <a:off x="1282448" y="1697600"/>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5</a:t>
            </a:r>
            <a:r>
              <a:rPr lang="en-US" sz="1200" dirty="0" smtClean="0"/>
              <a:t>01</a:t>
            </a:r>
            <a:endParaRPr lang="en-US" sz="1200" dirty="0"/>
          </a:p>
        </p:txBody>
      </p:sp>
      <p:sp>
        <p:nvSpPr>
          <p:cNvPr id="12" name="TextBox 11"/>
          <p:cNvSpPr txBox="1"/>
          <p:nvPr/>
        </p:nvSpPr>
        <p:spPr>
          <a:xfrm rot="437187">
            <a:off x="3884328" y="1904166"/>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5</a:t>
            </a:r>
            <a:r>
              <a:rPr lang="en-US" sz="1200" dirty="0" smtClean="0"/>
              <a:t>01</a:t>
            </a:r>
            <a:endParaRPr lang="en-US" sz="1200" dirty="0"/>
          </a:p>
        </p:txBody>
      </p:sp>
      <p:sp>
        <p:nvSpPr>
          <p:cNvPr id="14" name="TextBox 13"/>
          <p:cNvSpPr txBox="1"/>
          <p:nvPr/>
        </p:nvSpPr>
        <p:spPr>
          <a:xfrm rot="437187">
            <a:off x="6856128" y="1987686"/>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5</a:t>
            </a:r>
            <a:r>
              <a:rPr lang="en-US" sz="1200" dirty="0" smtClean="0"/>
              <a:t>01</a:t>
            </a:r>
            <a:endParaRPr lang="en-US" sz="1200" dirty="0"/>
          </a:p>
        </p:txBody>
      </p:sp>
      <p:sp>
        <p:nvSpPr>
          <p:cNvPr id="15" name="TextBox 14"/>
          <p:cNvSpPr txBox="1"/>
          <p:nvPr/>
        </p:nvSpPr>
        <p:spPr>
          <a:xfrm rot="711884">
            <a:off x="3822906" y="2382110"/>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3</a:t>
            </a:r>
            <a:r>
              <a:rPr lang="en-US" sz="1200" dirty="0" smtClean="0"/>
              <a:t>01</a:t>
            </a:r>
            <a:endParaRPr lang="en-US" sz="1200" dirty="0"/>
          </a:p>
        </p:txBody>
      </p:sp>
      <p:sp>
        <p:nvSpPr>
          <p:cNvPr id="16" name="TextBox 15"/>
          <p:cNvSpPr txBox="1"/>
          <p:nvPr/>
        </p:nvSpPr>
        <p:spPr>
          <a:xfrm rot="711884">
            <a:off x="6794706" y="2534510"/>
            <a:ext cx="42030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3</a:t>
            </a:r>
            <a:r>
              <a:rPr lang="en-US" sz="1200" dirty="0" smtClean="0"/>
              <a:t>01</a:t>
            </a:r>
            <a:endParaRPr lang="en-US" sz="1200" dirty="0"/>
          </a:p>
        </p:txBody>
      </p:sp>
      <p:sp>
        <p:nvSpPr>
          <p:cNvPr id="8" name="Line Callout 2 7"/>
          <p:cNvSpPr/>
          <p:nvPr/>
        </p:nvSpPr>
        <p:spPr>
          <a:xfrm>
            <a:off x="6477000" y="361950"/>
            <a:ext cx="2000416" cy="685800"/>
          </a:xfrm>
          <a:prstGeom prst="borderCallout2">
            <a:avLst>
              <a:gd name="adj1" fmla="val 47666"/>
              <a:gd name="adj2" fmla="val -1174"/>
              <a:gd name="adj3" fmla="val 44453"/>
              <a:gd name="adj4" fmla="val -55218"/>
              <a:gd name="adj5" fmla="val 224950"/>
              <a:gd name="adj6" fmla="val -11440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Building 300 – Room 501</a:t>
            </a:r>
            <a:endParaRPr lang="en-US" dirty="0"/>
          </a:p>
        </p:txBody>
      </p:sp>
      <p:sp>
        <p:nvSpPr>
          <p:cNvPr id="17" name="TextBox 16"/>
          <p:cNvSpPr txBox="1"/>
          <p:nvPr/>
        </p:nvSpPr>
        <p:spPr>
          <a:xfrm>
            <a:off x="3832654" y="4476750"/>
            <a:ext cx="1576522" cy="369332"/>
          </a:xfrm>
          <a:prstGeom prst="rect">
            <a:avLst/>
          </a:prstGeom>
          <a:noFill/>
        </p:spPr>
        <p:txBody>
          <a:bodyPr wrap="none" rtlCol="0">
            <a:spAutoFit/>
          </a:bodyPr>
          <a:lstStyle/>
          <a:p>
            <a:r>
              <a:rPr lang="en-US" dirty="0" smtClean="0">
                <a:latin typeface="Arial Black" pitchFamily="34" charset="0"/>
              </a:rPr>
              <a:t>Room 501?</a:t>
            </a:r>
            <a:endParaRPr lang="en-US" dirty="0">
              <a:latin typeface="Arial Black" pitchFamily="34" charset="0"/>
            </a:endParaRPr>
          </a:p>
        </p:txBody>
      </p:sp>
      <p:sp>
        <p:nvSpPr>
          <p:cNvPr id="19" name="Line Callout 2 18"/>
          <p:cNvSpPr/>
          <p:nvPr/>
        </p:nvSpPr>
        <p:spPr>
          <a:xfrm>
            <a:off x="2647784" y="209550"/>
            <a:ext cx="2000416" cy="685800"/>
          </a:xfrm>
          <a:prstGeom prst="borderCallout2">
            <a:avLst>
              <a:gd name="adj1" fmla="val 47666"/>
              <a:gd name="adj2" fmla="val -1174"/>
              <a:gd name="adj3" fmla="val 46059"/>
              <a:gd name="adj4" fmla="val -21073"/>
              <a:gd name="adj5" fmla="val 213705"/>
              <a:gd name="adj6" fmla="val -5492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Building 200 – Room 501</a:t>
            </a:r>
            <a:endParaRPr lang="en-US" dirty="0"/>
          </a:p>
        </p:txBody>
      </p:sp>
    </p:spTree>
    <p:extLst>
      <p:ext uri="{BB962C8B-B14F-4D97-AF65-F5344CB8AC3E}">
        <p14:creationId xmlns:p14="http://schemas.microsoft.com/office/powerpoint/2010/main" val="2096533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odagavi\AppData\Local\Microsoft\Windows\Temporary Internet Files\Content.IE5\ZXZYVKHL\MC9003907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1885950"/>
            <a:ext cx="2590800" cy="2031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37714" y="590550"/>
            <a:ext cx="2552365" cy="461665"/>
          </a:xfrm>
          <a:prstGeom prst="rect">
            <a:avLst/>
          </a:prstGeom>
          <a:noFill/>
        </p:spPr>
        <p:txBody>
          <a:bodyPr wrap="none" rtlCol="0">
            <a:spAutoFit/>
          </a:bodyPr>
          <a:lstStyle/>
          <a:p>
            <a:r>
              <a:rPr lang="en-US" sz="2400" dirty="0" err="1" smtClean="0">
                <a:latin typeface="Arial Black" pitchFamily="34" charset="0"/>
              </a:rPr>
              <a:t>Room_number</a:t>
            </a:r>
            <a:endParaRPr lang="en-US" sz="2400" dirty="0">
              <a:latin typeface="Arial Black" pitchFamily="34" charset="0"/>
            </a:endParaRPr>
          </a:p>
        </p:txBody>
      </p:sp>
      <p:sp>
        <p:nvSpPr>
          <p:cNvPr id="2" name="TextBox 1"/>
          <p:cNvSpPr txBox="1"/>
          <p:nvPr/>
        </p:nvSpPr>
        <p:spPr>
          <a:xfrm>
            <a:off x="457200" y="590550"/>
            <a:ext cx="2013693" cy="461665"/>
          </a:xfrm>
          <a:prstGeom prst="rect">
            <a:avLst/>
          </a:prstGeom>
          <a:noFill/>
        </p:spPr>
        <p:txBody>
          <a:bodyPr wrap="none" rtlCol="0">
            <a:spAutoFit/>
          </a:bodyPr>
          <a:lstStyle/>
          <a:p>
            <a:r>
              <a:rPr lang="en-US" sz="2400" dirty="0" err="1" smtClean="0">
                <a:latin typeface="Arial Black" pitchFamily="34" charset="0"/>
              </a:rPr>
              <a:t>Building_id</a:t>
            </a:r>
            <a:endParaRPr lang="en-US" sz="2400" dirty="0">
              <a:latin typeface="Arial Black" pitchFamily="34" charset="0"/>
            </a:endParaRPr>
          </a:p>
        </p:txBody>
      </p:sp>
      <p:cxnSp>
        <p:nvCxnSpPr>
          <p:cNvPr id="30" name="Elbow Connector 29"/>
          <p:cNvCxnSpPr>
            <a:stCxn id="2" idx="2"/>
          </p:cNvCxnSpPr>
          <p:nvPr/>
        </p:nvCxnSpPr>
        <p:spPr>
          <a:xfrm rot="16200000" flipH="1">
            <a:off x="1610554" y="905707"/>
            <a:ext cx="1443334" cy="1736349"/>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216" name="Elbow Connector 9215"/>
          <p:cNvCxnSpPr>
            <a:stCxn id="4" idx="2"/>
          </p:cNvCxnSpPr>
          <p:nvPr/>
        </p:nvCxnSpPr>
        <p:spPr>
          <a:xfrm rot="5400000">
            <a:off x="5540386" y="998238"/>
            <a:ext cx="1519535" cy="1627489"/>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505200" y="3257550"/>
            <a:ext cx="1133708" cy="461665"/>
          </a:xfrm>
          <a:prstGeom prst="rect">
            <a:avLst/>
          </a:prstGeom>
          <a:noFill/>
        </p:spPr>
        <p:txBody>
          <a:bodyPr wrap="none" rtlCol="0">
            <a:spAutoFit/>
          </a:bodyPr>
          <a:lstStyle>
            <a:defPPr>
              <a:defRPr lang="en-US"/>
            </a:defPPr>
            <a:lvl1pPr>
              <a:defRPr sz="2400">
                <a:latin typeface="Arial Black" pitchFamily="34" charset="0"/>
              </a:defRPr>
            </a:lvl1pPr>
          </a:lstStyle>
          <a:p>
            <a:r>
              <a:rPr lang="en-US" dirty="0"/>
              <a:t>Room</a:t>
            </a:r>
          </a:p>
        </p:txBody>
      </p:sp>
    </p:spTree>
    <p:extLst>
      <p:ext uri="{BB962C8B-B14F-4D97-AF65-F5344CB8AC3E}">
        <p14:creationId xmlns:p14="http://schemas.microsoft.com/office/powerpoint/2010/main" val="289746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left)">
                                      <p:cBhvr>
                                        <p:cTn id="25" dur="500"/>
                                        <p:tgtEl>
                                          <p:spTgt spid="30"/>
                                        </p:tgtEl>
                                      </p:cBhvr>
                                    </p:animEffect>
                                  </p:childTnLst>
                                </p:cTn>
                              </p:par>
                              <p:par>
                                <p:cTn id="26" presetID="22" presetClass="entr" presetSubtype="2" fill="hold" nodeType="withEffect">
                                  <p:stCondLst>
                                    <p:cond delay="0"/>
                                  </p:stCondLst>
                                  <p:childTnLst>
                                    <p:set>
                                      <p:cBhvr>
                                        <p:cTn id="27" dur="1" fill="hold">
                                          <p:stCondLst>
                                            <p:cond delay="0"/>
                                          </p:stCondLst>
                                        </p:cTn>
                                        <p:tgtEl>
                                          <p:spTgt spid="9216"/>
                                        </p:tgtEl>
                                        <p:attrNameLst>
                                          <p:attrName>style.visibility</p:attrName>
                                        </p:attrNameLst>
                                      </p:cBhvr>
                                      <p:to>
                                        <p:strVal val="visible"/>
                                      </p:to>
                                    </p:set>
                                    <p:animEffect transition="in" filter="wipe(right)">
                                      <p:cBhvr>
                                        <p:cTn id="28" dur="500"/>
                                        <p:tgtEl>
                                          <p:spTgt spid="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2324023"/>
            <a:ext cx="67151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Group 23"/>
          <p:cNvGrpSpPr/>
          <p:nvPr/>
        </p:nvGrpSpPr>
        <p:grpSpPr>
          <a:xfrm>
            <a:off x="2457161" y="419852"/>
            <a:ext cx="3800713" cy="1219986"/>
            <a:chOff x="838200" y="1123950"/>
            <a:chExt cx="7696200" cy="2854745"/>
          </a:xfrm>
        </p:grpSpPr>
        <p:pic>
          <p:nvPicPr>
            <p:cNvPr id="25" name="Picture 2" descr="C:\Users\kodagavi\AppData\Local\Microsoft\Windows\Temporary Internet Files\Content.IE5\98G9UX3U\MC90043484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3950"/>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C:\Users\kodagavi\AppData\Local\Microsoft\Windows\Temporary Internet Files\Content.IE5\98G9UX3U\MC90043484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278416"/>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kodagavi\AppData\Local\Microsoft\Windows\Temporary Internet Files\Content.IE5\98G9UX3U\MC90043484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20947"/>
              <a:ext cx="2209800" cy="22098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953220" y="3633286"/>
              <a:ext cx="893193" cy="261610"/>
            </a:xfrm>
            <a:prstGeom prst="rect">
              <a:avLst/>
            </a:prstGeom>
            <a:noFill/>
          </p:spPr>
          <p:txBody>
            <a:bodyPr wrap="none" rtlCol="0">
              <a:spAutoFit/>
            </a:bodyPr>
            <a:lstStyle/>
            <a:p>
              <a:r>
                <a:rPr lang="en-US" sz="1100" dirty="0" smtClean="0"/>
                <a:t>Building 200</a:t>
              </a:r>
              <a:endParaRPr lang="en-US" sz="1100" dirty="0"/>
            </a:p>
          </p:txBody>
        </p:sp>
        <p:sp>
          <p:nvSpPr>
            <p:cNvPr id="29" name="TextBox 28"/>
            <p:cNvSpPr txBox="1"/>
            <p:nvPr/>
          </p:nvSpPr>
          <p:spPr>
            <a:xfrm>
              <a:off x="3454630" y="3716589"/>
              <a:ext cx="893193" cy="261610"/>
            </a:xfrm>
            <a:prstGeom prst="rect">
              <a:avLst/>
            </a:prstGeom>
            <a:noFill/>
          </p:spPr>
          <p:txBody>
            <a:bodyPr wrap="none" rtlCol="0">
              <a:spAutoFit/>
            </a:bodyPr>
            <a:lstStyle/>
            <a:p>
              <a:r>
                <a:rPr lang="en-US" sz="1100" dirty="0" smtClean="0"/>
                <a:t>Building 300</a:t>
              </a:r>
              <a:endParaRPr lang="en-US" sz="1100" dirty="0"/>
            </a:p>
          </p:txBody>
        </p:sp>
        <p:sp>
          <p:nvSpPr>
            <p:cNvPr id="30" name="TextBox 29"/>
            <p:cNvSpPr txBox="1"/>
            <p:nvPr/>
          </p:nvSpPr>
          <p:spPr>
            <a:xfrm>
              <a:off x="6540632" y="3717085"/>
              <a:ext cx="893193" cy="261610"/>
            </a:xfrm>
            <a:prstGeom prst="rect">
              <a:avLst/>
            </a:prstGeom>
            <a:noFill/>
          </p:spPr>
          <p:txBody>
            <a:bodyPr wrap="none" rtlCol="0">
              <a:spAutoFit/>
            </a:bodyPr>
            <a:lstStyle/>
            <a:p>
              <a:r>
                <a:rPr lang="en-US" sz="1100" dirty="0" smtClean="0"/>
                <a:t>Building 500</a:t>
              </a:r>
              <a:endParaRPr lang="en-US" sz="1100" dirty="0"/>
            </a:p>
          </p:txBody>
        </p:sp>
        <p:sp>
          <p:nvSpPr>
            <p:cNvPr id="31" name="TextBox 30"/>
            <p:cNvSpPr txBox="1"/>
            <p:nvPr/>
          </p:nvSpPr>
          <p:spPr>
            <a:xfrm rot="711884">
              <a:off x="1318904" y="2272181"/>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3</a:t>
              </a:r>
              <a:r>
                <a:rPr lang="en-US" sz="800" dirty="0" smtClean="0"/>
                <a:t>01</a:t>
              </a:r>
              <a:endParaRPr lang="en-US" sz="800" dirty="0"/>
            </a:p>
          </p:txBody>
        </p:sp>
        <p:sp>
          <p:nvSpPr>
            <p:cNvPr id="32" name="TextBox 31"/>
            <p:cNvSpPr txBox="1"/>
            <p:nvPr/>
          </p:nvSpPr>
          <p:spPr>
            <a:xfrm rot="437187">
              <a:off x="1369247" y="1740072"/>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5</a:t>
              </a:r>
              <a:r>
                <a:rPr lang="en-US" sz="800" dirty="0" smtClean="0"/>
                <a:t>01</a:t>
              </a:r>
              <a:endParaRPr lang="en-US" sz="800" dirty="0"/>
            </a:p>
          </p:txBody>
        </p:sp>
        <p:sp>
          <p:nvSpPr>
            <p:cNvPr id="33" name="TextBox 32"/>
            <p:cNvSpPr txBox="1"/>
            <p:nvPr/>
          </p:nvSpPr>
          <p:spPr>
            <a:xfrm rot="437187">
              <a:off x="3971127" y="1946638"/>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5</a:t>
              </a:r>
              <a:r>
                <a:rPr lang="en-US" sz="800" dirty="0" smtClean="0"/>
                <a:t>01</a:t>
              </a:r>
              <a:endParaRPr lang="en-US" sz="800" dirty="0"/>
            </a:p>
          </p:txBody>
        </p:sp>
        <p:sp>
          <p:nvSpPr>
            <p:cNvPr id="34" name="TextBox 33"/>
            <p:cNvSpPr txBox="1"/>
            <p:nvPr/>
          </p:nvSpPr>
          <p:spPr>
            <a:xfrm rot="437187">
              <a:off x="6942927" y="2030158"/>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5</a:t>
              </a:r>
              <a:r>
                <a:rPr lang="en-US" sz="800" dirty="0" smtClean="0"/>
                <a:t>01</a:t>
              </a:r>
              <a:endParaRPr lang="en-US" sz="800" dirty="0"/>
            </a:p>
          </p:txBody>
        </p:sp>
        <p:sp>
          <p:nvSpPr>
            <p:cNvPr id="35" name="TextBox 34"/>
            <p:cNvSpPr txBox="1"/>
            <p:nvPr/>
          </p:nvSpPr>
          <p:spPr>
            <a:xfrm rot="711884">
              <a:off x="3909705" y="2424581"/>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3</a:t>
              </a:r>
              <a:r>
                <a:rPr lang="en-US" sz="800" dirty="0" smtClean="0"/>
                <a:t>01</a:t>
              </a:r>
              <a:endParaRPr lang="en-US" sz="800" dirty="0"/>
            </a:p>
          </p:txBody>
        </p:sp>
        <p:sp>
          <p:nvSpPr>
            <p:cNvPr id="36" name="TextBox 35"/>
            <p:cNvSpPr txBox="1"/>
            <p:nvPr/>
          </p:nvSpPr>
          <p:spPr>
            <a:xfrm rot="711884">
              <a:off x="6881505" y="2576981"/>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3</a:t>
              </a:r>
              <a:r>
                <a:rPr lang="en-US" sz="800" dirty="0" smtClean="0"/>
                <a:t>01</a:t>
              </a:r>
              <a:endParaRPr lang="en-US" sz="800" dirty="0"/>
            </a:p>
          </p:txBody>
        </p:sp>
      </p:grpSp>
      <p:grpSp>
        <p:nvGrpSpPr>
          <p:cNvPr id="18" name="Group 17"/>
          <p:cNvGrpSpPr/>
          <p:nvPr/>
        </p:nvGrpSpPr>
        <p:grpSpPr>
          <a:xfrm>
            <a:off x="3886860" y="2114550"/>
            <a:ext cx="1035630" cy="806033"/>
            <a:chOff x="3531750" y="2343150"/>
            <a:chExt cx="2071259" cy="1714500"/>
          </a:xfrm>
        </p:grpSpPr>
        <p:pic>
          <p:nvPicPr>
            <p:cNvPr id="19" name="Picture 6" descr="C:\Users\kodagavi\AppData\Local\Microsoft\Windows\Temporary Internet Files\Content.IE5\OPUWYHM1\MC90043872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501682">
              <a:off x="3531750" y="2343150"/>
              <a:ext cx="2071259" cy="155344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kodagavi\AppData\Local\Microsoft\Windows\Temporary Internet Files\Content.IE5\OPUWYHM1\MC900433903[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0130" y="2343150"/>
              <a:ext cx="1714500" cy="17145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Line Callout 1 1"/>
          <p:cNvSpPr/>
          <p:nvPr/>
        </p:nvSpPr>
        <p:spPr>
          <a:xfrm>
            <a:off x="5598485" y="4171261"/>
            <a:ext cx="2968992" cy="685800"/>
          </a:xfrm>
          <a:prstGeom prst="borderCallout1">
            <a:avLst>
              <a:gd name="adj1" fmla="val -4627"/>
              <a:gd name="adj2" fmla="val 47089"/>
              <a:gd name="adj3" fmla="val -149539"/>
              <a:gd name="adj4" fmla="val 37370"/>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Primary key for Room is </a:t>
            </a:r>
            <a:r>
              <a:rPr lang="en-US" dirty="0" err="1" smtClean="0">
                <a:solidFill>
                  <a:schemeClr val="tx1"/>
                </a:solidFill>
              </a:rPr>
              <a:t>building_id</a:t>
            </a:r>
            <a:r>
              <a:rPr lang="en-US" dirty="0" smtClean="0">
                <a:solidFill>
                  <a:schemeClr val="tx1"/>
                </a:solidFill>
              </a:rPr>
              <a:t> + </a:t>
            </a:r>
            <a:r>
              <a:rPr lang="en-US" dirty="0" err="1" smtClean="0">
                <a:solidFill>
                  <a:schemeClr val="tx1"/>
                </a:solidFill>
              </a:rPr>
              <a:t>room_number</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96692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80">
                                          <p:stCondLst>
                                            <p:cond delay="0"/>
                                          </p:stCondLst>
                                        </p:cTn>
                                        <p:tgtEl>
                                          <p:spTgt spid="18"/>
                                        </p:tgtEl>
                                      </p:cBhvr>
                                    </p:animEffect>
                                    <p:anim calcmode="lin" valueType="num">
                                      <p:cBhvr>
                                        <p:cTn id="1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3" dur="26">
                                          <p:stCondLst>
                                            <p:cond delay="650"/>
                                          </p:stCondLst>
                                        </p:cTn>
                                        <p:tgtEl>
                                          <p:spTgt spid="18"/>
                                        </p:tgtEl>
                                      </p:cBhvr>
                                      <p:to x="100000" y="60000"/>
                                    </p:animScale>
                                    <p:animScale>
                                      <p:cBhvr>
                                        <p:cTn id="24" dur="166" decel="50000">
                                          <p:stCondLst>
                                            <p:cond delay="676"/>
                                          </p:stCondLst>
                                        </p:cTn>
                                        <p:tgtEl>
                                          <p:spTgt spid="18"/>
                                        </p:tgtEl>
                                      </p:cBhvr>
                                      <p:to x="100000" y="100000"/>
                                    </p:animScale>
                                    <p:animScale>
                                      <p:cBhvr>
                                        <p:cTn id="25" dur="26">
                                          <p:stCondLst>
                                            <p:cond delay="1312"/>
                                          </p:stCondLst>
                                        </p:cTn>
                                        <p:tgtEl>
                                          <p:spTgt spid="18"/>
                                        </p:tgtEl>
                                      </p:cBhvr>
                                      <p:to x="100000" y="80000"/>
                                    </p:animScale>
                                    <p:animScale>
                                      <p:cBhvr>
                                        <p:cTn id="26" dur="166" decel="50000">
                                          <p:stCondLst>
                                            <p:cond delay="1338"/>
                                          </p:stCondLst>
                                        </p:cTn>
                                        <p:tgtEl>
                                          <p:spTgt spid="18"/>
                                        </p:tgtEl>
                                      </p:cBhvr>
                                      <p:to x="100000" y="100000"/>
                                    </p:animScale>
                                    <p:animScale>
                                      <p:cBhvr>
                                        <p:cTn id="27" dur="26">
                                          <p:stCondLst>
                                            <p:cond delay="1642"/>
                                          </p:stCondLst>
                                        </p:cTn>
                                        <p:tgtEl>
                                          <p:spTgt spid="18"/>
                                        </p:tgtEl>
                                      </p:cBhvr>
                                      <p:to x="100000" y="90000"/>
                                    </p:animScale>
                                    <p:animScale>
                                      <p:cBhvr>
                                        <p:cTn id="28" dur="166" decel="50000">
                                          <p:stCondLst>
                                            <p:cond delay="1668"/>
                                          </p:stCondLst>
                                        </p:cTn>
                                        <p:tgtEl>
                                          <p:spTgt spid="18"/>
                                        </p:tgtEl>
                                      </p:cBhvr>
                                      <p:to x="100000" y="100000"/>
                                    </p:animScale>
                                    <p:animScale>
                                      <p:cBhvr>
                                        <p:cTn id="29" dur="26">
                                          <p:stCondLst>
                                            <p:cond delay="1808"/>
                                          </p:stCondLst>
                                        </p:cTn>
                                        <p:tgtEl>
                                          <p:spTgt spid="18"/>
                                        </p:tgtEl>
                                      </p:cBhvr>
                                      <p:to x="100000" y="95000"/>
                                    </p:animScale>
                                    <p:animScale>
                                      <p:cBhvr>
                                        <p:cTn id="30"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733539"/>
            <a:ext cx="67151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ine Callout 2 2"/>
          <p:cNvSpPr/>
          <p:nvPr/>
        </p:nvSpPr>
        <p:spPr>
          <a:xfrm>
            <a:off x="5497117" y="4084963"/>
            <a:ext cx="2767747" cy="685800"/>
          </a:xfrm>
          <a:prstGeom prst="borderCallout2">
            <a:avLst>
              <a:gd name="adj1" fmla="val 161"/>
              <a:gd name="adj2" fmla="val 49499"/>
              <a:gd name="adj3" fmla="val -87135"/>
              <a:gd name="adj4" fmla="val 51348"/>
              <a:gd name="adj5" fmla="val -198298"/>
              <a:gd name="adj6" fmla="val 49252"/>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Primary key is </a:t>
            </a:r>
            <a:r>
              <a:rPr lang="en-US" sz="1600" dirty="0" err="1" smtClean="0">
                <a:solidFill>
                  <a:srgbClr val="FF0000"/>
                </a:solidFill>
              </a:rPr>
              <a:t>room_number</a:t>
            </a:r>
            <a:r>
              <a:rPr lang="en-US" sz="1600" dirty="0" smtClean="0">
                <a:solidFill>
                  <a:srgbClr val="FF0000"/>
                </a:solidFill>
              </a:rPr>
              <a:t> + </a:t>
            </a:r>
            <a:r>
              <a:rPr lang="en-US" sz="1600" dirty="0" err="1" smtClean="0">
                <a:solidFill>
                  <a:srgbClr val="FF0000"/>
                </a:solidFill>
              </a:rPr>
              <a:t>building_id</a:t>
            </a:r>
            <a:endParaRPr lang="en-US" sz="1600" dirty="0">
              <a:solidFill>
                <a:srgbClr val="FF0000"/>
              </a:solidFill>
            </a:endParaRPr>
          </a:p>
        </p:txBody>
      </p:sp>
      <p:grpSp>
        <p:nvGrpSpPr>
          <p:cNvPr id="24" name="Group 23"/>
          <p:cNvGrpSpPr/>
          <p:nvPr/>
        </p:nvGrpSpPr>
        <p:grpSpPr>
          <a:xfrm>
            <a:off x="2229198" y="284964"/>
            <a:ext cx="3800713" cy="1219986"/>
            <a:chOff x="838200" y="1123950"/>
            <a:chExt cx="7696200" cy="2854745"/>
          </a:xfrm>
        </p:grpSpPr>
        <p:pic>
          <p:nvPicPr>
            <p:cNvPr id="25" name="Picture 2" descr="C:\Users\kodagavi\AppData\Local\Microsoft\Windows\Temporary Internet Files\Content.IE5\98G9UX3U\MC90043484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3950"/>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C:\Users\kodagavi\AppData\Local\Microsoft\Windows\Temporary Internet Files\Content.IE5\98G9UX3U\MC90043484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278416"/>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kodagavi\AppData\Local\Microsoft\Windows\Temporary Internet Files\Content.IE5\98G9UX3U\MC90043484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20947"/>
              <a:ext cx="2209800" cy="22098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953220" y="3633286"/>
              <a:ext cx="893193" cy="261610"/>
            </a:xfrm>
            <a:prstGeom prst="rect">
              <a:avLst/>
            </a:prstGeom>
            <a:noFill/>
          </p:spPr>
          <p:txBody>
            <a:bodyPr wrap="none" rtlCol="0">
              <a:spAutoFit/>
            </a:bodyPr>
            <a:lstStyle/>
            <a:p>
              <a:r>
                <a:rPr lang="en-US" sz="1100" dirty="0" smtClean="0"/>
                <a:t>Building 200</a:t>
              </a:r>
              <a:endParaRPr lang="en-US" sz="1100" dirty="0"/>
            </a:p>
          </p:txBody>
        </p:sp>
        <p:sp>
          <p:nvSpPr>
            <p:cNvPr id="29" name="TextBox 28"/>
            <p:cNvSpPr txBox="1"/>
            <p:nvPr/>
          </p:nvSpPr>
          <p:spPr>
            <a:xfrm>
              <a:off x="3454630" y="3716589"/>
              <a:ext cx="893193" cy="261610"/>
            </a:xfrm>
            <a:prstGeom prst="rect">
              <a:avLst/>
            </a:prstGeom>
            <a:noFill/>
          </p:spPr>
          <p:txBody>
            <a:bodyPr wrap="none" rtlCol="0">
              <a:spAutoFit/>
            </a:bodyPr>
            <a:lstStyle/>
            <a:p>
              <a:r>
                <a:rPr lang="en-US" sz="1100" dirty="0" smtClean="0"/>
                <a:t>Building 300</a:t>
              </a:r>
              <a:endParaRPr lang="en-US" sz="1100" dirty="0"/>
            </a:p>
          </p:txBody>
        </p:sp>
        <p:sp>
          <p:nvSpPr>
            <p:cNvPr id="30" name="TextBox 29"/>
            <p:cNvSpPr txBox="1"/>
            <p:nvPr/>
          </p:nvSpPr>
          <p:spPr>
            <a:xfrm>
              <a:off x="6540632" y="3717085"/>
              <a:ext cx="893193" cy="261610"/>
            </a:xfrm>
            <a:prstGeom prst="rect">
              <a:avLst/>
            </a:prstGeom>
            <a:noFill/>
          </p:spPr>
          <p:txBody>
            <a:bodyPr wrap="none" rtlCol="0">
              <a:spAutoFit/>
            </a:bodyPr>
            <a:lstStyle/>
            <a:p>
              <a:r>
                <a:rPr lang="en-US" sz="1100" dirty="0" smtClean="0"/>
                <a:t>Building 500</a:t>
              </a:r>
              <a:endParaRPr lang="en-US" sz="1100" dirty="0"/>
            </a:p>
          </p:txBody>
        </p:sp>
        <p:sp>
          <p:nvSpPr>
            <p:cNvPr id="31" name="TextBox 30"/>
            <p:cNvSpPr txBox="1"/>
            <p:nvPr/>
          </p:nvSpPr>
          <p:spPr>
            <a:xfrm rot="711884">
              <a:off x="1318904" y="2272181"/>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3</a:t>
              </a:r>
              <a:r>
                <a:rPr lang="en-US" sz="800" dirty="0" smtClean="0"/>
                <a:t>01</a:t>
              </a:r>
              <a:endParaRPr lang="en-US" sz="800" dirty="0"/>
            </a:p>
          </p:txBody>
        </p:sp>
        <p:sp>
          <p:nvSpPr>
            <p:cNvPr id="32" name="TextBox 31"/>
            <p:cNvSpPr txBox="1"/>
            <p:nvPr/>
          </p:nvSpPr>
          <p:spPr>
            <a:xfrm rot="437187">
              <a:off x="1369247" y="1740072"/>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5</a:t>
              </a:r>
              <a:r>
                <a:rPr lang="en-US" sz="800" dirty="0" smtClean="0"/>
                <a:t>01</a:t>
              </a:r>
              <a:endParaRPr lang="en-US" sz="800" dirty="0"/>
            </a:p>
          </p:txBody>
        </p:sp>
        <p:sp>
          <p:nvSpPr>
            <p:cNvPr id="33" name="TextBox 32"/>
            <p:cNvSpPr txBox="1"/>
            <p:nvPr/>
          </p:nvSpPr>
          <p:spPr>
            <a:xfrm rot="437187">
              <a:off x="3971127" y="1946638"/>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5</a:t>
              </a:r>
              <a:r>
                <a:rPr lang="en-US" sz="800" dirty="0" smtClean="0"/>
                <a:t>01</a:t>
              </a:r>
              <a:endParaRPr lang="en-US" sz="800" dirty="0"/>
            </a:p>
          </p:txBody>
        </p:sp>
        <p:sp>
          <p:nvSpPr>
            <p:cNvPr id="34" name="TextBox 33"/>
            <p:cNvSpPr txBox="1"/>
            <p:nvPr/>
          </p:nvSpPr>
          <p:spPr>
            <a:xfrm rot="437187">
              <a:off x="6942927" y="2030158"/>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5</a:t>
              </a:r>
              <a:r>
                <a:rPr lang="en-US" sz="800" dirty="0" smtClean="0"/>
                <a:t>01</a:t>
              </a:r>
              <a:endParaRPr lang="en-US" sz="800" dirty="0"/>
            </a:p>
          </p:txBody>
        </p:sp>
        <p:sp>
          <p:nvSpPr>
            <p:cNvPr id="35" name="TextBox 34"/>
            <p:cNvSpPr txBox="1"/>
            <p:nvPr/>
          </p:nvSpPr>
          <p:spPr>
            <a:xfrm rot="711884">
              <a:off x="3909705" y="2424581"/>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3</a:t>
              </a:r>
              <a:r>
                <a:rPr lang="en-US" sz="800" dirty="0" smtClean="0"/>
                <a:t>01</a:t>
              </a:r>
              <a:endParaRPr lang="en-US" sz="800" dirty="0"/>
            </a:p>
          </p:txBody>
        </p:sp>
        <p:sp>
          <p:nvSpPr>
            <p:cNvPr id="36" name="TextBox 35"/>
            <p:cNvSpPr txBox="1"/>
            <p:nvPr/>
          </p:nvSpPr>
          <p:spPr>
            <a:xfrm rot="711884">
              <a:off x="6881505" y="2576981"/>
              <a:ext cx="246709" cy="192052"/>
            </a:xfrm>
            <a:prstGeom prst="rect">
              <a:avLst/>
            </a:prstGeom>
          </p:spPr>
          <p:style>
            <a:lnRef idx="2">
              <a:schemeClr val="accent6"/>
            </a:lnRef>
            <a:fillRef idx="1">
              <a:schemeClr val="lt1"/>
            </a:fillRef>
            <a:effectRef idx="0">
              <a:schemeClr val="accent6"/>
            </a:effectRef>
            <a:fontRef idx="minor">
              <a:schemeClr val="dk1"/>
            </a:fontRef>
          </p:style>
          <p:txBody>
            <a:bodyPr wrap="none" lIns="0" tIns="0" rIns="0" bIns="0" rtlCol="0">
              <a:spAutoFit/>
            </a:bodyPr>
            <a:lstStyle/>
            <a:p>
              <a:r>
                <a:rPr lang="en-US" sz="800" dirty="0"/>
                <a:t>3</a:t>
              </a:r>
              <a:r>
                <a:rPr lang="en-US" sz="800" dirty="0" smtClean="0"/>
                <a:t>01</a:t>
              </a:r>
              <a:endParaRPr lang="en-US" sz="800" dirty="0"/>
            </a:p>
          </p:txBody>
        </p:sp>
      </p:grpSp>
      <p:sp>
        <p:nvSpPr>
          <p:cNvPr id="37" name="Line Callout 2 36"/>
          <p:cNvSpPr/>
          <p:nvPr/>
        </p:nvSpPr>
        <p:spPr>
          <a:xfrm>
            <a:off x="1764604" y="4050536"/>
            <a:ext cx="2138316" cy="426214"/>
          </a:xfrm>
          <a:prstGeom prst="borderCallout2">
            <a:avLst>
              <a:gd name="adj1" fmla="val 161"/>
              <a:gd name="adj2" fmla="val 49499"/>
              <a:gd name="adj3" fmla="val -87135"/>
              <a:gd name="adj4" fmla="val 51348"/>
              <a:gd name="adj5" fmla="val -364210"/>
              <a:gd name="adj6" fmla="val 183213"/>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0000"/>
                </a:solidFill>
              </a:rPr>
              <a:t>Key migration notation</a:t>
            </a:r>
            <a:endParaRPr lang="en-US" sz="1600" dirty="0">
              <a:solidFill>
                <a:srgbClr val="FF0000"/>
              </a:solidFill>
            </a:endParaRPr>
          </a:p>
        </p:txBody>
      </p:sp>
    </p:spTree>
    <p:extLst>
      <p:ext uri="{BB962C8B-B14F-4D97-AF65-F5344CB8AC3E}">
        <p14:creationId xmlns:p14="http://schemas.microsoft.com/office/powerpoint/2010/main" val="164117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75442"/>
            <a:ext cx="1744773" cy="461665"/>
          </a:xfrm>
          <a:prstGeom prst="rect">
            <a:avLst/>
          </a:prstGeom>
          <a:noFill/>
        </p:spPr>
        <p:txBody>
          <a:bodyPr wrap="none" rtlCol="0">
            <a:spAutoFit/>
          </a:bodyPr>
          <a:lstStyle/>
          <a:p>
            <a:r>
              <a:rPr lang="en-US" sz="2400" dirty="0" smtClean="0">
                <a:latin typeface="Arial Black" pitchFamily="34" charset="0"/>
              </a:rPr>
              <a:t>Your turn</a:t>
            </a:r>
            <a:endParaRPr lang="en-US" sz="2400" dirty="0">
              <a:latin typeface="Arial Black" pitchFamily="34" charset="0"/>
            </a:endParaRPr>
          </a:p>
        </p:txBody>
      </p:sp>
      <p:grpSp>
        <p:nvGrpSpPr>
          <p:cNvPr id="3" name="Group 2"/>
          <p:cNvGrpSpPr/>
          <p:nvPr/>
        </p:nvGrpSpPr>
        <p:grpSpPr>
          <a:xfrm>
            <a:off x="2980406" y="1047750"/>
            <a:ext cx="2869835" cy="3433466"/>
            <a:chOff x="3581400" y="1047750"/>
            <a:chExt cx="2869835" cy="3433466"/>
          </a:xfrm>
        </p:grpSpPr>
        <p:pic>
          <p:nvPicPr>
            <p:cNvPr id="26626" name="Picture 2" descr="http://usedbookclassroom.files.wordpress.com/2012/04/haml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052215"/>
              <a:ext cx="2390775" cy="342900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181600" y="1047750"/>
              <a:ext cx="1269635" cy="917051"/>
              <a:chOff x="3531750" y="2343150"/>
              <a:chExt cx="2071259" cy="1714500"/>
            </a:xfrm>
          </p:grpSpPr>
          <p:pic>
            <p:nvPicPr>
              <p:cNvPr id="5" name="Picture 6" descr="C:\Users\kodagavi\AppData\Local\Microsoft\Windows\Temporary Internet Files\Content.IE5\OPUWYHM1\MC900438726[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501682">
                <a:off x="3531750" y="2343150"/>
                <a:ext cx="2071259" cy="15534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kodagavi\AppData\Local\Microsoft\Windows\Temporary Internet Files\Content.IE5\OPUWYHM1\MC900433903[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130" y="2343150"/>
                <a:ext cx="1714500" cy="17145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8" name="TextBox 7"/>
          <p:cNvSpPr txBox="1"/>
          <p:nvPr/>
        </p:nvSpPr>
        <p:spPr>
          <a:xfrm>
            <a:off x="5604510" y="3418195"/>
            <a:ext cx="2971800" cy="830997"/>
          </a:xfrm>
          <a:prstGeom prst="rect">
            <a:avLst/>
          </a:prstGeom>
          <a:noFill/>
        </p:spPr>
        <p:txBody>
          <a:bodyPr wrap="square" rtlCol="0">
            <a:spAutoFit/>
          </a:bodyPr>
          <a:lstStyle/>
          <a:p>
            <a:r>
              <a:rPr lang="en-US" sz="2400" dirty="0" smtClean="0">
                <a:latin typeface="Arial Black" pitchFamily="34" charset="0"/>
              </a:rPr>
              <a:t>To migrate or not to migrate?</a:t>
            </a:r>
            <a:endParaRPr lang="en-US" sz="2400" dirty="0">
              <a:latin typeface="Arial Black" pitchFamily="34" charset="0"/>
            </a:endParaRPr>
          </a:p>
        </p:txBody>
      </p:sp>
    </p:spTree>
    <p:extLst>
      <p:ext uri="{BB962C8B-B14F-4D97-AF65-F5344CB8AC3E}">
        <p14:creationId xmlns:p14="http://schemas.microsoft.com/office/powerpoint/2010/main" val="368157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81300"/>
            <a:ext cx="711358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209550"/>
            <a:ext cx="7696200" cy="2462213"/>
          </a:xfrm>
          <a:prstGeom prst="rect">
            <a:avLst/>
          </a:prstGeom>
          <a:noFill/>
        </p:spPr>
        <p:txBody>
          <a:bodyPr wrap="square" rtlCol="0">
            <a:spAutoFit/>
          </a:bodyPr>
          <a:lstStyle/>
          <a:p>
            <a:pPr>
              <a:spcAft>
                <a:spcPts val="1200"/>
              </a:spcAft>
            </a:pPr>
            <a:r>
              <a:rPr lang="en-US" sz="2400" dirty="0" smtClean="0"/>
              <a:t>A school keeps several textbooks and loans them out to students for the duration of a course. </a:t>
            </a:r>
          </a:p>
          <a:p>
            <a:pPr marL="285750" indent="-285750">
              <a:buFont typeface="Arial" pitchFamily="34" charset="0"/>
              <a:buChar char="•"/>
            </a:pPr>
            <a:r>
              <a:rPr lang="en-US" sz="2400" dirty="0" smtClean="0"/>
              <a:t>Each student could have zero or more books on loan; each book can be loaned to at most one student. </a:t>
            </a:r>
          </a:p>
          <a:p>
            <a:pPr marL="285750" indent="-285750">
              <a:buFont typeface="Arial" pitchFamily="34" charset="0"/>
              <a:buChar char="•"/>
            </a:pPr>
            <a:r>
              <a:rPr lang="en-US" sz="2400" dirty="0" smtClean="0"/>
              <a:t>Each student has a unique </a:t>
            </a:r>
            <a:r>
              <a:rPr lang="en-US" sz="2400" dirty="0" err="1" smtClean="0"/>
              <a:t>student_id</a:t>
            </a:r>
            <a:r>
              <a:rPr lang="en-US" sz="2400" dirty="0" smtClean="0"/>
              <a:t>; each text book has a unique </a:t>
            </a:r>
            <a:r>
              <a:rPr lang="en-US" sz="2400" dirty="0" err="1" smtClean="0"/>
              <a:t>textbook_id</a:t>
            </a:r>
            <a:r>
              <a:rPr lang="en-US" sz="2400" dirty="0" smtClean="0"/>
              <a:t>.</a:t>
            </a:r>
            <a:endParaRPr lang="en-US" sz="2400" dirty="0"/>
          </a:p>
        </p:txBody>
      </p:sp>
      <p:sp>
        <p:nvSpPr>
          <p:cNvPr id="3" name="Oval 2"/>
          <p:cNvSpPr/>
          <p:nvPr/>
        </p:nvSpPr>
        <p:spPr>
          <a:xfrm>
            <a:off x="5638800" y="3209925"/>
            <a:ext cx="533400" cy="457200"/>
          </a:xfrm>
          <a:prstGeom prst="ellipse">
            <a:avLst/>
          </a:prstGeom>
          <a:solidFill>
            <a:srgbClr val="FFFF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p:cNvSpPr/>
          <p:nvPr/>
        </p:nvSpPr>
        <p:spPr>
          <a:xfrm>
            <a:off x="2667000" y="4200525"/>
            <a:ext cx="2438400" cy="581025"/>
          </a:xfrm>
          <a:prstGeom prst="wedgeEllipseCallout">
            <a:avLst>
              <a:gd name="adj1" fmla="val 73705"/>
              <a:gd name="adj2" fmla="val -153657"/>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 | or not to |?</a:t>
            </a:r>
            <a:endParaRPr lang="en-US" dirty="0">
              <a:solidFill>
                <a:schemeClr val="tx1"/>
              </a:solidFill>
            </a:endParaRPr>
          </a:p>
        </p:txBody>
      </p:sp>
      <p:sp>
        <p:nvSpPr>
          <p:cNvPr id="6" name="TextBox 5"/>
          <p:cNvSpPr txBox="1"/>
          <p:nvPr/>
        </p:nvSpPr>
        <p:spPr>
          <a:xfrm>
            <a:off x="5486400" y="4095750"/>
            <a:ext cx="1223412" cy="923330"/>
          </a:xfrm>
          <a:prstGeom prst="rect">
            <a:avLst/>
          </a:prstGeom>
          <a:noFill/>
        </p:spPr>
        <p:txBody>
          <a:bodyPr wrap="none" rtlCol="0">
            <a:spAutoFit/>
          </a:bodyPr>
          <a:lstStyle/>
          <a:p>
            <a:r>
              <a:rPr lang="en-US" sz="5400" dirty="0" smtClean="0">
                <a:latin typeface="Arial Black" pitchFamily="34" charset="0"/>
              </a:rPr>
              <a:t>No</a:t>
            </a:r>
            <a:endParaRPr lang="en-US" sz="5400" dirty="0">
              <a:latin typeface="Arial Black" pitchFamily="34" charset="0"/>
            </a:endParaRPr>
          </a:p>
        </p:txBody>
      </p:sp>
    </p:spTree>
    <p:extLst>
      <p:ext uri="{BB962C8B-B14F-4D97-AF65-F5344CB8AC3E}">
        <p14:creationId xmlns:p14="http://schemas.microsoft.com/office/powerpoint/2010/main" val="400910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fade">
                                      <p:cBhvr>
                                        <p:cTn id="22" dur="500"/>
                                        <p:tgtEl>
                                          <p:spTgt spid="286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47089</TotalTime>
  <Words>2145</Words>
  <Application>Microsoft Macintosh PowerPoint</Application>
  <PresentationFormat>On-screen Show (16:9)</PresentationFormat>
  <Paragraphs>298</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 Black</vt:lpstr>
      <vt:lpstr>Calibri</vt:lpstr>
      <vt:lpstr>Harlow Solid Italic</vt:lpstr>
      <vt:lpstr>Old English Text MT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Viswa Viswanathan</cp:lastModifiedBy>
  <cp:revision>777</cp:revision>
  <cp:lastPrinted>2016-06-30T02:00:51Z</cp:lastPrinted>
  <dcterms:created xsi:type="dcterms:W3CDTF">2013-08-01T19:11:04Z</dcterms:created>
  <dcterms:modified xsi:type="dcterms:W3CDTF">2016-07-08T16:34:28Z</dcterms:modified>
</cp:coreProperties>
</file>