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57" r:id="rId3"/>
    <p:sldId id="259" r:id="rId4"/>
    <p:sldId id="286" r:id="rId5"/>
    <p:sldId id="287" r:id="rId6"/>
    <p:sldId id="288" r:id="rId7"/>
    <p:sldId id="291" r:id="rId8"/>
    <p:sldId id="289" r:id="rId9"/>
    <p:sldId id="290"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9" r:id="rId27"/>
    <p:sldId id="330" r:id="rId28"/>
    <p:sldId id="331" r:id="rId29"/>
    <p:sldId id="332" r:id="rId30"/>
    <p:sldId id="310" r:id="rId31"/>
    <p:sldId id="317" r:id="rId32"/>
    <p:sldId id="311" r:id="rId33"/>
    <p:sldId id="312" r:id="rId34"/>
    <p:sldId id="313" r:id="rId35"/>
    <p:sldId id="314" r:id="rId36"/>
    <p:sldId id="315" r:id="rId37"/>
    <p:sldId id="316" r:id="rId38"/>
    <p:sldId id="318" r:id="rId39"/>
    <p:sldId id="319" r:id="rId40"/>
    <p:sldId id="320" r:id="rId41"/>
    <p:sldId id="321" r:id="rId42"/>
    <p:sldId id="322" r:id="rId43"/>
    <p:sldId id="323" r:id="rId44"/>
    <p:sldId id="327" r:id="rId45"/>
    <p:sldId id="324" r:id="rId46"/>
    <p:sldId id="325" r:id="rId47"/>
    <p:sldId id="328" r:id="rId48"/>
    <p:sldId id="329" r:id="rId49"/>
    <p:sldId id="333" r:id="rId50"/>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9" autoAdjust="0"/>
    <p:restoredTop sz="70192" autoAdjust="0"/>
  </p:normalViewPr>
  <p:slideViewPr>
    <p:cSldViewPr>
      <p:cViewPr varScale="1">
        <p:scale>
          <a:sx n="98" d="100"/>
          <a:sy n="98" d="100"/>
        </p:scale>
        <p:origin x="1504"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236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8BBA4A15-6845-4175-967F-0731B2B9B874}" type="datetimeFigureOut">
              <a:rPr lang="en-US" smtClean="0"/>
              <a:t>7/8/16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71BECCC8-C012-45EE-B1B8-06FA306FDA63}" type="slidenum">
              <a:rPr lang="en-US" smtClean="0"/>
              <a:t>‹#›</a:t>
            </a:fld>
            <a:endParaRPr lang="en-US"/>
          </a:p>
        </p:txBody>
      </p:sp>
    </p:spTree>
    <p:extLst>
      <p:ext uri="{BB962C8B-B14F-4D97-AF65-F5344CB8AC3E}">
        <p14:creationId xmlns:p14="http://schemas.microsoft.com/office/powerpoint/2010/main" val="2693356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40AE316C-6091-48C3-8012-78EC525CC262}" type="datetimeFigureOut">
              <a:rPr lang="en-US" smtClean="0"/>
              <a:t>7/8/16</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8FAFC7B4-075D-49AA-AE8B-17308F273BB4}" type="slidenum">
              <a:rPr lang="en-US" smtClean="0"/>
              <a:t>‹#›</a:t>
            </a:fld>
            <a:endParaRPr lang="en-US"/>
          </a:p>
        </p:txBody>
      </p:sp>
    </p:spTree>
    <p:extLst>
      <p:ext uri="{BB962C8B-B14F-4D97-AF65-F5344CB8AC3E}">
        <p14:creationId xmlns:p14="http://schemas.microsoft.com/office/powerpoint/2010/main" val="31044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a:t>
            </a:fld>
            <a:endParaRPr lang="en-US" dirty="0"/>
          </a:p>
        </p:txBody>
      </p:sp>
    </p:spTree>
    <p:extLst>
      <p:ext uri="{BB962C8B-B14F-4D97-AF65-F5344CB8AC3E}">
        <p14:creationId xmlns:p14="http://schemas.microsoft.com/office/powerpoint/2010/main" val="267789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statement mentions three entity types. The meaning would not be the same if we divided this</a:t>
            </a:r>
            <a:r>
              <a:rPr lang="en-US" baseline="0" dirty="0" smtClean="0"/>
              <a:t> into three different parts as below:</a:t>
            </a:r>
          </a:p>
          <a:p>
            <a:endParaRPr lang="en-US" baseline="0" dirty="0" smtClean="0"/>
          </a:p>
          <a:p>
            <a:r>
              <a:rPr lang="en-US" baseline="0" dirty="0" smtClean="0"/>
              <a:t>Supplier supplies parts</a:t>
            </a:r>
          </a:p>
          <a:p>
            <a:r>
              <a:rPr lang="en-US" baseline="0" dirty="0" smtClean="0"/>
              <a:t>Supplier supplies to projects</a:t>
            </a:r>
          </a:p>
          <a:p>
            <a:r>
              <a:rPr lang="en-US" baseline="0" dirty="0" smtClean="0"/>
              <a:t>Parts are supplied to projects.</a:t>
            </a:r>
          </a:p>
          <a:p>
            <a:endParaRPr lang="en-US" baseline="0" dirty="0" smtClean="0"/>
          </a:p>
          <a:p>
            <a:r>
              <a:rPr lang="en-US" baseline="0" dirty="0" smtClean="0"/>
              <a:t>None of the above three has the same meaning as the first. </a:t>
            </a:r>
          </a:p>
          <a:p>
            <a:endParaRPr lang="en-US" baseline="0" dirty="0" smtClean="0"/>
          </a:p>
          <a:p>
            <a:r>
              <a:rPr lang="en-US" baseline="0" dirty="0" smtClean="0"/>
              <a:t>To take a concrete example, suppose we say that supplier A supplied 300 units of part P to project J.</a:t>
            </a:r>
          </a:p>
          <a:p>
            <a:endParaRPr lang="en-US" baseline="0" dirty="0" smtClean="0"/>
          </a:p>
          <a:p>
            <a:r>
              <a:rPr lang="en-US" baseline="0" dirty="0" smtClean="0"/>
              <a:t>This is not the same as saying that supplier A supplies to project J – which part does he supply?</a:t>
            </a:r>
          </a:p>
          <a:p>
            <a:r>
              <a:rPr lang="en-US" baseline="0" dirty="0" smtClean="0"/>
              <a:t>This is also not the same as saying that supplier A supplied part P – to which project?</a:t>
            </a:r>
          </a:p>
          <a:p>
            <a:r>
              <a:rPr lang="en-US" baseline="0" dirty="0" smtClean="0"/>
              <a:t>And so on.</a:t>
            </a:r>
          </a:p>
          <a:p>
            <a:endParaRPr lang="en-US" baseline="0" dirty="0" smtClean="0"/>
          </a:p>
          <a:p>
            <a:r>
              <a:rPr lang="en-US" baseline="0" dirty="0" smtClean="0"/>
              <a:t>This relationship connects three entity types – another departure from our cozy world of binary relationships.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10</a:t>
            </a:fld>
            <a:endParaRPr lang="en-US" dirty="0"/>
          </a:p>
        </p:txBody>
      </p:sp>
    </p:spTree>
    <p:extLst>
      <p:ext uri="{BB962C8B-B14F-4D97-AF65-F5344CB8AC3E}">
        <p14:creationId xmlns:p14="http://schemas.microsoft.com/office/powerpoint/2010/main" val="2381133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unary and binary relationships, we cannot show a ternary relationship at all in our notation. Instead, we directly create an associative entity type – Shipment above – and show binary relationships from each of the participating entity types.</a:t>
            </a:r>
          </a:p>
          <a:p>
            <a:endParaRPr lang="en-US" baseline="0" dirty="0" smtClean="0"/>
          </a:p>
          <a:p>
            <a:r>
              <a:rPr lang="en-US" baseline="0" dirty="0" smtClean="0"/>
              <a:t>In the above example, we have chosen to use key-migration to make up the key for shipment. We also added the shipment date as a key attribute to shipment because it is possible that the same supplier might supply the same part to the same project several times. Thus to allow for this possibility, we have added the date so that the combination of </a:t>
            </a:r>
            <a:r>
              <a:rPr lang="en-US" baseline="0" dirty="0" err="1" smtClean="0"/>
              <a:t>supplier_id</a:t>
            </a:r>
            <a:r>
              <a:rPr lang="en-US" baseline="0" dirty="0" smtClean="0"/>
              <a:t>, </a:t>
            </a:r>
            <a:r>
              <a:rPr lang="en-US" baseline="0" dirty="0" err="1" smtClean="0"/>
              <a:t>part_id</a:t>
            </a:r>
            <a:r>
              <a:rPr lang="en-US" baseline="0" dirty="0" smtClean="0"/>
              <a:t>, </a:t>
            </a:r>
            <a:r>
              <a:rPr lang="en-US" baseline="0" dirty="0" err="1" smtClean="0"/>
              <a:t>project_id</a:t>
            </a:r>
            <a:r>
              <a:rPr lang="en-US" baseline="0" dirty="0" smtClean="0"/>
              <a:t> and </a:t>
            </a:r>
            <a:r>
              <a:rPr lang="en-US" baseline="0" dirty="0" err="1" smtClean="0"/>
              <a:t>shipment_date</a:t>
            </a:r>
            <a:r>
              <a:rPr lang="en-US" baseline="0" dirty="0" smtClean="0"/>
              <a:t> will be unique.</a:t>
            </a:r>
          </a:p>
          <a:p>
            <a:endParaRPr lang="en-US" baseline="0" dirty="0" smtClean="0"/>
          </a:p>
          <a:p>
            <a:r>
              <a:rPr lang="en-US" baseline="0" dirty="0" smtClean="0"/>
              <a:t>At this point we see that the primary key for shipment has become too unwieldy. In practice when this happens, we do not use key-migration and instead give shipment its own key as shown in the following slide. </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11</a:t>
            </a:fld>
            <a:endParaRPr lang="en-US"/>
          </a:p>
        </p:txBody>
      </p:sp>
    </p:spTree>
    <p:extLst>
      <p:ext uri="{BB962C8B-B14F-4D97-AF65-F5344CB8AC3E}">
        <p14:creationId xmlns:p14="http://schemas.microsoft.com/office/powerpoint/2010/main" val="241955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given shipment its own primary</a:t>
            </a:r>
            <a:r>
              <a:rPr lang="en-US" baseline="0" dirty="0" smtClean="0"/>
              <a:t> key and hence we need not use key migration.</a:t>
            </a:r>
          </a:p>
          <a:p>
            <a:endParaRPr lang="en-US" baseline="0" dirty="0" smtClean="0"/>
          </a:p>
          <a:p>
            <a:r>
              <a:rPr lang="en-US" b="1" baseline="0" dirty="0" smtClean="0"/>
              <a:t>Nevertheless, because of the 1:n relationships, </a:t>
            </a:r>
            <a:r>
              <a:rPr lang="en-US" b="1" baseline="0" dirty="0" err="1" smtClean="0"/>
              <a:t>supplier_id</a:t>
            </a:r>
            <a:r>
              <a:rPr lang="en-US" b="1" baseline="0" dirty="0" smtClean="0"/>
              <a:t>, </a:t>
            </a:r>
            <a:r>
              <a:rPr lang="en-US" b="1" baseline="0" dirty="0" err="1" smtClean="0"/>
              <a:t>part_id</a:t>
            </a:r>
            <a:r>
              <a:rPr lang="en-US" b="1" baseline="0" dirty="0" smtClean="0"/>
              <a:t> and </a:t>
            </a:r>
            <a:r>
              <a:rPr lang="en-US" b="1" baseline="0" dirty="0" err="1" smtClean="0"/>
              <a:t>project_id</a:t>
            </a:r>
            <a:r>
              <a:rPr lang="en-US" b="1" baseline="0" dirty="0" smtClean="0"/>
              <a:t> will still be foreign key attributes in Shipment. These are also required attributes because Shipment has obligatory participation in all three relationships. We cannot have a shipment without a supplier, part and project.</a:t>
            </a:r>
          </a:p>
          <a:p>
            <a:endParaRPr lang="en-US" b="1" baseline="0" dirty="0" smtClean="0"/>
          </a:p>
          <a:p>
            <a:r>
              <a:rPr lang="en-US" b="0" baseline="0" dirty="0" smtClean="0"/>
              <a:t>Shipment therefore has six attributes.</a:t>
            </a:r>
          </a:p>
          <a:p>
            <a:endParaRPr lang="en-US" baseline="0" dirty="0" smtClean="0"/>
          </a:p>
          <a:p>
            <a:r>
              <a:rPr lang="en-US" baseline="0" dirty="0" smtClean="0"/>
              <a:t>As with earlier associative entity types, every shipment must be associated with a supplier, a part and a project and hence all its lines are solid.</a:t>
            </a:r>
          </a:p>
          <a:p>
            <a:endParaRPr lang="en-US" baseline="0" dirty="0" smtClean="0"/>
          </a:p>
          <a:p>
            <a:r>
              <a:rPr lang="en-US" baseline="0" dirty="0" smtClean="0"/>
              <a:t>The lines from the entity types Supplier, Part and Project could be solid or dashed, depending on the business rules in force in the situation. Usually we would expect them to be dashed.</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12</a:t>
            </a:fld>
            <a:endParaRPr lang="en-US"/>
          </a:p>
        </p:txBody>
      </p:sp>
    </p:spTree>
    <p:extLst>
      <p:ext uri="{BB962C8B-B14F-4D97-AF65-F5344CB8AC3E}">
        <p14:creationId xmlns:p14="http://schemas.microsoft.com/office/powerpoint/2010/main" val="368206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13</a:t>
            </a:fld>
            <a:endParaRPr lang="en-US"/>
          </a:p>
        </p:txBody>
      </p:sp>
    </p:spTree>
    <p:extLst>
      <p:ext uri="{BB962C8B-B14F-4D97-AF65-F5344CB8AC3E}">
        <p14:creationId xmlns:p14="http://schemas.microsoft.com/office/powerpoint/2010/main" val="343528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14</a:t>
            </a:fld>
            <a:endParaRPr lang="en-US"/>
          </a:p>
        </p:txBody>
      </p:sp>
    </p:spTree>
    <p:extLst>
      <p:ext uri="{BB962C8B-B14F-4D97-AF65-F5344CB8AC3E}">
        <p14:creationId xmlns:p14="http://schemas.microsoft.com/office/powerpoint/2010/main" val="311849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15</a:t>
            </a:fld>
            <a:endParaRPr lang="en-US"/>
          </a:p>
        </p:txBody>
      </p:sp>
    </p:spTree>
    <p:extLst>
      <p:ext uri="{BB962C8B-B14F-4D97-AF65-F5344CB8AC3E}">
        <p14:creationId xmlns:p14="http://schemas.microsoft.com/office/powerpoint/2010/main" val="112820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16</a:t>
            </a:fld>
            <a:endParaRPr lang="en-US"/>
          </a:p>
        </p:txBody>
      </p:sp>
    </p:spTree>
    <p:extLst>
      <p:ext uri="{BB962C8B-B14F-4D97-AF65-F5344CB8AC3E}">
        <p14:creationId xmlns:p14="http://schemas.microsoft.com/office/powerpoint/2010/main" val="89146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this</a:t>
            </a:r>
            <a:r>
              <a:rPr lang="en-US" baseline="0" dirty="0" smtClean="0"/>
              <a:t> slightly larger example and develop it step by step.</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17</a:t>
            </a:fld>
            <a:endParaRPr lang="en-US"/>
          </a:p>
        </p:txBody>
      </p:sp>
    </p:spTree>
    <p:extLst>
      <p:ext uri="{BB962C8B-B14F-4D97-AF65-F5344CB8AC3E}">
        <p14:creationId xmlns:p14="http://schemas.microsoft.com/office/powerpoint/2010/main" val="3957675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see a 1:n relationship with key migration because a section is identified by the course number and </a:t>
            </a:r>
            <a:r>
              <a:rPr lang="en-US" baseline="0" dirty="0" err="1" smtClean="0"/>
              <a:t>section_name</a:t>
            </a:r>
            <a:r>
              <a:rPr lang="en-US" baseline="0" dirty="0" smtClean="0"/>
              <a:t> … or is it?</a:t>
            </a:r>
          </a:p>
          <a:p>
            <a:endParaRPr lang="en-US" baseline="0" dirty="0" smtClean="0"/>
          </a:p>
          <a:p>
            <a:r>
              <a:rPr lang="en-US" baseline="0" dirty="0" smtClean="0"/>
              <a:t>In the earlier cases when we had </a:t>
            </a:r>
            <a:r>
              <a:rPr lang="en-US" baseline="0" dirty="0" err="1" smtClean="0"/>
              <a:t>course_id</a:t>
            </a:r>
            <a:r>
              <a:rPr lang="en-US" baseline="0" dirty="0" smtClean="0"/>
              <a:t> + </a:t>
            </a:r>
            <a:r>
              <a:rPr lang="en-US" baseline="0" dirty="0" err="1" smtClean="0"/>
              <a:t>section_name</a:t>
            </a:r>
            <a:r>
              <a:rPr lang="en-US" baseline="0" dirty="0" smtClean="0"/>
              <a:t> as the key for a section, we were not considering a multiple semester scenario. With that in place, the same </a:t>
            </a:r>
            <a:r>
              <a:rPr lang="en-US" baseline="0" dirty="0" err="1" smtClean="0"/>
              <a:t>course_id</a:t>
            </a:r>
            <a:r>
              <a:rPr lang="en-US" baseline="0" dirty="0" smtClean="0"/>
              <a:t> </a:t>
            </a:r>
            <a:r>
              <a:rPr lang="en-US" baseline="0" dirty="0" err="1" smtClean="0"/>
              <a:t>section_name</a:t>
            </a:r>
            <a:r>
              <a:rPr lang="en-US" baseline="0" dirty="0" smtClean="0"/>
              <a:t> combination like BACC 4101 AA can be offered in several semesters, for example, in Fall 2012 and in Fall 2013 and in Fall 2014 and so on. </a:t>
            </a:r>
          </a:p>
          <a:p>
            <a:endParaRPr lang="en-US" baseline="0" dirty="0" smtClean="0"/>
          </a:p>
          <a:p>
            <a:r>
              <a:rPr lang="en-US" baseline="0" dirty="0" smtClean="0"/>
              <a:t>Thus </a:t>
            </a:r>
            <a:r>
              <a:rPr lang="en-US" baseline="0" dirty="0" err="1" smtClean="0"/>
              <a:t>course_id</a:t>
            </a:r>
            <a:r>
              <a:rPr lang="en-US" baseline="0" dirty="0" smtClean="0"/>
              <a:t> + </a:t>
            </a:r>
            <a:r>
              <a:rPr lang="en-US" baseline="0" dirty="0" err="1" smtClean="0"/>
              <a:t>section_name</a:t>
            </a:r>
            <a:r>
              <a:rPr lang="en-US" baseline="0" dirty="0" smtClean="0"/>
              <a:t> is insufficient to uniquely identify a section. </a:t>
            </a:r>
          </a:p>
          <a:p>
            <a:endParaRPr lang="en-US" baseline="0" dirty="0" smtClean="0"/>
          </a:p>
          <a:p>
            <a:r>
              <a:rPr lang="en-US" baseline="0" dirty="0" smtClean="0"/>
              <a:t>What do we do?</a:t>
            </a:r>
          </a:p>
          <a:p>
            <a:endParaRPr lang="en-US" baseline="0" dirty="0" smtClean="0"/>
          </a:p>
          <a:p>
            <a:r>
              <a:rPr lang="en-US" baseline="0" dirty="0" smtClean="0"/>
              <a:t>Well, the next slide will set this right as it considers the very next bullet point in the requirements.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18</a:t>
            </a:fld>
            <a:endParaRPr lang="en-US"/>
          </a:p>
        </p:txBody>
      </p:sp>
    </p:spTree>
    <p:extLst>
      <p:ext uri="{BB962C8B-B14F-4D97-AF65-F5344CB8AC3E}">
        <p14:creationId xmlns:p14="http://schemas.microsoft.com/office/powerpoint/2010/main" val="2194999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 a 1:n relationship here</a:t>
            </a:r>
            <a:r>
              <a:rPr lang="en-US" baseline="0" dirty="0" smtClean="0"/>
              <a:t> between Semester and Section. The description does not give a clear indication of obligatory participation and we make reasonable assumptions.</a:t>
            </a:r>
          </a:p>
          <a:p>
            <a:endParaRPr lang="en-US" baseline="0" dirty="0" smtClean="0"/>
          </a:p>
          <a:p>
            <a:r>
              <a:rPr lang="en-US" baseline="0" dirty="0" smtClean="0"/>
              <a:t>We have added a key migration as well to make the primary key of section to be </a:t>
            </a:r>
            <a:r>
              <a:rPr lang="en-US" baseline="0" dirty="0" err="1" smtClean="0"/>
              <a:t>course_id</a:t>
            </a:r>
            <a:r>
              <a:rPr lang="en-US" baseline="0" dirty="0" smtClean="0"/>
              <a:t> + </a:t>
            </a:r>
            <a:r>
              <a:rPr lang="en-US" baseline="0" dirty="0" err="1" smtClean="0"/>
              <a:t>section_name</a:t>
            </a:r>
            <a:r>
              <a:rPr lang="en-US" baseline="0" dirty="0" smtClean="0"/>
              <a:t> + </a:t>
            </a:r>
            <a:r>
              <a:rPr lang="en-US" baseline="0" dirty="0" err="1" smtClean="0"/>
              <a:t>semester_id</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19</a:t>
            </a:fld>
            <a:endParaRPr lang="en-US"/>
          </a:p>
        </p:txBody>
      </p:sp>
    </p:spTree>
    <p:extLst>
      <p:ext uri="{BB962C8B-B14F-4D97-AF65-F5344CB8AC3E}">
        <p14:creationId xmlns:p14="http://schemas.microsoft.com/office/powerpoint/2010/main" val="97934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have already looked at how SQL can help us to retrieve almost any information we need from a relational database.</a:t>
            </a:r>
          </a:p>
          <a:p>
            <a:endParaRPr lang="en-US" baseline="0" dirty="0" smtClean="0"/>
          </a:p>
          <a:p>
            <a:r>
              <a:rPr lang="en-US" baseline="0" dirty="0" smtClean="0"/>
              <a:t>We have gone quite deep into database design to some extent.</a:t>
            </a:r>
          </a:p>
          <a:p>
            <a:endParaRPr lang="en-US" baseline="0" dirty="0" smtClean="0"/>
          </a:p>
          <a:p>
            <a:r>
              <a:rPr lang="en-US" baseline="0" dirty="0" smtClean="0"/>
              <a:t>A few more key concepts (no pun intended), and a look at a few more problems will help us to wrap it up.</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432991C-2DC1-475A-B2D7-EDEC20F5EE28}" type="slidenum">
              <a:rPr lang="en-US" smtClean="0"/>
              <a:t>2</a:t>
            </a:fld>
            <a:endParaRPr lang="en-US" dirty="0"/>
          </a:p>
        </p:txBody>
      </p:sp>
    </p:spTree>
    <p:extLst>
      <p:ext uri="{BB962C8B-B14F-4D97-AF65-F5344CB8AC3E}">
        <p14:creationId xmlns:p14="http://schemas.microsoft.com/office/powerpoint/2010/main" val="249890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see a m:n relationship between Section</a:t>
            </a:r>
            <a:r>
              <a:rPr lang="en-US" baseline="0" dirty="0" smtClean="0"/>
              <a:t> and Instructor. </a:t>
            </a:r>
          </a:p>
          <a:p>
            <a:endParaRPr lang="en-US" baseline="0" dirty="0" smtClean="0"/>
          </a:p>
          <a:p>
            <a:r>
              <a:rPr lang="en-US" baseline="0" dirty="0" smtClean="0"/>
              <a:t>What does this relationship represent in reality? Well, many instructors could be assigned to a single section. That is, a section could be team-taught.</a:t>
            </a:r>
          </a:p>
          <a:p>
            <a:endParaRPr lang="en-US" baseline="0" dirty="0" smtClean="0"/>
          </a:p>
          <a:p>
            <a:r>
              <a:rPr lang="en-US" baseline="0" dirty="0" smtClean="0"/>
              <a:t>An instance of the relationship represents the allocation of one instructor to one section. We could call the associative entity type as “Allocation”. A possible attribute could be “</a:t>
            </a:r>
            <a:r>
              <a:rPr lang="en-US" baseline="0" dirty="0" err="1" smtClean="0"/>
              <a:t>no_of_hours</a:t>
            </a:r>
            <a:r>
              <a:rPr lang="en-US" baseline="0" dirty="0" smtClean="0"/>
              <a:t>” or “</a:t>
            </a:r>
            <a:r>
              <a:rPr lang="en-US" baseline="0" dirty="0" err="1" smtClean="0"/>
              <a:t>pecentage</a:t>
            </a:r>
            <a:r>
              <a:rPr lang="en-US" baseline="0" dirty="0" smtClean="0"/>
              <a:t>” – let us use the latter.</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20</a:t>
            </a:fld>
            <a:endParaRPr lang="en-US"/>
          </a:p>
        </p:txBody>
      </p:sp>
    </p:spTree>
    <p:extLst>
      <p:ext uri="{BB962C8B-B14F-4D97-AF65-F5344CB8AC3E}">
        <p14:creationId xmlns:p14="http://schemas.microsoft.com/office/powerpoint/2010/main" val="979342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have used key migration for the primary key of Allocation.</a:t>
            </a:r>
          </a:p>
          <a:p>
            <a:endParaRPr lang="en-US" baseline="0" dirty="0" smtClean="0"/>
          </a:p>
          <a:p>
            <a:r>
              <a:rPr lang="en-US" baseline="0" dirty="0" smtClean="0"/>
              <a:t>The new thing here is that Section itself is an associative entity type and it is in turn participating in a m:n relationship.</a:t>
            </a:r>
          </a:p>
          <a:p>
            <a:endParaRPr lang="en-US" baseline="0" dirty="0" smtClean="0"/>
          </a:p>
          <a:p>
            <a:r>
              <a:rPr lang="en-US" baseline="0" dirty="0" smtClean="0"/>
              <a:t>Since we have used key migration, the primary key for Allocation is the combination of the primary keys of Section and Instructor.</a:t>
            </a:r>
          </a:p>
          <a:p>
            <a:endParaRPr lang="en-US" baseline="0" dirty="0" smtClean="0"/>
          </a:p>
          <a:p>
            <a:r>
              <a:rPr lang="en-US" baseline="0" dirty="0" smtClean="0"/>
              <a:t>Section in turn has primary key </a:t>
            </a:r>
            <a:r>
              <a:rPr lang="en-US" baseline="0" dirty="0" err="1" smtClean="0"/>
              <a:t>course_id</a:t>
            </a:r>
            <a:r>
              <a:rPr lang="en-US" baseline="0" dirty="0" smtClean="0"/>
              <a:t> + </a:t>
            </a:r>
            <a:r>
              <a:rPr lang="en-US" baseline="0" dirty="0" err="1" smtClean="0"/>
              <a:t>section_name</a:t>
            </a:r>
            <a:r>
              <a:rPr lang="en-US" baseline="0" dirty="0" smtClean="0"/>
              <a:t>.</a:t>
            </a:r>
          </a:p>
          <a:p>
            <a:endParaRPr lang="en-US" baseline="0" dirty="0" smtClean="0"/>
          </a:p>
          <a:p>
            <a:r>
              <a:rPr lang="en-US" baseline="0" dirty="0" smtClean="0"/>
              <a:t>Thus the primary key for Allocation is: </a:t>
            </a:r>
            <a:r>
              <a:rPr lang="en-US" b="1" baseline="0" dirty="0" err="1" smtClean="0"/>
              <a:t>course_id+section_name+instructor_id</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21</a:t>
            </a:fld>
            <a:endParaRPr lang="en-US"/>
          </a:p>
        </p:txBody>
      </p:sp>
    </p:spTree>
    <p:extLst>
      <p:ext uri="{BB962C8B-B14F-4D97-AF65-F5344CB8AC3E}">
        <p14:creationId xmlns:p14="http://schemas.microsoft.com/office/powerpoint/2010/main" val="979342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22</a:t>
            </a:fld>
            <a:endParaRPr lang="en-US"/>
          </a:p>
        </p:txBody>
      </p:sp>
    </p:spTree>
    <p:extLst>
      <p:ext uri="{BB962C8B-B14F-4D97-AF65-F5344CB8AC3E}">
        <p14:creationId xmlns:p14="http://schemas.microsoft.com/office/powerpoint/2010/main" val="410520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see a m:n relationship and need an associative entity type for it.</a:t>
            </a:r>
          </a:p>
          <a:p>
            <a:endParaRPr lang="en-US" dirty="0" smtClean="0"/>
          </a:p>
          <a:p>
            <a:r>
              <a:rPr lang="en-US" dirty="0" smtClean="0"/>
              <a:t>What does an instance of this relationship represent?</a:t>
            </a:r>
          </a:p>
          <a:p>
            <a:endParaRPr lang="en-US" dirty="0" smtClean="0"/>
          </a:p>
          <a:p>
            <a:r>
              <a:rPr lang="en-US" dirty="0" smtClean="0"/>
              <a:t>Well,</a:t>
            </a:r>
            <a:r>
              <a:rPr lang="en-US" baseline="0" dirty="0" smtClean="0"/>
              <a:t> a student is registering for a section. Why not call it </a:t>
            </a:r>
            <a:r>
              <a:rPr lang="en-US" baseline="0" dirty="0" err="1" smtClean="0"/>
              <a:t>Reistration</a:t>
            </a:r>
            <a:r>
              <a:rPr lang="en-US" baseline="0" dirty="0" smtClean="0"/>
              <a:t>?</a:t>
            </a:r>
          </a:p>
          <a:p>
            <a:endParaRPr lang="en-US" baseline="0" dirty="0" smtClean="0"/>
          </a:p>
          <a:p>
            <a:r>
              <a:rPr lang="en-US" baseline="0" dirty="0" err="1" smtClean="0"/>
              <a:t>registration_date</a:t>
            </a:r>
            <a:r>
              <a:rPr lang="en-US" baseline="0" dirty="0" smtClean="0"/>
              <a:t> and grade could be attributes.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23</a:t>
            </a:fld>
            <a:endParaRPr lang="en-US"/>
          </a:p>
        </p:txBody>
      </p:sp>
    </p:spTree>
    <p:extLst>
      <p:ext uri="{BB962C8B-B14F-4D97-AF65-F5344CB8AC3E}">
        <p14:creationId xmlns:p14="http://schemas.microsoft.com/office/powerpoint/2010/main" val="151211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see a m:n relationship and need an associative entity type for it.</a:t>
            </a:r>
          </a:p>
          <a:p>
            <a:endParaRPr lang="en-US" dirty="0" smtClean="0"/>
          </a:p>
          <a:p>
            <a:r>
              <a:rPr lang="en-US" dirty="0" smtClean="0"/>
              <a:t>What does an instance of this relationship represent?</a:t>
            </a:r>
          </a:p>
          <a:p>
            <a:endParaRPr lang="en-US" dirty="0" smtClean="0"/>
          </a:p>
          <a:p>
            <a:r>
              <a:rPr lang="en-US" dirty="0" smtClean="0"/>
              <a:t>Well,</a:t>
            </a:r>
            <a:r>
              <a:rPr lang="en-US" baseline="0" dirty="0" smtClean="0"/>
              <a:t> a student is registering for a section. Why not call it </a:t>
            </a:r>
            <a:r>
              <a:rPr lang="en-US" baseline="0" dirty="0" err="1" smtClean="0"/>
              <a:t>Reistration</a:t>
            </a:r>
            <a:r>
              <a:rPr lang="en-US" baseline="0" dirty="0" smtClean="0"/>
              <a:t>?</a:t>
            </a:r>
          </a:p>
          <a:p>
            <a:endParaRPr lang="en-US" baseline="0" dirty="0" smtClean="0"/>
          </a:p>
          <a:p>
            <a:r>
              <a:rPr lang="en-US" baseline="0" dirty="0" err="1" smtClean="0"/>
              <a:t>registration_date</a:t>
            </a:r>
            <a:r>
              <a:rPr lang="en-US" baseline="0" dirty="0" smtClean="0"/>
              <a:t> and grade could be attributes.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24</a:t>
            </a:fld>
            <a:endParaRPr lang="en-US"/>
          </a:p>
        </p:txBody>
      </p:sp>
    </p:spTree>
    <p:extLst>
      <p:ext uri="{BB962C8B-B14F-4D97-AF65-F5344CB8AC3E}">
        <p14:creationId xmlns:p14="http://schemas.microsoft.com/office/powerpoint/2010/main" val="151211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25</a:t>
            </a:fld>
            <a:endParaRPr lang="en-US"/>
          </a:p>
        </p:txBody>
      </p:sp>
    </p:spTree>
    <p:extLst>
      <p:ext uri="{BB962C8B-B14F-4D97-AF65-F5344CB8AC3E}">
        <p14:creationId xmlns:p14="http://schemas.microsoft.com/office/powerpoint/2010/main" val="2257465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26</a:t>
            </a:fld>
            <a:endParaRPr lang="en-US"/>
          </a:p>
        </p:txBody>
      </p:sp>
    </p:spTree>
    <p:extLst>
      <p:ext uri="{BB962C8B-B14F-4D97-AF65-F5344CB8AC3E}">
        <p14:creationId xmlns:p14="http://schemas.microsoft.com/office/powerpoint/2010/main" val="1934847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see some</a:t>
            </a:r>
            <a:r>
              <a:rPr lang="en-US" baseline="0" dirty="0" smtClean="0"/>
              <a:t> SQL code to generate the tables need to convert our database design into a real, working database.</a:t>
            </a:r>
          </a:p>
          <a:p>
            <a:endParaRPr lang="en-US" baseline="0" dirty="0" smtClean="0"/>
          </a:p>
          <a:p>
            <a:r>
              <a:rPr lang="en-US" baseline="0" dirty="0" smtClean="0"/>
              <a:t>You do not need to memorize any of this …</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27</a:t>
            </a:fld>
            <a:endParaRPr lang="en-US"/>
          </a:p>
        </p:txBody>
      </p:sp>
    </p:spTree>
    <p:extLst>
      <p:ext uri="{BB962C8B-B14F-4D97-AF65-F5344CB8AC3E}">
        <p14:creationId xmlns:p14="http://schemas.microsoft.com/office/powerpoint/2010/main" val="1069465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since we will use Oracle Data Modeler to automate the process.</a:t>
            </a:r>
            <a:r>
              <a:rPr lang="en-US" baseline="0" dirty="0" smtClean="0"/>
              <a:t> </a:t>
            </a:r>
          </a:p>
          <a:p>
            <a:endParaRPr lang="en-US" baseline="0" dirty="0" smtClean="0"/>
          </a:p>
          <a:p>
            <a:r>
              <a:rPr lang="en-US" baseline="0" dirty="0" smtClean="0"/>
              <a:t>Nevertheless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28</a:t>
            </a:fld>
            <a:endParaRPr lang="en-US"/>
          </a:p>
        </p:txBody>
      </p:sp>
    </p:spTree>
    <p:extLst>
      <p:ext uri="{BB962C8B-B14F-4D97-AF65-F5344CB8AC3E}">
        <p14:creationId xmlns:p14="http://schemas.microsoft.com/office/powerpoint/2010/main" val="3976200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should</a:t>
            </a:r>
            <a:r>
              <a:rPr lang="en-US" baseline="0" dirty="0" smtClean="0"/>
              <a:t> not switch off your brains now. You should understand every bit of code that you will see now. </a:t>
            </a:r>
            <a:r>
              <a:rPr lang="en-US" baseline="0" dirty="0" err="1" smtClean="0"/>
              <a:t>Nothin</a:t>
            </a:r>
            <a:r>
              <a:rPr lang="en-US" baseline="0" dirty="0" smtClean="0"/>
              <a:t> really complex at all, but a few key points that you need to grasp. So pay attention – we will take it one table at a time.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29</a:t>
            </a:fld>
            <a:endParaRPr lang="en-US"/>
          </a:p>
        </p:txBody>
      </p:sp>
    </p:spTree>
    <p:extLst>
      <p:ext uri="{BB962C8B-B14F-4D97-AF65-F5344CB8AC3E}">
        <p14:creationId xmlns:p14="http://schemas.microsoft.com/office/powerpoint/2010/main" val="370729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above description, we might be tempted to come up with something like the ERD shown. </a:t>
            </a:r>
          </a:p>
          <a:p>
            <a:endParaRPr lang="en-US" baseline="0" dirty="0" smtClean="0"/>
          </a:p>
          <a:p>
            <a:r>
              <a:rPr lang="en-US" baseline="0" dirty="0" smtClean="0"/>
              <a:t>However, that would be wrong – because managers are also employees! The diagram makes it look as if managers and employees are instances of different entity types.</a:t>
            </a:r>
          </a:p>
          <a:p>
            <a:endParaRPr lang="en-US" baseline="0" dirty="0" smtClean="0"/>
          </a:p>
          <a:p>
            <a:r>
              <a:rPr lang="en-US" baseline="0" dirty="0" smtClean="0"/>
              <a:t>Most people in an organization are managers and a subordinates at the same time.</a:t>
            </a:r>
          </a:p>
          <a:p>
            <a:endParaRPr lang="en-US" baseline="0" dirty="0" smtClean="0"/>
          </a:p>
          <a:p>
            <a:r>
              <a:rPr lang="en-US" baseline="0" dirty="0" smtClean="0"/>
              <a:t>So how do we deal with this?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a:t>
            </a:fld>
            <a:endParaRPr lang="en-US" dirty="0"/>
          </a:p>
        </p:txBody>
      </p:sp>
    </p:spTree>
    <p:extLst>
      <p:ext uri="{BB962C8B-B14F-4D97-AF65-F5344CB8AC3E}">
        <p14:creationId xmlns:p14="http://schemas.microsoft.com/office/powerpoint/2010/main" val="35531238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CREATE part specifies the table name and the columns while indicating which columns are required (NOT NULL), and which are optional – no columns in the present case.</a:t>
            </a:r>
          </a:p>
          <a:p>
            <a:endParaRPr lang="en-US" baseline="0" dirty="0" smtClean="0"/>
          </a:p>
          <a:p>
            <a:r>
              <a:rPr lang="en-US" baseline="0" dirty="0" smtClean="0"/>
              <a:t>The ALTER part then specifies the PRIMARY KEY. The next slide explains.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30</a:t>
            </a:fld>
            <a:endParaRPr lang="en-US"/>
          </a:p>
        </p:txBody>
      </p:sp>
    </p:spTree>
    <p:extLst>
      <p:ext uri="{BB962C8B-B14F-4D97-AF65-F5344CB8AC3E}">
        <p14:creationId xmlns:p14="http://schemas.microsoft.com/office/powerpoint/2010/main" val="1026659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Primary key is specified as a CONSTRAINT </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31</a:t>
            </a:fld>
            <a:endParaRPr lang="en-US"/>
          </a:p>
        </p:txBody>
      </p:sp>
    </p:spTree>
    <p:extLst>
      <p:ext uri="{BB962C8B-B14F-4D97-AF65-F5344CB8AC3E}">
        <p14:creationId xmlns:p14="http://schemas.microsoft.com/office/powerpoint/2010/main" val="4122851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32</a:t>
            </a:fld>
            <a:endParaRPr lang="en-US"/>
          </a:p>
        </p:txBody>
      </p:sp>
    </p:spTree>
    <p:extLst>
      <p:ext uri="{BB962C8B-B14F-4D97-AF65-F5344CB8AC3E}">
        <p14:creationId xmlns:p14="http://schemas.microsoft.com/office/powerpoint/2010/main" val="130741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33</a:t>
            </a:fld>
            <a:endParaRPr lang="en-US"/>
          </a:p>
        </p:txBody>
      </p:sp>
    </p:spTree>
    <p:extLst>
      <p:ext uri="{BB962C8B-B14F-4D97-AF65-F5344CB8AC3E}">
        <p14:creationId xmlns:p14="http://schemas.microsoft.com/office/powerpoint/2010/main" val="547586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34</a:t>
            </a:fld>
            <a:endParaRPr lang="en-US"/>
          </a:p>
        </p:txBody>
      </p:sp>
    </p:spTree>
    <p:extLst>
      <p:ext uri="{BB962C8B-B14F-4D97-AF65-F5344CB8AC3E}">
        <p14:creationId xmlns:p14="http://schemas.microsoft.com/office/powerpoint/2010/main" val="2376693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35</a:t>
            </a:fld>
            <a:endParaRPr lang="en-US"/>
          </a:p>
        </p:txBody>
      </p:sp>
    </p:spTree>
    <p:extLst>
      <p:ext uri="{BB962C8B-B14F-4D97-AF65-F5344CB8AC3E}">
        <p14:creationId xmlns:p14="http://schemas.microsoft.com/office/powerpoint/2010/main" val="32818196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36</a:t>
            </a:fld>
            <a:endParaRPr lang="en-US"/>
          </a:p>
        </p:txBody>
      </p:sp>
    </p:spTree>
    <p:extLst>
      <p:ext uri="{BB962C8B-B14F-4D97-AF65-F5344CB8AC3E}">
        <p14:creationId xmlns:p14="http://schemas.microsoft.com/office/powerpoint/2010/main" val="2827162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37</a:t>
            </a:fld>
            <a:endParaRPr lang="en-US"/>
          </a:p>
        </p:txBody>
      </p:sp>
    </p:spTree>
    <p:extLst>
      <p:ext uri="{BB962C8B-B14F-4D97-AF65-F5344CB8AC3E}">
        <p14:creationId xmlns:p14="http://schemas.microsoft.com/office/powerpoint/2010/main" val="155541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38</a:t>
            </a:fld>
            <a:endParaRPr lang="en-US"/>
          </a:p>
        </p:txBody>
      </p:sp>
    </p:spTree>
    <p:extLst>
      <p:ext uri="{BB962C8B-B14F-4D97-AF65-F5344CB8AC3E}">
        <p14:creationId xmlns:p14="http://schemas.microsoft.com/office/powerpoint/2010/main" val="1432068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the complete list of FOREIGN KEY constraints:</a:t>
            </a:r>
          </a:p>
          <a:p>
            <a:endParaRPr lang="en-US" baseline="0" dirty="0" smtClean="0"/>
          </a:p>
          <a:p>
            <a:r>
              <a:rPr lang="en-US" baseline="0" dirty="0" smtClean="0"/>
              <a:t>ALTER TABLE Allocation ADD CONSTRAINT </a:t>
            </a:r>
            <a:r>
              <a:rPr lang="en-US" baseline="0" dirty="0" err="1" smtClean="0"/>
              <a:t>Allocation_Instructor_FK</a:t>
            </a:r>
            <a:r>
              <a:rPr lang="en-US" baseline="0" dirty="0" smtClean="0"/>
              <a:t> FOREIGN KEY ( </a:t>
            </a:r>
            <a:r>
              <a:rPr lang="en-US" baseline="0" dirty="0" err="1" smtClean="0"/>
              <a:t>instructor_id</a:t>
            </a:r>
            <a:r>
              <a:rPr lang="en-US" baseline="0" dirty="0" smtClean="0"/>
              <a:t> ) REFERENCES Instructor ( </a:t>
            </a:r>
            <a:r>
              <a:rPr lang="en-US" baseline="0" dirty="0" err="1" smtClean="0"/>
              <a:t>instructor_id</a:t>
            </a:r>
            <a:r>
              <a:rPr lang="en-US" baseline="0" dirty="0" smtClean="0"/>
              <a:t> ) ;</a:t>
            </a:r>
          </a:p>
          <a:p>
            <a:endParaRPr lang="en-US" baseline="0" dirty="0" smtClean="0"/>
          </a:p>
          <a:p>
            <a:r>
              <a:rPr lang="en-US" baseline="0" dirty="0" smtClean="0"/>
              <a:t>ALTER TABLE Allocation ADD CONSTRAINT </a:t>
            </a:r>
            <a:r>
              <a:rPr lang="en-US" baseline="0" dirty="0" err="1" smtClean="0"/>
              <a:t>Allocation_Section_FK</a:t>
            </a:r>
            <a:r>
              <a:rPr lang="en-US" baseline="0" dirty="0" smtClean="0"/>
              <a:t> FOREIGN KEY ( </a:t>
            </a:r>
            <a:r>
              <a:rPr lang="en-US" baseline="0" dirty="0" err="1" smtClean="0"/>
              <a:t>section_name</a:t>
            </a:r>
            <a:r>
              <a:rPr lang="en-US" baseline="0" dirty="0" smtClean="0"/>
              <a:t>, </a:t>
            </a:r>
            <a:r>
              <a:rPr lang="en-US" baseline="0" dirty="0" err="1" smtClean="0"/>
              <a:t>course_id</a:t>
            </a:r>
            <a:r>
              <a:rPr lang="en-US" baseline="0" dirty="0" smtClean="0"/>
              <a:t>, </a:t>
            </a:r>
            <a:r>
              <a:rPr lang="en-US" baseline="0" dirty="0" err="1" smtClean="0"/>
              <a:t>Section_semester_id</a:t>
            </a:r>
            <a:r>
              <a:rPr lang="en-US" baseline="0" dirty="0" smtClean="0"/>
              <a:t>, </a:t>
            </a:r>
            <a:r>
              <a:rPr lang="en-US" baseline="0" dirty="0" err="1" smtClean="0"/>
              <a:t>semester_id</a:t>
            </a:r>
            <a:r>
              <a:rPr lang="en-US" baseline="0" dirty="0" smtClean="0"/>
              <a:t> ) REFERENCES Section ( </a:t>
            </a:r>
            <a:r>
              <a:rPr lang="en-US" baseline="0" dirty="0" err="1" smtClean="0"/>
              <a:t>section_name</a:t>
            </a:r>
            <a:r>
              <a:rPr lang="en-US" baseline="0" dirty="0" smtClean="0"/>
              <a:t>, </a:t>
            </a:r>
            <a:r>
              <a:rPr lang="en-US" baseline="0" dirty="0" err="1" smtClean="0"/>
              <a:t>course_id</a:t>
            </a:r>
            <a:r>
              <a:rPr lang="en-US" baseline="0" dirty="0" smtClean="0"/>
              <a:t>, </a:t>
            </a:r>
            <a:r>
              <a:rPr lang="en-US" baseline="0" dirty="0" err="1" smtClean="0"/>
              <a:t>semester_id</a:t>
            </a:r>
            <a:r>
              <a:rPr lang="en-US" baseline="0" dirty="0" smtClean="0"/>
              <a:t> ) ;</a:t>
            </a:r>
          </a:p>
          <a:p>
            <a:endParaRPr lang="en-US" baseline="0" dirty="0" smtClean="0"/>
          </a:p>
          <a:p>
            <a:r>
              <a:rPr lang="en-US" baseline="0" dirty="0" smtClean="0"/>
              <a:t>ALTER TABLE Registration ADD CONSTRAINT </a:t>
            </a:r>
            <a:r>
              <a:rPr lang="en-US" baseline="0" dirty="0" err="1" smtClean="0"/>
              <a:t>Registration_Section_FK</a:t>
            </a:r>
            <a:r>
              <a:rPr lang="en-US" baseline="0" dirty="0" smtClean="0"/>
              <a:t> FOREIGN KEY ( </a:t>
            </a:r>
            <a:r>
              <a:rPr lang="en-US" baseline="0" dirty="0" err="1" smtClean="0"/>
              <a:t>section_name</a:t>
            </a:r>
            <a:r>
              <a:rPr lang="en-US" baseline="0" dirty="0" smtClean="0"/>
              <a:t>, </a:t>
            </a:r>
            <a:r>
              <a:rPr lang="en-US" baseline="0" dirty="0" err="1" smtClean="0"/>
              <a:t>course_id</a:t>
            </a:r>
            <a:r>
              <a:rPr lang="en-US" baseline="0" dirty="0" smtClean="0"/>
              <a:t>, </a:t>
            </a:r>
            <a:r>
              <a:rPr lang="en-US" baseline="0" dirty="0" err="1" smtClean="0"/>
              <a:t>Section_semester_id</a:t>
            </a:r>
            <a:r>
              <a:rPr lang="en-US" baseline="0" dirty="0" smtClean="0"/>
              <a:t>, </a:t>
            </a:r>
            <a:r>
              <a:rPr lang="en-US" baseline="0" dirty="0" err="1" smtClean="0"/>
              <a:t>semester_id</a:t>
            </a:r>
            <a:r>
              <a:rPr lang="en-US" baseline="0" dirty="0" smtClean="0"/>
              <a:t> ) REFERENCES Section ( </a:t>
            </a:r>
            <a:r>
              <a:rPr lang="en-US" baseline="0" dirty="0" err="1" smtClean="0"/>
              <a:t>section_name</a:t>
            </a:r>
            <a:r>
              <a:rPr lang="en-US" baseline="0" dirty="0" smtClean="0"/>
              <a:t>, </a:t>
            </a:r>
            <a:r>
              <a:rPr lang="en-US" baseline="0" dirty="0" err="1" smtClean="0"/>
              <a:t>course_id</a:t>
            </a:r>
            <a:r>
              <a:rPr lang="en-US" baseline="0" dirty="0" smtClean="0"/>
              <a:t>, </a:t>
            </a:r>
            <a:r>
              <a:rPr lang="en-US" baseline="0" dirty="0" err="1" smtClean="0"/>
              <a:t>semester_id</a:t>
            </a:r>
            <a:r>
              <a:rPr lang="en-US" baseline="0" dirty="0" smtClean="0"/>
              <a:t> ) ;</a:t>
            </a:r>
          </a:p>
          <a:p>
            <a:endParaRPr lang="en-US" baseline="0" dirty="0" smtClean="0"/>
          </a:p>
          <a:p>
            <a:r>
              <a:rPr lang="en-US" baseline="0" dirty="0" smtClean="0"/>
              <a:t>ALTER TABLE Registration ADD CONSTRAINT </a:t>
            </a:r>
            <a:r>
              <a:rPr lang="en-US" baseline="0" dirty="0" err="1" smtClean="0"/>
              <a:t>Registration_Student_FK</a:t>
            </a:r>
            <a:r>
              <a:rPr lang="en-US" baseline="0" dirty="0" smtClean="0"/>
              <a:t> FOREIGN KEY ( </a:t>
            </a:r>
            <a:r>
              <a:rPr lang="en-US" baseline="0" dirty="0" err="1" smtClean="0"/>
              <a:t>student_id</a:t>
            </a:r>
            <a:r>
              <a:rPr lang="en-US" baseline="0" dirty="0" smtClean="0"/>
              <a:t> ) REFERENCES Student ( </a:t>
            </a:r>
            <a:r>
              <a:rPr lang="en-US" baseline="0" dirty="0" err="1" smtClean="0"/>
              <a:t>student_id</a:t>
            </a:r>
            <a:r>
              <a:rPr lang="en-US" baseline="0" dirty="0" smtClean="0"/>
              <a:t> ) ;</a:t>
            </a:r>
          </a:p>
          <a:p>
            <a:endParaRPr lang="en-US" baseline="0" dirty="0" smtClean="0"/>
          </a:p>
          <a:p>
            <a:r>
              <a:rPr lang="en-US" baseline="0" dirty="0" smtClean="0"/>
              <a:t>ALTER TABLE Section ADD CONSTRAINT </a:t>
            </a:r>
            <a:r>
              <a:rPr lang="en-US" baseline="0" dirty="0" err="1" smtClean="0"/>
              <a:t>Section_Course_FK</a:t>
            </a:r>
            <a:r>
              <a:rPr lang="en-US" baseline="0" dirty="0" smtClean="0"/>
              <a:t> FOREIGN KEY ( </a:t>
            </a:r>
            <a:r>
              <a:rPr lang="en-US" baseline="0" dirty="0" err="1" smtClean="0"/>
              <a:t>course_id</a:t>
            </a:r>
            <a:r>
              <a:rPr lang="en-US" baseline="0" dirty="0" smtClean="0"/>
              <a:t> ) REFERENCES Course ( </a:t>
            </a:r>
            <a:r>
              <a:rPr lang="en-US" baseline="0" dirty="0" err="1" smtClean="0"/>
              <a:t>course_id</a:t>
            </a:r>
            <a:r>
              <a:rPr lang="en-US" baseline="0" dirty="0" smtClean="0"/>
              <a:t> ) ;</a:t>
            </a:r>
          </a:p>
          <a:p>
            <a:endParaRPr lang="en-US" baseline="0" dirty="0" smtClean="0"/>
          </a:p>
          <a:p>
            <a:r>
              <a:rPr lang="en-US" baseline="0" dirty="0" smtClean="0"/>
              <a:t>ALTER TABLE Section ADD CONSTRAINT </a:t>
            </a:r>
            <a:r>
              <a:rPr lang="en-US" baseline="0" dirty="0" err="1" smtClean="0"/>
              <a:t>Section_Semester_FK</a:t>
            </a:r>
            <a:r>
              <a:rPr lang="en-US" baseline="0" dirty="0" smtClean="0"/>
              <a:t> FOREIGN KEY ( </a:t>
            </a:r>
            <a:r>
              <a:rPr lang="en-US" baseline="0" dirty="0" err="1" smtClean="0"/>
              <a:t>semester_id</a:t>
            </a:r>
            <a:r>
              <a:rPr lang="en-US" baseline="0" dirty="0" smtClean="0"/>
              <a:t> ) REFERENCES Semester ( </a:t>
            </a:r>
            <a:r>
              <a:rPr lang="en-US" baseline="0" dirty="0" err="1" smtClean="0"/>
              <a:t>semester_id</a:t>
            </a:r>
            <a:r>
              <a:rPr lang="en-US" baseline="0" dirty="0" smtClean="0"/>
              <a:t> )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39</a:t>
            </a:fld>
            <a:endParaRPr lang="en-US"/>
          </a:p>
        </p:txBody>
      </p:sp>
    </p:spTree>
    <p:extLst>
      <p:ext uri="{BB962C8B-B14F-4D97-AF65-F5344CB8AC3E}">
        <p14:creationId xmlns:p14="http://schemas.microsoft.com/office/powerpoint/2010/main" val="126875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sample organization chart. The CEO does not report to nay other employees and the employees at the bottom</a:t>
            </a:r>
            <a:r>
              <a:rPr lang="en-US" baseline="0" dirty="0" smtClean="0"/>
              <a:t> level do not have any subordinates. All others are both managers and subordinates.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a:t>
            </a:fld>
            <a:endParaRPr lang="en-US" dirty="0"/>
          </a:p>
        </p:txBody>
      </p:sp>
    </p:spTree>
    <p:extLst>
      <p:ext uri="{BB962C8B-B14F-4D97-AF65-F5344CB8AC3E}">
        <p14:creationId xmlns:p14="http://schemas.microsoft.com/office/powerpoint/2010/main" val="32479157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40</a:t>
            </a:fld>
            <a:endParaRPr lang="en-US"/>
          </a:p>
        </p:txBody>
      </p:sp>
    </p:spTree>
    <p:extLst>
      <p:ext uri="{BB962C8B-B14F-4D97-AF65-F5344CB8AC3E}">
        <p14:creationId xmlns:p14="http://schemas.microsoft.com/office/powerpoint/2010/main" val="6197889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41</a:t>
            </a:fld>
            <a:endParaRPr lang="en-US"/>
          </a:p>
        </p:txBody>
      </p:sp>
    </p:spTree>
    <p:extLst>
      <p:ext uri="{BB962C8B-B14F-4D97-AF65-F5344CB8AC3E}">
        <p14:creationId xmlns:p14="http://schemas.microsoft.com/office/powerpoint/2010/main" val="2584289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42</a:t>
            </a:fld>
            <a:endParaRPr lang="en-US"/>
          </a:p>
        </p:txBody>
      </p:sp>
    </p:spTree>
    <p:extLst>
      <p:ext uri="{BB962C8B-B14F-4D97-AF65-F5344CB8AC3E}">
        <p14:creationId xmlns:p14="http://schemas.microsoft.com/office/powerpoint/2010/main" val="1809739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43</a:t>
            </a:fld>
            <a:endParaRPr lang="en-US"/>
          </a:p>
        </p:txBody>
      </p:sp>
    </p:spTree>
    <p:extLst>
      <p:ext uri="{BB962C8B-B14F-4D97-AF65-F5344CB8AC3E}">
        <p14:creationId xmlns:p14="http://schemas.microsoft.com/office/powerpoint/2010/main" val="41777492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44</a:t>
            </a:fld>
            <a:endParaRPr lang="en-US"/>
          </a:p>
        </p:txBody>
      </p:sp>
    </p:spTree>
    <p:extLst>
      <p:ext uri="{BB962C8B-B14F-4D97-AF65-F5344CB8AC3E}">
        <p14:creationId xmlns:p14="http://schemas.microsoft.com/office/powerpoint/2010/main" val="157405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45</a:t>
            </a:fld>
            <a:endParaRPr lang="en-US"/>
          </a:p>
        </p:txBody>
      </p:sp>
    </p:spTree>
    <p:extLst>
      <p:ext uri="{BB962C8B-B14F-4D97-AF65-F5344CB8AC3E}">
        <p14:creationId xmlns:p14="http://schemas.microsoft.com/office/powerpoint/2010/main" val="2454674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46</a:t>
            </a:fld>
            <a:endParaRPr lang="en-US"/>
          </a:p>
        </p:txBody>
      </p:sp>
    </p:spTree>
    <p:extLst>
      <p:ext uri="{BB962C8B-B14F-4D97-AF65-F5344CB8AC3E}">
        <p14:creationId xmlns:p14="http://schemas.microsoft.com/office/powerpoint/2010/main" val="1602124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47</a:t>
            </a:fld>
            <a:endParaRPr lang="en-US"/>
          </a:p>
        </p:txBody>
      </p:sp>
    </p:spTree>
    <p:extLst>
      <p:ext uri="{BB962C8B-B14F-4D97-AF65-F5344CB8AC3E}">
        <p14:creationId xmlns:p14="http://schemas.microsoft.com/office/powerpoint/2010/main" val="875965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48</a:t>
            </a:fld>
            <a:endParaRPr lang="en-US"/>
          </a:p>
        </p:txBody>
      </p:sp>
    </p:spTree>
    <p:extLst>
      <p:ext uri="{BB962C8B-B14F-4D97-AF65-F5344CB8AC3E}">
        <p14:creationId xmlns:p14="http://schemas.microsoft.com/office/powerpoint/2010/main" val="5196357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completes our discussion of database design.</a:t>
            </a:r>
          </a:p>
          <a:p>
            <a:endParaRPr lang="en-US" dirty="0" smtClean="0"/>
          </a:p>
          <a:p>
            <a:r>
              <a:rPr lang="en-US" dirty="0" smtClean="0"/>
              <a:t>Complete</a:t>
            </a:r>
            <a:r>
              <a:rPr lang="en-US" baseline="0" dirty="0" smtClean="0"/>
              <a:t> the hands-on exercise </a:t>
            </a:r>
          </a:p>
          <a:p>
            <a:endParaRPr lang="en-US" baseline="0" dirty="0" smtClean="0"/>
          </a:p>
          <a:p>
            <a:r>
              <a:rPr lang="en-US" baseline="0" dirty="0" smtClean="0"/>
              <a:t>“Step-by-step process for using Oracle Data Modeler for drawing ERDs and generating database </a:t>
            </a:r>
            <a:r>
              <a:rPr lang="en-US" baseline="0" smtClean="0"/>
              <a:t>scripts”</a:t>
            </a:r>
            <a:r>
              <a:rPr lang="en-US" dirty="0"/>
              <a:t> </a:t>
            </a:r>
            <a:r>
              <a:rPr lang="en-US" baseline="0" smtClean="0"/>
              <a:t>before </a:t>
            </a:r>
            <a:r>
              <a:rPr lang="en-US" baseline="0" dirty="0" smtClean="0"/>
              <a:t>you start on the assignment for this week.</a:t>
            </a:r>
          </a:p>
        </p:txBody>
      </p:sp>
      <p:sp>
        <p:nvSpPr>
          <p:cNvPr id="4" name="Slide Number Placeholder 3"/>
          <p:cNvSpPr>
            <a:spLocks noGrp="1"/>
          </p:cNvSpPr>
          <p:nvPr>
            <p:ph type="sldNum" sz="quarter" idx="10"/>
          </p:nvPr>
        </p:nvSpPr>
        <p:spPr/>
        <p:txBody>
          <a:bodyPr/>
          <a:lstStyle/>
          <a:p>
            <a:fld id="{8FAFC7B4-075D-49AA-AE8B-17308F273BB4}" type="slidenum">
              <a:rPr lang="en-US" smtClean="0"/>
              <a:t>49</a:t>
            </a:fld>
            <a:endParaRPr lang="en-US"/>
          </a:p>
        </p:txBody>
      </p:sp>
    </p:spTree>
    <p:extLst>
      <p:ext uri="{BB962C8B-B14F-4D97-AF65-F5344CB8AC3E}">
        <p14:creationId xmlns:p14="http://schemas.microsoft.com/office/powerpoint/2010/main" val="258311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a:t>
            </a:fld>
            <a:endParaRPr lang="en-US"/>
          </a:p>
        </p:txBody>
      </p:sp>
    </p:spTree>
    <p:extLst>
      <p:ext uri="{BB962C8B-B14F-4D97-AF65-F5344CB8AC3E}">
        <p14:creationId xmlns:p14="http://schemas.microsoft.com/office/powerpoint/2010/main" val="3148135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Till now we have seen only binary relationships</a:t>
            </a:r>
            <a:r>
              <a:rPr lang="en-US" baseline="0" dirty="0" smtClean="0"/>
              <a:t> which connect two different entity types. Although binary relationships predominate, Not all relationships need to be binary.</a:t>
            </a:r>
            <a:endParaRPr lang="en-US" dirty="0" smtClean="0"/>
          </a:p>
          <a:p>
            <a:endParaRPr lang="en-US" dirty="0" smtClean="0"/>
          </a:p>
          <a:p>
            <a:r>
              <a:rPr lang="en-US" dirty="0" smtClean="0"/>
              <a:t>In a </a:t>
            </a:r>
            <a:r>
              <a:rPr lang="en-US" b="1" dirty="0" smtClean="0"/>
              <a:t>unary</a:t>
            </a:r>
            <a:r>
              <a:rPr lang="en-US" dirty="0" smtClean="0"/>
              <a:t> relationship, instances of an entity type</a:t>
            </a:r>
            <a:r>
              <a:rPr lang="en-US" baseline="0" dirty="0" smtClean="0"/>
              <a:t> relate to other instances of the same entity type.</a:t>
            </a:r>
          </a:p>
          <a:p>
            <a:endParaRPr lang="en-US" baseline="0" dirty="0" smtClean="0"/>
          </a:p>
          <a:p>
            <a:r>
              <a:rPr lang="en-US" baseline="0" dirty="0" smtClean="0"/>
              <a:t>The </a:t>
            </a:r>
            <a:r>
              <a:rPr lang="en-US" b="1" baseline="0" dirty="0" smtClean="0"/>
              <a:t>UNARY</a:t>
            </a:r>
            <a:r>
              <a:rPr lang="en-US" b="0" baseline="0" dirty="0" smtClean="0"/>
              <a:t> appears in the name because only one entity type suffices for the relationship. </a:t>
            </a:r>
          </a:p>
          <a:p>
            <a:endParaRPr lang="en-US" b="0" baseline="0" dirty="0" smtClean="0"/>
          </a:p>
          <a:p>
            <a:r>
              <a:rPr lang="en-US" b="0" baseline="0" dirty="0" smtClean="0"/>
              <a:t>Note that even though only one entity type suffices, the relationship when see at instance level connects two different instances of the entity type.</a:t>
            </a:r>
            <a:endParaRPr lang="en-US" baseline="0" dirty="0" smtClean="0"/>
          </a:p>
          <a:p>
            <a:endParaRPr lang="en-US" baseline="0" dirty="0" smtClean="0"/>
          </a:p>
          <a:p>
            <a:r>
              <a:rPr lang="en-US" baseline="0" dirty="0" smtClean="0"/>
              <a:t>For example, David reports to Melissa – both represent instances of Employee.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a:t>
            </a:fld>
            <a:endParaRPr lang="en-US" dirty="0"/>
          </a:p>
        </p:txBody>
      </p:sp>
    </p:spTree>
    <p:extLst>
      <p:ext uri="{BB962C8B-B14F-4D97-AF65-F5344CB8AC3E}">
        <p14:creationId xmlns:p14="http://schemas.microsoft.com/office/powerpoint/2010/main" val="381209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read the relationship in</a:t>
            </a:r>
            <a:r>
              <a:rPr lang="en-US" baseline="0" dirty="0" smtClean="0"/>
              <a:t> two directions using the same approach we saw earlier. To do this we simply traverse the relationship line first in one direction and then in the other.</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7</a:t>
            </a:fld>
            <a:endParaRPr lang="en-US" dirty="0"/>
          </a:p>
        </p:txBody>
      </p:sp>
    </p:spTree>
    <p:extLst>
      <p:ext uri="{BB962C8B-B14F-4D97-AF65-F5344CB8AC3E}">
        <p14:creationId xmlns:p14="http://schemas.microsoft.com/office/powerpoint/2010/main" val="9879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multi-national</a:t>
            </a:r>
            <a:r>
              <a:rPr lang="en-US" baseline="0" dirty="0" smtClean="0"/>
              <a:t> company could view its operations for reporting along geographical lines as shown above. Thus for example, the overall sales could be broken up at the first level as America, EMEA, Asia and Oceania.</a:t>
            </a:r>
          </a:p>
          <a:p>
            <a:endParaRPr lang="en-US" baseline="0" dirty="0" smtClean="0"/>
          </a:p>
          <a:p>
            <a:r>
              <a:rPr lang="en-US" baseline="0" dirty="0" smtClean="0"/>
              <a:t>However, the Americas region might itself be divided into North America and South America and so on.</a:t>
            </a:r>
          </a:p>
          <a:p>
            <a:endParaRPr lang="en-US" baseline="0" dirty="0" smtClean="0"/>
          </a:p>
          <a:p>
            <a:r>
              <a:rPr lang="en-US" baseline="0" dirty="0" smtClean="0"/>
              <a:t>Here individual regions are related to other regions. Again we have a </a:t>
            </a:r>
            <a:r>
              <a:rPr lang="en-US" b="1" baseline="0" dirty="0" smtClean="0"/>
              <a:t>unary</a:t>
            </a:r>
            <a:r>
              <a:rPr lang="en-US" baseline="0" dirty="0" smtClean="0"/>
              <a:t> relationship.</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8</a:t>
            </a:fld>
            <a:endParaRPr lang="en-US" dirty="0"/>
          </a:p>
        </p:txBody>
      </p:sp>
    </p:spTree>
    <p:extLst>
      <p:ext uri="{BB962C8B-B14F-4D97-AF65-F5344CB8AC3E}">
        <p14:creationId xmlns:p14="http://schemas.microsoft.com/office/powerpoint/2010/main" val="351511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9</a:t>
            </a:fld>
            <a:endParaRPr lang="en-US"/>
          </a:p>
        </p:txBody>
      </p:sp>
    </p:spTree>
    <p:extLst>
      <p:ext uri="{BB962C8B-B14F-4D97-AF65-F5344CB8AC3E}">
        <p14:creationId xmlns:p14="http://schemas.microsoft.com/office/powerpoint/2010/main" val="92597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94540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36895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56680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20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54377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2331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C3BE0D-3A83-411B-8ED8-8FBAF824E7A0}" type="datetimeFigureOut">
              <a:rPr lang="en-US" smtClean="0"/>
              <a:t>7/8/16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246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3BE0D-3A83-411B-8ED8-8FBAF824E7A0}" type="datetimeFigureOut">
              <a:rPr lang="en-US" smtClean="0"/>
              <a:t>7/8/16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15323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3BE0D-3A83-411B-8ED8-8FBAF824E7A0}" type="datetimeFigureOut">
              <a:rPr lang="en-US" smtClean="0"/>
              <a:t>7/8/16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89507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71712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509942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C3BE0D-3A83-411B-8ED8-8FBAF824E7A0}" type="datetimeFigureOut">
              <a:rPr lang="en-US" smtClean="0"/>
              <a:t>7/8/16</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FC05D5-A46E-415C-BF40-CA83716C1AAF}" type="slidenum">
              <a:rPr lang="en-US" smtClean="0"/>
              <a:t>‹#›</a:t>
            </a:fld>
            <a:endParaRPr lang="en-US"/>
          </a:p>
        </p:txBody>
      </p:sp>
    </p:spTree>
    <p:extLst>
      <p:ext uri="{BB962C8B-B14F-4D97-AF65-F5344CB8AC3E}">
        <p14:creationId xmlns:p14="http://schemas.microsoft.com/office/powerpoint/2010/main" val="22931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3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95600" y="2114550"/>
            <a:ext cx="3569952" cy="400110"/>
          </a:xfrm>
          <a:prstGeom prst="rect">
            <a:avLst/>
          </a:prstGeom>
          <a:noFill/>
        </p:spPr>
        <p:txBody>
          <a:bodyPr wrap="none" rtlCol="0">
            <a:spAutoFit/>
          </a:bodyPr>
          <a:lstStyle>
            <a:defPPr>
              <a:defRPr lang="en-US"/>
            </a:defPPr>
            <a:lvl1pPr>
              <a:defRPr sz="2800"/>
            </a:lvl1pPr>
          </a:lstStyle>
          <a:p>
            <a:r>
              <a:rPr lang="en-US" sz="2000" smtClean="0">
                <a:latin typeface="Arial Black" pitchFamily="34" charset="0"/>
              </a:rPr>
              <a:t>Database </a:t>
            </a:r>
            <a:r>
              <a:rPr lang="en-US" sz="2000" dirty="0" smtClean="0">
                <a:latin typeface="Arial Black" pitchFamily="34" charset="0"/>
              </a:rPr>
              <a:t>Design: Part 4</a:t>
            </a:r>
            <a:endParaRPr lang="en-US" sz="2000" dirty="0">
              <a:latin typeface="Arial Black" pitchFamily="34" charset="0"/>
            </a:endParaRPr>
          </a:p>
        </p:txBody>
      </p:sp>
    </p:spTree>
    <p:extLst>
      <p:ext uri="{BB962C8B-B14F-4D97-AF65-F5344CB8AC3E}">
        <p14:creationId xmlns:p14="http://schemas.microsoft.com/office/powerpoint/2010/main" val="2070645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51532"/>
            <a:ext cx="8763000" cy="1077218"/>
          </a:xfrm>
          <a:prstGeom prst="rect">
            <a:avLst/>
          </a:prstGeom>
          <a:noFill/>
        </p:spPr>
        <p:txBody>
          <a:bodyPr wrap="square" rtlCol="0">
            <a:spAutoFit/>
          </a:bodyPr>
          <a:lstStyle/>
          <a:p>
            <a:pPr>
              <a:spcAft>
                <a:spcPts val="1200"/>
              </a:spcAft>
            </a:pPr>
            <a:r>
              <a:rPr lang="en-US" sz="3200" dirty="0" smtClean="0"/>
              <a:t>A supplier supplies certain quantities of various parts to many projects.</a:t>
            </a:r>
            <a:endParaRPr lang="en-US" sz="3200" dirty="0"/>
          </a:p>
        </p:txBody>
      </p:sp>
      <p:sp>
        <p:nvSpPr>
          <p:cNvPr id="3" name="TextBox 2"/>
          <p:cNvSpPr txBox="1"/>
          <p:nvPr/>
        </p:nvSpPr>
        <p:spPr>
          <a:xfrm>
            <a:off x="533400" y="2266950"/>
            <a:ext cx="2262158" cy="646331"/>
          </a:xfrm>
          <a:prstGeom prst="rect">
            <a:avLst/>
          </a:prstGeom>
          <a:noFill/>
        </p:spPr>
        <p:txBody>
          <a:bodyPr wrap="none" rtlCol="0">
            <a:spAutoFit/>
          </a:bodyPr>
          <a:lstStyle/>
          <a:p>
            <a:r>
              <a:rPr lang="en-US" sz="3600" dirty="0" smtClean="0">
                <a:latin typeface="Arial Black" pitchFamily="34" charset="0"/>
              </a:rPr>
              <a:t>Supplier</a:t>
            </a:r>
            <a:endParaRPr lang="en-US" sz="3600" dirty="0">
              <a:latin typeface="Arial Black" pitchFamily="34" charset="0"/>
            </a:endParaRPr>
          </a:p>
        </p:txBody>
      </p:sp>
      <p:sp>
        <p:nvSpPr>
          <p:cNvPr id="4" name="TextBox 3"/>
          <p:cNvSpPr txBox="1"/>
          <p:nvPr/>
        </p:nvSpPr>
        <p:spPr>
          <a:xfrm>
            <a:off x="3930232" y="2268970"/>
            <a:ext cx="1251368" cy="646331"/>
          </a:xfrm>
          <a:prstGeom prst="rect">
            <a:avLst/>
          </a:prstGeom>
          <a:noFill/>
        </p:spPr>
        <p:txBody>
          <a:bodyPr wrap="none" rtlCol="0">
            <a:spAutoFit/>
          </a:bodyPr>
          <a:lstStyle/>
          <a:p>
            <a:r>
              <a:rPr lang="en-US" sz="3600" dirty="0" smtClean="0">
                <a:latin typeface="Arial Black" pitchFamily="34" charset="0"/>
              </a:rPr>
              <a:t>Part</a:t>
            </a:r>
            <a:endParaRPr lang="en-US" sz="3600" dirty="0">
              <a:latin typeface="Arial Black" pitchFamily="34" charset="0"/>
            </a:endParaRPr>
          </a:p>
        </p:txBody>
      </p:sp>
      <p:sp>
        <p:nvSpPr>
          <p:cNvPr id="5" name="TextBox 4"/>
          <p:cNvSpPr txBox="1"/>
          <p:nvPr/>
        </p:nvSpPr>
        <p:spPr>
          <a:xfrm>
            <a:off x="6553200" y="2266951"/>
            <a:ext cx="2013115" cy="646331"/>
          </a:xfrm>
          <a:prstGeom prst="rect">
            <a:avLst/>
          </a:prstGeom>
          <a:noFill/>
        </p:spPr>
        <p:txBody>
          <a:bodyPr wrap="none" rtlCol="0">
            <a:spAutoFit/>
          </a:bodyPr>
          <a:lstStyle/>
          <a:p>
            <a:r>
              <a:rPr lang="en-US" sz="3600" dirty="0" smtClean="0">
                <a:latin typeface="Arial Black" pitchFamily="34" charset="0"/>
              </a:rPr>
              <a:t>Project</a:t>
            </a:r>
            <a:endParaRPr lang="en-US" sz="3600" dirty="0">
              <a:latin typeface="Arial Black" pitchFamily="34" charset="0"/>
            </a:endParaRPr>
          </a:p>
        </p:txBody>
      </p:sp>
      <p:sp>
        <p:nvSpPr>
          <p:cNvPr id="6" name="TextBox 5"/>
          <p:cNvSpPr txBox="1"/>
          <p:nvPr/>
        </p:nvSpPr>
        <p:spPr>
          <a:xfrm>
            <a:off x="1981200" y="3790950"/>
            <a:ext cx="5310300" cy="646331"/>
          </a:xfrm>
          <a:prstGeom prst="rect">
            <a:avLst/>
          </a:prstGeom>
          <a:noFill/>
        </p:spPr>
        <p:txBody>
          <a:bodyPr wrap="none" rtlCol="0">
            <a:spAutoFit/>
          </a:bodyPr>
          <a:lstStyle/>
          <a:p>
            <a:r>
              <a:rPr lang="en-US" sz="3600" dirty="0" smtClean="0">
                <a:solidFill>
                  <a:srgbClr val="FF0000"/>
                </a:solidFill>
                <a:latin typeface="Arial Black" pitchFamily="34" charset="0"/>
              </a:rPr>
              <a:t>Ternary</a:t>
            </a:r>
            <a:r>
              <a:rPr lang="en-US" sz="3600" dirty="0" smtClean="0">
                <a:latin typeface="Arial Black" pitchFamily="34" charset="0"/>
              </a:rPr>
              <a:t> relationship</a:t>
            </a:r>
            <a:endParaRPr lang="en-US" sz="3600" dirty="0">
              <a:latin typeface="Arial Black" pitchFamily="34" charset="0"/>
            </a:endParaRPr>
          </a:p>
        </p:txBody>
      </p:sp>
    </p:spTree>
    <p:extLst>
      <p:ext uri="{BB962C8B-B14F-4D97-AF65-F5344CB8AC3E}">
        <p14:creationId xmlns:p14="http://schemas.microsoft.com/office/powerpoint/2010/main" val="196377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74" r="2292"/>
          <a:stretch/>
        </p:blipFill>
        <p:spPr bwMode="auto">
          <a:xfrm>
            <a:off x="154379" y="604838"/>
            <a:ext cx="8870868" cy="393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594969" y="133350"/>
            <a:ext cx="8091831" cy="523220"/>
          </a:xfrm>
          <a:prstGeom prst="rect">
            <a:avLst/>
          </a:prstGeom>
          <a:noFill/>
        </p:spPr>
        <p:txBody>
          <a:bodyPr wrap="none" rtlCol="0">
            <a:spAutoFit/>
          </a:bodyPr>
          <a:lstStyle/>
          <a:p>
            <a:r>
              <a:rPr lang="en-US" sz="2800" dirty="0" smtClean="0">
                <a:solidFill>
                  <a:srgbClr val="FF0000"/>
                </a:solidFill>
                <a:latin typeface="Arial Black" pitchFamily="34" charset="0"/>
              </a:rPr>
              <a:t>Ternary</a:t>
            </a:r>
            <a:r>
              <a:rPr lang="en-US" sz="2800" dirty="0" smtClean="0">
                <a:latin typeface="Arial Black" pitchFamily="34" charset="0"/>
              </a:rPr>
              <a:t> Relationship with Key Migration</a:t>
            </a:r>
            <a:endParaRPr lang="en-US" sz="2800" dirty="0">
              <a:latin typeface="Arial Black" pitchFamily="34" charset="0"/>
            </a:endParaRPr>
          </a:p>
        </p:txBody>
      </p:sp>
    </p:spTree>
    <p:extLst>
      <p:ext uri="{BB962C8B-B14F-4D97-AF65-F5344CB8AC3E}">
        <p14:creationId xmlns:p14="http://schemas.microsoft.com/office/powerpoint/2010/main" val="26615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369" y="133350"/>
            <a:ext cx="8728223" cy="523220"/>
          </a:xfrm>
          <a:prstGeom prst="rect">
            <a:avLst/>
          </a:prstGeom>
          <a:noFill/>
        </p:spPr>
        <p:txBody>
          <a:bodyPr wrap="none" rtlCol="0">
            <a:spAutoFit/>
          </a:bodyPr>
          <a:lstStyle/>
          <a:p>
            <a:r>
              <a:rPr lang="en-US" sz="2800" dirty="0" smtClean="0">
                <a:solidFill>
                  <a:srgbClr val="FF0000"/>
                </a:solidFill>
                <a:latin typeface="Arial Black" pitchFamily="34" charset="0"/>
              </a:rPr>
              <a:t>Ternary</a:t>
            </a:r>
            <a:r>
              <a:rPr lang="en-US" sz="2800" dirty="0" smtClean="0">
                <a:latin typeface="Arial Black" pitchFamily="34" charset="0"/>
              </a:rPr>
              <a:t> Relationship without Key Migration</a:t>
            </a:r>
            <a:endParaRPr lang="en-US" sz="2800" dirty="0">
              <a:latin typeface="Arial Black"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238" y="2566988"/>
            <a:ext cx="9525" cy="9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638" y="2719388"/>
            <a:ext cx="9525" cy="9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 y="819150"/>
            <a:ext cx="9132887"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Line Callout 1 2"/>
          <p:cNvSpPr/>
          <p:nvPr/>
        </p:nvSpPr>
        <p:spPr>
          <a:xfrm>
            <a:off x="6019800" y="1791876"/>
            <a:ext cx="2590800" cy="762000"/>
          </a:xfrm>
          <a:prstGeom prst="borderCallout1">
            <a:avLst>
              <a:gd name="adj1" fmla="val 51477"/>
              <a:gd name="adj2" fmla="val 376"/>
              <a:gd name="adj3" fmla="val 210682"/>
              <a:gd name="adj4" fmla="val -424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Shipment now has its own primary key </a:t>
            </a:r>
            <a:r>
              <a:rPr lang="en-US" sz="1600" dirty="0" err="1" smtClean="0">
                <a:solidFill>
                  <a:schemeClr val="tx1"/>
                </a:solidFill>
              </a:rPr>
              <a:t>shipment_id</a:t>
            </a:r>
            <a:r>
              <a:rPr lang="en-US" sz="1600" dirty="0" smtClean="0">
                <a:solidFill>
                  <a:schemeClr val="tx1"/>
                </a:solidFill>
              </a:rPr>
              <a:t>. No need for key migration</a:t>
            </a:r>
            <a:endParaRPr lang="en-US" sz="1600" dirty="0">
              <a:solidFill>
                <a:schemeClr val="tx1"/>
              </a:solidFill>
            </a:endParaRPr>
          </a:p>
        </p:txBody>
      </p:sp>
    </p:spTree>
    <p:extLst>
      <p:ext uri="{BB962C8B-B14F-4D97-AF65-F5344CB8AC3E}">
        <p14:creationId xmlns:p14="http://schemas.microsoft.com/office/powerpoint/2010/main" val="12618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51532"/>
            <a:ext cx="8763000" cy="1077218"/>
          </a:xfrm>
          <a:prstGeom prst="rect">
            <a:avLst/>
          </a:prstGeom>
          <a:noFill/>
        </p:spPr>
        <p:txBody>
          <a:bodyPr wrap="square" rtlCol="0">
            <a:spAutoFit/>
          </a:bodyPr>
          <a:lstStyle/>
          <a:p>
            <a:pPr>
              <a:spcAft>
                <a:spcPts val="1200"/>
              </a:spcAft>
            </a:pPr>
            <a:r>
              <a:rPr lang="en-US" sz="3200" dirty="0" smtClean="0"/>
              <a:t>A certain public library holds specific items at specific branches for specific patrons.</a:t>
            </a:r>
            <a:endParaRPr lang="en-US" sz="3200" dirty="0"/>
          </a:p>
        </p:txBody>
      </p:sp>
      <p:sp>
        <p:nvSpPr>
          <p:cNvPr id="3" name="TextBox 2"/>
          <p:cNvSpPr txBox="1"/>
          <p:nvPr/>
        </p:nvSpPr>
        <p:spPr>
          <a:xfrm>
            <a:off x="533400" y="2114550"/>
            <a:ext cx="1380506" cy="461665"/>
          </a:xfrm>
          <a:prstGeom prst="rect">
            <a:avLst/>
          </a:prstGeom>
          <a:noFill/>
        </p:spPr>
        <p:txBody>
          <a:bodyPr wrap="none" rtlCol="0">
            <a:spAutoFit/>
          </a:bodyPr>
          <a:lstStyle/>
          <a:p>
            <a:r>
              <a:rPr lang="en-US" sz="2400" dirty="0" smtClean="0">
                <a:latin typeface="Arial Black" pitchFamily="34" charset="0"/>
              </a:rPr>
              <a:t>Branch</a:t>
            </a:r>
            <a:endParaRPr lang="en-US" sz="2400" dirty="0">
              <a:latin typeface="Arial Black" pitchFamily="34" charset="0"/>
            </a:endParaRPr>
          </a:p>
        </p:txBody>
      </p:sp>
      <p:sp>
        <p:nvSpPr>
          <p:cNvPr id="4" name="TextBox 3"/>
          <p:cNvSpPr txBox="1"/>
          <p:nvPr/>
        </p:nvSpPr>
        <p:spPr>
          <a:xfrm>
            <a:off x="3069142" y="2114550"/>
            <a:ext cx="2258054" cy="461665"/>
          </a:xfrm>
          <a:prstGeom prst="rect">
            <a:avLst/>
          </a:prstGeom>
          <a:noFill/>
        </p:spPr>
        <p:txBody>
          <a:bodyPr wrap="none" rtlCol="0">
            <a:spAutoFit/>
          </a:bodyPr>
          <a:lstStyle/>
          <a:p>
            <a:r>
              <a:rPr lang="en-US" sz="2400" dirty="0" smtClean="0">
                <a:latin typeface="Arial Black" pitchFamily="34" charset="0"/>
              </a:rPr>
              <a:t>Library Item</a:t>
            </a:r>
            <a:endParaRPr lang="en-US" sz="2400" dirty="0">
              <a:latin typeface="Arial Black" pitchFamily="34" charset="0"/>
            </a:endParaRPr>
          </a:p>
        </p:txBody>
      </p:sp>
      <p:sp>
        <p:nvSpPr>
          <p:cNvPr id="5" name="TextBox 4"/>
          <p:cNvSpPr txBox="1"/>
          <p:nvPr/>
        </p:nvSpPr>
        <p:spPr>
          <a:xfrm>
            <a:off x="6482431" y="2114550"/>
            <a:ext cx="1289969" cy="461665"/>
          </a:xfrm>
          <a:prstGeom prst="rect">
            <a:avLst/>
          </a:prstGeom>
          <a:noFill/>
        </p:spPr>
        <p:txBody>
          <a:bodyPr wrap="none" rtlCol="0">
            <a:spAutoFit/>
          </a:bodyPr>
          <a:lstStyle/>
          <a:p>
            <a:r>
              <a:rPr lang="en-US" sz="2400" dirty="0" smtClean="0">
                <a:latin typeface="Arial Black" pitchFamily="34" charset="0"/>
              </a:rPr>
              <a:t>Patron</a:t>
            </a:r>
            <a:endParaRPr lang="en-US" sz="2400" dirty="0">
              <a:latin typeface="Arial Black" pitchFamily="34" charset="0"/>
            </a:endParaRPr>
          </a:p>
        </p:txBody>
      </p:sp>
      <p:sp>
        <p:nvSpPr>
          <p:cNvPr id="6" name="TextBox 5"/>
          <p:cNvSpPr txBox="1"/>
          <p:nvPr/>
        </p:nvSpPr>
        <p:spPr>
          <a:xfrm>
            <a:off x="3124200" y="3329285"/>
            <a:ext cx="2300630" cy="1107996"/>
          </a:xfrm>
          <a:prstGeom prst="rect">
            <a:avLst/>
          </a:prstGeom>
          <a:noFill/>
        </p:spPr>
        <p:txBody>
          <a:bodyPr wrap="none" rtlCol="0">
            <a:spAutoFit/>
          </a:bodyPr>
          <a:lstStyle/>
          <a:p>
            <a:r>
              <a:rPr lang="en-US" sz="6600" dirty="0" smtClean="0">
                <a:latin typeface="Arial Black" pitchFamily="34" charset="0"/>
              </a:rPr>
              <a:t>Hold</a:t>
            </a:r>
            <a:endParaRPr lang="en-US" sz="6600" dirty="0">
              <a:latin typeface="Arial Black" pitchFamily="34" charset="0"/>
            </a:endParaRPr>
          </a:p>
        </p:txBody>
      </p:sp>
    </p:spTree>
    <p:extLst>
      <p:ext uri="{BB962C8B-B14F-4D97-AF65-F5344CB8AC3E}">
        <p14:creationId xmlns:p14="http://schemas.microsoft.com/office/powerpoint/2010/main" val="330322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842963"/>
            <a:ext cx="8056563" cy="3457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Line Callout 1 2"/>
          <p:cNvSpPr/>
          <p:nvPr/>
        </p:nvSpPr>
        <p:spPr>
          <a:xfrm>
            <a:off x="381000" y="842963"/>
            <a:ext cx="2968992" cy="890587"/>
          </a:xfrm>
          <a:prstGeom prst="borderCallout1">
            <a:avLst>
              <a:gd name="adj1" fmla="val 99269"/>
              <a:gd name="adj2" fmla="val 51089"/>
              <a:gd name="adj3" fmla="val 253248"/>
              <a:gd name="adj4" fmla="val 110966"/>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Primary key for Hold is </a:t>
            </a:r>
            <a:r>
              <a:rPr lang="en-US" dirty="0" err="1" smtClean="0">
                <a:solidFill>
                  <a:schemeClr val="tx1"/>
                </a:solidFill>
              </a:rPr>
              <a:t>hold_id</a:t>
            </a:r>
            <a:r>
              <a:rPr lang="en-US" dirty="0" smtClean="0">
                <a:solidFill>
                  <a:schemeClr val="tx1"/>
                </a:solidFill>
              </a:rPr>
              <a:t>. Not using key migration</a:t>
            </a:r>
            <a:endParaRPr lang="en-US" dirty="0">
              <a:solidFill>
                <a:schemeClr val="tx1"/>
              </a:solidFill>
            </a:endParaRPr>
          </a:p>
        </p:txBody>
      </p:sp>
      <p:sp>
        <p:nvSpPr>
          <p:cNvPr id="4" name="Line Callout 1 3"/>
          <p:cNvSpPr/>
          <p:nvPr/>
        </p:nvSpPr>
        <p:spPr>
          <a:xfrm>
            <a:off x="6022608" y="1200150"/>
            <a:ext cx="2359392" cy="545212"/>
          </a:xfrm>
          <a:prstGeom prst="borderCallout1">
            <a:avLst>
              <a:gd name="adj1" fmla="val 99269"/>
              <a:gd name="adj2" fmla="val 51089"/>
              <a:gd name="adj3" fmla="val 342907"/>
              <a:gd name="adj4" fmla="val -17764"/>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Hold has six attributes</a:t>
            </a:r>
            <a:endParaRPr lang="en-US" dirty="0">
              <a:solidFill>
                <a:schemeClr val="tx1"/>
              </a:solidFill>
            </a:endParaRPr>
          </a:p>
        </p:txBody>
      </p:sp>
    </p:spTree>
    <p:extLst>
      <p:ext uri="{BB962C8B-B14F-4D97-AF65-F5344CB8AC3E}">
        <p14:creationId xmlns:p14="http://schemas.microsoft.com/office/powerpoint/2010/main" val="394873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4756" y="2016117"/>
            <a:ext cx="1047082"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ERD</a:t>
            </a:r>
            <a:endParaRPr lang="en-US" sz="4000" b="1" dirty="0"/>
          </a:p>
        </p:txBody>
      </p:sp>
      <p:sp>
        <p:nvSpPr>
          <p:cNvPr id="3" name="TextBox 2"/>
          <p:cNvSpPr txBox="1"/>
          <p:nvPr/>
        </p:nvSpPr>
        <p:spPr>
          <a:xfrm>
            <a:off x="5416156" y="2016117"/>
            <a:ext cx="2175467"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Database</a:t>
            </a:r>
            <a:endParaRPr lang="en-US" sz="4000" b="1" dirty="0"/>
          </a:p>
        </p:txBody>
      </p:sp>
      <p:sp>
        <p:nvSpPr>
          <p:cNvPr id="4" name="Right Arrow 3"/>
          <p:cNvSpPr/>
          <p:nvPr/>
        </p:nvSpPr>
        <p:spPr>
          <a:xfrm>
            <a:off x="3276600" y="2190750"/>
            <a:ext cx="1828800" cy="533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82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33350"/>
            <a:ext cx="1047082"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ERD</a:t>
            </a:r>
            <a:endParaRPr lang="en-US" sz="4000" b="1" dirty="0"/>
          </a:p>
        </p:txBody>
      </p:sp>
      <p:sp>
        <p:nvSpPr>
          <p:cNvPr id="4" name="TextBox 3"/>
          <p:cNvSpPr txBox="1"/>
          <p:nvPr/>
        </p:nvSpPr>
        <p:spPr>
          <a:xfrm>
            <a:off x="3886200" y="133350"/>
            <a:ext cx="2175467"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Database</a:t>
            </a:r>
            <a:endParaRPr lang="en-US" sz="4000" b="1" dirty="0"/>
          </a:p>
        </p:txBody>
      </p:sp>
      <p:sp>
        <p:nvSpPr>
          <p:cNvPr id="5" name="TextBox 4"/>
          <p:cNvSpPr txBox="1"/>
          <p:nvPr/>
        </p:nvSpPr>
        <p:spPr>
          <a:xfrm>
            <a:off x="1143000" y="1047750"/>
            <a:ext cx="1224502" cy="369332"/>
          </a:xfrm>
          <a:prstGeom prst="rect">
            <a:avLst/>
          </a:prstGeom>
          <a:noFill/>
        </p:spPr>
        <p:txBody>
          <a:bodyPr wrap="none" rtlCol="0">
            <a:spAutoFit/>
          </a:bodyPr>
          <a:lstStyle/>
          <a:p>
            <a:r>
              <a:rPr lang="en-US" b="1" dirty="0" smtClean="0"/>
              <a:t>Entity type</a:t>
            </a:r>
            <a:endParaRPr lang="en-US" b="1" dirty="0"/>
          </a:p>
        </p:txBody>
      </p:sp>
      <p:sp>
        <p:nvSpPr>
          <p:cNvPr id="6" name="TextBox 5"/>
          <p:cNvSpPr txBox="1"/>
          <p:nvPr/>
        </p:nvSpPr>
        <p:spPr>
          <a:xfrm>
            <a:off x="3886200" y="1047750"/>
            <a:ext cx="2328073" cy="369332"/>
          </a:xfrm>
          <a:prstGeom prst="rect">
            <a:avLst/>
          </a:prstGeom>
          <a:noFill/>
        </p:spPr>
        <p:txBody>
          <a:bodyPr wrap="none" rtlCol="0">
            <a:spAutoFit/>
          </a:bodyPr>
          <a:lstStyle/>
          <a:p>
            <a:r>
              <a:rPr lang="en-US" b="1" dirty="0" smtClean="0"/>
              <a:t>Table with same name</a:t>
            </a:r>
            <a:endParaRPr lang="en-US" b="1" dirty="0"/>
          </a:p>
        </p:txBody>
      </p:sp>
      <p:sp>
        <p:nvSpPr>
          <p:cNvPr id="7" name="TextBox 6"/>
          <p:cNvSpPr txBox="1"/>
          <p:nvPr/>
        </p:nvSpPr>
        <p:spPr>
          <a:xfrm>
            <a:off x="1143000" y="1777070"/>
            <a:ext cx="1810496" cy="369332"/>
          </a:xfrm>
          <a:prstGeom prst="rect">
            <a:avLst/>
          </a:prstGeom>
          <a:noFill/>
        </p:spPr>
        <p:txBody>
          <a:bodyPr wrap="none" rtlCol="0">
            <a:spAutoFit/>
          </a:bodyPr>
          <a:lstStyle/>
          <a:p>
            <a:r>
              <a:rPr lang="en-US" b="1" dirty="0" smtClean="0"/>
              <a:t>Visible attributes</a:t>
            </a:r>
            <a:endParaRPr lang="en-US" b="1" dirty="0"/>
          </a:p>
        </p:txBody>
      </p:sp>
      <p:sp>
        <p:nvSpPr>
          <p:cNvPr id="8" name="TextBox 7"/>
          <p:cNvSpPr txBox="1"/>
          <p:nvPr/>
        </p:nvSpPr>
        <p:spPr>
          <a:xfrm>
            <a:off x="3886200" y="1777070"/>
            <a:ext cx="4724399" cy="923330"/>
          </a:xfrm>
          <a:prstGeom prst="rect">
            <a:avLst/>
          </a:prstGeom>
          <a:noFill/>
        </p:spPr>
        <p:txBody>
          <a:bodyPr wrap="square" rtlCol="0">
            <a:spAutoFit/>
          </a:bodyPr>
          <a:lstStyle/>
          <a:p>
            <a:r>
              <a:rPr lang="en-US" b="1" dirty="0" smtClean="0"/>
              <a:t>Columns in table. Required attributes become non-null columns. Others become null-allowed columns</a:t>
            </a:r>
            <a:endParaRPr lang="en-US" b="1" dirty="0"/>
          </a:p>
        </p:txBody>
      </p:sp>
      <p:sp>
        <p:nvSpPr>
          <p:cNvPr id="9" name="TextBox 8"/>
          <p:cNvSpPr txBox="1"/>
          <p:nvPr/>
        </p:nvSpPr>
        <p:spPr>
          <a:xfrm>
            <a:off x="1143000" y="2945944"/>
            <a:ext cx="1810496" cy="587574"/>
          </a:xfrm>
          <a:prstGeom prst="rect">
            <a:avLst/>
          </a:prstGeom>
          <a:noFill/>
        </p:spPr>
        <p:txBody>
          <a:bodyPr wrap="square" rtlCol="0">
            <a:spAutoFit/>
          </a:bodyPr>
          <a:lstStyle/>
          <a:p>
            <a:r>
              <a:rPr lang="en-US" b="1" dirty="0" smtClean="0"/>
              <a:t>Invisible foreign key attributes</a:t>
            </a:r>
            <a:endParaRPr lang="en-US" b="1" dirty="0"/>
          </a:p>
        </p:txBody>
      </p:sp>
      <p:sp>
        <p:nvSpPr>
          <p:cNvPr id="10" name="TextBox 9"/>
          <p:cNvSpPr txBox="1"/>
          <p:nvPr/>
        </p:nvSpPr>
        <p:spPr>
          <a:xfrm>
            <a:off x="3886201" y="2918520"/>
            <a:ext cx="4724398" cy="646331"/>
          </a:xfrm>
          <a:prstGeom prst="rect">
            <a:avLst/>
          </a:prstGeom>
          <a:noFill/>
        </p:spPr>
        <p:txBody>
          <a:bodyPr wrap="square" rtlCol="0">
            <a:spAutoFit/>
          </a:bodyPr>
          <a:lstStyle/>
          <a:p>
            <a:r>
              <a:rPr lang="en-US" b="1" dirty="0" smtClean="0"/>
              <a:t>Columns in table. Required or not depending on dashed or solid line on entity type. </a:t>
            </a:r>
            <a:endParaRPr lang="en-US" b="1" dirty="0"/>
          </a:p>
        </p:txBody>
      </p:sp>
      <p:sp>
        <p:nvSpPr>
          <p:cNvPr id="11" name="TextBox 10"/>
          <p:cNvSpPr txBox="1"/>
          <p:nvPr/>
        </p:nvSpPr>
        <p:spPr>
          <a:xfrm>
            <a:off x="1143000" y="4135219"/>
            <a:ext cx="1810496" cy="646331"/>
          </a:xfrm>
          <a:prstGeom prst="rect">
            <a:avLst/>
          </a:prstGeom>
          <a:noFill/>
        </p:spPr>
        <p:txBody>
          <a:bodyPr wrap="square" rtlCol="0">
            <a:spAutoFit/>
          </a:bodyPr>
          <a:lstStyle/>
          <a:p>
            <a:r>
              <a:rPr lang="en-US" b="1" dirty="0" smtClean="0"/>
              <a:t>Primary key column(s)</a:t>
            </a:r>
            <a:endParaRPr lang="en-US" b="1" dirty="0"/>
          </a:p>
        </p:txBody>
      </p:sp>
      <p:sp>
        <p:nvSpPr>
          <p:cNvPr id="12" name="TextBox 11"/>
          <p:cNvSpPr txBox="1"/>
          <p:nvPr/>
        </p:nvSpPr>
        <p:spPr>
          <a:xfrm>
            <a:off x="3886200" y="4145857"/>
            <a:ext cx="3727844" cy="369332"/>
          </a:xfrm>
          <a:prstGeom prst="rect">
            <a:avLst/>
          </a:prstGeom>
          <a:noFill/>
        </p:spPr>
        <p:txBody>
          <a:bodyPr wrap="square" rtlCol="0">
            <a:spAutoFit/>
          </a:bodyPr>
          <a:lstStyle/>
          <a:p>
            <a:r>
              <a:rPr lang="en-US" b="1" dirty="0" smtClean="0"/>
              <a:t>Primary key of table</a:t>
            </a:r>
            <a:endParaRPr lang="en-US" b="1" dirty="0"/>
          </a:p>
        </p:txBody>
      </p:sp>
    </p:spTree>
    <p:extLst>
      <p:ext uri="{BB962C8B-B14F-4D97-AF65-F5344CB8AC3E}">
        <p14:creationId xmlns:p14="http://schemas.microsoft.com/office/powerpoint/2010/main" val="5433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09550"/>
            <a:ext cx="7924800" cy="5293757"/>
          </a:xfrm>
          <a:prstGeom prst="rect">
            <a:avLst/>
          </a:prstGeom>
          <a:noFill/>
        </p:spPr>
        <p:txBody>
          <a:bodyPr wrap="square" rtlCol="0">
            <a:spAutoFit/>
          </a:bodyPr>
          <a:lstStyle/>
          <a:p>
            <a:pPr lvl="0">
              <a:spcAft>
                <a:spcPts val="1200"/>
              </a:spcAft>
            </a:pPr>
            <a:r>
              <a:rPr lang="en-US" sz="2400" dirty="0" smtClean="0"/>
              <a:t>In a certain university:</a:t>
            </a:r>
          </a:p>
          <a:p>
            <a:pPr marL="285750" lvl="0" indent="-285750">
              <a:spcAft>
                <a:spcPts val="1200"/>
              </a:spcAft>
              <a:buFont typeface="Arial" pitchFamily="34" charset="0"/>
              <a:buChar char="•"/>
            </a:pPr>
            <a:r>
              <a:rPr lang="en-US" sz="2400" dirty="0" smtClean="0"/>
              <a:t>Each </a:t>
            </a:r>
            <a:r>
              <a:rPr lang="en-US" sz="2400" dirty="0"/>
              <a:t>course has </a:t>
            </a:r>
            <a:r>
              <a:rPr lang="en-US" sz="2400" dirty="0" smtClean="0"/>
              <a:t>zero or many </a:t>
            </a:r>
            <a:r>
              <a:rPr lang="en-US" sz="2400" dirty="0"/>
              <a:t>sections. Each section is of only one </a:t>
            </a:r>
            <a:r>
              <a:rPr lang="en-US" sz="2400" dirty="0" smtClean="0"/>
              <a:t>course and a section is identified by a course id and the section name. </a:t>
            </a:r>
          </a:p>
          <a:p>
            <a:pPr marL="285750" lvl="0" indent="-285750">
              <a:spcAft>
                <a:spcPts val="1200"/>
              </a:spcAft>
              <a:buFont typeface="Arial" pitchFamily="34" charset="0"/>
              <a:buChar char="•"/>
            </a:pPr>
            <a:r>
              <a:rPr lang="en-US" sz="2400" dirty="0" smtClean="0"/>
              <a:t>Each </a:t>
            </a:r>
            <a:r>
              <a:rPr lang="en-US" sz="2400" dirty="0"/>
              <a:t>section is offered in a particular semester and a semester can have several sections offered in it. </a:t>
            </a:r>
            <a:endParaRPr lang="en-US" sz="2400" dirty="0" smtClean="0"/>
          </a:p>
          <a:p>
            <a:pPr marL="285750" lvl="0" indent="-285750">
              <a:spcAft>
                <a:spcPts val="1200"/>
              </a:spcAft>
              <a:buFont typeface="Arial" pitchFamily="34" charset="0"/>
              <a:buChar char="•"/>
            </a:pPr>
            <a:r>
              <a:rPr lang="en-US" sz="2400" dirty="0" smtClean="0"/>
              <a:t>Each </a:t>
            </a:r>
            <a:r>
              <a:rPr lang="en-US" sz="2400" dirty="0"/>
              <a:t>instructor can teach zero or more sections and a section is taught by one or more instructors. </a:t>
            </a:r>
            <a:endParaRPr lang="en-US" sz="2400" dirty="0" smtClean="0"/>
          </a:p>
          <a:p>
            <a:pPr marL="285750" lvl="0" indent="-285750">
              <a:spcAft>
                <a:spcPts val="1200"/>
              </a:spcAft>
              <a:buFont typeface="Arial" pitchFamily="34" charset="0"/>
              <a:buChar char="•"/>
            </a:pPr>
            <a:r>
              <a:rPr lang="en-US" sz="2400" dirty="0" smtClean="0"/>
              <a:t>There </a:t>
            </a:r>
            <a:r>
              <a:rPr lang="en-US" sz="2400" dirty="0"/>
              <a:t>are several students and each student can register for zero or more sections and a section can have zero or more students registered in it.</a:t>
            </a:r>
          </a:p>
          <a:p>
            <a:endParaRPr lang="en-US" sz="2400" dirty="0"/>
          </a:p>
        </p:txBody>
      </p:sp>
    </p:spTree>
    <p:extLst>
      <p:ext uri="{BB962C8B-B14F-4D97-AF65-F5344CB8AC3E}">
        <p14:creationId xmlns:p14="http://schemas.microsoft.com/office/powerpoint/2010/main" val="821866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09550"/>
            <a:ext cx="7924800" cy="1200329"/>
          </a:xfrm>
          <a:prstGeom prst="rect">
            <a:avLst/>
          </a:prstGeom>
          <a:noFill/>
        </p:spPr>
        <p:txBody>
          <a:bodyPr wrap="square" rtlCol="0">
            <a:spAutoFit/>
          </a:bodyPr>
          <a:lstStyle/>
          <a:p>
            <a:pPr marL="285750" lvl="0" indent="-285750">
              <a:spcAft>
                <a:spcPts val="1200"/>
              </a:spcAft>
              <a:buFont typeface="Arial" pitchFamily="34" charset="0"/>
              <a:buChar char="•"/>
            </a:pPr>
            <a:r>
              <a:rPr lang="en-US" sz="2400" dirty="0" smtClean="0"/>
              <a:t>Each </a:t>
            </a:r>
            <a:r>
              <a:rPr lang="en-US" sz="2400" dirty="0"/>
              <a:t>course has </a:t>
            </a:r>
            <a:r>
              <a:rPr lang="en-US" sz="2400" dirty="0" smtClean="0"/>
              <a:t>zero or many </a:t>
            </a:r>
            <a:r>
              <a:rPr lang="en-US" sz="2400" dirty="0"/>
              <a:t>sections. Each section is of only one </a:t>
            </a:r>
            <a:r>
              <a:rPr lang="en-US" sz="2400" dirty="0" smtClean="0"/>
              <a:t>course and a section is identified by a course id and the section name. </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57350"/>
            <a:ext cx="7166097" cy="1181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Line Callout 1 4"/>
          <p:cNvSpPr/>
          <p:nvPr/>
        </p:nvSpPr>
        <p:spPr>
          <a:xfrm>
            <a:off x="360218" y="3105150"/>
            <a:ext cx="3349992" cy="1219200"/>
          </a:xfrm>
          <a:prstGeom prst="borderCallout1">
            <a:avLst>
              <a:gd name="adj1" fmla="val 43265"/>
              <a:gd name="adj2" fmla="val 101486"/>
              <a:gd name="adj3" fmla="val -53403"/>
              <a:gd name="adj4" fmla="val 153083"/>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What we had earlier …</a:t>
            </a:r>
          </a:p>
          <a:p>
            <a:r>
              <a:rPr lang="en-US" dirty="0" smtClean="0">
                <a:solidFill>
                  <a:schemeClr val="tx1"/>
                </a:solidFill>
              </a:rPr>
              <a:t>Is </a:t>
            </a:r>
            <a:r>
              <a:rPr lang="en-US" dirty="0" err="1" smtClean="0">
                <a:solidFill>
                  <a:schemeClr val="tx1"/>
                </a:solidFill>
              </a:rPr>
              <a:t>course_id</a:t>
            </a:r>
            <a:r>
              <a:rPr lang="en-US" dirty="0" smtClean="0">
                <a:solidFill>
                  <a:schemeClr val="tx1"/>
                </a:solidFill>
              </a:rPr>
              <a:t> + </a:t>
            </a:r>
            <a:r>
              <a:rPr lang="en-US" dirty="0" err="1" smtClean="0">
                <a:solidFill>
                  <a:schemeClr val="tx1"/>
                </a:solidFill>
              </a:rPr>
              <a:t>section_name</a:t>
            </a:r>
            <a:r>
              <a:rPr lang="en-US" dirty="0" smtClean="0">
                <a:solidFill>
                  <a:schemeClr val="tx1"/>
                </a:solidFill>
              </a:rPr>
              <a:t> Unique for a section </a:t>
            </a:r>
            <a:r>
              <a:rPr lang="en-US" b="1" dirty="0" smtClean="0">
                <a:solidFill>
                  <a:schemeClr val="tx1"/>
                </a:solidFill>
              </a:rPr>
              <a:t>when we consider multiple semesters</a:t>
            </a:r>
            <a:r>
              <a:rPr lang="en-US" dirty="0" smtClean="0">
                <a:solidFill>
                  <a:schemeClr val="tx1"/>
                </a:solidFill>
              </a:rPr>
              <a:t>?</a:t>
            </a:r>
            <a:endParaRPr lang="en-US" dirty="0">
              <a:solidFill>
                <a:schemeClr val="tx1"/>
              </a:solidFill>
            </a:endParaRPr>
          </a:p>
        </p:txBody>
      </p:sp>
      <p:sp>
        <p:nvSpPr>
          <p:cNvPr id="3" name="TextBox 2"/>
          <p:cNvSpPr txBox="1"/>
          <p:nvPr/>
        </p:nvSpPr>
        <p:spPr>
          <a:xfrm>
            <a:off x="4953000" y="3105150"/>
            <a:ext cx="3505200" cy="1477328"/>
          </a:xfrm>
          <a:prstGeom prst="rect">
            <a:avLst/>
          </a:prstGeom>
          <a:noFill/>
        </p:spPr>
        <p:txBody>
          <a:bodyPr wrap="square" rtlCol="0">
            <a:spAutoFit/>
          </a:bodyPr>
          <a:lstStyle/>
          <a:p>
            <a:r>
              <a:rPr lang="en-US" dirty="0" smtClean="0"/>
              <a:t>BITM 3724 WB can be offered in several semesters</a:t>
            </a:r>
          </a:p>
          <a:p>
            <a:endParaRPr lang="en-US" dirty="0"/>
          </a:p>
          <a:p>
            <a:r>
              <a:rPr lang="en-US" dirty="0" err="1" smtClean="0">
                <a:latin typeface="Arial Black" pitchFamily="34" charset="0"/>
              </a:rPr>
              <a:t>course_id</a:t>
            </a:r>
            <a:r>
              <a:rPr lang="en-US" dirty="0" smtClean="0">
                <a:latin typeface="Arial Black" pitchFamily="34" charset="0"/>
              </a:rPr>
              <a:t> + </a:t>
            </a:r>
            <a:r>
              <a:rPr lang="en-US" dirty="0" err="1" smtClean="0">
                <a:latin typeface="Arial Black" pitchFamily="34" charset="0"/>
              </a:rPr>
              <a:t>section_name</a:t>
            </a:r>
            <a:r>
              <a:rPr lang="en-US" dirty="0" smtClean="0">
                <a:latin typeface="Arial Black" pitchFamily="34" charset="0"/>
              </a:rPr>
              <a:t> not unique for section!</a:t>
            </a:r>
            <a:endParaRPr lang="en-US" dirty="0">
              <a:latin typeface="Arial Black" pitchFamily="34" charset="0"/>
            </a:endParaRPr>
          </a:p>
        </p:txBody>
      </p:sp>
    </p:spTree>
    <p:extLst>
      <p:ext uri="{BB962C8B-B14F-4D97-AF65-F5344CB8AC3E}">
        <p14:creationId xmlns:p14="http://schemas.microsoft.com/office/powerpoint/2010/main" val="187591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38150"/>
            <a:ext cx="7620000" cy="830997"/>
          </a:xfrm>
          <a:prstGeom prst="rect">
            <a:avLst/>
          </a:prstGeom>
        </p:spPr>
        <p:txBody>
          <a:bodyPr wrap="square">
            <a:spAutoFit/>
          </a:bodyPr>
          <a:lstStyle/>
          <a:p>
            <a:pPr marL="285750" lvl="0" indent="-285750">
              <a:spcAft>
                <a:spcPts val="1200"/>
              </a:spcAft>
              <a:buFont typeface="Arial" pitchFamily="34" charset="0"/>
              <a:buChar char="•"/>
            </a:pPr>
            <a:r>
              <a:rPr lang="en-US" sz="2400" dirty="0"/>
              <a:t>Each section is offered in a particular semester and a semester can have several sections offered in it. </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28750"/>
            <a:ext cx="6134535" cy="282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Line Callout 1 5"/>
          <p:cNvSpPr/>
          <p:nvPr/>
        </p:nvSpPr>
        <p:spPr>
          <a:xfrm>
            <a:off x="360218" y="2800350"/>
            <a:ext cx="3349992" cy="990600"/>
          </a:xfrm>
          <a:prstGeom prst="borderCallout1">
            <a:avLst>
              <a:gd name="adj1" fmla="val 43265"/>
              <a:gd name="adj2" fmla="val 101486"/>
              <a:gd name="adj3" fmla="val -13823"/>
              <a:gd name="adj4" fmla="val 175290"/>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r>
              <a:rPr lang="en-US" dirty="0">
                <a:solidFill>
                  <a:schemeClr val="tx1"/>
                </a:solidFill>
              </a:rPr>
              <a:t>L</a:t>
            </a:r>
            <a:r>
              <a:rPr lang="en-US" dirty="0" smtClean="0">
                <a:solidFill>
                  <a:schemeClr val="tx1"/>
                </a:solidFill>
              </a:rPr>
              <a:t>et us add on </a:t>
            </a:r>
            <a:r>
              <a:rPr lang="en-US" dirty="0" err="1" smtClean="0">
                <a:solidFill>
                  <a:schemeClr val="tx1"/>
                </a:solidFill>
              </a:rPr>
              <a:t>semester_id</a:t>
            </a:r>
            <a:r>
              <a:rPr lang="en-US" dirty="0" smtClean="0">
                <a:solidFill>
                  <a:schemeClr val="tx1"/>
                </a:solidFill>
              </a:rPr>
              <a:t> too to the key of section through another key migration!</a:t>
            </a:r>
            <a:endParaRPr lang="en-US" dirty="0">
              <a:solidFill>
                <a:schemeClr val="tx1"/>
              </a:solidFill>
            </a:endParaRPr>
          </a:p>
        </p:txBody>
      </p:sp>
      <p:sp>
        <p:nvSpPr>
          <p:cNvPr id="3" name="TextBox 2"/>
          <p:cNvSpPr txBox="1"/>
          <p:nvPr/>
        </p:nvSpPr>
        <p:spPr>
          <a:xfrm>
            <a:off x="381000" y="4400550"/>
            <a:ext cx="8253131" cy="461665"/>
          </a:xfrm>
          <a:prstGeom prst="rect">
            <a:avLst/>
          </a:prstGeom>
          <a:noFill/>
        </p:spPr>
        <p:txBody>
          <a:bodyPr wrap="none" rtlCol="0">
            <a:spAutoFit/>
          </a:bodyPr>
          <a:lstStyle/>
          <a:p>
            <a:r>
              <a:rPr lang="en-US" sz="2400" b="1" dirty="0" smtClean="0"/>
              <a:t>Section is the associative entity between Course and Semester!</a:t>
            </a:r>
            <a:endParaRPr lang="en-US" sz="2400" b="1" dirty="0"/>
          </a:p>
        </p:txBody>
      </p:sp>
    </p:spTree>
    <p:extLst>
      <p:ext uri="{BB962C8B-B14F-4D97-AF65-F5344CB8AC3E}">
        <p14:creationId xmlns:p14="http://schemas.microsoft.com/office/powerpoint/2010/main" val="397431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6"/>
            <a:ext cx="884440" cy="727510"/>
          </a:xfrm>
          <a:prstGeom prst="rect">
            <a:avLst/>
          </a:prstGeom>
          <a:noFill/>
          <a:extLst>
            <a:ext uri="{909E8E84-426E-40dd-AFC4-6F175D3DCCD1}">
              <a14:hiddenFill xmlns:a14="http://schemas.microsoft.com/office/drawing/2010/main" xmlns="">
                <a:solidFill>
                  <a:srgbClr val="FFFFFF"/>
                </a:solidFill>
              </a14:hiddenFill>
            </a:ext>
          </a:extLst>
        </p:spPr>
      </p:pic>
      <p:sp>
        <p:nvSpPr>
          <p:cNvPr id="1027" name="Cloud Callout 1026"/>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31" name="Straight Connector 1030"/>
          <p:cNvCxnSpPr/>
          <p:nvPr/>
        </p:nvCxnSpPr>
        <p:spPr>
          <a:xfrm flipH="1" flipV="1">
            <a:off x="5220060" y="3870886"/>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02738" y="2936677"/>
            <a:ext cx="2493462" cy="1349573"/>
            <a:chOff x="5181600" y="2362200"/>
            <a:chExt cx="2667000" cy="1600200"/>
          </a:xfrm>
          <a:scene3d>
            <a:camera prst="isometricOffAxis2Right"/>
            <a:lightRig rig="threePt" dir="t"/>
          </a:scene3d>
        </p:grpSpPr>
        <p:sp>
          <p:nvSpPr>
            <p:cNvPr id="5" name="Rectangle 4"/>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2"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033" name="TextBox 1032"/>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cxnSp>
        <p:nvCxnSpPr>
          <p:cNvPr id="45" name="Straight Connector 44"/>
          <p:cNvCxnSpPr>
            <a:stCxn id="1027" idx="0"/>
          </p:cNvCxnSpPr>
          <p:nvPr/>
        </p:nvCxnSpPr>
        <p:spPr>
          <a:xfrm flipH="1">
            <a:off x="1906301" y="3877043"/>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Can 1034"/>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037" name="TextBox 103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
        <p:nvSpPr>
          <p:cNvPr id="1039" name="Up-Down Arrow 1038"/>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0" name="Picture 16" descr="http://www.mustknowhow.com/wp-content/uploads/2010/04/blu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1" y="967165"/>
            <a:ext cx="1614349" cy="804485"/>
          </a:xfrm>
          <a:prstGeom prst="rect">
            <a:avLst/>
          </a:prstGeom>
          <a:noFill/>
          <a:extLst>
            <a:ext uri="{909E8E84-426E-40dd-AFC4-6F175D3DCCD1}">
              <a14:hiddenFill xmlns:a14="http://schemas.microsoft.com/office/drawing/2010/main" xmlns="">
                <a:solidFill>
                  <a:srgbClr val="FFFFFF"/>
                </a:solidFill>
              </a14:hiddenFill>
            </a:ext>
          </a:extLst>
        </p:spPr>
      </p:pic>
      <p:sp>
        <p:nvSpPr>
          <p:cNvPr id="1041" name="TextBox 1040"/>
          <p:cNvSpPr txBox="1"/>
          <p:nvPr/>
        </p:nvSpPr>
        <p:spPr>
          <a:xfrm>
            <a:off x="2070572" y="1123950"/>
            <a:ext cx="1815628" cy="307777"/>
          </a:xfrm>
          <a:prstGeom prst="rect">
            <a:avLst/>
          </a:prstGeom>
          <a:noFill/>
        </p:spPr>
        <p:txBody>
          <a:bodyPr wrap="square" rtlCol="0">
            <a:spAutoFit/>
          </a:bodyPr>
          <a:lstStyle/>
          <a:p>
            <a:r>
              <a:rPr lang="en-US" sz="1400" dirty="0" smtClean="0"/>
              <a:t>Based on design</a:t>
            </a:r>
            <a:endParaRPr lang="en-US" sz="1400" dirty="0"/>
          </a:p>
        </p:txBody>
      </p:sp>
      <p:sp>
        <p:nvSpPr>
          <p:cNvPr id="51" name="TextBox 50"/>
          <p:cNvSpPr txBox="1"/>
          <p:nvPr/>
        </p:nvSpPr>
        <p:spPr>
          <a:xfrm>
            <a:off x="7390568" y="4286250"/>
            <a:ext cx="522900" cy="307777"/>
          </a:xfrm>
          <a:prstGeom prst="rect">
            <a:avLst/>
          </a:prstGeom>
          <a:noFill/>
        </p:spPr>
        <p:txBody>
          <a:bodyPr wrap="none" rtlCol="0">
            <a:spAutoFit/>
          </a:bodyPr>
          <a:lstStyle/>
          <a:p>
            <a:r>
              <a:rPr lang="en-US" sz="1400" dirty="0" smtClean="0"/>
              <a:t>User</a:t>
            </a:r>
            <a:endParaRPr lang="en-US" sz="1400" dirty="0"/>
          </a:p>
        </p:txBody>
      </p:sp>
      <p:cxnSp>
        <p:nvCxnSpPr>
          <p:cNvPr id="1044" name="Straight Arrow Connector 1043"/>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5" name="Picture 18" descr="https://encrypted-tbn1.google.com/images?q=tbn:ANd9GcQm9jFHmK1hFGQMII9HqHqD2M40c11wft47UJaxJS9ClNx6Vc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TextBox 55"/>
          <p:cNvSpPr txBox="1"/>
          <p:nvPr/>
        </p:nvSpPr>
        <p:spPr>
          <a:xfrm>
            <a:off x="6781801" y="721668"/>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58" name="Straight Arrow Connector 57"/>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60" name="TextBox 59"/>
          <p:cNvSpPr txBox="1"/>
          <p:nvPr/>
        </p:nvSpPr>
        <p:spPr>
          <a:xfrm>
            <a:off x="3671456" y="693522"/>
            <a:ext cx="1383071" cy="307777"/>
          </a:xfrm>
          <a:prstGeom prst="rect">
            <a:avLst/>
          </a:prstGeom>
          <a:noFill/>
        </p:spPr>
        <p:txBody>
          <a:bodyPr wrap="none" rtlCol="0">
            <a:spAutoFit/>
          </a:bodyPr>
          <a:lstStyle/>
          <a:p>
            <a:r>
              <a:rPr lang="en-US" sz="1400" dirty="0" smtClean="0"/>
              <a:t>Database design</a:t>
            </a:r>
            <a:endParaRPr lang="en-US" sz="1400" dirty="0"/>
          </a:p>
        </p:txBody>
      </p:sp>
      <p:sp>
        <p:nvSpPr>
          <p:cNvPr id="1046" name="TextBox 1045"/>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sp>
        <p:nvSpPr>
          <p:cNvPr id="2" name="Rounded Rectangle 1"/>
          <p:cNvSpPr/>
          <p:nvPr/>
        </p:nvSpPr>
        <p:spPr>
          <a:xfrm>
            <a:off x="3353158" y="339113"/>
            <a:ext cx="5333642" cy="2080237"/>
          </a:xfrm>
          <a:prstGeom prst="roundRect">
            <a:avLst/>
          </a:prstGeom>
          <a:solidFill>
            <a:srgbClr val="FFFF00">
              <a:tint val="66000"/>
              <a:satMod val="160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323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2"/>
                                        </p:tgtEl>
                                        <p:attrNameLst>
                                          <p:attrName>style.color</p:attrName>
                                        </p:attrNameLst>
                                      </p:cBhvr>
                                      <p:by>
                                        <p:hsl h="0" s="-12549" l="-25098"/>
                                      </p:by>
                                    </p:animClr>
                                    <p:animClr clrSpc="hsl" dir="cw">
                                      <p:cBhvr>
                                        <p:cTn id="12" dur="500" fill="hold"/>
                                        <p:tgtEl>
                                          <p:spTgt spid="2"/>
                                        </p:tgtEl>
                                        <p:attrNameLst>
                                          <p:attrName>fillcolor</p:attrName>
                                        </p:attrNameLst>
                                      </p:cBhvr>
                                      <p:by>
                                        <p:hsl h="0" s="-12549" l="-25098"/>
                                      </p:by>
                                    </p:animClr>
                                    <p:animClr clrSpc="hsl" dir="cw">
                                      <p:cBhvr>
                                        <p:cTn id="13" dur="500" fill="hold"/>
                                        <p:tgtEl>
                                          <p:spTgt spid="2"/>
                                        </p:tgtEl>
                                        <p:attrNameLst>
                                          <p:attrName>stroke.color</p:attrName>
                                        </p:attrNameLst>
                                      </p:cBhvr>
                                      <p:by>
                                        <p:hsl h="0" s="-12549" l="-25098"/>
                                      </p:by>
                                    </p:animClr>
                                    <p:set>
                                      <p:cBhvr>
                                        <p:cTn id="14"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209550"/>
            <a:ext cx="7924800" cy="830997"/>
          </a:xfrm>
          <a:prstGeom prst="rect">
            <a:avLst/>
          </a:prstGeom>
          <a:noFill/>
        </p:spPr>
        <p:txBody>
          <a:bodyPr wrap="square" rtlCol="0">
            <a:spAutoFit/>
          </a:bodyPr>
          <a:lstStyle/>
          <a:p>
            <a:pPr marL="285750" lvl="0" indent="-285750">
              <a:spcAft>
                <a:spcPts val="1200"/>
              </a:spcAft>
              <a:buFont typeface="Arial" pitchFamily="34" charset="0"/>
              <a:buChar char="•"/>
            </a:pPr>
            <a:r>
              <a:rPr lang="en-US" sz="2400" dirty="0" smtClean="0"/>
              <a:t>Each </a:t>
            </a:r>
            <a:r>
              <a:rPr lang="en-US" sz="2400" dirty="0"/>
              <a:t>instructor can teach zero or more sections and a section is taught by one or more instructors. </a:t>
            </a:r>
            <a:endParaRPr lang="en-US" sz="24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3500"/>
            <a:ext cx="7541705" cy="1162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Line Callout 1 6"/>
          <p:cNvSpPr/>
          <p:nvPr/>
        </p:nvSpPr>
        <p:spPr>
          <a:xfrm>
            <a:off x="3886200" y="3333750"/>
            <a:ext cx="2590800" cy="762000"/>
          </a:xfrm>
          <a:prstGeom prst="borderCallout1">
            <a:avLst>
              <a:gd name="adj1" fmla="val -6185"/>
              <a:gd name="adj2" fmla="val 50796"/>
              <a:gd name="adj3" fmla="val -169578"/>
              <a:gd name="adj4" fmla="val 171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m</a:t>
            </a:r>
            <a:r>
              <a:rPr lang="en-US" sz="1600" dirty="0" smtClean="0">
                <a:solidFill>
                  <a:schemeClr val="tx1"/>
                </a:solidFill>
              </a:rPr>
              <a:t>:n relationship – needs associative entity type</a:t>
            </a:r>
            <a:endParaRPr lang="en-US" sz="1600" dirty="0">
              <a:solidFill>
                <a:schemeClr val="tx1"/>
              </a:solidFill>
            </a:endParaRPr>
          </a:p>
        </p:txBody>
      </p:sp>
    </p:spTree>
    <p:extLst>
      <p:ext uri="{BB962C8B-B14F-4D97-AF65-F5344CB8AC3E}">
        <p14:creationId xmlns:p14="http://schemas.microsoft.com/office/powerpoint/2010/main" val="279825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209550"/>
            <a:ext cx="7924800" cy="830997"/>
          </a:xfrm>
          <a:prstGeom prst="rect">
            <a:avLst/>
          </a:prstGeom>
          <a:noFill/>
        </p:spPr>
        <p:txBody>
          <a:bodyPr wrap="square" rtlCol="0">
            <a:spAutoFit/>
          </a:bodyPr>
          <a:lstStyle/>
          <a:p>
            <a:pPr marL="285750" lvl="0" indent="-285750">
              <a:spcAft>
                <a:spcPts val="1200"/>
              </a:spcAft>
              <a:buFont typeface="Arial" pitchFamily="34" charset="0"/>
              <a:buChar char="•"/>
            </a:pPr>
            <a:r>
              <a:rPr lang="en-US" sz="2400" dirty="0" smtClean="0"/>
              <a:t>Each </a:t>
            </a:r>
            <a:r>
              <a:rPr lang="en-US" sz="2400" dirty="0"/>
              <a:t>instructor can teach zero or more sections and a section is taught by one or more instructors. </a:t>
            </a:r>
            <a:endParaRPr lang="en-US" sz="2400" dirty="0" smtClean="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00150"/>
            <a:ext cx="8037854" cy="952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Line Callout 1 7"/>
          <p:cNvSpPr/>
          <p:nvPr/>
        </p:nvSpPr>
        <p:spPr>
          <a:xfrm>
            <a:off x="1600200" y="3231573"/>
            <a:ext cx="1828800" cy="762000"/>
          </a:xfrm>
          <a:prstGeom prst="borderCallout1">
            <a:avLst>
              <a:gd name="adj1" fmla="val -6185"/>
              <a:gd name="adj2" fmla="val 50796"/>
              <a:gd name="adj3" fmla="val -158669"/>
              <a:gd name="adj4" fmla="val 1128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What is the key for Allocation?</a:t>
            </a:r>
            <a:endParaRPr lang="en-US" sz="1600" dirty="0">
              <a:solidFill>
                <a:schemeClr val="tx1"/>
              </a:solidFill>
            </a:endParaRPr>
          </a:p>
        </p:txBody>
      </p:sp>
      <p:sp>
        <p:nvSpPr>
          <p:cNvPr id="9" name="Line Callout 1 8"/>
          <p:cNvSpPr/>
          <p:nvPr/>
        </p:nvSpPr>
        <p:spPr>
          <a:xfrm>
            <a:off x="5029200" y="3231573"/>
            <a:ext cx="3200400" cy="762000"/>
          </a:xfrm>
          <a:prstGeom prst="borderCallout1">
            <a:avLst>
              <a:gd name="adj1" fmla="val -6185"/>
              <a:gd name="adj2" fmla="val 50796"/>
              <a:gd name="adj3" fmla="val -138409"/>
              <a:gd name="adj4" fmla="val 103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Because of key migration this should be the combination of the primary keys of Section and Instructor</a:t>
            </a:r>
            <a:endParaRPr lang="en-US" sz="1600" dirty="0">
              <a:solidFill>
                <a:schemeClr val="tx1"/>
              </a:solidFill>
            </a:endParaRPr>
          </a:p>
        </p:txBody>
      </p:sp>
      <p:sp>
        <p:nvSpPr>
          <p:cNvPr id="2" name="TextBox 1"/>
          <p:cNvSpPr txBox="1"/>
          <p:nvPr/>
        </p:nvSpPr>
        <p:spPr>
          <a:xfrm>
            <a:off x="476823" y="4476750"/>
            <a:ext cx="7905177" cy="400110"/>
          </a:xfrm>
          <a:prstGeom prst="rect">
            <a:avLst/>
          </a:prstGeom>
          <a:noFill/>
        </p:spPr>
        <p:txBody>
          <a:bodyPr wrap="none" rtlCol="0">
            <a:spAutoFit/>
          </a:bodyPr>
          <a:lstStyle/>
          <a:p>
            <a:r>
              <a:rPr lang="en-US" sz="2000" b="1" dirty="0" smtClean="0"/>
              <a:t>PK for Allocation: </a:t>
            </a:r>
            <a:r>
              <a:rPr lang="en-US" sz="2000" b="1" dirty="0" err="1" smtClean="0"/>
              <a:t>course_id</a:t>
            </a:r>
            <a:r>
              <a:rPr lang="en-US" sz="2000" b="1" dirty="0" smtClean="0"/>
              <a:t> + </a:t>
            </a:r>
            <a:r>
              <a:rPr lang="en-US" sz="2000" b="1" dirty="0" err="1" smtClean="0"/>
              <a:t>section_name+semester_id</a:t>
            </a:r>
            <a:r>
              <a:rPr lang="en-US" sz="2000" b="1" dirty="0"/>
              <a:t> </a:t>
            </a:r>
            <a:r>
              <a:rPr lang="en-US" sz="2000" b="1" dirty="0" smtClean="0"/>
              <a:t>+ </a:t>
            </a:r>
            <a:r>
              <a:rPr lang="en-US" sz="2000" b="1" dirty="0" err="1" smtClean="0"/>
              <a:t>instructor_id</a:t>
            </a:r>
            <a:endParaRPr lang="en-US" sz="2000" b="1" dirty="0"/>
          </a:p>
        </p:txBody>
      </p:sp>
    </p:spTree>
    <p:extLst>
      <p:ext uri="{BB962C8B-B14F-4D97-AF65-F5344CB8AC3E}">
        <p14:creationId xmlns:p14="http://schemas.microsoft.com/office/powerpoint/2010/main" val="3725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09550"/>
            <a:ext cx="7924800" cy="461665"/>
          </a:xfrm>
          <a:prstGeom prst="rect">
            <a:avLst/>
          </a:prstGeom>
          <a:noFill/>
        </p:spPr>
        <p:txBody>
          <a:bodyPr wrap="square" rtlCol="0">
            <a:spAutoFit/>
          </a:bodyPr>
          <a:lstStyle/>
          <a:p>
            <a:pPr lvl="0">
              <a:spcAft>
                <a:spcPts val="1200"/>
              </a:spcAft>
            </a:pPr>
            <a:r>
              <a:rPr lang="en-US" sz="2400" dirty="0" smtClean="0"/>
              <a:t>So far we have (with some rearrangement of elements):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7" y="1066739"/>
            <a:ext cx="8187505" cy="3105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188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09550"/>
            <a:ext cx="7924800" cy="1200329"/>
          </a:xfrm>
          <a:prstGeom prst="rect">
            <a:avLst/>
          </a:prstGeom>
          <a:noFill/>
        </p:spPr>
        <p:txBody>
          <a:bodyPr wrap="square" rtlCol="0">
            <a:spAutoFit/>
          </a:bodyPr>
          <a:lstStyle/>
          <a:p>
            <a:pPr marL="285750" lvl="0" indent="-285750">
              <a:spcAft>
                <a:spcPts val="1200"/>
              </a:spcAft>
              <a:buFont typeface="Arial" pitchFamily="34" charset="0"/>
              <a:buChar char="•"/>
            </a:pPr>
            <a:r>
              <a:rPr lang="en-US" sz="2400" dirty="0" smtClean="0"/>
              <a:t>There </a:t>
            </a:r>
            <a:r>
              <a:rPr lang="en-US" sz="2400" dirty="0"/>
              <a:t>are several students and each student can register for zero or more sections and a section can have zero or more students registered in it</a:t>
            </a:r>
            <a:r>
              <a:rPr lang="en-US" sz="2400" dirty="0" smtClean="0"/>
              <a:t>.</a:t>
            </a:r>
            <a:endParaRPr lang="en-US"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33550"/>
            <a:ext cx="7304168"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Line Callout 1 3"/>
          <p:cNvSpPr/>
          <p:nvPr/>
        </p:nvSpPr>
        <p:spPr>
          <a:xfrm>
            <a:off x="3886200" y="3790950"/>
            <a:ext cx="2590800" cy="762000"/>
          </a:xfrm>
          <a:prstGeom prst="borderCallout1">
            <a:avLst>
              <a:gd name="adj1" fmla="val -6185"/>
              <a:gd name="adj2" fmla="val 50796"/>
              <a:gd name="adj3" fmla="val -169578"/>
              <a:gd name="adj4" fmla="val 171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m</a:t>
            </a:r>
            <a:r>
              <a:rPr lang="en-US" sz="1600" dirty="0" smtClean="0">
                <a:solidFill>
                  <a:schemeClr val="tx1"/>
                </a:solidFill>
              </a:rPr>
              <a:t>:n relationship – needs associative entity type</a:t>
            </a:r>
            <a:endParaRPr lang="en-US" sz="1600" dirty="0">
              <a:solidFill>
                <a:schemeClr val="tx1"/>
              </a:solidFill>
            </a:endParaRPr>
          </a:p>
        </p:txBody>
      </p:sp>
    </p:spTree>
    <p:extLst>
      <p:ext uri="{BB962C8B-B14F-4D97-AF65-F5344CB8AC3E}">
        <p14:creationId xmlns:p14="http://schemas.microsoft.com/office/powerpoint/2010/main" val="85544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09550"/>
            <a:ext cx="7924800" cy="1200329"/>
          </a:xfrm>
          <a:prstGeom prst="rect">
            <a:avLst/>
          </a:prstGeom>
          <a:noFill/>
        </p:spPr>
        <p:txBody>
          <a:bodyPr wrap="square" rtlCol="0">
            <a:spAutoFit/>
          </a:bodyPr>
          <a:lstStyle/>
          <a:p>
            <a:pPr marL="285750" lvl="0" indent="-285750">
              <a:spcAft>
                <a:spcPts val="1200"/>
              </a:spcAft>
              <a:buFont typeface="Arial" pitchFamily="34" charset="0"/>
              <a:buChar char="•"/>
            </a:pPr>
            <a:r>
              <a:rPr lang="en-US" sz="2400" dirty="0" smtClean="0"/>
              <a:t>There </a:t>
            </a:r>
            <a:r>
              <a:rPr lang="en-US" sz="2400" dirty="0"/>
              <a:t>are several students and each student can register for zero or more sections and a section can have zero or more students registered in it</a:t>
            </a:r>
            <a:r>
              <a:rPr lang="en-US" sz="2400" dirty="0" smtClean="0"/>
              <a:t>.</a:t>
            </a:r>
            <a:endParaRPr lang="en-US" sz="24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85925"/>
            <a:ext cx="7865446" cy="962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990195" y="3638550"/>
            <a:ext cx="7087005" cy="369332"/>
          </a:xfrm>
          <a:prstGeom prst="rect">
            <a:avLst/>
          </a:prstGeom>
          <a:noFill/>
        </p:spPr>
        <p:txBody>
          <a:bodyPr wrap="none" rtlCol="0">
            <a:spAutoFit/>
          </a:bodyPr>
          <a:lstStyle/>
          <a:p>
            <a:r>
              <a:rPr lang="en-US" b="1" dirty="0" smtClean="0"/>
              <a:t>PK for Registration is: </a:t>
            </a:r>
            <a:r>
              <a:rPr lang="en-US" b="1" dirty="0" err="1" smtClean="0"/>
              <a:t>course_id+section_name+semester_id+student_id</a:t>
            </a:r>
            <a:endParaRPr lang="en-US" b="1" dirty="0"/>
          </a:p>
        </p:txBody>
      </p:sp>
    </p:spTree>
    <p:extLst>
      <p:ext uri="{BB962C8B-B14F-4D97-AF65-F5344CB8AC3E}">
        <p14:creationId xmlns:p14="http://schemas.microsoft.com/office/powerpoint/2010/main" val="234354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
            <a:ext cx="9267825" cy="476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282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4756" y="1123950"/>
            <a:ext cx="1047082"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ERD</a:t>
            </a:r>
            <a:endParaRPr lang="en-US" sz="4000" b="1" dirty="0"/>
          </a:p>
        </p:txBody>
      </p:sp>
      <p:sp>
        <p:nvSpPr>
          <p:cNvPr id="3" name="TextBox 2"/>
          <p:cNvSpPr txBox="1"/>
          <p:nvPr/>
        </p:nvSpPr>
        <p:spPr>
          <a:xfrm>
            <a:off x="5416156" y="1123950"/>
            <a:ext cx="2175467"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Database</a:t>
            </a:r>
            <a:endParaRPr lang="en-US" sz="4000" b="1" dirty="0"/>
          </a:p>
        </p:txBody>
      </p:sp>
      <p:sp>
        <p:nvSpPr>
          <p:cNvPr id="4" name="Right Arrow 3"/>
          <p:cNvSpPr/>
          <p:nvPr/>
        </p:nvSpPr>
        <p:spPr>
          <a:xfrm>
            <a:off x="3276600" y="1298583"/>
            <a:ext cx="1828800" cy="533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400" y="2800350"/>
            <a:ext cx="8560485" cy="461665"/>
          </a:xfrm>
          <a:prstGeom prst="rect">
            <a:avLst/>
          </a:prstGeom>
          <a:noFill/>
        </p:spPr>
        <p:txBody>
          <a:bodyPr wrap="none" rtlCol="0">
            <a:spAutoFit/>
          </a:bodyPr>
          <a:lstStyle/>
          <a:p>
            <a:r>
              <a:rPr lang="en-US" sz="2400" b="1" dirty="0" smtClean="0"/>
              <a:t>We will now see the code to create the tables for each entity type</a:t>
            </a:r>
            <a:endParaRPr lang="en-US" sz="2400" b="1" dirty="0"/>
          </a:p>
        </p:txBody>
      </p:sp>
    </p:spTree>
    <p:extLst>
      <p:ext uri="{BB962C8B-B14F-4D97-AF65-F5344CB8AC3E}">
        <p14:creationId xmlns:p14="http://schemas.microsoft.com/office/powerpoint/2010/main" val="370953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4756" y="666750"/>
            <a:ext cx="1047082"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ERD</a:t>
            </a:r>
            <a:endParaRPr lang="en-US" sz="4000" b="1" dirty="0"/>
          </a:p>
        </p:txBody>
      </p:sp>
      <p:sp>
        <p:nvSpPr>
          <p:cNvPr id="3" name="TextBox 2"/>
          <p:cNvSpPr txBox="1"/>
          <p:nvPr/>
        </p:nvSpPr>
        <p:spPr>
          <a:xfrm>
            <a:off x="5416156" y="666750"/>
            <a:ext cx="2175467"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Database</a:t>
            </a:r>
            <a:endParaRPr lang="en-US" sz="4000" b="1" dirty="0"/>
          </a:p>
        </p:txBody>
      </p:sp>
      <p:sp>
        <p:nvSpPr>
          <p:cNvPr id="4" name="Right Arrow 3"/>
          <p:cNvSpPr/>
          <p:nvPr/>
        </p:nvSpPr>
        <p:spPr>
          <a:xfrm>
            <a:off x="3276600" y="841383"/>
            <a:ext cx="1828800" cy="533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14600" y="2343150"/>
            <a:ext cx="3873496" cy="646331"/>
          </a:xfrm>
          <a:prstGeom prst="rect">
            <a:avLst/>
          </a:prstGeom>
          <a:noFill/>
        </p:spPr>
        <p:txBody>
          <a:bodyPr wrap="none" rtlCol="0">
            <a:spAutoFit/>
          </a:bodyPr>
          <a:lstStyle/>
          <a:p>
            <a:r>
              <a:rPr lang="en-US" sz="3600" dirty="0" smtClean="0">
                <a:latin typeface="Arial Black" pitchFamily="34" charset="0"/>
              </a:rPr>
              <a:t>Memorize this!</a:t>
            </a:r>
            <a:endParaRPr lang="en-US" sz="3600" dirty="0">
              <a:latin typeface="Arial Black" pitchFamily="34" charset="0"/>
            </a:endParaRPr>
          </a:p>
        </p:txBody>
      </p:sp>
      <p:pic>
        <p:nvPicPr>
          <p:cNvPr id="7" name="Picture 13" descr="C:\Users\kodagavi\AppData\Local\Microsoft\Windows\Temporary Internet Files\Content.IE5\ZXZYVKHL\MC90043253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59166"/>
            <a:ext cx="1752381" cy="17269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8472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09700"/>
            <a:ext cx="4562475"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905000" y="3982819"/>
            <a:ext cx="6053132" cy="646331"/>
          </a:xfrm>
          <a:prstGeom prst="rect">
            <a:avLst/>
          </a:prstGeom>
          <a:noFill/>
        </p:spPr>
        <p:txBody>
          <a:bodyPr wrap="none" rtlCol="0">
            <a:spAutoFit/>
          </a:bodyPr>
          <a:lstStyle/>
          <a:p>
            <a:r>
              <a:rPr lang="en-US" sz="3600" dirty="0" smtClean="0">
                <a:latin typeface="Arial Black" pitchFamily="34" charset="0"/>
              </a:rPr>
              <a:t>Automates the process</a:t>
            </a:r>
            <a:endParaRPr lang="en-US" sz="3600" dirty="0">
              <a:latin typeface="Arial Black" pitchFamily="34" charset="0"/>
            </a:endParaRPr>
          </a:p>
        </p:txBody>
      </p:sp>
      <p:sp>
        <p:nvSpPr>
          <p:cNvPr id="4" name="TextBox 3"/>
          <p:cNvSpPr txBox="1"/>
          <p:nvPr/>
        </p:nvSpPr>
        <p:spPr>
          <a:xfrm>
            <a:off x="1834756" y="438150"/>
            <a:ext cx="1047082"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ERD</a:t>
            </a:r>
            <a:endParaRPr lang="en-US" sz="4000" b="1" dirty="0"/>
          </a:p>
        </p:txBody>
      </p:sp>
      <p:sp>
        <p:nvSpPr>
          <p:cNvPr id="5" name="TextBox 4"/>
          <p:cNvSpPr txBox="1"/>
          <p:nvPr/>
        </p:nvSpPr>
        <p:spPr>
          <a:xfrm>
            <a:off x="5416156" y="438150"/>
            <a:ext cx="2175467"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4000" b="1" dirty="0" smtClean="0"/>
              <a:t>Database</a:t>
            </a:r>
            <a:endParaRPr lang="en-US" sz="4000" b="1" dirty="0"/>
          </a:p>
        </p:txBody>
      </p:sp>
      <p:sp>
        <p:nvSpPr>
          <p:cNvPr id="6" name="Right Arrow 5"/>
          <p:cNvSpPr/>
          <p:nvPr/>
        </p:nvSpPr>
        <p:spPr>
          <a:xfrm>
            <a:off x="3276600" y="612783"/>
            <a:ext cx="1828800" cy="533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721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courageworld.ch/images/99-04/TurnOffBrain.jpg"/>
          <p:cNvPicPr>
            <a:picLocks noChangeAspect="1" noChangeArrowheads="1"/>
          </p:cNvPicPr>
          <p:nvPr/>
        </p:nvPicPr>
        <p:blipFill>
          <a:blip r:embed="rId3">
            <a:clrChange>
              <a:clrFrom>
                <a:srgbClr val="E9EFEF"/>
              </a:clrFrom>
              <a:clrTo>
                <a:srgbClr val="E9EFEF">
                  <a:alpha val="0"/>
                </a:srgbClr>
              </a:clrTo>
            </a:clrChange>
            <a:extLst>
              <a:ext uri="{28A0092B-C50C-407E-A947-70E740481C1C}">
                <a14:useLocalDpi xmlns:a14="http://schemas.microsoft.com/office/drawing/2010/main" val="0"/>
              </a:ext>
            </a:extLst>
          </a:blip>
          <a:srcRect/>
          <a:stretch>
            <a:fillRect/>
          </a:stretch>
        </p:blipFill>
        <p:spPr bwMode="auto">
          <a:xfrm>
            <a:off x="2967681" y="819150"/>
            <a:ext cx="3657600" cy="36332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86472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881188"/>
            <a:ext cx="6675437" cy="138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228600" y="209550"/>
            <a:ext cx="8763000" cy="830997"/>
          </a:xfrm>
          <a:prstGeom prst="rect">
            <a:avLst/>
          </a:prstGeom>
          <a:noFill/>
        </p:spPr>
        <p:txBody>
          <a:bodyPr wrap="square" rtlCol="0">
            <a:spAutoFit/>
          </a:bodyPr>
          <a:lstStyle/>
          <a:p>
            <a:pPr>
              <a:spcAft>
                <a:spcPts val="1200"/>
              </a:spcAft>
            </a:pPr>
            <a:r>
              <a:rPr lang="en-US" sz="2400" dirty="0" smtClean="0"/>
              <a:t>Every </a:t>
            </a:r>
            <a:r>
              <a:rPr lang="en-US" sz="2400" dirty="0"/>
              <a:t>e</a:t>
            </a:r>
            <a:r>
              <a:rPr lang="en-US" sz="2400" dirty="0" smtClean="0"/>
              <a:t>mployee (other than the CEO) reports to one manager and each manager has zero or more subordinates. </a:t>
            </a:r>
            <a:endParaRPr lang="en-US" sz="2400" dirty="0"/>
          </a:p>
        </p:txBody>
      </p:sp>
      <p:pic>
        <p:nvPicPr>
          <p:cNvPr id="25613" name="Picture 13" descr="C:\Users\kodagavi\AppData\Local\Microsoft\Windows\Temporary Internet Files\Content.IE5\ZXZYVKHL\MC90043253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09" y="1708258"/>
            <a:ext cx="1752381" cy="17269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9758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13"/>
                                        </p:tgtEl>
                                        <p:attrNameLst>
                                          <p:attrName>style.visibility</p:attrName>
                                        </p:attrNameLst>
                                      </p:cBhvr>
                                      <p:to>
                                        <p:strVal val="visible"/>
                                      </p:to>
                                    </p:set>
                                    <p:animEffect transition="in" filter="fade">
                                      <p:cBhvr>
                                        <p:cTn id="17" dur="500"/>
                                        <p:tgtEl>
                                          <p:spTgt spid="2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925" y="361950"/>
            <a:ext cx="2718675"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474023" y="2190750"/>
            <a:ext cx="8318303" cy="2308324"/>
          </a:xfrm>
          <a:prstGeom prst="rect">
            <a:avLst/>
          </a:prstGeom>
          <a:noFill/>
        </p:spPr>
        <p:txBody>
          <a:bodyPr wrap="none" rtlCol="0">
            <a:spAutoFit/>
          </a:bodyPr>
          <a:lstStyle/>
          <a:p>
            <a:r>
              <a:rPr lang="en-US" b="1" dirty="0">
                <a:latin typeface="Courier New" pitchFamily="49" charset="0"/>
                <a:cs typeface="Courier New" pitchFamily="49" charset="0"/>
              </a:rPr>
              <a:t>CREATE TABLE </a:t>
            </a:r>
            <a:r>
              <a:rPr lang="en-US" b="1" dirty="0" smtClean="0">
                <a:latin typeface="Courier New" pitchFamily="49" charset="0"/>
                <a:cs typeface="Courier New" pitchFamily="49" charset="0"/>
              </a:rPr>
              <a:t>Student  </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student_id</a:t>
            </a:r>
            <a:r>
              <a:rPr lang="en-US" b="1" dirty="0">
                <a:latin typeface="Courier New" pitchFamily="49" charset="0"/>
                <a:cs typeface="Courier New" pitchFamily="49" charset="0"/>
              </a:rPr>
              <a:t> INTEGER NOT NULL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first_name</a:t>
            </a:r>
            <a:r>
              <a:rPr lang="en-US" b="1" dirty="0">
                <a:latin typeface="Courier New" pitchFamily="49" charset="0"/>
                <a:cs typeface="Courier New" pitchFamily="49" charset="0"/>
              </a:rPr>
              <a:t> VARCHAR2 (</a:t>
            </a:r>
            <a:r>
              <a:rPr lang="en-US" b="1" dirty="0" smtClean="0">
                <a:latin typeface="Courier New" pitchFamily="49" charset="0"/>
                <a:cs typeface="Courier New" pitchFamily="49" charset="0"/>
              </a:rPr>
              <a:t>50) </a:t>
            </a:r>
            <a:r>
              <a:rPr lang="en-US" b="1" dirty="0">
                <a:latin typeface="Courier New" pitchFamily="49" charset="0"/>
                <a:cs typeface="Courier New" pitchFamily="49" charset="0"/>
              </a:rPr>
              <a:t>NOT NULL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last_name</a:t>
            </a:r>
            <a:r>
              <a:rPr lang="en-US" b="1" dirty="0">
                <a:latin typeface="Courier New" pitchFamily="49" charset="0"/>
                <a:cs typeface="Courier New" pitchFamily="49" charset="0"/>
              </a:rPr>
              <a:t>  VARCHAR2 (</a:t>
            </a:r>
            <a:r>
              <a:rPr lang="en-US" b="1" dirty="0" smtClean="0">
                <a:latin typeface="Courier New" pitchFamily="49" charset="0"/>
                <a:cs typeface="Courier New" pitchFamily="49" charset="0"/>
              </a:rPr>
              <a:t>50) </a:t>
            </a:r>
            <a:r>
              <a:rPr lang="en-US" b="1" dirty="0">
                <a:latin typeface="Courier New" pitchFamily="49" charset="0"/>
                <a:cs typeface="Courier New" pitchFamily="49" charset="0"/>
              </a:rPr>
              <a:t>NOT NULL</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ALTER TABLE Student ADD CONSTRAINT </a:t>
            </a:r>
            <a:r>
              <a:rPr lang="en-US" b="1" dirty="0" err="1">
                <a:latin typeface="Courier New" pitchFamily="49" charset="0"/>
                <a:cs typeface="Courier New" pitchFamily="49" charset="0"/>
              </a:rPr>
              <a:t>Student_PK</a:t>
            </a:r>
            <a:r>
              <a:rPr lang="en-US" b="1" dirty="0">
                <a:latin typeface="Courier New" pitchFamily="49" charset="0"/>
                <a:cs typeface="Courier New" pitchFamily="49" charset="0"/>
              </a:rPr>
              <a:t> PRIMARY </a:t>
            </a:r>
            <a:r>
              <a:rPr lang="en-US" b="1" dirty="0" smtClean="0">
                <a:latin typeface="Courier New" pitchFamily="49" charset="0"/>
                <a:cs typeface="Courier New" pitchFamily="49" charset="0"/>
              </a:rPr>
              <a:t>KEY (</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student_id</a:t>
            </a:r>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030426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38150"/>
            <a:ext cx="7064113" cy="461665"/>
          </a:xfrm>
          <a:prstGeom prst="rect">
            <a:avLst/>
          </a:prstGeom>
          <a:noFill/>
        </p:spPr>
        <p:txBody>
          <a:bodyPr wrap="none" rtlCol="0">
            <a:spAutoFit/>
          </a:bodyPr>
          <a:lstStyle/>
          <a:p>
            <a:r>
              <a:rPr lang="en-US" sz="2400" dirty="0">
                <a:latin typeface="Arial Black" pitchFamily="34" charset="0"/>
              </a:rPr>
              <a:t>Primary Key specified as a </a:t>
            </a:r>
            <a:r>
              <a:rPr lang="en-US" sz="2400" dirty="0" smtClean="0">
                <a:latin typeface="Arial Black" pitchFamily="34" charset="0"/>
              </a:rPr>
              <a:t>CONSTRAINT</a:t>
            </a:r>
            <a:endParaRPr lang="en-US" sz="2400" dirty="0">
              <a:latin typeface="Arial Black" pitchFamily="34" charset="0"/>
            </a:endParaRPr>
          </a:p>
        </p:txBody>
      </p:sp>
      <p:sp>
        <p:nvSpPr>
          <p:cNvPr id="4" name="TextBox 3"/>
          <p:cNvSpPr txBox="1"/>
          <p:nvPr/>
        </p:nvSpPr>
        <p:spPr>
          <a:xfrm>
            <a:off x="533400" y="2567285"/>
            <a:ext cx="7772400" cy="461665"/>
          </a:xfrm>
          <a:prstGeom prst="rect">
            <a:avLst/>
          </a:prstGeom>
          <a:noFill/>
        </p:spPr>
        <p:txBody>
          <a:bodyPr wrap="square" rtlCol="0">
            <a:spAutoFit/>
          </a:bodyPr>
          <a:lstStyle/>
          <a:p>
            <a:r>
              <a:rPr lang="en-US" sz="2400" b="1" dirty="0" smtClean="0"/>
              <a:t>CONSTRAINS</a:t>
            </a:r>
            <a:r>
              <a:rPr lang="en-US" sz="2400" dirty="0" smtClean="0"/>
              <a:t> acceptable values …</a:t>
            </a:r>
            <a:endParaRPr lang="en-US" sz="2400" dirty="0"/>
          </a:p>
        </p:txBody>
      </p:sp>
      <p:sp>
        <p:nvSpPr>
          <p:cNvPr id="5" name="TextBox 4"/>
          <p:cNvSpPr txBox="1"/>
          <p:nvPr/>
        </p:nvSpPr>
        <p:spPr>
          <a:xfrm>
            <a:off x="556161" y="3645753"/>
            <a:ext cx="7772400" cy="830997"/>
          </a:xfrm>
          <a:prstGeom prst="rect">
            <a:avLst/>
          </a:prstGeom>
          <a:noFill/>
        </p:spPr>
        <p:txBody>
          <a:bodyPr wrap="square" rtlCol="0">
            <a:spAutoFit/>
          </a:bodyPr>
          <a:lstStyle/>
          <a:p>
            <a:r>
              <a:rPr lang="en-US" sz="2400" dirty="0" smtClean="0"/>
              <a:t>Prevents duplicate </a:t>
            </a:r>
            <a:r>
              <a:rPr lang="en-US" sz="2400" dirty="0"/>
              <a:t>values for primary key column(s) </a:t>
            </a:r>
            <a:r>
              <a:rPr lang="en-US" sz="2400" dirty="0" smtClean="0"/>
              <a:t>in </a:t>
            </a:r>
            <a:r>
              <a:rPr lang="en-US" sz="2400" dirty="0"/>
              <a:t>the same table</a:t>
            </a:r>
          </a:p>
        </p:txBody>
      </p:sp>
      <p:sp>
        <p:nvSpPr>
          <p:cNvPr id="6" name="TextBox 5"/>
          <p:cNvSpPr txBox="1"/>
          <p:nvPr/>
        </p:nvSpPr>
        <p:spPr>
          <a:xfrm>
            <a:off x="556161" y="1352550"/>
            <a:ext cx="8318303"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a:latin typeface="Courier New" pitchFamily="49" charset="0"/>
                <a:cs typeface="Courier New" pitchFamily="49" charset="0"/>
              </a:rPr>
              <a:t>ALTER TABLE Student ADD CONSTRAINT </a:t>
            </a:r>
            <a:r>
              <a:rPr lang="en-US" b="1" dirty="0" err="1">
                <a:latin typeface="Courier New" pitchFamily="49" charset="0"/>
                <a:cs typeface="Courier New" pitchFamily="49" charset="0"/>
              </a:rPr>
              <a:t>Student_PK</a:t>
            </a:r>
            <a:r>
              <a:rPr lang="en-US" b="1" dirty="0">
                <a:latin typeface="Courier New" pitchFamily="49" charset="0"/>
                <a:cs typeface="Courier New" pitchFamily="49" charset="0"/>
              </a:rPr>
              <a:t> PRIMARY KEY (</a:t>
            </a:r>
          </a:p>
          <a:p>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student_id</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1264642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47650"/>
            <a:ext cx="251926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838200" y="1809750"/>
            <a:ext cx="6032421" cy="2554545"/>
          </a:xfrm>
          <a:prstGeom prst="rect">
            <a:avLst/>
          </a:prstGeom>
          <a:noFill/>
        </p:spPr>
        <p:txBody>
          <a:bodyPr wrap="none" rtlCol="0">
            <a:spAutoFit/>
          </a:bodyPr>
          <a:lstStyle/>
          <a:p>
            <a:r>
              <a:rPr lang="en-US" sz="2000" b="1" dirty="0">
                <a:latin typeface="Courier New" pitchFamily="49" charset="0"/>
                <a:cs typeface="Courier New" pitchFamily="49" charset="0"/>
              </a:rPr>
              <a:t>CREATE TABLE </a:t>
            </a:r>
            <a:r>
              <a:rPr lang="en-US" sz="2000" b="1" dirty="0" smtClean="0">
                <a:latin typeface="Courier New" pitchFamily="49" charset="0"/>
                <a:cs typeface="Courier New" pitchFamily="49" charset="0"/>
              </a:rPr>
              <a:t>Course (</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INTEGER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course_name</a:t>
            </a:r>
            <a:r>
              <a:rPr lang="en-US" sz="2000" b="1" dirty="0">
                <a:latin typeface="Courier New" pitchFamily="49" charset="0"/>
                <a:cs typeface="Courier New" pitchFamily="49" charset="0"/>
              </a:rPr>
              <a:t> VARCHAR2 (</a:t>
            </a:r>
            <a:r>
              <a:rPr lang="en-US" sz="2000" b="1" dirty="0" smtClean="0">
                <a:latin typeface="Courier New" pitchFamily="49" charset="0"/>
                <a:cs typeface="Courier New" pitchFamily="49" charset="0"/>
              </a:rPr>
              <a:t>50) </a:t>
            </a:r>
            <a:r>
              <a:rPr lang="en-US" sz="2000" b="1" dirty="0">
                <a:latin typeface="Courier New" pitchFamily="49" charset="0"/>
                <a:cs typeface="Courier New" pitchFamily="49" charset="0"/>
              </a:rPr>
              <a:t>NOT NULL</a:t>
            </a: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ALTER TABLE Course ADD CONSTRAINT </a:t>
            </a:r>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Course_PK</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PRIMARY </a:t>
            </a:r>
            <a:r>
              <a:rPr lang="en-US" sz="2000" b="1" dirty="0" smtClean="0">
                <a:latin typeface="Courier New" pitchFamily="49" charset="0"/>
                <a:cs typeface="Courier New" pitchFamily="49" charset="0"/>
              </a:rPr>
              <a:t>KEY (</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2060933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0" y="1428750"/>
            <a:ext cx="6032421" cy="3170099"/>
          </a:xfrm>
          <a:prstGeom prst="rect">
            <a:avLst/>
          </a:prstGeom>
          <a:noFill/>
        </p:spPr>
        <p:txBody>
          <a:bodyPr wrap="none" rtlCol="0">
            <a:spAutoFit/>
          </a:bodyPr>
          <a:lstStyle/>
          <a:p>
            <a:r>
              <a:rPr lang="en-US" sz="2000" b="1" dirty="0">
                <a:latin typeface="Courier New" pitchFamily="49" charset="0"/>
                <a:cs typeface="Courier New" pitchFamily="49" charset="0"/>
              </a:rPr>
              <a:t>CREATE TABLE </a:t>
            </a:r>
            <a:r>
              <a:rPr lang="en-US" sz="2000" b="1" dirty="0" smtClean="0">
                <a:latin typeface="Courier New" pitchFamily="49" charset="0"/>
                <a:cs typeface="Courier New" pitchFamily="49" charset="0"/>
              </a:rPr>
              <a:t>Semester   </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INTEGER NOT NULL ,</a:t>
            </a:r>
          </a:p>
          <a:p>
            <a:r>
              <a:rPr lang="en-US" sz="2000" b="1" dirty="0">
                <a:latin typeface="Courier New" pitchFamily="49" charset="0"/>
                <a:cs typeface="Courier New" pitchFamily="49" charset="0"/>
              </a:rPr>
              <a:t>    YEAR        INTEGER NOT NULL ,</a:t>
            </a:r>
          </a:p>
          <a:p>
            <a:r>
              <a:rPr lang="en-US" sz="2000" b="1" dirty="0">
                <a:latin typeface="Courier New" pitchFamily="49" charset="0"/>
                <a:cs typeface="Courier New" pitchFamily="49" charset="0"/>
              </a:rPr>
              <a:t>    name        VARCHAR2 (50) NOT NULL</a:t>
            </a:r>
          </a:p>
          <a:p>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ALTER TABLE Semester ADD CONSTRAINT </a:t>
            </a:r>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Semester_PK</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PRIMARY </a:t>
            </a:r>
            <a:r>
              <a:rPr lang="en-US" sz="2000" b="1" dirty="0" smtClean="0">
                <a:latin typeface="Courier New" pitchFamily="49" charset="0"/>
                <a:cs typeface="Courier New" pitchFamily="49" charset="0"/>
              </a:rPr>
              <a:t>KEY (</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semester_id</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0"/>
            <a:ext cx="264033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77840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8226" y="1809750"/>
            <a:ext cx="6647974" cy="2862322"/>
          </a:xfrm>
          <a:prstGeom prst="rect">
            <a:avLst/>
          </a:prstGeom>
          <a:noFill/>
        </p:spPr>
        <p:txBody>
          <a:bodyPr wrap="none" rtlCol="0">
            <a:spAutoFit/>
          </a:bodyPr>
          <a:lstStyle/>
          <a:p>
            <a:r>
              <a:rPr lang="en-US" sz="2000" b="1" dirty="0">
                <a:latin typeface="Courier New" pitchFamily="49" charset="0"/>
                <a:cs typeface="Courier New" pitchFamily="49" charset="0"/>
              </a:rPr>
              <a:t>CREATE TABLE </a:t>
            </a:r>
            <a:r>
              <a:rPr lang="en-US" sz="2000" b="1" dirty="0" smtClean="0">
                <a:latin typeface="Courier New" pitchFamily="49" charset="0"/>
                <a:cs typeface="Courier New" pitchFamily="49" charset="0"/>
              </a:rPr>
              <a:t>Instructor  </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instructor_id</a:t>
            </a:r>
            <a:r>
              <a:rPr lang="en-US" sz="2000" b="1" dirty="0">
                <a:latin typeface="Courier New" pitchFamily="49" charset="0"/>
                <a:cs typeface="Courier New" pitchFamily="49" charset="0"/>
              </a:rPr>
              <a:t> INTEGER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first_name</a:t>
            </a:r>
            <a:r>
              <a:rPr lang="en-US" sz="2000" b="1" dirty="0">
                <a:latin typeface="Courier New" pitchFamily="49" charset="0"/>
                <a:cs typeface="Courier New" pitchFamily="49" charset="0"/>
              </a:rPr>
              <a:t>    VARCHAR2 (50)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last_name</a:t>
            </a:r>
            <a:r>
              <a:rPr lang="en-US" sz="2000" b="1" dirty="0">
                <a:latin typeface="Courier New" pitchFamily="49" charset="0"/>
                <a:cs typeface="Courier New" pitchFamily="49" charset="0"/>
              </a:rPr>
              <a:t>     VARCHAR2 (50) NOT NULL</a:t>
            </a:r>
          </a:p>
          <a:p>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ALTER TABLE Instructor ADD CONSTRAINT </a:t>
            </a:r>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Instructor_PK</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PRIMARY </a:t>
            </a:r>
            <a:r>
              <a:rPr lang="en-US" sz="2000" b="1" dirty="0" smtClean="0">
                <a:latin typeface="Courier New" pitchFamily="49" charset="0"/>
                <a:cs typeface="Courier New" pitchFamily="49" charset="0"/>
              </a:rPr>
              <a:t>KEY (</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instructor_id</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72490"/>
            <a:ext cx="2282687"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297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694" y="361950"/>
            <a:ext cx="5953506"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533400" y="1352550"/>
            <a:ext cx="6801862" cy="3477875"/>
          </a:xfrm>
          <a:prstGeom prst="rect">
            <a:avLst/>
          </a:prstGeom>
          <a:noFill/>
        </p:spPr>
        <p:txBody>
          <a:bodyPr wrap="none" rtlCol="0">
            <a:spAutoFit/>
          </a:bodyPr>
          <a:lstStyle/>
          <a:p>
            <a:r>
              <a:rPr lang="en-US" sz="2000" b="1" dirty="0">
                <a:latin typeface="Courier New" pitchFamily="49" charset="0"/>
                <a:cs typeface="Courier New" pitchFamily="49" charset="0"/>
              </a:rPr>
              <a:t>CREATE TABLE </a:t>
            </a:r>
            <a:r>
              <a:rPr lang="en-US" sz="2000" b="1" dirty="0" smtClean="0">
                <a:latin typeface="Courier New" pitchFamily="49" charset="0"/>
                <a:cs typeface="Courier New" pitchFamily="49" charset="0"/>
              </a:rPr>
              <a:t>Section   </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VARCHAR2 (50) NOT NULL ,</a:t>
            </a:r>
          </a:p>
          <a:p>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days_of_week</a:t>
            </a:r>
            <a:r>
              <a:rPr lang="en-US" sz="2000" b="1" dirty="0" smtClean="0">
                <a:latin typeface="Courier New" pitchFamily="49" charset="0"/>
                <a:cs typeface="Courier New" pitchFamily="49" charset="0"/>
              </a:rPr>
              <a:t>   VARCHAR2 </a:t>
            </a:r>
            <a:r>
              <a:rPr lang="en-US" sz="2000" b="1" dirty="0">
                <a:latin typeface="Courier New" pitchFamily="49" charset="0"/>
                <a:cs typeface="Courier New" pitchFamily="49" charset="0"/>
              </a:rPr>
              <a:t>(50) ,</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start-time     VARCHAR2 </a:t>
            </a:r>
            <a:r>
              <a:rPr lang="en-US" sz="2000" b="1" dirty="0">
                <a:latin typeface="Courier New" pitchFamily="49" charset="0"/>
                <a:cs typeface="Courier New" pitchFamily="49" charset="0"/>
              </a:rPr>
              <a:t>(50)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INTEGER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INTEGER NOT NULL</a:t>
            </a:r>
          </a:p>
          <a:p>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ALTER TABLE Section ADD CONSTRAINT </a:t>
            </a:r>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Section_PK</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PRIMARY </a:t>
            </a:r>
            <a:r>
              <a:rPr lang="en-US" sz="2000" b="1" dirty="0" smtClean="0">
                <a:latin typeface="Courier New" pitchFamily="49" charset="0"/>
                <a:cs typeface="Courier New" pitchFamily="49" charset="0"/>
              </a:rPr>
              <a:t>KEY (</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course_id</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semester_id</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1811840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134"/>
          <a:stretch/>
        </p:blipFill>
        <p:spPr bwMode="auto">
          <a:xfrm>
            <a:off x="3023765" y="285750"/>
            <a:ext cx="6013357"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533400" y="1352550"/>
            <a:ext cx="8340745" cy="3477875"/>
          </a:xfrm>
          <a:prstGeom prst="rect">
            <a:avLst/>
          </a:prstGeom>
          <a:noFill/>
        </p:spPr>
        <p:txBody>
          <a:bodyPr wrap="none" rtlCol="0">
            <a:spAutoFit/>
          </a:bodyPr>
          <a:lstStyle/>
          <a:p>
            <a:r>
              <a:rPr lang="en-US" sz="2000" b="1" dirty="0">
                <a:latin typeface="Courier New" pitchFamily="49" charset="0"/>
                <a:cs typeface="Courier New" pitchFamily="49" charset="0"/>
              </a:rPr>
              <a:t>CREATE TABLE </a:t>
            </a:r>
            <a:r>
              <a:rPr lang="en-US" sz="2000" b="1" dirty="0" smtClean="0">
                <a:latin typeface="Courier New" pitchFamily="49" charset="0"/>
                <a:cs typeface="Courier New" pitchFamily="49" charset="0"/>
              </a:rPr>
              <a:t>Allocation   </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VARCHAR2 (50)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percentage_load</a:t>
            </a:r>
            <a:r>
              <a:rPr lang="en-US" sz="2000" b="1" dirty="0">
                <a:latin typeface="Courier New" pitchFamily="49" charset="0"/>
                <a:cs typeface="Courier New" pitchFamily="49" charset="0"/>
              </a:rPr>
              <a:t>     NUMBER (6,2)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instructor_id</a:t>
            </a:r>
            <a:r>
              <a:rPr lang="en-US" sz="2000" b="1" dirty="0">
                <a:latin typeface="Courier New" pitchFamily="49" charset="0"/>
                <a:cs typeface="Courier New" pitchFamily="49" charset="0"/>
              </a:rPr>
              <a:t>       INTEGER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INTEGER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INTEGER NOT </a:t>
            </a:r>
            <a:r>
              <a:rPr lang="en-US" sz="2000" b="1" dirty="0" smtClean="0">
                <a:latin typeface="Courier New" pitchFamily="49" charset="0"/>
                <a:cs typeface="Courier New" pitchFamily="49" charset="0"/>
              </a:rPr>
              <a:t>NULL</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ALTER TABLE Allocation ADD CONSTRAINT </a:t>
            </a:r>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Allocation_PK</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PRIMARY </a:t>
            </a:r>
            <a:r>
              <a:rPr lang="en-US" sz="2000" b="1" dirty="0" smtClean="0">
                <a:latin typeface="Courier New" pitchFamily="49" charset="0"/>
                <a:cs typeface="Courier New" pitchFamily="49" charset="0"/>
              </a:rPr>
              <a:t>KEY (</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instructor_id</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581755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195325"/>
            <a:ext cx="5600700" cy="280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274320" y="971550"/>
            <a:ext cx="7879080" cy="3785652"/>
          </a:xfrm>
          <a:prstGeom prst="rect">
            <a:avLst/>
          </a:prstGeom>
          <a:noFill/>
        </p:spPr>
        <p:txBody>
          <a:bodyPr wrap="none" rtlCol="0">
            <a:spAutoFit/>
          </a:bodyPr>
          <a:lstStyle/>
          <a:p>
            <a:r>
              <a:rPr lang="en-US" sz="2000" b="1" dirty="0">
                <a:latin typeface="Courier New" pitchFamily="49" charset="0"/>
                <a:cs typeface="Courier New" pitchFamily="49" charset="0"/>
              </a:rPr>
              <a:t>CREATE TABLE </a:t>
            </a:r>
            <a:r>
              <a:rPr lang="en-US" sz="2000" b="1" dirty="0" smtClean="0">
                <a:latin typeface="Courier New" pitchFamily="49" charset="0"/>
                <a:cs typeface="Courier New" pitchFamily="49" charset="0"/>
              </a:rPr>
              <a:t>Registration (</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registration_date</a:t>
            </a:r>
            <a:r>
              <a:rPr lang="en-US" sz="2000" b="1" dirty="0">
                <a:latin typeface="Courier New" pitchFamily="49" charset="0"/>
                <a:cs typeface="Courier New" pitchFamily="49" charset="0"/>
              </a:rPr>
              <a:t>   DATE NOT NULL ,</a:t>
            </a:r>
          </a:p>
          <a:p>
            <a:r>
              <a:rPr lang="en-US" sz="2000" b="1" dirty="0">
                <a:latin typeface="Courier New" pitchFamily="49" charset="0"/>
                <a:cs typeface="Courier New" pitchFamily="49" charset="0"/>
              </a:rPr>
              <a:t>    grade               VARCHAR2 (50)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VARCHAR2 (50)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student_id</a:t>
            </a:r>
            <a:r>
              <a:rPr lang="en-US" sz="2000" b="1" dirty="0">
                <a:latin typeface="Courier New" pitchFamily="49" charset="0"/>
                <a:cs typeface="Courier New" pitchFamily="49" charset="0"/>
              </a:rPr>
              <a:t>          INTEGER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INTEGER NOT NULL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INTEGER NOT </a:t>
            </a:r>
            <a:r>
              <a:rPr lang="en-US" sz="2000" b="1" dirty="0" smtClean="0">
                <a:latin typeface="Courier New" pitchFamily="49" charset="0"/>
                <a:cs typeface="Courier New" pitchFamily="49" charset="0"/>
              </a:rPr>
              <a:t>NULL</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ALTER TABLE Registration ADD CONSTRAINT </a:t>
            </a:r>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Registration_PK</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PRIMARY </a:t>
            </a:r>
            <a:r>
              <a:rPr lang="en-US" sz="2000" b="1" dirty="0" smtClean="0">
                <a:latin typeface="Courier New" pitchFamily="49" charset="0"/>
                <a:cs typeface="Courier New" pitchFamily="49" charset="0"/>
              </a:rPr>
              <a:t>KEY (</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student_id</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766903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38150"/>
            <a:ext cx="7006983" cy="461665"/>
          </a:xfrm>
          <a:prstGeom prst="rect">
            <a:avLst/>
          </a:prstGeom>
          <a:noFill/>
        </p:spPr>
        <p:txBody>
          <a:bodyPr wrap="none" rtlCol="0">
            <a:spAutoFit/>
          </a:bodyPr>
          <a:lstStyle/>
          <a:p>
            <a:r>
              <a:rPr lang="en-US" sz="2400" dirty="0" smtClean="0">
                <a:latin typeface="Arial Black" pitchFamily="34" charset="0"/>
              </a:rPr>
              <a:t>Foreign Key </a:t>
            </a:r>
            <a:r>
              <a:rPr lang="en-US" sz="2400" dirty="0">
                <a:latin typeface="Arial Black" pitchFamily="34" charset="0"/>
              </a:rPr>
              <a:t>specified as a </a:t>
            </a:r>
            <a:r>
              <a:rPr lang="en-US" sz="2400" dirty="0" smtClean="0">
                <a:latin typeface="Arial Black" pitchFamily="34" charset="0"/>
              </a:rPr>
              <a:t>CONSTRAINT</a:t>
            </a:r>
            <a:endParaRPr lang="en-US" sz="2400" dirty="0">
              <a:latin typeface="Arial Black" pitchFamily="34" charset="0"/>
            </a:endParaRPr>
          </a:p>
        </p:txBody>
      </p:sp>
      <p:sp>
        <p:nvSpPr>
          <p:cNvPr id="3" name="TextBox 2"/>
          <p:cNvSpPr txBox="1"/>
          <p:nvPr/>
        </p:nvSpPr>
        <p:spPr>
          <a:xfrm>
            <a:off x="533400" y="1740753"/>
            <a:ext cx="8229600" cy="830997"/>
          </a:xfrm>
          <a:prstGeom prst="rect">
            <a:avLst/>
          </a:prstGeom>
          <a:noFill/>
        </p:spPr>
        <p:txBody>
          <a:bodyPr wrap="square" rtlCol="0">
            <a:spAutoFit/>
          </a:bodyPr>
          <a:lstStyle/>
          <a:p>
            <a:r>
              <a:rPr lang="en-US" sz="2400" dirty="0" smtClean="0"/>
              <a:t>Every </a:t>
            </a:r>
            <a:r>
              <a:rPr lang="en-US" sz="2400" dirty="0" err="1"/>
              <a:t>c</a:t>
            </a:r>
            <a:r>
              <a:rPr lang="en-US" sz="2400" dirty="0" err="1" smtClean="0"/>
              <a:t>ourse_id</a:t>
            </a:r>
            <a:r>
              <a:rPr lang="en-US" sz="2400" dirty="0" smtClean="0"/>
              <a:t> in section table must be one of the values in the course table </a:t>
            </a:r>
            <a:endParaRPr lang="en-US" sz="2400" dirty="0"/>
          </a:p>
        </p:txBody>
      </p:sp>
      <p:sp>
        <p:nvSpPr>
          <p:cNvPr id="4" name="TextBox 3"/>
          <p:cNvSpPr txBox="1"/>
          <p:nvPr/>
        </p:nvSpPr>
        <p:spPr>
          <a:xfrm>
            <a:off x="533400" y="3253085"/>
            <a:ext cx="6248400" cy="461665"/>
          </a:xfrm>
          <a:prstGeom prst="rect">
            <a:avLst/>
          </a:prstGeom>
          <a:noFill/>
        </p:spPr>
        <p:txBody>
          <a:bodyPr wrap="square" rtlCol="0">
            <a:spAutoFit/>
          </a:bodyPr>
          <a:lstStyle/>
          <a:p>
            <a:r>
              <a:rPr lang="en-US" sz="2400" dirty="0" smtClean="0"/>
              <a:t>Cannot have section of a non-existent course!</a:t>
            </a:r>
            <a:endParaRPr lang="en-US" sz="2400" dirty="0"/>
          </a:p>
        </p:txBody>
      </p:sp>
    </p:spTree>
    <p:extLst>
      <p:ext uri="{BB962C8B-B14F-4D97-AF65-F5344CB8AC3E}">
        <p14:creationId xmlns:p14="http://schemas.microsoft.com/office/powerpoint/2010/main" val="401455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57400" y="971550"/>
            <a:ext cx="1905000" cy="831882"/>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1123950"/>
            <a:ext cx="8305800" cy="646331"/>
          </a:xfrm>
          <a:prstGeom prst="rect">
            <a:avLst/>
          </a:prstGeom>
          <a:noFill/>
        </p:spPr>
        <p:txBody>
          <a:bodyPr wrap="square" rtlCol="0">
            <a:spAutoFit/>
          </a:bodyPr>
          <a:lstStyle/>
          <a:p>
            <a:r>
              <a:rPr lang="en-US" b="1" dirty="0">
                <a:latin typeface="Courier New" pitchFamily="49" charset="0"/>
                <a:cs typeface="Courier New" pitchFamily="49" charset="0"/>
              </a:rPr>
              <a:t>ALTER TABLE Section ADD CONSTRAINT </a:t>
            </a:r>
            <a:r>
              <a:rPr lang="en-US" b="1" dirty="0" err="1">
                <a:latin typeface="Courier New" pitchFamily="49" charset="0"/>
                <a:cs typeface="Courier New" pitchFamily="49" charset="0"/>
              </a:rPr>
              <a:t>Section_Course_FK</a:t>
            </a:r>
            <a:r>
              <a:rPr lang="en-US" b="1" dirty="0">
                <a:latin typeface="Courier New" pitchFamily="49" charset="0"/>
                <a:cs typeface="Courier New" pitchFamily="49" charset="0"/>
              </a:rPr>
              <a:t> FOREIGN KEY ( </a:t>
            </a:r>
            <a:r>
              <a:rPr lang="en-US" b="1" dirty="0" err="1">
                <a:latin typeface="Courier New" pitchFamily="49" charset="0"/>
                <a:cs typeface="Courier New" pitchFamily="49" charset="0"/>
              </a:rPr>
              <a:t>course_id</a:t>
            </a:r>
            <a:r>
              <a:rPr lang="en-US" b="1" dirty="0">
                <a:latin typeface="Courier New" pitchFamily="49" charset="0"/>
                <a:cs typeface="Courier New" pitchFamily="49" charset="0"/>
              </a:rPr>
              <a:t> ) REFERENCES Course ( </a:t>
            </a:r>
            <a:r>
              <a:rPr lang="en-US" b="1" dirty="0" err="1" smtClean="0">
                <a:latin typeface="Courier New" pitchFamily="49" charset="0"/>
                <a:cs typeface="Courier New" pitchFamily="49" charset="0"/>
              </a:rPr>
              <a:t>course_id</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p:txBody>
      </p:sp>
      <p:sp>
        <p:nvSpPr>
          <p:cNvPr id="3" name="Line Callout 1 2"/>
          <p:cNvSpPr/>
          <p:nvPr/>
        </p:nvSpPr>
        <p:spPr>
          <a:xfrm>
            <a:off x="3088575" y="3181350"/>
            <a:ext cx="2743200" cy="533400"/>
          </a:xfrm>
          <a:prstGeom prst="borderCallout1">
            <a:avLst>
              <a:gd name="adj1" fmla="val -6185"/>
              <a:gd name="adj2" fmla="val 50796"/>
              <a:gd name="adj3" fmla="val -268428"/>
              <a:gd name="adj4" fmla="val 38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 </a:t>
            </a:r>
            <a:r>
              <a:rPr lang="en-US" sz="1600" dirty="0" err="1" smtClean="0">
                <a:solidFill>
                  <a:schemeClr val="tx1"/>
                </a:solidFill>
              </a:rPr>
              <a:t>course_id</a:t>
            </a:r>
            <a:r>
              <a:rPr lang="en-US" sz="1600" dirty="0" smtClean="0">
                <a:solidFill>
                  <a:schemeClr val="tx1"/>
                </a:solidFill>
              </a:rPr>
              <a:t> in section table …</a:t>
            </a:r>
            <a:endParaRPr lang="en-US" sz="1600" dirty="0">
              <a:solidFill>
                <a:schemeClr val="tx1"/>
              </a:solidFill>
            </a:endParaRPr>
          </a:p>
        </p:txBody>
      </p:sp>
      <p:sp>
        <p:nvSpPr>
          <p:cNvPr id="4" name="Line Callout 1 3"/>
          <p:cNvSpPr/>
          <p:nvPr/>
        </p:nvSpPr>
        <p:spPr>
          <a:xfrm>
            <a:off x="6096000" y="3181350"/>
            <a:ext cx="2590800" cy="533400"/>
          </a:xfrm>
          <a:prstGeom prst="borderCallout1">
            <a:avLst>
              <a:gd name="adj1" fmla="val -6185"/>
              <a:gd name="adj2" fmla="val 50796"/>
              <a:gd name="adj3" fmla="val -230580"/>
              <a:gd name="adj4" fmla="val 304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 must be a valid </a:t>
            </a:r>
            <a:r>
              <a:rPr lang="en-US" sz="1600" dirty="0" err="1" smtClean="0">
                <a:solidFill>
                  <a:schemeClr val="tx1"/>
                </a:solidFill>
              </a:rPr>
              <a:t>course_id</a:t>
            </a:r>
            <a:r>
              <a:rPr lang="en-US" sz="1600" dirty="0" smtClean="0">
                <a:solidFill>
                  <a:schemeClr val="tx1"/>
                </a:solidFill>
              </a:rPr>
              <a:t> value in the course table</a:t>
            </a:r>
            <a:endParaRPr lang="en-US" sz="1600" dirty="0">
              <a:solidFill>
                <a:schemeClr val="tx1"/>
              </a:solidFill>
            </a:endParaRPr>
          </a:p>
        </p:txBody>
      </p:sp>
      <p:sp>
        <p:nvSpPr>
          <p:cNvPr id="5" name="Line Callout 1 4"/>
          <p:cNvSpPr/>
          <p:nvPr/>
        </p:nvSpPr>
        <p:spPr>
          <a:xfrm>
            <a:off x="228600" y="3181350"/>
            <a:ext cx="2590800" cy="533400"/>
          </a:xfrm>
          <a:prstGeom prst="borderCallout1">
            <a:avLst>
              <a:gd name="adj1" fmla="val -6185"/>
              <a:gd name="adj2" fmla="val 50796"/>
              <a:gd name="adj3" fmla="val -257296"/>
              <a:gd name="adj4" fmla="val 437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Create a </a:t>
            </a:r>
            <a:r>
              <a:rPr lang="en-US" sz="1600" b="1" dirty="0" smtClean="0">
                <a:solidFill>
                  <a:schemeClr val="tx1"/>
                </a:solidFill>
              </a:rPr>
              <a:t>FOREIGN KEY </a:t>
            </a:r>
            <a:r>
              <a:rPr lang="en-US" sz="1600" dirty="0" smtClean="0">
                <a:solidFill>
                  <a:schemeClr val="tx1"/>
                </a:solidFill>
              </a:rPr>
              <a:t>constraint to ensure that …</a:t>
            </a:r>
            <a:endParaRPr lang="en-US" sz="1600" dirty="0">
              <a:solidFill>
                <a:schemeClr val="tx1"/>
              </a:solidFill>
            </a:endParaRPr>
          </a:p>
        </p:txBody>
      </p:sp>
      <p:sp>
        <p:nvSpPr>
          <p:cNvPr id="6" name="Right Brace 5"/>
          <p:cNvSpPr/>
          <p:nvPr/>
        </p:nvSpPr>
        <p:spPr>
          <a:xfrm rot="5400000">
            <a:off x="6778641" y="587391"/>
            <a:ext cx="234917" cy="2667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86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685800" y="819150"/>
            <a:ext cx="7010400" cy="2667000"/>
            <a:chOff x="609600" y="590550"/>
            <a:chExt cx="7010400" cy="2667000"/>
          </a:xfrm>
        </p:grpSpPr>
        <p:sp>
          <p:nvSpPr>
            <p:cNvPr id="5" name="Oval 4"/>
            <p:cNvSpPr/>
            <p:nvPr/>
          </p:nvSpPr>
          <p:spPr>
            <a:xfrm>
              <a:off x="3810000" y="590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Michelle</a:t>
              </a:r>
              <a:endParaRPr lang="en-US" b="1" dirty="0"/>
            </a:p>
          </p:txBody>
        </p:sp>
        <p:sp>
          <p:nvSpPr>
            <p:cNvPr id="7" name="Oval 6"/>
            <p:cNvSpPr/>
            <p:nvPr/>
          </p:nvSpPr>
          <p:spPr>
            <a:xfrm>
              <a:off x="1676400" y="1733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David</a:t>
              </a:r>
              <a:endParaRPr lang="en-US" b="1" dirty="0"/>
            </a:p>
          </p:txBody>
        </p:sp>
        <p:sp>
          <p:nvSpPr>
            <p:cNvPr id="8" name="Oval 7"/>
            <p:cNvSpPr/>
            <p:nvPr/>
          </p:nvSpPr>
          <p:spPr>
            <a:xfrm>
              <a:off x="3810000" y="1733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Melissa</a:t>
              </a:r>
              <a:endParaRPr lang="en-US" b="1" dirty="0"/>
            </a:p>
          </p:txBody>
        </p:sp>
        <p:sp>
          <p:nvSpPr>
            <p:cNvPr id="9" name="Oval 8"/>
            <p:cNvSpPr/>
            <p:nvPr/>
          </p:nvSpPr>
          <p:spPr>
            <a:xfrm>
              <a:off x="5943600" y="1733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Deng</a:t>
              </a:r>
              <a:endParaRPr lang="en-US" b="1" dirty="0"/>
            </a:p>
          </p:txBody>
        </p:sp>
        <p:sp>
          <p:nvSpPr>
            <p:cNvPr id="10" name="Oval 9"/>
            <p:cNvSpPr/>
            <p:nvPr/>
          </p:nvSpPr>
          <p:spPr>
            <a:xfrm>
              <a:off x="609600" y="28003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Myron</a:t>
              </a:r>
              <a:endParaRPr lang="en-US" b="1" dirty="0"/>
            </a:p>
          </p:txBody>
        </p:sp>
        <p:sp>
          <p:nvSpPr>
            <p:cNvPr id="11" name="Oval 10"/>
            <p:cNvSpPr/>
            <p:nvPr/>
          </p:nvSpPr>
          <p:spPr>
            <a:xfrm>
              <a:off x="5943600" y="2775362"/>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Rosalind</a:t>
              </a:r>
              <a:endParaRPr lang="en-US" b="1" dirty="0"/>
            </a:p>
          </p:txBody>
        </p:sp>
        <p:sp>
          <p:nvSpPr>
            <p:cNvPr id="12" name="Oval 11"/>
            <p:cNvSpPr/>
            <p:nvPr/>
          </p:nvSpPr>
          <p:spPr>
            <a:xfrm>
              <a:off x="2743200" y="28003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Albert</a:t>
              </a:r>
              <a:endParaRPr lang="en-US" b="1" dirty="0"/>
            </a:p>
          </p:txBody>
        </p:sp>
        <p:cxnSp>
          <p:nvCxnSpPr>
            <p:cNvPr id="13" name="Straight Connector 12"/>
            <p:cNvCxnSpPr>
              <a:stCxn id="5" idx="4"/>
              <a:endCxn id="8" idx="0"/>
            </p:cNvCxnSpPr>
            <p:nvPr/>
          </p:nvCxnSpPr>
          <p:spPr>
            <a:xfrm>
              <a:off x="4648200" y="104775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0"/>
              <a:endCxn id="9" idx="0"/>
            </p:cNvCxnSpPr>
            <p:nvPr/>
          </p:nvCxnSpPr>
          <p:spPr>
            <a:xfrm rot="5400000" flipH="1" flipV="1">
              <a:off x="4648200" y="-400050"/>
              <a:ext cx="12700" cy="4267200"/>
            </a:xfrm>
            <a:prstGeom prst="bentConnector3">
              <a:avLst>
                <a:gd name="adj1" fmla="val 1800000"/>
              </a:avLst>
            </a:prstGeom>
            <a:ln w="28575"/>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0"/>
              <a:endCxn id="12" idx="0"/>
            </p:cNvCxnSpPr>
            <p:nvPr/>
          </p:nvCxnSpPr>
          <p:spPr>
            <a:xfrm rot="5400000" flipH="1" flipV="1">
              <a:off x="2514600" y="1733550"/>
              <a:ext cx="12700" cy="2133600"/>
            </a:xfrm>
            <a:prstGeom prst="bentConnector3">
              <a:avLst>
                <a:gd name="adj1" fmla="val 1800000"/>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4"/>
            </p:cNvCxnSpPr>
            <p:nvPr/>
          </p:nvCxnSpPr>
          <p:spPr>
            <a:xfrm>
              <a:off x="2514600" y="219075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4"/>
              <a:endCxn id="11" idx="0"/>
            </p:cNvCxnSpPr>
            <p:nvPr/>
          </p:nvCxnSpPr>
          <p:spPr>
            <a:xfrm>
              <a:off x="6781800" y="2190750"/>
              <a:ext cx="0" cy="584612"/>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76366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1873" y="971550"/>
            <a:ext cx="3911327" cy="461665"/>
          </a:xfrm>
          <a:prstGeom prst="rect">
            <a:avLst/>
          </a:prstGeom>
          <a:noFill/>
        </p:spPr>
        <p:txBody>
          <a:bodyPr wrap="none" rtlCol="0">
            <a:spAutoFit/>
          </a:bodyPr>
          <a:lstStyle/>
          <a:p>
            <a:r>
              <a:rPr lang="en-US" sz="2400" dirty="0" smtClean="0">
                <a:latin typeface="Arial Black" pitchFamily="34" charset="0"/>
              </a:rPr>
              <a:t>Create CONSTRAINTS</a:t>
            </a:r>
            <a:endParaRPr lang="en-US" sz="2400" dirty="0">
              <a:latin typeface="Arial Black" pitchFamily="34" charset="0"/>
            </a:endParaRPr>
          </a:p>
        </p:txBody>
      </p:sp>
      <p:sp>
        <p:nvSpPr>
          <p:cNvPr id="4" name="TextBox 3"/>
          <p:cNvSpPr txBox="1"/>
          <p:nvPr/>
        </p:nvSpPr>
        <p:spPr>
          <a:xfrm>
            <a:off x="2133600" y="2343150"/>
            <a:ext cx="5410007" cy="461665"/>
          </a:xfrm>
          <a:prstGeom prst="rect">
            <a:avLst/>
          </a:prstGeom>
          <a:noFill/>
        </p:spPr>
        <p:txBody>
          <a:bodyPr wrap="none" rtlCol="0">
            <a:spAutoFit/>
          </a:bodyPr>
          <a:lstStyle/>
          <a:p>
            <a:r>
              <a:rPr lang="en-US" sz="2400" dirty="0" smtClean="0">
                <a:latin typeface="Arial Black" pitchFamily="34" charset="0"/>
              </a:rPr>
              <a:t>Exploit </a:t>
            </a:r>
            <a:r>
              <a:rPr lang="en-US" sz="2400" dirty="0" smtClean="0">
                <a:solidFill>
                  <a:schemeClr val="accent6">
                    <a:lumMod val="75000"/>
                  </a:schemeClr>
                </a:solidFill>
                <a:latin typeface="Arial Black" pitchFamily="34" charset="0"/>
              </a:rPr>
              <a:t>automatic</a:t>
            </a:r>
            <a:r>
              <a:rPr lang="en-US" sz="2400" dirty="0" smtClean="0">
                <a:latin typeface="Arial Black" pitchFamily="34" charset="0"/>
              </a:rPr>
              <a:t> enforcement</a:t>
            </a:r>
            <a:endParaRPr lang="en-US" sz="2400" dirty="0">
              <a:latin typeface="Arial Black" pitchFamily="34" charset="0"/>
            </a:endParaRPr>
          </a:p>
        </p:txBody>
      </p:sp>
      <p:sp>
        <p:nvSpPr>
          <p:cNvPr id="5" name="TextBox 4"/>
          <p:cNvSpPr txBox="1"/>
          <p:nvPr/>
        </p:nvSpPr>
        <p:spPr>
          <a:xfrm>
            <a:off x="2209800" y="3634085"/>
            <a:ext cx="5294398" cy="461665"/>
          </a:xfrm>
          <a:prstGeom prst="rect">
            <a:avLst/>
          </a:prstGeom>
          <a:noFill/>
        </p:spPr>
        <p:txBody>
          <a:bodyPr wrap="none" rtlCol="0">
            <a:spAutoFit/>
          </a:bodyPr>
          <a:lstStyle/>
          <a:p>
            <a:r>
              <a:rPr lang="en-US" sz="2400" dirty="0">
                <a:latin typeface="Arial Black" pitchFamily="34" charset="0"/>
              </a:rPr>
              <a:t>M</a:t>
            </a:r>
            <a:r>
              <a:rPr lang="en-US" sz="2400" dirty="0" smtClean="0">
                <a:latin typeface="Arial Black" pitchFamily="34" charset="0"/>
              </a:rPr>
              <a:t>aintain database INTEGRITY</a:t>
            </a:r>
            <a:endParaRPr lang="en-US" sz="2400" dirty="0">
              <a:latin typeface="Arial Black" pitchFamily="34" charset="0"/>
            </a:endParaRPr>
          </a:p>
        </p:txBody>
      </p:sp>
    </p:spTree>
    <p:extLst>
      <p:ext uri="{BB962C8B-B14F-4D97-AF65-F5344CB8AC3E}">
        <p14:creationId xmlns:p14="http://schemas.microsoft.com/office/powerpoint/2010/main" val="326599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71550"/>
            <a:ext cx="7912102" cy="461665"/>
          </a:xfrm>
          <a:prstGeom prst="rect">
            <a:avLst/>
          </a:prstGeom>
          <a:noFill/>
        </p:spPr>
        <p:txBody>
          <a:bodyPr wrap="none" rtlCol="0">
            <a:spAutoFit/>
          </a:bodyPr>
          <a:lstStyle/>
          <a:p>
            <a:r>
              <a:rPr lang="en-US" sz="2400" dirty="0" smtClean="0">
                <a:latin typeface="Arial Black" pitchFamily="34" charset="0"/>
              </a:rPr>
              <a:t>CONSTRAINTS maintain database INTEGRITY</a:t>
            </a:r>
            <a:endParaRPr lang="en-US" sz="2400" dirty="0">
              <a:latin typeface="Arial Black" pitchFamily="34" charset="0"/>
            </a:endParaRPr>
          </a:p>
        </p:txBody>
      </p:sp>
      <p:sp>
        <p:nvSpPr>
          <p:cNvPr id="3" name="TextBox 2"/>
          <p:cNvSpPr txBox="1"/>
          <p:nvPr/>
        </p:nvSpPr>
        <p:spPr>
          <a:xfrm>
            <a:off x="1371600" y="3028950"/>
            <a:ext cx="6611297" cy="769441"/>
          </a:xfrm>
          <a:prstGeom prst="rect">
            <a:avLst/>
          </a:prstGeom>
          <a:noFill/>
        </p:spPr>
        <p:txBody>
          <a:bodyPr wrap="none" rtlCol="0">
            <a:spAutoFit/>
          </a:bodyPr>
          <a:lstStyle/>
          <a:p>
            <a:r>
              <a:rPr lang="en-US" sz="4400" dirty="0" smtClean="0">
                <a:latin typeface="Arial Black" pitchFamily="34" charset="0"/>
              </a:rPr>
              <a:t>Integrity Constraints</a:t>
            </a:r>
            <a:endParaRPr lang="en-US" sz="4400" dirty="0">
              <a:latin typeface="Arial Black" pitchFamily="34" charset="0"/>
            </a:endParaRPr>
          </a:p>
        </p:txBody>
      </p:sp>
    </p:spTree>
    <p:extLst>
      <p:ext uri="{BB962C8B-B14F-4D97-AF65-F5344CB8AC3E}">
        <p14:creationId xmlns:p14="http://schemas.microsoft.com/office/powerpoint/2010/main" val="3194948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514350"/>
            <a:ext cx="6611297" cy="769441"/>
          </a:xfrm>
          <a:prstGeom prst="rect">
            <a:avLst/>
          </a:prstGeom>
          <a:noFill/>
        </p:spPr>
        <p:txBody>
          <a:bodyPr wrap="none" rtlCol="0">
            <a:spAutoFit/>
          </a:bodyPr>
          <a:lstStyle/>
          <a:p>
            <a:r>
              <a:rPr lang="en-US" sz="4400" dirty="0" smtClean="0">
                <a:latin typeface="Arial Black" pitchFamily="34" charset="0"/>
              </a:rPr>
              <a:t>Integrity Constraints</a:t>
            </a:r>
            <a:endParaRPr lang="en-US" sz="4400" dirty="0">
              <a:latin typeface="Arial Black" pitchFamily="34" charset="0"/>
            </a:endParaRPr>
          </a:p>
        </p:txBody>
      </p:sp>
      <p:sp>
        <p:nvSpPr>
          <p:cNvPr id="4" name="TextBox 3"/>
          <p:cNvSpPr txBox="1"/>
          <p:nvPr/>
        </p:nvSpPr>
        <p:spPr>
          <a:xfrm>
            <a:off x="838201" y="1885950"/>
            <a:ext cx="2133599"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800" dirty="0" smtClean="0"/>
              <a:t>Primary key constraints</a:t>
            </a:r>
            <a:endParaRPr lang="en-US" sz="2800" dirty="0"/>
          </a:p>
        </p:txBody>
      </p:sp>
      <p:sp>
        <p:nvSpPr>
          <p:cNvPr id="5" name="TextBox 4"/>
          <p:cNvSpPr txBox="1"/>
          <p:nvPr/>
        </p:nvSpPr>
        <p:spPr>
          <a:xfrm>
            <a:off x="838200" y="3333750"/>
            <a:ext cx="21336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800" dirty="0" smtClean="0"/>
              <a:t>Foreign key constraints</a:t>
            </a:r>
            <a:endParaRPr lang="en-US" sz="2800" dirty="0"/>
          </a:p>
        </p:txBody>
      </p:sp>
      <p:sp>
        <p:nvSpPr>
          <p:cNvPr id="6" name="TextBox 5"/>
          <p:cNvSpPr txBox="1"/>
          <p:nvPr/>
        </p:nvSpPr>
        <p:spPr>
          <a:xfrm>
            <a:off x="4114800" y="2038350"/>
            <a:ext cx="3128742" cy="523220"/>
          </a:xfrm>
          <a:prstGeom prst="rect">
            <a:avLst/>
          </a:prstGeom>
          <a:noFill/>
        </p:spPr>
        <p:txBody>
          <a:bodyPr wrap="none" rtlCol="0">
            <a:spAutoFit/>
          </a:bodyPr>
          <a:lstStyle/>
          <a:p>
            <a:r>
              <a:rPr lang="en-US" sz="2800" dirty="0" smtClean="0">
                <a:latin typeface="Arial Black" pitchFamily="34" charset="0"/>
              </a:rPr>
              <a:t>Entity integrity</a:t>
            </a:r>
            <a:endParaRPr lang="en-US" sz="2800" dirty="0">
              <a:latin typeface="Arial Black" pitchFamily="34" charset="0"/>
            </a:endParaRPr>
          </a:p>
        </p:txBody>
      </p:sp>
      <p:sp>
        <p:nvSpPr>
          <p:cNvPr id="7" name="TextBox 6"/>
          <p:cNvSpPr txBox="1"/>
          <p:nvPr/>
        </p:nvSpPr>
        <p:spPr>
          <a:xfrm>
            <a:off x="4114800" y="3473737"/>
            <a:ext cx="4134145" cy="523220"/>
          </a:xfrm>
          <a:prstGeom prst="rect">
            <a:avLst/>
          </a:prstGeom>
          <a:noFill/>
        </p:spPr>
        <p:txBody>
          <a:bodyPr wrap="none" rtlCol="0">
            <a:spAutoFit/>
          </a:bodyPr>
          <a:lstStyle/>
          <a:p>
            <a:r>
              <a:rPr lang="en-US" sz="2800" dirty="0" smtClean="0">
                <a:latin typeface="Arial Black" pitchFamily="34" charset="0"/>
              </a:rPr>
              <a:t>Referential integrity</a:t>
            </a:r>
            <a:endParaRPr lang="en-US" sz="2800" dirty="0">
              <a:latin typeface="Arial Black" pitchFamily="34" charset="0"/>
            </a:endParaRPr>
          </a:p>
        </p:txBody>
      </p:sp>
      <p:sp>
        <p:nvSpPr>
          <p:cNvPr id="8" name="Right Arrow 7"/>
          <p:cNvSpPr/>
          <p:nvPr/>
        </p:nvSpPr>
        <p:spPr>
          <a:xfrm>
            <a:off x="2971800" y="2131375"/>
            <a:ext cx="1143000" cy="370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971800" y="3549937"/>
            <a:ext cx="1143000" cy="370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46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26334"/>
            <a:ext cx="8001000" cy="1323439"/>
          </a:xfrm>
          <a:prstGeom prst="rect">
            <a:avLst/>
          </a:prstGeom>
        </p:spPr>
        <p:txBody>
          <a:bodyPr wrap="square">
            <a:spAutoFit/>
          </a:bodyPr>
          <a:lstStyle/>
          <a:p>
            <a:r>
              <a:rPr lang="en-US" sz="2000" b="1" dirty="0">
                <a:latin typeface="Courier New" pitchFamily="49" charset="0"/>
                <a:cs typeface="Courier New" pitchFamily="49" charset="0"/>
              </a:rPr>
              <a:t>ALTER TABLE Allocation ADD CONSTRAINT </a:t>
            </a:r>
            <a:r>
              <a:rPr lang="en-US" sz="2000" b="1" dirty="0" err="1">
                <a:latin typeface="Courier New" pitchFamily="49" charset="0"/>
                <a:cs typeface="Courier New" pitchFamily="49" charset="0"/>
              </a:rPr>
              <a:t>Allocation_Instructor_FK</a:t>
            </a:r>
            <a:r>
              <a:rPr lang="en-US" sz="2000" b="1" dirty="0">
                <a:latin typeface="Courier New" pitchFamily="49" charset="0"/>
                <a:cs typeface="Courier New" pitchFamily="49" charset="0"/>
              </a:rPr>
              <a:t> FOREIGN KEY ( </a:t>
            </a:r>
            <a:r>
              <a:rPr lang="en-US" sz="2000" b="1" dirty="0" err="1">
                <a:latin typeface="Courier New" pitchFamily="49" charset="0"/>
                <a:cs typeface="Courier New" pitchFamily="49" charset="0"/>
              </a:rPr>
              <a:t>instructor_id</a:t>
            </a:r>
            <a:r>
              <a:rPr lang="en-US" sz="2000" b="1" dirty="0">
                <a:latin typeface="Courier New" pitchFamily="49" charset="0"/>
                <a:cs typeface="Courier New" pitchFamily="49" charset="0"/>
              </a:rPr>
              <a:t> ) REFERENCES Instructor ( </a:t>
            </a:r>
            <a:r>
              <a:rPr lang="en-US" sz="2000" b="1" dirty="0" err="1">
                <a:latin typeface="Courier New" pitchFamily="49" charset="0"/>
                <a:cs typeface="Courier New" pitchFamily="49" charset="0"/>
              </a:rPr>
              <a:t>instructor_id</a:t>
            </a:r>
            <a:r>
              <a:rPr lang="en-US" sz="2000" b="1" dirty="0">
                <a:latin typeface="Courier New" pitchFamily="49" charset="0"/>
                <a:cs typeface="Courier New" pitchFamily="49" charset="0"/>
              </a:rPr>
              <a:t> )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4143461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26334"/>
            <a:ext cx="8001000" cy="1323439"/>
          </a:xfrm>
          <a:prstGeom prst="rect">
            <a:avLst/>
          </a:prstGeom>
        </p:spPr>
        <p:txBody>
          <a:bodyPr wrap="square">
            <a:spAutoFit/>
          </a:bodyPr>
          <a:lstStyle/>
          <a:p>
            <a:r>
              <a:rPr lang="en-US" sz="2000" b="1" dirty="0">
                <a:latin typeface="Courier New" pitchFamily="49" charset="0"/>
                <a:cs typeface="Courier New" pitchFamily="49" charset="0"/>
              </a:rPr>
              <a:t>ALTER TABLE Allocation ADD CONSTRAINT </a:t>
            </a:r>
            <a:r>
              <a:rPr lang="en-US" sz="2000" b="1" dirty="0" err="1">
                <a:latin typeface="Courier New" pitchFamily="49" charset="0"/>
                <a:cs typeface="Courier New" pitchFamily="49" charset="0"/>
              </a:rPr>
              <a:t>Allocation_Section_FK</a:t>
            </a:r>
            <a:r>
              <a:rPr lang="en-US" sz="2000" b="1" dirty="0">
                <a:latin typeface="Courier New" pitchFamily="49" charset="0"/>
                <a:cs typeface="Courier New" pitchFamily="49" charset="0"/>
              </a:rPr>
              <a:t> FOREIGN KEY (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semester_id</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REFERENCES Section (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9523961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26334"/>
            <a:ext cx="8001000" cy="1323439"/>
          </a:xfrm>
          <a:prstGeom prst="rect">
            <a:avLst/>
          </a:prstGeom>
        </p:spPr>
        <p:txBody>
          <a:bodyPr wrap="square">
            <a:spAutoFit/>
          </a:bodyPr>
          <a:lstStyle/>
          <a:p>
            <a:r>
              <a:rPr lang="en-US" sz="2000" b="1" dirty="0">
                <a:latin typeface="Courier New" pitchFamily="49" charset="0"/>
                <a:cs typeface="Courier New" pitchFamily="49" charset="0"/>
              </a:rPr>
              <a:t>ALTER TABLE Registration ADD CONSTRAINT </a:t>
            </a:r>
            <a:r>
              <a:rPr lang="en-US" sz="2000" b="1" dirty="0" err="1">
                <a:latin typeface="Courier New" pitchFamily="49" charset="0"/>
                <a:cs typeface="Courier New" pitchFamily="49" charset="0"/>
              </a:rPr>
              <a:t>Registration_Section_FK</a:t>
            </a:r>
            <a:r>
              <a:rPr lang="en-US" sz="2000" b="1" dirty="0">
                <a:latin typeface="Courier New" pitchFamily="49" charset="0"/>
                <a:cs typeface="Courier New" pitchFamily="49" charset="0"/>
              </a:rPr>
              <a:t> FOREIGN KEY (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semester_id</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REFERENCES Section ( </a:t>
            </a:r>
            <a:r>
              <a:rPr lang="en-US" sz="2000" b="1" dirty="0" err="1">
                <a:latin typeface="Courier New" pitchFamily="49" charset="0"/>
                <a:cs typeface="Courier New" pitchFamily="49" charset="0"/>
              </a:rPr>
              <a:t>section_name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 ;</a:t>
            </a:r>
          </a:p>
        </p:txBody>
      </p:sp>
    </p:spTree>
    <p:extLst>
      <p:ext uri="{BB962C8B-B14F-4D97-AF65-F5344CB8AC3E}">
        <p14:creationId xmlns:p14="http://schemas.microsoft.com/office/powerpoint/2010/main" val="36871916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626334"/>
            <a:ext cx="8001000" cy="1323439"/>
          </a:xfrm>
          <a:prstGeom prst="rect">
            <a:avLst/>
          </a:prstGeom>
        </p:spPr>
        <p:txBody>
          <a:bodyPr wrap="square">
            <a:spAutoFit/>
          </a:bodyPr>
          <a:lstStyle/>
          <a:p>
            <a:r>
              <a:rPr lang="en-US" sz="2000" b="1" dirty="0">
                <a:latin typeface="Courier New" pitchFamily="49" charset="0"/>
                <a:cs typeface="Courier New" pitchFamily="49" charset="0"/>
              </a:rPr>
              <a:t>ALTER TABLE Registration ADD CONSTRAINT </a:t>
            </a:r>
            <a:r>
              <a:rPr lang="en-US" sz="2000" b="1" dirty="0" err="1">
                <a:latin typeface="Courier New" pitchFamily="49" charset="0"/>
                <a:cs typeface="Courier New" pitchFamily="49" charset="0"/>
              </a:rPr>
              <a:t>Registration_Student_FK</a:t>
            </a:r>
            <a:r>
              <a:rPr lang="en-US" sz="2000" b="1" dirty="0">
                <a:latin typeface="Courier New" pitchFamily="49" charset="0"/>
                <a:cs typeface="Courier New" pitchFamily="49" charset="0"/>
              </a:rPr>
              <a:t> FOREIGN KEY ( </a:t>
            </a:r>
            <a:r>
              <a:rPr lang="en-US" sz="2000" b="1" dirty="0" err="1">
                <a:latin typeface="Courier New" pitchFamily="49" charset="0"/>
                <a:cs typeface="Courier New" pitchFamily="49" charset="0"/>
              </a:rPr>
              <a:t>student_id</a:t>
            </a:r>
            <a:r>
              <a:rPr lang="en-US" sz="2000" b="1" dirty="0">
                <a:latin typeface="Courier New" pitchFamily="49" charset="0"/>
                <a:cs typeface="Courier New" pitchFamily="49" charset="0"/>
              </a:rPr>
              <a:t> ) REFERENCES Student ( </a:t>
            </a:r>
            <a:r>
              <a:rPr lang="en-US" sz="2000" b="1" dirty="0" err="1">
                <a:latin typeface="Courier New" pitchFamily="49" charset="0"/>
                <a:cs typeface="Courier New" pitchFamily="49" charset="0"/>
              </a:rPr>
              <a:t>student_id</a:t>
            </a:r>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3079537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626334"/>
            <a:ext cx="8001000" cy="1323439"/>
          </a:xfrm>
          <a:prstGeom prst="rect">
            <a:avLst/>
          </a:prstGeom>
        </p:spPr>
        <p:txBody>
          <a:bodyPr wrap="square">
            <a:spAutoFit/>
          </a:bodyPr>
          <a:lstStyle/>
          <a:p>
            <a:r>
              <a:rPr lang="en-US" sz="2000" b="1" dirty="0">
                <a:latin typeface="Courier New" pitchFamily="49" charset="0"/>
                <a:cs typeface="Courier New" pitchFamily="49" charset="0"/>
              </a:rPr>
              <a:t>ALTER TABLE Section ADD CONSTRAINT </a:t>
            </a:r>
            <a:r>
              <a:rPr lang="en-US" sz="2000" b="1" dirty="0" err="1">
                <a:latin typeface="Courier New" pitchFamily="49" charset="0"/>
                <a:cs typeface="Courier New" pitchFamily="49" charset="0"/>
              </a:rPr>
              <a:t>Section_Course_FK</a:t>
            </a:r>
            <a:r>
              <a:rPr lang="en-US" sz="2000" b="1" dirty="0">
                <a:latin typeface="Courier New" pitchFamily="49" charset="0"/>
                <a:cs typeface="Courier New" pitchFamily="49" charset="0"/>
              </a:rPr>
              <a:t> FOREIGN KEY (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 REFERENCES Course ( </a:t>
            </a:r>
            <a:r>
              <a:rPr lang="en-US" sz="2000" b="1" dirty="0" err="1">
                <a:latin typeface="Courier New" pitchFamily="49" charset="0"/>
                <a:cs typeface="Courier New" pitchFamily="49" charset="0"/>
              </a:rPr>
              <a:t>course_id</a:t>
            </a:r>
            <a:r>
              <a:rPr lang="en-US" sz="2000" b="1" dirty="0">
                <a:latin typeface="Courier New" pitchFamily="49" charset="0"/>
                <a:cs typeface="Courier New" pitchFamily="49" charset="0"/>
              </a:rPr>
              <a:t> )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344531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626334"/>
            <a:ext cx="8001000" cy="1015663"/>
          </a:xfrm>
          <a:prstGeom prst="rect">
            <a:avLst/>
          </a:prstGeom>
        </p:spPr>
        <p:txBody>
          <a:bodyPr wrap="square">
            <a:spAutoFit/>
          </a:bodyPr>
          <a:lstStyle/>
          <a:p>
            <a:r>
              <a:rPr lang="en-US" sz="2000" b="1" dirty="0">
                <a:latin typeface="Courier New" pitchFamily="49" charset="0"/>
                <a:cs typeface="Courier New" pitchFamily="49" charset="0"/>
              </a:rPr>
              <a:t>ALTER TABLE Section ADD CONSTRAINT </a:t>
            </a:r>
            <a:r>
              <a:rPr lang="en-US" sz="2000" b="1" dirty="0" err="1">
                <a:latin typeface="Courier New" pitchFamily="49" charset="0"/>
                <a:cs typeface="Courier New" pitchFamily="49" charset="0"/>
              </a:rPr>
              <a:t>Section_Semester_FK</a:t>
            </a:r>
            <a:r>
              <a:rPr lang="en-US" sz="2000" b="1" dirty="0">
                <a:latin typeface="Courier New" pitchFamily="49" charset="0"/>
                <a:cs typeface="Courier New" pitchFamily="49" charset="0"/>
              </a:rPr>
              <a:t> FOREIGN KEY (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 REFERENCES Semester ( </a:t>
            </a:r>
            <a:r>
              <a:rPr lang="en-US" sz="2000" b="1" dirty="0" err="1">
                <a:latin typeface="Courier New" pitchFamily="49" charset="0"/>
                <a:cs typeface="Courier New" pitchFamily="49" charset="0"/>
              </a:rPr>
              <a:t>semester_id</a:t>
            </a:r>
            <a:r>
              <a:rPr lang="en-US" sz="2000" b="1" dirty="0">
                <a:latin typeface="Courier New" pitchFamily="49" charset="0"/>
                <a:cs typeface="Courier New" pitchFamily="49" charset="0"/>
              </a:rPr>
              <a:t> )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2029267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819150"/>
            <a:ext cx="6565900" cy="923330"/>
          </a:xfrm>
          <a:prstGeom prst="rect">
            <a:avLst/>
          </a:prstGeom>
          <a:noFill/>
        </p:spPr>
        <p:txBody>
          <a:bodyPr wrap="none" rtlCol="0">
            <a:spAutoFit/>
          </a:bodyPr>
          <a:lstStyle/>
          <a:p>
            <a:r>
              <a:rPr lang="en-US" sz="5400" dirty="0" smtClean="0">
                <a:latin typeface="Arial Black" pitchFamily="34" charset="0"/>
              </a:rPr>
              <a:t>Database Design</a:t>
            </a:r>
            <a:endParaRPr lang="en-US" sz="5400" dirty="0">
              <a:latin typeface="Arial Black" pitchFamily="34" charset="0"/>
            </a:endParaRPr>
          </a:p>
        </p:txBody>
      </p:sp>
      <p:pic>
        <p:nvPicPr>
          <p:cNvPr id="22531" name="Picture 3" descr="C:\Users\kodagavi\AppData\Local\Microsoft\Windows\Temporary Internet Files\Content.IE5\ZXZYVKHL\MC91021732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2122222"/>
            <a:ext cx="2438400" cy="24408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6938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321" y="133350"/>
            <a:ext cx="7103868" cy="461665"/>
          </a:xfrm>
          <a:prstGeom prst="rect">
            <a:avLst/>
          </a:prstGeom>
          <a:noFill/>
        </p:spPr>
        <p:txBody>
          <a:bodyPr wrap="none" rtlCol="0">
            <a:spAutoFit/>
          </a:bodyPr>
          <a:lstStyle/>
          <a:p>
            <a:r>
              <a:rPr lang="en-US" sz="2400" b="1" dirty="0" smtClean="0"/>
              <a:t>One employee reports to one other employee or none</a:t>
            </a:r>
            <a:endParaRPr lang="en-US" sz="2400" b="1" dirty="0"/>
          </a:p>
        </p:txBody>
      </p:sp>
      <p:sp>
        <p:nvSpPr>
          <p:cNvPr id="3" name="TextBox 2"/>
          <p:cNvSpPr txBox="1"/>
          <p:nvPr/>
        </p:nvSpPr>
        <p:spPr>
          <a:xfrm>
            <a:off x="423321" y="586085"/>
            <a:ext cx="6441122" cy="461665"/>
          </a:xfrm>
          <a:prstGeom prst="rect">
            <a:avLst/>
          </a:prstGeom>
          <a:noFill/>
        </p:spPr>
        <p:txBody>
          <a:bodyPr wrap="none" rtlCol="0">
            <a:spAutoFit/>
          </a:bodyPr>
          <a:lstStyle/>
          <a:p>
            <a:r>
              <a:rPr lang="en-US" sz="2400" b="1" dirty="0" smtClean="0"/>
              <a:t>One employee manages zero or many employees</a:t>
            </a:r>
            <a:endParaRPr lang="en-US" sz="2400" b="1" dirty="0"/>
          </a:p>
        </p:txBody>
      </p:sp>
      <p:grpSp>
        <p:nvGrpSpPr>
          <p:cNvPr id="4" name="Group 3"/>
          <p:cNvGrpSpPr/>
          <p:nvPr/>
        </p:nvGrpSpPr>
        <p:grpSpPr>
          <a:xfrm>
            <a:off x="533400" y="1428750"/>
            <a:ext cx="7010400" cy="2667000"/>
            <a:chOff x="609600" y="590550"/>
            <a:chExt cx="7010400" cy="2667000"/>
          </a:xfrm>
        </p:grpSpPr>
        <p:sp>
          <p:nvSpPr>
            <p:cNvPr id="5" name="Oval 4"/>
            <p:cNvSpPr/>
            <p:nvPr/>
          </p:nvSpPr>
          <p:spPr>
            <a:xfrm>
              <a:off x="3810000" y="590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Michelle</a:t>
              </a:r>
              <a:endParaRPr lang="en-US" b="1" dirty="0"/>
            </a:p>
          </p:txBody>
        </p:sp>
        <p:sp>
          <p:nvSpPr>
            <p:cNvPr id="6" name="Oval 5"/>
            <p:cNvSpPr/>
            <p:nvPr/>
          </p:nvSpPr>
          <p:spPr>
            <a:xfrm>
              <a:off x="1676400" y="1733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David</a:t>
              </a:r>
              <a:endParaRPr lang="en-US" b="1" dirty="0"/>
            </a:p>
          </p:txBody>
        </p:sp>
        <p:sp>
          <p:nvSpPr>
            <p:cNvPr id="7" name="Oval 6"/>
            <p:cNvSpPr/>
            <p:nvPr/>
          </p:nvSpPr>
          <p:spPr>
            <a:xfrm>
              <a:off x="3810000" y="1733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Melissa</a:t>
              </a:r>
              <a:endParaRPr lang="en-US" b="1" dirty="0"/>
            </a:p>
          </p:txBody>
        </p:sp>
        <p:sp>
          <p:nvSpPr>
            <p:cNvPr id="8" name="Oval 7"/>
            <p:cNvSpPr/>
            <p:nvPr/>
          </p:nvSpPr>
          <p:spPr>
            <a:xfrm>
              <a:off x="5943600" y="1733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Deng</a:t>
              </a:r>
              <a:endParaRPr lang="en-US" b="1" dirty="0"/>
            </a:p>
          </p:txBody>
        </p:sp>
        <p:sp>
          <p:nvSpPr>
            <p:cNvPr id="9" name="Oval 8"/>
            <p:cNvSpPr/>
            <p:nvPr/>
          </p:nvSpPr>
          <p:spPr>
            <a:xfrm>
              <a:off x="609600" y="28003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Myron</a:t>
              </a:r>
              <a:endParaRPr lang="en-US" b="1" dirty="0"/>
            </a:p>
          </p:txBody>
        </p:sp>
        <p:sp>
          <p:nvSpPr>
            <p:cNvPr id="10" name="Oval 9"/>
            <p:cNvSpPr/>
            <p:nvPr/>
          </p:nvSpPr>
          <p:spPr>
            <a:xfrm>
              <a:off x="5943600" y="2775362"/>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Rosalind</a:t>
              </a:r>
              <a:endParaRPr lang="en-US" b="1" dirty="0"/>
            </a:p>
          </p:txBody>
        </p:sp>
        <p:sp>
          <p:nvSpPr>
            <p:cNvPr id="11" name="Oval 10"/>
            <p:cNvSpPr/>
            <p:nvPr/>
          </p:nvSpPr>
          <p:spPr>
            <a:xfrm>
              <a:off x="2743200" y="28003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Albert</a:t>
              </a:r>
              <a:endParaRPr lang="en-US" b="1" dirty="0"/>
            </a:p>
          </p:txBody>
        </p:sp>
        <p:cxnSp>
          <p:nvCxnSpPr>
            <p:cNvPr id="12" name="Straight Connector 11"/>
            <p:cNvCxnSpPr>
              <a:stCxn id="5" idx="4"/>
              <a:endCxn id="7" idx="0"/>
            </p:cNvCxnSpPr>
            <p:nvPr/>
          </p:nvCxnSpPr>
          <p:spPr>
            <a:xfrm>
              <a:off x="4648200" y="104775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0"/>
              <a:endCxn id="8" idx="0"/>
            </p:cNvCxnSpPr>
            <p:nvPr/>
          </p:nvCxnSpPr>
          <p:spPr>
            <a:xfrm rot="5400000" flipH="1" flipV="1">
              <a:off x="4648200" y="-400050"/>
              <a:ext cx="12700" cy="4267200"/>
            </a:xfrm>
            <a:prstGeom prst="bentConnector3">
              <a:avLst>
                <a:gd name="adj1" fmla="val 1800000"/>
              </a:avLst>
            </a:prstGeom>
            <a:ln w="28575"/>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9" idx="0"/>
              <a:endCxn id="11" idx="0"/>
            </p:cNvCxnSpPr>
            <p:nvPr/>
          </p:nvCxnSpPr>
          <p:spPr>
            <a:xfrm rot="5400000" flipH="1" flipV="1">
              <a:off x="2514600" y="1733550"/>
              <a:ext cx="12700" cy="2133600"/>
            </a:xfrm>
            <a:prstGeom prst="bentConnector3">
              <a:avLst>
                <a:gd name="adj1" fmla="val 1800000"/>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p:cNvCxnSpPr>
            <p:nvPr/>
          </p:nvCxnSpPr>
          <p:spPr>
            <a:xfrm>
              <a:off x="2514600" y="219075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4"/>
              <a:endCxn id="10" idx="0"/>
            </p:cNvCxnSpPr>
            <p:nvPr/>
          </p:nvCxnSpPr>
          <p:spPr>
            <a:xfrm>
              <a:off x="6781800" y="2190750"/>
              <a:ext cx="0" cy="58461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7" name="Line Callout 1 16"/>
          <p:cNvSpPr/>
          <p:nvPr/>
        </p:nvSpPr>
        <p:spPr>
          <a:xfrm>
            <a:off x="6553200" y="1047750"/>
            <a:ext cx="2133600" cy="609600"/>
          </a:xfrm>
          <a:prstGeom prst="borderCallout1">
            <a:avLst>
              <a:gd name="adj1" fmla="val 47693"/>
              <a:gd name="adj2" fmla="val -951"/>
              <a:gd name="adj3" fmla="val 69828"/>
              <a:gd name="adj4" fmla="val -508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Does not report to any employee</a:t>
            </a:r>
            <a:endParaRPr lang="en-US" dirty="0">
              <a:solidFill>
                <a:schemeClr val="tx1"/>
              </a:solidFill>
            </a:endParaRPr>
          </a:p>
        </p:txBody>
      </p:sp>
      <p:sp>
        <p:nvSpPr>
          <p:cNvPr id="18" name="Line Callout 1 17"/>
          <p:cNvSpPr/>
          <p:nvPr/>
        </p:nvSpPr>
        <p:spPr>
          <a:xfrm>
            <a:off x="3648830" y="4324350"/>
            <a:ext cx="2133600" cy="609600"/>
          </a:xfrm>
          <a:prstGeom prst="borderCallout1">
            <a:avLst>
              <a:gd name="adj1" fmla="val 940"/>
              <a:gd name="adj2" fmla="val 49698"/>
              <a:gd name="adj3" fmla="val -39263"/>
              <a:gd name="adj4" fmla="val 326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Has no subordinates</a:t>
            </a:r>
            <a:endParaRPr lang="en-US" dirty="0">
              <a:solidFill>
                <a:schemeClr val="tx1"/>
              </a:solidFill>
            </a:endParaRPr>
          </a:p>
        </p:txBody>
      </p:sp>
    </p:spTree>
    <p:extLst>
      <p:ext uri="{BB962C8B-B14F-4D97-AF65-F5344CB8AC3E}">
        <p14:creationId xmlns:p14="http://schemas.microsoft.com/office/powerpoint/2010/main" val="34756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3640" y="133350"/>
            <a:ext cx="4853316" cy="646331"/>
          </a:xfrm>
          <a:prstGeom prst="rect">
            <a:avLst/>
          </a:prstGeom>
          <a:noFill/>
        </p:spPr>
        <p:txBody>
          <a:bodyPr wrap="none" rtlCol="0">
            <a:spAutoFit/>
          </a:bodyPr>
          <a:lstStyle/>
          <a:p>
            <a:r>
              <a:rPr lang="en-US" sz="3600" dirty="0" smtClean="0">
                <a:solidFill>
                  <a:schemeClr val="accent6">
                    <a:lumMod val="75000"/>
                  </a:schemeClr>
                </a:solidFill>
                <a:latin typeface="Arial Black" pitchFamily="34" charset="0"/>
              </a:rPr>
              <a:t>Unary</a:t>
            </a:r>
            <a:r>
              <a:rPr lang="en-US" sz="3600" dirty="0" smtClean="0">
                <a:latin typeface="Arial Black" pitchFamily="34" charset="0"/>
              </a:rPr>
              <a:t> relationship</a:t>
            </a:r>
            <a:endParaRPr lang="en-US" sz="3600" dirty="0">
              <a:latin typeface="Arial Black" pitchFamily="34" charset="0"/>
            </a:endParaRPr>
          </a:p>
        </p:txBody>
      </p:sp>
      <p:pic>
        <p:nvPicPr>
          <p:cNvPr id="501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028950"/>
            <a:ext cx="4748065"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8" name="Group 7"/>
          <p:cNvGrpSpPr/>
          <p:nvPr/>
        </p:nvGrpSpPr>
        <p:grpSpPr>
          <a:xfrm>
            <a:off x="1717576" y="1023862"/>
            <a:ext cx="4835624" cy="1476638"/>
            <a:chOff x="609600" y="590550"/>
            <a:chExt cx="7010400" cy="2667000"/>
          </a:xfrm>
        </p:grpSpPr>
        <p:sp>
          <p:nvSpPr>
            <p:cNvPr id="9" name="Oval 8"/>
            <p:cNvSpPr/>
            <p:nvPr/>
          </p:nvSpPr>
          <p:spPr>
            <a:xfrm>
              <a:off x="3703155" y="590550"/>
              <a:ext cx="188162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Michelle</a:t>
              </a:r>
              <a:endParaRPr lang="en-US" sz="1400" b="1" dirty="0"/>
            </a:p>
          </p:txBody>
        </p:sp>
        <p:sp>
          <p:nvSpPr>
            <p:cNvPr id="10" name="Oval 9"/>
            <p:cNvSpPr/>
            <p:nvPr/>
          </p:nvSpPr>
          <p:spPr>
            <a:xfrm>
              <a:off x="1676400" y="1733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David</a:t>
              </a:r>
              <a:endParaRPr lang="en-US" sz="1400" b="1" dirty="0"/>
            </a:p>
          </p:txBody>
        </p:sp>
        <p:sp>
          <p:nvSpPr>
            <p:cNvPr id="11" name="Oval 10"/>
            <p:cNvSpPr/>
            <p:nvPr/>
          </p:nvSpPr>
          <p:spPr>
            <a:xfrm>
              <a:off x="3810000" y="1733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Melissa</a:t>
              </a:r>
              <a:endParaRPr lang="en-US" sz="1400" b="1" dirty="0"/>
            </a:p>
          </p:txBody>
        </p:sp>
        <p:sp>
          <p:nvSpPr>
            <p:cNvPr id="12" name="Oval 11"/>
            <p:cNvSpPr/>
            <p:nvPr/>
          </p:nvSpPr>
          <p:spPr>
            <a:xfrm>
              <a:off x="5943600" y="17335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Deng</a:t>
              </a:r>
              <a:endParaRPr lang="en-US" sz="1400" b="1" dirty="0"/>
            </a:p>
          </p:txBody>
        </p:sp>
        <p:sp>
          <p:nvSpPr>
            <p:cNvPr id="13" name="Oval 12"/>
            <p:cNvSpPr/>
            <p:nvPr/>
          </p:nvSpPr>
          <p:spPr>
            <a:xfrm>
              <a:off x="609600" y="28003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Myron</a:t>
              </a:r>
              <a:endParaRPr lang="en-US" sz="1400" b="1" dirty="0"/>
            </a:p>
          </p:txBody>
        </p:sp>
        <p:sp>
          <p:nvSpPr>
            <p:cNvPr id="14" name="Oval 13"/>
            <p:cNvSpPr/>
            <p:nvPr/>
          </p:nvSpPr>
          <p:spPr>
            <a:xfrm>
              <a:off x="5943600" y="2775362"/>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Rosalind</a:t>
              </a:r>
              <a:endParaRPr lang="en-US" sz="1400" b="1" dirty="0"/>
            </a:p>
          </p:txBody>
        </p:sp>
        <p:sp>
          <p:nvSpPr>
            <p:cNvPr id="15" name="Oval 14"/>
            <p:cNvSpPr/>
            <p:nvPr/>
          </p:nvSpPr>
          <p:spPr>
            <a:xfrm>
              <a:off x="2743200" y="280035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Albert</a:t>
              </a:r>
              <a:endParaRPr lang="en-US" sz="1400" b="1" dirty="0"/>
            </a:p>
          </p:txBody>
        </p:sp>
        <p:cxnSp>
          <p:nvCxnSpPr>
            <p:cNvPr id="16" name="Straight Connector 15"/>
            <p:cNvCxnSpPr>
              <a:stCxn id="9" idx="4"/>
              <a:endCxn id="11" idx="0"/>
            </p:cNvCxnSpPr>
            <p:nvPr/>
          </p:nvCxnSpPr>
          <p:spPr>
            <a:xfrm>
              <a:off x="4643965" y="1047750"/>
              <a:ext cx="4235"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0"/>
              <a:endCxn id="12" idx="0"/>
            </p:cNvCxnSpPr>
            <p:nvPr/>
          </p:nvCxnSpPr>
          <p:spPr>
            <a:xfrm rot="5400000" flipH="1" flipV="1">
              <a:off x="4648200" y="-400050"/>
              <a:ext cx="12700" cy="4267200"/>
            </a:xfrm>
            <a:prstGeom prst="bentConnector3">
              <a:avLst>
                <a:gd name="adj1" fmla="val 1800000"/>
              </a:avLst>
            </a:prstGeom>
            <a:ln w="28575"/>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3" idx="0"/>
              <a:endCxn id="15" idx="0"/>
            </p:cNvCxnSpPr>
            <p:nvPr/>
          </p:nvCxnSpPr>
          <p:spPr>
            <a:xfrm rot="5400000" flipH="1" flipV="1">
              <a:off x="2514600" y="1733550"/>
              <a:ext cx="12700" cy="2133600"/>
            </a:xfrm>
            <a:prstGeom prst="bentConnector3">
              <a:avLst>
                <a:gd name="adj1" fmla="val 1800000"/>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4"/>
            </p:cNvCxnSpPr>
            <p:nvPr/>
          </p:nvCxnSpPr>
          <p:spPr>
            <a:xfrm>
              <a:off x="2514600" y="219075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a:endCxn id="14" idx="0"/>
            </p:cNvCxnSpPr>
            <p:nvPr/>
          </p:nvCxnSpPr>
          <p:spPr>
            <a:xfrm>
              <a:off x="6781800" y="2190750"/>
              <a:ext cx="0" cy="584612"/>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501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62250"/>
            <a:ext cx="3076575"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70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fade">
                                      <p:cBhvr>
                                        <p:cTn id="7"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1950"/>
            <a:ext cx="3978330"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Line Callout 1 3"/>
          <p:cNvSpPr/>
          <p:nvPr/>
        </p:nvSpPr>
        <p:spPr>
          <a:xfrm>
            <a:off x="5486400" y="666750"/>
            <a:ext cx="2743200" cy="990600"/>
          </a:xfrm>
          <a:prstGeom prst="borderCallout1">
            <a:avLst>
              <a:gd name="adj1" fmla="val 46193"/>
              <a:gd name="adj2" fmla="val 676"/>
              <a:gd name="adj3" fmla="val 92542"/>
              <a:gd name="adj4" fmla="val -3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 employee might be the manager of zero or many employees</a:t>
            </a:r>
          </a:p>
        </p:txBody>
      </p:sp>
      <p:sp>
        <p:nvSpPr>
          <p:cNvPr id="6" name="Line Callout 1 5"/>
          <p:cNvSpPr/>
          <p:nvPr/>
        </p:nvSpPr>
        <p:spPr>
          <a:xfrm>
            <a:off x="4876800" y="3220995"/>
            <a:ext cx="2743200" cy="990600"/>
          </a:xfrm>
          <a:prstGeom prst="borderCallout1">
            <a:avLst>
              <a:gd name="adj1" fmla="val 46193"/>
              <a:gd name="adj2" fmla="val 676"/>
              <a:gd name="adj3" fmla="val -6003"/>
              <a:gd name="adj4" fmla="val -2932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 employee might be the </a:t>
            </a:r>
            <a:r>
              <a:rPr lang="en-US" dirty="0" smtClean="0">
                <a:solidFill>
                  <a:schemeClr val="tx1"/>
                </a:solidFill>
              </a:rPr>
              <a:t>subordinate of zero or one employee</a:t>
            </a:r>
            <a:endParaRPr lang="en-US" dirty="0">
              <a:solidFill>
                <a:schemeClr val="tx1"/>
              </a:solidFill>
            </a:endParaRPr>
          </a:p>
        </p:txBody>
      </p:sp>
    </p:spTree>
    <p:extLst>
      <p:ext uri="{BB962C8B-B14F-4D97-AF65-F5344CB8AC3E}">
        <p14:creationId xmlns:p14="http://schemas.microsoft.com/office/powerpoint/2010/main" val="27410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42950"/>
            <a:ext cx="7010400" cy="35052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World</a:t>
            </a:r>
            <a:endParaRPr lang="en-US" b="1" dirty="0">
              <a:solidFill>
                <a:schemeClr val="bg1"/>
              </a:solidFill>
            </a:endParaRPr>
          </a:p>
        </p:txBody>
      </p:sp>
      <p:sp>
        <p:nvSpPr>
          <p:cNvPr id="3" name="Rectangle 2"/>
          <p:cNvSpPr/>
          <p:nvPr/>
        </p:nvSpPr>
        <p:spPr>
          <a:xfrm>
            <a:off x="1143000" y="1228850"/>
            <a:ext cx="2133600" cy="2667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Americas</a:t>
            </a:r>
            <a:endParaRPr lang="en-US" b="1" dirty="0">
              <a:solidFill>
                <a:schemeClr val="bg1"/>
              </a:solidFill>
            </a:endParaRPr>
          </a:p>
        </p:txBody>
      </p:sp>
      <p:sp>
        <p:nvSpPr>
          <p:cNvPr id="4" name="Rectangle 3"/>
          <p:cNvSpPr/>
          <p:nvPr/>
        </p:nvSpPr>
        <p:spPr>
          <a:xfrm>
            <a:off x="1219200" y="1828800"/>
            <a:ext cx="1905000" cy="66675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North America</a:t>
            </a:r>
            <a:endParaRPr lang="en-US" b="1" dirty="0">
              <a:solidFill>
                <a:schemeClr val="bg1"/>
              </a:solidFill>
            </a:endParaRPr>
          </a:p>
        </p:txBody>
      </p:sp>
      <p:sp>
        <p:nvSpPr>
          <p:cNvPr id="7" name="Rectangle 6"/>
          <p:cNvSpPr/>
          <p:nvPr/>
        </p:nvSpPr>
        <p:spPr>
          <a:xfrm>
            <a:off x="1221179" y="2800350"/>
            <a:ext cx="1905000" cy="66675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South America</a:t>
            </a:r>
            <a:endParaRPr lang="en-US" b="1" dirty="0">
              <a:solidFill>
                <a:schemeClr val="bg1"/>
              </a:solidFill>
            </a:endParaRPr>
          </a:p>
        </p:txBody>
      </p:sp>
      <p:sp>
        <p:nvSpPr>
          <p:cNvPr id="8" name="Rectangle 7"/>
          <p:cNvSpPr/>
          <p:nvPr/>
        </p:nvSpPr>
        <p:spPr>
          <a:xfrm>
            <a:off x="3505201" y="1238250"/>
            <a:ext cx="2209800" cy="2667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EMEA</a:t>
            </a:r>
            <a:endParaRPr lang="en-US" b="1" dirty="0">
              <a:solidFill>
                <a:schemeClr val="bg1"/>
              </a:solidFill>
            </a:endParaRPr>
          </a:p>
        </p:txBody>
      </p:sp>
      <p:sp>
        <p:nvSpPr>
          <p:cNvPr id="9" name="Rectangle 8"/>
          <p:cNvSpPr/>
          <p:nvPr/>
        </p:nvSpPr>
        <p:spPr>
          <a:xfrm>
            <a:off x="3581400" y="1828800"/>
            <a:ext cx="1905000" cy="43815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Europe</a:t>
            </a:r>
            <a:endParaRPr lang="en-US" b="1" dirty="0">
              <a:solidFill>
                <a:schemeClr val="bg1"/>
              </a:solidFill>
            </a:endParaRPr>
          </a:p>
        </p:txBody>
      </p:sp>
      <p:sp>
        <p:nvSpPr>
          <p:cNvPr id="10" name="Rectangle 9"/>
          <p:cNvSpPr/>
          <p:nvPr/>
        </p:nvSpPr>
        <p:spPr>
          <a:xfrm>
            <a:off x="3583379" y="2454975"/>
            <a:ext cx="1905000" cy="4572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Middle East</a:t>
            </a:r>
            <a:endParaRPr lang="en-US" b="1" dirty="0">
              <a:solidFill>
                <a:schemeClr val="bg1"/>
              </a:solidFill>
            </a:endParaRPr>
          </a:p>
        </p:txBody>
      </p:sp>
      <p:sp>
        <p:nvSpPr>
          <p:cNvPr id="11" name="Rectangle 10"/>
          <p:cNvSpPr/>
          <p:nvPr/>
        </p:nvSpPr>
        <p:spPr>
          <a:xfrm>
            <a:off x="3613068" y="3105150"/>
            <a:ext cx="1905000" cy="4572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Africa</a:t>
            </a:r>
            <a:endParaRPr lang="en-US" b="1" dirty="0">
              <a:solidFill>
                <a:schemeClr val="bg1"/>
              </a:solidFill>
            </a:endParaRPr>
          </a:p>
        </p:txBody>
      </p:sp>
      <p:sp>
        <p:nvSpPr>
          <p:cNvPr id="12" name="Rectangle 11"/>
          <p:cNvSpPr/>
          <p:nvPr/>
        </p:nvSpPr>
        <p:spPr>
          <a:xfrm>
            <a:off x="5867400" y="1248887"/>
            <a:ext cx="1905000" cy="10180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Asia</a:t>
            </a:r>
            <a:endParaRPr lang="en-US" b="1" dirty="0">
              <a:solidFill>
                <a:schemeClr val="bg1"/>
              </a:solidFill>
            </a:endParaRPr>
          </a:p>
        </p:txBody>
      </p:sp>
      <p:sp>
        <p:nvSpPr>
          <p:cNvPr id="13" name="Rectangle 12"/>
          <p:cNvSpPr/>
          <p:nvPr/>
        </p:nvSpPr>
        <p:spPr>
          <a:xfrm>
            <a:off x="5867400" y="2419350"/>
            <a:ext cx="1905000" cy="1143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smtClean="0">
                <a:solidFill>
                  <a:schemeClr val="bg1"/>
                </a:solidFill>
              </a:rPr>
              <a:t>Oceania</a:t>
            </a:r>
            <a:endParaRPr lang="en-US" b="1" dirty="0">
              <a:solidFill>
                <a:schemeClr val="bg1"/>
              </a:solidFill>
            </a:endParaRPr>
          </a:p>
        </p:txBody>
      </p:sp>
    </p:spTree>
    <p:extLst>
      <p:ext uri="{BB962C8B-B14F-4D97-AF65-F5344CB8AC3E}">
        <p14:creationId xmlns:p14="http://schemas.microsoft.com/office/powerpoint/2010/main" val="914342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895350"/>
            <a:ext cx="4452937" cy="31356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881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62685</TotalTime>
  <Words>2895</Words>
  <Application>Microsoft Macintosh PowerPoint</Application>
  <PresentationFormat>On-screen Show (16:9)</PresentationFormat>
  <Paragraphs>391</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 Black</vt:lpstr>
      <vt:lpstr>Calibri</vt:lpstr>
      <vt:lpstr>Courier New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Viswa Viswanathan</cp:lastModifiedBy>
  <cp:revision>849</cp:revision>
  <cp:lastPrinted>2015-11-02T22:27:02Z</cp:lastPrinted>
  <dcterms:created xsi:type="dcterms:W3CDTF">2013-08-01T19:11:04Z</dcterms:created>
  <dcterms:modified xsi:type="dcterms:W3CDTF">2016-07-08T16:35:32Z</dcterms:modified>
</cp:coreProperties>
</file>