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5F7-147A-A0BE-3F84-2D6F672B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65458-41A1-F5EA-D48B-9C106EA34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1E72-2E0B-36E9-A200-DC426131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6C37-D8F2-DC4E-6C1F-25F60EA6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67C6-EC0A-B4D8-1BCF-C4B9F4B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3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9816-7E67-D39F-216E-0B547EA7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C13E-4FF8-48CB-6F95-700E9D45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850D-CDB5-13CB-A982-44ADEC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769F-CB6F-6CF4-5378-FCD45E2C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E3AD-D543-C80C-64B7-80F4E8F5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080F9-F5CA-AAC1-665E-4DB543B5E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7C7B-68BC-3077-E223-7C6896A0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6F73-F76A-AA00-71A6-205EF26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397B-7162-58B6-529B-3D54D93F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677B-2534-DEB9-A84D-4855F7A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1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33A5-8A4E-3811-6E7E-1EC87D57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E311-9F40-9310-EC2D-56261110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28A1-ECE0-6775-61D4-C74DF698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C542-C786-B818-3E7E-6417D061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ED70-3911-6427-4709-9BB254C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46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503C-3202-7E65-E48A-ED44B72D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7406-7AF0-41E6-CDA2-865752DC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B6C8-370F-343A-1919-FBBB46A2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82DA-73A5-B594-9D98-92B14C05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50C6-C50C-D0F3-3336-C06AC72B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8936-D30E-CA82-8C97-6418E432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0439-AAC6-33CE-4F9C-19DE8686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0F4B-3D4F-65BE-4ABC-6E2E8AD9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402DE-AB4E-8A9D-6844-FAA47E7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4FAF-E70C-AC2C-D79C-B63AA9D7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8D0A-2485-3642-F567-7BB5054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DA1-9563-F9CB-6A06-699BB80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DFB-AB8B-842F-C220-B62FFEA1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9DB2-A861-698B-3A25-0AE1C60E2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F1BCE-3C54-2DD4-013B-6D9B6B2E9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FB2C3-92D4-A985-6CCB-02BB84108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94DE-D4B1-FF0B-C695-4EFD889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9B7A5-5A4B-7DDF-6E2B-BD7729C8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50D94-FC19-EE11-48E0-650E7A72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069D-3662-1668-C577-15588EBE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F925E-71B4-BA38-0F39-FB13F9C6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AE86F-BA8F-826E-C0DB-940EB0F4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1BBE2-83CA-D30C-A39F-50C91651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06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6EEFD-A673-0516-70E3-72CED86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470AD-C519-6115-176F-F9722444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78630-7DA1-BE8F-DB2E-6E000255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5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B871-D432-9842-54FD-73827EF2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31BB-F566-872E-93B8-CD6C9DDB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D7DE-285E-D26F-74AA-C8099060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7D94D-65B9-2D24-0104-B205657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6912C-4794-1125-D548-533D60F9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9931-D098-5C9F-ED8F-B7DD8AA3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0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1C5-0289-9F49-53F2-49331CA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F3E05-7B4E-F055-CBC2-E6F27C764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740E7-E093-A00C-DEB6-3A8A2924C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9BA0-F998-B152-1732-70AE4E7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184C-EB02-BEE9-4075-09FE1989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8C094-08C8-70A9-E00A-7466A1D7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29000-F180-9DED-4C26-1484F5DC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A7D9-1FB8-E18B-26FE-DEF59108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6A8E-CAE3-518D-C56F-2D4A4812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0BB2-E6E5-4DAD-8C58-B52C9642C80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FD3C-AB55-29F3-742F-006F5856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00CD-1044-05EB-7219-A31F4294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3B1D-B884-46C9-AF82-5212188D8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E4A2-890A-8C62-C6B1-331979AE7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Haettenschweiler" panose="020B0706040902060204" pitchFamily="34" charset="0"/>
              </a:rPr>
              <a:t>SOS’24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ADC30-B6B7-AC89-0F29-DCEF8C755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Mentor : Ankith Kumar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2F495-A19C-2918-55A0-C4A888CFF8CA}"/>
              </a:ext>
            </a:extLst>
          </p:cNvPr>
          <p:cNvSpPr txBox="1"/>
          <p:nvPr/>
        </p:nvSpPr>
        <p:spPr>
          <a:xfrm>
            <a:off x="9488129" y="5791200"/>
            <a:ext cx="252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-Vivek Vardhan K</a:t>
            </a:r>
          </a:p>
        </p:txBody>
      </p:sp>
    </p:spTree>
    <p:extLst>
      <p:ext uri="{BB962C8B-B14F-4D97-AF65-F5344CB8AC3E}">
        <p14:creationId xmlns:p14="http://schemas.microsoft.com/office/powerpoint/2010/main" val="325027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BD14E-525B-9BE1-BEE9-3876EBB1C8EB}"/>
              </a:ext>
            </a:extLst>
          </p:cNvPr>
          <p:cNvSpPr txBox="1"/>
          <p:nvPr/>
        </p:nvSpPr>
        <p:spPr>
          <a:xfrm>
            <a:off x="2222090" y="186813"/>
            <a:ext cx="72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Discrete Probability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7CC5-76C4-D85F-25F5-6840869E81A1}"/>
              </a:ext>
            </a:extLst>
          </p:cNvPr>
          <p:cNvSpPr txBox="1"/>
          <p:nvPr/>
        </p:nvSpPr>
        <p:spPr>
          <a:xfrm>
            <a:off x="383458" y="904568"/>
            <a:ext cx="11444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Probability Distribution:</a:t>
            </a:r>
            <a:r>
              <a:rPr lang="en-US" sz="2800" dirty="0"/>
              <a:t> Describes how the probabilities are distributed over the values of a random variable.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Independent Events:</a:t>
            </a:r>
            <a:r>
              <a:rPr lang="en-US" sz="2800" dirty="0"/>
              <a:t> Two events are independent if the occurrence of one does not affect the probability of the other.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Random Variables:</a:t>
            </a:r>
            <a:r>
              <a:rPr lang="en-US" sz="2800" dirty="0"/>
              <a:t> Numerical outcomes of random phenomena, used to model uncertainties in cryptographic processes.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678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203C1-00B3-B1BA-3998-35141CE44C01}"/>
              </a:ext>
            </a:extLst>
          </p:cNvPr>
          <p:cNvSpPr txBox="1"/>
          <p:nvPr/>
        </p:nvSpPr>
        <p:spPr>
          <a:xfrm>
            <a:off x="2989006" y="235974"/>
            <a:ext cx="611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One Time Pad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BD70A-3A09-DD0D-ABD5-E9018FE3E553}"/>
              </a:ext>
            </a:extLst>
          </p:cNvPr>
          <p:cNvSpPr txBox="1"/>
          <p:nvPr/>
        </p:nvSpPr>
        <p:spPr>
          <a:xfrm>
            <a:off x="285135" y="1022555"/>
            <a:ext cx="116020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Construction:</a:t>
            </a:r>
            <a:r>
              <a:rPr lang="en-US" sz="2800" dirty="0"/>
              <a:t> Uses a random key that is as long as the message itself, and the key is used only once.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Perfect Secrecy:</a:t>
            </a:r>
            <a:r>
              <a:rPr lang="en-US" sz="2800" dirty="0"/>
              <a:t> If the key is truly random and used only once, the ciphertext provides no information about the plaintext.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Challenges:</a:t>
            </a:r>
            <a:r>
              <a:rPr lang="en-US" sz="2800" dirty="0"/>
              <a:t> Practical implementation difficulties due to key distribution and management.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61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08BF9-D1D7-BDEC-27BC-E0DBB47FAE7D}"/>
              </a:ext>
            </a:extLst>
          </p:cNvPr>
          <p:cNvSpPr txBox="1"/>
          <p:nvPr/>
        </p:nvSpPr>
        <p:spPr>
          <a:xfrm>
            <a:off x="2654710" y="324465"/>
            <a:ext cx="677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Stream Cipher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50F41-0679-6657-324F-5F4C7BC5C2CF}"/>
              </a:ext>
            </a:extLst>
          </p:cNvPr>
          <p:cNvSpPr txBox="1"/>
          <p:nvPr/>
        </p:nvSpPr>
        <p:spPr>
          <a:xfrm>
            <a:off x="373626" y="1199535"/>
            <a:ext cx="11474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Pseudo-Random Generators (PRGs):</a:t>
            </a:r>
            <a:r>
              <a:rPr lang="en-US" sz="2800" dirty="0"/>
              <a:t> Generate a keystream from a small, secure seed, which is then XORed with the plaintext.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Examples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RC4:</a:t>
            </a:r>
            <a:r>
              <a:rPr lang="en-US" sz="2800" dirty="0"/>
              <a:t> Widely used in software applications but has known vulnerabilities.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Salsa20:</a:t>
            </a:r>
            <a:r>
              <a:rPr lang="en-US" sz="2800" dirty="0"/>
              <a:t> Designed for high performance and security.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Usage:</a:t>
            </a:r>
            <a:r>
              <a:rPr lang="en-US" sz="2800" dirty="0"/>
              <a:t> Ideal for real-time applications like secure voice and video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762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64F9F-44C2-77D6-0D79-CBC1CA981071}"/>
              </a:ext>
            </a:extLst>
          </p:cNvPr>
          <p:cNvSpPr txBox="1"/>
          <p:nvPr/>
        </p:nvSpPr>
        <p:spPr>
          <a:xfrm>
            <a:off x="2969342" y="176981"/>
            <a:ext cx="58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Block Ciphers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F1A3D-2CD3-EAF8-086B-EABC40EA771D}"/>
              </a:ext>
            </a:extLst>
          </p:cNvPr>
          <p:cNvSpPr txBox="1"/>
          <p:nvPr/>
        </p:nvSpPr>
        <p:spPr>
          <a:xfrm>
            <a:off x="432619" y="993058"/>
            <a:ext cx="11238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/>
              <a:t>Data Encryption Standard (DES):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Encrypts data in fixed-size blocks (64 bits) using a symmetric key algorithm.</a:t>
            </a:r>
            <a:endParaRPr lang="en-IN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Now considered insecure due to its short key length and susceptibility to brute force attacks.</a:t>
            </a:r>
            <a:endParaRPr lang="en-IN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800" dirty="0"/>
              <a:t>Advanced Encryption Standard (AES):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Replaced DES as the standard for encryption, offering greater security with 128, 192, or 256-bit keys.</a:t>
            </a:r>
            <a:endParaRPr lang="en-IN" sz="28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800" dirty="0"/>
              <a:t>Widely adopted in various applications, including SSL/TLS for secure web communication.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12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D3730-0912-B6D4-D22B-4D19F320BA6F}"/>
              </a:ext>
            </a:extLst>
          </p:cNvPr>
          <p:cNvSpPr txBox="1"/>
          <p:nvPr/>
        </p:nvSpPr>
        <p:spPr>
          <a:xfrm>
            <a:off x="3077497" y="157316"/>
            <a:ext cx="556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Data Integrity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9C24-6209-7D2C-E25D-C56493210B2B}"/>
              </a:ext>
            </a:extLst>
          </p:cNvPr>
          <p:cNvSpPr txBox="1"/>
          <p:nvPr/>
        </p:nvSpPr>
        <p:spPr>
          <a:xfrm>
            <a:off x="275303" y="1012723"/>
            <a:ext cx="11454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Importance:</a:t>
            </a:r>
            <a:r>
              <a:rPr lang="en-US" sz="2800" dirty="0"/>
              <a:t> Ensures that data has not been altered or tampered with during transmission or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Message Authentication Codes (MACs):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Uses a secret key to produce a small, fixed-size block of data (MAC) from the message.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Verifies both the data integrity and the authenticity of the message.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Hash Functions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Takes an input and produces a fixed-size string of bytes.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Examples:</a:t>
            </a:r>
            <a:r>
              <a:rPr lang="en-IN" sz="2800" dirty="0"/>
              <a:t> SHA-256, SHA-3.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Used in various applications, including digital signatures and data verification.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599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38E43-4418-9DAB-A3F7-E8B0F0E5F918}"/>
              </a:ext>
            </a:extLst>
          </p:cNvPr>
          <p:cNvSpPr txBox="1"/>
          <p:nvPr/>
        </p:nvSpPr>
        <p:spPr>
          <a:xfrm>
            <a:off x="3215148" y="265471"/>
            <a:ext cx="57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Authenticated Encryption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338C0-3821-2F3B-068B-6FCAC2C62DD7}"/>
              </a:ext>
            </a:extLst>
          </p:cNvPr>
          <p:cNvSpPr txBox="1"/>
          <p:nvPr/>
        </p:nvSpPr>
        <p:spPr>
          <a:xfrm>
            <a:off x="403123" y="1061884"/>
            <a:ext cx="114250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Combines encryption and authentication in a single step to ensure both confidentiality and integrity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Importance:</a:t>
            </a:r>
            <a:r>
              <a:rPr lang="en-US" sz="2800" dirty="0"/>
              <a:t> Protects against both passive and active attacks, ensuring that data is both encrypted and authenticated.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Standard Constructions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SSL/TLS:</a:t>
            </a:r>
            <a:r>
              <a:rPr lang="en-US" sz="2800" dirty="0"/>
              <a:t> Secures web communications by providing encrypted and authenticated 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IPsec:</a:t>
            </a:r>
            <a:r>
              <a:rPr lang="en-US" sz="2800" dirty="0"/>
              <a:t> Secures Internet Protocol (IP) communications by authenticating and encrypting each IP packet.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SSH:</a:t>
            </a:r>
            <a:r>
              <a:rPr lang="en-US" sz="2800" dirty="0"/>
              <a:t> Provides a secure channel over an unsecured network by encrypting and authenticating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47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B525B-D861-1F5A-2A6F-76B79AD1E7BC}"/>
              </a:ext>
            </a:extLst>
          </p:cNvPr>
          <p:cNvSpPr txBox="1"/>
          <p:nvPr/>
        </p:nvSpPr>
        <p:spPr>
          <a:xfrm>
            <a:off x="1838632" y="206477"/>
            <a:ext cx="820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Deriving Many keys from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55CA8-1C7E-0202-022C-619D76DD1694}"/>
              </a:ext>
            </a:extLst>
          </p:cNvPr>
          <p:cNvSpPr txBox="1"/>
          <p:nvPr/>
        </p:nvSpPr>
        <p:spPr>
          <a:xfrm>
            <a:off x="176981" y="914363"/>
            <a:ext cx="11710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Key Derivation Functions (KDF)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Generates multiple cryptographic keys from a single master key or password.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Ensures that derived keys are cryptographically strong and independent.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/>
              <a:t>Extract-then-Expand Paradigm: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Extract Phase:</a:t>
            </a:r>
            <a:r>
              <a:rPr lang="en-US" sz="2800" dirty="0"/>
              <a:t> Extracts randomness from the input key material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Expand Phase:</a:t>
            </a:r>
            <a:r>
              <a:rPr lang="en-US" sz="2800" dirty="0"/>
              <a:t> Expands the extracted randomness into multiple keys.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Examples:</a:t>
            </a:r>
            <a:r>
              <a:rPr lang="en-US" sz="2800" dirty="0"/>
              <a:t> HKDF (HMAC-based KDF), PBKDF2 (Password-Based KDF).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2D1D7-1752-A3FA-73E3-BBD8BB2B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Phase: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Extracts randomness from the input key material.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6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32B25-3CED-D692-473E-4BD11E7D9805}"/>
              </a:ext>
            </a:extLst>
          </p:cNvPr>
          <p:cNvSpPr txBox="1"/>
          <p:nvPr/>
        </p:nvSpPr>
        <p:spPr>
          <a:xfrm>
            <a:off x="1741714" y="337457"/>
            <a:ext cx="8708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Why do we need Cryptography?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FCE61-F13E-CF77-BE8F-FCC263C4D03D}"/>
              </a:ext>
            </a:extLst>
          </p:cNvPr>
          <p:cNvSpPr txBox="1"/>
          <p:nvPr/>
        </p:nvSpPr>
        <p:spPr>
          <a:xfrm>
            <a:off x="664029" y="1621971"/>
            <a:ext cx="104829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/>
              <a:t>Cryptography </a:t>
            </a:r>
            <a:r>
              <a:rPr lang="en-US" sz="2600" dirty="0"/>
              <a:t>is essential for securing data in our digital age , providing a foundation for secure communication and data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Data Integrity:</a:t>
            </a:r>
            <a:r>
              <a:rPr lang="en-US" sz="2600" dirty="0"/>
              <a:t> Ensures that information remains unchanged during transmission or storage, preventing unauthorized alterations.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Privacy Protection:</a:t>
            </a:r>
            <a:r>
              <a:rPr lang="en-US" sz="2600" dirty="0"/>
              <a:t> Keeps sensitive data confidential, safeguarding it from unauthorized access and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Access Control:</a:t>
            </a:r>
            <a:r>
              <a:rPr lang="en-US" sz="2600" dirty="0"/>
              <a:t> Prevents unauthorized users from accessing secure data, ensuring only intended recipients can read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Examples:</a:t>
            </a:r>
            <a:r>
              <a:rPr lang="en-US" sz="2600" dirty="0"/>
              <a:t> Data breaches in companies highlight the critical need for robust cryptographic solutions to protect customer information and corporate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165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E8B58-CD62-8C12-1EE7-867B75E8B8F9}"/>
              </a:ext>
            </a:extLst>
          </p:cNvPr>
          <p:cNvSpPr txBox="1"/>
          <p:nvPr/>
        </p:nvSpPr>
        <p:spPr>
          <a:xfrm>
            <a:off x="1143000" y="348343"/>
            <a:ext cx="994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Applications of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9274E-8659-217C-E175-AD66B0BEC1C0}"/>
              </a:ext>
            </a:extLst>
          </p:cNvPr>
          <p:cNvSpPr txBox="1"/>
          <p:nvPr/>
        </p:nvSpPr>
        <p:spPr>
          <a:xfrm>
            <a:off x="391886" y="1349829"/>
            <a:ext cx="11223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Anonymous Communication:</a:t>
            </a:r>
            <a:r>
              <a:rPr lang="en-US" sz="2800" dirty="0"/>
              <a:t> Tools like Tor enable users to communicate without revealing their identity, protecting privacy and free speech.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Digital Cash:</a:t>
            </a:r>
            <a:r>
              <a:rPr lang="en-US" sz="2800" dirty="0"/>
              <a:t> Cryptocurrencies like Bitcoin utilize cryptographic principles to secure transactions and control the creation of new units.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Secure Elections and Auctions:</a:t>
            </a:r>
            <a:r>
              <a:rPr lang="en-US" sz="2800" dirty="0"/>
              <a:t> Cryptographic protocols ensure the integrity and confidentiality of votes in electronic voting systems and secure bids in online auctions.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79DEE-266E-6DE2-475E-FAEEAF40ED73}"/>
              </a:ext>
            </a:extLst>
          </p:cNvPr>
          <p:cNvSpPr txBox="1"/>
          <p:nvPr/>
        </p:nvSpPr>
        <p:spPr>
          <a:xfrm>
            <a:off x="1284514" y="272143"/>
            <a:ext cx="9307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History of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D2E0E-4AAC-BD8C-6E62-379D83D356FF}"/>
              </a:ext>
            </a:extLst>
          </p:cNvPr>
          <p:cNvSpPr txBox="1"/>
          <p:nvPr/>
        </p:nvSpPr>
        <p:spPr>
          <a:xfrm>
            <a:off x="272143" y="1110343"/>
            <a:ext cx="11604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Early Methods:</a:t>
            </a:r>
            <a:r>
              <a:rPr lang="en-US" sz="2800" dirty="0"/>
              <a:t> Ancient civilizations used simple substitution and transposition ciphers to encode messages.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Key Milestones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The Enigma machine used by Germany during World War II represented a significant advancement in mechanical encryption.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/>
              <a:t>The development of public-key cryptography in the 1970s revolutionized secure communication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Evolution:</a:t>
            </a:r>
            <a:r>
              <a:rPr lang="en-US" sz="2800" dirty="0"/>
              <a:t> Modern cryptography has advanced to include sophisticated algorithms and protocols designed to protect digital information in various applications.</a:t>
            </a:r>
            <a:endParaRPr lang="en-IN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851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76831-AB63-D368-BC89-3025360714F6}"/>
              </a:ext>
            </a:extLst>
          </p:cNvPr>
          <p:cNvSpPr txBox="1"/>
          <p:nvPr/>
        </p:nvSpPr>
        <p:spPr>
          <a:xfrm>
            <a:off x="1170039" y="226142"/>
            <a:ext cx="977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Basic rules in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6B1D9-2F11-82DC-58BD-2DEFD536CC5C}"/>
              </a:ext>
            </a:extLst>
          </p:cNvPr>
          <p:cNvSpPr txBox="1"/>
          <p:nvPr/>
        </p:nvSpPr>
        <p:spPr>
          <a:xfrm>
            <a:off x="353961" y="1081548"/>
            <a:ext cx="11572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Confidentiality:</a:t>
            </a:r>
            <a:r>
              <a:rPr lang="en-US" sz="3200" dirty="0"/>
              <a:t> Ensuring that information is accessible only to those authorized to have access.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Integrity:</a:t>
            </a:r>
            <a:r>
              <a:rPr lang="en-US" sz="3200" dirty="0"/>
              <a:t> Maintaining the accuracy and completeness of data over its entire lifecycle.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Authentication:</a:t>
            </a:r>
            <a:r>
              <a:rPr lang="en-US" sz="3200" dirty="0"/>
              <a:t> Verifying the identity of users and devices before granting access to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b="1" dirty="0"/>
              <a:t>Non-repudiation:</a:t>
            </a:r>
            <a:r>
              <a:rPr lang="en-US" sz="3200" dirty="0"/>
              <a:t> Providing proof of the origin and integrity of data, preventing entities from denying their 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607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3602C-9C79-6F2E-D3EB-399687D21E02}"/>
              </a:ext>
            </a:extLst>
          </p:cNvPr>
          <p:cNvSpPr txBox="1"/>
          <p:nvPr/>
        </p:nvSpPr>
        <p:spPr>
          <a:xfrm>
            <a:off x="2064774" y="275303"/>
            <a:ext cx="7610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Types of Encryption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1647F-CF3B-473E-60B2-4DACCBCD0176}"/>
              </a:ext>
            </a:extLst>
          </p:cNvPr>
          <p:cNvSpPr txBox="1"/>
          <p:nvPr/>
        </p:nvSpPr>
        <p:spPr>
          <a:xfrm>
            <a:off x="383458" y="983189"/>
            <a:ext cx="114545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Symmetric Encryption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Uses the same key for both encryption and decryption, making it fast and efficient.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Examples:</a:t>
            </a:r>
            <a:r>
              <a:rPr lang="en-IN" sz="2800" dirty="0"/>
              <a:t> Advanced Encryption Standard (AES), Data Encryption Standard (DES).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Asymmetric Encryption: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Uses a pair of keys – a public key for encryption and a private key for decryption.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Provides enhanced security but is computationally more intensive.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800" b="1" dirty="0"/>
              <a:t>Examples:</a:t>
            </a:r>
            <a:r>
              <a:rPr lang="en-IN" sz="2800" dirty="0"/>
              <a:t> RSA, Elliptic Curve Cryptography (ECC).</a:t>
            </a:r>
          </a:p>
        </p:txBody>
      </p:sp>
    </p:spTree>
    <p:extLst>
      <p:ext uri="{BB962C8B-B14F-4D97-AF65-F5344CB8AC3E}">
        <p14:creationId xmlns:p14="http://schemas.microsoft.com/office/powerpoint/2010/main" val="10371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D5B2D-24A9-238D-2EEC-21419FF1DDA9}"/>
              </a:ext>
            </a:extLst>
          </p:cNvPr>
          <p:cNvSpPr txBox="1"/>
          <p:nvPr/>
        </p:nvSpPr>
        <p:spPr>
          <a:xfrm>
            <a:off x="2163097" y="285135"/>
            <a:ext cx="790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Classical Ciphers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5B219-A62B-3843-1FCC-85BB63F9B9F3}"/>
              </a:ext>
            </a:extLst>
          </p:cNvPr>
          <p:cNvSpPr txBox="1"/>
          <p:nvPr/>
        </p:nvSpPr>
        <p:spPr>
          <a:xfrm>
            <a:off x="314632" y="1248697"/>
            <a:ext cx="11611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Substitution Cipher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Replaces each letter of the plaintext with another letter according to a fixed system.</a:t>
            </a:r>
            <a:endParaRPr lang="en-I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Example:</a:t>
            </a:r>
            <a:r>
              <a:rPr lang="en-US" sz="2400" dirty="0"/>
              <a:t> The Caesar cipher shifts letters by a predetermined number of places.</a:t>
            </a:r>
            <a:endParaRPr lang="en-I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Breaking Method:</a:t>
            </a:r>
            <a:r>
              <a:rPr lang="en-US" sz="2400" dirty="0"/>
              <a:t> Frequency analysis can reveal the pattern and decrypt the message.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Caesar Cipher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Shifts each letter in the plaintext by a fixed number of positions down the alphabet.</a:t>
            </a:r>
            <a:endParaRPr lang="en-I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Simple to implement but easy to break with modern computational power.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Vigener Cipher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Uses a keyword to shift letters, creating a more complex encryption pattern.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Breaking Method:</a:t>
            </a:r>
            <a:r>
              <a:rPr lang="en-US" sz="2400" dirty="0"/>
              <a:t> Statistical analysis and pattern recognition can be used to crack the cipher.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488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74697-A334-E703-90AD-85E8EE5DE546}"/>
              </a:ext>
            </a:extLst>
          </p:cNvPr>
          <p:cNvSpPr txBox="1"/>
          <p:nvPr/>
        </p:nvSpPr>
        <p:spPr>
          <a:xfrm>
            <a:off x="2182761" y="235974"/>
            <a:ext cx="722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Advanced Classical Ciphers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29C0E-7F68-0BC6-3E16-68A9E1249529}"/>
              </a:ext>
            </a:extLst>
          </p:cNvPr>
          <p:cNvSpPr txBox="1"/>
          <p:nvPr/>
        </p:nvSpPr>
        <p:spPr>
          <a:xfrm>
            <a:off x="353961" y="882305"/>
            <a:ext cx="11484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Rotor Machines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Early mechanical encryption devices that used rotating disks to scramble plaintext.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Example:</a:t>
            </a:r>
            <a:r>
              <a:rPr lang="en-US" sz="2800" dirty="0"/>
              <a:t> The Enigma machine, which was used by the German military during World War II.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Data Encryption Standard (DES):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Developed in the 1970s as a federal standard for encrypting sensitive information.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Utilizes a 56-bit key and 16 rounds of encryption.</a:t>
            </a:r>
            <a:endParaRPr lang="en-IN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b="1" dirty="0"/>
              <a:t>Vulnerabilities:</a:t>
            </a:r>
            <a:r>
              <a:rPr lang="en-US" sz="2800" dirty="0"/>
              <a:t> Modern computing power can perform brute force attacks to break DES.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164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15C50-13B2-B97B-B509-9D27E4C9A3A6}"/>
              </a:ext>
            </a:extLst>
          </p:cNvPr>
          <p:cNvSpPr txBox="1"/>
          <p:nvPr/>
        </p:nvSpPr>
        <p:spPr>
          <a:xfrm>
            <a:off x="2556387" y="275303"/>
            <a:ext cx="696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Pseudo Randomness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959CF-8F5E-4385-E17A-51578BA72454}"/>
              </a:ext>
            </a:extLst>
          </p:cNvPr>
          <p:cNvSpPr txBox="1"/>
          <p:nvPr/>
        </p:nvSpPr>
        <p:spPr>
          <a:xfrm>
            <a:off x="314632" y="1042219"/>
            <a:ext cx="11611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Definition:</a:t>
            </a:r>
            <a:r>
              <a:rPr lang="en-US" sz="2800" dirty="0"/>
              <a:t> The generation of sequences of numbers that appear random but are generated by a deterministic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Importance in Cryptography:</a:t>
            </a:r>
            <a:r>
              <a:rPr lang="en-US" sz="2800" dirty="0"/>
              <a:t> Ensures the unpredictability of encryption keys and other cryptographic parameters, making it difficult for attackers to predict or reproduce the sequences.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40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42DB80-1EFB-4D37-8269-962D97C8B7D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1144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Haettenschweiler</vt:lpstr>
      <vt:lpstr>Poppins</vt:lpstr>
      <vt:lpstr>Wingdings</vt:lpstr>
      <vt:lpstr>Office Theme</vt:lpstr>
      <vt:lpstr>Terra</vt:lpstr>
      <vt:lpstr>SOS’24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vardhan</dc:creator>
  <cp:lastModifiedBy>Komarapu Vivek Vardhan</cp:lastModifiedBy>
  <cp:revision>1</cp:revision>
  <dcterms:created xsi:type="dcterms:W3CDTF">2024-07-28T18:08:36Z</dcterms:created>
  <dcterms:modified xsi:type="dcterms:W3CDTF">2024-09-28T15:53:52Z</dcterms:modified>
</cp:coreProperties>
</file>