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F2A068"/>
    <a:srgbClr val="8F29A7"/>
    <a:srgbClr val="FFCC99"/>
    <a:srgbClr val="336491"/>
    <a:srgbClr val="4C89C0"/>
    <a:srgbClr val="7AA7D0"/>
    <a:srgbClr val="AFCAE3"/>
    <a:srgbClr val="D1E1E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7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9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9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8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30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89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F345-AF4B-42C7-A9DC-70D710CF0D08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FAB7-D40F-4DBF-8B0D-CAA32787DF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jpeg"/><Relationship Id="rId15" Type="http://schemas.openxmlformats.org/officeDocument/2006/relationships/image" Target="../media/image11.jpe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ockchain Transaction Icon, Blockchain, Transaction, Crypto PNG  Transparent Image and Clipart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4" t="13333" r="11800" b="14134"/>
          <a:stretch/>
        </p:blipFill>
        <p:spPr bwMode="auto">
          <a:xfrm>
            <a:off x="2536032" y="61329"/>
            <a:ext cx="957326" cy="918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4463" y="84857"/>
            <a:ext cx="128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  <a:endParaRPr lang="en-GB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</a:p>
          <a:p>
            <a:pPr algn="ctr"/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GB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Parenthèses 104"/>
          <p:cNvSpPr/>
          <p:nvPr/>
        </p:nvSpPr>
        <p:spPr>
          <a:xfrm>
            <a:off x="4299690" y="267143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572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/sec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Bitcoin/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Stream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 flipV="1">
            <a:off x="3554524" y="572433"/>
            <a:ext cx="68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23099" y="2076734"/>
            <a:ext cx="2046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Window Manager</a:t>
            </a:r>
          </a:p>
        </p:txBody>
      </p:sp>
      <p:pic>
        <p:nvPicPr>
          <p:cNvPr id="2052" name="Picture 4" descr="Download Free Time management Juicy Fish Flat icon Icons in PNG &amp; SV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6" b="12590"/>
          <a:stretch/>
        </p:blipFill>
        <p:spPr bwMode="auto">
          <a:xfrm>
            <a:off x="2476428" y="1343186"/>
            <a:ext cx="1000868" cy="762917"/>
          </a:xfrm>
          <a:prstGeom prst="rect">
            <a:avLst/>
          </a:prstGeom>
          <a:noFill/>
          <a:ln>
            <a:solidFill>
              <a:srgbClr val="00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Parenthèses 110"/>
          <p:cNvSpPr/>
          <p:nvPr/>
        </p:nvSpPr>
        <p:spPr>
          <a:xfrm>
            <a:off x="192432" y="1305976"/>
            <a:ext cx="1476293" cy="700676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Windows1-hour/1-min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Out-of-order Handling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 flipV="1">
            <a:off x="1694910" y="1689192"/>
            <a:ext cx="68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79090" y="967116"/>
            <a:ext cx="1763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Budget </a:t>
            </a:r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Budget - Free business and finance ico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" t="5669" r="5028" b="6028"/>
          <a:stretch/>
        </p:blipFill>
        <p:spPr bwMode="auto">
          <a:xfrm>
            <a:off x="5097017" y="1238268"/>
            <a:ext cx="928028" cy="88334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Arc 114"/>
          <p:cNvSpPr/>
          <p:nvPr/>
        </p:nvSpPr>
        <p:spPr>
          <a:xfrm rot="9155233">
            <a:off x="3375532" y="599718"/>
            <a:ext cx="2346609" cy="1191322"/>
          </a:xfrm>
          <a:prstGeom prst="arc">
            <a:avLst/>
          </a:prstGeom>
          <a:ln w="28575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0" name="Connecteur droit avec flèche 119"/>
          <p:cNvCxnSpPr>
            <a:stCxn id="115" idx="0"/>
          </p:cNvCxnSpPr>
          <p:nvPr/>
        </p:nvCxnSpPr>
        <p:spPr>
          <a:xfrm flipV="1">
            <a:off x="4823078" y="1571206"/>
            <a:ext cx="246756" cy="152949"/>
          </a:xfrm>
          <a:prstGeom prst="straightConnector1">
            <a:avLst/>
          </a:prstGeom>
          <a:ln w="28575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26260" y="1632090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Info</a:t>
            </a:r>
          </a:p>
        </p:txBody>
      </p:sp>
      <p:sp>
        <p:nvSpPr>
          <p:cNvPr id="121" name="Parenthèses 120"/>
          <p:cNvSpPr/>
          <p:nvPr/>
        </p:nvSpPr>
        <p:spPr>
          <a:xfrm>
            <a:off x="6781017" y="1361972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𝜀 =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0.93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 Allocation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Calibration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 flipV="1">
            <a:off x="6050445" y="1674049"/>
            <a:ext cx="68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8" name="Picture 10" descr="Skeleton-Based ST-GCN for Human Action Recognition With Extended Skeleton Graph and Partitioning Strateg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0894" y="2565187"/>
            <a:ext cx="789558" cy="99484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78484" y="3432133"/>
            <a:ext cx="2196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Graph </a:t>
            </a:r>
            <a:r>
              <a:rPr lang="en-GB" sz="1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GB" sz="1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1760678" y="3062609"/>
            <a:ext cx="68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Parenthèses 124"/>
          <p:cNvSpPr/>
          <p:nvPr/>
        </p:nvSpPr>
        <p:spPr>
          <a:xfrm>
            <a:off x="235616" y="2667830"/>
            <a:ext cx="1476293" cy="700676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Node/Edge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Indexing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Arc 126"/>
          <p:cNvSpPr/>
          <p:nvPr/>
        </p:nvSpPr>
        <p:spPr>
          <a:xfrm rot="9155233">
            <a:off x="3394875" y="1969258"/>
            <a:ext cx="2346609" cy="1191322"/>
          </a:xfrm>
          <a:prstGeom prst="arc">
            <a:avLst/>
          </a:prstGeom>
          <a:ln w="28575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690380" y="3038991"/>
            <a:ext cx="8130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3078" y="3432133"/>
            <a:ext cx="1473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Accounting</a:t>
            </a:r>
          </a:p>
        </p:txBody>
      </p:sp>
      <p:pic>
        <p:nvPicPr>
          <p:cNvPr id="2060" name="Picture 12" descr="Security, banking, privacy, financial, money, protection, lock icon - 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99" y="2529647"/>
            <a:ext cx="942646" cy="94264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Connecteur droit avec flèche 127"/>
          <p:cNvCxnSpPr/>
          <p:nvPr/>
        </p:nvCxnSpPr>
        <p:spPr>
          <a:xfrm flipV="1">
            <a:off x="4792210" y="2967824"/>
            <a:ext cx="246756" cy="152949"/>
          </a:xfrm>
          <a:prstGeom prst="straightConnector1">
            <a:avLst/>
          </a:prstGeom>
          <a:ln w="28575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arenthèses 128"/>
          <p:cNvSpPr/>
          <p:nvPr/>
        </p:nvSpPr>
        <p:spPr>
          <a:xfrm>
            <a:off x="6797513" y="2717876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Tracking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Thresholds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6050445" y="3038991"/>
            <a:ext cx="68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 flipH="1">
            <a:off x="5540779" y="2152429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 flipH="1">
            <a:off x="2934440" y="991538"/>
            <a:ext cx="0" cy="324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>
            <a:off x="2940790" y="2325038"/>
            <a:ext cx="0" cy="324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4145" y="2175511"/>
            <a:ext cx="57579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𝜀</a:t>
            </a:r>
            <a:r>
              <a:rPr lang="en-GB" sz="900" b="1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𝑐𝑜𝑛𝑠𝑢𝑚𝑒𝑑</a:t>
            </a:r>
            <a:endParaRPr lang="en-GB" sz="9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2" name="Picture 14" descr="Pattern recognition - Free electronic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26" y="4147264"/>
            <a:ext cx="875825" cy="875825"/>
          </a:xfrm>
          <a:prstGeom prst="rect">
            <a:avLst/>
          </a:prstGeom>
          <a:noFill/>
          <a:ln>
            <a:solidFill>
              <a:srgbClr val="FF99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298198" y="4956733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Medium-term Pattern Detection</a:t>
            </a:r>
          </a:p>
        </p:txBody>
      </p:sp>
      <p:cxnSp>
        <p:nvCxnSpPr>
          <p:cNvPr id="139" name="Connecteur droit avec flèche 138"/>
          <p:cNvCxnSpPr>
            <a:endCxn id="2062" idx="0"/>
          </p:cNvCxnSpPr>
          <p:nvPr/>
        </p:nvCxnSpPr>
        <p:spPr>
          <a:xfrm>
            <a:off x="2964231" y="3701524"/>
            <a:ext cx="340908" cy="4457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3722677" y="4585176"/>
            <a:ext cx="468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Parenthèses 140"/>
          <p:cNvSpPr/>
          <p:nvPr/>
        </p:nvSpPr>
        <p:spPr>
          <a:xfrm>
            <a:off x="4204101" y="4269053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Patterns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GNN Processing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Connecteur droit avec flèche 141"/>
          <p:cNvCxnSpPr>
            <a:stCxn id="12" idx="2"/>
          </p:cNvCxnSpPr>
          <p:nvPr/>
        </p:nvCxnSpPr>
        <p:spPr>
          <a:xfrm>
            <a:off x="2976862" y="3709132"/>
            <a:ext cx="3324345" cy="5398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2" idx="2"/>
          </p:cNvCxnSpPr>
          <p:nvPr/>
        </p:nvCxnSpPr>
        <p:spPr>
          <a:xfrm flipH="1">
            <a:off x="1497692" y="3709132"/>
            <a:ext cx="1479170" cy="5146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91814" y="4730781"/>
            <a:ext cx="2093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Pattern </a:t>
            </a:r>
            <a:r>
              <a:rPr lang="en-GB" sz="1200" b="1" dirty="0" smtClean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GB" sz="1200" b="1"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4" name="Picture 16" descr="Pattern Recognition Icon: Over 4,292 Royalty-Free Licensable Stock  Illustrations &amp; Drawings | Shutterstoc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1726" r="1" b="8274"/>
          <a:stretch/>
        </p:blipFill>
        <p:spPr bwMode="auto">
          <a:xfrm>
            <a:off x="1465406" y="4402816"/>
            <a:ext cx="770331" cy="773915"/>
          </a:xfrm>
          <a:prstGeom prst="rect">
            <a:avLst/>
          </a:prstGeom>
          <a:noFill/>
          <a:ln>
            <a:solidFill>
              <a:srgbClr val="FF99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Parenthèses 146"/>
          <p:cNvSpPr/>
          <p:nvPr/>
        </p:nvSpPr>
        <p:spPr>
          <a:xfrm>
            <a:off x="7498071" y="3939116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Daily/Weekly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Profiles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Learning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Connecteur droit 147"/>
          <p:cNvCxnSpPr/>
          <p:nvPr/>
        </p:nvCxnSpPr>
        <p:spPr>
          <a:xfrm flipV="1">
            <a:off x="7034834" y="4275363"/>
            <a:ext cx="468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867587" y="3790111"/>
                <a:ext cx="4705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000" b="1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GB" sz="1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en-GB" sz="1000" b="1" i="1" baseline="30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𝒔𝒉𝒐𝒓𝒕</m:t>
                        </m:r>
                      </m:sup>
                    </m:sSubSup>
                  </m:oMath>
                </a14:m>
                <a:endParaRPr lang="en-GB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87" y="3790111"/>
                <a:ext cx="470513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544120" y="3854649"/>
                <a:ext cx="672492" cy="253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GB" sz="1000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  <m:sup>
                          <m:r>
                            <a:rPr lang="en-GB" sz="1000" b="1" i="0">
                              <a:latin typeface="Cambria Math" panose="02040503050406030204" pitchFamily="18" charset="0"/>
                            </a:rPr>
                            <m:t>𝐦𝐞𝐝𝐢𝐮𝐦</m:t>
                          </m:r>
                        </m:sup>
                      </m:sSubSup>
                    </m:oMath>
                  </m:oMathPara>
                </a14:m>
                <a:endParaRPr lang="en-GB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20" y="3854649"/>
                <a:ext cx="672492" cy="2537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4405672" y="3709132"/>
                <a:ext cx="500778" cy="283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en-GB" sz="1000" b="1" i="0">
                              <a:latin typeface="Cambria Math" panose="02040503050406030204" pitchFamily="18" charset="0"/>
                            </a:rPr>
                            <m:t>𝐥𝐨𝐧𝐠</m:t>
                          </m:r>
                        </m:sup>
                      </m:sSubSup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72" y="3709132"/>
                <a:ext cx="500778" cy="2836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690680" y="4164666"/>
            <a:ext cx="2119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Short-term Pattern Detection</a:t>
            </a:r>
          </a:p>
        </p:txBody>
      </p:sp>
      <p:pic>
        <p:nvPicPr>
          <p:cNvPr id="2066" name="Picture 18" descr="Pattern recognition - Free security ic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339" y="3910803"/>
            <a:ext cx="890815" cy="8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Connecteur droit 154"/>
          <p:cNvCxnSpPr/>
          <p:nvPr/>
        </p:nvCxnSpPr>
        <p:spPr>
          <a:xfrm flipV="1">
            <a:off x="1102164" y="4830729"/>
            <a:ext cx="32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Parenthèses 155"/>
          <p:cNvSpPr/>
          <p:nvPr/>
        </p:nvSpPr>
        <p:spPr>
          <a:xfrm>
            <a:off x="27029" y="4391558"/>
            <a:ext cx="1051076" cy="839768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Minute-level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Sequences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Alerts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𝑂(|𝐸 |</a:t>
            </a:r>
            <a:r>
              <a:rPr lang="en-GB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𝑤𝑖𝑛𝑑𝑜𝑤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068" name="Picture 20" descr="Fusion - Free education ic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24" y="6107831"/>
            <a:ext cx="718734" cy="71873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1855312" y="5863149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Fusion</a:t>
            </a: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1809977" y="5246604"/>
            <a:ext cx="515301" cy="7050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H="1">
            <a:off x="2393227" y="5162711"/>
            <a:ext cx="769013" cy="7893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 flipH="1">
            <a:off x="2544120" y="4985161"/>
            <a:ext cx="4140039" cy="9664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Arc 173"/>
          <p:cNvSpPr/>
          <p:nvPr/>
        </p:nvSpPr>
        <p:spPr>
          <a:xfrm rot="9155233">
            <a:off x="3392488" y="1969160"/>
            <a:ext cx="2346609" cy="1191322"/>
          </a:xfrm>
          <a:prstGeom prst="arc">
            <a:avLst/>
          </a:prstGeom>
          <a:ln w="28575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Connecteur droit avec flèche 174"/>
          <p:cNvCxnSpPr/>
          <p:nvPr/>
        </p:nvCxnSpPr>
        <p:spPr>
          <a:xfrm flipV="1">
            <a:off x="4789823" y="2967726"/>
            <a:ext cx="246756" cy="152949"/>
          </a:xfrm>
          <a:prstGeom prst="straightConnector1">
            <a:avLst/>
          </a:prstGeom>
          <a:ln w="28575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Arc 177"/>
          <p:cNvSpPr/>
          <p:nvPr/>
        </p:nvSpPr>
        <p:spPr>
          <a:xfrm rot="9155233">
            <a:off x="2618664" y="5058061"/>
            <a:ext cx="2346609" cy="1191322"/>
          </a:xfrm>
          <a:prstGeom prst="arc">
            <a:avLst/>
          </a:prstGeom>
          <a:ln w="28575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4015999" y="6056627"/>
            <a:ext cx="246756" cy="152949"/>
          </a:xfrm>
          <a:prstGeom prst="straightConnector1">
            <a:avLst/>
          </a:prstGeom>
          <a:ln w="28575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enthèses 180"/>
          <p:cNvSpPr/>
          <p:nvPr/>
        </p:nvSpPr>
        <p:spPr>
          <a:xfrm>
            <a:off x="67833" y="6020261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Patterns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GNN Processing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 flipV="1">
            <a:off x="1511129" y="6402306"/>
            <a:ext cx="432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7" name="Rectangle 1036"/>
          <p:cNvSpPr/>
          <p:nvPr/>
        </p:nvSpPr>
        <p:spPr>
          <a:xfrm>
            <a:off x="2748110" y="6071896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Complexity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1642682" y="551316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GB" sz="1000" b="1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𝑠ℎ𝑜𝑟𝑡</a:t>
            </a:r>
            <a:endParaRPr lang="en-GB" sz="1000" b="1" dirty="0"/>
          </a:p>
        </p:txBody>
      </p:sp>
      <p:sp>
        <p:nvSpPr>
          <p:cNvPr id="1039" name="Rectangle 1038"/>
          <p:cNvSpPr/>
          <p:nvPr/>
        </p:nvSpPr>
        <p:spPr>
          <a:xfrm>
            <a:off x="2371691" y="5266943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GB" sz="1000" b="1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𝑚𝑒𝑑𝑖𝑢𝑚</a:t>
            </a:r>
            <a:endParaRPr lang="en-GB" sz="1000" b="1" dirty="0"/>
          </a:p>
        </p:txBody>
      </p:sp>
      <p:sp>
        <p:nvSpPr>
          <p:cNvPr id="1040" name="Rectangle 1039"/>
          <p:cNvSpPr/>
          <p:nvPr/>
        </p:nvSpPr>
        <p:spPr>
          <a:xfrm>
            <a:off x="4257590" y="5229166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GB" sz="1000" b="1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𝑙𝑜𝑛𝑔</a:t>
            </a:r>
            <a:endParaRPr lang="en-GB" sz="1000" b="1" dirty="0"/>
          </a:p>
        </p:txBody>
      </p:sp>
      <p:pic>
        <p:nvPicPr>
          <p:cNvPr id="2070" name="Picture 22" descr="Privacy - Free security ic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75" y="5550944"/>
            <a:ext cx="873502" cy="8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/>
          <p:cNvSpPr/>
          <p:nvPr/>
        </p:nvSpPr>
        <p:spPr>
          <a:xfrm>
            <a:off x="4771610" y="5430571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Privacy </a:t>
            </a:r>
          </a:p>
          <a:p>
            <a:pPr algn="ctr"/>
            <a:r>
              <a:rPr lang="en-GB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GB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Parenthèses 192"/>
          <p:cNvSpPr/>
          <p:nvPr/>
        </p:nvSpPr>
        <p:spPr>
          <a:xfrm>
            <a:off x="5906832" y="6046331"/>
            <a:ext cx="1406677" cy="644407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Budget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Optimization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Connecteur droit 193"/>
          <p:cNvCxnSpPr>
            <a:endCxn id="193" idx="1"/>
          </p:cNvCxnSpPr>
          <p:nvPr/>
        </p:nvCxnSpPr>
        <p:spPr>
          <a:xfrm>
            <a:off x="5142145" y="6004590"/>
            <a:ext cx="764687" cy="363945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H="1">
            <a:off x="2751694" y="6772673"/>
            <a:ext cx="5436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flipV="1">
            <a:off x="8201409" y="6254638"/>
            <a:ext cx="0" cy="54459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4482760" y="6375149"/>
            <a:ext cx="5373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 ≤ 1.0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7735499" y="6360146"/>
            <a:ext cx="492443" cy="248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𝑃</a:t>
            </a:r>
            <a:r>
              <a:rPr lang="en-GB" sz="1000" baseline="-25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𝑓𝑢𝑠𝑒𝑑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72" name="Picture 24" descr="Payment Fraud Icon: Over 11,990 Royalty-Free Licensable Stock Illustrations  &amp; Drawings | Shutterstock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9881" r="10030" b="18031"/>
          <a:stretch/>
        </p:blipFill>
        <p:spPr bwMode="auto">
          <a:xfrm>
            <a:off x="7657491" y="5133527"/>
            <a:ext cx="1087833" cy="10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Rectangle 203"/>
          <p:cNvSpPr/>
          <p:nvPr/>
        </p:nvSpPr>
        <p:spPr>
          <a:xfrm>
            <a:off x="7247237" y="4956733"/>
            <a:ext cx="1908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Score Computation</a:t>
            </a:r>
          </a:p>
        </p:txBody>
      </p:sp>
      <p:cxnSp>
        <p:nvCxnSpPr>
          <p:cNvPr id="205" name="Connecteur droit 204"/>
          <p:cNvCxnSpPr/>
          <p:nvPr/>
        </p:nvCxnSpPr>
        <p:spPr>
          <a:xfrm flipH="1">
            <a:off x="8661504" y="5817627"/>
            <a:ext cx="828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V="1">
            <a:off x="9469497" y="1745581"/>
            <a:ext cx="0" cy="4068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6" descr="Risk assessment - Free business and finance icon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21" y="381635"/>
            <a:ext cx="1363500" cy="13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/>
          <p:cNvSpPr/>
          <p:nvPr/>
        </p:nvSpPr>
        <p:spPr>
          <a:xfrm>
            <a:off x="7981720" y="423281"/>
            <a:ext cx="126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GB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algn="ctr"/>
            <a:r>
              <a:rPr lang="en-GB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</a:p>
        </p:txBody>
      </p:sp>
      <p:sp>
        <p:nvSpPr>
          <p:cNvPr id="210" name="Parenthèses 209"/>
          <p:cNvSpPr/>
          <p:nvPr/>
        </p:nvSpPr>
        <p:spPr>
          <a:xfrm>
            <a:off x="6093559" y="5223528"/>
            <a:ext cx="1440935" cy="648689"/>
          </a:xfrm>
          <a:prstGeom prst="bracketPair">
            <a:avLst/>
          </a:prstGeom>
          <a:solidFill>
            <a:srgbClr val="FFF9E7"/>
          </a:solidFill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Application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Inference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Connecteur droit 210"/>
          <p:cNvCxnSpPr/>
          <p:nvPr/>
        </p:nvCxnSpPr>
        <p:spPr>
          <a:xfrm flipV="1">
            <a:off x="7558928" y="5468398"/>
            <a:ext cx="324000" cy="0"/>
          </a:xfrm>
          <a:prstGeom prst="line">
            <a:avLst/>
          </a:prstGeom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3" name="Rectangle 1052"/>
          <p:cNvSpPr/>
          <p:nvPr/>
        </p:nvSpPr>
        <p:spPr>
          <a:xfrm>
            <a:off x="8465009" y="1895460"/>
            <a:ext cx="9573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4ms Latency</a:t>
            </a:r>
          </a:p>
        </p:txBody>
      </p:sp>
      <p:sp>
        <p:nvSpPr>
          <p:cNvPr id="1054" name="Rectangle 1053"/>
          <p:cNvSpPr/>
          <p:nvPr/>
        </p:nvSpPr>
        <p:spPr>
          <a:xfrm>
            <a:off x="9485993" y="1913084"/>
            <a:ext cx="10935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98.50% F1 Score</a:t>
            </a:r>
          </a:p>
        </p:txBody>
      </p:sp>
      <p:sp>
        <p:nvSpPr>
          <p:cNvPr id="214" name="Arc 213"/>
          <p:cNvSpPr/>
          <p:nvPr/>
        </p:nvSpPr>
        <p:spPr>
          <a:xfrm rot="9768567">
            <a:off x="6088065" y="5213207"/>
            <a:ext cx="2917427" cy="659823"/>
          </a:xfrm>
          <a:prstGeom prst="arc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5" name="Connecteur droit avec flèche 214"/>
          <p:cNvCxnSpPr/>
          <p:nvPr/>
        </p:nvCxnSpPr>
        <p:spPr>
          <a:xfrm flipH="1" flipV="1">
            <a:off x="5798543" y="5792997"/>
            <a:ext cx="411271" cy="24032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Rectangle 1058"/>
          <p:cNvSpPr/>
          <p:nvPr/>
        </p:nvSpPr>
        <p:spPr>
          <a:xfrm>
            <a:off x="6270619" y="5868180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222" name="Arc 221"/>
          <p:cNvSpPr/>
          <p:nvPr/>
        </p:nvSpPr>
        <p:spPr>
          <a:xfrm rot="4058496">
            <a:off x="3723725" y="3446966"/>
            <a:ext cx="2917427" cy="659823"/>
          </a:xfrm>
          <a:prstGeom prst="arc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3" name="Connecteur droit avec flèche 222"/>
          <p:cNvCxnSpPr/>
          <p:nvPr/>
        </p:nvCxnSpPr>
        <p:spPr>
          <a:xfrm flipH="1">
            <a:off x="5470890" y="5069678"/>
            <a:ext cx="320924" cy="37871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Rectangle 1062"/>
          <p:cNvSpPr/>
          <p:nvPr/>
        </p:nvSpPr>
        <p:spPr>
          <a:xfrm>
            <a:off x="5706367" y="4433438"/>
            <a:ext cx="699230" cy="273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solidFill>
                  <a:srgbClr val="FF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𝜀</a:t>
            </a:r>
            <a:r>
              <a:rPr lang="en-GB" sz="11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𝑟𝑒𝑚𝑎𝑖𝑛𝑖𝑛𝑔</a:t>
            </a:r>
            <a:endParaRPr lang="en-GB" sz="1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-157536" y="-75801"/>
            <a:ext cx="13239420" cy="6942200"/>
            <a:chOff x="-157536" y="-75801"/>
            <a:chExt cx="13239420" cy="6942200"/>
          </a:xfrm>
        </p:grpSpPr>
        <p:pic>
          <p:nvPicPr>
            <p:cNvPr id="1026" name="Picture 2" descr="Privacy - Free security ic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551" y="2339451"/>
              <a:ext cx="2282336" cy="228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5344264" y="2746519"/>
              <a:ext cx="2000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FORGE-AUTH</a:t>
              </a:r>
              <a:endPara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V="1">
              <a:off x="3438175" y="3663277"/>
              <a:ext cx="1738334" cy="880854"/>
            </a:xfrm>
            <a:prstGeom prst="straightConnector1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yber attack Generic Flat Gradient icon | Freepik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175" y="3672138"/>
              <a:ext cx="3081409" cy="308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/>
          </p:nvSpPr>
          <p:spPr>
            <a:xfrm>
              <a:off x="1509706" y="4005652"/>
              <a:ext cx="1886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Behavioral</a:t>
              </a: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Attacks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207199" y="6524368"/>
              <a:ext cx="2796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Spoofing Detection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95.9%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-149298" y="4705267"/>
              <a:ext cx="12208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</a:t>
              </a: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Detection:</a:t>
              </a:r>
            </a:p>
            <a:p>
              <a:pPr algn="ctr"/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97.6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130224" y="4705267"/>
              <a:ext cx="27064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Takeover</a:t>
              </a: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Detection:</a:t>
              </a: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93.7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4" descr="Cyber attack Generic Flat Gradient icon | Freepik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31" y="-75801"/>
              <a:ext cx="3183267" cy="318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/>
            <p:cNvSpPr txBox="1"/>
            <p:nvPr/>
          </p:nvSpPr>
          <p:spPr>
            <a:xfrm>
              <a:off x="1484992" y="227206"/>
              <a:ext cx="188636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Cryptographic</a:t>
              </a:r>
            </a:p>
            <a:p>
              <a:pPr algn="ctr"/>
              <a:r>
                <a:rPr lang="en-GB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Attacks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845031" y="2903001"/>
              <a:ext cx="3150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Recovery: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HSM+Threshold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-157536" y="1017996"/>
              <a:ext cx="12208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Proof</a:t>
              </a:r>
            </a:p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Forgery:</a:t>
              </a:r>
            </a:p>
            <a:p>
              <a:pPr algn="ctr"/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6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ops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224822" y="1001646"/>
              <a:ext cx="27064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Commitment</a:t>
              </a:r>
            </a:p>
            <a:p>
              <a:pPr algn="ctr"/>
              <a:endPara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Forgery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sz="16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r>
                <a: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ops</a:t>
              </a:r>
            </a:p>
          </p:txBody>
        </p:sp>
        <p:pic>
          <p:nvPicPr>
            <p:cNvPr id="48" name="Picture 4" descr="Cyber attack Generic Flat Gradient icon | Freepi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355" y="3659139"/>
              <a:ext cx="3081409" cy="308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48"/>
            <p:cNvSpPr txBox="1"/>
            <p:nvPr/>
          </p:nvSpPr>
          <p:spPr>
            <a:xfrm>
              <a:off x="8754886" y="3992653"/>
              <a:ext cx="1886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Federated  </a:t>
              </a:r>
              <a:endPara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Attacks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452379" y="6527845"/>
              <a:ext cx="2796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Poisoning: 6.7% success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095882" y="4692268"/>
              <a:ext cx="12208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Byzantine 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Tolerance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3/10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0375404" y="4692268"/>
              <a:ext cx="27064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Sybil</a:t>
              </a: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94.8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rate</a:t>
              </a:r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8" name="Picture 4" descr="Cyber attack Generic Flat Gradient icon | Freepik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373" y="22396"/>
              <a:ext cx="3081409" cy="308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ZoneTexte 58"/>
            <p:cNvSpPr txBox="1"/>
            <p:nvPr/>
          </p:nvSpPr>
          <p:spPr>
            <a:xfrm>
              <a:off x="8725904" y="355910"/>
              <a:ext cx="1886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</a:t>
              </a:r>
            </a:p>
            <a:p>
              <a:pPr algn="ctr"/>
              <a:r>
                <a:rPr lang="en-GB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Attacks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8423397" y="2874626"/>
              <a:ext cx="2796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 Inference: 54.7%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7009234" y="1039049"/>
              <a:ext cx="12208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Membership 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51.3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10346422" y="1055525"/>
              <a:ext cx="27064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  <a:p>
              <a:pPr algn="ctr"/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Inversion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8.2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GB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>
              <a:off x="3338918" y="2391591"/>
              <a:ext cx="1727901" cy="725214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 flipV="1">
              <a:off x="7158681" y="3659139"/>
              <a:ext cx="1768583" cy="884643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flipH="1">
              <a:off x="7232079" y="2218423"/>
              <a:ext cx="1417651" cy="814902"/>
            </a:xfrm>
            <a:prstGeom prst="straightConnector1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rré corné 70"/>
            <p:cNvSpPr/>
            <p:nvPr/>
          </p:nvSpPr>
          <p:spPr>
            <a:xfrm>
              <a:off x="5075057" y="5572476"/>
              <a:ext cx="2070253" cy="1263451"/>
            </a:xfrm>
            <a:prstGeom prst="foldedCorner">
              <a:avLst/>
            </a:prstGeom>
            <a:solidFill>
              <a:srgbClr val="66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Strong </a:t>
              </a:r>
              <a:r>
                <a:rPr lang="en-GB" sz="1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defense</a:t>
              </a:r>
              <a:r>
                <a:rPr lang="en-GB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&gt;90</a:t>
              </a:r>
              <a:r>
                <a:rPr lang="en-GB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pPr algn="ctr"/>
              <a:endParaRPr lang="en-GB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Vulnerability</a:t>
              </a:r>
              <a:r>
                <a:rPr lang="en-GB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&gt;50%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2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e 99"/>
          <p:cNvGrpSpPr/>
          <p:nvPr/>
        </p:nvGrpSpPr>
        <p:grpSpPr>
          <a:xfrm>
            <a:off x="393193" y="149787"/>
            <a:ext cx="10553202" cy="5891374"/>
            <a:chOff x="393193" y="149787"/>
            <a:chExt cx="10553202" cy="5891374"/>
          </a:xfrm>
        </p:grpSpPr>
        <p:sp>
          <p:nvSpPr>
            <p:cNvPr id="7" name="Organigramme : Données 6"/>
            <p:cNvSpPr/>
            <p:nvPr/>
          </p:nvSpPr>
          <p:spPr>
            <a:xfrm>
              <a:off x="393193" y="221224"/>
              <a:ext cx="10510520" cy="1215039"/>
            </a:xfrm>
            <a:prstGeom prst="flowChartInputOutput">
              <a:avLst/>
            </a:prstGeom>
            <a:solidFill>
              <a:srgbClr val="EFEF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741" y="1065925"/>
              <a:ext cx="1412759" cy="40011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Layer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92077" y="149787"/>
              <a:ext cx="12907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i="1" dirty="0">
                  <a:solidFill>
                    <a:srgbClr val="66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GB" sz="1200" b="1" i="1" dirty="0" smtClean="0">
                  <a:solidFill>
                    <a:srgbClr val="66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Interactions</a:t>
              </a:r>
              <a:endParaRPr lang="en-GB" sz="1200" b="1" i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entagone 16"/>
            <p:cNvSpPr/>
            <p:nvPr/>
          </p:nvSpPr>
          <p:spPr>
            <a:xfrm>
              <a:off x="2330000" y="376926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Credential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Pedersen 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commits</a:t>
              </a:r>
            </a:p>
          </p:txBody>
        </p:sp>
        <p:sp>
          <p:nvSpPr>
            <p:cNvPr id="24" name="Pentagone 23"/>
            <p:cNvSpPr/>
            <p:nvPr/>
          </p:nvSpPr>
          <p:spPr>
            <a:xfrm>
              <a:off x="4201300" y="350237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Behavioral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147 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sp>
          <p:nvSpPr>
            <p:cNvPr id="25" name="Pentagone 24"/>
            <p:cNvSpPr/>
            <p:nvPr/>
          </p:nvSpPr>
          <p:spPr>
            <a:xfrm>
              <a:off x="6072600" y="350237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0.01</a:t>
              </a:r>
            </a:p>
          </p:txBody>
        </p:sp>
        <p:sp>
          <p:nvSpPr>
            <p:cNvPr id="26" name="Pentagone 25"/>
            <p:cNvSpPr/>
            <p:nvPr/>
          </p:nvSpPr>
          <p:spPr>
            <a:xfrm>
              <a:off x="7943900" y="290791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Client-side</a:t>
              </a:r>
              <a:endPara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rganigramme : Données 43"/>
            <p:cNvSpPr/>
            <p:nvPr/>
          </p:nvSpPr>
          <p:spPr>
            <a:xfrm>
              <a:off x="393193" y="1494582"/>
              <a:ext cx="10510520" cy="1215039"/>
            </a:xfrm>
            <a:prstGeom prst="flowChartInputOutput">
              <a:avLst/>
            </a:prstGeom>
            <a:solidFill>
              <a:srgbClr val="FFE5E5">
                <a:alpha val="96863"/>
              </a:srgbClr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6157" y="2349753"/>
              <a:ext cx="26052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92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Authentication  </a:t>
              </a:r>
              <a:r>
                <a:rPr lang="en-GB" sz="2000" b="1" dirty="0" smtClean="0">
                  <a:solidFill>
                    <a:srgbClr val="92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GB" sz="2000" b="1" dirty="0">
                <a:solidFill>
                  <a:srgbClr val="9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585852" y="1440544"/>
              <a:ext cx="1103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i="1" dirty="0" err="1" smtClean="0">
                  <a:solidFill>
                    <a:srgbClr val="92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</a:t>
              </a:r>
              <a:r>
                <a:rPr lang="en-GB" sz="1200" b="1" i="1" dirty="0" smtClean="0">
                  <a:solidFill>
                    <a:srgbClr val="92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Requests</a:t>
              </a:r>
              <a:endParaRPr lang="en-GB" sz="1200" b="1" i="1" dirty="0">
                <a:solidFill>
                  <a:srgbClr val="9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entagone 46"/>
            <p:cNvSpPr/>
            <p:nvPr/>
          </p:nvSpPr>
          <p:spPr>
            <a:xfrm>
              <a:off x="2347092" y="1641735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Selective 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Disclosure 31.6ms</a:t>
              </a:r>
              <a:endParaRPr lang="en-GB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entagone 47"/>
            <p:cNvSpPr/>
            <p:nvPr/>
          </p:nvSpPr>
          <p:spPr>
            <a:xfrm>
              <a:off x="4218392" y="1615046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ZK 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8.3ms</a:t>
              </a:r>
              <a:endParaRPr lang="en-GB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Pentagone 48"/>
            <p:cNvSpPr/>
            <p:nvPr/>
          </p:nvSpPr>
          <p:spPr>
            <a:xfrm>
              <a:off x="6089692" y="1615046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Temporal 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𝐺</a:t>
              </a:r>
              <a:r>
                <a:rPr lang="en-GB" sz="1200" b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𝑡</a:t>
              </a: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(𝑉</a:t>
              </a:r>
              <a:r>
                <a:rPr lang="en-GB" sz="1200" b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𝑡</a:t>
              </a: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𝐸</a:t>
              </a:r>
              <a:r>
                <a:rPr lang="en-GB" sz="1200" b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𝑡</a:t>
              </a: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Pentagone 49"/>
            <p:cNvSpPr/>
            <p:nvPr/>
          </p:nvSpPr>
          <p:spPr>
            <a:xfrm>
              <a:off x="7960992" y="1555600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Multi-Factor </a:t>
              </a:r>
              <a:r>
                <a:rPr lang="en-GB" sz="12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AuthEER</a:t>
              </a: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2.1%</a:t>
              </a:r>
            </a:p>
          </p:txBody>
        </p:sp>
        <p:sp>
          <p:nvSpPr>
            <p:cNvPr id="58" name="Organigramme : Données 57"/>
            <p:cNvSpPr/>
            <p:nvPr/>
          </p:nvSpPr>
          <p:spPr>
            <a:xfrm>
              <a:off x="435875" y="2776233"/>
              <a:ext cx="10510520" cy="1215039"/>
            </a:xfrm>
            <a:prstGeom prst="flowChartInputOutput">
              <a:avLst/>
            </a:prstGeom>
            <a:solidFill>
              <a:srgbClr val="F6F7F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8035" y="3630093"/>
              <a:ext cx="21002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Federation Layer</a:t>
              </a:r>
              <a:endParaRPr lang="en-GB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628765" y="2714191"/>
              <a:ext cx="8659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i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Federated</a:t>
              </a:r>
            </a:p>
            <a:p>
              <a:pPr algn="ctr"/>
              <a:r>
                <a:rPr lang="en-GB" sz="1200" b="1" i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Consensus</a:t>
              </a:r>
              <a:endParaRPr lang="en-GB" sz="1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Pentagone 60"/>
            <p:cNvSpPr/>
            <p:nvPr/>
          </p:nvSpPr>
          <p:spPr>
            <a:xfrm>
              <a:off x="2381229" y="2931932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Organizations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Non-IID 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62" name="Pentagone 61"/>
            <p:cNvSpPr/>
            <p:nvPr/>
          </p:nvSpPr>
          <p:spPr>
            <a:xfrm>
              <a:off x="4252529" y="2905243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Secure Aggregation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3-of-5 threshold</a:t>
              </a:r>
              <a:endPara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Pentagone 62"/>
            <p:cNvSpPr/>
            <p:nvPr/>
          </p:nvSpPr>
          <p:spPr>
            <a:xfrm>
              <a:off x="6123829" y="2905243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Byzantine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Tolerance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𝑓 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𝑛/3 nodes</a:t>
              </a:r>
            </a:p>
          </p:txBody>
        </p:sp>
        <p:sp>
          <p:nvSpPr>
            <p:cNvPr id="64" name="Pentagone 63"/>
            <p:cNvSpPr/>
            <p:nvPr/>
          </p:nvSpPr>
          <p:spPr>
            <a:xfrm>
              <a:off x="7995129" y="2845797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Differential </a:t>
              </a: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𝜖 </a:t>
              </a:r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0.93</a:t>
              </a:r>
            </a:p>
          </p:txBody>
        </p:sp>
        <p:sp>
          <p:nvSpPr>
            <p:cNvPr id="65" name="Organigramme : Données 64"/>
            <p:cNvSpPr/>
            <p:nvPr/>
          </p:nvSpPr>
          <p:spPr>
            <a:xfrm>
              <a:off x="435875" y="4062857"/>
              <a:ext cx="10510520" cy="1215039"/>
            </a:xfrm>
            <a:prstGeom prst="flowChartInputOutput">
              <a:avLst/>
            </a:prstGeom>
            <a:solidFill>
              <a:srgbClr val="E1FF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88674" y="4916653"/>
              <a:ext cx="2478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 Layer</a:t>
              </a:r>
              <a:endParaRPr lang="en-GB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585852" y="3998062"/>
              <a:ext cx="12314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GB" sz="1200" b="1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  <a:endParaRPr lang="en-GB" sz="1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Pentagone 67"/>
            <p:cNvSpPr/>
            <p:nvPr/>
          </p:nvSpPr>
          <p:spPr>
            <a:xfrm>
              <a:off x="2389773" y="4218556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08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Temporal Graph DB203M edges</a:t>
              </a:r>
            </a:p>
          </p:txBody>
        </p:sp>
        <p:sp>
          <p:nvSpPr>
            <p:cNvPr id="69" name="Pentagone 68"/>
            <p:cNvSpPr/>
            <p:nvPr/>
          </p:nvSpPr>
          <p:spPr>
            <a:xfrm>
              <a:off x="4261073" y="4191867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08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 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Management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HSM </a:t>
              </a: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  <p:sp>
          <p:nvSpPr>
            <p:cNvPr id="70" name="Pentagone 69"/>
            <p:cNvSpPr/>
            <p:nvPr/>
          </p:nvSpPr>
          <p:spPr>
            <a:xfrm>
              <a:off x="6132373" y="4191867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08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Tracker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𝜖</a:t>
              </a:r>
              <a:r>
                <a:rPr lang="en-GB" sz="1200" b="1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𝑡𝑜𝑡𝑎𝑙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 0.93</a:t>
              </a:r>
            </a:p>
          </p:txBody>
        </p:sp>
        <p:sp>
          <p:nvSpPr>
            <p:cNvPr id="71" name="Pentagone 70"/>
            <p:cNvSpPr/>
            <p:nvPr/>
          </p:nvSpPr>
          <p:spPr>
            <a:xfrm>
              <a:off x="8003673" y="4132421"/>
              <a:ext cx="1771849" cy="801290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808B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GB" sz="12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Audit </a:t>
              </a: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Logging</a:t>
              </a:r>
            </a:p>
            <a:p>
              <a:pPr algn="ctr">
                <a:lnSpc>
                  <a:spcPct val="150000"/>
                </a:lnSpc>
              </a:pPr>
              <a:r>
                <a:rPr lang="en-GB" sz="12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Immutable</a:t>
              </a:r>
              <a:endParaRPr lang="en-GB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76592" y="5671829"/>
              <a:ext cx="6222922" cy="369332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none">
              <a:spAutoFit/>
            </a:bodyPr>
            <a:lstStyle/>
            <a:p>
              <a:r>
                <a:rPr lang="en-GB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Throughput: 8,760 </a:t>
              </a:r>
              <a:r>
                <a:rPr lang="en-GB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req</a:t>
              </a:r>
              <a:r>
                <a:rPr lang="en-GB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/s | Latency: 67.4ms | Accuracy: 97.8%</a:t>
              </a:r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10689039" y="434284"/>
              <a:ext cx="8545" cy="966661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H="1">
              <a:off x="10663922" y="1707239"/>
              <a:ext cx="8545" cy="966661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H="1">
              <a:off x="10651242" y="3019282"/>
              <a:ext cx="8545" cy="966661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H="1">
              <a:off x="568383" y="1549834"/>
              <a:ext cx="8545" cy="966661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H="1">
              <a:off x="559838" y="2863487"/>
              <a:ext cx="8545" cy="966661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 flipH="1">
              <a:off x="568383" y="4132421"/>
              <a:ext cx="8545" cy="966661"/>
            </a:xfrm>
            <a:prstGeom prst="straightConnector1">
              <a:avLst/>
            </a:prstGeom>
            <a:ln w="5715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2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e 55"/>
          <p:cNvGrpSpPr/>
          <p:nvPr/>
        </p:nvGrpSpPr>
        <p:grpSpPr>
          <a:xfrm>
            <a:off x="631741" y="42772"/>
            <a:ext cx="8981036" cy="6771892"/>
            <a:chOff x="631741" y="42772"/>
            <a:chExt cx="8981036" cy="6771892"/>
          </a:xfrm>
        </p:grpSpPr>
        <p:sp>
          <p:nvSpPr>
            <p:cNvPr id="2" name="Accolade ouvrante 1"/>
            <p:cNvSpPr/>
            <p:nvPr/>
          </p:nvSpPr>
          <p:spPr>
            <a:xfrm>
              <a:off x="2773789" y="1169823"/>
              <a:ext cx="442261" cy="4876356"/>
            </a:xfrm>
            <a:prstGeom prst="leftBrac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 flipV="1">
              <a:off x="3842130" y="736077"/>
              <a:ext cx="0" cy="503385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297750" y="350548"/>
              <a:ext cx="1088761" cy="4001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87905" y="350548"/>
              <a:ext cx="1415773" cy="4001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</a:t>
              </a:r>
              <a:r>
                <a: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(AS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33260" y="42772"/>
              <a:ext cx="1279517" cy="707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Federation</a:t>
              </a:r>
            </a:p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𝐹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..., 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𝐹</a:t>
              </a:r>
              <a:r>
                <a:rPr lang="en-US" sz="20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38110" y="1226468"/>
              <a:ext cx="9637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Phase 1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91008" y="2364775"/>
              <a:ext cx="910827" cy="3693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Phase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77183" y="3423335"/>
              <a:ext cx="910827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Phase </a:t>
              </a:r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8666" y="4359770"/>
              <a:ext cx="910827" cy="36933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Phase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45824" y="5065094"/>
              <a:ext cx="829073" cy="338554"/>
            </a:xfrm>
            <a:prstGeom prst="rect">
              <a:avLst/>
            </a:prstGeom>
            <a:solidFill>
              <a:srgbClr val="934BC9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GB" sz="1600" dirty="0"/>
                <a:t>Phase </a:t>
              </a:r>
              <a:r>
                <a:rPr lang="en-GB" sz="1600" dirty="0" smtClean="0"/>
                <a:t>5</a:t>
              </a:r>
              <a:endParaRPr lang="en-GB" sz="1600" dirty="0"/>
            </a:p>
          </p:txBody>
        </p:sp>
        <p:cxnSp>
          <p:nvCxnSpPr>
            <p:cNvPr id="16" name="Connecteur droit 15"/>
            <p:cNvCxnSpPr/>
            <p:nvPr/>
          </p:nvCxnSpPr>
          <p:spPr>
            <a:xfrm flipV="1">
              <a:off x="6295791" y="759204"/>
              <a:ext cx="0" cy="503385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8973018" y="802019"/>
              <a:ext cx="0" cy="503385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16200000">
              <a:off x="1358488" y="3401865"/>
              <a:ext cx="23628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Total: Latency 67.4ms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4043535" y="1442545"/>
              <a:ext cx="1849741" cy="425669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218143" y="888934"/>
              <a:ext cx="1265090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GB" sz="1400" b="1" dirty="0"/>
                <a:t>Compute </a:t>
              </a:r>
              <a:r>
                <a:rPr lang="en-GB" sz="1400" b="1" dirty="0" smtClean="0"/>
                <a:t>𝐶</a:t>
              </a:r>
            </a:p>
            <a:p>
              <a:pPr algn="ctr"/>
              <a:r>
                <a:rPr lang="en-GB" sz="1400" b="1" dirty="0"/>
                <a:t>𝐶 ← Com(c; 𝑟 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12252" y="3945066"/>
              <a:ext cx="1015214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GB" sz="1400" b="1" dirty="0"/>
                <a:t>Generate </a:t>
              </a:r>
              <a:r>
                <a:rPr lang="en-GB" sz="1400" b="1" dirty="0" smtClean="0"/>
                <a:t>𝜋</a:t>
              </a:r>
              <a:endParaRPr lang="en-GB" sz="1400" b="1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4043535" y="2287591"/>
              <a:ext cx="1849741" cy="425669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800421">
              <a:off x="4612449" y="1380354"/>
              <a:ext cx="10583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⟨𝐶, </a:t>
              </a:r>
              <a:r>
                <a:rPr lang="en-GB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reg_req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⟩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87809" y="1773621"/>
              <a:ext cx="619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rgbClr val="8F29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1.7ms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800421">
              <a:off x="4485932" y="2199339"/>
              <a:ext cx="1103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auth_request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20525223">
              <a:off x="4743725" y="3335349"/>
              <a:ext cx="6236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⟨𝑐, P ⟩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9405" y="2794183"/>
              <a:ext cx="992771" cy="30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GB" sz="1400" b="1" dirty="0"/>
                <a:t>Generate </a:t>
              </a:r>
              <a:r>
                <a:rPr lang="en-GB" sz="1400" b="1" dirty="0" smtClean="0"/>
                <a:t>𝑐</a:t>
              </a:r>
              <a:endParaRPr lang="en-GB" sz="1400" b="1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H="1">
              <a:off x="4200568" y="3365775"/>
              <a:ext cx="1655216" cy="54596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4200568" y="4543950"/>
              <a:ext cx="1849741" cy="425669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600233" y="5601830"/>
              <a:ext cx="1393666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𝑑 ← Thresh</a:t>
              </a:r>
              <a:r>
                <a:rPr 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6,10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({𝑣1, . . . , 𝑣10 })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>
              <a:off x="3941935" y="5885110"/>
              <a:ext cx="1558494" cy="23994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023438">
              <a:off x="4846744" y="4434758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⟨𝜋, 𝐷</a:t>
              </a:r>
              <a:r>
                <a:rPr lang="en-US" sz="1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⟩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21212969">
              <a:off x="4057914" y="5681987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⟨</a:t>
              </a:r>
              <a:r>
                <a:rPr lang="en-GB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auth_result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𝑑⟩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21380" y="4205881"/>
              <a:ext cx="1141720" cy="5232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∀</a:t>
              </a:r>
              <a:r>
                <a:rPr lang="en-US" sz="1400" b="1" baseline="-25000" dirty="0"/>
                <a:t>𝑖</a:t>
              </a:r>
              <a:r>
                <a:rPr lang="en-US" sz="1400" b="1" dirty="0"/>
                <a:t> : 𝑣</a:t>
              </a:r>
              <a:r>
                <a:rPr lang="en-US" sz="1400" b="1" baseline="-25000" dirty="0"/>
                <a:t>𝑖</a:t>
              </a:r>
              <a:r>
                <a:rPr lang="en-US" sz="1400" b="1" dirty="0"/>
                <a:t> ←Verify</a:t>
              </a:r>
              <a:r>
                <a:rPr lang="en-US" sz="1400" b="1" baseline="-25000" dirty="0"/>
                <a:t>𝑖</a:t>
              </a:r>
              <a:r>
                <a:rPr lang="en-US" sz="1400" b="1" dirty="0"/>
                <a:t> (𝜋 )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6552257" y="3953133"/>
              <a:ext cx="1849741" cy="425669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6746782" y="4565806"/>
              <a:ext cx="1655216" cy="54596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754347">
              <a:off x="4618684" y="4695875"/>
              <a:ext cx="7088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rgbClr val="8F29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31.6ms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 rot="20307353">
              <a:off x="7157939" y="4759254"/>
              <a:ext cx="13211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rgbClr val="8F29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8.3ms (parallel)</a:t>
              </a:r>
            </a:p>
          </p:txBody>
        </p:sp>
        <p:sp>
          <p:nvSpPr>
            <p:cNvPr id="48" name="Rectangle 47"/>
            <p:cNvSpPr/>
            <p:nvPr/>
          </p:nvSpPr>
          <p:spPr>
            <a:xfrm rot="960592">
              <a:off x="7203975" y="3814447"/>
              <a:ext cx="6236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⟨𝑐, P ⟩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20525223">
              <a:off x="7137815" y="4536407"/>
              <a:ext cx="6236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⟨𝑐, P ⟩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8574" y="1742843"/>
              <a:ext cx="7457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𝑡 = 0ms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8574" y="2849975"/>
              <a:ext cx="8354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𝑡 = 10ms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7857" y="3850749"/>
              <a:ext cx="8354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𝑡 = </a:t>
              </a:r>
              <a:r>
                <a:rPr lang="en-GB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15ms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7857" y="4957881"/>
              <a:ext cx="8354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𝑡 = </a:t>
              </a:r>
              <a:r>
                <a:rPr lang="en-GB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47ms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1741" y="5793060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𝑡 = </a:t>
              </a:r>
              <a:r>
                <a:rPr lang="en-GB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67.4ms</a:t>
              </a: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19624" y="6291444"/>
              <a:ext cx="6356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 </a:t>
              </a:r>
              <a:r>
                <a:rPr lang="en-GB" sz="1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Properties</a:t>
              </a:r>
            </a:p>
            <a:p>
              <a:pPr algn="ctr"/>
              <a:r>
                <a:rPr lang="en-GB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Soundness</a:t>
              </a:r>
              <a:r>
                <a:rPr lang="en-GB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𝜖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𝑠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 2</a:t>
              </a:r>
              <a:r>
                <a:rPr lang="en-US" sz="1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−128</a:t>
              </a:r>
              <a:r>
                <a:rPr lang="en-GB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 </a:t>
              </a:r>
              <a:r>
                <a:rPr lang="en-GB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Zero-Knowledge: Perfect | Privacy: (𝜖 = 0.93, 𝛿 = 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−5</a:t>
              </a:r>
              <a:r>
                <a:rPr lang="en-GB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)-</a:t>
              </a:r>
              <a:r>
                <a:rPr lang="en-GB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87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2966" y="430831"/>
            <a:ext cx="1929728" cy="1754326"/>
          </a:xfrm>
          <a:prstGeom prst="rect">
            <a:avLst/>
          </a:prstGeom>
          <a:solidFill>
            <a:srgbClr val="D1E1E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Ingestion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8,760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𝑒 = (𝛼, 𝜏, 𝜇, ℓ, 𝛿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782" y="58223"/>
            <a:ext cx="203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Stream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86294" y="130224"/>
            <a:ext cx="1939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07097" y="58223"/>
            <a:ext cx="1623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3158" y="478197"/>
            <a:ext cx="190565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Window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𝑤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3600s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𝑠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1800s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overlap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9" name="Picture 2" descr="Ingestion - Free ui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80030" y="430831"/>
            <a:ext cx="1098483" cy="10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Window time symbol - Free interface icon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" b="6776"/>
          <a:stretch/>
        </p:blipFill>
        <p:spPr bwMode="auto">
          <a:xfrm>
            <a:off x="5955983" y="519443"/>
            <a:ext cx="714376" cy="6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94772" y="427555"/>
            <a:ext cx="212590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Mining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2-hop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𝑧𝑚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(𝑓𝑚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𝜇𝑚)\𝜎𝑚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90" name="Picture 18" descr="Knowledge graph - Free networking icon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179" y="46748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0994" y="2894384"/>
            <a:ext cx="246503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Encoding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ℎ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512,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58717" y="3126603"/>
            <a:ext cx="1754776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Preserve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(0, 0.01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| |2 ≤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masking</a:t>
            </a:r>
          </a:p>
        </p:txBody>
      </p:sp>
      <p:pic>
        <p:nvPicPr>
          <p:cNvPr id="27" name="Picture 14" descr="Privacy - Free security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82" y="3148072"/>
            <a:ext cx="878716" cy="87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Encoder Detailed Rounded Lineal icon | Freepi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6" b="26810"/>
          <a:stretch/>
        </p:blipFill>
        <p:spPr bwMode="auto">
          <a:xfrm>
            <a:off x="5654773" y="2964519"/>
            <a:ext cx="1522517" cy="69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017118" y="3811033"/>
            <a:ext cx="992579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128-dim</a:t>
            </a:r>
          </a:p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3.8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392" y="4477368"/>
            <a:ext cx="2393046" cy="699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2260921" y="5313326"/>
            <a:ext cx="1353256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Amount: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𝛼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𝛿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7780" y="5857230"/>
            <a:ext cx="156600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 smtClean="0"/>
              <a:t>147 features</a:t>
            </a:r>
          </a:p>
          <a:p>
            <a:r>
              <a:rPr lang="en-GB" b="1" dirty="0" smtClean="0"/>
              <a:t>3600s window</a:t>
            </a:r>
          </a:p>
          <a:p>
            <a:r>
              <a:rPr lang="en-GB" b="1" dirty="0" smtClean="0"/>
              <a:t>50% overlap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8538420" y="5857230"/>
            <a:ext cx="168225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b="1" dirty="0"/>
              <a:t>Motif </a:t>
            </a:r>
            <a:r>
              <a:rPr lang="en-GB" b="1" dirty="0" smtClean="0"/>
              <a:t>detection</a:t>
            </a:r>
          </a:p>
          <a:p>
            <a:r>
              <a:rPr lang="en-GB" b="1" dirty="0" smtClean="0"/>
              <a:t>Centrality</a:t>
            </a:r>
          </a:p>
          <a:p>
            <a:r>
              <a:rPr lang="en-GB" b="1" dirty="0" smtClean="0"/>
              <a:t>PageRank</a:t>
            </a:r>
            <a:endParaRPr lang="en-GB" b="1" dirty="0"/>
          </a:p>
        </p:txBody>
      </p:sp>
      <p:sp>
        <p:nvSpPr>
          <p:cNvPr id="24" name="Rectangle 23"/>
          <p:cNvSpPr/>
          <p:nvPr/>
        </p:nvSpPr>
        <p:spPr>
          <a:xfrm>
            <a:off x="10605565" y="4457364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Signature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6248" y="1028134"/>
            <a:ext cx="81502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954843" y="2234909"/>
            <a:ext cx="0" cy="306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929708" y="5176705"/>
            <a:ext cx="0" cy="648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9320041" y="5189405"/>
            <a:ext cx="0" cy="648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6131280" y="2466196"/>
            <a:ext cx="3060000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9184377" y="2217301"/>
            <a:ext cx="0" cy="828000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6114928" y="2249609"/>
            <a:ext cx="0" cy="612000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48306" y="2291378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198182" y="228410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361579" y="1212800"/>
            <a:ext cx="540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982039" y="1211452"/>
            <a:ext cx="97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999007" y="1218196"/>
            <a:ext cx="97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7335097" y="4048546"/>
            <a:ext cx="97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0149776" y="4057818"/>
            <a:ext cx="828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59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</TotalTime>
  <Words>608</Words>
  <Application>Microsoft Office PowerPoint</Application>
  <PresentationFormat>Grand écran</PresentationFormat>
  <Paragraphs>255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</dc:creator>
  <cp:lastModifiedBy>Victor</cp:lastModifiedBy>
  <cp:revision>94</cp:revision>
  <dcterms:created xsi:type="dcterms:W3CDTF">2025-07-14T10:10:43Z</dcterms:created>
  <dcterms:modified xsi:type="dcterms:W3CDTF">2025-09-18T03:15:48Z</dcterms:modified>
</cp:coreProperties>
</file>