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73" r:id="rId2"/>
    <p:sldId id="274" r:id="rId3"/>
    <p:sldId id="275" r:id="rId4"/>
    <p:sldId id="317" r:id="rId5"/>
    <p:sldId id="316" r:id="rId6"/>
    <p:sldId id="276" r:id="rId7"/>
    <p:sldId id="277" r:id="rId8"/>
    <p:sldId id="318" r:id="rId9"/>
    <p:sldId id="278" r:id="rId10"/>
    <p:sldId id="321" r:id="rId11"/>
    <p:sldId id="279" r:id="rId12"/>
    <p:sldId id="280" r:id="rId13"/>
    <p:sldId id="323" r:id="rId14"/>
    <p:sldId id="329" r:id="rId15"/>
    <p:sldId id="319" r:id="rId16"/>
    <p:sldId id="281" r:id="rId17"/>
    <p:sldId id="282" r:id="rId18"/>
    <p:sldId id="330" r:id="rId19"/>
    <p:sldId id="331" r:id="rId20"/>
    <p:sldId id="283" r:id="rId21"/>
    <p:sldId id="322" r:id="rId22"/>
    <p:sldId id="284" r:id="rId23"/>
    <p:sldId id="326" r:id="rId24"/>
    <p:sldId id="325" r:id="rId25"/>
    <p:sldId id="285" r:id="rId26"/>
    <p:sldId id="324" r:id="rId27"/>
    <p:sldId id="287" r:id="rId28"/>
    <p:sldId id="288" r:id="rId29"/>
    <p:sldId id="289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27" r:id="rId44"/>
    <p:sldId id="328" r:id="rId45"/>
    <p:sldId id="302" r:id="rId46"/>
    <p:sldId id="303" r:id="rId47"/>
    <p:sldId id="304" r:id="rId48"/>
    <p:sldId id="305" r:id="rId49"/>
    <p:sldId id="332" r:id="rId50"/>
    <p:sldId id="306" r:id="rId51"/>
    <p:sldId id="333" r:id="rId52"/>
    <p:sldId id="334" r:id="rId53"/>
    <p:sldId id="335" r:id="rId54"/>
    <p:sldId id="336" r:id="rId55"/>
    <p:sldId id="337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2031-5C62-4C44-A8C7-BA3B3016C847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0B40-79A6-4169-A835-B6E22E1B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C7297C9-4FF3-4F87-B734-DEDAA1230450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6AF15E-4200-4222-A095-1CB5F0088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13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 Narrow" pitchFamily="34" charset="0"/>
              </a:defRPr>
            </a:lvl1pPr>
            <a:lvl2pPr>
              <a:defRPr sz="2800">
                <a:latin typeface="Arial Narrow" pitchFamily="34" charset="0"/>
              </a:defRPr>
            </a:lvl2pPr>
            <a:lvl3pPr>
              <a:defRPr sz="24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IIIT-Hyderabad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i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06775" cy="724065"/>
          </a:xfrm>
          <a:prstGeom prst="rect">
            <a:avLst/>
          </a:prstGeom>
        </p:spPr>
      </p:pic>
      <p:pic>
        <p:nvPicPr>
          <p:cNvPr id="8" name="Picture 7" descr="India_flag_background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72698" y="0"/>
            <a:ext cx="1371302" cy="7010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raer.com.br/index_e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75778" name="Text Box 1026"/>
          <p:cNvSpPr txBox="1">
            <a:spLocks noChangeArrowheads="1"/>
          </p:cNvSpPr>
          <p:nvPr/>
        </p:nvSpPr>
        <p:spPr bwMode="auto">
          <a:xfrm>
            <a:off x="838200" y="1447800"/>
            <a:ext cx="8077200" cy="2539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Entity-Relationship (ER)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Data </a:t>
            </a:r>
            <a:r>
              <a:rPr lang="en-US" sz="3600" dirty="0" smtClean="0">
                <a:solidFill>
                  <a:srgbClr val="01247D"/>
                </a:solidFill>
                <a:latin typeface="Comic Sans MS" pitchFamily="66" charset="0"/>
              </a:rPr>
              <a:t>Model</a:t>
            </a:r>
          </a:p>
          <a:p>
            <a:pPr>
              <a:spcBef>
                <a:spcPts val="600"/>
              </a:spcBef>
            </a:pPr>
            <a:endParaRPr lang="en-US" sz="3600" b="0" dirty="0" smtClean="0">
              <a:solidFill>
                <a:srgbClr val="01247D"/>
              </a:solidFill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600" dirty="0" err="1" smtClean="0">
                <a:solidFill>
                  <a:srgbClr val="01247D"/>
                </a:solidFill>
                <a:latin typeface="Comic Sans MS" pitchFamily="66" charset="0"/>
              </a:rPr>
              <a:t>Elmasri</a:t>
            </a:r>
            <a:r>
              <a:rPr lang="en-US" sz="3600" dirty="0" smtClean="0">
                <a:solidFill>
                  <a:srgbClr val="01247D"/>
                </a:solidFill>
                <a:latin typeface="Comic Sans MS" pitchFamily="66" charset="0"/>
              </a:rPr>
              <a:t> &amp; </a:t>
            </a:r>
            <a:r>
              <a:rPr lang="en-US" sz="3600" dirty="0" err="1" smtClean="0">
                <a:solidFill>
                  <a:srgbClr val="01247D"/>
                </a:solidFill>
                <a:latin typeface="Comic Sans MS" pitchFamily="66" charset="0"/>
              </a:rPr>
              <a:t>Navathe</a:t>
            </a:r>
            <a:r>
              <a:rPr lang="en-US" sz="3600" dirty="0" smtClean="0">
                <a:solidFill>
                  <a:srgbClr val="01247D"/>
                </a:solidFill>
                <a:latin typeface="Comic Sans MS" pitchFamily="66" charset="0"/>
              </a:rPr>
              <a:t> (Chapter 7and 8)</a:t>
            </a:r>
            <a:endParaRPr lang="en-US" sz="4400" b="0" dirty="0">
              <a:solidFill>
                <a:srgbClr val="01247D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Sets (or </a:t>
            </a:r>
            <a:r>
              <a:rPr lang="en-US" dirty="0" smtClean="0">
                <a:solidFill>
                  <a:srgbClr val="FF66CC"/>
                </a:solidFill>
              </a:rPr>
              <a:t>domain</a:t>
            </a:r>
            <a:r>
              <a:rPr lang="en-US" dirty="0" smtClean="0"/>
              <a:t> of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set of values that may be assigned to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for each individual entity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8786" name="Text Box 2050"/>
          <p:cNvSpPr txBox="1">
            <a:spLocks noChangeArrowheads="1"/>
          </p:cNvSpPr>
          <p:nvPr/>
        </p:nvSpPr>
        <p:spPr bwMode="auto">
          <a:xfrm>
            <a:off x="914400" y="2743200"/>
            <a:ext cx="4940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e1</a:t>
            </a:r>
          </a:p>
        </p:txBody>
      </p:sp>
      <p:sp>
        <p:nvSpPr>
          <p:cNvPr id="118787" name="Oval 2051"/>
          <p:cNvSpPr>
            <a:spLocks noChangeArrowheads="1"/>
          </p:cNvSpPr>
          <p:nvPr/>
        </p:nvSpPr>
        <p:spPr bwMode="auto">
          <a:xfrm>
            <a:off x="1477108" y="2971800"/>
            <a:ext cx="70338" cy="76200"/>
          </a:xfrm>
          <a:prstGeom prst="ellipse">
            <a:avLst/>
          </a:prstGeom>
          <a:solidFill>
            <a:srgbClr val="00071A"/>
          </a:solidFill>
          <a:ln w="38100">
            <a:solidFill>
              <a:srgbClr val="6C348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Text Box 2052"/>
          <p:cNvSpPr txBox="1">
            <a:spLocks noChangeArrowheads="1"/>
          </p:cNvSpPr>
          <p:nvPr/>
        </p:nvSpPr>
        <p:spPr bwMode="auto">
          <a:xfrm>
            <a:off x="2296259" y="1535113"/>
            <a:ext cx="208262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Name=John Smith</a:t>
            </a:r>
          </a:p>
        </p:txBody>
      </p:sp>
      <p:sp>
        <p:nvSpPr>
          <p:cNvPr id="118789" name="Text Box 2053"/>
          <p:cNvSpPr txBox="1">
            <a:spLocks noChangeArrowheads="1"/>
          </p:cNvSpPr>
          <p:nvPr/>
        </p:nvSpPr>
        <p:spPr bwMode="auto">
          <a:xfrm>
            <a:off x="2296258" y="2216151"/>
            <a:ext cx="230813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Address=2311,Kirby,</a:t>
            </a:r>
          </a:p>
          <a:p>
            <a:pPr algn="l"/>
            <a:r>
              <a:rPr lang="en-US" sz="2000"/>
              <a:t>Houston Texas</a:t>
            </a:r>
          </a:p>
        </p:txBody>
      </p:sp>
      <p:sp>
        <p:nvSpPr>
          <p:cNvPr id="118790" name="Text Box 2054"/>
          <p:cNvSpPr txBox="1">
            <a:spLocks noChangeArrowheads="1"/>
          </p:cNvSpPr>
          <p:nvPr/>
        </p:nvSpPr>
        <p:spPr bwMode="auto">
          <a:xfrm>
            <a:off x="2296258" y="3203576"/>
            <a:ext cx="96802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Age=55</a:t>
            </a:r>
          </a:p>
        </p:txBody>
      </p:sp>
      <p:sp>
        <p:nvSpPr>
          <p:cNvPr id="118791" name="Text Box 2055"/>
          <p:cNvSpPr txBox="1">
            <a:spLocks noChangeArrowheads="1"/>
          </p:cNvSpPr>
          <p:nvPr/>
        </p:nvSpPr>
        <p:spPr bwMode="auto">
          <a:xfrm>
            <a:off x="2296258" y="3886201"/>
            <a:ext cx="302518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Home Phone=713 749263o</a:t>
            </a:r>
          </a:p>
        </p:txBody>
      </p:sp>
      <p:cxnSp>
        <p:nvCxnSpPr>
          <p:cNvPr id="118792" name="AutoShape 2056"/>
          <p:cNvCxnSpPr>
            <a:cxnSpLocks noChangeShapeType="1"/>
            <a:stCxn id="118787" idx="7"/>
            <a:endCxn id="118788" idx="1"/>
          </p:cNvCxnSpPr>
          <p:nvPr/>
        </p:nvCxnSpPr>
        <p:spPr bwMode="auto">
          <a:xfrm rot="5400000" flipH="1" flipV="1">
            <a:off x="1292807" y="1979507"/>
            <a:ext cx="1247791" cy="759114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3" name="AutoShape 2057"/>
          <p:cNvCxnSpPr>
            <a:cxnSpLocks noChangeShapeType="1"/>
            <a:stCxn id="118787" idx="7"/>
          </p:cNvCxnSpPr>
          <p:nvPr/>
        </p:nvCxnSpPr>
        <p:spPr bwMode="auto">
          <a:xfrm rot="16200000">
            <a:off x="1621753" y="2334786"/>
            <a:ext cx="544513" cy="713642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4" name="AutoShape 2058"/>
          <p:cNvCxnSpPr>
            <a:cxnSpLocks noChangeShapeType="1"/>
            <a:stCxn id="118787" idx="4"/>
            <a:endCxn id="118790" idx="1"/>
          </p:cNvCxnSpPr>
          <p:nvPr/>
        </p:nvCxnSpPr>
        <p:spPr bwMode="auto">
          <a:xfrm rot="16200000" flipH="1">
            <a:off x="1726452" y="2833824"/>
            <a:ext cx="355631" cy="783981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795" name="AutoShape 2059"/>
          <p:cNvCxnSpPr>
            <a:cxnSpLocks noChangeShapeType="1"/>
            <a:stCxn id="118787" idx="4"/>
            <a:endCxn id="118791" idx="1"/>
          </p:cNvCxnSpPr>
          <p:nvPr/>
        </p:nvCxnSpPr>
        <p:spPr bwMode="auto">
          <a:xfrm rot="16200000" flipH="1">
            <a:off x="1385139" y="3175137"/>
            <a:ext cx="1038256" cy="783981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sp>
        <p:nvSpPr>
          <p:cNvPr id="118796" name="Text Box 2060"/>
          <p:cNvSpPr txBox="1">
            <a:spLocks noChangeArrowheads="1"/>
          </p:cNvSpPr>
          <p:nvPr/>
        </p:nvSpPr>
        <p:spPr bwMode="auto">
          <a:xfrm>
            <a:off x="4807928" y="2813050"/>
            <a:ext cx="470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c1</a:t>
            </a:r>
          </a:p>
        </p:txBody>
      </p:sp>
      <p:sp>
        <p:nvSpPr>
          <p:cNvPr id="118797" name="Oval 2061"/>
          <p:cNvSpPr>
            <a:spLocks noChangeArrowheads="1"/>
          </p:cNvSpPr>
          <p:nvPr/>
        </p:nvSpPr>
        <p:spPr bwMode="auto">
          <a:xfrm>
            <a:off x="5370635" y="3041650"/>
            <a:ext cx="70338" cy="76200"/>
          </a:xfrm>
          <a:prstGeom prst="ellipse">
            <a:avLst/>
          </a:prstGeom>
          <a:solidFill>
            <a:srgbClr val="00071A"/>
          </a:solidFill>
          <a:ln w="38100">
            <a:solidFill>
              <a:srgbClr val="6C348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8" name="Text Box 2062"/>
          <p:cNvSpPr txBox="1">
            <a:spLocks noChangeArrowheads="1"/>
          </p:cNvSpPr>
          <p:nvPr/>
        </p:nvSpPr>
        <p:spPr bwMode="auto">
          <a:xfrm>
            <a:off x="6265985" y="1604963"/>
            <a:ext cx="19105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Name=Sunco Oil</a:t>
            </a:r>
          </a:p>
        </p:txBody>
      </p:sp>
      <p:sp>
        <p:nvSpPr>
          <p:cNvPr id="118799" name="Text Box 2063"/>
          <p:cNvSpPr txBox="1">
            <a:spLocks noChangeArrowheads="1"/>
          </p:cNvSpPr>
          <p:nvPr/>
        </p:nvSpPr>
        <p:spPr bwMode="auto">
          <a:xfrm>
            <a:off x="6176597" y="2819401"/>
            <a:ext cx="22640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Headquaters=Houston</a:t>
            </a:r>
          </a:p>
        </p:txBody>
      </p:sp>
      <p:sp>
        <p:nvSpPr>
          <p:cNvPr id="118800" name="Text Box 2064"/>
          <p:cNvSpPr txBox="1">
            <a:spLocks noChangeArrowheads="1"/>
          </p:cNvSpPr>
          <p:nvPr/>
        </p:nvSpPr>
        <p:spPr bwMode="auto">
          <a:xfrm>
            <a:off x="6387613" y="3956051"/>
            <a:ext cx="245035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President=John Smith</a:t>
            </a:r>
          </a:p>
        </p:txBody>
      </p:sp>
      <p:cxnSp>
        <p:nvCxnSpPr>
          <p:cNvPr id="118801" name="AutoShape 2065"/>
          <p:cNvCxnSpPr>
            <a:cxnSpLocks noChangeShapeType="1"/>
            <a:stCxn id="118797" idx="7"/>
            <a:endCxn id="118798" idx="1"/>
          </p:cNvCxnSpPr>
          <p:nvPr/>
        </p:nvCxnSpPr>
        <p:spPr bwMode="auto">
          <a:xfrm rot="5400000" flipH="1" flipV="1">
            <a:off x="5224433" y="2011258"/>
            <a:ext cx="1247791" cy="835313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cxnSp>
        <p:nvCxnSpPr>
          <p:cNvPr id="118802" name="AutoShape 2066"/>
          <p:cNvCxnSpPr>
            <a:cxnSpLocks noChangeShapeType="1"/>
            <a:stCxn id="118797" idx="4"/>
            <a:endCxn id="118800" idx="1"/>
          </p:cNvCxnSpPr>
          <p:nvPr/>
        </p:nvCxnSpPr>
        <p:spPr bwMode="auto">
          <a:xfrm rot="16200000" flipH="1">
            <a:off x="5377580" y="3146073"/>
            <a:ext cx="1038256" cy="981809"/>
          </a:xfrm>
          <a:prstGeom prst="curvedConnector2">
            <a:avLst/>
          </a:prstGeom>
          <a:noFill/>
          <a:ln w="38100">
            <a:solidFill>
              <a:srgbClr val="6C3488"/>
            </a:solidFill>
            <a:round/>
            <a:headEnd/>
            <a:tailEnd type="triangle" w="med" len="med"/>
          </a:ln>
          <a:effectLst/>
        </p:spPr>
      </p:cxnSp>
      <p:sp>
        <p:nvSpPr>
          <p:cNvPr id="118803" name="Line 2067"/>
          <p:cNvSpPr>
            <a:spLocks noChangeShapeType="1"/>
          </p:cNvSpPr>
          <p:nvPr/>
        </p:nvSpPr>
        <p:spPr bwMode="auto">
          <a:xfrm>
            <a:off x="5416062" y="3048000"/>
            <a:ext cx="77372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Rectangle 2068"/>
          <p:cNvSpPr>
            <a:spLocks noChangeArrowheads="1"/>
          </p:cNvSpPr>
          <p:nvPr/>
        </p:nvSpPr>
        <p:spPr bwMode="auto">
          <a:xfrm>
            <a:off x="1195754" y="152400"/>
            <a:ext cx="717452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Entities and Attributes</a:t>
            </a:r>
            <a:endParaRPr lang="en-US" sz="4400">
              <a:solidFill>
                <a:srgbClr val="0000FE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124200" y="28797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92369" y="0"/>
            <a:ext cx="808892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rgbClr val="01247D"/>
                </a:solidFill>
                <a:latin typeface="Comic Sans MS" pitchFamily="66" charset="0"/>
              </a:rPr>
              <a:t>Entity </a:t>
            </a:r>
            <a:r>
              <a:rPr lang="en-US" sz="3200" dirty="0" smtClean="0">
                <a:solidFill>
                  <a:srgbClr val="01247D"/>
                </a:solidFill>
                <a:latin typeface="Comic Sans MS" pitchFamily="66" charset="0"/>
              </a:rPr>
              <a:t>Types</a:t>
            </a:r>
            <a:endParaRPr lang="en-US" sz="1600" b="0" dirty="0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83820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hlink"/>
                </a:solidFill>
              </a:rPr>
              <a:t>Entities with the same basic attributes are grouped or typed into an </a:t>
            </a:r>
            <a:r>
              <a:rPr lang="en-US" sz="2000" u="sng" dirty="0">
                <a:solidFill>
                  <a:schemeClr val="hlink"/>
                </a:solidFill>
              </a:rPr>
              <a:t>entity type</a:t>
            </a:r>
            <a:r>
              <a:rPr lang="en-US" sz="2000" dirty="0">
                <a:solidFill>
                  <a:srgbClr val="000000"/>
                </a:solidFill>
              </a:rPr>
              <a:t>. For example, the </a:t>
            </a:r>
            <a:r>
              <a:rPr lang="en-US" sz="2000" dirty="0">
                <a:solidFill>
                  <a:schemeClr val="hlink"/>
                </a:solidFill>
              </a:rPr>
              <a:t>Employee entity type</a:t>
            </a:r>
            <a:r>
              <a:rPr lang="en-US" sz="2000" dirty="0">
                <a:solidFill>
                  <a:srgbClr val="000000"/>
                </a:solidFill>
              </a:rPr>
              <a:t> or the </a:t>
            </a:r>
            <a:r>
              <a:rPr lang="en-US" sz="2000" dirty="0">
                <a:solidFill>
                  <a:schemeClr val="hlink"/>
                </a:solidFill>
              </a:rPr>
              <a:t>Company entity type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r="22727"/>
          <a:stretch>
            <a:fillRect/>
          </a:stretch>
        </p:blipFill>
        <p:spPr bwMode="auto">
          <a:xfrm>
            <a:off x="609600" y="2667000"/>
            <a:ext cx="7924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124200" y="28797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92369" y="0"/>
            <a:ext cx="808892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 smtClean="0">
                <a:solidFill>
                  <a:srgbClr val="01247D"/>
                </a:solidFill>
                <a:latin typeface="Comic Sans MS" pitchFamily="66" charset="0"/>
              </a:rPr>
              <a:t>Key </a:t>
            </a:r>
            <a:r>
              <a:rPr lang="en-US" sz="3200" dirty="0">
                <a:solidFill>
                  <a:srgbClr val="01247D"/>
                </a:solidFill>
                <a:latin typeface="Comic Sans MS" pitchFamily="66" charset="0"/>
              </a:rPr>
              <a:t>Attributes</a:t>
            </a:r>
            <a:endParaRPr lang="en-US" sz="1600" b="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705600" y="3810000"/>
          <a:ext cx="2133600" cy="1752600"/>
        </p:xfrm>
        <a:graphic>
          <a:graphicData uri="http://schemas.openxmlformats.org/presentationml/2006/ole">
            <p:oleObj spid="_x0000_s34818" name="Bitmap Image" r:id="rId3" imgW="1380952" imgH="1142857" progId="PBrush">
              <p:embed/>
            </p:oleObj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8600" y="838200"/>
            <a:ext cx="6400800" cy="318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800" dirty="0" smtClean="0">
                <a:solidFill>
                  <a:schemeClr val="hlink"/>
                </a:solidFill>
              </a:rPr>
              <a:t>An </a:t>
            </a:r>
            <a:r>
              <a:rPr lang="en-US" sz="2800" dirty="0">
                <a:solidFill>
                  <a:schemeClr val="hlink"/>
                </a:solidFill>
              </a:rPr>
              <a:t>attribute of an entity type for which each entity must have a </a:t>
            </a:r>
            <a:r>
              <a:rPr lang="en-US" sz="2800" u="sng" dirty="0">
                <a:solidFill>
                  <a:schemeClr val="hlink"/>
                </a:solidFill>
              </a:rPr>
              <a:t>unique value</a:t>
            </a:r>
            <a:r>
              <a:rPr lang="en-US" sz="2800" dirty="0">
                <a:solidFill>
                  <a:schemeClr val="hlink"/>
                </a:solidFill>
              </a:rPr>
              <a:t> is called a </a:t>
            </a:r>
            <a:r>
              <a:rPr lang="en-US" sz="2800" u="sng" dirty="0">
                <a:solidFill>
                  <a:schemeClr val="hlink"/>
                </a:solidFill>
              </a:rPr>
              <a:t>key attribute</a:t>
            </a:r>
            <a:r>
              <a:rPr lang="en-US" sz="2800" dirty="0">
                <a:solidFill>
                  <a:schemeClr val="hlink"/>
                </a:solidFill>
              </a:rPr>
              <a:t> of the entity type</a:t>
            </a:r>
            <a:r>
              <a:rPr lang="en-US" sz="2800" dirty="0"/>
              <a:t>. For example </a:t>
            </a:r>
            <a:r>
              <a:rPr lang="en-US" sz="2800" dirty="0" err="1">
                <a:solidFill>
                  <a:schemeClr val="hlink"/>
                </a:solidFill>
              </a:rPr>
              <a:t>VehicleID</a:t>
            </a:r>
            <a:r>
              <a:rPr lang="en-US" sz="2800" dirty="0"/>
              <a:t> of </a:t>
            </a:r>
            <a:r>
              <a:rPr lang="en-US" sz="2800" dirty="0">
                <a:solidFill>
                  <a:schemeClr val="hlink"/>
                </a:solidFill>
              </a:rPr>
              <a:t>Car Entity</a:t>
            </a:r>
            <a:endParaRPr lang="en-US" sz="2800" dirty="0"/>
          </a:p>
          <a:p>
            <a:pPr algn="l">
              <a:spcBef>
                <a:spcPts val="600"/>
              </a:spcBef>
            </a:pPr>
            <a:r>
              <a:rPr lang="en-US" sz="2800" dirty="0"/>
              <a:t>A key attribute can be composite. For example </a:t>
            </a:r>
            <a:r>
              <a:rPr lang="en-US" sz="2800" dirty="0" smtClean="0"/>
              <a:t>Registration(Registration Number</a:t>
            </a:r>
            <a:r>
              <a:rPr lang="en-US" sz="2800" dirty="0"/>
              <a:t>, State) of Car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Car Entity Type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371600"/>
            <a:ext cx="5800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219200"/>
            <a:ext cx="3505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A key attribute can be composite. For example Registration(Registration Number, State) of Car.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An entity type may have more than one key. For example </a:t>
            </a:r>
            <a:r>
              <a:rPr lang="en-US" sz="2400" dirty="0" err="1" smtClean="0">
                <a:solidFill>
                  <a:srgbClr val="FF0000"/>
                </a:solidFill>
              </a:rPr>
              <a:t>VehicleID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Registration</a:t>
            </a:r>
            <a:r>
              <a:rPr lang="en-US" sz="2400" dirty="0" smtClean="0"/>
              <a:t>(Registration Number, State) of Car.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03385" y="6248400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65231" y="6248400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039815" y="0"/>
            <a:ext cx="562707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Types of Attributes</a:t>
            </a:r>
            <a:endParaRPr lang="en-US" sz="3600" b="0">
              <a:solidFill>
                <a:srgbClr val="01247D"/>
              </a:solidFill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28600" y="1676400"/>
            <a:ext cx="8229600" cy="255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FF0000"/>
                </a:solidFill>
              </a:rPr>
              <a:t>Composite</a:t>
            </a:r>
            <a:r>
              <a:rPr lang="en-US" sz="2800" dirty="0" smtClean="0">
                <a:solidFill>
                  <a:schemeClr val="hlink"/>
                </a:solidFill>
              </a:rPr>
              <a:t> versus </a:t>
            </a:r>
            <a:r>
              <a:rPr lang="en-US" sz="2800" dirty="0" smtClean="0">
                <a:solidFill>
                  <a:srgbClr val="FF0000"/>
                </a:solidFill>
              </a:rPr>
              <a:t>simple</a:t>
            </a:r>
            <a:r>
              <a:rPr lang="en-US" sz="2800" dirty="0" smtClean="0">
                <a:solidFill>
                  <a:schemeClr val="hlink"/>
                </a:solidFill>
              </a:rPr>
              <a:t> (atomic) attributes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FF0000"/>
                </a:solidFill>
              </a:rPr>
              <a:t>Single-valued</a:t>
            </a:r>
            <a:r>
              <a:rPr lang="en-US" sz="2800" dirty="0" smtClean="0">
                <a:solidFill>
                  <a:schemeClr val="hlink"/>
                </a:solidFill>
              </a:rPr>
              <a:t> versus </a:t>
            </a:r>
            <a:r>
              <a:rPr lang="en-US" sz="2800" dirty="0" err="1" smtClean="0">
                <a:solidFill>
                  <a:srgbClr val="FF0000"/>
                </a:solidFill>
              </a:rPr>
              <a:t>multivalued</a:t>
            </a:r>
            <a:r>
              <a:rPr lang="en-US" sz="2800" dirty="0" smtClean="0">
                <a:solidFill>
                  <a:schemeClr val="hlink"/>
                </a:solidFill>
              </a:rPr>
              <a:t> attributes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FF0000"/>
                </a:solidFill>
              </a:rPr>
              <a:t>Stored</a:t>
            </a:r>
            <a:r>
              <a:rPr lang="en-US" sz="2800" dirty="0" smtClean="0">
                <a:solidFill>
                  <a:schemeClr val="hlink"/>
                </a:solidFill>
              </a:rPr>
              <a:t> versus </a:t>
            </a:r>
            <a:r>
              <a:rPr lang="en-US" sz="2800" dirty="0" smtClean="0">
                <a:solidFill>
                  <a:srgbClr val="FF0000"/>
                </a:solidFill>
              </a:rPr>
              <a:t>derived</a:t>
            </a:r>
            <a:r>
              <a:rPr lang="en-US" sz="2800" dirty="0" smtClean="0">
                <a:solidFill>
                  <a:schemeClr val="hlink"/>
                </a:solidFill>
              </a:rPr>
              <a:t> attributes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>
                <a:solidFill>
                  <a:schemeClr val="hlink"/>
                </a:solidFill>
              </a:rPr>
              <a:t> values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FF0000"/>
                </a:solidFill>
              </a:rPr>
              <a:t>Complex attributes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03385" y="6248400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65231" y="6248400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039815" y="0"/>
            <a:ext cx="562707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Types of Attributes</a:t>
            </a:r>
            <a:endParaRPr lang="en-US" sz="3600" b="0">
              <a:solidFill>
                <a:srgbClr val="01247D"/>
              </a:solidFill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11015" y="533401"/>
            <a:ext cx="8229600" cy="232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Simple:</a:t>
            </a:r>
            <a:r>
              <a:rPr lang="en-US" sz="2800"/>
              <a:t> Each entity has a single atomic value for the attribute. For example </a:t>
            </a:r>
            <a:r>
              <a:rPr lang="en-US" sz="2800">
                <a:solidFill>
                  <a:schemeClr val="hlink"/>
                </a:solidFill>
              </a:rPr>
              <a:t>ID</a:t>
            </a:r>
            <a:r>
              <a:rPr lang="en-US" sz="2800"/>
              <a:t>, </a:t>
            </a:r>
            <a:r>
              <a:rPr lang="en-US" sz="2800">
                <a:solidFill>
                  <a:schemeClr val="hlink"/>
                </a:solidFill>
              </a:rPr>
              <a:t>CourseNo</a:t>
            </a:r>
            <a:r>
              <a:rPr lang="en-US" sz="2800"/>
              <a:t>.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Composite:</a:t>
            </a:r>
            <a:r>
              <a:rPr lang="en-US" sz="2800"/>
              <a:t> The attribute may be composed of several components. For example </a:t>
            </a:r>
            <a:r>
              <a:rPr lang="en-US" sz="2800">
                <a:solidFill>
                  <a:schemeClr val="hlink"/>
                </a:solidFill>
              </a:rPr>
              <a:t>Address</a:t>
            </a:r>
            <a:r>
              <a:rPr lang="en-US" sz="2800"/>
              <a:t>, </a:t>
            </a:r>
            <a:r>
              <a:rPr lang="en-US" sz="2800">
                <a:solidFill>
                  <a:schemeClr val="hlink"/>
                </a:solidFill>
              </a:rPr>
              <a:t>StreetAddress</a:t>
            </a:r>
            <a:r>
              <a:rPr lang="en-US" sz="2800"/>
              <a:t>.</a:t>
            </a:r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3798277" y="2590801"/>
            <a:ext cx="135171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Address</a:t>
            </a:r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H="1">
            <a:off x="2954216" y="3048000"/>
            <a:ext cx="112541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4360985" y="3048000"/>
            <a:ext cx="492369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>
            <a:off x="4642339" y="3048000"/>
            <a:ext cx="1125415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4923693" y="3048000"/>
            <a:ext cx="18991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Text Box 41"/>
          <p:cNvSpPr txBox="1">
            <a:spLocks noChangeArrowheads="1"/>
          </p:cNvSpPr>
          <p:nvPr/>
        </p:nvSpPr>
        <p:spPr bwMode="auto">
          <a:xfrm>
            <a:off x="2039816" y="4089401"/>
            <a:ext cx="22315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StreetAddress</a:t>
            </a:r>
            <a:endParaRPr lang="en-US" sz="2800"/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4642339" y="4114801"/>
            <a:ext cx="73930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City</a:t>
            </a:r>
          </a:p>
        </p:txBody>
      </p:sp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5486400" y="4114801"/>
            <a:ext cx="92813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State</a:t>
            </a:r>
          </a:p>
        </p:txBody>
      </p:sp>
      <p:sp>
        <p:nvSpPr>
          <p:cNvPr id="80940" name="Text Box 44"/>
          <p:cNvSpPr txBox="1">
            <a:spLocks noChangeArrowheads="1"/>
          </p:cNvSpPr>
          <p:nvPr/>
        </p:nvSpPr>
        <p:spPr bwMode="auto">
          <a:xfrm>
            <a:off x="6663104" y="4114801"/>
            <a:ext cx="62388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Zip</a:t>
            </a:r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H="1">
            <a:off x="1969477" y="4572001"/>
            <a:ext cx="351692" cy="639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>
            <a:off x="3165231" y="4495800"/>
            <a:ext cx="70338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Line 47"/>
          <p:cNvSpPr>
            <a:spLocks noChangeShapeType="1"/>
          </p:cNvSpPr>
          <p:nvPr/>
        </p:nvSpPr>
        <p:spPr bwMode="auto">
          <a:xfrm>
            <a:off x="3798277" y="45720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Text Box 48"/>
          <p:cNvSpPr txBox="1">
            <a:spLocks noChangeArrowheads="1"/>
          </p:cNvSpPr>
          <p:nvPr/>
        </p:nvSpPr>
        <p:spPr bwMode="auto">
          <a:xfrm>
            <a:off x="1143000" y="5105400"/>
            <a:ext cx="138531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Number</a:t>
            </a:r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2741735" y="5105401"/>
            <a:ext cx="106445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Street</a:t>
            </a:r>
            <a:endParaRPr lang="en-US" sz="2800"/>
          </a:p>
        </p:txBody>
      </p: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3801208" y="5105401"/>
            <a:ext cx="297055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</a:rPr>
              <a:t>ApartmentNumber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703385" y="6248400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165231" y="6248400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39815" y="0"/>
            <a:ext cx="562707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Types of Attributes</a:t>
            </a:r>
            <a:endParaRPr lang="en-US" sz="3600" b="0">
              <a:solidFill>
                <a:srgbClr val="01247D"/>
              </a:solidFill>
            </a:endParaRP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62708" y="1143001"/>
            <a:ext cx="8229600" cy="4555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err="1">
                <a:solidFill>
                  <a:schemeClr val="hlink"/>
                </a:solidFill>
              </a:rPr>
              <a:t>Multivalued</a:t>
            </a:r>
            <a:r>
              <a:rPr lang="en-US" sz="2800" dirty="0">
                <a:solidFill>
                  <a:schemeClr val="hlink"/>
                </a:solidFill>
              </a:rPr>
              <a:t>:</a:t>
            </a:r>
            <a:r>
              <a:rPr lang="en-US" sz="2800" dirty="0"/>
              <a:t> An entity may have multiple values for that attribute. For example, </a:t>
            </a:r>
            <a:r>
              <a:rPr lang="en-US" sz="2800" dirty="0">
                <a:solidFill>
                  <a:schemeClr val="hlink"/>
                </a:solidFill>
              </a:rPr>
              <a:t>Color of a Car</a:t>
            </a:r>
            <a:r>
              <a:rPr lang="en-US" sz="2800" dirty="0"/>
              <a:t> or </a:t>
            </a:r>
            <a:r>
              <a:rPr lang="en-US" sz="2800" dirty="0" err="1">
                <a:solidFill>
                  <a:schemeClr val="hlink"/>
                </a:solidFill>
              </a:rPr>
              <a:t>PreviousDegrees</a:t>
            </a:r>
            <a:r>
              <a:rPr lang="en-US" sz="2800" dirty="0">
                <a:solidFill>
                  <a:schemeClr val="hlink"/>
                </a:solidFill>
              </a:rPr>
              <a:t> of a Ph.D. Student.</a:t>
            </a:r>
            <a:endParaRPr lang="en-US" sz="2800" dirty="0"/>
          </a:p>
          <a:p>
            <a:pPr marL="285750" indent="-28575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Derived:</a:t>
            </a:r>
            <a:r>
              <a:rPr lang="en-US" sz="2800" dirty="0"/>
              <a:t> The domain value of attribute can be determined from one or more other attributes. For example, </a:t>
            </a:r>
            <a:r>
              <a:rPr lang="en-US" sz="2800" dirty="0">
                <a:solidFill>
                  <a:schemeClr val="hlink"/>
                </a:solidFill>
              </a:rPr>
              <a:t>age from birth date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hlink"/>
                </a:solidFill>
              </a:rPr>
              <a:t>SGA from course grades.</a:t>
            </a:r>
            <a:endParaRPr lang="en-US" sz="2800" dirty="0"/>
          </a:p>
          <a:p>
            <a:pPr marL="285750" indent="-28575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/>
              <a:t>In general, composite and multiple-valued attributes may be nested arbitrarily to any number of levels although this is rare.</a:t>
            </a:r>
            <a:endParaRPr lang="en-US" sz="28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Not Applicable</a:t>
            </a:r>
            <a:r>
              <a:rPr lang="en-US" sz="2400" dirty="0" smtClean="0">
                <a:latin typeface="+mn-lt"/>
              </a:rPr>
              <a:t>: NULL is presented when a particular entity may not have an applicable value for an attribute.  </a:t>
            </a:r>
          </a:p>
          <a:p>
            <a:pPr lvl="1"/>
            <a:r>
              <a:rPr lang="en-US" sz="1800" dirty="0" smtClean="0">
                <a:latin typeface="+mn-lt"/>
              </a:rPr>
              <a:t>Examples:</a:t>
            </a:r>
          </a:p>
          <a:p>
            <a:pPr lvl="2"/>
            <a:r>
              <a:rPr lang="en-US" sz="1800" dirty="0" smtClean="0">
                <a:latin typeface="+mn-lt"/>
              </a:rPr>
              <a:t> the </a:t>
            </a:r>
            <a:r>
              <a:rPr lang="en-US" sz="1800" dirty="0" err="1" smtClean="0">
                <a:latin typeface="+mn-lt"/>
              </a:rPr>
              <a:t>Apartment_number</a:t>
            </a:r>
            <a:r>
              <a:rPr lang="en-US" sz="1800" dirty="0" smtClean="0">
                <a:latin typeface="+mn-lt"/>
              </a:rPr>
              <a:t> attribute of an address applies only to addresses that are in apartment buildings and not to other types of residences, such as single-family homes. </a:t>
            </a:r>
          </a:p>
          <a:p>
            <a:pPr lvl="2"/>
            <a:r>
              <a:rPr lang="en-US" sz="1800" dirty="0" smtClean="0">
                <a:latin typeface="+mn-lt"/>
              </a:rPr>
              <a:t>A </a:t>
            </a:r>
            <a:r>
              <a:rPr lang="en-US" sz="1800" dirty="0" err="1" smtClean="0">
                <a:latin typeface="+mn-lt"/>
              </a:rPr>
              <a:t>College_degrees</a:t>
            </a:r>
            <a:r>
              <a:rPr lang="en-US" sz="1800" dirty="0" smtClean="0">
                <a:latin typeface="+mn-lt"/>
              </a:rPr>
              <a:t> attribute applies only to people with college degrees.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Unknown:</a:t>
            </a:r>
            <a:r>
              <a:rPr lang="en-US" sz="2400" dirty="0" smtClean="0">
                <a:latin typeface="+mn-lt"/>
              </a:rPr>
              <a:t> NULL can also be used if we do not know the value of an attribute for a particular  entity</a:t>
            </a:r>
          </a:p>
          <a:p>
            <a:pPr lvl="1"/>
            <a:r>
              <a:rPr lang="en-US" sz="1800" dirty="0" smtClean="0">
                <a:latin typeface="+mn-lt"/>
              </a:rPr>
              <a:t>Example -  The home phone number of ‘John Smith’ in  not known. 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The unknown category of NULL can be further classified into two cases. The first case arises when it is known that the attribute value exists but is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missing</a:t>
            </a:r>
            <a:r>
              <a:rPr lang="en-US" sz="1800" dirty="0" smtClean="0">
                <a:latin typeface="+mn-lt"/>
              </a:rPr>
              <a:t>—for instance, if the Height attribute of a person is listed as NULL. The second case arises when it is not known whether the attribute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value exists (?)</a:t>
            </a:r>
            <a:r>
              <a:rPr lang="en-US" sz="1800" dirty="0" smtClean="0">
                <a:latin typeface="+mn-lt"/>
              </a:rPr>
              <a:t>—for example, if the </a:t>
            </a:r>
            <a:r>
              <a:rPr lang="en-US" sz="1800" dirty="0" err="1" smtClean="0">
                <a:latin typeface="+mn-lt"/>
              </a:rPr>
              <a:t>Home_phone</a:t>
            </a:r>
            <a:r>
              <a:rPr lang="en-US" sz="1800" dirty="0" smtClean="0">
                <a:latin typeface="+mn-lt"/>
              </a:rPr>
              <a:t> attribute of a person is NULL.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Composite and </a:t>
            </a:r>
            <a:r>
              <a:rPr lang="en-US" dirty="0" err="1" smtClean="0"/>
              <a:t>multivalued</a:t>
            </a:r>
            <a:r>
              <a:rPr lang="en-US" dirty="0" smtClean="0"/>
              <a:t> attributes can be nested arbitrarily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{</a:t>
            </a:r>
            <a:r>
              <a:rPr lang="en-US" sz="2000" dirty="0" err="1" smtClean="0"/>
              <a:t>Address_phone</a:t>
            </a:r>
            <a:r>
              <a:rPr lang="en-US" sz="2000" dirty="0" smtClean="0"/>
              <a:t>({Phone(</a:t>
            </a:r>
            <a:r>
              <a:rPr lang="en-US" sz="2000" dirty="0" err="1" smtClean="0"/>
              <a:t>Area_code</a:t>
            </a:r>
            <a:r>
              <a:rPr lang="en-US" sz="2000" dirty="0" smtClean="0"/>
              <a:t>, </a:t>
            </a:r>
            <a:r>
              <a:rPr lang="en-US" sz="2000" dirty="0" err="1" smtClean="0"/>
              <a:t>Phone_number</a:t>
            </a:r>
            <a:r>
              <a:rPr lang="en-US" sz="2000" dirty="0" smtClean="0"/>
              <a:t>)},Address(</a:t>
            </a:r>
            <a:r>
              <a:rPr lang="en-US" sz="2000" dirty="0" err="1" smtClean="0"/>
              <a:t>Street_address</a:t>
            </a:r>
            <a:r>
              <a:rPr lang="en-US" sz="2000" dirty="0" smtClean="0"/>
              <a:t> (Number, Street, </a:t>
            </a:r>
            <a:r>
              <a:rPr lang="en-US" sz="2000" dirty="0" err="1" smtClean="0"/>
              <a:t>Apartment_number</a:t>
            </a:r>
            <a:r>
              <a:rPr lang="en-US" sz="2000" dirty="0" smtClean="0"/>
              <a:t>), City, </a:t>
            </a:r>
            <a:r>
              <a:rPr lang="en-US" sz="2000" dirty="0" err="1" smtClean="0"/>
              <a:t>State,Zip</a:t>
            </a:r>
            <a:r>
              <a:rPr lang="en-US" sz="2000" dirty="0" smtClean="0"/>
              <a:t>) )}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1618" name="Text Box 3074"/>
          <p:cNvSpPr txBox="1">
            <a:spLocks noChangeArrowheads="1"/>
          </p:cNvSpPr>
          <p:nvPr/>
        </p:nvSpPr>
        <p:spPr bwMode="auto">
          <a:xfrm>
            <a:off x="1125416" y="0"/>
            <a:ext cx="75262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Database Design Process</a:t>
            </a:r>
            <a:endParaRPr lang="en-US" sz="2400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111619" name="Oval 3075"/>
          <p:cNvSpPr>
            <a:spLocks noChangeArrowheads="1"/>
          </p:cNvSpPr>
          <p:nvPr/>
        </p:nvSpPr>
        <p:spPr bwMode="auto">
          <a:xfrm>
            <a:off x="6400800" y="533400"/>
            <a:ext cx="1336431" cy="533400"/>
          </a:xfrm>
          <a:prstGeom prst="ellipse">
            <a:avLst/>
          </a:prstGeom>
          <a:noFill/>
          <a:ln w="38100">
            <a:solidFill>
              <a:srgbClr val="B500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Text Box 3076"/>
          <p:cNvSpPr txBox="1">
            <a:spLocks noChangeArrowheads="1"/>
          </p:cNvSpPr>
          <p:nvPr/>
        </p:nvSpPr>
        <p:spPr bwMode="auto">
          <a:xfrm>
            <a:off x="6520962" y="609601"/>
            <a:ext cx="1234569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C3700"/>
                </a:solidFill>
              </a:rPr>
              <a:t>Mini World</a:t>
            </a:r>
          </a:p>
        </p:txBody>
      </p:sp>
      <p:sp>
        <p:nvSpPr>
          <p:cNvPr id="111625" name="Text Box 3081"/>
          <p:cNvSpPr txBox="1">
            <a:spLocks noChangeArrowheads="1"/>
          </p:cNvSpPr>
          <p:nvPr/>
        </p:nvSpPr>
        <p:spPr bwMode="auto">
          <a:xfrm>
            <a:off x="5566997" y="1295401"/>
            <a:ext cx="3014296" cy="10156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BC3700"/>
                </a:solidFill>
              </a:rPr>
              <a:t>REQUIREMENTS COLLECTION AND ANALYSIS</a:t>
            </a:r>
          </a:p>
        </p:txBody>
      </p:sp>
      <p:sp>
        <p:nvSpPr>
          <p:cNvPr id="111629" name="Text Box 3085"/>
          <p:cNvSpPr txBox="1">
            <a:spLocks noChangeArrowheads="1"/>
          </p:cNvSpPr>
          <p:nvPr/>
        </p:nvSpPr>
        <p:spPr bwMode="auto">
          <a:xfrm>
            <a:off x="5767754" y="2590801"/>
            <a:ext cx="2605454" cy="40011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BC3700"/>
                </a:solidFill>
              </a:rPr>
              <a:t>CONCEPTUAL DESIGN</a:t>
            </a:r>
          </a:p>
        </p:txBody>
      </p:sp>
      <p:sp>
        <p:nvSpPr>
          <p:cNvPr id="111631" name="Text Box 3087"/>
          <p:cNvSpPr txBox="1">
            <a:spLocks noChangeArrowheads="1"/>
          </p:cNvSpPr>
          <p:nvPr/>
        </p:nvSpPr>
        <p:spPr bwMode="auto">
          <a:xfrm>
            <a:off x="5838093" y="3679826"/>
            <a:ext cx="2813538" cy="707886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BC3700"/>
                </a:solidFill>
              </a:rPr>
              <a:t>LOGICAL DESIGN </a:t>
            </a:r>
          </a:p>
          <a:p>
            <a:r>
              <a:rPr lang="en-US" sz="2000">
                <a:solidFill>
                  <a:srgbClr val="BC3700"/>
                </a:solidFill>
              </a:rPr>
              <a:t>(DATA MODEL MAPPING)</a:t>
            </a:r>
            <a:endParaRPr lang="en-US" sz="1800">
              <a:solidFill>
                <a:srgbClr val="BC3700"/>
              </a:solidFill>
            </a:endParaRPr>
          </a:p>
        </p:txBody>
      </p:sp>
      <p:sp>
        <p:nvSpPr>
          <p:cNvPr id="111633" name="Text Box 3089"/>
          <p:cNvSpPr txBox="1">
            <a:spLocks noChangeArrowheads="1"/>
          </p:cNvSpPr>
          <p:nvPr/>
        </p:nvSpPr>
        <p:spPr bwMode="auto">
          <a:xfrm>
            <a:off x="6224954" y="5410201"/>
            <a:ext cx="2023503" cy="40011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BC3700"/>
                </a:solidFill>
              </a:rPr>
              <a:t>PHYSICAL DESIGN</a:t>
            </a:r>
          </a:p>
        </p:txBody>
      </p:sp>
      <p:sp>
        <p:nvSpPr>
          <p:cNvPr id="111635" name="Text Box 3091"/>
          <p:cNvSpPr txBox="1">
            <a:spLocks noChangeArrowheads="1"/>
          </p:cNvSpPr>
          <p:nvPr/>
        </p:nvSpPr>
        <p:spPr bwMode="auto">
          <a:xfrm>
            <a:off x="1431681" y="2414589"/>
            <a:ext cx="2583464" cy="40011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C3488"/>
                </a:solidFill>
              </a:rPr>
              <a:t>FUNCTIONAL ANALYSIS</a:t>
            </a:r>
          </a:p>
        </p:txBody>
      </p:sp>
      <p:sp>
        <p:nvSpPr>
          <p:cNvPr id="111636" name="Text Box 3092"/>
          <p:cNvSpPr txBox="1">
            <a:spLocks noChangeArrowheads="1"/>
          </p:cNvSpPr>
          <p:nvPr/>
        </p:nvSpPr>
        <p:spPr bwMode="auto">
          <a:xfrm>
            <a:off x="6125308" y="2221468"/>
            <a:ext cx="24852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BC3700"/>
                </a:solidFill>
              </a:rPr>
              <a:t>Database  requirements</a:t>
            </a:r>
          </a:p>
        </p:txBody>
      </p:sp>
      <p:sp>
        <p:nvSpPr>
          <p:cNvPr id="111637" name="Text Box 3093"/>
          <p:cNvSpPr txBox="1">
            <a:spLocks noChangeArrowheads="1"/>
          </p:cNvSpPr>
          <p:nvPr/>
        </p:nvSpPr>
        <p:spPr bwMode="auto">
          <a:xfrm>
            <a:off x="5345723" y="2971801"/>
            <a:ext cx="3235569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BC3700"/>
                </a:solidFill>
              </a:rPr>
              <a:t>Conceptual   Schema</a:t>
            </a:r>
          </a:p>
          <a:p>
            <a:r>
              <a:rPr lang="en-US" sz="2000">
                <a:solidFill>
                  <a:srgbClr val="BC3700"/>
                </a:solidFill>
              </a:rPr>
              <a:t>(in a high-level  data model)</a:t>
            </a:r>
          </a:p>
        </p:txBody>
      </p:sp>
      <p:sp>
        <p:nvSpPr>
          <p:cNvPr id="111638" name="Text Box 3094"/>
          <p:cNvSpPr txBox="1">
            <a:spLocks noChangeArrowheads="1"/>
          </p:cNvSpPr>
          <p:nvPr/>
        </p:nvSpPr>
        <p:spPr bwMode="auto">
          <a:xfrm>
            <a:off x="5509846" y="4495800"/>
            <a:ext cx="3938954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BC3700"/>
                </a:solidFill>
              </a:rPr>
              <a:t>Logical  (Conceptual) Schema</a:t>
            </a:r>
          </a:p>
          <a:p>
            <a:r>
              <a:rPr lang="en-US" sz="2000" dirty="0">
                <a:solidFill>
                  <a:srgbClr val="BC3700"/>
                </a:solidFill>
              </a:rPr>
              <a:t>(in the data  model of specific DBMS)</a:t>
            </a:r>
          </a:p>
        </p:txBody>
      </p:sp>
      <p:sp>
        <p:nvSpPr>
          <p:cNvPr id="111639" name="Text Box 3095"/>
          <p:cNvSpPr txBox="1">
            <a:spLocks noChangeArrowheads="1"/>
          </p:cNvSpPr>
          <p:nvPr/>
        </p:nvSpPr>
        <p:spPr bwMode="auto">
          <a:xfrm>
            <a:off x="4876800" y="6003926"/>
            <a:ext cx="414664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BC3700"/>
                </a:solidFill>
              </a:rPr>
              <a:t>Internal Schema (For the same DBMS)</a:t>
            </a:r>
          </a:p>
        </p:txBody>
      </p:sp>
      <p:sp>
        <p:nvSpPr>
          <p:cNvPr id="111640" name="Text Box 3096"/>
          <p:cNvSpPr txBox="1">
            <a:spLocks noChangeArrowheads="1"/>
          </p:cNvSpPr>
          <p:nvPr/>
        </p:nvSpPr>
        <p:spPr bwMode="auto">
          <a:xfrm>
            <a:off x="1436077" y="1524001"/>
            <a:ext cx="279692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C3488"/>
                </a:solidFill>
              </a:rPr>
              <a:t>Functional Requirements</a:t>
            </a:r>
          </a:p>
        </p:txBody>
      </p:sp>
      <p:sp>
        <p:nvSpPr>
          <p:cNvPr id="111641" name="Text Box 3097"/>
          <p:cNvSpPr txBox="1">
            <a:spLocks noChangeArrowheads="1"/>
          </p:cNvSpPr>
          <p:nvPr/>
        </p:nvSpPr>
        <p:spPr bwMode="auto">
          <a:xfrm>
            <a:off x="1160585" y="3092451"/>
            <a:ext cx="3024554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6C3488"/>
                </a:solidFill>
              </a:rPr>
              <a:t>High-level Transaction Specification</a:t>
            </a:r>
          </a:p>
        </p:txBody>
      </p:sp>
      <p:sp>
        <p:nvSpPr>
          <p:cNvPr id="111642" name="Line 3098"/>
          <p:cNvSpPr>
            <a:spLocks noChangeShapeType="1"/>
          </p:cNvSpPr>
          <p:nvPr/>
        </p:nvSpPr>
        <p:spPr bwMode="auto">
          <a:xfrm flipH="1">
            <a:off x="0" y="4191000"/>
            <a:ext cx="583809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Text Box 3100"/>
          <p:cNvSpPr txBox="1">
            <a:spLocks noChangeArrowheads="1"/>
          </p:cNvSpPr>
          <p:nvPr/>
        </p:nvSpPr>
        <p:spPr bwMode="auto">
          <a:xfrm>
            <a:off x="140677" y="3505200"/>
            <a:ext cx="218049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C3488"/>
                </a:solidFill>
              </a:rPr>
              <a:t>DBMS independent</a:t>
            </a:r>
          </a:p>
        </p:txBody>
      </p:sp>
      <p:sp>
        <p:nvSpPr>
          <p:cNvPr id="111646" name="Text Box 3102"/>
          <p:cNvSpPr txBox="1">
            <a:spLocks noChangeArrowheads="1"/>
          </p:cNvSpPr>
          <p:nvPr/>
        </p:nvSpPr>
        <p:spPr bwMode="auto">
          <a:xfrm>
            <a:off x="0" y="4251326"/>
            <a:ext cx="2032489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C3488"/>
                </a:solidFill>
              </a:rPr>
              <a:t>DBMS specific</a:t>
            </a:r>
          </a:p>
        </p:txBody>
      </p:sp>
      <p:sp>
        <p:nvSpPr>
          <p:cNvPr id="111649" name="Text Box 3105"/>
          <p:cNvSpPr txBox="1">
            <a:spLocks noChangeArrowheads="1"/>
          </p:cNvSpPr>
          <p:nvPr/>
        </p:nvSpPr>
        <p:spPr bwMode="auto">
          <a:xfrm>
            <a:off x="1153258" y="4814888"/>
            <a:ext cx="3231910" cy="36933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C3488"/>
                </a:solidFill>
              </a:rPr>
              <a:t>APPLICATION PROGRAM DESIGN</a:t>
            </a:r>
          </a:p>
        </p:txBody>
      </p:sp>
      <p:sp>
        <p:nvSpPr>
          <p:cNvPr id="111653" name="Text Box 3109"/>
          <p:cNvSpPr txBox="1">
            <a:spLocks noChangeArrowheads="1"/>
          </p:cNvSpPr>
          <p:nvPr/>
        </p:nvSpPr>
        <p:spPr bwMode="auto">
          <a:xfrm>
            <a:off x="1140069" y="5576888"/>
            <a:ext cx="3310778" cy="36933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C3488"/>
                </a:solidFill>
              </a:rPr>
              <a:t>TRANSACTION IMPLEMENTATION</a:t>
            </a:r>
          </a:p>
        </p:txBody>
      </p:sp>
      <p:sp>
        <p:nvSpPr>
          <p:cNvPr id="111654" name="Text Box 3110"/>
          <p:cNvSpPr txBox="1">
            <a:spLocks noChangeArrowheads="1"/>
          </p:cNvSpPr>
          <p:nvPr/>
        </p:nvSpPr>
        <p:spPr bwMode="auto">
          <a:xfrm>
            <a:off x="1688123" y="6110288"/>
            <a:ext cx="21839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C3488"/>
                </a:solidFill>
              </a:rPr>
              <a:t>Application Programs</a:t>
            </a:r>
          </a:p>
        </p:txBody>
      </p:sp>
      <p:cxnSp>
        <p:nvCxnSpPr>
          <p:cNvPr id="111655" name="AutoShape 3111"/>
          <p:cNvCxnSpPr>
            <a:cxnSpLocks noChangeShapeType="1"/>
            <a:stCxn id="111625" idx="2"/>
            <a:endCxn id="111629" idx="0"/>
          </p:cNvCxnSpPr>
          <p:nvPr/>
        </p:nvCxnSpPr>
        <p:spPr bwMode="auto">
          <a:xfrm rot="5400000">
            <a:off x="6932445" y="2449100"/>
            <a:ext cx="279737" cy="3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60" name="AutoShape 3116"/>
          <p:cNvCxnSpPr>
            <a:cxnSpLocks noChangeShapeType="1"/>
          </p:cNvCxnSpPr>
          <p:nvPr/>
        </p:nvCxnSpPr>
        <p:spPr bwMode="auto">
          <a:xfrm>
            <a:off x="7104185" y="5791201"/>
            <a:ext cx="4397" cy="333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1662" name="Line 3118"/>
          <p:cNvSpPr>
            <a:spLocks noChangeShapeType="1"/>
          </p:cNvSpPr>
          <p:nvPr/>
        </p:nvSpPr>
        <p:spPr bwMode="auto">
          <a:xfrm flipH="1">
            <a:off x="3868615" y="1752600"/>
            <a:ext cx="16881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3" name="Line 3119"/>
          <p:cNvSpPr>
            <a:spLocks noChangeShapeType="1"/>
          </p:cNvSpPr>
          <p:nvPr/>
        </p:nvSpPr>
        <p:spPr bwMode="auto">
          <a:xfrm>
            <a:off x="2672862" y="190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4" name="Line 3120"/>
          <p:cNvSpPr>
            <a:spLocks noChangeShapeType="1"/>
          </p:cNvSpPr>
          <p:nvPr/>
        </p:nvSpPr>
        <p:spPr bwMode="auto">
          <a:xfrm>
            <a:off x="2672862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5" name="Line 3121"/>
          <p:cNvSpPr>
            <a:spLocks noChangeShapeType="1"/>
          </p:cNvSpPr>
          <p:nvPr/>
        </p:nvSpPr>
        <p:spPr bwMode="auto">
          <a:xfrm>
            <a:off x="2672862" y="3733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6" name="Line 3122"/>
          <p:cNvSpPr>
            <a:spLocks noChangeShapeType="1"/>
          </p:cNvSpPr>
          <p:nvPr/>
        </p:nvSpPr>
        <p:spPr bwMode="auto">
          <a:xfrm>
            <a:off x="2672862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7" name="Line 3123"/>
          <p:cNvSpPr>
            <a:spLocks noChangeShapeType="1"/>
          </p:cNvSpPr>
          <p:nvPr/>
        </p:nvSpPr>
        <p:spPr bwMode="auto">
          <a:xfrm>
            <a:off x="2672862" y="5943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8" name="Line 3124"/>
          <p:cNvSpPr>
            <a:spLocks noChangeShapeType="1"/>
          </p:cNvSpPr>
          <p:nvPr/>
        </p:nvSpPr>
        <p:spPr bwMode="auto">
          <a:xfrm>
            <a:off x="7104185" y="3048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69" name="Line 3125"/>
          <p:cNvSpPr>
            <a:spLocks noChangeShapeType="1"/>
          </p:cNvSpPr>
          <p:nvPr/>
        </p:nvSpPr>
        <p:spPr bwMode="auto">
          <a:xfrm>
            <a:off x="7104185" y="4419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70" name="Line 3126"/>
          <p:cNvSpPr>
            <a:spLocks noChangeShapeType="1"/>
          </p:cNvSpPr>
          <p:nvPr/>
        </p:nvSpPr>
        <p:spPr bwMode="auto">
          <a:xfrm>
            <a:off x="7104185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71" name="Line 3127"/>
          <p:cNvSpPr>
            <a:spLocks noChangeShapeType="1"/>
          </p:cNvSpPr>
          <p:nvPr/>
        </p:nvSpPr>
        <p:spPr bwMode="auto">
          <a:xfrm flipV="1">
            <a:off x="211015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72" name="Line 3128"/>
          <p:cNvSpPr>
            <a:spLocks noChangeShapeType="1"/>
          </p:cNvSpPr>
          <p:nvPr/>
        </p:nvSpPr>
        <p:spPr bwMode="auto">
          <a:xfrm>
            <a:off x="211015" y="4267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73" name="Line 3129"/>
          <p:cNvSpPr>
            <a:spLocks noChangeShapeType="1"/>
          </p:cNvSpPr>
          <p:nvPr/>
        </p:nvSpPr>
        <p:spPr bwMode="auto">
          <a:xfrm flipH="1">
            <a:off x="4149969" y="4724400"/>
            <a:ext cx="1547446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74" name="Line 3130"/>
          <p:cNvSpPr>
            <a:spLocks noChangeShapeType="1"/>
          </p:cNvSpPr>
          <p:nvPr/>
        </p:nvSpPr>
        <p:spPr bwMode="auto">
          <a:xfrm>
            <a:off x="3305908" y="3505200"/>
            <a:ext cx="2954215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1675" name="AutoShape 3131"/>
          <p:cNvCxnSpPr>
            <a:cxnSpLocks noChangeShapeType="1"/>
            <a:stCxn id="111619" idx="4"/>
          </p:cNvCxnSpPr>
          <p:nvPr/>
        </p:nvCxnSpPr>
        <p:spPr bwMode="auto">
          <a:xfrm>
            <a:off x="7069015" y="1085850"/>
            <a:ext cx="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1677" name="Line 3133"/>
          <p:cNvSpPr>
            <a:spLocks noChangeShapeType="1"/>
          </p:cNvSpPr>
          <p:nvPr/>
        </p:nvSpPr>
        <p:spPr bwMode="auto">
          <a:xfrm flipH="1">
            <a:off x="8651631" y="4114800"/>
            <a:ext cx="492369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26981" name="Rectangle 1029"/>
          <p:cNvSpPr>
            <a:spLocks noChangeArrowheads="1"/>
          </p:cNvSpPr>
          <p:nvPr/>
        </p:nvSpPr>
        <p:spPr bwMode="auto">
          <a:xfrm>
            <a:off x="3124200" y="28797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1447800" y="0"/>
            <a:ext cx="713349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1247D"/>
                </a:solidFill>
                <a:latin typeface="Comic Sans MS" pitchFamily="66" charset="0"/>
              </a:rPr>
              <a:t>Visualizing Entity Types &amp; Attributes</a:t>
            </a:r>
            <a:endParaRPr lang="en-US" sz="1600" b="0" dirty="0"/>
          </a:p>
        </p:txBody>
      </p:sp>
      <p:sp>
        <p:nvSpPr>
          <p:cNvPr id="127003" name="Text Box 1051"/>
          <p:cNvSpPr txBox="1">
            <a:spLocks noChangeArrowheads="1"/>
          </p:cNvSpPr>
          <p:nvPr/>
        </p:nvSpPr>
        <p:spPr bwMode="auto">
          <a:xfrm>
            <a:off x="1266093" y="2514601"/>
            <a:ext cx="117532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Fname</a:t>
            </a:r>
          </a:p>
        </p:txBody>
      </p:sp>
      <p:sp>
        <p:nvSpPr>
          <p:cNvPr id="127004" name="Text Box 1052"/>
          <p:cNvSpPr txBox="1">
            <a:spLocks noChangeArrowheads="1"/>
          </p:cNvSpPr>
          <p:nvPr/>
        </p:nvSpPr>
        <p:spPr bwMode="auto">
          <a:xfrm>
            <a:off x="2461846" y="2133600"/>
            <a:ext cx="96532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Minit</a:t>
            </a:r>
            <a:endParaRPr lang="en-US" sz="2800" dirty="0">
              <a:solidFill>
                <a:srgbClr val="01247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005" name="Text Box 1053"/>
          <p:cNvSpPr txBox="1">
            <a:spLocks noChangeArrowheads="1"/>
          </p:cNvSpPr>
          <p:nvPr/>
        </p:nvSpPr>
        <p:spPr bwMode="auto">
          <a:xfrm>
            <a:off x="3446585" y="2514601"/>
            <a:ext cx="116089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Lname</a:t>
            </a:r>
          </a:p>
        </p:txBody>
      </p:sp>
      <p:sp>
        <p:nvSpPr>
          <p:cNvPr id="127006" name="Text Box 1054"/>
          <p:cNvSpPr txBox="1">
            <a:spLocks noChangeArrowheads="1"/>
          </p:cNvSpPr>
          <p:nvPr/>
        </p:nvSpPr>
        <p:spPr bwMode="auto">
          <a:xfrm>
            <a:off x="2461846" y="3352801"/>
            <a:ext cx="10534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</a:p>
        </p:txBody>
      </p:sp>
      <p:sp>
        <p:nvSpPr>
          <p:cNvPr id="127007" name="Text Box 1055"/>
          <p:cNvSpPr txBox="1">
            <a:spLocks noChangeArrowheads="1"/>
          </p:cNvSpPr>
          <p:nvPr/>
        </p:nvSpPr>
        <p:spPr bwMode="auto">
          <a:xfrm>
            <a:off x="5838093" y="3886200"/>
            <a:ext cx="73635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</a:t>
            </a:r>
          </a:p>
        </p:txBody>
      </p:sp>
      <p:sp>
        <p:nvSpPr>
          <p:cNvPr id="127008" name="Text Box 1056"/>
          <p:cNvSpPr txBox="1">
            <a:spLocks noChangeArrowheads="1"/>
          </p:cNvSpPr>
          <p:nvPr/>
        </p:nvSpPr>
        <p:spPr bwMode="auto">
          <a:xfrm>
            <a:off x="5838093" y="3124201"/>
            <a:ext cx="135171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</a:p>
        </p:txBody>
      </p:sp>
      <p:sp>
        <p:nvSpPr>
          <p:cNvPr id="127009" name="Text Box 1057"/>
          <p:cNvSpPr txBox="1">
            <a:spLocks noChangeArrowheads="1"/>
          </p:cNvSpPr>
          <p:nvPr/>
        </p:nvSpPr>
        <p:spPr bwMode="auto">
          <a:xfrm>
            <a:off x="4431324" y="3200401"/>
            <a:ext cx="10632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Salary</a:t>
            </a:r>
          </a:p>
        </p:txBody>
      </p:sp>
      <p:sp>
        <p:nvSpPr>
          <p:cNvPr id="127010" name="Text Box 1058"/>
          <p:cNvSpPr txBox="1">
            <a:spLocks noChangeArrowheads="1"/>
          </p:cNvSpPr>
          <p:nvPr/>
        </p:nvSpPr>
        <p:spPr bwMode="auto">
          <a:xfrm>
            <a:off x="3780693" y="4114801"/>
            <a:ext cx="1747723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</p:txBody>
      </p:sp>
      <p:sp>
        <p:nvSpPr>
          <p:cNvPr id="127011" name="Text Box 1059"/>
          <p:cNvSpPr txBox="1">
            <a:spLocks noChangeArrowheads="1"/>
          </p:cNvSpPr>
          <p:nvPr/>
        </p:nvSpPr>
        <p:spPr bwMode="auto">
          <a:xfrm>
            <a:off x="2532185" y="4419601"/>
            <a:ext cx="7473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SSN</a:t>
            </a:r>
            <a:endParaRPr lang="en-US" sz="2800">
              <a:solidFill>
                <a:srgbClr val="01247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012" name="Text Box 1060"/>
          <p:cNvSpPr txBox="1">
            <a:spLocks noChangeArrowheads="1"/>
          </p:cNvSpPr>
          <p:nvPr/>
        </p:nvSpPr>
        <p:spPr bwMode="auto">
          <a:xfrm>
            <a:off x="5838093" y="4648201"/>
            <a:ext cx="10318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Bdate</a:t>
            </a:r>
          </a:p>
        </p:txBody>
      </p:sp>
      <p:sp>
        <p:nvSpPr>
          <p:cNvPr id="127014" name="Oval 1062"/>
          <p:cNvSpPr>
            <a:spLocks noChangeArrowheads="1"/>
          </p:cNvSpPr>
          <p:nvPr/>
        </p:nvSpPr>
        <p:spPr bwMode="auto">
          <a:xfrm>
            <a:off x="2391508" y="3352800"/>
            <a:ext cx="914400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5" name="Oval 1063"/>
          <p:cNvSpPr>
            <a:spLocks noChangeArrowheads="1"/>
          </p:cNvSpPr>
          <p:nvPr/>
        </p:nvSpPr>
        <p:spPr bwMode="auto">
          <a:xfrm>
            <a:off x="1195754" y="25146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6" name="Oval 1064"/>
          <p:cNvSpPr>
            <a:spLocks noChangeArrowheads="1"/>
          </p:cNvSpPr>
          <p:nvPr/>
        </p:nvSpPr>
        <p:spPr bwMode="auto">
          <a:xfrm>
            <a:off x="2391506" y="1981200"/>
            <a:ext cx="1037493" cy="10668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7" name="Oval 1065"/>
          <p:cNvSpPr>
            <a:spLocks noChangeArrowheads="1"/>
          </p:cNvSpPr>
          <p:nvPr/>
        </p:nvSpPr>
        <p:spPr bwMode="auto">
          <a:xfrm>
            <a:off x="3376246" y="25146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019" name="AutoShape 1067"/>
          <p:cNvCxnSpPr>
            <a:cxnSpLocks noChangeShapeType="1"/>
            <a:stCxn id="127015" idx="5"/>
            <a:endCxn id="127014" idx="1"/>
          </p:cNvCxnSpPr>
          <p:nvPr/>
        </p:nvCxnSpPr>
        <p:spPr bwMode="auto">
          <a:xfrm>
            <a:off x="2157047" y="2989264"/>
            <a:ext cx="367812" cy="422275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20" name="AutoShape 1068"/>
          <p:cNvCxnSpPr>
            <a:cxnSpLocks noChangeShapeType="1"/>
            <a:stCxn id="127016" idx="4"/>
            <a:endCxn id="127014" idx="0"/>
          </p:cNvCxnSpPr>
          <p:nvPr/>
        </p:nvCxnSpPr>
        <p:spPr bwMode="auto">
          <a:xfrm flipH="1">
            <a:off x="2848708" y="3048000"/>
            <a:ext cx="61545" cy="304800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21" name="AutoShape 1069"/>
          <p:cNvCxnSpPr>
            <a:cxnSpLocks noChangeShapeType="1"/>
            <a:stCxn id="127014" idx="7"/>
            <a:endCxn id="127017" idx="3"/>
          </p:cNvCxnSpPr>
          <p:nvPr/>
        </p:nvCxnSpPr>
        <p:spPr bwMode="auto">
          <a:xfrm flipV="1">
            <a:off x="3172558" y="2989264"/>
            <a:ext cx="367811" cy="422275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sp>
        <p:nvSpPr>
          <p:cNvPr id="127022" name="Oval 1070"/>
          <p:cNvSpPr>
            <a:spLocks noChangeArrowheads="1"/>
          </p:cNvSpPr>
          <p:nvPr/>
        </p:nvSpPr>
        <p:spPr bwMode="auto">
          <a:xfrm>
            <a:off x="2461846" y="4419600"/>
            <a:ext cx="844062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23" name="Oval 1071"/>
          <p:cNvSpPr>
            <a:spLocks noChangeArrowheads="1"/>
          </p:cNvSpPr>
          <p:nvPr/>
        </p:nvSpPr>
        <p:spPr bwMode="auto">
          <a:xfrm>
            <a:off x="4360985" y="32004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24" name="Oval 1072"/>
          <p:cNvSpPr>
            <a:spLocks noChangeArrowheads="1"/>
          </p:cNvSpPr>
          <p:nvPr/>
        </p:nvSpPr>
        <p:spPr bwMode="auto">
          <a:xfrm>
            <a:off x="5838092" y="4648200"/>
            <a:ext cx="914400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25" name="Oval 1073"/>
          <p:cNvSpPr>
            <a:spLocks noChangeArrowheads="1"/>
          </p:cNvSpPr>
          <p:nvPr/>
        </p:nvSpPr>
        <p:spPr bwMode="auto">
          <a:xfrm>
            <a:off x="5767754" y="3886200"/>
            <a:ext cx="914400" cy="609600"/>
          </a:xfrm>
          <a:prstGeom prst="ellipse">
            <a:avLst/>
          </a:prstGeom>
          <a:noFill/>
          <a:ln w="38100">
            <a:solidFill>
              <a:srgbClr val="01247D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26" name="Oval 1074"/>
          <p:cNvSpPr>
            <a:spLocks noChangeArrowheads="1"/>
          </p:cNvSpPr>
          <p:nvPr/>
        </p:nvSpPr>
        <p:spPr bwMode="auto">
          <a:xfrm>
            <a:off x="5697415" y="2971800"/>
            <a:ext cx="1477108" cy="762000"/>
          </a:xfrm>
          <a:prstGeom prst="ellipse">
            <a:avLst/>
          </a:prstGeom>
          <a:noFill/>
          <a:ln w="57150" cmpd="thickThin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027" name="AutoShape 1075"/>
          <p:cNvCxnSpPr>
            <a:cxnSpLocks noChangeShapeType="1"/>
            <a:stCxn id="127010" idx="1"/>
            <a:endCxn id="127014" idx="5"/>
          </p:cNvCxnSpPr>
          <p:nvPr/>
        </p:nvCxnSpPr>
        <p:spPr bwMode="auto">
          <a:xfrm rot="10800000">
            <a:off x="3171997" y="3808085"/>
            <a:ext cx="608696" cy="568326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28" name="AutoShape 1076"/>
          <p:cNvCxnSpPr>
            <a:cxnSpLocks noChangeShapeType="1"/>
            <a:stCxn id="127010" idx="1"/>
            <a:endCxn id="127022" idx="6"/>
          </p:cNvCxnSpPr>
          <p:nvPr/>
        </p:nvCxnSpPr>
        <p:spPr bwMode="auto">
          <a:xfrm rot="10800000" flipV="1">
            <a:off x="3305909" y="4376410"/>
            <a:ext cx="474785" cy="309889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29" name="AutoShape 1077"/>
          <p:cNvCxnSpPr>
            <a:cxnSpLocks noChangeShapeType="1"/>
            <a:stCxn id="127010" idx="0"/>
            <a:endCxn id="127023" idx="3"/>
          </p:cNvCxnSpPr>
          <p:nvPr/>
        </p:nvCxnSpPr>
        <p:spPr bwMode="auto">
          <a:xfrm rot="16200000" flipV="1">
            <a:off x="4360619" y="3820864"/>
            <a:ext cx="459116" cy="128757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30" name="AutoShape 1078"/>
          <p:cNvCxnSpPr>
            <a:cxnSpLocks noChangeShapeType="1"/>
            <a:stCxn id="127010" idx="0"/>
            <a:endCxn id="127026" idx="3"/>
          </p:cNvCxnSpPr>
          <p:nvPr/>
        </p:nvCxnSpPr>
        <p:spPr bwMode="auto">
          <a:xfrm rot="5400000" flipH="1" flipV="1">
            <a:off x="5037848" y="3238916"/>
            <a:ext cx="492593" cy="1259178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27031" name="AutoShape 1079"/>
          <p:cNvCxnSpPr>
            <a:cxnSpLocks noChangeShapeType="1"/>
            <a:stCxn id="127010" idx="3"/>
            <a:endCxn id="127025" idx="2"/>
          </p:cNvCxnSpPr>
          <p:nvPr/>
        </p:nvCxnSpPr>
        <p:spPr bwMode="auto">
          <a:xfrm flipV="1">
            <a:off x="5528416" y="4191000"/>
            <a:ext cx="239338" cy="185411"/>
          </a:xfrm>
          <a:prstGeom prst="straightConnector1">
            <a:avLst/>
          </a:prstGeom>
          <a:noFill/>
          <a:ln w="38100">
            <a:solidFill>
              <a:srgbClr val="01247D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27032" name="AutoShape 1080"/>
          <p:cNvCxnSpPr>
            <a:cxnSpLocks noChangeShapeType="1"/>
            <a:stCxn id="127010" idx="3"/>
            <a:endCxn id="127024" idx="2"/>
          </p:cNvCxnSpPr>
          <p:nvPr/>
        </p:nvCxnSpPr>
        <p:spPr bwMode="auto">
          <a:xfrm>
            <a:off x="5528416" y="4376411"/>
            <a:ext cx="309676" cy="538489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1143000" y="533400"/>
            <a:ext cx="713349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Initial Conceptual Design of the</a:t>
            </a:r>
          </a:p>
          <a:p>
            <a:r>
              <a:rPr lang="en-US" sz="3200" dirty="0" smtClean="0"/>
              <a:t>COMPANY Database</a:t>
            </a:r>
            <a:endParaRPr lang="en-US" sz="16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0"/>
            <a:ext cx="3371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 r="31839" b="5574"/>
          <a:stretch>
            <a:fillRect/>
          </a:stretch>
        </p:blipFill>
        <p:spPr bwMode="auto">
          <a:xfrm>
            <a:off x="457200" y="1828800"/>
            <a:ext cx="434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3124200" y="28797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51692" y="0"/>
            <a:ext cx="808892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Relationships and Relationship Types</a:t>
            </a:r>
            <a:endParaRPr lang="en-US" sz="1800" b="0">
              <a:solidFill>
                <a:srgbClr val="01247D"/>
              </a:solidFill>
            </a:endParaRP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0" y="3048001"/>
          <a:ext cx="4107474" cy="2149475"/>
        </p:xfrm>
        <a:graphic>
          <a:graphicData uri="http://schemas.openxmlformats.org/presentationml/2006/ole">
            <p:oleObj spid="_x0000_s1027" name="Document" r:id="rId3" imgW="4547616" imgH="2197608" progId="Word.Document.8">
              <p:embed/>
            </p:oleObj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140677" y="1252984"/>
            <a:ext cx="8721969" cy="46935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chemeClr val="hlink"/>
                </a:solidFill>
              </a:rPr>
              <a:t>A Relationship </a:t>
            </a:r>
            <a:r>
              <a:rPr lang="en-US" sz="2400" u="sng" dirty="0">
                <a:solidFill>
                  <a:schemeClr val="hlink"/>
                </a:solidFill>
              </a:rPr>
              <a:t>relates two or more distinct entities</a:t>
            </a:r>
            <a:r>
              <a:rPr lang="en-US" sz="2400" dirty="0">
                <a:solidFill>
                  <a:schemeClr val="hlink"/>
                </a:solidFill>
              </a:rPr>
              <a:t> with a specific meaning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746125" lvl="1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1203325" lvl="2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Employee John Smith </a:t>
            </a:r>
            <a:r>
              <a:rPr lang="en-US" sz="2400" dirty="0">
                <a:solidFill>
                  <a:srgbClr val="FF0000"/>
                </a:solidFill>
              </a:rPr>
              <a:t>works on </a:t>
            </a:r>
            <a:r>
              <a:rPr lang="en-US" sz="2400" dirty="0">
                <a:solidFill>
                  <a:schemeClr val="hlink"/>
                </a:solidFill>
              </a:rPr>
              <a:t>the Database </a:t>
            </a:r>
            <a:r>
              <a:rPr lang="en-US" sz="2400" dirty="0" smtClean="0">
                <a:solidFill>
                  <a:schemeClr val="hlink"/>
                </a:solidFill>
              </a:rPr>
              <a:t>Project, </a:t>
            </a:r>
            <a:r>
              <a:rPr lang="en-US" sz="2400" dirty="0" smtClean="0"/>
              <a:t>or </a:t>
            </a:r>
          </a:p>
          <a:p>
            <a:pPr marL="1203325" lvl="2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Employee Jim Wong </a:t>
            </a:r>
            <a:r>
              <a:rPr lang="en-US" sz="2400" dirty="0">
                <a:solidFill>
                  <a:srgbClr val="FF0000"/>
                </a:solidFill>
              </a:rPr>
              <a:t>manages</a:t>
            </a:r>
            <a:r>
              <a:rPr lang="en-US" sz="2400" dirty="0">
                <a:solidFill>
                  <a:schemeClr val="hlink"/>
                </a:solidFill>
              </a:rPr>
              <a:t> the Research Department</a:t>
            </a:r>
            <a:r>
              <a:rPr lang="en-US" sz="2400" dirty="0" smtClean="0">
                <a:solidFill>
                  <a:schemeClr val="hlink"/>
                </a:solidFill>
              </a:rPr>
              <a:t>.</a:t>
            </a:r>
          </a:p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>
                <a:solidFill>
                  <a:schemeClr val="hlink"/>
                </a:solidFill>
              </a:rPr>
              <a:t>Relationships </a:t>
            </a:r>
            <a:r>
              <a:rPr lang="en-US" sz="2400" dirty="0">
                <a:solidFill>
                  <a:schemeClr val="hlink"/>
                </a:solidFill>
              </a:rPr>
              <a:t>of the same type are grouped or typed into a </a:t>
            </a:r>
            <a:r>
              <a:rPr lang="en-US" sz="2400" u="sng" dirty="0">
                <a:solidFill>
                  <a:schemeClr val="hlink"/>
                </a:solidFill>
              </a:rPr>
              <a:t>relationship type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746125" lvl="1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Example:</a:t>
            </a:r>
          </a:p>
          <a:p>
            <a:pPr marL="1203325" lvl="2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>
                <a:solidFill>
                  <a:schemeClr val="hlink"/>
                </a:solidFill>
              </a:rPr>
              <a:t>The </a:t>
            </a:r>
            <a:r>
              <a:rPr lang="en-US" sz="2400" dirty="0" err="1">
                <a:solidFill>
                  <a:srgbClr val="FF0000"/>
                </a:solidFill>
              </a:rPr>
              <a:t>Works_On</a:t>
            </a:r>
            <a:r>
              <a:rPr lang="en-US" sz="2400" dirty="0">
                <a:solidFill>
                  <a:schemeClr val="hlink"/>
                </a:solidFill>
              </a:rPr>
              <a:t> relationship type in which Employee’s and Project's participate</a:t>
            </a:r>
            <a:r>
              <a:rPr lang="en-US" sz="2400" dirty="0" smtClean="0"/>
              <a:t>.</a:t>
            </a:r>
          </a:p>
          <a:p>
            <a:pPr marL="1203325" lvl="2" indent="-288925">
              <a:spcBef>
                <a:spcPts val="600"/>
              </a:spcBef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899139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Relationship Types</a:t>
            </a:r>
            <a:endParaRPr lang="en-US" sz="1800" b="0">
              <a:solidFill>
                <a:srgbClr val="01247D"/>
              </a:solidFill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259015" y="39465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1430215" y="2057400"/>
            <a:ext cx="914400" cy="3124200"/>
          </a:xfrm>
          <a:prstGeom prst="ellipse">
            <a:avLst/>
          </a:prstGeom>
          <a:noFill/>
          <a:ln w="38100">
            <a:solidFill>
              <a:srgbClr val="B500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4032738" y="1981200"/>
            <a:ext cx="914400" cy="3200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916615" y="2057400"/>
            <a:ext cx="914400" cy="3048000"/>
          </a:xfrm>
          <a:prstGeom prst="ellipse">
            <a:avLst/>
          </a:prstGeom>
          <a:noFill/>
          <a:ln w="38100">
            <a:solidFill>
              <a:srgbClr val="6C348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38654" y="2439988"/>
            <a:ext cx="493834" cy="1681163"/>
            <a:chOff x="602" y="817"/>
            <a:chExt cx="337" cy="1059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602" y="817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B50069"/>
                  </a:solidFill>
                </a:rPr>
                <a:t>e1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602" y="1009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B50069"/>
                  </a:solidFill>
                </a:rPr>
                <a:t>e2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602" y="1201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B50069"/>
                  </a:solidFill>
                </a:rPr>
                <a:t>e3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602" y="1393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B50069"/>
                  </a:solidFill>
                </a:rPr>
                <a:t>e4</a:t>
              </a: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602" y="1585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B50069"/>
                  </a:solidFill>
                </a:rPr>
                <a:t>e5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92923" y="2667000"/>
            <a:ext cx="70338" cy="2286000"/>
            <a:chOff x="864" y="960"/>
            <a:chExt cx="48" cy="1440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 flipH="1">
              <a:off x="864" y="1152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 flipH="1">
              <a:off x="864" y="1344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 flipH="1">
              <a:off x="864" y="1536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 flipH="1">
              <a:off x="864" y="1728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 flipH="1">
              <a:off x="864" y="1920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 flipH="1">
              <a:off x="864" y="2112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 flipH="1">
              <a:off x="864" y="2352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 flipH="1">
              <a:off x="864" y="960"/>
              <a:ext cx="48" cy="48"/>
            </a:xfrm>
            <a:prstGeom prst="ellipse">
              <a:avLst/>
            </a:prstGeom>
            <a:solidFill>
              <a:srgbClr val="B50069"/>
            </a:solidFill>
            <a:ln w="12700">
              <a:solidFill>
                <a:srgbClr val="B500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304943" y="2363788"/>
            <a:ext cx="5020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C3488"/>
                </a:solidFill>
              </a:rPr>
              <a:t>p1</a:t>
            </a:r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7304943" y="2668588"/>
            <a:ext cx="5020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C3488"/>
                </a:solidFill>
              </a:rPr>
              <a:t>p2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7304943" y="2973388"/>
            <a:ext cx="5020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C3488"/>
                </a:solidFill>
              </a:rPr>
              <a:t>p3</a:t>
            </a: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7304943" y="3278188"/>
            <a:ext cx="5020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C3488"/>
                </a:solidFill>
              </a:rPr>
              <a:t>p4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7304943" y="3582988"/>
            <a:ext cx="5020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C3488"/>
                </a:solidFill>
              </a:rPr>
              <a:t>p5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 flipH="1">
            <a:off x="4314092" y="47228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197969" y="2590800"/>
            <a:ext cx="70338" cy="2286000"/>
            <a:chOff x="864" y="960"/>
            <a:chExt cx="48" cy="1440"/>
          </a:xfrm>
        </p:grpSpPr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 flipH="1">
              <a:off x="864" y="1152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 flipH="1">
              <a:off x="864" y="1344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6" name="Oval 46"/>
            <p:cNvSpPr>
              <a:spLocks noChangeArrowheads="1"/>
            </p:cNvSpPr>
            <p:nvPr/>
          </p:nvSpPr>
          <p:spPr bwMode="auto">
            <a:xfrm flipH="1">
              <a:off x="864" y="1536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7" name="Oval 47"/>
            <p:cNvSpPr>
              <a:spLocks noChangeArrowheads="1"/>
            </p:cNvSpPr>
            <p:nvPr/>
          </p:nvSpPr>
          <p:spPr bwMode="auto">
            <a:xfrm flipH="1">
              <a:off x="864" y="1728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8" name="Oval 48"/>
            <p:cNvSpPr>
              <a:spLocks noChangeArrowheads="1"/>
            </p:cNvSpPr>
            <p:nvPr/>
          </p:nvSpPr>
          <p:spPr bwMode="auto">
            <a:xfrm flipH="1">
              <a:off x="864" y="1920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 flipH="1">
              <a:off x="864" y="2112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 flipH="1">
              <a:off x="864" y="2352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 flipH="1">
              <a:off x="864" y="960"/>
              <a:ext cx="48" cy="48"/>
            </a:xfrm>
            <a:prstGeom prst="ellipse">
              <a:avLst/>
            </a:prstGeom>
            <a:solidFill>
              <a:srgbClr val="6C3488"/>
            </a:solidFill>
            <a:ln w="12700">
              <a:solidFill>
                <a:srgbClr val="6C348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98" name="Rectangle 58"/>
          <p:cNvSpPr>
            <a:spLocks noChangeArrowheads="1"/>
          </p:cNvSpPr>
          <p:nvPr/>
        </p:nvSpPr>
        <p:spPr bwMode="auto">
          <a:xfrm flipH="1">
            <a:off x="4314092" y="43418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 flipH="1">
            <a:off x="4314092" y="40370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00" name="Rectangle 60"/>
          <p:cNvSpPr>
            <a:spLocks noChangeArrowheads="1"/>
          </p:cNvSpPr>
          <p:nvPr/>
        </p:nvSpPr>
        <p:spPr bwMode="auto">
          <a:xfrm flipH="1">
            <a:off x="4314092" y="36560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 flipH="1">
            <a:off x="4314092" y="33512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 flipH="1">
            <a:off x="4314092" y="30464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 flipH="1">
            <a:off x="4314092" y="2665413"/>
            <a:ext cx="70338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04" name="Text Box 64"/>
          <p:cNvSpPr txBox="1">
            <a:spLocks noChangeArrowheads="1"/>
          </p:cNvSpPr>
          <p:nvPr/>
        </p:nvSpPr>
        <p:spPr bwMode="auto">
          <a:xfrm>
            <a:off x="4358054" y="24384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r1</a:t>
            </a: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4384431" y="28194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87106" name="Text Box 66"/>
          <p:cNvSpPr txBox="1">
            <a:spLocks noChangeArrowheads="1"/>
          </p:cNvSpPr>
          <p:nvPr/>
        </p:nvSpPr>
        <p:spPr bwMode="auto">
          <a:xfrm>
            <a:off x="4358054" y="31242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87107" name="Text Box 67"/>
          <p:cNvSpPr txBox="1">
            <a:spLocks noChangeArrowheads="1"/>
          </p:cNvSpPr>
          <p:nvPr/>
        </p:nvSpPr>
        <p:spPr bwMode="auto">
          <a:xfrm>
            <a:off x="4358054" y="34290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r4</a:t>
            </a:r>
          </a:p>
        </p:txBody>
      </p:sp>
      <p:sp>
        <p:nvSpPr>
          <p:cNvPr id="87108" name="Text Box 68"/>
          <p:cNvSpPr txBox="1">
            <a:spLocks noChangeArrowheads="1"/>
          </p:cNvSpPr>
          <p:nvPr/>
        </p:nvSpPr>
        <p:spPr bwMode="auto">
          <a:xfrm>
            <a:off x="4358054" y="38100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r5</a:t>
            </a:r>
          </a:p>
        </p:txBody>
      </p:sp>
      <p:sp>
        <p:nvSpPr>
          <p:cNvPr id="87109" name="Text Box 69"/>
          <p:cNvSpPr txBox="1">
            <a:spLocks noChangeArrowheads="1"/>
          </p:cNvSpPr>
          <p:nvPr/>
        </p:nvSpPr>
        <p:spPr bwMode="auto">
          <a:xfrm>
            <a:off x="4358054" y="41148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r6</a:t>
            </a: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4384431" y="44958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r7</a:t>
            </a:r>
          </a:p>
        </p:txBody>
      </p:sp>
      <p:sp>
        <p:nvSpPr>
          <p:cNvPr id="87112" name="Line 72"/>
          <p:cNvSpPr>
            <a:spLocks noChangeShapeType="1"/>
          </p:cNvSpPr>
          <p:nvPr/>
        </p:nvSpPr>
        <p:spPr bwMode="auto">
          <a:xfrm>
            <a:off x="1992923" y="2667000"/>
            <a:ext cx="2391508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3" name="Line 73"/>
          <p:cNvSpPr>
            <a:spLocks noChangeShapeType="1"/>
          </p:cNvSpPr>
          <p:nvPr/>
        </p:nvSpPr>
        <p:spPr bwMode="auto">
          <a:xfrm flipV="1">
            <a:off x="4384431" y="2667000"/>
            <a:ext cx="2883877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2063262" y="2971800"/>
            <a:ext cx="2321169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 flipV="1">
            <a:off x="4314092" y="2667000"/>
            <a:ext cx="2883877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>
            <a:off x="1992923" y="2971800"/>
            <a:ext cx="239150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>
            <a:off x="4384431" y="3505200"/>
            <a:ext cx="2813538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1992923" y="3352800"/>
            <a:ext cx="2321169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4314092" y="2971800"/>
            <a:ext cx="2883877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0" name="Line 80"/>
          <p:cNvSpPr>
            <a:spLocks noChangeShapeType="1"/>
          </p:cNvSpPr>
          <p:nvPr/>
        </p:nvSpPr>
        <p:spPr bwMode="auto">
          <a:xfrm>
            <a:off x="1992923" y="3352800"/>
            <a:ext cx="2391508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1" name="Line 81"/>
          <p:cNvSpPr>
            <a:spLocks noChangeShapeType="1"/>
          </p:cNvSpPr>
          <p:nvPr/>
        </p:nvSpPr>
        <p:spPr bwMode="auto">
          <a:xfrm flipV="1">
            <a:off x="4314092" y="3276600"/>
            <a:ext cx="2883877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2063262" y="3352800"/>
            <a:ext cx="2321169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Line 83"/>
          <p:cNvSpPr>
            <a:spLocks noChangeShapeType="1"/>
          </p:cNvSpPr>
          <p:nvPr/>
        </p:nvSpPr>
        <p:spPr bwMode="auto">
          <a:xfrm flipV="1">
            <a:off x="4384431" y="3581400"/>
            <a:ext cx="2813538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4" name="Line 84"/>
          <p:cNvSpPr>
            <a:spLocks noChangeShapeType="1"/>
          </p:cNvSpPr>
          <p:nvPr/>
        </p:nvSpPr>
        <p:spPr bwMode="auto">
          <a:xfrm>
            <a:off x="1992923" y="3581400"/>
            <a:ext cx="2321169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5" name="Line 85"/>
          <p:cNvSpPr>
            <a:spLocks noChangeShapeType="1"/>
          </p:cNvSpPr>
          <p:nvPr/>
        </p:nvSpPr>
        <p:spPr bwMode="auto">
          <a:xfrm flipV="1">
            <a:off x="4314092" y="3886200"/>
            <a:ext cx="2883877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28" name="Text Box 88"/>
          <p:cNvSpPr txBox="1">
            <a:spLocks noChangeArrowheads="1"/>
          </p:cNvSpPr>
          <p:nvPr/>
        </p:nvSpPr>
        <p:spPr bwMode="auto">
          <a:xfrm>
            <a:off x="1200151" y="1601788"/>
            <a:ext cx="141673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Employee</a:t>
            </a:r>
          </a:p>
        </p:txBody>
      </p:sp>
      <p:sp>
        <p:nvSpPr>
          <p:cNvPr id="87129" name="Text Box 89"/>
          <p:cNvSpPr txBox="1">
            <a:spLocks noChangeArrowheads="1"/>
          </p:cNvSpPr>
          <p:nvPr/>
        </p:nvSpPr>
        <p:spPr bwMode="auto">
          <a:xfrm>
            <a:off x="3733800" y="1601788"/>
            <a:ext cx="168065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WORKS_ON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6866793" y="1525588"/>
            <a:ext cx="106779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type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Relationship type </a:t>
            </a:r>
            <a:r>
              <a:rPr lang="en-US" sz="2800" b="1" i="1" dirty="0" smtClean="0"/>
              <a:t>R among n entity types </a:t>
            </a:r>
            <a:r>
              <a:rPr lang="en-US" sz="2800" i="1" dirty="0" smtClean="0"/>
              <a:t>E1, E2, ..., En</a:t>
            </a:r>
          </a:p>
          <a:p>
            <a:pPr lvl="1"/>
            <a:r>
              <a:rPr lang="en-US" sz="2400" dirty="0" smtClean="0"/>
              <a:t>Defines a set of associations among entities from these entity types</a:t>
            </a:r>
          </a:p>
          <a:p>
            <a:r>
              <a:rPr lang="en-US" sz="2800" b="1" dirty="0" smtClean="0"/>
              <a:t>Relationship instances </a:t>
            </a:r>
            <a:r>
              <a:rPr lang="en-US" sz="2800" b="1" i="1" dirty="0" err="1" smtClean="0"/>
              <a:t>ri</a:t>
            </a:r>
            <a:endParaRPr lang="en-US" sz="2800" b="1" i="1" dirty="0" smtClean="0"/>
          </a:p>
          <a:p>
            <a:pPr lvl="1"/>
            <a:r>
              <a:rPr lang="pt-BR" sz="2400" dirty="0" smtClean="0"/>
              <a:t>Each </a:t>
            </a:r>
            <a:r>
              <a:rPr lang="pt-BR" sz="2400" i="1" dirty="0" smtClean="0"/>
              <a:t>ri associates n individual entities (e1, </a:t>
            </a:r>
            <a:r>
              <a:rPr lang="en-US" sz="2400" i="1" dirty="0" smtClean="0"/>
              <a:t>e2, ..., en)</a:t>
            </a:r>
          </a:p>
          <a:p>
            <a:pPr lvl="1"/>
            <a:r>
              <a:rPr lang="en-US" sz="2400" dirty="0" smtClean="0"/>
              <a:t>Each entity </a:t>
            </a:r>
            <a:r>
              <a:rPr lang="en-US" sz="2400" i="1" dirty="0" err="1" smtClean="0"/>
              <a:t>ej</a:t>
            </a:r>
            <a:r>
              <a:rPr lang="en-US" sz="2400" i="1" dirty="0" smtClean="0"/>
              <a:t> in </a:t>
            </a:r>
            <a:r>
              <a:rPr lang="en-US" sz="2400" i="1" dirty="0" err="1" smtClean="0"/>
              <a:t>ri</a:t>
            </a:r>
            <a:r>
              <a:rPr lang="en-US" sz="2400" i="1" dirty="0" smtClean="0"/>
              <a:t> is a member of entity set </a:t>
            </a:r>
            <a:r>
              <a:rPr lang="en-US" sz="2400" i="1" dirty="0" err="1" smtClean="0"/>
              <a:t>Ej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066800" y="228600"/>
            <a:ext cx="688730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0513" indent="-290513" algn="ctr">
              <a:spcBef>
                <a:spcPts val="600"/>
              </a:spcBef>
            </a:pPr>
            <a:r>
              <a:rPr lang="en-US" sz="3600" dirty="0" smtClean="0">
                <a:solidFill>
                  <a:schemeClr val="hlink"/>
                </a:solidFill>
              </a:rPr>
              <a:t>Attributes for Relationship type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7126" name="Text Box 86"/>
          <p:cNvSpPr txBox="1">
            <a:spLocks noChangeArrowheads="1"/>
          </p:cNvSpPr>
          <p:nvPr/>
        </p:nvSpPr>
        <p:spPr bwMode="auto">
          <a:xfrm>
            <a:off x="304800" y="1295400"/>
            <a:ext cx="8651631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/>
              <a:t>A </a:t>
            </a:r>
            <a:r>
              <a:rPr lang="en-US" sz="2800" dirty="0">
                <a:solidFill>
                  <a:schemeClr val="hlink"/>
                </a:solidFill>
              </a:rPr>
              <a:t>relationship type</a:t>
            </a:r>
            <a:r>
              <a:rPr lang="en-US" sz="2800" dirty="0"/>
              <a:t> can have </a:t>
            </a:r>
            <a:r>
              <a:rPr lang="en-US" sz="2800" dirty="0">
                <a:solidFill>
                  <a:schemeClr val="hlink"/>
                </a:solidFill>
              </a:rPr>
              <a:t>attributes</a:t>
            </a:r>
            <a:r>
              <a:rPr lang="en-US" sz="2800" dirty="0"/>
              <a:t>; for e.g., </a:t>
            </a:r>
            <a:r>
              <a:rPr lang="en-US" sz="2800" dirty="0" err="1">
                <a:solidFill>
                  <a:schemeClr val="hlink"/>
                </a:solidFill>
              </a:rPr>
              <a:t>HoursPerWeek</a:t>
            </a:r>
            <a:r>
              <a:rPr lang="en-US" sz="2800" dirty="0">
                <a:solidFill>
                  <a:schemeClr val="hlink"/>
                </a:solidFill>
              </a:rPr>
              <a:t> of </a:t>
            </a:r>
            <a:r>
              <a:rPr lang="en-US" sz="2800" dirty="0" err="1">
                <a:solidFill>
                  <a:schemeClr val="hlink"/>
                </a:solidFill>
              </a:rPr>
              <a:t>Works_On</a:t>
            </a:r>
            <a:r>
              <a:rPr lang="en-US" sz="2800" dirty="0"/>
              <a:t>; its value for each relationship instance describes the number of hours per week that an Employee works on a Project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3124200" y="28797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143000" y="0"/>
            <a:ext cx="72976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rgbClr val="01247D"/>
                </a:solidFill>
                <a:latin typeface="Comic Sans MS" pitchFamily="66" charset="0"/>
              </a:rPr>
              <a:t>Degree of a Relationship Type</a:t>
            </a:r>
            <a:endParaRPr lang="en-US" sz="1800" b="0" dirty="0">
              <a:solidFill>
                <a:srgbClr val="01247D"/>
              </a:solidFill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140677" y="1252984"/>
            <a:ext cx="8721969" cy="3431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chemeClr val="hlink"/>
                </a:solidFill>
              </a:rPr>
              <a:t>degree</a:t>
            </a:r>
            <a:r>
              <a:rPr lang="en-US" sz="2400" dirty="0"/>
              <a:t> of a </a:t>
            </a:r>
            <a:r>
              <a:rPr lang="en-US" sz="2400" dirty="0">
                <a:solidFill>
                  <a:schemeClr val="hlink"/>
                </a:solidFill>
              </a:rPr>
              <a:t>relationship type</a:t>
            </a:r>
            <a:r>
              <a:rPr lang="en-US" sz="2400" dirty="0"/>
              <a:t> is the </a:t>
            </a:r>
            <a:r>
              <a:rPr lang="en-US" sz="2400" dirty="0">
                <a:solidFill>
                  <a:schemeClr val="hlink"/>
                </a:solidFill>
              </a:rPr>
              <a:t>number of participating entity types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746125" lvl="1" indent="-288925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Binary, Ternary, …….</a:t>
            </a:r>
          </a:p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err="1" smtClean="0"/>
              <a:t>Works_On</a:t>
            </a:r>
            <a:r>
              <a:rPr lang="en-US" sz="2400" dirty="0" smtClean="0"/>
              <a:t> </a:t>
            </a:r>
            <a:r>
              <a:rPr lang="en-US" sz="2400" dirty="0"/>
              <a:t>is a binary relationship.</a:t>
            </a:r>
          </a:p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endParaRPr lang="en-US" sz="2400" dirty="0" smtClean="0"/>
          </a:p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endParaRPr lang="en-US" sz="2400" dirty="0" smtClean="0"/>
          </a:p>
          <a:p>
            <a:pPr marL="288925" indent="-288925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More </a:t>
            </a:r>
            <a:r>
              <a:rPr lang="en-US" sz="2400" dirty="0"/>
              <a:t>than one relationship type can exist with same participating entity types. For e.g., </a:t>
            </a:r>
            <a:r>
              <a:rPr lang="en-US" sz="2400" dirty="0">
                <a:solidFill>
                  <a:schemeClr val="hlink"/>
                </a:solidFill>
              </a:rPr>
              <a:t>Manages &amp; </a:t>
            </a:r>
            <a:r>
              <a:rPr lang="en-US" sz="2400" dirty="0" err="1">
                <a:solidFill>
                  <a:schemeClr val="hlink"/>
                </a:solidFill>
              </a:rPr>
              <a:t>Works_For</a:t>
            </a:r>
            <a:r>
              <a:rPr lang="en-US" sz="2400" dirty="0">
                <a:solidFill>
                  <a:schemeClr val="hlink"/>
                </a:solidFill>
              </a:rPr>
              <a:t>.</a:t>
            </a:r>
            <a:endParaRPr lang="en-US" sz="2400" dirty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899139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Relationship Types - Roles</a:t>
            </a:r>
            <a:endParaRPr lang="en-US" sz="1800" b="0">
              <a:solidFill>
                <a:srgbClr val="01247D"/>
              </a:solidFill>
            </a:endParaRPr>
          </a:p>
        </p:txBody>
      </p:sp>
      <p:sp>
        <p:nvSpPr>
          <p:cNvPr id="114757" name="Text Box 69"/>
          <p:cNvSpPr txBox="1">
            <a:spLocks noChangeArrowheads="1"/>
          </p:cNvSpPr>
          <p:nvPr/>
        </p:nvSpPr>
        <p:spPr bwMode="auto">
          <a:xfrm>
            <a:off x="211016" y="569913"/>
            <a:ext cx="8721969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800">
                <a:solidFill>
                  <a:srgbClr val="000000"/>
                </a:solidFill>
              </a:rPr>
              <a:t>Roles of </a:t>
            </a:r>
            <a:r>
              <a:rPr lang="en-US" sz="2800" u="sng">
                <a:solidFill>
                  <a:srgbClr val="000000"/>
                </a:solidFill>
              </a:rPr>
              <a:t>distinct entity types</a:t>
            </a:r>
            <a:r>
              <a:rPr lang="en-US" sz="2800">
                <a:solidFill>
                  <a:srgbClr val="000000"/>
                </a:solidFill>
              </a:rPr>
              <a:t> in a relationship are not necessary. But are required if the </a:t>
            </a:r>
            <a:r>
              <a:rPr lang="en-US" sz="2800">
                <a:solidFill>
                  <a:schemeClr val="hlink"/>
                </a:solidFill>
              </a:rPr>
              <a:t>same entity type</a:t>
            </a:r>
            <a:r>
              <a:rPr lang="en-US" sz="2800">
                <a:solidFill>
                  <a:srgbClr val="000000"/>
                </a:solidFill>
              </a:rPr>
              <a:t> participates in the </a:t>
            </a:r>
            <a:r>
              <a:rPr lang="en-US" sz="2800">
                <a:solidFill>
                  <a:schemeClr val="hlink"/>
                </a:solidFill>
              </a:rPr>
              <a:t>relationship</a:t>
            </a:r>
            <a:r>
              <a:rPr lang="en-US" sz="2800">
                <a:solidFill>
                  <a:srgbClr val="000000"/>
                </a:solidFill>
              </a:rPr>
              <a:t>. For example,</a:t>
            </a:r>
            <a:r>
              <a:rPr lang="en-US" sz="2800"/>
              <a:t> </a:t>
            </a:r>
            <a:r>
              <a:rPr lang="en-US" sz="2800">
                <a:solidFill>
                  <a:schemeClr val="hlink"/>
                </a:solidFill>
              </a:rPr>
              <a:t>a Supervision relationship</a:t>
            </a:r>
            <a:r>
              <a:rPr lang="en-US" sz="2800"/>
              <a:t> type relates one Employee (in the role of </a:t>
            </a:r>
            <a:r>
              <a:rPr lang="en-US" sz="2800">
                <a:solidFill>
                  <a:schemeClr val="hlink"/>
                </a:solidFill>
              </a:rPr>
              <a:t>Subordinate</a:t>
            </a:r>
            <a:r>
              <a:rPr lang="en-US" sz="2800"/>
              <a:t>) to another Employee (in the role of </a:t>
            </a:r>
            <a:r>
              <a:rPr lang="en-US" sz="2800">
                <a:solidFill>
                  <a:schemeClr val="hlink"/>
                </a:solidFill>
              </a:rPr>
              <a:t>supervisor</a:t>
            </a:r>
            <a:r>
              <a:rPr lang="en-US" sz="2800"/>
              <a:t>). This is called a </a:t>
            </a:r>
            <a:r>
              <a:rPr lang="en-US" sz="2800">
                <a:solidFill>
                  <a:schemeClr val="hlink"/>
                </a:solidFill>
              </a:rPr>
              <a:t>recursive relationship type</a:t>
            </a:r>
            <a:r>
              <a:rPr lang="en-US" sz="2800"/>
              <a:t>. 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039816" y="3125787"/>
            <a:ext cx="4295043" cy="3732213"/>
            <a:chOff x="1347" y="1681"/>
            <a:chExt cx="2931" cy="2351"/>
          </a:xfrm>
        </p:grpSpPr>
        <p:sp>
          <p:nvSpPr>
            <p:cNvPr id="114691" name="Rectangle 3"/>
            <p:cNvSpPr>
              <a:spLocks noChangeArrowheads="1"/>
            </p:cNvSpPr>
            <p:nvPr/>
          </p:nvSpPr>
          <p:spPr bwMode="auto">
            <a:xfrm>
              <a:off x="2208" y="2006"/>
              <a:ext cx="192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1504" y="1968"/>
              <a:ext cx="624" cy="20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Oval 5"/>
            <p:cNvSpPr>
              <a:spLocks noChangeArrowheads="1"/>
            </p:cNvSpPr>
            <p:nvPr/>
          </p:nvSpPr>
          <p:spPr bwMode="auto">
            <a:xfrm>
              <a:off x="3280" y="1920"/>
              <a:ext cx="624" cy="2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578" y="2209"/>
              <a:ext cx="337" cy="1059"/>
              <a:chOff x="602" y="817"/>
              <a:chExt cx="337" cy="1059"/>
            </a:xfrm>
          </p:grpSpPr>
          <p:sp>
            <p:nvSpPr>
              <p:cNvPr id="114696" name="Text Box 8"/>
              <p:cNvSpPr txBox="1">
                <a:spLocks noChangeArrowheads="1"/>
              </p:cNvSpPr>
              <p:nvPr/>
            </p:nvSpPr>
            <p:spPr bwMode="auto">
              <a:xfrm>
                <a:off x="602" y="817"/>
                <a:ext cx="33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e1</a:t>
                </a:r>
              </a:p>
            </p:txBody>
          </p:sp>
          <p:sp>
            <p:nvSpPr>
              <p:cNvPr id="114697" name="Text Box 9"/>
              <p:cNvSpPr txBox="1">
                <a:spLocks noChangeArrowheads="1"/>
              </p:cNvSpPr>
              <p:nvPr/>
            </p:nvSpPr>
            <p:spPr bwMode="auto">
              <a:xfrm>
                <a:off x="602" y="1009"/>
                <a:ext cx="33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e2</a:t>
                </a:r>
              </a:p>
            </p:txBody>
          </p:sp>
          <p:sp>
            <p:nvSpPr>
              <p:cNvPr id="114698" name="Text Box 10"/>
              <p:cNvSpPr txBox="1">
                <a:spLocks noChangeArrowheads="1"/>
              </p:cNvSpPr>
              <p:nvPr/>
            </p:nvSpPr>
            <p:spPr bwMode="auto">
              <a:xfrm>
                <a:off x="602" y="1201"/>
                <a:ext cx="33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e3</a:t>
                </a:r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602" y="1393"/>
                <a:ext cx="33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e4</a:t>
                </a:r>
              </a:p>
            </p:txBody>
          </p:sp>
          <p:sp>
            <p:nvSpPr>
              <p:cNvPr id="114700" name="Text Box 12"/>
              <p:cNvSpPr txBox="1">
                <a:spLocks noChangeArrowheads="1"/>
              </p:cNvSpPr>
              <p:nvPr/>
            </p:nvSpPr>
            <p:spPr bwMode="auto">
              <a:xfrm>
                <a:off x="602" y="1585"/>
                <a:ext cx="33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e5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888" y="2352"/>
              <a:ext cx="48" cy="1440"/>
              <a:chOff x="864" y="960"/>
              <a:chExt cx="48" cy="1440"/>
            </a:xfrm>
          </p:grpSpPr>
          <p:sp>
            <p:nvSpPr>
              <p:cNvPr id="114702" name="Oval 14"/>
              <p:cNvSpPr>
                <a:spLocks noChangeArrowheads="1"/>
              </p:cNvSpPr>
              <p:nvPr/>
            </p:nvSpPr>
            <p:spPr bwMode="auto">
              <a:xfrm flipH="1">
                <a:off x="864" y="11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3" name="Oval 15"/>
              <p:cNvSpPr>
                <a:spLocks noChangeArrowheads="1"/>
              </p:cNvSpPr>
              <p:nvPr/>
            </p:nvSpPr>
            <p:spPr bwMode="auto">
              <a:xfrm flipH="1">
                <a:off x="864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4" name="Oval 16"/>
              <p:cNvSpPr>
                <a:spLocks noChangeArrowheads="1"/>
              </p:cNvSpPr>
              <p:nvPr/>
            </p:nvSpPr>
            <p:spPr bwMode="auto">
              <a:xfrm flipH="1">
                <a:off x="864" y="15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5" name="Oval 17"/>
              <p:cNvSpPr>
                <a:spLocks noChangeArrowheads="1"/>
              </p:cNvSpPr>
              <p:nvPr/>
            </p:nvSpPr>
            <p:spPr bwMode="auto">
              <a:xfrm flipH="1">
                <a:off x="86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6" name="Oval 18"/>
              <p:cNvSpPr>
                <a:spLocks noChangeArrowheads="1"/>
              </p:cNvSpPr>
              <p:nvPr/>
            </p:nvSpPr>
            <p:spPr bwMode="auto">
              <a:xfrm flipH="1">
                <a:off x="86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Oval 19"/>
              <p:cNvSpPr>
                <a:spLocks noChangeArrowheads="1"/>
              </p:cNvSpPr>
              <p:nvPr/>
            </p:nvSpPr>
            <p:spPr bwMode="auto">
              <a:xfrm flipH="1">
                <a:off x="864" y="21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Oval 20"/>
              <p:cNvSpPr>
                <a:spLocks noChangeArrowheads="1"/>
              </p:cNvSpPr>
              <p:nvPr/>
            </p:nvSpPr>
            <p:spPr bwMode="auto">
              <a:xfrm flipH="1">
                <a:off x="864" y="23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9" name="Oval 21"/>
              <p:cNvSpPr>
                <a:spLocks noChangeArrowheads="1"/>
              </p:cNvSpPr>
              <p:nvPr/>
            </p:nvSpPr>
            <p:spPr bwMode="auto">
              <a:xfrm flipH="1">
                <a:off x="864" y="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 flipH="1">
              <a:off x="3472" y="3696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 flipH="1">
              <a:off x="3472" y="3456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6" name="Rectangle 38"/>
            <p:cNvSpPr>
              <a:spLocks noChangeArrowheads="1"/>
            </p:cNvSpPr>
            <p:nvPr/>
          </p:nvSpPr>
          <p:spPr bwMode="auto">
            <a:xfrm flipH="1">
              <a:off x="3472" y="3264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 flipH="1">
              <a:off x="3472" y="3024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8" name="Rectangle 40"/>
            <p:cNvSpPr>
              <a:spLocks noChangeArrowheads="1"/>
            </p:cNvSpPr>
            <p:nvPr/>
          </p:nvSpPr>
          <p:spPr bwMode="auto">
            <a:xfrm flipH="1">
              <a:off x="3472" y="2832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9" name="Rectangle 41"/>
            <p:cNvSpPr>
              <a:spLocks noChangeArrowheads="1"/>
            </p:cNvSpPr>
            <p:nvPr/>
          </p:nvSpPr>
          <p:spPr bwMode="auto">
            <a:xfrm flipH="1">
              <a:off x="3472" y="2640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0" name="Rectangle 42"/>
            <p:cNvSpPr>
              <a:spLocks noChangeArrowheads="1"/>
            </p:cNvSpPr>
            <p:nvPr/>
          </p:nvSpPr>
          <p:spPr bwMode="auto">
            <a:xfrm flipH="1">
              <a:off x="3472" y="2400"/>
              <a:ext cx="48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1" name="Text Box 43"/>
            <p:cNvSpPr txBox="1">
              <a:spLocks noChangeArrowheads="1"/>
            </p:cNvSpPr>
            <p:nvPr/>
          </p:nvSpPr>
          <p:spPr bwMode="auto">
            <a:xfrm>
              <a:off x="3502" y="2257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r1</a:t>
              </a:r>
            </a:p>
          </p:txBody>
        </p:sp>
        <p:sp>
          <p:nvSpPr>
            <p:cNvPr id="114732" name="Text Box 44"/>
            <p:cNvSpPr txBox="1">
              <a:spLocks noChangeArrowheads="1"/>
            </p:cNvSpPr>
            <p:nvPr/>
          </p:nvSpPr>
          <p:spPr bwMode="auto">
            <a:xfrm>
              <a:off x="3502" y="2497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r2</a:t>
              </a:r>
            </a:p>
          </p:txBody>
        </p:sp>
        <p:sp>
          <p:nvSpPr>
            <p:cNvPr id="114733" name="Text Box 45"/>
            <p:cNvSpPr txBox="1">
              <a:spLocks noChangeArrowheads="1"/>
            </p:cNvSpPr>
            <p:nvPr/>
          </p:nvSpPr>
          <p:spPr bwMode="auto">
            <a:xfrm>
              <a:off x="3502" y="2689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r3</a:t>
              </a:r>
            </a:p>
          </p:txBody>
        </p:sp>
        <p:sp>
          <p:nvSpPr>
            <p:cNvPr id="114734" name="Text Box 46"/>
            <p:cNvSpPr txBox="1">
              <a:spLocks noChangeArrowheads="1"/>
            </p:cNvSpPr>
            <p:nvPr/>
          </p:nvSpPr>
          <p:spPr bwMode="auto">
            <a:xfrm>
              <a:off x="3502" y="2881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r4</a:t>
              </a:r>
            </a:p>
          </p:txBody>
        </p:sp>
        <p:sp>
          <p:nvSpPr>
            <p:cNvPr id="114735" name="Text Box 47"/>
            <p:cNvSpPr txBox="1">
              <a:spLocks noChangeArrowheads="1"/>
            </p:cNvSpPr>
            <p:nvPr/>
          </p:nvSpPr>
          <p:spPr bwMode="auto">
            <a:xfrm>
              <a:off x="3502" y="3121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r5</a:t>
              </a:r>
            </a:p>
          </p:txBody>
        </p:sp>
        <p:sp>
          <p:nvSpPr>
            <p:cNvPr id="114736" name="Text Box 48"/>
            <p:cNvSpPr txBox="1">
              <a:spLocks noChangeArrowheads="1"/>
            </p:cNvSpPr>
            <p:nvPr/>
          </p:nvSpPr>
          <p:spPr bwMode="auto">
            <a:xfrm>
              <a:off x="3502" y="3313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r6</a:t>
              </a:r>
            </a:p>
          </p:txBody>
        </p:sp>
        <p:sp>
          <p:nvSpPr>
            <p:cNvPr id="114737" name="Text Box 49"/>
            <p:cNvSpPr txBox="1">
              <a:spLocks noChangeArrowheads="1"/>
            </p:cNvSpPr>
            <p:nvPr/>
          </p:nvSpPr>
          <p:spPr bwMode="auto">
            <a:xfrm>
              <a:off x="3502" y="3553"/>
              <a:ext cx="3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r7</a:t>
              </a:r>
            </a:p>
          </p:txBody>
        </p:sp>
        <p:sp>
          <p:nvSpPr>
            <p:cNvPr id="114753" name="Text Box 65"/>
            <p:cNvSpPr txBox="1">
              <a:spLocks noChangeArrowheads="1"/>
            </p:cNvSpPr>
            <p:nvPr/>
          </p:nvSpPr>
          <p:spPr bwMode="auto">
            <a:xfrm>
              <a:off x="1347" y="1681"/>
              <a:ext cx="96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Employee</a:t>
              </a:r>
            </a:p>
          </p:txBody>
        </p:sp>
        <p:sp>
          <p:nvSpPr>
            <p:cNvPr id="114754" name="Text Box 66"/>
            <p:cNvSpPr txBox="1">
              <a:spLocks noChangeArrowheads="1"/>
            </p:cNvSpPr>
            <p:nvPr/>
          </p:nvSpPr>
          <p:spPr bwMode="auto">
            <a:xfrm>
              <a:off x="3004" y="1681"/>
              <a:ext cx="127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SUPERVISION</a:t>
              </a:r>
            </a:p>
          </p:txBody>
        </p:sp>
        <p:sp>
          <p:nvSpPr>
            <p:cNvPr id="114758" name="Text Box 70"/>
            <p:cNvSpPr txBox="1">
              <a:spLocks noChangeArrowheads="1"/>
            </p:cNvSpPr>
            <p:nvPr/>
          </p:nvSpPr>
          <p:spPr bwMode="auto">
            <a:xfrm>
              <a:off x="1610" y="3169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e6</a:t>
              </a:r>
            </a:p>
          </p:txBody>
        </p:sp>
        <p:sp>
          <p:nvSpPr>
            <p:cNvPr id="114759" name="Text Box 71"/>
            <p:cNvSpPr txBox="1">
              <a:spLocks noChangeArrowheads="1"/>
            </p:cNvSpPr>
            <p:nvPr/>
          </p:nvSpPr>
          <p:spPr bwMode="auto">
            <a:xfrm>
              <a:off x="1610" y="3361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e7</a:t>
              </a:r>
            </a:p>
          </p:txBody>
        </p:sp>
        <p:sp>
          <p:nvSpPr>
            <p:cNvPr id="114760" name="Text Box 72"/>
            <p:cNvSpPr txBox="1">
              <a:spLocks noChangeArrowheads="1"/>
            </p:cNvSpPr>
            <p:nvPr/>
          </p:nvSpPr>
          <p:spPr bwMode="auto">
            <a:xfrm>
              <a:off x="1610" y="3601"/>
              <a:ext cx="33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e8</a:t>
              </a:r>
            </a:p>
          </p:txBody>
        </p:sp>
        <p:sp>
          <p:nvSpPr>
            <p:cNvPr id="114761" name="Line 73"/>
            <p:cNvSpPr>
              <a:spLocks noChangeShapeType="1"/>
            </p:cNvSpPr>
            <p:nvPr/>
          </p:nvSpPr>
          <p:spPr bwMode="auto">
            <a:xfrm>
              <a:off x="1920" y="2352"/>
              <a:ext cx="158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2" name="Line 74"/>
            <p:cNvSpPr>
              <a:spLocks noChangeShapeType="1"/>
            </p:cNvSpPr>
            <p:nvPr/>
          </p:nvSpPr>
          <p:spPr bwMode="auto">
            <a:xfrm>
              <a:off x="1920" y="2400"/>
              <a:ext cx="158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3" name="Line 75"/>
            <p:cNvSpPr>
              <a:spLocks noChangeShapeType="1"/>
            </p:cNvSpPr>
            <p:nvPr/>
          </p:nvSpPr>
          <p:spPr bwMode="auto">
            <a:xfrm>
              <a:off x="1920" y="2400"/>
              <a:ext cx="15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4" name="Line 76"/>
            <p:cNvSpPr>
              <a:spLocks noChangeShapeType="1"/>
            </p:cNvSpPr>
            <p:nvPr/>
          </p:nvSpPr>
          <p:spPr bwMode="auto">
            <a:xfrm>
              <a:off x="1920" y="2544"/>
              <a:ext cx="15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5" name="Line 77"/>
            <p:cNvSpPr>
              <a:spLocks noChangeShapeType="1"/>
            </p:cNvSpPr>
            <p:nvPr/>
          </p:nvSpPr>
          <p:spPr bwMode="auto">
            <a:xfrm>
              <a:off x="1920" y="2736"/>
              <a:ext cx="15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6" name="Line 78"/>
            <p:cNvSpPr>
              <a:spLocks noChangeShapeType="1"/>
            </p:cNvSpPr>
            <p:nvPr/>
          </p:nvSpPr>
          <p:spPr bwMode="auto">
            <a:xfrm>
              <a:off x="1920" y="2928"/>
              <a:ext cx="15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7" name="Line 79"/>
            <p:cNvSpPr>
              <a:spLocks noChangeShapeType="1"/>
            </p:cNvSpPr>
            <p:nvPr/>
          </p:nvSpPr>
          <p:spPr bwMode="auto">
            <a:xfrm>
              <a:off x="1920" y="2928"/>
              <a:ext cx="15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68" name="Line 80"/>
            <p:cNvSpPr>
              <a:spLocks noChangeShapeType="1"/>
            </p:cNvSpPr>
            <p:nvPr/>
          </p:nvSpPr>
          <p:spPr bwMode="auto">
            <a:xfrm>
              <a:off x="1920" y="2928"/>
              <a:ext cx="158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0" name="Line 82"/>
            <p:cNvSpPr>
              <a:spLocks noChangeShapeType="1"/>
            </p:cNvSpPr>
            <p:nvPr/>
          </p:nvSpPr>
          <p:spPr bwMode="auto">
            <a:xfrm flipV="1">
              <a:off x="1872" y="3072"/>
              <a:ext cx="163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1" name="Line 83"/>
            <p:cNvSpPr>
              <a:spLocks noChangeShapeType="1"/>
            </p:cNvSpPr>
            <p:nvPr/>
          </p:nvSpPr>
          <p:spPr bwMode="auto">
            <a:xfrm flipV="1">
              <a:off x="1920" y="2400"/>
              <a:ext cx="158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2" name="Line 84"/>
            <p:cNvSpPr>
              <a:spLocks noChangeShapeType="1"/>
            </p:cNvSpPr>
            <p:nvPr/>
          </p:nvSpPr>
          <p:spPr bwMode="auto">
            <a:xfrm flipV="1">
              <a:off x="1920" y="3312"/>
              <a:ext cx="153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3" name="Line 85"/>
            <p:cNvSpPr>
              <a:spLocks noChangeShapeType="1"/>
            </p:cNvSpPr>
            <p:nvPr/>
          </p:nvSpPr>
          <p:spPr bwMode="auto">
            <a:xfrm flipV="1">
              <a:off x="1920" y="3504"/>
              <a:ext cx="158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4" name="Text Box 86"/>
            <p:cNvSpPr txBox="1">
              <a:spLocks noChangeArrowheads="1"/>
            </p:cNvSpPr>
            <p:nvPr/>
          </p:nvSpPr>
          <p:spPr bwMode="auto">
            <a:xfrm>
              <a:off x="2970" y="2183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14775" name="Text Box 87"/>
            <p:cNvSpPr txBox="1">
              <a:spLocks noChangeArrowheads="1"/>
            </p:cNvSpPr>
            <p:nvPr/>
          </p:nvSpPr>
          <p:spPr bwMode="auto">
            <a:xfrm>
              <a:off x="2538" y="2327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76" name="Text Box 88"/>
            <p:cNvSpPr txBox="1">
              <a:spLocks noChangeArrowheads="1"/>
            </p:cNvSpPr>
            <p:nvPr/>
          </p:nvSpPr>
          <p:spPr bwMode="auto">
            <a:xfrm>
              <a:off x="2208" y="240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14777" name="Text Box 89"/>
            <p:cNvSpPr txBox="1">
              <a:spLocks noChangeArrowheads="1"/>
            </p:cNvSpPr>
            <p:nvPr/>
          </p:nvSpPr>
          <p:spPr bwMode="auto">
            <a:xfrm>
              <a:off x="2922" y="2567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79" name="Text Box 91"/>
            <p:cNvSpPr txBox="1">
              <a:spLocks noChangeArrowheads="1"/>
            </p:cNvSpPr>
            <p:nvPr/>
          </p:nvSpPr>
          <p:spPr bwMode="auto">
            <a:xfrm>
              <a:off x="2106" y="2519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14780" name="Text Box 92"/>
            <p:cNvSpPr txBox="1">
              <a:spLocks noChangeArrowheads="1"/>
            </p:cNvSpPr>
            <p:nvPr/>
          </p:nvSpPr>
          <p:spPr bwMode="auto">
            <a:xfrm>
              <a:off x="2821" y="2785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14781" name="Text Box 93"/>
            <p:cNvSpPr txBox="1">
              <a:spLocks noChangeArrowheads="1"/>
            </p:cNvSpPr>
            <p:nvPr/>
          </p:nvSpPr>
          <p:spPr bwMode="auto">
            <a:xfrm>
              <a:off x="3066" y="2999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3018" y="3191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83" name="Text Box 95"/>
            <p:cNvSpPr txBox="1">
              <a:spLocks noChangeArrowheads="1"/>
            </p:cNvSpPr>
            <p:nvPr/>
          </p:nvSpPr>
          <p:spPr bwMode="auto">
            <a:xfrm>
              <a:off x="2106" y="2951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84" name="Text Box 96"/>
            <p:cNvSpPr txBox="1">
              <a:spLocks noChangeArrowheads="1"/>
            </p:cNvSpPr>
            <p:nvPr/>
          </p:nvSpPr>
          <p:spPr bwMode="auto">
            <a:xfrm>
              <a:off x="2394" y="2663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4785" name="Text Box 97"/>
            <p:cNvSpPr txBox="1">
              <a:spLocks noChangeArrowheads="1"/>
            </p:cNvSpPr>
            <p:nvPr/>
          </p:nvSpPr>
          <p:spPr bwMode="auto">
            <a:xfrm>
              <a:off x="2250" y="3191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14786" name="Text Box 98"/>
            <p:cNvSpPr txBox="1">
              <a:spLocks noChangeArrowheads="1"/>
            </p:cNvSpPr>
            <p:nvPr/>
          </p:nvSpPr>
          <p:spPr bwMode="auto">
            <a:xfrm>
              <a:off x="2917" y="3457"/>
              <a:ext cx="2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sp>
        <p:nvSpPr>
          <p:cNvPr id="114788" name="Text Box 100"/>
          <p:cNvSpPr txBox="1">
            <a:spLocks noChangeArrowheads="1"/>
          </p:cNvSpPr>
          <p:nvPr/>
        </p:nvSpPr>
        <p:spPr bwMode="auto">
          <a:xfrm>
            <a:off x="6075484" y="4038600"/>
            <a:ext cx="3053785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1 - Supervisor Role</a:t>
            </a:r>
          </a:p>
          <a:p>
            <a:r>
              <a:rPr lang="en-US" sz="2800"/>
              <a:t>2- Subordinate Role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28002" name="Text Box 1026"/>
          <p:cNvSpPr txBox="1">
            <a:spLocks noChangeArrowheads="1"/>
          </p:cNvSpPr>
          <p:nvPr/>
        </p:nvSpPr>
        <p:spPr bwMode="auto">
          <a:xfrm>
            <a:off x="1055077" y="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Visualizing of Relationship Types</a:t>
            </a:r>
            <a:endParaRPr lang="en-US" sz="1800" b="0">
              <a:solidFill>
                <a:srgbClr val="01247D"/>
              </a:solidFill>
            </a:endParaRPr>
          </a:p>
        </p:txBody>
      </p:sp>
      <p:sp>
        <p:nvSpPr>
          <p:cNvPr id="128067" name="Rectangle 1091"/>
          <p:cNvSpPr>
            <a:spLocks noChangeArrowheads="1"/>
          </p:cNvSpPr>
          <p:nvPr/>
        </p:nvSpPr>
        <p:spPr bwMode="auto">
          <a:xfrm>
            <a:off x="2086708" y="10509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68" name="Text Box 1092"/>
          <p:cNvSpPr txBox="1">
            <a:spLocks noChangeArrowheads="1"/>
          </p:cNvSpPr>
          <p:nvPr/>
        </p:nvSpPr>
        <p:spPr bwMode="auto">
          <a:xfrm>
            <a:off x="228601" y="685801"/>
            <a:ext cx="117532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Fname</a:t>
            </a:r>
          </a:p>
        </p:txBody>
      </p:sp>
      <p:sp>
        <p:nvSpPr>
          <p:cNvPr id="128069" name="Text Box 1093"/>
          <p:cNvSpPr txBox="1">
            <a:spLocks noChangeArrowheads="1"/>
          </p:cNvSpPr>
          <p:nvPr/>
        </p:nvSpPr>
        <p:spPr bwMode="auto">
          <a:xfrm>
            <a:off x="1424354" y="685801"/>
            <a:ext cx="96532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Minit</a:t>
            </a:r>
          </a:p>
        </p:txBody>
      </p:sp>
      <p:sp>
        <p:nvSpPr>
          <p:cNvPr id="128070" name="Text Box 1094"/>
          <p:cNvSpPr txBox="1">
            <a:spLocks noChangeArrowheads="1"/>
          </p:cNvSpPr>
          <p:nvPr/>
        </p:nvSpPr>
        <p:spPr bwMode="auto">
          <a:xfrm>
            <a:off x="2409093" y="685801"/>
            <a:ext cx="116089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Lname</a:t>
            </a:r>
          </a:p>
        </p:txBody>
      </p:sp>
      <p:sp>
        <p:nvSpPr>
          <p:cNvPr id="128071" name="Text Box 1095"/>
          <p:cNvSpPr txBox="1">
            <a:spLocks noChangeArrowheads="1"/>
          </p:cNvSpPr>
          <p:nvPr/>
        </p:nvSpPr>
        <p:spPr bwMode="auto">
          <a:xfrm>
            <a:off x="1424354" y="1524001"/>
            <a:ext cx="10534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Name</a:t>
            </a:r>
          </a:p>
        </p:txBody>
      </p:sp>
      <p:sp>
        <p:nvSpPr>
          <p:cNvPr id="128072" name="Text Box 1096"/>
          <p:cNvSpPr txBox="1">
            <a:spLocks noChangeArrowheads="1"/>
          </p:cNvSpPr>
          <p:nvPr/>
        </p:nvSpPr>
        <p:spPr bwMode="auto">
          <a:xfrm>
            <a:off x="4800600" y="2057401"/>
            <a:ext cx="73635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Age</a:t>
            </a:r>
          </a:p>
        </p:txBody>
      </p:sp>
      <p:sp>
        <p:nvSpPr>
          <p:cNvPr id="128073" name="Text Box 1097"/>
          <p:cNvSpPr txBox="1">
            <a:spLocks noChangeArrowheads="1"/>
          </p:cNvSpPr>
          <p:nvPr/>
        </p:nvSpPr>
        <p:spPr bwMode="auto">
          <a:xfrm>
            <a:off x="4783016" y="1295401"/>
            <a:ext cx="135171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Address</a:t>
            </a:r>
          </a:p>
        </p:txBody>
      </p:sp>
      <p:sp>
        <p:nvSpPr>
          <p:cNvPr id="128074" name="Text Box 1098"/>
          <p:cNvSpPr txBox="1">
            <a:spLocks noChangeArrowheads="1"/>
          </p:cNvSpPr>
          <p:nvPr/>
        </p:nvSpPr>
        <p:spPr bwMode="auto">
          <a:xfrm>
            <a:off x="3393831" y="1371601"/>
            <a:ext cx="10632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Salary</a:t>
            </a:r>
          </a:p>
        </p:txBody>
      </p:sp>
      <p:sp>
        <p:nvSpPr>
          <p:cNvPr id="128075" name="Text Box 1099"/>
          <p:cNvSpPr txBox="1">
            <a:spLocks noChangeArrowheads="1"/>
          </p:cNvSpPr>
          <p:nvPr/>
        </p:nvSpPr>
        <p:spPr bwMode="auto">
          <a:xfrm>
            <a:off x="2743200" y="2286001"/>
            <a:ext cx="1747723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EMPLOYEE</a:t>
            </a:r>
          </a:p>
        </p:txBody>
      </p:sp>
      <p:sp>
        <p:nvSpPr>
          <p:cNvPr id="128076" name="Text Box 1100"/>
          <p:cNvSpPr txBox="1">
            <a:spLocks noChangeArrowheads="1"/>
          </p:cNvSpPr>
          <p:nvPr/>
        </p:nvSpPr>
        <p:spPr bwMode="auto">
          <a:xfrm>
            <a:off x="1494693" y="2590801"/>
            <a:ext cx="7473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/>
              <a:t>SSN</a:t>
            </a:r>
            <a:endParaRPr lang="en-US" sz="2800"/>
          </a:p>
        </p:txBody>
      </p:sp>
      <p:sp>
        <p:nvSpPr>
          <p:cNvPr id="128077" name="Text Box 1101"/>
          <p:cNvSpPr txBox="1">
            <a:spLocks noChangeArrowheads="1"/>
          </p:cNvSpPr>
          <p:nvPr/>
        </p:nvSpPr>
        <p:spPr bwMode="auto">
          <a:xfrm>
            <a:off x="4800600" y="2819401"/>
            <a:ext cx="10318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Bdate</a:t>
            </a:r>
          </a:p>
        </p:txBody>
      </p:sp>
      <p:sp>
        <p:nvSpPr>
          <p:cNvPr id="128079" name="Oval 1103"/>
          <p:cNvSpPr>
            <a:spLocks noChangeArrowheads="1"/>
          </p:cNvSpPr>
          <p:nvPr/>
        </p:nvSpPr>
        <p:spPr bwMode="auto">
          <a:xfrm>
            <a:off x="1354015" y="1524000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0" name="Oval 1104"/>
          <p:cNvSpPr>
            <a:spLocks noChangeArrowheads="1"/>
          </p:cNvSpPr>
          <p:nvPr/>
        </p:nvSpPr>
        <p:spPr bwMode="auto">
          <a:xfrm>
            <a:off x="158262" y="6858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1" name="Oval 1105"/>
          <p:cNvSpPr>
            <a:spLocks noChangeArrowheads="1"/>
          </p:cNvSpPr>
          <p:nvPr/>
        </p:nvSpPr>
        <p:spPr bwMode="auto">
          <a:xfrm>
            <a:off x="1354015" y="685800"/>
            <a:ext cx="84406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2" name="Oval 1106"/>
          <p:cNvSpPr>
            <a:spLocks noChangeArrowheads="1"/>
          </p:cNvSpPr>
          <p:nvPr/>
        </p:nvSpPr>
        <p:spPr bwMode="auto">
          <a:xfrm>
            <a:off x="2338754" y="6858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83" name="AutoShape 1107"/>
          <p:cNvCxnSpPr>
            <a:cxnSpLocks noChangeShapeType="1"/>
            <a:stCxn id="128080" idx="5"/>
            <a:endCxn id="128079" idx="1"/>
          </p:cNvCxnSpPr>
          <p:nvPr/>
        </p:nvCxnSpPr>
        <p:spPr bwMode="auto">
          <a:xfrm>
            <a:off x="1119554" y="1160464"/>
            <a:ext cx="367812" cy="422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84" name="AutoShape 1108"/>
          <p:cNvCxnSpPr>
            <a:cxnSpLocks noChangeShapeType="1"/>
            <a:stCxn id="128081" idx="4"/>
            <a:endCxn id="128079" idx="0"/>
          </p:cNvCxnSpPr>
          <p:nvPr/>
        </p:nvCxnSpPr>
        <p:spPr bwMode="auto">
          <a:xfrm>
            <a:off x="1776046" y="1238250"/>
            <a:ext cx="35169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85" name="AutoShape 1109"/>
          <p:cNvCxnSpPr>
            <a:cxnSpLocks noChangeShapeType="1"/>
            <a:stCxn id="128079" idx="7"/>
            <a:endCxn id="128082" idx="3"/>
          </p:cNvCxnSpPr>
          <p:nvPr/>
        </p:nvCxnSpPr>
        <p:spPr bwMode="auto">
          <a:xfrm flipV="1">
            <a:off x="2135066" y="1160464"/>
            <a:ext cx="367811" cy="422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086" name="Oval 1110"/>
          <p:cNvSpPr>
            <a:spLocks noChangeArrowheads="1"/>
          </p:cNvSpPr>
          <p:nvPr/>
        </p:nvSpPr>
        <p:spPr bwMode="auto">
          <a:xfrm>
            <a:off x="1424354" y="2590800"/>
            <a:ext cx="84406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7" name="Oval 1111"/>
          <p:cNvSpPr>
            <a:spLocks noChangeArrowheads="1"/>
          </p:cNvSpPr>
          <p:nvPr/>
        </p:nvSpPr>
        <p:spPr bwMode="auto">
          <a:xfrm>
            <a:off x="3323493" y="13716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8" name="Oval 1112"/>
          <p:cNvSpPr>
            <a:spLocks noChangeArrowheads="1"/>
          </p:cNvSpPr>
          <p:nvPr/>
        </p:nvSpPr>
        <p:spPr bwMode="auto">
          <a:xfrm>
            <a:off x="4800600" y="2819400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89" name="Oval 1113"/>
          <p:cNvSpPr>
            <a:spLocks noChangeArrowheads="1"/>
          </p:cNvSpPr>
          <p:nvPr/>
        </p:nvSpPr>
        <p:spPr bwMode="auto">
          <a:xfrm>
            <a:off x="4712677" y="2057400"/>
            <a:ext cx="914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90" name="Oval 1114"/>
          <p:cNvSpPr>
            <a:spLocks noChangeArrowheads="1"/>
          </p:cNvSpPr>
          <p:nvPr/>
        </p:nvSpPr>
        <p:spPr bwMode="auto">
          <a:xfrm>
            <a:off x="4659923" y="1143000"/>
            <a:ext cx="1477108" cy="7620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091" name="AutoShape 1115"/>
          <p:cNvCxnSpPr>
            <a:cxnSpLocks noChangeShapeType="1"/>
            <a:stCxn id="128075" idx="1"/>
            <a:endCxn id="128079" idx="5"/>
          </p:cNvCxnSpPr>
          <p:nvPr/>
        </p:nvCxnSpPr>
        <p:spPr bwMode="auto">
          <a:xfrm rot="10800000">
            <a:off x="2134504" y="1979285"/>
            <a:ext cx="608696" cy="5683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92" name="AutoShape 1116"/>
          <p:cNvCxnSpPr>
            <a:cxnSpLocks noChangeShapeType="1"/>
            <a:stCxn id="128075" idx="1"/>
            <a:endCxn id="128086" idx="6"/>
          </p:cNvCxnSpPr>
          <p:nvPr/>
        </p:nvCxnSpPr>
        <p:spPr bwMode="auto">
          <a:xfrm rot="10800000" flipV="1">
            <a:off x="2268416" y="2547610"/>
            <a:ext cx="474784" cy="3098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93" name="AutoShape 1117"/>
          <p:cNvCxnSpPr>
            <a:cxnSpLocks noChangeShapeType="1"/>
            <a:stCxn id="128075" idx="0"/>
            <a:endCxn id="128087" idx="3"/>
          </p:cNvCxnSpPr>
          <p:nvPr/>
        </p:nvCxnSpPr>
        <p:spPr bwMode="auto">
          <a:xfrm rot="16200000" flipV="1">
            <a:off x="3323126" y="1992065"/>
            <a:ext cx="459116" cy="12875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94" name="AutoShape 1118"/>
          <p:cNvCxnSpPr>
            <a:cxnSpLocks noChangeShapeType="1"/>
            <a:stCxn id="128075" idx="0"/>
            <a:endCxn id="128090" idx="3"/>
          </p:cNvCxnSpPr>
          <p:nvPr/>
        </p:nvCxnSpPr>
        <p:spPr bwMode="auto">
          <a:xfrm rot="5400000" flipH="1" flipV="1">
            <a:off x="4000355" y="1410116"/>
            <a:ext cx="492593" cy="12591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095" name="AutoShape 1119"/>
          <p:cNvCxnSpPr>
            <a:cxnSpLocks noChangeShapeType="1"/>
            <a:stCxn id="128075" idx="3"/>
            <a:endCxn id="128089" idx="2"/>
          </p:cNvCxnSpPr>
          <p:nvPr/>
        </p:nvCxnSpPr>
        <p:spPr bwMode="auto">
          <a:xfrm flipV="1">
            <a:off x="4490923" y="2362200"/>
            <a:ext cx="221754" cy="18541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28096" name="AutoShape 1120"/>
          <p:cNvCxnSpPr>
            <a:cxnSpLocks noChangeShapeType="1"/>
            <a:stCxn id="128075" idx="3"/>
            <a:endCxn id="128088" idx="2"/>
          </p:cNvCxnSpPr>
          <p:nvPr/>
        </p:nvCxnSpPr>
        <p:spPr bwMode="auto">
          <a:xfrm>
            <a:off x="4490923" y="2547611"/>
            <a:ext cx="309677" cy="5384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097" name="Text Box 1121"/>
          <p:cNvSpPr txBox="1">
            <a:spLocks noChangeArrowheads="1"/>
          </p:cNvSpPr>
          <p:nvPr/>
        </p:nvSpPr>
        <p:spPr bwMode="auto">
          <a:xfrm>
            <a:off x="6500447" y="5562601"/>
            <a:ext cx="2204899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DEPARTMENT</a:t>
            </a:r>
          </a:p>
        </p:txBody>
      </p:sp>
      <p:sp>
        <p:nvSpPr>
          <p:cNvPr id="128098" name="Text Box 1122"/>
          <p:cNvSpPr txBox="1">
            <a:spLocks noChangeArrowheads="1"/>
          </p:cNvSpPr>
          <p:nvPr/>
        </p:nvSpPr>
        <p:spPr bwMode="auto">
          <a:xfrm>
            <a:off x="5767754" y="4343401"/>
            <a:ext cx="10534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/>
              <a:t>Name</a:t>
            </a:r>
            <a:endParaRPr lang="en-US" sz="2800"/>
          </a:p>
        </p:txBody>
      </p:sp>
      <p:sp>
        <p:nvSpPr>
          <p:cNvPr id="128099" name="Oval 1123"/>
          <p:cNvSpPr>
            <a:spLocks noChangeArrowheads="1"/>
          </p:cNvSpPr>
          <p:nvPr/>
        </p:nvSpPr>
        <p:spPr bwMode="auto">
          <a:xfrm>
            <a:off x="5697415" y="4343400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100" name="Text Box 1124"/>
          <p:cNvSpPr txBox="1">
            <a:spLocks noChangeArrowheads="1"/>
          </p:cNvSpPr>
          <p:nvPr/>
        </p:nvSpPr>
        <p:spPr bwMode="auto">
          <a:xfrm>
            <a:off x="6822831" y="4267201"/>
            <a:ext cx="138531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/>
              <a:t>Number</a:t>
            </a:r>
            <a:endParaRPr lang="en-US" sz="2800"/>
          </a:p>
        </p:txBody>
      </p:sp>
      <p:sp>
        <p:nvSpPr>
          <p:cNvPr id="128101" name="Oval 1125"/>
          <p:cNvSpPr>
            <a:spLocks noChangeArrowheads="1"/>
          </p:cNvSpPr>
          <p:nvPr/>
        </p:nvSpPr>
        <p:spPr bwMode="auto">
          <a:xfrm>
            <a:off x="6770077" y="4267200"/>
            <a:ext cx="126609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102" name="Oval 1126"/>
          <p:cNvSpPr>
            <a:spLocks noChangeArrowheads="1"/>
          </p:cNvSpPr>
          <p:nvPr/>
        </p:nvSpPr>
        <p:spPr bwMode="auto">
          <a:xfrm>
            <a:off x="7666892" y="3276600"/>
            <a:ext cx="1477108" cy="7620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103" name="Text Box 1127"/>
          <p:cNvSpPr txBox="1">
            <a:spLocks noChangeArrowheads="1"/>
          </p:cNvSpPr>
          <p:nvPr/>
        </p:nvSpPr>
        <p:spPr bwMode="auto">
          <a:xfrm>
            <a:off x="7641982" y="3352801"/>
            <a:ext cx="156337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Locations</a:t>
            </a:r>
          </a:p>
        </p:txBody>
      </p:sp>
      <p:cxnSp>
        <p:nvCxnSpPr>
          <p:cNvPr id="128104" name="AutoShape 1128"/>
          <p:cNvCxnSpPr>
            <a:cxnSpLocks noChangeShapeType="1"/>
            <a:stCxn id="128099" idx="4"/>
            <a:endCxn id="128097" idx="0"/>
          </p:cNvCxnSpPr>
          <p:nvPr/>
        </p:nvCxnSpPr>
        <p:spPr bwMode="auto">
          <a:xfrm rot="16200000" flipH="1">
            <a:off x="6535856" y="4495559"/>
            <a:ext cx="685801" cy="144828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" name="AutoShape 1129"/>
          <p:cNvCxnSpPr>
            <a:cxnSpLocks noChangeShapeType="1"/>
            <a:stCxn id="128101" idx="4"/>
            <a:endCxn id="128097" idx="0"/>
          </p:cNvCxnSpPr>
          <p:nvPr/>
        </p:nvCxnSpPr>
        <p:spPr bwMode="auto">
          <a:xfrm rot="16200000" flipH="1">
            <a:off x="7122010" y="5081713"/>
            <a:ext cx="762001" cy="1997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6" name="AutoShape 1130"/>
          <p:cNvCxnSpPr>
            <a:cxnSpLocks noChangeShapeType="1"/>
            <a:stCxn id="128102" idx="4"/>
            <a:endCxn id="128097" idx="0"/>
          </p:cNvCxnSpPr>
          <p:nvPr/>
        </p:nvCxnSpPr>
        <p:spPr bwMode="auto">
          <a:xfrm rot="5400000">
            <a:off x="7242172" y="4399326"/>
            <a:ext cx="1524001" cy="8025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7" name="Text Box 1131"/>
          <p:cNvSpPr txBox="1">
            <a:spLocks noChangeArrowheads="1"/>
          </p:cNvSpPr>
          <p:nvPr/>
        </p:nvSpPr>
        <p:spPr bwMode="auto">
          <a:xfrm>
            <a:off x="836735" y="4800601"/>
            <a:ext cx="214981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SUPERVISION</a:t>
            </a:r>
            <a:endParaRPr lang="en-US" sz="2800"/>
          </a:p>
        </p:txBody>
      </p:sp>
      <p:sp>
        <p:nvSpPr>
          <p:cNvPr id="128108" name="AutoShape 1132"/>
          <p:cNvSpPr>
            <a:spLocks noChangeArrowheads="1"/>
          </p:cNvSpPr>
          <p:nvPr/>
        </p:nvSpPr>
        <p:spPr bwMode="auto">
          <a:xfrm>
            <a:off x="633046" y="4419600"/>
            <a:ext cx="2391508" cy="1295400"/>
          </a:xfrm>
          <a:prstGeom prst="flowChartDecision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109" name="AutoShape 1133"/>
          <p:cNvCxnSpPr>
            <a:cxnSpLocks noChangeShapeType="1"/>
            <a:stCxn id="128075" idx="1"/>
            <a:endCxn id="128108" idx="1"/>
          </p:cNvCxnSpPr>
          <p:nvPr/>
        </p:nvCxnSpPr>
        <p:spPr bwMode="auto">
          <a:xfrm rot="10800000" flipV="1">
            <a:off x="633046" y="2547610"/>
            <a:ext cx="2110154" cy="2519689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128110" name="AutoShape 1134"/>
          <p:cNvCxnSpPr>
            <a:cxnSpLocks noChangeShapeType="1"/>
            <a:stCxn id="128075" idx="3"/>
            <a:endCxn id="128108" idx="3"/>
          </p:cNvCxnSpPr>
          <p:nvPr/>
        </p:nvCxnSpPr>
        <p:spPr bwMode="auto">
          <a:xfrm flipH="1">
            <a:off x="3024554" y="2547611"/>
            <a:ext cx="1466369" cy="2519689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128111" name="Text Box 1135"/>
          <p:cNvSpPr txBox="1">
            <a:spLocks noChangeArrowheads="1"/>
          </p:cNvSpPr>
          <p:nvPr/>
        </p:nvSpPr>
        <p:spPr bwMode="auto">
          <a:xfrm>
            <a:off x="4032738" y="5181601"/>
            <a:ext cx="170136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34DB"/>
                </a:solidFill>
              </a:rPr>
              <a:t>MANAGES</a:t>
            </a:r>
          </a:p>
        </p:txBody>
      </p:sp>
      <p:sp>
        <p:nvSpPr>
          <p:cNvPr id="128112" name="AutoShape 1136"/>
          <p:cNvSpPr>
            <a:spLocks noChangeArrowheads="1"/>
          </p:cNvSpPr>
          <p:nvPr/>
        </p:nvSpPr>
        <p:spPr bwMode="auto">
          <a:xfrm>
            <a:off x="3587261" y="4800600"/>
            <a:ext cx="2391508" cy="1295400"/>
          </a:xfrm>
          <a:prstGeom prst="flowChartDecision">
            <a:avLst/>
          </a:prstGeom>
          <a:noFill/>
          <a:ln w="38100">
            <a:solidFill>
              <a:srgbClr val="9234D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113" name="AutoShape 1137"/>
          <p:cNvCxnSpPr>
            <a:cxnSpLocks noChangeShapeType="1"/>
            <a:stCxn id="128075" idx="2"/>
            <a:endCxn id="128112" idx="1"/>
          </p:cNvCxnSpPr>
          <p:nvPr/>
        </p:nvCxnSpPr>
        <p:spPr bwMode="auto">
          <a:xfrm rot="5400000">
            <a:off x="2282623" y="4113860"/>
            <a:ext cx="2639079" cy="29801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cxnSp>
        <p:nvCxnSpPr>
          <p:cNvPr id="128114" name="AutoShape 1138"/>
          <p:cNvCxnSpPr>
            <a:cxnSpLocks noChangeShapeType="1"/>
          </p:cNvCxnSpPr>
          <p:nvPr/>
        </p:nvCxnSpPr>
        <p:spPr bwMode="auto">
          <a:xfrm>
            <a:off x="5978769" y="5486400"/>
            <a:ext cx="486508" cy="393700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sp>
        <p:nvSpPr>
          <p:cNvPr id="128115" name="Text Box 1139"/>
          <p:cNvSpPr txBox="1">
            <a:spLocks noChangeArrowheads="1"/>
          </p:cNvSpPr>
          <p:nvPr/>
        </p:nvSpPr>
        <p:spPr bwMode="auto">
          <a:xfrm>
            <a:off x="-70338" y="3990976"/>
            <a:ext cx="150041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SUPERVISOR</a:t>
            </a:r>
          </a:p>
        </p:txBody>
      </p:sp>
      <p:sp>
        <p:nvSpPr>
          <p:cNvPr id="128116" name="Text Box 1140"/>
          <p:cNvSpPr txBox="1">
            <a:spLocks noChangeArrowheads="1"/>
          </p:cNvSpPr>
          <p:nvPr/>
        </p:nvSpPr>
        <p:spPr bwMode="auto">
          <a:xfrm>
            <a:off x="1972408" y="4191001"/>
            <a:ext cx="14411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SUPERVISEE</a:t>
            </a:r>
          </a:p>
        </p:txBody>
      </p:sp>
      <p:sp>
        <p:nvSpPr>
          <p:cNvPr id="128117" name="Text Box 1141"/>
          <p:cNvSpPr txBox="1">
            <a:spLocks noChangeArrowheads="1"/>
          </p:cNvSpPr>
          <p:nvPr/>
        </p:nvSpPr>
        <p:spPr bwMode="auto">
          <a:xfrm>
            <a:off x="4149969" y="3733801"/>
            <a:ext cx="147710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9234DB"/>
                </a:solidFill>
              </a:rPr>
              <a:t>StartDate</a:t>
            </a:r>
            <a:endParaRPr lang="en-US" sz="2800"/>
          </a:p>
        </p:txBody>
      </p:sp>
      <p:sp>
        <p:nvSpPr>
          <p:cNvPr id="128118" name="Oval 1142"/>
          <p:cNvSpPr>
            <a:spLocks noChangeArrowheads="1"/>
          </p:cNvSpPr>
          <p:nvPr/>
        </p:nvSpPr>
        <p:spPr bwMode="auto">
          <a:xfrm>
            <a:off x="4079631" y="3733800"/>
            <a:ext cx="1477108" cy="609600"/>
          </a:xfrm>
          <a:prstGeom prst="ellipse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119" name="AutoShape 1143"/>
          <p:cNvCxnSpPr>
            <a:cxnSpLocks noChangeShapeType="1"/>
            <a:stCxn id="128118" idx="4"/>
            <a:endCxn id="128112" idx="0"/>
          </p:cNvCxnSpPr>
          <p:nvPr/>
        </p:nvCxnSpPr>
        <p:spPr bwMode="auto">
          <a:xfrm flipH="1">
            <a:off x="4783016" y="4362450"/>
            <a:ext cx="35169" cy="419100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969477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Structural Constraints</a:t>
            </a:r>
            <a:endParaRPr lang="en-US" sz="3600">
              <a:solidFill>
                <a:srgbClr val="0000FE"/>
              </a:solidFill>
              <a:latin typeface="Comic Sans MS" pitchFamily="66" charset="0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281354" y="609601"/>
            <a:ext cx="8651631" cy="592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0188" indent="-230188" algn="l">
              <a:spcBef>
                <a:spcPts val="600"/>
              </a:spcBef>
              <a:buFont typeface="Symbol" pitchFamily="18" charset="2"/>
              <a:buNone/>
            </a:pPr>
            <a:r>
              <a:rPr lang="en-US" sz="2800" dirty="0">
                <a:solidFill>
                  <a:schemeClr val="hlink"/>
                </a:solidFill>
              </a:rPr>
              <a:t>Cardinality ratio</a:t>
            </a:r>
            <a:r>
              <a:rPr lang="en-US" sz="2800" dirty="0">
                <a:solidFill>
                  <a:srgbClr val="000000"/>
                </a:solidFill>
              </a:rPr>
              <a:t> (of a binary relationship)</a:t>
            </a:r>
          </a:p>
          <a:p>
            <a:pPr marL="230188" indent="-230188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chemeClr val="hlink"/>
                </a:solidFill>
              </a:rPr>
              <a:t>1:1</a:t>
            </a:r>
            <a:r>
              <a:rPr lang="en-US" sz="2400" dirty="0">
                <a:solidFill>
                  <a:srgbClr val="000000"/>
                </a:solidFill>
              </a:rPr>
              <a:t> for binary relationship type E1:E2, each entity of entity type E1 can be related to </a:t>
            </a:r>
            <a:r>
              <a:rPr lang="en-US" sz="2400" u="sng" dirty="0">
                <a:solidFill>
                  <a:srgbClr val="000000"/>
                </a:solidFill>
              </a:rPr>
              <a:t>an entity</a:t>
            </a:r>
            <a:r>
              <a:rPr lang="en-US" sz="2400" dirty="0">
                <a:solidFill>
                  <a:srgbClr val="000000"/>
                </a:solidFill>
              </a:rPr>
              <a:t> of entity type E2, and each entity of entity type E2 can be related to </a:t>
            </a:r>
            <a:r>
              <a:rPr lang="en-US" sz="2400" u="sng" dirty="0">
                <a:solidFill>
                  <a:srgbClr val="000000"/>
                </a:solidFill>
              </a:rPr>
              <a:t>an entity</a:t>
            </a:r>
            <a:r>
              <a:rPr lang="en-US" sz="2400" dirty="0">
                <a:solidFill>
                  <a:srgbClr val="000000"/>
                </a:solidFill>
              </a:rPr>
              <a:t> of entity type E1. For example, </a:t>
            </a:r>
            <a:r>
              <a:rPr lang="en-US" sz="2400" dirty="0">
                <a:solidFill>
                  <a:schemeClr val="hlink"/>
                </a:solidFill>
              </a:rPr>
              <a:t>MANAGES between EMPLOYEE and DEPARTMENT.</a:t>
            </a:r>
            <a:endParaRPr lang="en-US" sz="2400" dirty="0">
              <a:solidFill>
                <a:srgbClr val="000000"/>
              </a:solidFill>
            </a:endParaRPr>
          </a:p>
          <a:p>
            <a:pPr marL="230188" indent="-230188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chemeClr val="hlink"/>
                </a:solidFill>
              </a:rPr>
              <a:t>1:N</a:t>
            </a:r>
            <a:r>
              <a:rPr lang="en-US" sz="2400" dirty="0">
                <a:solidFill>
                  <a:srgbClr val="000000"/>
                </a:solidFill>
              </a:rPr>
              <a:t> for binary relationship type E1:E2, each entity of entity type E1 can be related to </a:t>
            </a:r>
            <a:r>
              <a:rPr lang="en-US" sz="2400" u="sng" dirty="0">
                <a:solidFill>
                  <a:srgbClr val="000000"/>
                </a:solidFill>
              </a:rPr>
              <a:t>numerous entities</a:t>
            </a:r>
            <a:r>
              <a:rPr lang="en-US" sz="2400" dirty="0">
                <a:solidFill>
                  <a:srgbClr val="000000"/>
                </a:solidFill>
              </a:rPr>
              <a:t> of entity type E2, and each entity of entity type E2 can be related to </a:t>
            </a:r>
            <a:r>
              <a:rPr lang="en-US" sz="2400" u="sng" dirty="0">
                <a:solidFill>
                  <a:srgbClr val="000000"/>
                </a:solidFill>
              </a:rPr>
              <a:t>an entity</a:t>
            </a:r>
            <a:r>
              <a:rPr lang="en-US" sz="2400" dirty="0">
                <a:solidFill>
                  <a:srgbClr val="000000"/>
                </a:solidFill>
              </a:rPr>
              <a:t> of entity type E1. For example, </a:t>
            </a:r>
            <a:r>
              <a:rPr lang="en-US" sz="2400" dirty="0">
                <a:solidFill>
                  <a:schemeClr val="hlink"/>
                </a:solidFill>
              </a:rPr>
              <a:t>WORKS_FOR between DEPARTMENT and EMPLOYEE.</a:t>
            </a:r>
          </a:p>
          <a:p>
            <a:pPr marL="230188" indent="-230188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chemeClr val="hlink"/>
                </a:solidFill>
              </a:rPr>
              <a:t>M:N</a:t>
            </a:r>
            <a:r>
              <a:rPr lang="en-US" sz="2400" dirty="0">
                <a:solidFill>
                  <a:srgbClr val="000000"/>
                </a:solidFill>
              </a:rPr>
              <a:t> for binary relationship type E1:E2, each entity of entity type E1 can be related to </a:t>
            </a:r>
            <a:r>
              <a:rPr lang="en-US" sz="2400" u="sng" dirty="0">
                <a:solidFill>
                  <a:srgbClr val="000000"/>
                </a:solidFill>
              </a:rPr>
              <a:t>numerous entities</a:t>
            </a:r>
            <a:r>
              <a:rPr lang="en-US" sz="2400" dirty="0">
                <a:solidFill>
                  <a:srgbClr val="000000"/>
                </a:solidFill>
              </a:rPr>
              <a:t> of entity type E2, and each entity of entity type E2 can be related </a:t>
            </a:r>
            <a:r>
              <a:rPr lang="en-US" sz="2400" u="sng" dirty="0">
                <a:solidFill>
                  <a:srgbClr val="000000"/>
                </a:solidFill>
              </a:rPr>
              <a:t>numerous entities</a:t>
            </a:r>
            <a:r>
              <a:rPr lang="en-US" sz="2400" dirty="0">
                <a:solidFill>
                  <a:srgbClr val="000000"/>
                </a:solidFill>
              </a:rPr>
              <a:t> of entity type E1. For example, </a:t>
            </a:r>
            <a:r>
              <a:rPr lang="en-US" sz="2400" dirty="0">
                <a:solidFill>
                  <a:schemeClr val="hlink"/>
                </a:solidFill>
              </a:rPr>
              <a:t>WORKS_ON between PROJECT and EMPLOYEE.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2642" name="Text Box 3074"/>
          <p:cNvSpPr txBox="1">
            <a:spLocks noChangeArrowheads="1"/>
          </p:cNvSpPr>
          <p:nvPr/>
        </p:nvSpPr>
        <p:spPr bwMode="auto">
          <a:xfrm>
            <a:off x="1125416" y="0"/>
            <a:ext cx="75262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Phases of Database Design</a:t>
            </a:r>
            <a:endParaRPr lang="en-US" sz="2400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112684" name="Text Box 3116"/>
          <p:cNvSpPr txBox="1">
            <a:spLocks noChangeArrowheads="1"/>
          </p:cNvSpPr>
          <p:nvPr/>
        </p:nvSpPr>
        <p:spPr bwMode="auto">
          <a:xfrm>
            <a:off x="457200" y="914400"/>
            <a:ext cx="8088923" cy="4745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Arial Narrow" pitchFamily="34" charset="0"/>
              </a:rPr>
              <a:t>Requirements collection and analysis</a:t>
            </a:r>
            <a:endParaRPr lang="en-US" sz="2400" dirty="0">
              <a:solidFill>
                <a:srgbClr val="000000"/>
              </a:solidFill>
              <a:latin typeface="Arial Narrow" pitchFamily="34" charset="0"/>
            </a:endParaRP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Database Requirements</a:t>
            </a: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Functional Requirements (operations on database)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Arial Narrow" pitchFamily="34" charset="0"/>
              </a:rPr>
              <a:t>Conceptual Design &amp; Functional Analysis</a:t>
            </a:r>
            <a:endParaRPr lang="en-US" sz="2400" dirty="0">
              <a:latin typeface="Arial Narrow" pitchFamily="34" charset="0"/>
            </a:endParaRP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Create a conceptual schema</a:t>
            </a: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High level transaction specification corresponding to operations on database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Arial Narrow" pitchFamily="34" charset="0"/>
              </a:rPr>
              <a:t>Logical Design</a:t>
            </a: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Map conceptual database schema to implementation database schema</a:t>
            </a:r>
          </a:p>
          <a:p>
            <a:pPr algn="l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>
                <a:solidFill>
                  <a:schemeClr val="hlink"/>
                </a:solidFill>
                <a:latin typeface="Arial Narrow" pitchFamily="34" charset="0"/>
              </a:rPr>
              <a:t>Physical Design</a:t>
            </a:r>
            <a:endParaRPr lang="en-US" sz="2400" dirty="0">
              <a:latin typeface="Arial Narrow" pitchFamily="34" charset="0"/>
            </a:endParaRPr>
          </a:p>
          <a:p>
            <a:pPr marL="685800" lvl="1" indent="-228600" algn="l">
              <a:lnSpc>
                <a:spcPct val="90000"/>
              </a:lnSpc>
              <a:buFont typeface="Symbol" pitchFamily="18" charset="2"/>
              <a:buChar char="¨"/>
            </a:pPr>
            <a:r>
              <a:rPr lang="en-US" sz="2400" dirty="0">
                <a:latin typeface="Arial Narrow" pitchFamily="34" charset="0"/>
              </a:rPr>
              <a:t>Internal storage structures and file organizations are specified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Arial Narrow" pitchFamily="34" charset="0"/>
              </a:rPr>
              <a:t>Application Program Design &amp; Transaction Implementation</a:t>
            </a:r>
            <a:r>
              <a:rPr lang="en-US" sz="2400" dirty="0">
                <a:latin typeface="Arial Narrow" pitchFamily="34" charset="0"/>
              </a:rPr>
              <a:t> (in parallel to physical design)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899139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Relationship Types</a:t>
            </a:r>
            <a:endParaRPr lang="en-US" sz="1800" b="0">
              <a:solidFill>
                <a:srgbClr val="01247D"/>
              </a:solidFill>
            </a:endParaRPr>
          </a:p>
        </p:txBody>
      </p:sp>
      <p:sp>
        <p:nvSpPr>
          <p:cNvPr id="147524" name="Oval 68"/>
          <p:cNvSpPr>
            <a:spLocks noChangeArrowheads="1"/>
          </p:cNvSpPr>
          <p:nvPr/>
        </p:nvSpPr>
        <p:spPr bwMode="auto">
          <a:xfrm>
            <a:off x="738554" y="1295400"/>
            <a:ext cx="562708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25" name="Oval 69"/>
          <p:cNvSpPr>
            <a:spLocks noChangeArrowheads="1"/>
          </p:cNvSpPr>
          <p:nvPr/>
        </p:nvSpPr>
        <p:spPr bwMode="auto">
          <a:xfrm>
            <a:off x="2919046" y="1295400"/>
            <a:ext cx="562708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26" name="Oval 70"/>
          <p:cNvSpPr>
            <a:spLocks noChangeArrowheads="1"/>
          </p:cNvSpPr>
          <p:nvPr/>
        </p:nvSpPr>
        <p:spPr bwMode="auto">
          <a:xfrm>
            <a:off x="1899138" y="1295400"/>
            <a:ext cx="562708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27" name="Oval 71"/>
          <p:cNvSpPr>
            <a:spLocks noChangeArrowheads="1"/>
          </p:cNvSpPr>
          <p:nvPr/>
        </p:nvSpPr>
        <p:spPr bwMode="auto">
          <a:xfrm>
            <a:off x="949569" y="15240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28" name="Oval 72"/>
          <p:cNvSpPr>
            <a:spLocks noChangeArrowheads="1"/>
          </p:cNvSpPr>
          <p:nvPr/>
        </p:nvSpPr>
        <p:spPr bwMode="auto">
          <a:xfrm>
            <a:off x="949569" y="18542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29" name="Oval 73"/>
          <p:cNvSpPr>
            <a:spLocks noChangeArrowheads="1"/>
          </p:cNvSpPr>
          <p:nvPr/>
        </p:nvSpPr>
        <p:spPr bwMode="auto">
          <a:xfrm>
            <a:off x="949569" y="21844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0" name="Oval 74"/>
          <p:cNvSpPr>
            <a:spLocks noChangeArrowheads="1"/>
          </p:cNvSpPr>
          <p:nvPr/>
        </p:nvSpPr>
        <p:spPr bwMode="auto">
          <a:xfrm>
            <a:off x="949569" y="25146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1" name="Oval 75"/>
          <p:cNvSpPr>
            <a:spLocks noChangeArrowheads="1"/>
          </p:cNvSpPr>
          <p:nvPr/>
        </p:nvSpPr>
        <p:spPr bwMode="auto">
          <a:xfrm>
            <a:off x="2110154" y="15240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2" name="Oval 76"/>
          <p:cNvSpPr>
            <a:spLocks noChangeArrowheads="1"/>
          </p:cNvSpPr>
          <p:nvPr/>
        </p:nvSpPr>
        <p:spPr bwMode="auto">
          <a:xfrm>
            <a:off x="2110154" y="18542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3" name="Oval 77"/>
          <p:cNvSpPr>
            <a:spLocks noChangeArrowheads="1"/>
          </p:cNvSpPr>
          <p:nvPr/>
        </p:nvSpPr>
        <p:spPr bwMode="auto">
          <a:xfrm>
            <a:off x="2110154" y="21844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4" name="Oval 78"/>
          <p:cNvSpPr>
            <a:spLocks noChangeArrowheads="1"/>
          </p:cNvSpPr>
          <p:nvPr/>
        </p:nvSpPr>
        <p:spPr bwMode="auto">
          <a:xfrm>
            <a:off x="2110154" y="25146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5" name="Oval 79"/>
          <p:cNvSpPr>
            <a:spLocks noChangeArrowheads="1"/>
          </p:cNvSpPr>
          <p:nvPr/>
        </p:nvSpPr>
        <p:spPr bwMode="auto">
          <a:xfrm>
            <a:off x="3130062" y="14478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6" name="Oval 80"/>
          <p:cNvSpPr>
            <a:spLocks noChangeArrowheads="1"/>
          </p:cNvSpPr>
          <p:nvPr/>
        </p:nvSpPr>
        <p:spPr bwMode="auto">
          <a:xfrm>
            <a:off x="3130062" y="17780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7" name="Oval 81"/>
          <p:cNvSpPr>
            <a:spLocks noChangeArrowheads="1"/>
          </p:cNvSpPr>
          <p:nvPr/>
        </p:nvSpPr>
        <p:spPr bwMode="auto">
          <a:xfrm>
            <a:off x="3130062" y="21082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8" name="Oval 82"/>
          <p:cNvSpPr>
            <a:spLocks noChangeArrowheads="1"/>
          </p:cNvSpPr>
          <p:nvPr/>
        </p:nvSpPr>
        <p:spPr bwMode="auto">
          <a:xfrm>
            <a:off x="3130062" y="24384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39" name="Line 83"/>
          <p:cNvSpPr>
            <a:spLocks noChangeShapeType="1"/>
          </p:cNvSpPr>
          <p:nvPr/>
        </p:nvSpPr>
        <p:spPr bwMode="auto">
          <a:xfrm>
            <a:off x="984738" y="1600200"/>
            <a:ext cx="10550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0" name="Line 84"/>
          <p:cNvSpPr>
            <a:spLocks noChangeShapeType="1"/>
          </p:cNvSpPr>
          <p:nvPr/>
        </p:nvSpPr>
        <p:spPr bwMode="auto">
          <a:xfrm>
            <a:off x="2180493" y="1600200"/>
            <a:ext cx="984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1" name="Line 85"/>
          <p:cNvSpPr>
            <a:spLocks noChangeShapeType="1"/>
          </p:cNvSpPr>
          <p:nvPr/>
        </p:nvSpPr>
        <p:spPr bwMode="auto">
          <a:xfrm>
            <a:off x="984739" y="1905000"/>
            <a:ext cx="112541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2" name="Line 86"/>
          <p:cNvSpPr>
            <a:spLocks noChangeShapeType="1"/>
          </p:cNvSpPr>
          <p:nvPr/>
        </p:nvSpPr>
        <p:spPr bwMode="auto">
          <a:xfrm flipV="1">
            <a:off x="2180492" y="18288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3" name="Line 87"/>
          <p:cNvSpPr>
            <a:spLocks noChangeShapeType="1"/>
          </p:cNvSpPr>
          <p:nvPr/>
        </p:nvSpPr>
        <p:spPr bwMode="auto">
          <a:xfrm flipV="1">
            <a:off x="914400" y="1905000"/>
            <a:ext cx="1195754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4" name="Line 88"/>
          <p:cNvSpPr>
            <a:spLocks noChangeShapeType="1"/>
          </p:cNvSpPr>
          <p:nvPr/>
        </p:nvSpPr>
        <p:spPr bwMode="auto">
          <a:xfrm>
            <a:off x="2180492" y="19050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5" name="Line 89"/>
          <p:cNvSpPr>
            <a:spLocks noChangeShapeType="1"/>
          </p:cNvSpPr>
          <p:nvPr/>
        </p:nvSpPr>
        <p:spPr bwMode="auto">
          <a:xfrm>
            <a:off x="984738" y="2590800"/>
            <a:ext cx="11957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6" name="Line 90"/>
          <p:cNvSpPr>
            <a:spLocks noChangeShapeType="1"/>
          </p:cNvSpPr>
          <p:nvPr/>
        </p:nvSpPr>
        <p:spPr bwMode="auto">
          <a:xfrm flipV="1">
            <a:off x="2180492" y="2514600"/>
            <a:ext cx="914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47" name="Oval 91"/>
          <p:cNvSpPr>
            <a:spLocks noChangeArrowheads="1"/>
          </p:cNvSpPr>
          <p:nvPr/>
        </p:nvSpPr>
        <p:spPr bwMode="auto">
          <a:xfrm>
            <a:off x="4783015" y="1447800"/>
            <a:ext cx="562708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48" name="Oval 92"/>
          <p:cNvSpPr>
            <a:spLocks noChangeArrowheads="1"/>
          </p:cNvSpPr>
          <p:nvPr/>
        </p:nvSpPr>
        <p:spPr bwMode="auto">
          <a:xfrm>
            <a:off x="6963508" y="1447800"/>
            <a:ext cx="562708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49" name="Oval 93"/>
          <p:cNvSpPr>
            <a:spLocks noChangeArrowheads="1"/>
          </p:cNvSpPr>
          <p:nvPr/>
        </p:nvSpPr>
        <p:spPr bwMode="auto">
          <a:xfrm>
            <a:off x="5978769" y="1447800"/>
            <a:ext cx="562708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0" name="Oval 94"/>
          <p:cNvSpPr>
            <a:spLocks noChangeArrowheads="1"/>
          </p:cNvSpPr>
          <p:nvPr/>
        </p:nvSpPr>
        <p:spPr bwMode="auto">
          <a:xfrm>
            <a:off x="4994031" y="16764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2" name="Oval 96"/>
          <p:cNvSpPr>
            <a:spLocks noChangeArrowheads="1"/>
          </p:cNvSpPr>
          <p:nvPr/>
        </p:nvSpPr>
        <p:spPr bwMode="auto">
          <a:xfrm>
            <a:off x="4994031" y="22860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4" name="Oval 98"/>
          <p:cNvSpPr>
            <a:spLocks noChangeArrowheads="1"/>
          </p:cNvSpPr>
          <p:nvPr/>
        </p:nvSpPr>
        <p:spPr bwMode="auto">
          <a:xfrm>
            <a:off x="6189785" y="16764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5" name="Oval 99"/>
          <p:cNvSpPr>
            <a:spLocks noChangeArrowheads="1"/>
          </p:cNvSpPr>
          <p:nvPr/>
        </p:nvSpPr>
        <p:spPr bwMode="auto">
          <a:xfrm>
            <a:off x="6189785" y="19558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6" name="Oval 100"/>
          <p:cNvSpPr>
            <a:spLocks noChangeArrowheads="1"/>
          </p:cNvSpPr>
          <p:nvPr/>
        </p:nvSpPr>
        <p:spPr bwMode="auto">
          <a:xfrm>
            <a:off x="6189785" y="22352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8" name="Oval 102"/>
          <p:cNvSpPr>
            <a:spLocks noChangeArrowheads="1"/>
          </p:cNvSpPr>
          <p:nvPr/>
        </p:nvSpPr>
        <p:spPr bwMode="auto">
          <a:xfrm>
            <a:off x="7174523" y="16002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59" name="Oval 103"/>
          <p:cNvSpPr>
            <a:spLocks noChangeArrowheads="1"/>
          </p:cNvSpPr>
          <p:nvPr/>
        </p:nvSpPr>
        <p:spPr bwMode="auto">
          <a:xfrm>
            <a:off x="7174523" y="19304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60" name="Oval 104"/>
          <p:cNvSpPr>
            <a:spLocks noChangeArrowheads="1"/>
          </p:cNvSpPr>
          <p:nvPr/>
        </p:nvSpPr>
        <p:spPr bwMode="auto">
          <a:xfrm>
            <a:off x="7174523" y="22606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61" name="Oval 105"/>
          <p:cNvSpPr>
            <a:spLocks noChangeArrowheads="1"/>
          </p:cNvSpPr>
          <p:nvPr/>
        </p:nvSpPr>
        <p:spPr bwMode="auto">
          <a:xfrm>
            <a:off x="7174523" y="25908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65" name="Line 109"/>
          <p:cNvSpPr>
            <a:spLocks noChangeShapeType="1"/>
          </p:cNvSpPr>
          <p:nvPr/>
        </p:nvSpPr>
        <p:spPr bwMode="auto">
          <a:xfrm flipV="1">
            <a:off x="6330462" y="1981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571" name="Oval 115"/>
          <p:cNvSpPr>
            <a:spLocks noChangeArrowheads="1"/>
          </p:cNvSpPr>
          <p:nvPr/>
        </p:nvSpPr>
        <p:spPr bwMode="auto">
          <a:xfrm>
            <a:off x="6189785" y="25146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574" name="AutoShape 118"/>
          <p:cNvCxnSpPr>
            <a:cxnSpLocks noChangeShapeType="1"/>
            <a:stCxn id="147571" idx="4"/>
            <a:endCxn id="147560" idx="4"/>
          </p:cNvCxnSpPr>
          <p:nvPr/>
        </p:nvCxnSpPr>
        <p:spPr bwMode="auto">
          <a:xfrm flipV="1">
            <a:off x="6260123" y="2413000"/>
            <a:ext cx="984738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75" name="AutoShape 119"/>
          <p:cNvCxnSpPr>
            <a:cxnSpLocks noChangeShapeType="1"/>
            <a:stCxn id="147552" idx="6"/>
            <a:endCxn id="147555" idx="2"/>
          </p:cNvCxnSpPr>
          <p:nvPr/>
        </p:nvCxnSpPr>
        <p:spPr bwMode="auto">
          <a:xfrm flipV="1">
            <a:off x="5134708" y="2032000"/>
            <a:ext cx="1055077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76" name="AutoShape 120"/>
          <p:cNvCxnSpPr>
            <a:cxnSpLocks noChangeShapeType="1"/>
            <a:stCxn id="147555" idx="5"/>
            <a:endCxn id="147561" idx="0"/>
          </p:cNvCxnSpPr>
          <p:nvPr/>
        </p:nvCxnSpPr>
        <p:spPr bwMode="auto">
          <a:xfrm>
            <a:off x="6309947" y="2085976"/>
            <a:ext cx="93491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77" name="AutoShape 121"/>
          <p:cNvCxnSpPr>
            <a:cxnSpLocks noChangeShapeType="1"/>
            <a:stCxn id="147550" idx="5"/>
            <a:endCxn id="147554" idx="1"/>
          </p:cNvCxnSpPr>
          <p:nvPr/>
        </p:nvCxnSpPr>
        <p:spPr bwMode="auto">
          <a:xfrm flipV="1">
            <a:off x="5114192" y="1698625"/>
            <a:ext cx="1096108" cy="107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78" name="AutoShape 122"/>
          <p:cNvCxnSpPr>
            <a:cxnSpLocks noChangeShapeType="1"/>
            <a:stCxn id="147554" idx="5"/>
            <a:endCxn id="147558" idx="4"/>
          </p:cNvCxnSpPr>
          <p:nvPr/>
        </p:nvCxnSpPr>
        <p:spPr bwMode="auto">
          <a:xfrm flipV="1">
            <a:off x="6309947" y="1752601"/>
            <a:ext cx="934915" cy="53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79" name="AutoShape 123"/>
          <p:cNvCxnSpPr>
            <a:cxnSpLocks noChangeShapeType="1"/>
            <a:stCxn id="147550" idx="5"/>
            <a:endCxn id="147571" idx="1"/>
          </p:cNvCxnSpPr>
          <p:nvPr/>
        </p:nvCxnSpPr>
        <p:spPr bwMode="auto">
          <a:xfrm>
            <a:off x="5114192" y="1806575"/>
            <a:ext cx="1096108" cy="730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80" name="AutoShape 124"/>
          <p:cNvCxnSpPr>
            <a:cxnSpLocks noChangeShapeType="1"/>
            <a:stCxn id="147552" idx="6"/>
            <a:endCxn id="147556" idx="2"/>
          </p:cNvCxnSpPr>
          <p:nvPr/>
        </p:nvCxnSpPr>
        <p:spPr bwMode="auto">
          <a:xfrm flipV="1">
            <a:off x="5134708" y="2311400"/>
            <a:ext cx="1055077" cy="50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7581" name="Oval 125"/>
          <p:cNvSpPr>
            <a:spLocks noChangeArrowheads="1"/>
          </p:cNvSpPr>
          <p:nvPr/>
        </p:nvSpPr>
        <p:spPr bwMode="auto">
          <a:xfrm>
            <a:off x="738554" y="3657600"/>
            <a:ext cx="562708" cy="175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2" name="Oval 126"/>
          <p:cNvSpPr>
            <a:spLocks noChangeArrowheads="1"/>
          </p:cNvSpPr>
          <p:nvPr/>
        </p:nvSpPr>
        <p:spPr bwMode="auto">
          <a:xfrm>
            <a:off x="2919046" y="3657600"/>
            <a:ext cx="562708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3" name="Oval 127"/>
          <p:cNvSpPr>
            <a:spLocks noChangeArrowheads="1"/>
          </p:cNvSpPr>
          <p:nvPr/>
        </p:nvSpPr>
        <p:spPr bwMode="auto">
          <a:xfrm>
            <a:off x="1899138" y="3657600"/>
            <a:ext cx="562708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4" name="Oval 128"/>
          <p:cNvSpPr>
            <a:spLocks noChangeArrowheads="1"/>
          </p:cNvSpPr>
          <p:nvPr/>
        </p:nvSpPr>
        <p:spPr bwMode="auto">
          <a:xfrm>
            <a:off x="949569" y="38862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5" name="Oval 129"/>
          <p:cNvSpPr>
            <a:spLocks noChangeArrowheads="1"/>
          </p:cNvSpPr>
          <p:nvPr/>
        </p:nvSpPr>
        <p:spPr bwMode="auto">
          <a:xfrm>
            <a:off x="949569" y="42926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6" name="Oval 130"/>
          <p:cNvSpPr>
            <a:spLocks noChangeArrowheads="1"/>
          </p:cNvSpPr>
          <p:nvPr/>
        </p:nvSpPr>
        <p:spPr bwMode="auto">
          <a:xfrm>
            <a:off x="2110154" y="38862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7" name="Oval 131"/>
          <p:cNvSpPr>
            <a:spLocks noChangeArrowheads="1"/>
          </p:cNvSpPr>
          <p:nvPr/>
        </p:nvSpPr>
        <p:spPr bwMode="auto">
          <a:xfrm>
            <a:off x="2110154" y="41656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8" name="Oval 132"/>
          <p:cNvSpPr>
            <a:spLocks noChangeArrowheads="1"/>
          </p:cNvSpPr>
          <p:nvPr/>
        </p:nvSpPr>
        <p:spPr bwMode="auto">
          <a:xfrm>
            <a:off x="2110154" y="44450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89" name="Oval 133"/>
          <p:cNvSpPr>
            <a:spLocks noChangeArrowheads="1"/>
          </p:cNvSpPr>
          <p:nvPr/>
        </p:nvSpPr>
        <p:spPr bwMode="auto">
          <a:xfrm>
            <a:off x="3130062" y="38100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90" name="Oval 134"/>
          <p:cNvSpPr>
            <a:spLocks noChangeArrowheads="1"/>
          </p:cNvSpPr>
          <p:nvPr/>
        </p:nvSpPr>
        <p:spPr bwMode="auto">
          <a:xfrm>
            <a:off x="3130062" y="41148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94" name="Oval 138"/>
          <p:cNvSpPr>
            <a:spLocks noChangeArrowheads="1"/>
          </p:cNvSpPr>
          <p:nvPr/>
        </p:nvSpPr>
        <p:spPr bwMode="auto">
          <a:xfrm>
            <a:off x="2110154" y="47244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595" name="AutoShape 139"/>
          <p:cNvCxnSpPr>
            <a:cxnSpLocks noChangeShapeType="1"/>
            <a:stCxn id="147594" idx="4"/>
          </p:cNvCxnSpPr>
          <p:nvPr/>
        </p:nvCxnSpPr>
        <p:spPr bwMode="auto">
          <a:xfrm flipV="1">
            <a:off x="2180493" y="4191000"/>
            <a:ext cx="112395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96" name="AutoShape 140"/>
          <p:cNvCxnSpPr>
            <a:cxnSpLocks noChangeShapeType="1"/>
            <a:stCxn id="147585" idx="6"/>
            <a:endCxn id="147587" idx="2"/>
          </p:cNvCxnSpPr>
          <p:nvPr/>
        </p:nvCxnSpPr>
        <p:spPr bwMode="auto">
          <a:xfrm flipV="1">
            <a:off x="1090246" y="4241800"/>
            <a:ext cx="1019908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97" name="AutoShape 141"/>
          <p:cNvCxnSpPr>
            <a:cxnSpLocks noChangeShapeType="1"/>
            <a:stCxn id="147587" idx="5"/>
            <a:endCxn id="147589" idx="5"/>
          </p:cNvCxnSpPr>
          <p:nvPr/>
        </p:nvCxnSpPr>
        <p:spPr bwMode="auto">
          <a:xfrm flipV="1">
            <a:off x="2230315" y="3940175"/>
            <a:ext cx="1019908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98" name="AutoShape 142"/>
          <p:cNvCxnSpPr>
            <a:cxnSpLocks noChangeShapeType="1"/>
            <a:stCxn id="147584" idx="5"/>
            <a:endCxn id="147586" idx="1"/>
          </p:cNvCxnSpPr>
          <p:nvPr/>
        </p:nvCxnSpPr>
        <p:spPr bwMode="auto">
          <a:xfrm flipV="1">
            <a:off x="1069731" y="3908425"/>
            <a:ext cx="1060938" cy="107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599" name="AutoShape 143"/>
          <p:cNvCxnSpPr>
            <a:cxnSpLocks noChangeShapeType="1"/>
            <a:stCxn id="147586" idx="5"/>
            <a:endCxn id="147589" idx="4"/>
          </p:cNvCxnSpPr>
          <p:nvPr/>
        </p:nvCxnSpPr>
        <p:spPr bwMode="auto">
          <a:xfrm flipV="1">
            <a:off x="2230316" y="3962400"/>
            <a:ext cx="970085" cy="53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00" name="AutoShape 144"/>
          <p:cNvCxnSpPr>
            <a:cxnSpLocks noChangeShapeType="1"/>
            <a:stCxn id="147603" idx="6"/>
            <a:endCxn id="147594" idx="1"/>
          </p:cNvCxnSpPr>
          <p:nvPr/>
        </p:nvCxnSpPr>
        <p:spPr bwMode="auto">
          <a:xfrm flipV="1">
            <a:off x="1090247" y="4746626"/>
            <a:ext cx="1040423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01" name="AutoShape 145"/>
          <p:cNvCxnSpPr>
            <a:cxnSpLocks noChangeShapeType="1"/>
            <a:stCxn id="147602" idx="7"/>
            <a:endCxn id="147588" idx="2"/>
          </p:cNvCxnSpPr>
          <p:nvPr/>
        </p:nvCxnSpPr>
        <p:spPr bwMode="auto">
          <a:xfrm flipV="1">
            <a:off x="1069731" y="4521201"/>
            <a:ext cx="1040423" cy="200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7602" name="Oval 146"/>
          <p:cNvSpPr>
            <a:spLocks noChangeArrowheads="1"/>
          </p:cNvSpPr>
          <p:nvPr/>
        </p:nvSpPr>
        <p:spPr bwMode="auto">
          <a:xfrm>
            <a:off x="949569" y="46990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3" name="Oval 147"/>
          <p:cNvSpPr>
            <a:spLocks noChangeArrowheads="1"/>
          </p:cNvSpPr>
          <p:nvPr/>
        </p:nvSpPr>
        <p:spPr bwMode="auto">
          <a:xfrm>
            <a:off x="949569" y="51054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4" name="Oval 148"/>
          <p:cNvSpPr>
            <a:spLocks noChangeArrowheads="1"/>
          </p:cNvSpPr>
          <p:nvPr/>
        </p:nvSpPr>
        <p:spPr bwMode="auto">
          <a:xfrm>
            <a:off x="7174523" y="3200400"/>
            <a:ext cx="562708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5" name="Oval 149"/>
          <p:cNvSpPr>
            <a:spLocks noChangeArrowheads="1"/>
          </p:cNvSpPr>
          <p:nvPr/>
        </p:nvSpPr>
        <p:spPr bwMode="auto">
          <a:xfrm>
            <a:off x="7385538" y="33528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6" name="Oval 150"/>
          <p:cNvSpPr>
            <a:spLocks noChangeArrowheads="1"/>
          </p:cNvSpPr>
          <p:nvPr/>
        </p:nvSpPr>
        <p:spPr bwMode="auto">
          <a:xfrm>
            <a:off x="7385538" y="36830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7" name="Oval 151"/>
          <p:cNvSpPr>
            <a:spLocks noChangeArrowheads="1"/>
          </p:cNvSpPr>
          <p:nvPr/>
        </p:nvSpPr>
        <p:spPr bwMode="auto">
          <a:xfrm>
            <a:off x="7385538" y="40132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8" name="Oval 152"/>
          <p:cNvSpPr>
            <a:spLocks noChangeArrowheads="1"/>
          </p:cNvSpPr>
          <p:nvPr/>
        </p:nvSpPr>
        <p:spPr bwMode="auto">
          <a:xfrm>
            <a:off x="7385538" y="4343400"/>
            <a:ext cx="140677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09" name="Oval 153"/>
          <p:cNvSpPr>
            <a:spLocks noChangeArrowheads="1"/>
          </p:cNvSpPr>
          <p:nvPr/>
        </p:nvSpPr>
        <p:spPr bwMode="auto">
          <a:xfrm>
            <a:off x="4783015" y="3048000"/>
            <a:ext cx="562708" cy="175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0" name="Oval 154"/>
          <p:cNvSpPr>
            <a:spLocks noChangeArrowheads="1"/>
          </p:cNvSpPr>
          <p:nvPr/>
        </p:nvSpPr>
        <p:spPr bwMode="auto">
          <a:xfrm>
            <a:off x="4994031" y="32766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1" name="Oval 155"/>
          <p:cNvSpPr>
            <a:spLocks noChangeArrowheads="1"/>
          </p:cNvSpPr>
          <p:nvPr/>
        </p:nvSpPr>
        <p:spPr bwMode="auto">
          <a:xfrm>
            <a:off x="4994031" y="36830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2" name="Oval 156"/>
          <p:cNvSpPr>
            <a:spLocks noChangeArrowheads="1"/>
          </p:cNvSpPr>
          <p:nvPr/>
        </p:nvSpPr>
        <p:spPr bwMode="auto">
          <a:xfrm>
            <a:off x="4994031" y="40894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3" name="Oval 157"/>
          <p:cNvSpPr>
            <a:spLocks noChangeArrowheads="1"/>
          </p:cNvSpPr>
          <p:nvPr/>
        </p:nvSpPr>
        <p:spPr bwMode="auto">
          <a:xfrm>
            <a:off x="4994031" y="4495800"/>
            <a:ext cx="140677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4" name="Oval 158"/>
          <p:cNvSpPr>
            <a:spLocks noChangeArrowheads="1"/>
          </p:cNvSpPr>
          <p:nvPr/>
        </p:nvSpPr>
        <p:spPr bwMode="auto">
          <a:xfrm>
            <a:off x="5908431" y="3200400"/>
            <a:ext cx="562708" cy="2514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5" name="Oval 159"/>
          <p:cNvSpPr>
            <a:spLocks noChangeArrowheads="1"/>
          </p:cNvSpPr>
          <p:nvPr/>
        </p:nvSpPr>
        <p:spPr bwMode="auto">
          <a:xfrm>
            <a:off x="6119446" y="34290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6" name="Oval 160"/>
          <p:cNvSpPr>
            <a:spLocks noChangeArrowheads="1"/>
          </p:cNvSpPr>
          <p:nvPr/>
        </p:nvSpPr>
        <p:spPr bwMode="auto">
          <a:xfrm>
            <a:off x="6119446" y="3711575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7" name="Oval 161"/>
          <p:cNvSpPr>
            <a:spLocks noChangeArrowheads="1"/>
          </p:cNvSpPr>
          <p:nvPr/>
        </p:nvSpPr>
        <p:spPr bwMode="auto">
          <a:xfrm>
            <a:off x="6119446" y="399415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8" name="Oval 162"/>
          <p:cNvSpPr>
            <a:spLocks noChangeArrowheads="1"/>
          </p:cNvSpPr>
          <p:nvPr/>
        </p:nvSpPr>
        <p:spPr bwMode="auto">
          <a:xfrm>
            <a:off x="6119446" y="4276725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19" name="Oval 163"/>
          <p:cNvSpPr>
            <a:spLocks noChangeArrowheads="1"/>
          </p:cNvSpPr>
          <p:nvPr/>
        </p:nvSpPr>
        <p:spPr bwMode="auto">
          <a:xfrm>
            <a:off x="6119446" y="4560888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20" name="Oval 164"/>
          <p:cNvSpPr>
            <a:spLocks noChangeArrowheads="1"/>
          </p:cNvSpPr>
          <p:nvPr/>
        </p:nvSpPr>
        <p:spPr bwMode="auto">
          <a:xfrm>
            <a:off x="6119446" y="4843463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21" name="Oval 165"/>
          <p:cNvSpPr>
            <a:spLocks noChangeArrowheads="1"/>
          </p:cNvSpPr>
          <p:nvPr/>
        </p:nvSpPr>
        <p:spPr bwMode="auto">
          <a:xfrm>
            <a:off x="6119446" y="5126038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622" name="Oval 166"/>
          <p:cNvSpPr>
            <a:spLocks noChangeArrowheads="1"/>
          </p:cNvSpPr>
          <p:nvPr/>
        </p:nvSpPr>
        <p:spPr bwMode="auto">
          <a:xfrm>
            <a:off x="6119446" y="5410200"/>
            <a:ext cx="140677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623" name="AutoShape 167"/>
          <p:cNvCxnSpPr>
            <a:cxnSpLocks noChangeShapeType="1"/>
            <a:stCxn id="147610" idx="7"/>
            <a:endCxn id="147615" idx="6"/>
          </p:cNvCxnSpPr>
          <p:nvPr/>
        </p:nvCxnSpPr>
        <p:spPr bwMode="auto">
          <a:xfrm>
            <a:off x="5114193" y="3298826"/>
            <a:ext cx="1145931" cy="206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4" name="AutoShape 168"/>
          <p:cNvCxnSpPr>
            <a:cxnSpLocks noChangeShapeType="1"/>
            <a:stCxn id="147610" idx="6"/>
            <a:endCxn id="147616" idx="5"/>
          </p:cNvCxnSpPr>
          <p:nvPr/>
        </p:nvCxnSpPr>
        <p:spPr bwMode="auto">
          <a:xfrm>
            <a:off x="5134708" y="3352800"/>
            <a:ext cx="110490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5" name="AutoShape 169"/>
          <p:cNvCxnSpPr>
            <a:cxnSpLocks noChangeShapeType="1"/>
            <a:stCxn id="147610" idx="6"/>
            <a:endCxn id="147617" idx="7"/>
          </p:cNvCxnSpPr>
          <p:nvPr/>
        </p:nvCxnSpPr>
        <p:spPr bwMode="auto">
          <a:xfrm>
            <a:off x="5134708" y="3352801"/>
            <a:ext cx="1104900" cy="663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6" name="AutoShape 170"/>
          <p:cNvCxnSpPr>
            <a:cxnSpLocks noChangeShapeType="1"/>
            <a:stCxn id="147611" idx="6"/>
            <a:endCxn id="147618" idx="3"/>
          </p:cNvCxnSpPr>
          <p:nvPr/>
        </p:nvCxnSpPr>
        <p:spPr bwMode="auto">
          <a:xfrm>
            <a:off x="5134708" y="3759200"/>
            <a:ext cx="1005254" cy="647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7" name="AutoShape 171"/>
          <p:cNvCxnSpPr>
            <a:cxnSpLocks noChangeShapeType="1"/>
            <a:stCxn id="147611" idx="6"/>
            <a:endCxn id="147619" idx="5"/>
          </p:cNvCxnSpPr>
          <p:nvPr/>
        </p:nvCxnSpPr>
        <p:spPr bwMode="auto">
          <a:xfrm>
            <a:off x="5134708" y="3759201"/>
            <a:ext cx="1104900" cy="931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8" name="AutoShape 172"/>
          <p:cNvCxnSpPr>
            <a:cxnSpLocks noChangeShapeType="1"/>
            <a:stCxn id="147612" idx="6"/>
            <a:endCxn id="147620" idx="1"/>
          </p:cNvCxnSpPr>
          <p:nvPr/>
        </p:nvCxnSpPr>
        <p:spPr bwMode="auto">
          <a:xfrm>
            <a:off x="5134708" y="4165600"/>
            <a:ext cx="1005254" cy="700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29" name="AutoShape 173"/>
          <p:cNvCxnSpPr>
            <a:cxnSpLocks noChangeShapeType="1"/>
            <a:stCxn id="147613" idx="6"/>
            <a:endCxn id="147621" idx="2"/>
          </p:cNvCxnSpPr>
          <p:nvPr/>
        </p:nvCxnSpPr>
        <p:spPr bwMode="auto">
          <a:xfrm>
            <a:off x="5134708" y="4572000"/>
            <a:ext cx="984738" cy="630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0" name="AutoShape 174"/>
          <p:cNvCxnSpPr>
            <a:cxnSpLocks noChangeShapeType="1"/>
            <a:stCxn id="147613" idx="5"/>
            <a:endCxn id="147622" idx="2"/>
          </p:cNvCxnSpPr>
          <p:nvPr/>
        </p:nvCxnSpPr>
        <p:spPr bwMode="auto">
          <a:xfrm>
            <a:off x="5114193" y="4625976"/>
            <a:ext cx="1005254" cy="860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1" name="AutoShape 175"/>
          <p:cNvCxnSpPr>
            <a:cxnSpLocks noChangeShapeType="1"/>
            <a:stCxn id="147615" idx="6"/>
            <a:endCxn id="147606" idx="2"/>
          </p:cNvCxnSpPr>
          <p:nvPr/>
        </p:nvCxnSpPr>
        <p:spPr bwMode="auto">
          <a:xfrm>
            <a:off x="6260123" y="3505200"/>
            <a:ext cx="1125415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2" name="AutoShape 176"/>
          <p:cNvCxnSpPr>
            <a:cxnSpLocks noChangeShapeType="1"/>
            <a:stCxn id="147616" idx="6"/>
            <a:endCxn id="147607" idx="7"/>
          </p:cNvCxnSpPr>
          <p:nvPr/>
        </p:nvCxnSpPr>
        <p:spPr bwMode="auto">
          <a:xfrm>
            <a:off x="6260124" y="3787775"/>
            <a:ext cx="1245577" cy="247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3" name="AutoShape 177"/>
          <p:cNvCxnSpPr>
            <a:cxnSpLocks noChangeShapeType="1"/>
            <a:stCxn id="147617" idx="6"/>
            <a:endCxn id="147608" idx="1"/>
          </p:cNvCxnSpPr>
          <p:nvPr/>
        </p:nvCxnSpPr>
        <p:spPr bwMode="auto">
          <a:xfrm>
            <a:off x="6260123" y="4070351"/>
            <a:ext cx="1145931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4" name="AutoShape 178"/>
          <p:cNvCxnSpPr>
            <a:cxnSpLocks noChangeShapeType="1"/>
            <a:stCxn id="147618" idx="6"/>
            <a:endCxn id="147606" idx="2"/>
          </p:cNvCxnSpPr>
          <p:nvPr/>
        </p:nvCxnSpPr>
        <p:spPr bwMode="auto">
          <a:xfrm flipV="1">
            <a:off x="6260123" y="3759201"/>
            <a:ext cx="1125415" cy="593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5" name="AutoShape 179"/>
          <p:cNvCxnSpPr>
            <a:cxnSpLocks noChangeShapeType="1"/>
            <a:stCxn id="147619" idx="6"/>
            <a:endCxn id="147605" idx="3"/>
          </p:cNvCxnSpPr>
          <p:nvPr/>
        </p:nvCxnSpPr>
        <p:spPr bwMode="auto">
          <a:xfrm flipV="1">
            <a:off x="6260123" y="3482976"/>
            <a:ext cx="1145931" cy="1154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6" name="AutoShape 180"/>
          <p:cNvCxnSpPr>
            <a:cxnSpLocks noChangeShapeType="1"/>
            <a:stCxn id="147620" idx="4"/>
            <a:endCxn id="147608" idx="3"/>
          </p:cNvCxnSpPr>
          <p:nvPr/>
        </p:nvCxnSpPr>
        <p:spPr bwMode="auto">
          <a:xfrm flipV="1">
            <a:off x="6189785" y="4473575"/>
            <a:ext cx="1216269" cy="522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7" name="AutoShape 181"/>
          <p:cNvCxnSpPr>
            <a:cxnSpLocks noChangeShapeType="1"/>
            <a:stCxn id="147621" idx="6"/>
            <a:endCxn id="147607" idx="3"/>
          </p:cNvCxnSpPr>
          <p:nvPr/>
        </p:nvCxnSpPr>
        <p:spPr bwMode="auto">
          <a:xfrm flipV="1">
            <a:off x="6260123" y="4143376"/>
            <a:ext cx="1145931" cy="1058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638" name="AutoShape 182"/>
          <p:cNvCxnSpPr>
            <a:cxnSpLocks noChangeShapeType="1"/>
            <a:stCxn id="147622" idx="6"/>
            <a:endCxn id="147606" idx="4"/>
          </p:cNvCxnSpPr>
          <p:nvPr/>
        </p:nvCxnSpPr>
        <p:spPr bwMode="auto">
          <a:xfrm flipV="1">
            <a:off x="6260123" y="3835400"/>
            <a:ext cx="1195754" cy="165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7639" name="Text Box 183"/>
          <p:cNvSpPr txBox="1">
            <a:spLocks noChangeArrowheads="1"/>
          </p:cNvSpPr>
          <p:nvPr/>
        </p:nvSpPr>
        <p:spPr bwMode="auto">
          <a:xfrm>
            <a:off x="1477108" y="685800"/>
            <a:ext cx="162275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One to One</a:t>
            </a:r>
          </a:p>
        </p:txBody>
      </p:sp>
      <p:sp>
        <p:nvSpPr>
          <p:cNvPr id="147640" name="Text Box 184"/>
          <p:cNvSpPr txBox="1">
            <a:spLocks noChangeArrowheads="1"/>
          </p:cNvSpPr>
          <p:nvPr/>
        </p:nvSpPr>
        <p:spPr bwMode="auto">
          <a:xfrm>
            <a:off x="5345724" y="914400"/>
            <a:ext cx="180940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Many to One</a:t>
            </a:r>
          </a:p>
        </p:txBody>
      </p:sp>
      <p:sp>
        <p:nvSpPr>
          <p:cNvPr id="147641" name="Text Box 185"/>
          <p:cNvSpPr txBox="1">
            <a:spLocks noChangeArrowheads="1"/>
          </p:cNvSpPr>
          <p:nvPr/>
        </p:nvSpPr>
        <p:spPr bwMode="auto">
          <a:xfrm>
            <a:off x="1547447" y="5410200"/>
            <a:ext cx="180940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One to Many</a:t>
            </a:r>
          </a:p>
        </p:txBody>
      </p:sp>
      <p:sp>
        <p:nvSpPr>
          <p:cNvPr id="147642" name="Text Box 186"/>
          <p:cNvSpPr txBox="1">
            <a:spLocks noChangeArrowheads="1"/>
          </p:cNvSpPr>
          <p:nvPr/>
        </p:nvSpPr>
        <p:spPr bwMode="auto">
          <a:xfrm>
            <a:off x="5345724" y="5638800"/>
            <a:ext cx="199605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Many to Many</a:t>
            </a:r>
          </a:p>
        </p:txBody>
      </p:sp>
      <p:cxnSp>
        <p:nvCxnSpPr>
          <p:cNvPr id="147643" name="AutoShape 187"/>
          <p:cNvCxnSpPr>
            <a:cxnSpLocks noChangeShapeType="1"/>
            <a:stCxn id="147588" idx="6"/>
            <a:endCxn id="147590" idx="3"/>
          </p:cNvCxnSpPr>
          <p:nvPr/>
        </p:nvCxnSpPr>
        <p:spPr bwMode="auto">
          <a:xfrm flipV="1">
            <a:off x="2250831" y="4244976"/>
            <a:ext cx="899746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21858" name="Text Box 1026"/>
          <p:cNvSpPr txBox="1">
            <a:spLocks noChangeArrowheads="1"/>
          </p:cNvSpPr>
          <p:nvPr/>
        </p:nvSpPr>
        <p:spPr bwMode="auto">
          <a:xfrm>
            <a:off x="1969477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Structural Constraints</a:t>
            </a:r>
            <a:endParaRPr lang="en-US" sz="3600">
              <a:solidFill>
                <a:srgbClr val="0000FE"/>
              </a:solidFill>
              <a:latin typeface="Comic Sans MS" pitchFamily="66" charset="0"/>
            </a:endParaRPr>
          </a:p>
        </p:txBody>
      </p:sp>
      <p:sp>
        <p:nvSpPr>
          <p:cNvPr id="121859" name="Text Box 1027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21860" name="Text Box 1028"/>
          <p:cNvSpPr txBox="1">
            <a:spLocks noChangeArrowheads="1"/>
          </p:cNvSpPr>
          <p:nvPr/>
        </p:nvSpPr>
        <p:spPr bwMode="auto">
          <a:xfrm>
            <a:off x="633046" y="762000"/>
            <a:ext cx="8018585" cy="56938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hlink"/>
                </a:solidFill>
              </a:rPr>
              <a:t>Participation constraint</a:t>
            </a:r>
            <a:r>
              <a:rPr lang="en-US" sz="2800" dirty="0"/>
              <a:t> whether the existence of an entity depends on its being related to another entity via the relationship type.</a:t>
            </a:r>
          </a:p>
          <a:p>
            <a:pPr marL="633413" lvl="1" indent="-290513" algn="l">
              <a:buFontTx/>
              <a:buChar char="•"/>
            </a:pPr>
            <a:r>
              <a:rPr lang="en-US" sz="2800" dirty="0">
                <a:solidFill>
                  <a:schemeClr val="hlink"/>
                </a:solidFill>
              </a:rPr>
              <a:t>Total participation (existence dependency)</a:t>
            </a:r>
            <a:r>
              <a:rPr lang="en-US" sz="2800" dirty="0"/>
              <a:t> </a:t>
            </a:r>
            <a:endParaRPr lang="en-US" sz="2800" dirty="0" smtClean="0"/>
          </a:p>
          <a:p>
            <a:pPr marL="1090613" lvl="2" indent="-290513">
              <a:buFontTx/>
              <a:buChar char="•"/>
            </a:pPr>
            <a:r>
              <a:rPr lang="en-US" sz="2800" dirty="0" smtClean="0">
                <a:solidFill>
                  <a:schemeClr val="hlink"/>
                </a:solidFill>
              </a:rPr>
              <a:t>every </a:t>
            </a:r>
            <a:r>
              <a:rPr lang="en-US" sz="2800" dirty="0">
                <a:solidFill>
                  <a:schemeClr val="hlink"/>
                </a:solidFill>
              </a:rPr>
              <a:t>entity</a:t>
            </a:r>
            <a:r>
              <a:rPr lang="en-US" sz="2800" dirty="0"/>
              <a:t> in “</a:t>
            </a:r>
            <a:r>
              <a:rPr lang="en-US" sz="2800" dirty="0">
                <a:solidFill>
                  <a:schemeClr val="hlink"/>
                </a:solidFill>
              </a:rPr>
              <a:t>the total set</a:t>
            </a:r>
            <a:r>
              <a:rPr lang="en-US" sz="2800" dirty="0"/>
              <a:t>” of entities must be related to other entities via a relationship. For example, </a:t>
            </a:r>
            <a:r>
              <a:rPr lang="en-US" sz="2800" dirty="0">
                <a:solidFill>
                  <a:schemeClr val="hlink"/>
                </a:solidFill>
              </a:rPr>
              <a:t>Employee WORKS_FOR Department</a:t>
            </a:r>
            <a:r>
              <a:rPr lang="en-US" sz="2800" dirty="0"/>
              <a:t>.</a:t>
            </a:r>
          </a:p>
          <a:p>
            <a:pPr marL="633413" lvl="1" indent="-290513" algn="l">
              <a:buFontTx/>
              <a:buChar char="•"/>
            </a:pPr>
            <a:r>
              <a:rPr lang="en-US" sz="2800" dirty="0">
                <a:solidFill>
                  <a:schemeClr val="hlink"/>
                </a:solidFill>
              </a:rPr>
              <a:t>Partial Participation</a:t>
            </a:r>
            <a:r>
              <a:rPr lang="en-US" sz="2800" dirty="0"/>
              <a:t> - </a:t>
            </a:r>
            <a:r>
              <a:rPr lang="en-US" sz="2800" dirty="0">
                <a:solidFill>
                  <a:schemeClr val="hlink"/>
                </a:solidFill>
              </a:rPr>
              <a:t>some</a:t>
            </a:r>
            <a:r>
              <a:rPr lang="en-US" sz="2800" dirty="0"/>
              <a:t> or “</a:t>
            </a:r>
            <a:r>
              <a:rPr lang="en-US" sz="2800" dirty="0">
                <a:solidFill>
                  <a:schemeClr val="hlink"/>
                </a:solidFill>
              </a:rPr>
              <a:t>part of the set of</a:t>
            </a:r>
            <a:r>
              <a:rPr lang="en-US" sz="2800" dirty="0" smtClean="0"/>
              <a:t>” entities </a:t>
            </a:r>
            <a:r>
              <a:rPr lang="en-US" sz="2800" dirty="0"/>
              <a:t>are related to other entities via a relationship. For example, </a:t>
            </a:r>
            <a:r>
              <a:rPr lang="en-US" sz="2800" dirty="0">
                <a:solidFill>
                  <a:schemeClr val="hlink"/>
                </a:solidFill>
              </a:rPr>
              <a:t>Employee MANAGES Department</a:t>
            </a:r>
            <a:r>
              <a:rPr lang="en-US" sz="2800" dirty="0"/>
              <a:t>.</a:t>
            </a:r>
          </a:p>
          <a:p>
            <a:pPr marL="633413" lvl="1" indent="-290513" algn="l"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11016" y="0"/>
            <a:ext cx="84406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solidFill>
                  <a:srgbClr val="01247D"/>
                </a:solidFill>
                <a:latin typeface="Comic Sans MS" pitchFamily="66" charset="0"/>
              </a:rPr>
              <a:t>Visualizing of Structural Constraints</a:t>
            </a:r>
            <a:endParaRPr lang="en-US" sz="1400" b="0" dirty="0">
              <a:solidFill>
                <a:srgbClr val="01247D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2157046" y="10509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62708" y="2362201"/>
            <a:ext cx="1747723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EMPLOYEE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6570785" y="5562601"/>
            <a:ext cx="2204899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DEPARTMENT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555631" y="4648201"/>
            <a:ext cx="170136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34DB"/>
                </a:solidFill>
              </a:rPr>
              <a:t>MANAGES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2110154" y="4343400"/>
            <a:ext cx="2391508" cy="1295400"/>
          </a:xfrm>
          <a:prstGeom prst="flowChartDecision">
            <a:avLst/>
          </a:prstGeom>
          <a:noFill/>
          <a:ln w="38100">
            <a:solidFill>
              <a:srgbClr val="9234D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3569677" y="3276601"/>
            <a:ext cx="2054858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34DB"/>
                </a:solidFill>
              </a:rPr>
              <a:t>WORKS_FOR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3305908" y="2895600"/>
            <a:ext cx="2391508" cy="1295400"/>
          </a:xfrm>
          <a:prstGeom prst="flowChartDecision">
            <a:avLst/>
          </a:prstGeom>
          <a:noFill/>
          <a:ln w="38100">
            <a:solidFill>
              <a:srgbClr val="9234D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6702669" y="1752601"/>
            <a:ext cx="144667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PROJECT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862754" y="1752601"/>
            <a:ext cx="192975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34DB"/>
                </a:solidFill>
              </a:rPr>
              <a:t>WORKS_ON</a:t>
            </a:r>
          </a:p>
        </p:txBody>
      </p:sp>
      <p:sp>
        <p:nvSpPr>
          <p:cNvPr id="144400" name="AutoShape 16"/>
          <p:cNvSpPr>
            <a:spLocks noChangeArrowheads="1"/>
          </p:cNvSpPr>
          <p:nvPr/>
        </p:nvSpPr>
        <p:spPr bwMode="auto">
          <a:xfrm>
            <a:off x="3516923" y="1371600"/>
            <a:ext cx="2391508" cy="1295400"/>
          </a:xfrm>
          <a:prstGeom prst="flowChartDecision">
            <a:avLst/>
          </a:prstGeom>
          <a:noFill/>
          <a:ln w="38100">
            <a:solidFill>
              <a:srgbClr val="9234D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401" name="AutoShape 17"/>
          <p:cNvCxnSpPr>
            <a:cxnSpLocks noChangeShapeType="1"/>
            <a:stCxn id="144388" idx="3"/>
            <a:endCxn id="144400" idx="1"/>
          </p:cNvCxnSpPr>
          <p:nvPr/>
        </p:nvCxnSpPr>
        <p:spPr bwMode="auto">
          <a:xfrm flipV="1">
            <a:off x="2310431" y="2019300"/>
            <a:ext cx="1206492" cy="604511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cxnSp>
        <p:nvCxnSpPr>
          <p:cNvPr id="144402" name="AutoShape 18"/>
          <p:cNvCxnSpPr>
            <a:cxnSpLocks noChangeShapeType="1"/>
            <a:stCxn id="144400" idx="3"/>
            <a:endCxn id="144398" idx="1"/>
          </p:cNvCxnSpPr>
          <p:nvPr/>
        </p:nvCxnSpPr>
        <p:spPr bwMode="auto">
          <a:xfrm flipV="1">
            <a:off x="5908431" y="2014211"/>
            <a:ext cx="794238" cy="5089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5811716" y="1484313"/>
            <a:ext cx="3834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3083170" y="1371600"/>
            <a:ext cx="4475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988528" y="4343400"/>
            <a:ext cx="340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4661389" y="4572000"/>
            <a:ext cx="340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3165231" y="2895600"/>
            <a:ext cx="3834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5927481" y="3352800"/>
            <a:ext cx="340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>
            <a:off x="1266092" y="2895600"/>
            <a:ext cx="844062" cy="2133600"/>
          </a:xfrm>
          <a:prstGeom prst="line">
            <a:avLst/>
          </a:prstGeom>
          <a:noFill/>
          <a:ln w="57150" cmpd="thinThick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7" name="Line 33"/>
          <p:cNvSpPr>
            <a:spLocks noChangeShapeType="1"/>
          </p:cNvSpPr>
          <p:nvPr/>
        </p:nvSpPr>
        <p:spPr bwMode="auto">
          <a:xfrm>
            <a:off x="5697416" y="3505200"/>
            <a:ext cx="2039815" cy="2057400"/>
          </a:xfrm>
          <a:prstGeom prst="line">
            <a:avLst/>
          </a:prstGeom>
          <a:noFill/>
          <a:ln w="57150" cmpd="thinThick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8" name="Line 34"/>
          <p:cNvSpPr>
            <a:spLocks noChangeShapeType="1"/>
          </p:cNvSpPr>
          <p:nvPr/>
        </p:nvSpPr>
        <p:spPr bwMode="auto">
          <a:xfrm>
            <a:off x="2250831" y="2667000"/>
            <a:ext cx="1055077" cy="838200"/>
          </a:xfrm>
          <a:prstGeom prst="line">
            <a:avLst/>
          </a:prstGeom>
          <a:noFill/>
          <a:ln w="57150" cmpd="thinThick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9" name="Line 35"/>
          <p:cNvSpPr>
            <a:spLocks noChangeShapeType="1"/>
          </p:cNvSpPr>
          <p:nvPr/>
        </p:nvSpPr>
        <p:spPr bwMode="auto">
          <a:xfrm>
            <a:off x="4501662" y="5029200"/>
            <a:ext cx="2039815" cy="762000"/>
          </a:xfrm>
          <a:prstGeom prst="line">
            <a:avLst/>
          </a:prstGeom>
          <a:noFill/>
          <a:ln w="57150" cmpd="thinThick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2031" y="228600"/>
            <a:ext cx="84406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Notation for Structural Constraints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92369" y="990601"/>
            <a:ext cx="7666892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800"/>
              <a:t>For </a:t>
            </a:r>
            <a:r>
              <a:rPr lang="en-US" sz="2800">
                <a:solidFill>
                  <a:schemeClr val="hlink"/>
                </a:solidFill>
              </a:rPr>
              <a:t>1:1 Relationship type R</a:t>
            </a:r>
            <a:r>
              <a:rPr lang="en-US" sz="2800"/>
              <a:t>, place 1 on either side of the relationship type R.</a:t>
            </a:r>
          </a:p>
          <a:p>
            <a:pPr algn="l">
              <a:spcBef>
                <a:spcPts val="600"/>
              </a:spcBef>
            </a:pPr>
            <a:r>
              <a:rPr lang="en-US" sz="2800"/>
              <a:t>For </a:t>
            </a:r>
            <a:r>
              <a:rPr lang="en-US" sz="2800">
                <a:solidFill>
                  <a:schemeClr val="hlink"/>
                </a:solidFill>
              </a:rPr>
              <a:t>1:N Relationship type</a:t>
            </a:r>
            <a:r>
              <a:rPr lang="en-US" sz="2800"/>
              <a:t> between E1 and E2 (i.e., E1:E2), </a:t>
            </a:r>
            <a:r>
              <a:rPr lang="en-US" sz="2800">
                <a:solidFill>
                  <a:schemeClr val="hlink"/>
                </a:solidFill>
              </a:rPr>
              <a:t>place N on the edge between E1 and R</a:t>
            </a:r>
            <a:r>
              <a:rPr lang="en-US" sz="2800"/>
              <a:t>, and 1 between E2 and R.</a:t>
            </a:r>
          </a:p>
          <a:p>
            <a:pPr algn="l">
              <a:spcBef>
                <a:spcPts val="600"/>
              </a:spcBef>
            </a:pPr>
            <a:r>
              <a:rPr lang="en-US" sz="2800"/>
              <a:t>For </a:t>
            </a:r>
            <a:r>
              <a:rPr lang="en-US" sz="2800">
                <a:solidFill>
                  <a:schemeClr val="hlink"/>
                </a:solidFill>
              </a:rPr>
              <a:t>M:N Relationship type R</a:t>
            </a:r>
            <a:r>
              <a:rPr lang="en-US" sz="2800"/>
              <a:t>, place M and N on either side of relationship type R.</a:t>
            </a:r>
          </a:p>
          <a:p>
            <a:pPr algn="l">
              <a:spcBef>
                <a:spcPts val="600"/>
              </a:spcBef>
            </a:pPr>
            <a:r>
              <a:rPr lang="en-US" sz="2800"/>
              <a:t>For </a:t>
            </a:r>
            <a:r>
              <a:rPr lang="en-US" sz="2800">
                <a:solidFill>
                  <a:schemeClr val="hlink"/>
                </a:solidFill>
              </a:rPr>
              <a:t>total participation of E1</a:t>
            </a:r>
            <a:r>
              <a:rPr lang="en-US" sz="2800"/>
              <a:t> in a relationship type R, make the </a:t>
            </a:r>
            <a:r>
              <a:rPr lang="en-US" sz="2800">
                <a:solidFill>
                  <a:schemeClr val="hlink"/>
                </a:solidFill>
              </a:rPr>
              <a:t>edge between E1 and R double line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92369" y="1520826"/>
            <a:ext cx="7666892" cy="4355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800">
                <a:solidFill>
                  <a:schemeClr val="hlink"/>
                </a:solidFill>
              </a:rPr>
              <a:t>Alternate (min, max) Notation:</a:t>
            </a:r>
            <a:endParaRPr lang="en-US" sz="2800">
              <a:solidFill>
                <a:srgbClr val="000000"/>
              </a:solidFill>
            </a:endParaRPr>
          </a:p>
          <a:p>
            <a:pPr marL="458788" lvl="1" indent="-233363" algn="l">
              <a:spcBef>
                <a:spcPts val="600"/>
              </a:spcBef>
              <a:buFontTx/>
              <a:buChar char="–"/>
            </a:pPr>
            <a:r>
              <a:rPr lang="en-US" sz="2800">
                <a:solidFill>
                  <a:schemeClr val="hlink"/>
                </a:solidFill>
              </a:rPr>
              <a:t>Specified on each participation of an entity type E in a relationship type R</a:t>
            </a:r>
            <a:endParaRPr lang="en-US" sz="2800"/>
          </a:p>
          <a:p>
            <a:pPr marL="458788" lvl="1" indent="-233363" algn="l">
              <a:spcBef>
                <a:spcPts val="600"/>
              </a:spcBef>
              <a:buFontTx/>
              <a:buChar char="–"/>
            </a:pPr>
            <a:r>
              <a:rPr lang="en-US" sz="2800"/>
              <a:t>Specifies that each entity </a:t>
            </a:r>
            <a:r>
              <a:rPr lang="en-US" sz="2800">
                <a:solidFill>
                  <a:schemeClr val="hlink"/>
                </a:solidFill>
              </a:rPr>
              <a:t>e</a:t>
            </a:r>
            <a:r>
              <a:rPr lang="en-US" sz="2800"/>
              <a:t> in </a:t>
            </a:r>
            <a:r>
              <a:rPr lang="en-US" sz="2800">
                <a:solidFill>
                  <a:schemeClr val="hlink"/>
                </a:solidFill>
              </a:rPr>
              <a:t>E</a:t>
            </a:r>
            <a:r>
              <a:rPr lang="en-US" sz="2800"/>
              <a:t> participates in at least </a:t>
            </a:r>
            <a:r>
              <a:rPr lang="en-US" sz="2800">
                <a:solidFill>
                  <a:schemeClr val="hlink"/>
                </a:solidFill>
              </a:rPr>
              <a:t>min</a:t>
            </a:r>
            <a:r>
              <a:rPr lang="en-US" sz="2800"/>
              <a:t> and at most </a:t>
            </a:r>
            <a:r>
              <a:rPr lang="en-US" sz="2800">
                <a:solidFill>
                  <a:schemeClr val="hlink"/>
                </a:solidFill>
              </a:rPr>
              <a:t>max</a:t>
            </a:r>
            <a:r>
              <a:rPr lang="en-US" sz="2800"/>
              <a:t> relationship instances in R.</a:t>
            </a:r>
          </a:p>
          <a:p>
            <a:pPr marL="458788" lvl="1" indent="-233363" algn="l">
              <a:spcBef>
                <a:spcPts val="600"/>
              </a:spcBef>
              <a:buFontTx/>
              <a:buChar char="–"/>
            </a:pPr>
            <a:r>
              <a:rPr lang="en-US" sz="2800"/>
              <a:t>Default (no constraint): min = 0, max = n.</a:t>
            </a:r>
          </a:p>
          <a:p>
            <a:pPr marL="458788" lvl="1" indent="-233363" algn="l">
              <a:spcBef>
                <a:spcPts val="600"/>
              </a:spcBef>
              <a:buFontTx/>
              <a:buChar char="–"/>
            </a:pPr>
            <a:r>
              <a:rPr lang="en-US" sz="2800"/>
              <a:t>Must have min &lt;= max, min &gt;= 0, max &gt;=1.</a:t>
            </a:r>
          </a:p>
          <a:p>
            <a:pPr marL="458788" lvl="1" indent="-233363" algn="l">
              <a:spcBef>
                <a:spcPts val="600"/>
              </a:spcBef>
              <a:buFontTx/>
              <a:buChar char="–"/>
            </a:pPr>
            <a:r>
              <a:rPr lang="en-US" sz="2800"/>
              <a:t>Derived from mini-world constraints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0" y="533400"/>
            <a:ext cx="9144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1247D"/>
                </a:solidFill>
                <a:latin typeface="Comic Sans MS" pitchFamily="66" charset="0"/>
              </a:rPr>
              <a:t>Alternate Notation for Structural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93186" name="Rectangle 1026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1027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1028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1029"/>
          <p:cNvSpPr txBox="1">
            <a:spLocks noChangeArrowheads="1"/>
          </p:cNvSpPr>
          <p:nvPr/>
        </p:nvSpPr>
        <p:spPr bwMode="auto">
          <a:xfrm>
            <a:off x="1125415" y="228600"/>
            <a:ext cx="756138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1247D"/>
                </a:solidFill>
                <a:latin typeface="Comic Sans MS" pitchFamily="66" charset="0"/>
              </a:rPr>
              <a:t>Structural Constraints Examples</a:t>
            </a:r>
          </a:p>
        </p:txBody>
      </p:sp>
      <p:sp>
        <p:nvSpPr>
          <p:cNvPr id="93190" name="Text Box 1030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93192" name="Text Box 1032"/>
          <p:cNvSpPr txBox="1">
            <a:spLocks noChangeArrowheads="1"/>
          </p:cNvSpPr>
          <p:nvPr/>
        </p:nvSpPr>
        <p:spPr bwMode="auto">
          <a:xfrm>
            <a:off x="281354" y="1143001"/>
            <a:ext cx="8229600" cy="3877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rgbClr val="000000"/>
                </a:solidFill>
              </a:rPr>
              <a:t>A department has exactly one manager and an employee can manage at most one department.</a:t>
            </a:r>
          </a:p>
          <a:p>
            <a:pPr marL="804863" lvl="1" indent="-236538" algn="l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hlink"/>
                </a:solidFill>
              </a:rPr>
              <a:t>Specify (1,1) for participation of Department in Manages</a:t>
            </a:r>
          </a:p>
          <a:p>
            <a:pPr marL="804863" lvl="1" indent="-236538" algn="l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hlink"/>
                </a:solidFill>
              </a:rPr>
              <a:t>Specify (0,1) for participation of Employee in Manages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endParaRPr lang="en-US" sz="2400" dirty="0" smtClean="0"/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An </a:t>
            </a:r>
            <a:r>
              <a:rPr lang="en-US" sz="2400" dirty="0"/>
              <a:t>employee must work in exactly one department but a department can have any number of employees</a:t>
            </a:r>
          </a:p>
          <a:p>
            <a:pPr marL="804863" lvl="1" indent="-236538" algn="l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hlink"/>
                </a:solidFill>
              </a:rPr>
              <a:t>Specify (1,1) for participation of Employee in </a:t>
            </a:r>
            <a:r>
              <a:rPr lang="en-US" sz="2400" dirty="0" err="1">
                <a:solidFill>
                  <a:schemeClr val="hlink"/>
                </a:solidFill>
              </a:rPr>
              <a:t>Works_For</a:t>
            </a:r>
            <a:endParaRPr lang="en-US" sz="2400" dirty="0">
              <a:solidFill>
                <a:schemeClr val="hlink"/>
              </a:solidFill>
            </a:endParaRPr>
          </a:p>
          <a:p>
            <a:pPr marL="804863" lvl="1" indent="-236538" algn="l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chemeClr val="hlink"/>
                </a:solidFill>
              </a:rPr>
              <a:t>Specify (0,n) for participation of Department in </a:t>
            </a:r>
            <a:r>
              <a:rPr lang="en-US" sz="2400" dirty="0" err="1">
                <a:solidFill>
                  <a:schemeClr val="hlink"/>
                </a:solidFill>
              </a:rPr>
              <a:t>Works_For</a:t>
            </a:r>
            <a:endParaRPr lang="en-US" sz="2000" b="0" dirty="0">
              <a:solidFill>
                <a:schemeClr val="hlink"/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sp>
        <p:nvSpPr>
          <p:cNvPr id="120834" name="Text Box 1026"/>
          <p:cNvSpPr txBox="1">
            <a:spLocks noChangeArrowheads="1"/>
          </p:cNvSpPr>
          <p:nvPr/>
        </p:nvSpPr>
        <p:spPr bwMode="auto">
          <a:xfrm>
            <a:off x="703385" y="0"/>
            <a:ext cx="752621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Relationship Types as Attributes</a:t>
            </a:r>
            <a:endParaRPr lang="en-US" sz="1800" b="0" dirty="0">
              <a:solidFill>
                <a:srgbClr val="01247D"/>
              </a:solidFill>
            </a:endParaRPr>
          </a:p>
        </p:txBody>
      </p:sp>
      <p:sp>
        <p:nvSpPr>
          <p:cNvPr id="120835" name="Text Box 1027"/>
          <p:cNvSpPr txBox="1">
            <a:spLocks noChangeArrowheads="1"/>
          </p:cNvSpPr>
          <p:nvPr/>
        </p:nvSpPr>
        <p:spPr bwMode="auto">
          <a:xfrm>
            <a:off x="281354" y="990601"/>
            <a:ext cx="8651631" cy="4832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In some cases one can represent a relationship type as an attribute of an entity type</a:t>
            </a:r>
          </a:p>
          <a:p>
            <a:pPr marL="795338" lvl="1" indent="-3429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hlink"/>
                </a:solidFill>
              </a:rPr>
              <a:t>1:1 relationship type</a:t>
            </a:r>
            <a:r>
              <a:rPr lang="en-US" sz="2400" dirty="0"/>
              <a:t>  can be replaced by an single valued attribute in any of the participating entity types.</a:t>
            </a:r>
          </a:p>
          <a:p>
            <a:pPr marL="795338" lvl="1" indent="-3429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hlink"/>
                </a:solidFill>
              </a:rPr>
              <a:t>1:n relationship type</a:t>
            </a:r>
            <a:r>
              <a:rPr lang="en-US" sz="2400" dirty="0"/>
              <a:t> can be replaced by an single valued attribute in the “n” side entity type, but require </a:t>
            </a:r>
            <a:r>
              <a:rPr lang="en-US" sz="2400" dirty="0" err="1"/>
              <a:t>multivalued</a:t>
            </a:r>
            <a:r>
              <a:rPr lang="en-US" sz="2400" dirty="0"/>
              <a:t> attribute in the “1” side entity type.</a:t>
            </a:r>
          </a:p>
          <a:p>
            <a:pPr marL="795338" lvl="1" indent="-3429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But for m:n relationship type we have to use </a:t>
            </a:r>
            <a:r>
              <a:rPr lang="en-US" sz="2400" dirty="0" err="1"/>
              <a:t>multivalued</a:t>
            </a:r>
            <a:r>
              <a:rPr lang="en-US" sz="2400" dirty="0"/>
              <a:t> attribute in both the entity types (for a binary relationship type).</a:t>
            </a:r>
          </a:p>
          <a:p>
            <a:pPr algn="l">
              <a:spcBef>
                <a:spcPts val="600"/>
              </a:spcBef>
              <a:buFont typeface="Symbol" pitchFamily="18" charset="2"/>
              <a:buNone/>
            </a:pPr>
            <a:r>
              <a:rPr lang="en-US" sz="2400" dirty="0"/>
              <a:t>Relationships are represented by attributes in functional and object-oriented data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969477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Weak Entity Types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92369" y="990601"/>
            <a:ext cx="7666892" cy="1873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88000"/>
              </a:lnSpc>
              <a:spcAft>
                <a:spcPts val="2400"/>
              </a:spcAft>
            </a:pPr>
            <a:endParaRPr lang="en-US" sz="2400">
              <a:solidFill>
                <a:srgbClr val="0000FE"/>
              </a:solidFill>
              <a:latin typeface="Times" pitchFamily="18" charset="0"/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Symbol" pitchFamily="18" charset="2"/>
              <a:buChar char="¨"/>
            </a:pPr>
            <a:endParaRPr lang="en-US" sz="2400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8651631" cy="3431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>
                <a:solidFill>
                  <a:schemeClr val="hlink"/>
                </a:solidFill>
              </a:rPr>
              <a:t>An entity type that does not have a key attribute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A weak entity type must participate in an identifying relationship type with an owner or identifying entity </a:t>
            </a:r>
            <a:r>
              <a:rPr lang="en-US" sz="2400" dirty="0" smtClean="0"/>
              <a:t>type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 smtClean="0"/>
              <a:t>Always has a total participation constraint</a:t>
            </a:r>
            <a:endParaRPr lang="en-US" sz="2400" dirty="0"/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Entities are identified by the combination of:</a:t>
            </a:r>
          </a:p>
          <a:p>
            <a:pPr marL="858838" lvl="1" indent="-290513" algn="l">
              <a:spcBef>
                <a:spcPts val="600"/>
              </a:spcBef>
              <a:buFontTx/>
              <a:buChar char="–"/>
            </a:pPr>
            <a:r>
              <a:rPr lang="en-US" sz="2400" dirty="0"/>
              <a:t>A </a:t>
            </a:r>
            <a:r>
              <a:rPr lang="en-US" sz="2400" u="sng" dirty="0"/>
              <a:t>partial key</a:t>
            </a:r>
            <a:r>
              <a:rPr lang="en-US" sz="2400" dirty="0"/>
              <a:t> of the weak entity type </a:t>
            </a:r>
          </a:p>
          <a:p>
            <a:pPr marL="858838" lvl="1" indent="-290513" algn="l">
              <a:spcBef>
                <a:spcPts val="600"/>
              </a:spcBef>
              <a:buFontTx/>
              <a:buChar char="–"/>
            </a:pPr>
            <a:r>
              <a:rPr lang="en-US" sz="2400" dirty="0"/>
              <a:t>The particular entity they are related to in the identifying entity type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85800" y="4549676"/>
            <a:ext cx="7877908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hlink"/>
                </a:solidFill>
              </a:rPr>
              <a:t>Example:</a:t>
            </a:r>
            <a:r>
              <a:rPr lang="en-US" sz="2400" dirty="0"/>
              <a:t> Suppose that a Dependent entity is identified by the dependent’s first name and </a:t>
            </a:r>
            <a:r>
              <a:rPr lang="en-US" sz="2400" dirty="0" err="1"/>
              <a:t>birthdate</a:t>
            </a:r>
            <a:r>
              <a:rPr lang="en-US" sz="2400" dirty="0"/>
              <a:t>, and the specific Employee that the dependent is related to. Dependent is a weak entity type with Employee as its identifying entity type via the identifying relationship type </a:t>
            </a:r>
            <a:r>
              <a:rPr lang="en-US" sz="2400" dirty="0">
                <a:solidFill>
                  <a:schemeClr val="hlink"/>
                </a:solidFill>
              </a:rPr>
              <a:t>DEPENDENTS_OF</a:t>
            </a:r>
            <a:r>
              <a:rPr lang="en-US" sz="2400" dirty="0"/>
              <a:t>.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utoUpdateAnimBg="0"/>
      <p:bldP spid="95240" grpId="0" autoUpdateAnimBg="0"/>
      <p:bldP spid="9524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98939" y="609601"/>
            <a:ext cx="117532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Fname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494692" y="609601"/>
            <a:ext cx="96532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Minit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2479431" y="609601"/>
            <a:ext cx="116089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Lname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494692" y="1447801"/>
            <a:ext cx="10534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Name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870939" y="1981201"/>
            <a:ext cx="73635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Age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4853354" y="1219201"/>
            <a:ext cx="135171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Address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464170" y="1295401"/>
            <a:ext cx="10632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Salary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2819400" y="2209800"/>
            <a:ext cx="1747723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EMPLOYEE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565031" y="2514601"/>
            <a:ext cx="7473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/>
              <a:t>SSN</a:t>
            </a:r>
            <a:endParaRPr lang="en-US" sz="2800"/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856285" y="2743201"/>
            <a:ext cx="106394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BDate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1424354" y="1447800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228600" y="6096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1424354" y="609600"/>
            <a:ext cx="84406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Oval 17"/>
          <p:cNvSpPr>
            <a:spLocks noChangeArrowheads="1"/>
          </p:cNvSpPr>
          <p:nvPr/>
        </p:nvSpPr>
        <p:spPr bwMode="auto">
          <a:xfrm>
            <a:off x="2409093" y="6096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42" name="AutoShape 18"/>
          <p:cNvCxnSpPr>
            <a:cxnSpLocks noChangeShapeType="1"/>
            <a:stCxn id="129039" idx="5"/>
            <a:endCxn id="129038" idx="1"/>
          </p:cNvCxnSpPr>
          <p:nvPr/>
        </p:nvCxnSpPr>
        <p:spPr bwMode="auto">
          <a:xfrm>
            <a:off x="1189893" y="1084264"/>
            <a:ext cx="367812" cy="422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43" name="AutoShape 19"/>
          <p:cNvCxnSpPr>
            <a:cxnSpLocks noChangeShapeType="1"/>
            <a:stCxn id="129040" idx="4"/>
            <a:endCxn id="129038" idx="0"/>
          </p:cNvCxnSpPr>
          <p:nvPr/>
        </p:nvCxnSpPr>
        <p:spPr bwMode="auto">
          <a:xfrm>
            <a:off x="1846385" y="1162050"/>
            <a:ext cx="35169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44" name="AutoShape 20"/>
          <p:cNvCxnSpPr>
            <a:cxnSpLocks noChangeShapeType="1"/>
            <a:stCxn id="129038" idx="7"/>
            <a:endCxn id="129041" idx="3"/>
          </p:cNvCxnSpPr>
          <p:nvPr/>
        </p:nvCxnSpPr>
        <p:spPr bwMode="auto">
          <a:xfrm flipV="1">
            <a:off x="2205404" y="1084264"/>
            <a:ext cx="367811" cy="422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045" name="Oval 21"/>
          <p:cNvSpPr>
            <a:spLocks noChangeArrowheads="1"/>
          </p:cNvSpPr>
          <p:nvPr/>
        </p:nvSpPr>
        <p:spPr bwMode="auto">
          <a:xfrm>
            <a:off x="1494692" y="2514600"/>
            <a:ext cx="84406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Oval 22"/>
          <p:cNvSpPr>
            <a:spLocks noChangeArrowheads="1"/>
          </p:cNvSpPr>
          <p:nvPr/>
        </p:nvSpPr>
        <p:spPr bwMode="auto">
          <a:xfrm>
            <a:off x="3393831" y="1295400"/>
            <a:ext cx="1125415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Oval 23"/>
          <p:cNvSpPr>
            <a:spLocks noChangeArrowheads="1"/>
          </p:cNvSpPr>
          <p:nvPr/>
        </p:nvSpPr>
        <p:spPr bwMode="auto">
          <a:xfrm>
            <a:off x="4870938" y="2743200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4800600" y="1981200"/>
            <a:ext cx="914400" cy="609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Oval 25"/>
          <p:cNvSpPr>
            <a:spLocks noChangeArrowheads="1"/>
          </p:cNvSpPr>
          <p:nvPr/>
        </p:nvSpPr>
        <p:spPr bwMode="auto">
          <a:xfrm>
            <a:off x="4730261" y="1066800"/>
            <a:ext cx="1477108" cy="7620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50" name="AutoShape 26"/>
          <p:cNvCxnSpPr>
            <a:cxnSpLocks noChangeShapeType="1"/>
            <a:stCxn id="129034" idx="1"/>
            <a:endCxn id="129038" idx="5"/>
          </p:cNvCxnSpPr>
          <p:nvPr/>
        </p:nvCxnSpPr>
        <p:spPr bwMode="auto">
          <a:xfrm flipH="1" flipV="1">
            <a:off x="2204843" y="1903085"/>
            <a:ext cx="614557" cy="568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51" name="AutoShape 27"/>
          <p:cNvCxnSpPr>
            <a:cxnSpLocks noChangeShapeType="1"/>
            <a:stCxn id="129034" idx="1"/>
            <a:endCxn id="129045" idx="6"/>
          </p:cNvCxnSpPr>
          <p:nvPr/>
        </p:nvCxnSpPr>
        <p:spPr bwMode="auto">
          <a:xfrm flipH="1">
            <a:off x="2338754" y="2471410"/>
            <a:ext cx="480646" cy="3098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52" name="AutoShape 28"/>
          <p:cNvCxnSpPr>
            <a:cxnSpLocks noChangeShapeType="1"/>
            <a:stCxn id="129034" idx="0"/>
            <a:endCxn id="129046" idx="3"/>
          </p:cNvCxnSpPr>
          <p:nvPr/>
        </p:nvCxnSpPr>
        <p:spPr bwMode="auto">
          <a:xfrm flipH="1" flipV="1">
            <a:off x="3558644" y="1750685"/>
            <a:ext cx="134618" cy="4591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53" name="AutoShape 29"/>
          <p:cNvCxnSpPr>
            <a:cxnSpLocks noChangeShapeType="1"/>
            <a:stCxn id="129034" idx="0"/>
            <a:endCxn id="129049" idx="3"/>
          </p:cNvCxnSpPr>
          <p:nvPr/>
        </p:nvCxnSpPr>
        <p:spPr bwMode="auto">
          <a:xfrm flipV="1">
            <a:off x="3693262" y="1717208"/>
            <a:ext cx="1253317" cy="49259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54" name="AutoShape 30"/>
          <p:cNvCxnSpPr>
            <a:cxnSpLocks noChangeShapeType="1"/>
            <a:stCxn id="129034" idx="3"/>
            <a:endCxn id="129048" idx="2"/>
          </p:cNvCxnSpPr>
          <p:nvPr/>
        </p:nvCxnSpPr>
        <p:spPr bwMode="auto">
          <a:xfrm flipV="1">
            <a:off x="4567123" y="2286000"/>
            <a:ext cx="233477" cy="18541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29055" name="AutoShape 31"/>
          <p:cNvCxnSpPr>
            <a:cxnSpLocks noChangeShapeType="1"/>
            <a:stCxn id="129034" idx="3"/>
            <a:endCxn id="129047" idx="2"/>
          </p:cNvCxnSpPr>
          <p:nvPr/>
        </p:nvCxnSpPr>
        <p:spPr bwMode="auto">
          <a:xfrm>
            <a:off x="4567123" y="2471410"/>
            <a:ext cx="303815" cy="5384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5943600" y="5562600"/>
            <a:ext cx="1976823" cy="52322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DEPENDENT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5064369" y="4367213"/>
            <a:ext cx="105349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Name</a:t>
            </a:r>
          </a:p>
        </p:txBody>
      </p:sp>
      <p:sp>
        <p:nvSpPr>
          <p:cNvPr id="129058" name="Oval 34"/>
          <p:cNvSpPr>
            <a:spLocks noChangeArrowheads="1"/>
          </p:cNvSpPr>
          <p:nvPr/>
        </p:nvSpPr>
        <p:spPr bwMode="auto">
          <a:xfrm>
            <a:off x="4994031" y="4367213"/>
            <a:ext cx="914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6387612" y="4291013"/>
            <a:ext cx="67775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Sex</a:t>
            </a:r>
            <a:endParaRPr lang="en-US" sz="2800" dirty="0"/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6066692" y="4291013"/>
            <a:ext cx="1266092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Oval 37"/>
          <p:cNvSpPr>
            <a:spLocks noChangeArrowheads="1"/>
          </p:cNvSpPr>
          <p:nvPr/>
        </p:nvSpPr>
        <p:spPr bwMode="auto">
          <a:xfrm>
            <a:off x="7737231" y="4367213"/>
            <a:ext cx="984738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7807570" y="4367213"/>
            <a:ext cx="106394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BDate</a:t>
            </a:r>
          </a:p>
        </p:txBody>
      </p:sp>
      <p:cxnSp>
        <p:nvCxnSpPr>
          <p:cNvPr id="129063" name="AutoShape 39"/>
          <p:cNvCxnSpPr>
            <a:cxnSpLocks noChangeShapeType="1"/>
            <a:stCxn id="129058" idx="4"/>
            <a:endCxn id="129056" idx="0"/>
          </p:cNvCxnSpPr>
          <p:nvPr/>
        </p:nvCxnSpPr>
        <p:spPr bwMode="auto">
          <a:xfrm>
            <a:off x="5451231" y="4900613"/>
            <a:ext cx="1480781" cy="661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64" name="AutoShape 40"/>
          <p:cNvCxnSpPr>
            <a:cxnSpLocks noChangeShapeType="1"/>
            <a:stCxn id="129060" idx="4"/>
            <a:endCxn id="129056" idx="0"/>
          </p:cNvCxnSpPr>
          <p:nvPr/>
        </p:nvCxnSpPr>
        <p:spPr bwMode="auto">
          <a:xfrm>
            <a:off x="6699738" y="4824413"/>
            <a:ext cx="232274" cy="738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065" name="AutoShape 41"/>
          <p:cNvCxnSpPr>
            <a:cxnSpLocks noChangeShapeType="1"/>
            <a:stCxn id="129061" idx="4"/>
            <a:endCxn id="129056" idx="0"/>
          </p:cNvCxnSpPr>
          <p:nvPr/>
        </p:nvCxnSpPr>
        <p:spPr bwMode="auto">
          <a:xfrm flipH="1">
            <a:off x="6932012" y="4976813"/>
            <a:ext cx="1297588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071" name="AutoShape 47"/>
          <p:cNvSpPr>
            <a:spLocks noChangeArrowheads="1"/>
          </p:cNvSpPr>
          <p:nvPr/>
        </p:nvSpPr>
        <p:spPr bwMode="auto">
          <a:xfrm>
            <a:off x="2180492" y="3452813"/>
            <a:ext cx="3024554" cy="1600200"/>
          </a:xfrm>
          <a:prstGeom prst="flowChartDecision">
            <a:avLst/>
          </a:prstGeom>
          <a:noFill/>
          <a:ln w="57150" cmpd="thickThin">
            <a:solidFill>
              <a:srgbClr val="9234D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79" name="Text Box 55"/>
          <p:cNvSpPr txBox="1">
            <a:spLocks noChangeArrowheads="1"/>
          </p:cNvSpPr>
          <p:nvPr/>
        </p:nvSpPr>
        <p:spPr bwMode="auto">
          <a:xfrm>
            <a:off x="6797920" y="3452813"/>
            <a:ext cx="198323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Relationship</a:t>
            </a:r>
          </a:p>
        </p:txBody>
      </p:sp>
      <p:sp>
        <p:nvSpPr>
          <p:cNvPr id="129080" name="Oval 56"/>
          <p:cNvSpPr>
            <a:spLocks noChangeArrowheads="1"/>
          </p:cNvSpPr>
          <p:nvPr/>
        </p:nvSpPr>
        <p:spPr bwMode="auto">
          <a:xfrm>
            <a:off x="6752492" y="3452813"/>
            <a:ext cx="1969477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9081" name="AutoShape 57"/>
          <p:cNvCxnSpPr>
            <a:cxnSpLocks noChangeShapeType="1"/>
            <a:stCxn id="129080" idx="4"/>
            <a:endCxn id="129056" idx="0"/>
          </p:cNvCxnSpPr>
          <p:nvPr/>
        </p:nvCxnSpPr>
        <p:spPr bwMode="auto">
          <a:xfrm flipH="1">
            <a:off x="6932012" y="3986213"/>
            <a:ext cx="805219" cy="1576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082" name="Text Box 58"/>
          <p:cNvSpPr txBox="1">
            <a:spLocks noChangeArrowheads="1"/>
          </p:cNvSpPr>
          <p:nvPr/>
        </p:nvSpPr>
        <p:spPr bwMode="auto">
          <a:xfrm>
            <a:off x="2473569" y="3989388"/>
            <a:ext cx="27220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34D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DEPENDENTS_OF</a:t>
            </a:r>
          </a:p>
        </p:txBody>
      </p:sp>
      <p:cxnSp>
        <p:nvCxnSpPr>
          <p:cNvPr id="129083" name="AutoShape 59"/>
          <p:cNvCxnSpPr>
            <a:cxnSpLocks noChangeShapeType="1"/>
            <a:stCxn id="129034" idx="2"/>
            <a:endCxn id="129071" idx="0"/>
          </p:cNvCxnSpPr>
          <p:nvPr/>
        </p:nvCxnSpPr>
        <p:spPr bwMode="auto">
          <a:xfrm flipH="1">
            <a:off x="3692769" y="2733020"/>
            <a:ext cx="493" cy="719793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cxnSp>
        <p:nvCxnSpPr>
          <p:cNvPr id="129084" name="AutoShape 60"/>
          <p:cNvCxnSpPr>
            <a:cxnSpLocks noChangeShapeType="1"/>
            <a:stCxn id="129071" idx="2"/>
            <a:endCxn id="129056" idx="1"/>
          </p:cNvCxnSpPr>
          <p:nvPr/>
        </p:nvCxnSpPr>
        <p:spPr bwMode="auto">
          <a:xfrm>
            <a:off x="3692769" y="5053013"/>
            <a:ext cx="2250831" cy="771197"/>
          </a:xfrm>
          <a:prstGeom prst="straightConnector1">
            <a:avLst/>
          </a:prstGeom>
          <a:noFill/>
          <a:ln w="38100">
            <a:solidFill>
              <a:srgbClr val="9234DB"/>
            </a:solidFill>
            <a:round/>
            <a:headEnd/>
            <a:tailEnd/>
          </a:ln>
          <a:effectLst/>
        </p:spPr>
      </p:cxnSp>
      <p:sp>
        <p:nvSpPr>
          <p:cNvPr id="129085" name="Text Box 61"/>
          <p:cNvSpPr txBox="1">
            <a:spLocks noChangeArrowheads="1"/>
          </p:cNvSpPr>
          <p:nvPr/>
        </p:nvSpPr>
        <p:spPr bwMode="auto">
          <a:xfrm>
            <a:off x="1055077" y="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Visualizing of Weak Entity Types</a:t>
            </a:r>
            <a:endParaRPr lang="en-US" sz="1800" b="0">
              <a:solidFill>
                <a:srgbClr val="01247D"/>
              </a:solidFill>
            </a:endParaRPr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>
            <a:off x="5205046" y="4824413"/>
            <a:ext cx="63304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05474" name="Text Box 2050"/>
          <p:cNvSpPr txBox="1">
            <a:spLocks noChangeArrowheads="1"/>
          </p:cNvSpPr>
          <p:nvPr/>
        </p:nvSpPr>
        <p:spPr bwMode="auto">
          <a:xfrm>
            <a:off x="1266092" y="0"/>
            <a:ext cx="731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Relationships with higher degree</a:t>
            </a:r>
          </a:p>
        </p:txBody>
      </p:sp>
      <p:sp>
        <p:nvSpPr>
          <p:cNvPr id="105475" name="Text Box 2051"/>
          <p:cNvSpPr txBox="1">
            <a:spLocks noChangeArrowheads="1"/>
          </p:cNvSpPr>
          <p:nvPr/>
        </p:nvSpPr>
        <p:spPr bwMode="auto">
          <a:xfrm>
            <a:off x="-211016" y="762000"/>
            <a:ext cx="833510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79" name="Text Box 2055"/>
          <p:cNvSpPr txBox="1">
            <a:spLocks noChangeArrowheads="1"/>
          </p:cNvSpPr>
          <p:nvPr/>
        </p:nvSpPr>
        <p:spPr bwMode="auto">
          <a:xfrm>
            <a:off x="1040423" y="10255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18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1" name="Text Box 2057"/>
          <p:cNvSpPr txBox="1">
            <a:spLocks noChangeArrowheads="1"/>
          </p:cNvSpPr>
          <p:nvPr/>
        </p:nvSpPr>
        <p:spPr bwMode="auto">
          <a:xfrm>
            <a:off x="2946889" y="1906588"/>
            <a:ext cx="3433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105484" name="Text Box 2060"/>
          <p:cNvSpPr txBox="1">
            <a:spLocks noChangeArrowheads="1"/>
          </p:cNvSpPr>
          <p:nvPr/>
        </p:nvSpPr>
        <p:spPr bwMode="auto">
          <a:xfrm>
            <a:off x="211016" y="609600"/>
            <a:ext cx="8553450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Relationship types of </a:t>
            </a:r>
            <a:r>
              <a:rPr lang="en-US" sz="2800">
                <a:solidFill>
                  <a:schemeClr val="hlink"/>
                </a:solidFill>
              </a:rPr>
              <a:t>degree 2</a:t>
            </a:r>
            <a:r>
              <a:rPr lang="en-US" sz="2800"/>
              <a:t> are called </a:t>
            </a:r>
            <a:r>
              <a:rPr lang="en-US" sz="2800">
                <a:solidFill>
                  <a:schemeClr val="hlink"/>
                </a:solidFill>
              </a:rPr>
              <a:t>binary</a:t>
            </a:r>
            <a:endParaRPr lang="en-US" sz="2800"/>
          </a:p>
          <a:p>
            <a:pPr marL="228600" indent="-2286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Relationship types of </a:t>
            </a:r>
            <a:r>
              <a:rPr lang="en-US" sz="2800">
                <a:solidFill>
                  <a:schemeClr val="hlink"/>
                </a:solidFill>
              </a:rPr>
              <a:t>degree three</a:t>
            </a:r>
            <a:r>
              <a:rPr lang="en-US" sz="2800"/>
              <a:t> are called </a:t>
            </a:r>
            <a:r>
              <a:rPr lang="en-US" sz="2800">
                <a:solidFill>
                  <a:schemeClr val="hlink"/>
                </a:solidFill>
              </a:rPr>
              <a:t>ternary</a:t>
            </a:r>
            <a:r>
              <a:rPr lang="en-US" sz="2800"/>
              <a:t> and of </a:t>
            </a:r>
            <a:r>
              <a:rPr lang="en-US" sz="2800">
                <a:solidFill>
                  <a:schemeClr val="hlink"/>
                </a:solidFill>
              </a:rPr>
              <a:t>degree n</a:t>
            </a:r>
            <a:r>
              <a:rPr lang="en-US" sz="2800"/>
              <a:t> are called </a:t>
            </a:r>
            <a:r>
              <a:rPr lang="en-US" sz="2800">
                <a:solidFill>
                  <a:schemeClr val="hlink"/>
                </a:solidFill>
              </a:rPr>
              <a:t>n-ary</a:t>
            </a:r>
            <a:endParaRPr lang="en-US" sz="2800"/>
          </a:p>
          <a:p>
            <a:pPr marL="228600" indent="-228600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In general, an </a:t>
            </a:r>
            <a:r>
              <a:rPr lang="en-US" sz="2800">
                <a:solidFill>
                  <a:schemeClr val="hlink"/>
                </a:solidFill>
              </a:rPr>
              <a:t>n-ary relationship</a:t>
            </a:r>
            <a:r>
              <a:rPr lang="en-US" sz="2800"/>
              <a:t> is </a:t>
            </a:r>
            <a:r>
              <a:rPr lang="en-US" sz="2800">
                <a:solidFill>
                  <a:schemeClr val="hlink"/>
                </a:solidFill>
              </a:rPr>
              <a:t>not equivalent</a:t>
            </a:r>
            <a:r>
              <a:rPr lang="en-US" sz="2800"/>
              <a:t> to </a:t>
            </a:r>
            <a:r>
              <a:rPr lang="en-US" sz="2800">
                <a:solidFill>
                  <a:schemeClr val="hlink"/>
                </a:solidFill>
              </a:rPr>
              <a:t>n binary relationships</a:t>
            </a:r>
            <a:r>
              <a:rPr lang="en-US" sz="2800" b="0">
                <a:latin typeface="Times New Roman" pitchFamily="18" charset="0"/>
              </a:rPr>
              <a:t>.</a:t>
            </a:r>
            <a:endParaRPr lang="en-US" sz="2800">
              <a:latin typeface="Times New Roman" pitchFamily="18" charset="0"/>
            </a:endParaRPr>
          </a:p>
          <a:p>
            <a:pPr marL="228600" indent="-228600" algn="l">
              <a:buFont typeface="Symbol" pitchFamily="18" charset="2"/>
              <a:buChar char="¨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05486" name="Oval 2062"/>
          <p:cNvSpPr>
            <a:spLocks noChangeArrowheads="1"/>
          </p:cNvSpPr>
          <p:nvPr/>
        </p:nvSpPr>
        <p:spPr bwMode="auto">
          <a:xfrm>
            <a:off x="703385" y="3614738"/>
            <a:ext cx="965689" cy="3540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AutoShape 2067"/>
          <p:cNvSpPr>
            <a:spLocks noChangeArrowheads="1"/>
          </p:cNvSpPr>
          <p:nvPr/>
        </p:nvSpPr>
        <p:spPr bwMode="auto">
          <a:xfrm>
            <a:off x="4572000" y="4800600"/>
            <a:ext cx="2250831" cy="78263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AutoShape 2068"/>
          <p:cNvSpPr>
            <a:spLocks noChangeArrowheads="1"/>
          </p:cNvSpPr>
          <p:nvPr/>
        </p:nvSpPr>
        <p:spPr bwMode="auto">
          <a:xfrm>
            <a:off x="3198936" y="4038600"/>
            <a:ext cx="1449265" cy="63658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Oval 2070"/>
          <p:cNvSpPr>
            <a:spLocks noChangeArrowheads="1"/>
          </p:cNvSpPr>
          <p:nvPr/>
        </p:nvSpPr>
        <p:spPr bwMode="auto">
          <a:xfrm>
            <a:off x="2876550" y="5334000"/>
            <a:ext cx="967154" cy="4889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Text Box 2074"/>
          <p:cNvSpPr txBox="1">
            <a:spLocks noChangeArrowheads="1"/>
          </p:cNvSpPr>
          <p:nvPr/>
        </p:nvSpPr>
        <p:spPr bwMode="auto">
          <a:xfrm>
            <a:off x="813289" y="3524250"/>
            <a:ext cx="80182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IName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7" name="Rectangle 2063"/>
          <p:cNvSpPr>
            <a:spLocks noChangeArrowheads="1"/>
          </p:cNvSpPr>
          <p:nvPr/>
        </p:nvSpPr>
        <p:spPr bwMode="auto">
          <a:xfrm>
            <a:off x="864577" y="4321175"/>
            <a:ext cx="1288074" cy="266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Text Box 2075"/>
          <p:cNvSpPr txBox="1">
            <a:spLocks noChangeArrowheads="1"/>
          </p:cNvSpPr>
          <p:nvPr/>
        </p:nvSpPr>
        <p:spPr bwMode="auto">
          <a:xfrm>
            <a:off x="756138" y="4248151"/>
            <a:ext cx="1387944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</a:p>
        </p:txBody>
      </p:sp>
      <p:sp>
        <p:nvSpPr>
          <p:cNvPr id="105489" name="AutoShape 2065"/>
          <p:cNvSpPr>
            <a:spLocks noChangeArrowheads="1"/>
          </p:cNvSpPr>
          <p:nvPr/>
        </p:nvSpPr>
        <p:spPr bwMode="auto">
          <a:xfrm>
            <a:off x="2954216" y="2743200"/>
            <a:ext cx="2039815" cy="85883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Text Box 2076"/>
          <p:cNvSpPr txBox="1">
            <a:spLocks noChangeArrowheads="1"/>
          </p:cNvSpPr>
          <p:nvPr/>
        </p:nvSpPr>
        <p:spPr bwMode="auto">
          <a:xfrm>
            <a:off x="3109546" y="2995613"/>
            <a:ext cx="18414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TAUGHT_DURING</a:t>
            </a:r>
          </a:p>
        </p:txBody>
      </p:sp>
      <p:sp>
        <p:nvSpPr>
          <p:cNvPr id="105501" name="Text Box 2077"/>
          <p:cNvSpPr txBox="1">
            <a:spLocks noChangeArrowheads="1"/>
          </p:cNvSpPr>
          <p:nvPr/>
        </p:nvSpPr>
        <p:spPr bwMode="auto">
          <a:xfrm>
            <a:off x="3450981" y="4144963"/>
            <a:ext cx="8885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OFFERS</a:t>
            </a:r>
          </a:p>
        </p:txBody>
      </p:sp>
      <p:sp>
        <p:nvSpPr>
          <p:cNvPr id="105490" name="Rectangle 2066"/>
          <p:cNvSpPr>
            <a:spLocks noChangeArrowheads="1"/>
          </p:cNvSpPr>
          <p:nvPr/>
        </p:nvSpPr>
        <p:spPr bwMode="auto">
          <a:xfrm>
            <a:off x="5776547" y="4268788"/>
            <a:ext cx="1206012" cy="315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Text Box 2078"/>
          <p:cNvSpPr txBox="1">
            <a:spLocks noChangeArrowheads="1"/>
          </p:cNvSpPr>
          <p:nvPr/>
        </p:nvSpPr>
        <p:spPr bwMode="auto">
          <a:xfrm>
            <a:off x="5782408" y="4159251"/>
            <a:ext cx="116346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SEMESTER</a:t>
            </a:r>
          </a:p>
        </p:txBody>
      </p:sp>
      <p:sp>
        <p:nvSpPr>
          <p:cNvPr id="105503" name="Text Box 2079"/>
          <p:cNvSpPr txBox="1">
            <a:spLocks noChangeArrowheads="1"/>
          </p:cNvSpPr>
          <p:nvPr/>
        </p:nvSpPr>
        <p:spPr bwMode="auto">
          <a:xfrm>
            <a:off x="1430216" y="5027613"/>
            <a:ext cx="132664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CAN_TEACH</a:t>
            </a:r>
          </a:p>
        </p:txBody>
      </p:sp>
      <p:sp>
        <p:nvSpPr>
          <p:cNvPr id="105493" name="Rectangle 2069"/>
          <p:cNvSpPr>
            <a:spLocks noChangeArrowheads="1"/>
          </p:cNvSpPr>
          <p:nvPr/>
        </p:nvSpPr>
        <p:spPr bwMode="auto">
          <a:xfrm>
            <a:off x="3305908" y="6019801"/>
            <a:ext cx="1288074" cy="265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Text Box 2080"/>
          <p:cNvSpPr txBox="1">
            <a:spLocks noChangeArrowheads="1"/>
          </p:cNvSpPr>
          <p:nvPr/>
        </p:nvSpPr>
        <p:spPr bwMode="auto">
          <a:xfrm>
            <a:off x="3449516" y="5999163"/>
            <a:ext cx="94583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</a:p>
        </p:txBody>
      </p:sp>
      <p:sp>
        <p:nvSpPr>
          <p:cNvPr id="105505" name="Text Box 2081"/>
          <p:cNvSpPr txBox="1">
            <a:spLocks noChangeArrowheads="1"/>
          </p:cNvSpPr>
          <p:nvPr/>
        </p:nvSpPr>
        <p:spPr bwMode="auto">
          <a:xfrm>
            <a:off x="4794739" y="5026026"/>
            <a:ext cx="19239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OFFERED_DURING</a:t>
            </a:r>
          </a:p>
        </p:txBody>
      </p:sp>
      <p:sp>
        <p:nvSpPr>
          <p:cNvPr id="105506" name="AutoShape 2082"/>
          <p:cNvSpPr>
            <a:spLocks noChangeArrowheads="1"/>
          </p:cNvSpPr>
          <p:nvPr/>
        </p:nvSpPr>
        <p:spPr bwMode="auto">
          <a:xfrm>
            <a:off x="1106366" y="4876800"/>
            <a:ext cx="1931377" cy="769938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8" name="Text Box 2084"/>
          <p:cNvSpPr txBox="1">
            <a:spLocks noChangeArrowheads="1"/>
          </p:cNvSpPr>
          <p:nvPr/>
        </p:nvSpPr>
        <p:spPr bwMode="auto">
          <a:xfrm>
            <a:off x="2878016" y="5380038"/>
            <a:ext cx="108074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CNumber</a:t>
            </a:r>
          </a:p>
        </p:txBody>
      </p:sp>
      <p:cxnSp>
        <p:nvCxnSpPr>
          <p:cNvPr id="105513" name="AutoShape 2089"/>
          <p:cNvCxnSpPr>
            <a:cxnSpLocks noChangeShapeType="1"/>
            <a:stCxn id="105487" idx="3"/>
            <a:endCxn id="105492" idx="1"/>
          </p:cNvCxnSpPr>
          <p:nvPr/>
        </p:nvCxnSpPr>
        <p:spPr bwMode="auto">
          <a:xfrm flipV="1">
            <a:off x="2152651" y="4357689"/>
            <a:ext cx="1028700" cy="96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16" name="AutoShape 2092"/>
          <p:cNvCxnSpPr>
            <a:cxnSpLocks noChangeShapeType="1"/>
            <a:stCxn id="105492" idx="3"/>
            <a:endCxn id="105490" idx="1"/>
          </p:cNvCxnSpPr>
          <p:nvPr/>
        </p:nvCxnSpPr>
        <p:spPr bwMode="auto">
          <a:xfrm>
            <a:off x="4665785" y="4357688"/>
            <a:ext cx="1110762" cy="69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18" name="AutoShape 2094"/>
          <p:cNvCxnSpPr>
            <a:cxnSpLocks noChangeShapeType="1"/>
          </p:cNvCxnSpPr>
          <p:nvPr/>
        </p:nvCxnSpPr>
        <p:spPr bwMode="auto">
          <a:xfrm>
            <a:off x="1195754" y="3962400"/>
            <a:ext cx="238858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19" name="AutoShape 2095"/>
          <p:cNvCxnSpPr>
            <a:cxnSpLocks noChangeShapeType="1"/>
          </p:cNvCxnSpPr>
          <p:nvPr/>
        </p:nvCxnSpPr>
        <p:spPr bwMode="auto">
          <a:xfrm>
            <a:off x="1830266" y="4586288"/>
            <a:ext cx="275492" cy="3540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0" name="AutoShape 2096"/>
          <p:cNvCxnSpPr>
            <a:cxnSpLocks noChangeShapeType="1"/>
            <a:stCxn id="105502" idx="2"/>
            <a:endCxn id="105491" idx="0"/>
          </p:cNvCxnSpPr>
          <p:nvPr/>
        </p:nvCxnSpPr>
        <p:spPr bwMode="auto">
          <a:xfrm rot="5400000">
            <a:off x="5894769" y="4331230"/>
            <a:ext cx="272017" cy="66672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495" name="Oval 2071"/>
          <p:cNvSpPr>
            <a:spLocks noChangeArrowheads="1"/>
          </p:cNvSpPr>
          <p:nvPr/>
        </p:nvSpPr>
        <p:spPr bwMode="auto">
          <a:xfrm>
            <a:off x="6440366" y="3138489"/>
            <a:ext cx="965688" cy="352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Oval 2072"/>
          <p:cNvSpPr>
            <a:spLocks noChangeArrowheads="1"/>
          </p:cNvSpPr>
          <p:nvPr/>
        </p:nvSpPr>
        <p:spPr bwMode="auto">
          <a:xfrm>
            <a:off x="5153759" y="3048001"/>
            <a:ext cx="96422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Oval 2073"/>
          <p:cNvSpPr>
            <a:spLocks noChangeArrowheads="1"/>
          </p:cNvSpPr>
          <p:nvPr/>
        </p:nvSpPr>
        <p:spPr bwMode="auto">
          <a:xfrm>
            <a:off x="5877658" y="3668713"/>
            <a:ext cx="965688" cy="352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9" name="Text Box 2085"/>
          <p:cNvSpPr txBox="1">
            <a:spLocks noChangeArrowheads="1"/>
          </p:cNvSpPr>
          <p:nvPr/>
        </p:nvSpPr>
        <p:spPr bwMode="auto">
          <a:xfrm>
            <a:off x="5152292" y="3048001"/>
            <a:ext cx="1062855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Semester</a:t>
            </a:r>
          </a:p>
        </p:txBody>
      </p:sp>
      <p:sp>
        <p:nvSpPr>
          <p:cNvPr id="105510" name="Text Box 2086"/>
          <p:cNvSpPr txBox="1">
            <a:spLocks noChangeArrowheads="1"/>
          </p:cNvSpPr>
          <p:nvPr/>
        </p:nvSpPr>
        <p:spPr bwMode="auto">
          <a:xfrm>
            <a:off x="6651382" y="3082926"/>
            <a:ext cx="58650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Year</a:t>
            </a:r>
          </a:p>
        </p:txBody>
      </p:sp>
      <p:sp>
        <p:nvSpPr>
          <p:cNvPr id="105511" name="Text Box 2087"/>
          <p:cNvSpPr txBox="1">
            <a:spLocks noChangeArrowheads="1"/>
          </p:cNvSpPr>
          <p:nvPr/>
        </p:nvSpPr>
        <p:spPr bwMode="auto">
          <a:xfrm>
            <a:off x="5838093" y="3671888"/>
            <a:ext cx="110748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Sem_Year</a:t>
            </a:r>
          </a:p>
        </p:txBody>
      </p:sp>
      <p:cxnSp>
        <p:nvCxnSpPr>
          <p:cNvPr id="105521" name="AutoShape 2097"/>
          <p:cNvCxnSpPr>
            <a:cxnSpLocks noChangeShapeType="1"/>
          </p:cNvCxnSpPr>
          <p:nvPr/>
        </p:nvCxnSpPr>
        <p:spPr bwMode="auto">
          <a:xfrm>
            <a:off x="5797062" y="3490914"/>
            <a:ext cx="442546" cy="212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2" name="AutoShape 2098"/>
          <p:cNvCxnSpPr>
            <a:cxnSpLocks noChangeShapeType="1"/>
            <a:endCxn id="105511" idx="0"/>
          </p:cNvCxnSpPr>
          <p:nvPr/>
        </p:nvCxnSpPr>
        <p:spPr bwMode="auto">
          <a:xfrm rot="10800000" flipV="1">
            <a:off x="6391836" y="3494088"/>
            <a:ext cx="450047" cy="177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3" name="AutoShape 2099"/>
          <p:cNvCxnSpPr>
            <a:cxnSpLocks noChangeShapeType="1"/>
            <a:stCxn id="105497" idx="4"/>
            <a:endCxn id="105502" idx="0"/>
          </p:cNvCxnSpPr>
          <p:nvPr/>
        </p:nvCxnSpPr>
        <p:spPr bwMode="auto">
          <a:xfrm rot="16200000" flipH="1">
            <a:off x="6293264" y="4088376"/>
            <a:ext cx="138113" cy="3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4" name="AutoShape 2100"/>
          <p:cNvCxnSpPr>
            <a:cxnSpLocks noChangeShapeType="1"/>
            <a:stCxn id="105487" idx="3"/>
            <a:endCxn id="105489" idx="1"/>
          </p:cNvCxnSpPr>
          <p:nvPr/>
        </p:nvCxnSpPr>
        <p:spPr bwMode="auto">
          <a:xfrm flipV="1">
            <a:off x="2152651" y="3173413"/>
            <a:ext cx="783980" cy="1281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5" name="AutoShape 2101"/>
          <p:cNvCxnSpPr>
            <a:cxnSpLocks noChangeShapeType="1"/>
          </p:cNvCxnSpPr>
          <p:nvPr/>
        </p:nvCxnSpPr>
        <p:spPr bwMode="auto">
          <a:xfrm flipH="1" flipV="1">
            <a:off x="4923692" y="3200400"/>
            <a:ext cx="914400" cy="1257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7" name="AutoShape 2103"/>
          <p:cNvCxnSpPr>
            <a:cxnSpLocks noChangeShapeType="1"/>
            <a:endCxn id="105504" idx="0"/>
          </p:cNvCxnSpPr>
          <p:nvPr/>
        </p:nvCxnSpPr>
        <p:spPr bwMode="auto">
          <a:xfrm rot="5400000">
            <a:off x="3264738" y="5305897"/>
            <a:ext cx="1350962" cy="3557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29" name="AutoShape 2105"/>
          <p:cNvCxnSpPr>
            <a:cxnSpLocks noChangeShapeType="1"/>
            <a:endCxn id="105504" idx="0"/>
          </p:cNvCxnSpPr>
          <p:nvPr/>
        </p:nvCxnSpPr>
        <p:spPr bwMode="auto">
          <a:xfrm>
            <a:off x="3363059" y="5734051"/>
            <a:ext cx="559375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30" name="AutoShape 2106"/>
          <p:cNvCxnSpPr>
            <a:cxnSpLocks noChangeShapeType="1"/>
            <a:stCxn id="105506" idx="2"/>
            <a:endCxn id="105493" idx="1"/>
          </p:cNvCxnSpPr>
          <p:nvPr/>
        </p:nvCxnSpPr>
        <p:spPr bwMode="auto">
          <a:xfrm>
            <a:off x="2072054" y="5665788"/>
            <a:ext cx="1216269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531" name="AutoShape 2107"/>
          <p:cNvCxnSpPr>
            <a:cxnSpLocks noChangeShapeType="1"/>
            <a:endCxn id="105491" idx="2"/>
          </p:cNvCxnSpPr>
          <p:nvPr/>
        </p:nvCxnSpPr>
        <p:spPr bwMode="auto">
          <a:xfrm flipV="1">
            <a:off x="4570536" y="5602289"/>
            <a:ext cx="1126880" cy="619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Erwin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Workbench. </a:t>
            </a:r>
          </a:p>
          <a:p>
            <a:r>
              <a:rPr lang="en-US" dirty="0" err="1" smtClean="0"/>
              <a:t>TerraER</a:t>
            </a:r>
            <a:r>
              <a:rPr lang="en-US" dirty="0" smtClean="0"/>
              <a:t> (</a:t>
            </a:r>
            <a:r>
              <a:rPr lang="en-US" dirty="0" err="1" smtClean="0"/>
              <a:t>opensource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http://www.terraer.com.br/index_en.html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14400" y="0"/>
            <a:ext cx="7467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Relationships with higher Degree</a:t>
            </a:r>
            <a:endParaRPr lang="en-US" sz="2400" dirty="0">
              <a:solidFill>
                <a:srgbClr val="0000FE"/>
              </a:solidFill>
              <a:latin typeface="Times" pitchFamily="18" charset="0"/>
            </a:endParaRPr>
          </a:p>
        </p:txBody>
      </p:sp>
      <p:grpSp>
        <p:nvGrpSpPr>
          <p:cNvPr id="2" name="Group 1157"/>
          <p:cNvGrpSpPr>
            <a:grpSpLocks/>
          </p:cNvGrpSpPr>
          <p:nvPr/>
        </p:nvGrpSpPr>
        <p:grpSpPr bwMode="auto">
          <a:xfrm>
            <a:off x="1066800" y="838200"/>
            <a:ext cx="6781799" cy="2823792"/>
            <a:chOff x="1008" y="624"/>
            <a:chExt cx="3120" cy="864"/>
          </a:xfrm>
        </p:grpSpPr>
        <p:sp>
          <p:nvSpPr>
            <p:cNvPr id="107654" name="Oval 1158"/>
            <p:cNvSpPr>
              <a:spLocks noChangeArrowheads="1"/>
            </p:cNvSpPr>
            <p:nvPr/>
          </p:nvSpPr>
          <p:spPr bwMode="auto">
            <a:xfrm>
              <a:off x="1008" y="624"/>
              <a:ext cx="384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5" name="Text Box 1159"/>
            <p:cNvSpPr txBox="1">
              <a:spLocks noChangeArrowheads="1"/>
            </p:cNvSpPr>
            <p:nvPr/>
          </p:nvSpPr>
          <p:spPr bwMode="auto">
            <a:xfrm>
              <a:off x="1044" y="656"/>
              <a:ext cx="401" cy="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sng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SName</a:t>
              </a:r>
              <a:endParaRPr 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" name="Group 1160"/>
            <p:cNvGrpSpPr>
              <a:grpSpLocks/>
            </p:cNvGrpSpPr>
            <p:nvPr/>
          </p:nvGrpSpPr>
          <p:grpSpPr bwMode="auto">
            <a:xfrm>
              <a:off x="3552" y="624"/>
              <a:ext cx="576" cy="192"/>
              <a:chOff x="3744" y="624"/>
              <a:chExt cx="576" cy="192"/>
            </a:xfrm>
          </p:grpSpPr>
          <p:sp>
            <p:nvSpPr>
              <p:cNvPr id="107657" name="Oval 1161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576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58" name="Text Box 1162"/>
              <p:cNvSpPr txBox="1">
                <a:spLocks noChangeArrowheads="1"/>
              </p:cNvSpPr>
              <p:nvPr/>
            </p:nvSpPr>
            <p:spPr bwMode="auto">
              <a:xfrm>
                <a:off x="3789" y="679"/>
                <a:ext cx="526" cy="1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u="sng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ProjName</a:t>
                </a:r>
                <a:endParaRPr lang="en-US" sz="1800" u="sng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" name="Group 1163"/>
            <p:cNvGrpSpPr>
              <a:grpSpLocks/>
            </p:cNvGrpSpPr>
            <p:nvPr/>
          </p:nvGrpSpPr>
          <p:grpSpPr bwMode="auto">
            <a:xfrm>
              <a:off x="1008" y="912"/>
              <a:ext cx="624" cy="144"/>
              <a:chOff x="1008" y="1008"/>
              <a:chExt cx="624" cy="144"/>
            </a:xfrm>
          </p:grpSpPr>
          <p:sp>
            <p:nvSpPr>
              <p:cNvPr id="107660" name="Rectangle 1164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62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61" name="Text Box 1165"/>
              <p:cNvSpPr txBox="1">
                <a:spLocks noChangeArrowheads="1"/>
              </p:cNvSpPr>
              <p:nvPr/>
            </p:nvSpPr>
            <p:spPr bwMode="auto">
              <a:xfrm>
                <a:off x="1044" y="1032"/>
                <a:ext cx="504" cy="1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SUPPLIER</a:t>
                </a:r>
              </a:p>
            </p:txBody>
          </p:sp>
        </p:grpSp>
        <p:grpSp>
          <p:nvGrpSpPr>
            <p:cNvPr id="5" name="Group 1166"/>
            <p:cNvGrpSpPr>
              <a:grpSpLocks/>
            </p:cNvGrpSpPr>
            <p:nvPr/>
          </p:nvGrpSpPr>
          <p:grpSpPr bwMode="auto">
            <a:xfrm>
              <a:off x="2208" y="864"/>
              <a:ext cx="672" cy="240"/>
              <a:chOff x="2352" y="960"/>
              <a:chExt cx="672" cy="240"/>
            </a:xfrm>
          </p:grpSpPr>
          <p:sp>
            <p:nvSpPr>
              <p:cNvPr id="107663" name="AutoShape 1167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4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64" name="Text Box 1168"/>
              <p:cNvSpPr txBox="1">
                <a:spLocks noChangeArrowheads="1"/>
              </p:cNvSpPr>
              <p:nvPr/>
            </p:nvSpPr>
            <p:spPr bwMode="auto">
              <a:xfrm>
                <a:off x="2482" y="1008"/>
                <a:ext cx="408" cy="1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SUPPLY</a:t>
                </a:r>
              </a:p>
            </p:txBody>
          </p:sp>
        </p:grpSp>
        <p:grpSp>
          <p:nvGrpSpPr>
            <p:cNvPr id="6" name="Group 1169"/>
            <p:cNvGrpSpPr>
              <a:grpSpLocks/>
            </p:cNvGrpSpPr>
            <p:nvPr/>
          </p:nvGrpSpPr>
          <p:grpSpPr bwMode="auto">
            <a:xfrm>
              <a:off x="3552" y="912"/>
              <a:ext cx="576" cy="144"/>
              <a:chOff x="3696" y="1008"/>
              <a:chExt cx="576" cy="144"/>
            </a:xfrm>
          </p:grpSpPr>
          <p:sp>
            <p:nvSpPr>
              <p:cNvPr id="107666" name="Rectangle 1170"/>
              <p:cNvSpPr>
                <a:spLocks noChangeArrowheads="1"/>
              </p:cNvSpPr>
              <p:nvPr/>
            </p:nvSpPr>
            <p:spPr bwMode="auto">
              <a:xfrm>
                <a:off x="3696" y="1008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67" name="Text Box 1171"/>
              <p:cNvSpPr txBox="1">
                <a:spLocks noChangeArrowheads="1"/>
              </p:cNvSpPr>
              <p:nvPr/>
            </p:nvSpPr>
            <p:spPr bwMode="auto">
              <a:xfrm>
                <a:off x="3777" y="1008"/>
                <a:ext cx="467" cy="1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PROJECT</a:t>
                </a:r>
              </a:p>
            </p:txBody>
          </p:sp>
        </p:grpSp>
        <p:cxnSp>
          <p:nvCxnSpPr>
            <p:cNvPr id="107668" name="AutoShape 1172"/>
            <p:cNvCxnSpPr>
              <a:cxnSpLocks noChangeShapeType="1"/>
              <a:stCxn id="107660" idx="3"/>
              <a:endCxn id="107663" idx="1"/>
            </p:cNvCxnSpPr>
            <p:nvPr/>
          </p:nvCxnSpPr>
          <p:spPr bwMode="auto">
            <a:xfrm>
              <a:off x="1632" y="984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669" name="AutoShape 1173"/>
            <p:cNvCxnSpPr>
              <a:cxnSpLocks noChangeShapeType="1"/>
              <a:stCxn id="107663" idx="3"/>
              <a:endCxn id="107666" idx="1"/>
            </p:cNvCxnSpPr>
            <p:nvPr/>
          </p:nvCxnSpPr>
          <p:spPr bwMode="auto">
            <a:xfrm>
              <a:off x="2880" y="984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7" name="Group 1174"/>
            <p:cNvGrpSpPr>
              <a:grpSpLocks/>
            </p:cNvGrpSpPr>
            <p:nvPr/>
          </p:nvGrpSpPr>
          <p:grpSpPr bwMode="auto">
            <a:xfrm>
              <a:off x="2736" y="691"/>
              <a:ext cx="528" cy="148"/>
              <a:chOff x="2784" y="624"/>
              <a:chExt cx="528" cy="199"/>
            </a:xfrm>
          </p:grpSpPr>
          <p:sp>
            <p:nvSpPr>
              <p:cNvPr id="107671" name="Oval 1175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28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72" name="Text Box 1176"/>
              <p:cNvSpPr txBox="1">
                <a:spLocks noChangeArrowheads="1"/>
              </p:cNvSpPr>
              <p:nvPr/>
            </p:nvSpPr>
            <p:spPr bwMode="auto">
              <a:xfrm>
                <a:off x="2818" y="671"/>
                <a:ext cx="473" cy="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Quantity</a:t>
                </a:r>
              </a:p>
            </p:txBody>
          </p:sp>
        </p:grpSp>
        <p:cxnSp>
          <p:nvCxnSpPr>
            <p:cNvPr id="107673" name="AutoShape 1177"/>
            <p:cNvCxnSpPr>
              <a:cxnSpLocks noChangeShapeType="1"/>
            </p:cNvCxnSpPr>
            <p:nvPr/>
          </p:nvCxnSpPr>
          <p:spPr bwMode="auto">
            <a:xfrm flipH="1">
              <a:off x="2736" y="816"/>
              <a:ext cx="95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674" name="AutoShape 1178"/>
            <p:cNvCxnSpPr>
              <a:cxnSpLocks noChangeShapeType="1"/>
              <a:stCxn id="107658" idx="2"/>
              <a:endCxn id="107667" idx="0"/>
            </p:cNvCxnSpPr>
            <p:nvPr/>
          </p:nvCxnSpPr>
          <p:spPr bwMode="auto">
            <a:xfrm>
              <a:off x="3860" y="792"/>
              <a:ext cx="6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675" name="Line 1179"/>
            <p:cNvSpPr>
              <a:spLocks noChangeShapeType="1"/>
            </p:cNvSpPr>
            <p:nvPr/>
          </p:nvSpPr>
          <p:spPr bwMode="auto">
            <a:xfrm>
              <a:off x="1248" y="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7676" name="AutoShape 1180"/>
            <p:cNvCxnSpPr>
              <a:cxnSpLocks noChangeShapeType="1"/>
              <a:stCxn id="107663" idx="2"/>
              <a:endCxn id="107678" idx="0"/>
            </p:cNvCxnSpPr>
            <p:nvPr/>
          </p:nvCxnSpPr>
          <p:spPr bwMode="auto">
            <a:xfrm flipH="1">
              <a:off x="2529" y="1104"/>
              <a:ext cx="15" cy="2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677" name="Rectangle 1181"/>
            <p:cNvSpPr>
              <a:spLocks noChangeArrowheads="1"/>
            </p:cNvSpPr>
            <p:nvPr/>
          </p:nvSpPr>
          <p:spPr bwMode="auto">
            <a:xfrm>
              <a:off x="2304" y="1347"/>
              <a:ext cx="432" cy="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78" name="Text Box 1182"/>
            <p:cNvSpPr txBox="1">
              <a:spLocks noChangeArrowheads="1"/>
            </p:cNvSpPr>
            <p:nvPr/>
          </p:nvSpPr>
          <p:spPr bwMode="auto">
            <a:xfrm>
              <a:off x="2374" y="1355"/>
              <a:ext cx="309" cy="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PART</a:t>
              </a:r>
            </a:p>
          </p:txBody>
        </p:sp>
        <p:sp>
          <p:nvSpPr>
            <p:cNvPr id="107679" name="Text Box 1183"/>
            <p:cNvSpPr txBox="1">
              <a:spLocks noChangeArrowheads="1"/>
            </p:cNvSpPr>
            <p:nvPr/>
          </p:nvSpPr>
          <p:spPr bwMode="auto">
            <a:xfrm>
              <a:off x="2038" y="1202"/>
              <a:ext cx="162" cy="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</a:p>
          </p:txBody>
        </p:sp>
        <p:sp>
          <p:nvSpPr>
            <p:cNvPr id="107680" name="Oval 1184"/>
            <p:cNvSpPr>
              <a:spLocks noChangeArrowheads="1"/>
            </p:cNvSpPr>
            <p:nvPr/>
          </p:nvSpPr>
          <p:spPr bwMode="auto">
            <a:xfrm>
              <a:off x="1968" y="1104"/>
              <a:ext cx="384" cy="1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1" name="Text Box 1185"/>
            <p:cNvSpPr txBox="1">
              <a:spLocks noChangeArrowheads="1"/>
            </p:cNvSpPr>
            <p:nvPr/>
          </p:nvSpPr>
          <p:spPr bwMode="auto">
            <a:xfrm>
              <a:off x="1979" y="1122"/>
              <a:ext cx="395" cy="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sng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PartNo</a:t>
              </a:r>
              <a:endParaRPr 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82" name="Line 1186"/>
            <p:cNvSpPr>
              <a:spLocks noChangeShapeType="1"/>
            </p:cNvSpPr>
            <p:nvPr/>
          </p:nvSpPr>
          <p:spPr bwMode="auto">
            <a:xfrm>
              <a:off x="2304" y="1248"/>
              <a:ext cx="144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734" name="Text Box 1238"/>
          <p:cNvSpPr txBox="1">
            <a:spLocks noChangeArrowheads="1"/>
          </p:cNvSpPr>
          <p:nvPr/>
        </p:nvSpPr>
        <p:spPr bwMode="auto">
          <a:xfrm>
            <a:off x="263769" y="696914"/>
            <a:ext cx="4651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(a)</a:t>
            </a:r>
          </a:p>
        </p:txBody>
      </p:sp>
      <p:sp>
        <p:nvSpPr>
          <p:cNvPr id="107737" name="Text Box 1241"/>
          <p:cNvSpPr txBox="1">
            <a:spLocks noChangeArrowheads="1"/>
          </p:cNvSpPr>
          <p:nvPr/>
        </p:nvSpPr>
        <p:spPr bwMode="auto">
          <a:xfrm>
            <a:off x="228600" y="4419600"/>
            <a:ext cx="4724400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Above ternary relationship models the fact that </a:t>
            </a:r>
            <a:r>
              <a:rPr lang="en-US" sz="2000" dirty="0" smtClean="0"/>
              <a:t>a supplier </a:t>
            </a:r>
            <a:r>
              <a:rPr lang="en-US" sz="2000" dirty="0"/>
              <a:t>supplies a part (attribute quantity denoting </a:t>
            </a:r>
            <a:r>
              <a:rPr lang="en-US" sz="2000" dirty="0" smtClean="0"/>
              <a:t> number </a:t>
            </a:r>
            <a:r>
              <a:rPr lang="en-US" sz="2000" dirty="0"/>
              <a:t>of parts) to a project .</a:t>
            </a:r>
            <a:endParaRPr lang="en-US" sz="1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30233" b="5701"/>
          <a:stretch>
            <a:fillRect/>
          </a:stretch>
        </p:blipFill>
        <p:spPr bwMode="auto">
          <a:xfrm>
            <a:off x="5410200" y="3657600"/>
            <a:ext cx="3733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914400" y="0"/>
            <a:ext cx="7543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Relationships with higher Degree</a:t>
            </a:r>
            <a:endParaRPr lang="en-US" sz="2400" dirty="0">
              <a:solidFill>
                <a:srgbClr val="0000FE"/>
              </a:solidFill>
              <a:latin typeface="Times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8462" y="762001"/>
            <a:ext cx="4788877" cy="2014538"/>
            <a:chOff x="1012" y="1600"/>
            <a:chExt cx="3268" cy="1269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056" y="1632"/>
              <a:ext cx="384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012" y="1600"/>
              <a:ext cx="53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SName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87" y="1600"/>
              <a:ext cx="693" cy="224"/>
              <a:chOff x="3731" y="592"/>
              <a:chExt cx="693" cy="224"/>
            </a:xfrm>
          </p:grpSpPr>
          <p:sp>
            <p:nvSpPr>
              <p:cNvPr id="145416" name="Oval 8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576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17" name="Text Box 9"/>
              <p:cNvSpPr txBox="1">
                <a:spLocks noChangeArrowheads="1"/>
              </p:cNvSpPr>
              <p:nvPr/>
            </p:nvSpPr>
            <p:spPr bwMode="auto">
              <a:xfrm>
                <a:off x="3731" y="592"/>
                <a:ext cx="693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u="sng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ProjName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039" y="1887"/>
              <a:ext cx="664" cy="213"/>
              <a:chOff x="991" y="979"/>
              <a:chExt cx="664" cy="192"/>
            </a:xfrm>
          </p:grpSpPr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62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20" name="Text Box 12"/>
              <p:cNvSpPr txBox="1">
                <a:spLocks noChangeArrowheads="1"/>
              </p:cNvSpPr>
              <p:nvPr/>
            </p:nvSpPr>
            <p:spPr bwMode="auto">
              <a:xfrm>
                <a:off x="991" y="979"/>
                <a:ext cx="66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SUPPLIER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253" y="1872"/>
              <a:ext cx="675" cy="240"/>
              <a:chOff x="2349" y="960"/>
              <a:chExt cx="675" cy="240"/>
            </a:xfrm>
          </p:grpSpPr>
          <p:sp>
            <p:nvSpPr>
              <p:cNvPr id="145422" name="AutoShape 14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4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23" name="Text Box 15"/>
              <p:cNvSpPr txBox="1">
                <a:spLocks noChangeArrowheads="1"/>
              </p:cNvSpPr>
              <p:nvPr/>
            </p:nvSpPr>
            <p:spPr bwMode="auto">
              <a:xfrm>
                <a:off x="2349" y="976"/>
                <a:ext cx="65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SUPPLIES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3586" y="1888"/>
              <a:ext cx="620" cy="213"/>
              <a:chOff x="3682" y="976"/>
              <a:chExt cx="620" cy="213"/>
            </a:xfrm>
          </p:grpSpPr>
          <p:sp>
            <p:nvSpPr>
              <p:cNvPr id="145425" name="Rectangle 17"/>
              <p:cNvSpPr>
                <a:spLocks noChangeArrowheads="1"/>
              </p:cNvSpPr>
              <p:nvPr/>
            </p:nvSpPr>
            <p:spPr bwMode="auto">
              <a:xfrm>
                <a:off x="3696" y="1008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26" name="Text Box 18"/>
              <p:cNvSpPr txBox="1">
                <a:spLocks noChangeArrowheads="1"/>
              </p:cNvSpPr>
              <p:nvPr/>
            </p:nvSpPr>
            <p:spPr bwMode="auto">
              <a:xfrm>
                <a:off x="3682" y="976"/>
                <a:ext cx="620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PROJECT</a:t>
                </a:r>
              </a:p>
            </p:txBody>
          </p:sp>
        </p:grpSp>
        <p:cxnSp>
          <p:nvCxnSpPr>
            <p:cNvPr id="145427" name="AutoShape 19"/>
            <p:cNvCxnSpPr>
              <a:cxnSpLocks noChangeShapeType="1"/>
              <a:stCxn id="145419" idx="3"/>
              <a:endCxn id="145422" idx="1"/>
            </p:cNvCxnSpPr>
            <p:nvPr/>
          </p:nvCxnSpPr>
          <p:spPr bwMode="auto">
            <a:xfrm flipV="1">
              <a:off x="1680" y="1992"/>
              <a:ext cx="576" cy="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28" name="AutoShape 20"/>
            <p:cNvCxnSpPr>
              <a:cxnSpLocks noChangeShapeType="1"/>
              <a:stCxn id="145422" idx="3"/>
              <a:endCxn id="145425" idx="1"/>
            </p:cNvCxnSpPr>
            <p:nvPr/>
          </p:nvCxnSpPr>
          <p:spPr bwMode="auto">
            <a:xfrm>
              <a:off x="2928" y="199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29" name="AutoShape 21"/>
            <p:cNvCxnSpPr>
              <a:cxnSpLocks noChangeShapeType="1"/>
              <a:stCxn id="145417" idx="2"/>
              <a:endCxn id="145426" idx="0"/>
            </p:cNvCxnSpPr>
            <p:nvPr/>
          </p:nvCxnSpPr>
          <p:spPr bwMode="auto">
            <a:xfrm rot="5400000">
              <a:off x="3877" y="1832"/>
              <a:ext cx="75" cy="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>
              <a:off x="129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174" y="2384"/>
              <a:ext cx="802" cy="456"/>
              <a:chOff x="1982" y="2080"/>
              <a:chExt cx="802" cy="456"/>
            </a:xfrm>
          </p:grpSpPr>
          <p:sp>
            <p:nvSpPr>
              <p:cNvPr id="145432" name="Rectangle 24"/>
              <p:cNvSpPr>
                <a:spLocks noChangeArrowheads="1"/>
              </p:cNvSpPr>
              <p:nvPr/>
            </p:nvSpPr>
            <p:spPr bwMode="auto">
              <a:xfrm>
                <a:off x="2352" y="2355"/>
                <a:ext cx="432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33" name="Text Box 25"/>
              <p:cNvSpPr txBox="1">
                <a:spLocks noChangeArrowheads="1"/>
              </p:cNvSpPr>
              <p:nvPr/>
            </p:nvSpPr>
            <p:spPr bwMode="auto">
              <a:xfrm>
                <a:off x="2369" y="2323"/>
                <a:ext cx="41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PART</a:t>
                </a:r>
              </a:p>
            </p:txBody>
          </p:sp>
          <p:sp>
            <p:nvSpPr>
              <p:cNvPr id="145434" name="Text Box 26"/>
              <p:cNvSpPr txBox="1">
                <a:spLocks noChangeArrowheads="1"/>
              </p:cNvSpPr>
              <p:nvPr/>
            </p:nvSpPr>
            <p:spPr bwMode="auto">
              <a:xfrm>
                <a:off x="2060" y="2217"/>
                <a:ext cx="22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</a:t>
                </a:r>
              </a:p>
            </p:txBody>
          </p:sp>
          <p:sp>
            <p:nvSpPr>
              <p:cNvPr id="145435" name="Oval 2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384" cy="1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36" name="Text Box 28"/>
              <p:cNvSpPr txBox="1">
                <a:spLocks noChangeArrowheads="1"/>
              </p:cNvSpPr>
              <p:nvPr/>
            </p:nvSpPr>
            <p:spPr bwMode="auto">
              <a:xfrm>
                <a:off x="1982" y="2080"/>
                <a:ext cx="523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u="sng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PartNo</a:t>
                </a:r>
              </a:p>
            </p:txBody>
          </p:sp>
          <p:sp>
            <p:nvSpPr>
              <p:cNvPr id="145437" name="Line 29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144" cy="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113" y="2256"/>
              <a:ext cx="856" cy="432"/>
              <a:chOff x="1017" y="2256"/>
              <a:chExt cx="856" cy="432"/>
            </a:xfrm>
          </p:grpSpPr>
          <p:sp>
            <p:nvSpPr>
              <p:cNvPr id="145439" name="AutoShape 31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768" cy="432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0" name="Text Box 32"/>
              <p:cNvSpPr txBox="1">
                <a:spLocks noChangeArrowheads="1"/>
              </p:cNvSpPr>
              <p:nvPr/>
            </p:nvSpPr>
            <p:spPr bwMode="auto">
              <a:xfrm>
                <a:off x="1017" y="2368"/>
                <a:ext cx="856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CAN_SUPPLY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3312" y="2256"/>
              <a:ext cx="768" cy="336"/>
              <a:chOff x="3456" y="2352"/>
              <a:chExt cx="768" cy="336"/>
            </a:xfrm>
          </p:grpSpPr>
          <p:sp>
            <p:nvSpPr>
              <p:cNvPr id="145442" name="AutoShape 34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768" cy="336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3" name="Text Box 35"/>
              <p:cNvSpPr txBox="1">
                <a:spLocks noChangeArrowheads="1"/>
              </p:cNvSpPr>
              <p:nvPr/>
            </p:nvSpPr>
            <p:spPr bwMode="auto">
              <a:xfrm>
                <a:off x="3628" y="2416"/>
                <a:ext cx="41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USES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1344" y="20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 flipV="1">
              <a:off x="3696" y="20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>
              <a:off x="1536" y="2688"/>
              <a:ext cx="100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Line 39"/>
            <p:cNvSpPr>
              <a:spLocks noChangeShapeType="1"/>
            </p:cNvSpPr>
            <p:nvPr/>
          </p:nvSpPr>
          <p:spPr bwMode="auto">
            <a:xfrm flipV="1">
              <a:off x="2976" y="2592"/>
              <a:ext cx="76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Text Box 40"/>
            <p:cNvSpPr txBox="1">
              <a:spLocks noChangeArrowheads="1"/>
            </p:cNvSpPr>
            <p:nvPr/>
          </p:nvSpPr>
          <p:spPr bwMode="auto">
            <a:xfrm>
              <a:off x="3642" y="2560"/>
              <a:ext cx="21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45449" name="Text Box 41"/>
            <p:cNvSpPr txBox="1">
              <a:spLocks noChangeArrowheads="1"/>
            </p:cNvSpPr>
            <p:nvPr/>
          </p:nvSpPr>
          <p:spPr bwMode="auto">
            <a:xfrm>
              <a:off x="1482" y="2656"/>
              <a:ext cx="21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45450" name="Text Box 42"/>
            <p:cNvSpPr txBox="1">
              <a:spLocks noChangeArrowheads="1"/>
            </p:cNvSpPr>
            <p:nvPr/>
          </p:nvSpPr>
          <p:spPr bwMode="auto">
            <a:xfrm>
              <a:off x="2918" y="1792"/>
              <a:ext cx="21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45451" name="Text Box 43"/>
            <p:cNvSpPr txBox="1">
              <a:spLocks noChangeArrowheads="1"/>
            </p:cNvSpPr>
            <p:nvPr/>
          </p:nvSpPr>
          <p:spPr bwMode="auto">
            <a:xfrm>
              <a:off x="3589" y="2032"/>
              <a:ext cx="24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1429" y="2032"/>
              <a:ext cx="24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2053" y="1792"/>
              <a:ext cx="24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</p:grpSp>
      <p:sp>
        <p:nvSpPr>
          <p:cNvPr id="145540" name="Text Box 132"/>
          <p:cNvSpPr txBox="1">
            <a:spLocks noChangeArrowheads="1"/>
          </p:cNvSpPr>
          <p:nvPr/>
        </p:nvSpPr>
        <p:spPr bwMode="auto">
          <a:xfrm>
            <a:off x="633046" y="1219201"/>
            <a:ext cx="47641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(b)</a:t>
            </a:r>
          </a:p>
        </p:txBody>
      </p:sp>
      <p:sp>
        <p:nvSpPr>
          <p:cNvPr id="145543" name="Text Box 135"/>
          <p:cNvSpPr txBox="1">
            <a:spLocks noChangeArrowheads="1"/>
          </p:cNvSpPr>
          <p:nvPr/>
        </p:nvSpPr>
        <p:spPr bwMode="auto">
          <a:xfrm>
            <a:off x="571500" y="3262313"/>
            <a:ext cx="8798627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The above ER model shows three binary relationship</a:t>
            </a:r>
          </a:p>
          <a:p>
            <a:pPr algn="l"/>
            <a:r>
              <a:rPr lang="en-US" sz="2800"/>
              <a:t>types, namely, Supplies between Supplier and Project,</a:t>
            </a:r>
          </a:p>
          <a:p>
            <a:pPr algn="l"/>
            <a:r>
              <a:rPr lang="en-US" sz="2800"/>
              <a:t>Uses between Part and Project, and Can_Supply between</a:t>
            </a:r>
          </a:p>
          <a:p>
            <a:pPr algn="l"/>
            <a:r>
              <a:rPr lang="en-US" sz="2800"/>
              <a:t>Part and Supplier.</a:t>
            </a:r>
          </a:p>
          <a:p>
            <a:pPr algn="l"/>
            <a:r>
              <a:rPr lang="en-US" sz="2800"/>
              <a:t>This is not the same as the ternary relationship type Supply</a:t>
            </a:r>
          </a:p>
          <a:p>
            <a:pPr algn="l"/>
            <a:r>
              <a:rPr lang="en-US" sz="2800"/>
              <a:t>shown in the previous page.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914400" y="0"/>
            <a:ext cx="76200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Relationships with higher Degree</a:t>
            </a:r>
            <a:endParaRPr lang="en-US" sz="2400" dirty="0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146508" name="Rectangle 76"/>
          <p:cNvSpPr>
            <a:spLocks noChangeArrowheads="1"/>
          </p:cNvSpPr>
          <p:nvPr/>
        </p:nvSpPr>
        <p:spPr bwMode="auto">
          <a:xfrm>
            <a:off x="4360985" y="2925764"/>
            <a:ext cx="633046" cy="223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09" name="Text Box 77"/>
          <p:cNvSpPr txBox="1">
            <a:spLocks noChangeArrowheads="1"/>
          </p:cNvSpPr>
          <p:nvPr/>
        </p:nvSpPr>
        <p:spPr bwMode="auto">
          <a:xfrm>
            <a:off x="4412274" y="2901950"/>
            <a:ext cx="55284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PART</a:t>
            </a:r>
          </a:p>
        </p:txBody>
      </p:sp>
      <p:sp>
        <p:nvSpPr>
          <p:cNvPr id="146510" name="Text Box 78"/>
          <p:cNvSpPr txBox="1">
            <a:spLocks noChangeArrowheads="1"/>
          </p:cNvSpPr>
          <p:nvPr/>
        </p:nvSpPr>
        <p:spPr bwMode="auto">
          <a:xfrm>
            <a:off x="3798277" y="2732088"/>
            <a:ext cx="304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   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3357195" y="2516188"/>
            <a:ext cx="693126" cy="307975"/>
            <a:chOff x="2339" y="3649"/>
            <a:chExt cx="473" cy="194"/>
          </a:xfrm>
        </p:grpSpPr>
        <p:sp>
          <p:nvSpPr>
            <p:cNvPr id="146512" name="Oval 80"/>
            <p:cNvSpPr>
              <a:spLocks noChangeArrowheads="1"/>
            </p:cNvSpPr>
            <p:nvPr/>
          </p:nvSpPr>
          <p:spPr bwMode="auto">
            <a:xfrm>
              <a:off x="2352" y="3664"/>
              <a:ext cx="384" cy="1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13" name="Text Box 81"/>
            <p:cNvSpPr txBox="1">
              <a:spLocks noChangeArrowheads="1"/>
            </p:cNvSpPr>
            <p:nvPr/>
          </p:nvSpPr>
          <p:spPr bwMode="auto">
            <a:xfrm>
              <a:off x="2339" y="3649"/>
              <a:ext cx="47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sng"/>
                <a:t>PartNo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1585547" y="1271588"/>
            <a:ext cx="946638" cy="765175"/>
            <a:chOff x="1130" y="3009"/>
            <a:chExt cx="646" cy="482"/>
          </a:xfrm>
        </p:grpSpPr>
        <p:sp>
          <p:nvSpPr>
            <p:cNvPr id="146515" name="Oval 83"/>
            <p:cNvSpPr>
              <a:spLocks noChangeArrowheads="1"/>
            </p:cNvSpPr>
            <p:nvPr/>
          </p:nvSpPr>
          <p:spPr bwMode="auto">
            <a:xfrm>
              <a:off x="1152" y="3024"/>
              <a:ext cx="384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16" name="Text Box 84"/>
            <p:cNvSpPr txBox="1">
              <a:spLocks noChangeArrowheads="1"/>
            </p:cNvSpPr>
            <p:nvPr/>
          </p:nvSpPr>
          <p:spPr bwMode="auto">
            <a:xfrm>
              <a:off x="1130" y="3009"/>
              <a:ext cx="47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sng"/>
                <a:t>SName</a:t>
              </a:r>
            </a:p>
          </p:txBody>
        </p: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1152" y="3297"/>
              <a:ext cx="624" cy="194"/>
              <a:chOff x="1008" y="993"/>
              <a:chExt cx="624" cy="194"/>
            </a:xfrm>
          </p:grpSpPr>
          <p:sp>
            <p:nvSpPr>
              <p:cNvPr id="146518" name="Rectangle 86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62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Text Box 87"/>
              <p:cNvSpPr txBox="1">
                <a:spLocks noChangeArrowheads="1"/>
              </p:cNvSpPr>
              <p:nvPr/>
            </p:nvSpPr>
            <p:spPr bwMode="auto">
              <a:xfrm>
                <a:off x="1024" y="993"/>
                <a:ext cx="596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SUPPLIER</a:t>
                </a:r>
              </a:p>
            </p:txBody>
          </p:sp>
        </p:grpSp>
        <p:sp>
          <p:nvSpPr>
            <p:cNvPr id="146520" name="Line 88"/>
            <p:cNvSpPr>
              <a:spLocks noChangeShapeType="1"/>
            </p:cNvSpPr>
            <p:nvPr/>
          </p:nvSpPr>
          <p:spPr bwMode="auto">
            <a:xfrm>
              <a:off x="1392" y="32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521" name="Text Box 89"/>
          <p:cNvSpPr txBox="1">
            <a:spLocks noChangeArrowheads="1"/>
          </p:cNvSpPr>
          <p:nvPr/>
        </p:nvSpPr>
        <p:spPr bwMode="auto">
          <a:xfrm>
            <a:off x="4254013" y="1652588"/>
            <a:ext cx="71667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SUPPLY</a:t>
            </a:r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4220307" y="1195388"/>
            <a:ext cx="854319" cy="308358"/>
            <a:chOff x="2784" y="604"/>
            <a:chExt cx="583" cy="260"/>
          </a:xfrm>
        </p:grpSpPr>
        <p:sp>
          <p:nvSpPr>
            <p:cNvPr id="146523" name="Oval 91"/>
            <p:cNvSpPr>
              <a:spLocks noChangeArrowheads="1"/>
            </p:cNvSpPr>
            <p:nvPr/>
          </p:nvSpPr>
          <p:spPr bwMode="auto">
            <a:xfrm>
              <a:off x="2784" y="624"/>
              <a:ext cx="528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4" name="Text Box 92"/>
            <p:cNvSpPr txBox="1">
              <a:spLocks noChangeArrowheads="1"/>
            </p:cNvSpPr>
            <p:nvPr/>
          </p:nvSpPr>
          <p:spPr bwMode="auto">
            <a:xfrm>
              <a:off x="2805" y="604"/>
              <a:ext cx="562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Quantity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22832" y="1271588"/>
            <a:ext cx="934916" cy="765175"/>
            <a:chOff x="3936" y="3009"/>
            <a:chExt cx="638" cy="482"/>
          </a:xfrm>
        </p:grpSpPr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3936" y="3009"/>
              <a:ext cx="638" cy="207"/>
              <a:chOff x="3744" y="609"/>
              <a:chExt cx="638" cy="207"/>
            </a:xfrm>
          </p:grpSpPr>
          <p:sp>
            <p:nvSpPr>
              <p:cNvPr id="146527" name="Oval 95"/>
              <p:cNvSpPr>
                <a:spLocks noChangeArrowheads="1"/>
              </p:cNvSpPr>
              <p:nvPr/>
            </p:nvSpPr>
            <p:spPr bwMode="auto">
              <a:xfrm>
                <a:off x="3744" y="624"/>
                <a:ext cx="576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8" name="Text Box 96"/>
              <p:cNvSpPr txBox="1">
                <a:spLocks noChangeArrowheads="1"/>
              </p:cNvSpPr>
              <p:nvPr/>
            </p:nvSpPr>
            <p:spPr bwMode="auto">
              <a:xfrm>
                <a:off x="3761" y="609"/>
                <a:ext cx="621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u="sng"/>
                  <a:t>ProjName</a:t>
                </a:r>
              </a:p>
            </p:txBody>
          </p:sp>
        </p:grpSp>
        <p:grpSp>
          <p:nvGrpSpPr>
            <p:cNvPr id="8" name="Group 97"/>
            <p:cNvGrpSpPr>
              <a:grpSpLocks/>
            </p:cNvGrpSpPr>
            <p:nvPr/>
          </p:nvGrpSpPr>
          <p:grpSpPr bwMode="auto">
            <a:xfrm>
              <a:off x="3936" y="3297"/>
              <a:ext cx="577" cy="194"/>
              <a:chOff x="3696" y="993"/>
              <a:chExt cx="577" cy="194"/>
            </a:xfrm>
          </p:grpSpPr>
          <p:sp>
            <p:nvSpPr>
              <p:cNvPr id="146530" name="Rectangle 98"/>
              <p:cNvSpPr>
                <a:spLocks noChangeArrowheads="1"/>
              </p:cNvSpPr>
              <p:nvPr/>
            </p:nvSpPr>
            <p:spPr bwMode="auto">
              <a:xfrm>
                <a:off x="3696" y="1008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1" name="Text Box 99"/>
              <p:cNvSpPr txBox="1">
                <a:spLocks noChangeArrowheads="1"/>
              </p:cNvSpPr>
              <p:nvPr/>
            </p:nvSpPr>
            <p:spPr bwMode="auto">
              <a:xfrm>
                <a:off x="3714" y="993"/>
                <a:ext cx="559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PROJECT</a:t>
                </a:r>
              </a:p>
            </p:txBody>
          </p:sp>
        </p:grpSp>
        <p:cxnSp>
          <p:nvCxnSpPr>
            <p:cNvPr id="146532" name="AutoShape 100"/>
            <p:cNvCxnSpPr>
              <a:cxnSpLocks noChangeShapeType="1"/>
              <a:stCxn id="146528" idx="2"/>
              <a:endCxn id="146531" idx="0"/>
            </p:cNvCxnSpPr>
            <p:nvPr/>
          </p:nvCxnSpPr>
          <p:spPr bwMode="auto">
            <a:xfrm rot="5400000">
              <a:off x="4201" y="3235"/>
              <a:ext cx="94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6533" name="Line 101"/>
          <p:cNvSpPr>
            <a:spLocks noChangeShapeType="1"/>
          </p:cNvSpPr>
          <p:nvPr/>
        </p:nvSpPr>
        <p:spPr bwMode="auto">
          <a:xfrm>
            <a:off x="4642338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4" name="AutoShape 102"/>
          <p:cNvSpPr>
            <a:spLocks noChangeArrowheads="1"/>
          </p:cNvSpPr>
          <p:nvPr/>
        </p:nvSpPr>
        <p:spPr bwMode="auto">
          <a:xfrm>
            <a:off x="4220308" y="1676400"/>
            <a:ext cx="914400" cy="304800"/>
          </a:xfrm>
          <a:prstGeom prst="bevel">
            <a:avLst>
              <a:gd name="adj" fmla="val 1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2954215" y="1600200"/>
            <a:ext cx="914400" cy="533400"/>
            <a:chOff x="1920" y="3072"/>
            <a:chExt cx="624" cy="336"/>
          </a:xfrm>
        </p:grpSpPr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1920" y="3072"/>
              <a:ext cx="624" cy="336"/>
              <a:chOff x="336" y="3072"/>
              <a:chExt cx="480" cy="240"/>
            </a:xfrm>
          </p:grpSpPr>
          <p:sp>
            <p:nvSpPr>
              <p:cNvPr id="146537" name="AutoShape 105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480" cy="24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8" name="AutoShape 106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384" cy="144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9" name="Text Box 107"/>
            <p:cNvSpPr txBox="1">
              <a:spLocks noChangeArrowheads="1"/>
            </p:cNvSpPr>
            <p:nvPr/>
          </p:nvSpPr>
          <p:spPr bwMode="auto">
            <a:xfrm>
              <a:off x="2064" y="3139"/>
              <a:ext cx="27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SS</a:t>
              </a: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220308" y="2209800"/>
            <a:ext cx="914400" cy="533400"/>
            <a:chOff x="1920" y="3072"/>
            <a:chExt cx="624" cy="336"/>
          </a:xfrm>
        </p:grpSpPr>
        <p:grpSp>
          <p:nvGrpSpPr>
            <p:cNvPr id="12" name="Group 109"/>
            <p:cNvGrpSpPr>
              <a:grpSpLocks/>
            </p:cNvGrpSpPr>
            <p:nvPr/>
          </p:nvGrpSpPr>
          <p:grpSpPr bwMode="auto">
            <a:xfrm>
              <a:off x="1920" y="3072"/>
              <a:ext cx="624" cy="336"/>
              <a:chOff x="336" y="3072"/>
              <a:chExt cx="480" cy="240"/>
            </a:xfrm>
          </p:grpSpPr>
          <p:sp>
            <p:nvSpPr>
              <p:cNvPr id="146542" name="AutoShape 110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480" cy="24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3" name="AutoShape 111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384" cy="144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44" name="Text Box 112"/>
            <p:cNvSpPr txBox="1">
              <a:spLocks noChangeArrowheads="1"/>
            </p:cNvSpPr>
            <p:nvPr/>
          </p:nvSpPr>
          <p:spPr bwMode="auto">
            <a:xfrm>
              <a:off x="2064" y="3139"/>
              <a:ext cx="27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SP</a:t>
              </a:r>
            </a:p>
          </p:txBody>
        </p:sp>
      </p:grp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5556738" y="1600200"/>
            <a:ext cx="1055077" cy="533400"/>
            <a:chOff x="1920" y="3072"/>
            <a:chExt cx="624" cy="336"/>
          </a:xfrm>
        </p:grpSpPr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1920" y="3072"/>
              <a:ext cx="624" cy="336"/>
              <a:chOff x="336" y="3072"/>
              <a:chExt cx="480" cy="240"/>
            </a:xfrm>
          </p:grpSpPr>
          <p:sp>
            <p:nvSpPr>
              <p:cNvPr id="146547" name="AutoShape 115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480" cy="24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8" name="AutoShape 116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384" cy="144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49" name="Text Box 117"/>
            <p:cNvSpPr txBox="1">
              <a:spLocks noChangeArrowheads="1"/>
            </p:cNvSpPr>
            <p:nvPr/>
          </p:nvSpPr>
          <p:spPr bwMode="auto">
            <a:xfrm>
              <a:off x="2064" y="3139"/>
              <a:ext cx="27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SPJ</a:t>
              </a:r>
            </a:p>
          </p:txBody>
        </p:sp>
      </p:grpSp>
      <p:sp>
        <p:nvSpPr>
          <p:cNvPr id="146550" name="Line 118"/>
          <p:cNvSpPr>
            <a:spLocks noChangeShapeType="1"/>
          </p:cNvSpPr>
          <p:nvPr/>
        </p:nvSpPr>
        <p:spPr bwMode="auto">
          <a:xfrm>
            <a:off x="2532185" y="1828800"/>
            <a:ext cx="4923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1" name="Line 119"/>
          <p:cNvSpPr>
            <a:spLocks noChangeShapeType="1"/>
          </p:cNvSpPr>
          <p:nvPr/>
        </p:nvSpPr>
        <p:spPr bwMode="auto">
          <a:xfrm>
            <a:off x="3868616" y="1828800"/>
            <a:ext cx="35169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2" name="Line 120"/>
          <p:cNvSpPr>
            <a:spLocks noChangeShapeType="1"/>
          </p:cNvSpPr>
          <p:nvPr/>
        </p:nvSpPr>
        <p:spPr bwMode="auto">
          <a:xfrm>
            <a:off x="5134708" y="1828800"/>
            <a:ext cx="492369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3" name="Line 121"/>
          <p:cNvSpPr>
            <a:spLocks noChangeShapeType="1"/>
          </p:cNvSpPr>
          <p:nvPr/>
        </p:nvSpPr>
        <p:spPr bwMode="auto">
          <a:xfrm>
            <a:off x="6471139" y="1828800"/>
            <a:ext cx="3516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4" name="Line 122"/>
          <p:cNvSpPr>
            <a:spLocks noChangeShapeType="1"/>
          </p:cNvSpPr>
          <p:nvPr/>
        </p:nvSpPr>
        <p:spPr bwMode="auto">
          <a:xfrm>
            <a:off x="4642338" y="19812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5" name="Line 123"/>
          <p:cNvSpPr>
            <a:spLocks noChangeShapeType="1"/>
          </p:cNvSpPr>
          <p:nvPr/>
        </p:nvSpPr>
        <p:spPr bwMode="auto">
          <a:xfrm>
            <a:off x="4712677" y="2743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6" name="Line 124"/>
          <p:cNvSpPr>
            <a:spLocks noChangeShapeType="1"/>
          </p:cNvSpPr>
          <p:nvPr/>
        </p:nvSpPr>
        <p:spPr bwMode="auto">
          <a:xfrm>
            <a:off x="3798277" y="2819400"/>
            <a:ext cx="56270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57" name="Text Box 125"/>
          <p:cNvSpPr txBox="1">
            <a:spLocks noChangeArrowheads="1"/>
          </p:cNvSpPr>
          <p:nvPr/>
        </p:nvSpPr>
        <p:spPr bwMode="auto">
          <a:xfrm>
            <a:off x="5268059" y="1576388"/>
            <a:ext cx="3000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N</a:t>
            </a:r>
          </a:p>
        </p:txBody>
      </p:sp>
      <p:sp>
        <p:nvSpPr>
          <p:cNvPr id="146558" name="Text Box 126"/>
          <p:cNvSpPr txBox="1">
            <a:spLocks noChangeArrowheads="1"/>
          </p:cNvSpPr>
          <p:nvPr/>
        </p:nvSpPr>
        <p:spPr bwMode="auto">
          <a:xfrm>
            <a:off x="4353659" y="1957388"/>
            <a:ext cx="3000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N</a:t>
            </a:r>
          </a:p>
        </p:txBody>
      </p:sp>
      <p:sp>
        <p:nvSpPr>
          <p:cNvPr id="146559" name="Text Box 127"/>
          <p:cNvSpPr txBox="1">
            <a:spLocks noChangeArrowheads="1"/>
          </p:cNvSpPr>
          <p:nvPr/>
        </p:nvSpPr>
        <p:spPr bwMode="auto">
          <a:xfrm>
            <a:off x="4497266" y="2643188"/>
            <a:ext cx="22955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46560" name="Text Box 128"/>
          <p:cNvSpPr txBox="1">
            <a:spLocks noChangeArrowheads="1"/>
          </p:cNvSpPr>
          <p:nvPr/>
        </p:nvSpPr>
        <p:spPr bwMode="auto">
          <a:xfrm>
            <a:off x="6466743" y="1576388"/>
            <a:ext cx="22955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46561" name="Text Box 129"/>
          <p:cNvSpPr txBox="1">
            <a:spLocks noChangeArrowheads="1"/>
          </p:cNvSpPr>
          <p:nvPr/>
        </p:nvSpPr>
        <p:spPr bwMode="auto">
          <a:xfrm>
            <a:off x="3790951" y="1576388"/>
            <a:ext cx="3000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N</a:t>
            </a:r>
          </a:p>
        </p:txBody>
      </p:sp>
      <p:sp>
        <p:nvSpPr>
          <p:cNvPr id="146562" name="Text Box 130"/>
          <p:cNvSpPr txBox="1">
            <a:spLocks noChangeArrowheads="1"/>
          </p:cNvSpPr>
          <p:nvPr/>
        </p:nvSpPr>
        <p:spPr bwMode="auto">
          <a:xfrm>
            <a:off x="2668466" y="1576388"/>
            <a:ext cx="22955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46565" name="Text Box 133"/>
          <p:cNvSpPr txBox="1">
            <a:spLocks noChangeArrowheads="1"/>
          </p:cNvSpPr>
          <p:nvPr/>
        </p:nvSpPr>
        <p:spPr bwMode="auto">
          <a:xfrm>
            <a:off x="545123" y="1154114"/>
            <a:ext cx="45076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(c)</a:t>
            </a:r>
          </a:p>
        </p:txBody>
      </p:sp>
      <p:sp>
        <p:nvSpPr>
          <p:cNvPr id="146566" name="Text Box 134"/>
          <p:cNvSpPr txBox="1">
            <a:spLocks noChangeArrowheads="1"/>
          </p:cNvSpPr>
          <p:nvPr/>
        </p:nvSpPr>
        <p:spPr bwMode="auto">
          <a:xfrm>
            <a:off x="571501" y="3262313"/>
            <a:ext cx="8115299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 above ER model shows how the original ternary </a:t>
            </a:r>
            <a:r>
              <a:rPr lang="en-US" sz="2400" dirty="0" smtClean="0"/>
              <a:t>relationship type </a:t>
            </a:r>
            <a:r>
              <a:rPr lang="en-US" sz="2400" dirty="0"/>
              <a:t>can be modeled by using three binary relationship types.</a:t>
            </a:r>
          </a:p>
          <a:p>
            <a:pPr algn="l"/>
            <a:r>
              <a:rPr lang="en-US" sz="2400" dirty="0"/>
              <a:t>This is done by making original “Supply” relationship type</a:t>
            </a:r>
          </a:p>
          <a:p>
            <a:pPr algn="l"/>
            <a:r>
              <a:rPr lang="en-US" sz="2400" dirty="0"/>
              <a:t>a weak entity with three identifying entity types Supplier,</a:t>
            </a:r>
          </a:p>
          <a:p>
            <a:pPr algn="l"/>
            <a:r>
              <a:rPr lang="en-US" sz="2400" dirty="0"/>
              <a:t>Project and Part. And the corresponding identifying relationship</a:t>
            </a:r>
          </a:p>
          <a:p>
            <a:pPr algn="l"/>
            <a:r>
              <a:rPr lang="en-US" sz="2400" dirty="0"/>
              <a:t>types, SS, SPJ, and SP.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1247D"/>
                </a:solidFill>
              </a:rPr>
              <a:t>ER-diagram Notation</a:t>
            </a:r>
            <a:br>
              <a:rPr lang="en-US" sz="3200" dirty="0" smtClean="0">
                <a:solidFill>
                  <a:srgbClr val="01247D"/>
                </a:solidFill>
              </a:rPr>
            </a:br>
            <a:endParaRPr lang="en-US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2469" r="26804"/>
          <a:stretch>
            <a:fillRect/>
          </a:stretch>
        </p:blipFill>
        <p:spPr bwMode="auto">
          <a:xfrm>
            <a:off x="838200" y="838200"/>
            <a:ext cx="7696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761999"/>
            <a:ext cx="8334375" cy="60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09600" y="0"/>
            <a:ext cx="787790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solidFill>
                  <a:srgbClr val="01247D"/>
                </a:solidFill>
                <a:latin typeface="Comic Sans MS" pitchFamily="66" charset="0"/>
              </a:rPr>
              <a:t>ER Diagram with Role Names and Structural</a:t>
            </a:r>
            <a:r>
              <a:rPr lang="en-US" sz="2400" dirty="0">
                <a:solidFill>
                  <a:srgbClr val="01247D"/>
                </a:solidFill>
                <a:latin typeface="Times" pitchFamily="18" charset="0"/>
              </a:rPr>
              <a:t> </a:t>
            </a:r>
            <a:r>
              <a:rPr lang="en-US" sz="2400" dirty="0">
                <a:solidFill>
                  <a:srgbClr val="01247D"/>
                </a:solidFill>
                <a:latin typeface="Comic Sans MS" pitchFamily="66" charset="0"/>
              </a:rPr>
              <a:t>Constraints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422031" y="5334000"/>
            <a:ext cx="231970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Company database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03385" y="2879725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165231" y="2879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85800" y="28797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969477" y="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Enhanced ER Model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492369" y="990601"/>
            <a:ext cx="7666892" cy="1873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88000"/>
              </a:lnSpc>
              <a:spcAft>
                <a:spcPts val="2400"/>
              </a:spcAft>
            </a:pPr>
            <a:endParaRPr lang="en-US" sz="2400">
              <a:solidFill>
                <a:srgbClr val="0000FE"/>
              </a:solidFill>
              <a:latin typeface="Times" pitchFamily="18" charset="0"/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Symbol" pitchFamily="18" charset="2"/>
              <a:buChar char="¨"/>
            </a:pPr>
            <a:endParaRPr lang="en-US" sz="2400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11015" y="1066801"/>
            <a:ext cx="8651631" cy="3570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/>
              <a:t>Subclasses, </a:t>
            </a:r>
            <a:r>
              <a:rPr lang="en-US" sz="2800" dirty="0" err="1" smtClean="0"/>
              <a:t>Superclasses</a:t>
            </a:r>
            <a:r>
              <a:rPr lang="en-US" sz="2800" dirty="0" smtClean="0"/>
              <a:t>, and Inheritance</a:t>
            </a:r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endParaRPr lang="en-US" sz="2800" dirty="0" smtClean="0"/>
          </a:p>
          <a:p>
            <a:pPr marL="290513" indent="-290513">
              <a:spcBef>
                <a:spcPts val="600"/>
              </a:spcBef>
              <a:buFont typeface="Symbol" pitchFamily="18" charset="2"/>
              <a:buChar char="¨"/>
            </a:pPr>
            <a:endParaRPr lang="en-US" sz="2800" dirty="0" smtClean="0"/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hlink"/>
                </a:solidFill>
              </a:rPr>
              <a:t> Specialization </a:t>
            </a:r>
            <a:endParaRPr lang="en-US" sz="2800" dirty="0">
              <a:solidFill>
                <a:schemeClr val="hlink"/>
              </a:solidFill>
            </a:endParaRP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Generalization</a:t>
            </a:r>
            <a:endParaRPr lang="en-US" sz="2800" dirty="0">
              <a:solidFill>
                <a:schemeClr val="hlink"/>
              </a:solidFill>
            </a:endParaRP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Aggregation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745523" y="2498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969477" y="7620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Specialization 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92369" y="990601"/>
            <a:ext cx="7666892" cy="1873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88000"/>
              </a:lnSpc>
              <a:spcAft>
                <a:spcPts val="2400"/>
              </a:spcAft>
            </a:pPr>
            <a:endParaRPr lang="en-US" sz="2400">
              <a:solidFill>
                <a:srgbClr val="0000FE"/>
              </a:solidFill>
              <a:latin typeface="Times" pitchFamily="18" charset="0"/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Symbol" pitchFamily="18" charset="2"/>
              <a:buChar char="¨"/>
            </a:pPr>
            <a:endParaRPr lang="en-US" sz="2400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11015" y="609601"/>
            <a:ext cx="8651631" cy="2303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Specialization is the process of defining a set of subclasses of an entity type (called the </a:t>
            </a:r>
            <a:r>
              <a:rPr lang="en-US" sz="2800" dirty="0" err="1">
                <a:solidFill>
                  <a:schemeClr val="hlink"/>
                </a:solidFill>
              </a:rPr>
              <a:t>superclass</a:t>
            </a:r>
            <a:r>
              <a:rPr lang="en-US" sz="2800" dirty="0">
                <a:solidFill>
                  <a:schemeClr val="hlink"/>
                </a:solidFill>
              </a:rPr>
              <a:t> of specialization) – support for “</a:t>
            </a:r>
            <a:r>
              <a:rPr lang="en-US" sz="2800" dirty="0">
                <a:solidFill>
                  <a:srgbClr val="FF0000"/>
                </a:solidFill>
              </a:rPr>
              <a:t>is-a</a:t>
            </a:r>
            <a:r>
              <a:rPr lang="en-US" sz="2800" dirty="0">
                <a:solidFill>
                  <a:schemeClr val="hlink"/>
                </a:solidFill>
              </a:rPr>
              <a:t>” relationship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For example set of subclasses {secretary, engineer, technician} of super class employee</a:t>
            </a:r>
            <a:endParaRPr lang="en-US" sz="2800" dirty="0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1053612" y="5386388"/>
            <a:ext cx="1552348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Secretary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459774" y="5386388"/>
            <a:ext cx="1712456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Technician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084277" y="5386388"/>
            <a:ext cx="1468672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Engineer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971800" y="2971801"/>
            <a:ext cx="112383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5011616" y="2819401"/>
            <a:ext cx="106324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Salary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4360985" y="3733801"/>
            <a:ext cx="1747723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112477" y="4038601"/>
            <a:ext cx="7473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SSN</a:t>
            </a:r>
            <a:endParaRPr lang="en-US" sz="2800">
              <a:solidFill>
                <a:srgbClr val="01247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2971800" y="2971800"/>
            <a:ext cx="914400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Oval 27"/>
          <p:cNvSpPr>
            <a:spLocks noChangeArrowheads="1"/>
          </p:cNvSpPr>
          <p:nvPr/>
        </p:nvSpPr>
        <p:spPr bwMode="auto">
          <a:xfrm>
            <a:off x="3042138" y="4038600"/>
            <a:ext cx="844062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2" name="Oval 28"/>
          <p:cNvSpPr>
            <a:spLocks noChangeArrowheads="1"/>
          </p:cNvSpPr>
          <p:nvPr/>
        </p:nvSpPr>
        <p:spPr bwMode="auto">
          <a:xfrm>
            <a:off x="4941277" y="28194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33" name="AutoShape 29"/>
          <p:cNvCxnSpPr>
            <a:cxnSpLocks noChangeShapeType="1"/>
            <a:stCxn id="149522" idx="1"/>
            <a:endCxn id="149524" idx="5"/>
          </p:cNvCxnSpPr>
          <p:nvPr/>
        </p:nvCxnSpPr>
        <p:spPr bwMode="auto">
          <a:xfrm rot="10800000">
            <a:off x="3752289" y="3427085"/>
            <a:ext cx="608696" cy="568326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49534" name="AutoShape 30"/>
          <p:cNvCxnSpPr>
            <a:cxnSpLocks noChangeShapeType="1"/>
            <a:stCxn id="149522" idx="1"/>
            <a:endCxn id="149531" idx="6"/>
          </p:cNvCxnSpPr>
          <p:nvPr/>
        </p:nvCxnSpPr>
        <p:spPr bwMode="auto">
          <a:xfrm rot="10800000" flipV="1">
            <a:off x="3886201" y="3995410"/>
            <a:ext cx="474785" cy="309889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49535" name="AutoShape 31"/>
          <p:cNvCxnSpPr>
            <a:cxnSpLocks noChangeShapeType="1"/>
            <a:stCxn id="149522" idx="0"/>
            <a:endCxn id="149532" idx="3"/>
          </p:cNvCxnSpPr>
          <p:nvPr/>
        </p:nvCxnSpPr>
        <p:spPr bwMode="auto">
          <a:xfrm rot="16200000" flipV="1">
            <a:off x="4940911" y="3439864"/>
            <a:ext cx="459116" cy="128757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5033596" y="4495801"/>
            <a:ext cx="3738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149537" name="Oval 33"/>
          <p:cNvSpPr>
            <a:spLocks noChangeArrowheads="1"/>
          </p:cNvSpPr>
          <p:nvPr/>
        </p:nvSpPr>
        <p:spPr bwMode="auto">
          <a:xfrm>
            <a:off x="4923692" y="4572000"/>
            <a:ext cx="562708" cy="4572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38" name="AutoShape 34"/>
          <p:cNvCxnSpPr>
            <a:cxnSpLocks noChangeShapeType="1"/>
            <a:stCxn id="149522" idx="2"/>
            <a:endCxn id="149537" idx="0"/>
          </p:cNvCxnSpPr>
          <p:nvPr/>
        </p:nvCxnSpPr>
        <p:spPr bwMode="auto">
          <a:xfrm rot="5400000">
            <a:off x="5062458" y="4399610"/>
            <a:ext cx="314979" cy="29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9" name="AutoShape 35"/>
          <p:cNvCxnSpPr>
            <a:cxnSpLocks noChangeShapeType="1"/>
            <a:stCxn id="149537" idx="2"/>
            <a:endCxn id="149514" idx="0"/>
          </p:cNvCxnSpPr>
          <p:nvPr/>
        </p:nvCxnSpPr>
        <p:spPr bwMode="auto">
          <a:xfrm rot="10800000" flipV="1">
            <a:off x="1829786" y="4800600"/>
            <a:ext cx="3093906" cy="58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40" name="AutoShape 36"/>
          <p:cNvCxnSpPr>
            <a:cxnSpLocks noChangeShapeType="1"/>
            <a:stCxn id="149537" idx="3"/>
            <a:endCxn id="149515" idx="0"/>
          </p:cNvCxnSpPr>
          <p:nvPr/>
        </p:nvCxnSpPr>
        <p:spPr bwMode="auto">
          <a:xfrm rot="5400000">
            <a:off x="4448980" y="4829268"/>
            <a:ext cx="424143" cy="6900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41" name="AutoShape 37"/>
          <p:cNvCxnSpPr>
            <a:cxnSpLocks noChangeShapeType="1"/>
            <a:stCxn id="149537" idx="5"/>
            <a:endCxn id="149516" idx="0"/>
          </p:cNvCxnSpPr>
          <p:nvPr/>
        </p:nvCxnSpPr>
        <p:spPr bwMode="auto">
          <a:xfrm rot="16200000" flipH="1">
            <a:off x="5899232" y="4467006"/>
            <a:ext cx="424143" cy="1414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351693" y="4648201"/>
            <a:ext cx="11149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Education</a:t>
            </a:r>
          </a:p>
        </p:txBody>
      </p:sp>
      <p:sp>
        <p:nvSpPr>
          <p:cNvPr id="149543" name="Oval 39"/>
          <p:cNvSpPr>
            <a:spLocks noChangeArrowheads="1"/>
          </p:cNvSpPr>
          <p:nvPr/>
        </p:nvSpPr>
        <p:spPr bwMode="auto">
          <a:xfrm>
            <a:off x="281354" y="45720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5039459" y="6069013"/>
            <a:ext cx="81214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Tgrade</a:t>
            </a:r>
          </a:p>
        </p:txBody>
      </p:sp>
      <p:sp>
        <p:nvSpPr>
          <p:cNvPr id="149545" name="Oval 41"/>
          <p:cNvSpPr>
            <a:spLocks noChangeArrowheads="1"/>
          </p:cNvSpPr>
          <p:nvPr/>
        </p:nvSpPr>
        <p:spPr bwMode="auto">
          <a:xfrm>
            <a:off x="4853354" y="59436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7193574" y="4495801"/>
            <a:ext cx="10510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EngrType</a:t>
            </a:r>
          </a:p>
        </p:txBody>
      </p:sp>
      <p:sp>
        <p:nvSpPr>
          <p:cNvPr id="149547" name="Oval 43"/>
          <p:cNvSpPr>
            <a:spLocks noChangeArrowheads="1"/>
          </p:cNvSpPr>
          <p:nvPr/>
        </p:nvSpPr>
        <p:spPr bwMode="auto">
          <a:xfrm>
            <a:off x="7117374" y="4370388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48" name="AutoShape 44"/>
          <p:cNvCxnSpPr>
            <a:cxnSpLocks noChangeShapeType="1"/>
            <a:stCxn id="149547" idx="4"/>
            <a:endCxn id="149516" idx="3"/>
          </p:cNvCxnSpPr>
          <p:nvPr/>
        </p:nvCxnSpPr>
        <p:spPr bwMode="auto">
          <a:xfrm rot="5400000">
            <a:off x="7244411" y="5212327"/>
            <a:ext cx="744210" cy="1271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49" name="AutoShape 45"/>
          <p:cNvCxnSpPr>
            <a:cxnSpLocks noChangeShapeType="1"/>
            <a:stCxn id="149515" idx="3"/>
            <a:endCxn id="149545" idx="0"/>
          </p:cNvCxnSpPr>
          <p:nvPr/>
        </p:nvCxnSpPr>
        <p:spPr bwMode="auto">
          <a:xfrm>
            <a:off x="5172230" y="5647998"/>
            <a:ext cx="243832" cy="2956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50" name="AutoShape 46"/>
          <p:cNvCxnSpPr>
            <a:cxnSpLocks noChangeShapeType="1"/>
            <a:stCxn id="149543" idx="4"/>
            <a:endCxn id="149514" idx="1"/>
          </p:cNvCxnSpPr>
          <p:nvPr/>
        </p:nvCxnSpPr>
        <p:spPr bwMode="auto">
          <a:xfrm rot="16200000" flipH="1">
            <a:off x="677538" y="5271924"/>
            <a:ext cx="542598" cy="209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51" name="AutoShape 47"/>
          <p:cNvSpPr>
            <a:spLocks/>
          </p:cNvSpPr>
          <p:nvPr/>
        </p:nvSpPr>
        <p:spPr bwMode="auto">
          <a:xfrm rot="-1500501">
            <a:off x="4466492" y="5029200"/>
            <a:ext cx="351692" cy="304800"/>
          </a:xfrm>
          <a:prstGeom prst="leftBracket">
            <a:avLst>
              <a:gd name="adj" fmla="val 43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52" name="AutoShape 48"/>
          <p:cNvSpPr>
            <a:spLocks/>
          </p:cNvSpPr>
          <p:nvPr/>
        </p:nvSpPr>
        <p:spPr bwMode="auto">
          <a:xfrm rot="91199">
            <a:off x="2848708" y="4991100"/>
            <a:ext cx="351692" cy="304800"/>
          </a:xfrm>
          <a:prstGeom prst="leftBracket">
            <a:avLst>
              <a:gd name="adj" fmla="val 43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53" name="AutoShape 49"/>
          <p:cNvSpPr>
            <a:spLocks/>
          </p:cNvSpPr>
          <p:nvPr/>
        </p:nvSpPr>
        <p:spPr bwMode="auto">
          <a:xfrm rot="-9733033">
            <a:off x="5767754" y="4953000"/>
            <a:ext cx="351692" cy="304800"/>
          </a:xfrm>
          <a:prstGeom prst="leftBracket">
            <a:avLst>
              <a:gd name="adj" fmla="val 43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253154" y="1736725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Generalization 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11015" y="914400"/>
            <a:ext cx="8651631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Suppress differences of different entity types, identify their common attributes, and generalize them into a super class</a:t>
            </a:r>
            <a:endParaRPr lang="en-US" sz="2800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921977" y="2133601"/>
            <a:ext cx="90762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Price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416669" y="2057401"/>
            <a:ext cx="138531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Number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4148504" y="2971801"/>
            <a:ext cx="1231171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Vehicle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2321170" y="2743201"/>
            <a:ext cx="65915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rgbClr val="0124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Vid</a:t>
            </a:r>
            <a:endParaRPr lang="en-US" sz="2800">
              <a:solidFill>
                <a:srgbClr val="01247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2813538" y="2133600"/>
            <a:ext cx="914400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2250831" y="2743200"/>
            <a:ext cx="844062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4448908" y="2057400"/>
            <a:ext cx="1125415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545" name="AutoShape 17"/>
          <p:cNvCxnSpPr>
            <a:cxnSpLocks noChangeShapeType="1"/>
            <a:stCxn id="150540" idx="1"/>
            <a:endCxn id="150542" idx="5"/>
          </p:cNvCxnSpPr>
          <p:nvPr/>
        </p:nvCxnSpPr>
        <p:spPr bwMode="auto">
          <a:xfrm rot="10800000">
            <a:off x="3594028" y="2588885"/>
            <a:ext cx="554477" cy="644526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50546" name="AutoShape 18"/>
          <p:cNvCxnSpPr>
            <a:cxnSpLocks noChangeShapeType="1"/>
            <a:endCxn id="150543" idx="6"/>
          </p:cNvCxnSpPr>
          <p:nvPr/>
        </p:nvCxnSpPr>
        <p:spPr bwMode="auto">
          <a:xfrm flipH="1" flipV="1">
            <a:off x="3112477" y="3009900"/>
            <a:ext cx="967154" cy="266700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cxnSp>
        <p:nvCxnSpPr>
          <p:cNvPr id="150547" name="AutoShape 19"/>
          <p:cNvCxnSpPr>
            <a:cxnSpLocks noChangeShapeType="1"/>
            <a:stCxn id="150540" idx="0"/>
            <a:endCxn id="150544" idx="3"/>
          </p:cNvCxnSpPr>
          <p:nvPr/>
        </p:nvCxnSpPr>
        <p:spPr bwMode="auto">
          <a:xfrm rot="16200000" flipV="1">
            <a:off x="4459348" y="2667058"/>
            <a:ext cx="459116" cy="150369"/>
          </a:xfrm>
          <a:prstGeom prst="straightConnector1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</p:cxn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1584081" y="4800601"/>
            <a:ext cx="671979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6224954" y="4572001"/>
            <a:ext cx="967124" cy="52322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Truck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511420" y="4468813"/>
            <a:ext cx="76495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</a:rPr>
              <a:t>Speed</a:t>
            </a:r>
          </a:p>
        </p:txBody>
      </p:sp>
      <p:sp>
        <p:nvSpPr>
          <p:cNvPr id="150566" name="Oval 38"/>
          <p:cNvSpPr>
            <a:spLocks noChangeArrowheads="1"/>
          </p:cNvSpPr>
          <p:nvPr/>
        </p:nvSpPr>
        <p:spPr bwMode="auto">
          <a:xfrm>
            <a:off x="492369" y="4343400"/>
            <a:ext cx="844062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1269023" y="4011613"/>
            <a:ext cx="12141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</a:rPr>
              <a:t>Passengers</a:t>
            </a:r>
          </a:p>
        </p:txBody>
      </p:sp>
      <p:sp>
        <p:nvSpPr>
          <p:cNvPr id="150568" name="Oval 40"/>
          <p:cNvSpPr>
            <a:spLocks noChangeArrowheads="1"/>
          </p:cNvSpPr>
          <p:nvPr/>
        </p:nvSpPr>
        <p:spPr bwMode="auto">
          <a:xfrm>
            <a:off x="1266092" y="3886200"/>
            <a:ext cx="1195754" cy="6858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5886451" y="3935413"/>
            <a:ext cx="6751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</a:rPr>
              <a:t>Axles</a:t>
            </a:r>
          </a:p>
        </p:txBody>
      </p:sp>
      <p:sp>
        <p:nvSpPr>
          <p:cNvPr id="150570" name="Oval 42"/>
          <p:cNvSpPr>
            <a:spLocks noChangeArrowheads="1"/>
          </p:cNvSpPr>
          <p:nvPr/>
        </p:nvSpPr>
        <p:spPr bwMode="auto">
          <a:xfrm>
            <a:off x="5838092" y="3810000"/>
            <a:ext cx="844062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6740769" y="3478213"/>
            <a:ext cx="9749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1247D"/>
                </a:solidFill>
              </a:rPr>
              <a:t>Tonnage</a:t>
            </a:r>
          </a:p>
        </p:txBody>
      </p:sp>
      <p:sp>
        <p:nvSpPr>
          <p:cNvPr id="150572" name="Oval 44"/>
          <p:cNvSpPr>
            <a:spLocks noChangeArrowheads="1"/>
          </p:cNvSpPr>
          <p:nvPr/>
        </p:nvSpPr>
        <p:spPr bwMode="auto">
          <a:xfrm>
            <a:off x="6611815" y="3352800"/>
            <a:ext cx="1195754" cy="6858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573" name="AutoShape 45"/>
          <p:cNvCxnSpPr>
            <a:cxnSpLocks noChangeShapeType="1"/>
            <a:stCxn id="150566" idx="5"/>
            <a:endCxn id="150563" idx="1"/>
          </p:cNvCxnSpPr>
          <p:nvPr/>
        </p:nvCxnSpPr>
        <p:spPr bwMode="auto">
          <a:xfrm rot="16200000" flipH="1">
            <a:off x="1266688" y="4744818"/>
            <a:ext cx="263526" cy="3712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74" name="AutoShape 46"/>
          <p:cNvCxnSpPr>
            <a:cxnSpLocks noChangeShapeType="1"/>
            <a:stCxn id="150568" idx="4"/>
            <a:endCxn id="150563" idx="0"/>
          </p:cNvCxnSpPr>
          <p:nvPr/>
        </p:nvCxnSpPr>
        <p:spPr bwMode="auto">
          <a:xfrm rot="16200000" flipH="1">
            <a:off x="1777720" y="4658249"/>
            <a:ext cx="228601" cy="561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75" name="AutoShape 47"/>
          <p:cNvCxnSpPr>
            <a:cxnSpLocks noChangeShapeType="1"/>
            <a:stCxn id="150570" idx="4"/>
            <a:endCxn id="150564" idx="0"/>
          </p:cNvCxnSpPr>
          <p:nvPr/>
        </p:nvCxnSpPr>
        <p:spPr bwMode="auto">
          <a:xfrm rot="16200000" flipH="1">
            <a:off x="6370019" y="4233503"/>
            <a:ext cx="228601" cy="4483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76" name="AutoShape 48"/>
          <p:cNvCxnSpPr>
            <a:cxnSpLocks noChangeShapeType="1"/>
            <a:stCxn id="150572" idx="4"/>
            <a:endCxn id="150564" idx="0"/>
          </p:cNvCxnSpPr>
          <p:nvPr/>
        </p:nvCxnSpPr>
        <p:spPr bwMode="auto">
          <a:xfrm rot="5400000">
            <a:off x="6692404" y="4054712"/>
            <a:ext cx="533401" cy="5011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77" name="Text Box 49"/>
          <p:cNvSpPr txBox="1">
            <a:spLocks noChangeArrowheads="1"/>
          </p:cNvSpPr>
          <p:nvPr/>
        </p:nvSpPr>
        <p:spPr bwMode="auto">
          <a:xfrm>
            <a:off x="4136781" y="4114801"/>
            <a:ext cx="3738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247D"/>
                </a:solidFill>
              </a:rPr>
              <a:t>d</a:t>
            </a:r>
          </a:p>
        </p:txBody>
      </p:sp>
      <p:sp>
        <p:nvSpPr>
          <p:cNvPr id="150578" name="Oval 50"/>
          <p:cNvSpPr>
            <a:spLocks noChangeArrowheads="1"/>
          </p:cNvSpPr>
          <p:nvPr/>
        </p:nvSpPr>
        <p:spPr bwMode="auto">
          <a:xfrm>
            <a:off x="4079631" y="4114800"/>
            <a:ext cx="492369" cy="533400"/>
          </a:xfrm>
          <a:prstGeom prst="ellipse">
            <a:avLst/>
          </a:prstGeom>
          <a:noFill/>
          <a:ln w="38100">
            <a:solidFill>
              <a:srgbClr val="0124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579" name="AutoShape 51"/>
          <p:cNvCxnSpPr>
            <a:cxnSpLocks noChangeShapeType="1"/>
            <a:stCxn id="150540" idx="2"/>
            <a:endCxn id="150578" idx="0"/>
          </p:cNvCxnSpPr>
          <p:nvPr/>
        </p:nvCxnSpPr>
        <p:spPr bwMode="auto">
          <a:xfrm rot="5400000">
            <a:off x="4235064" y="3585773"/>
            <a:ext cx="619779" cy="4382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80" name="AutoShape 52"/>
          <p:cNvCxnSpPr>
            <a:cxnSpLocks noChangeShapeType="1"/>
            <a:stCxn id="150563" idx="3"/>
            <a:endCxn id="150578" idx="3"/>
          </p:cNvCxnSpPr>
          <p:nvPr/>
        </p:nvCxnSpPr>
        <p:spPr bwMode="auto">
          <a:xfrm flipV="1">
            <a:off x="2256060" y="4570085"/>
            <a:ext cx="1895677" cy="4921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81" name="AutoShape 53"/>
          <p:cNvCxnSpPr>
            <a:cxnSpLocks noChangeShapeType="1"/>
          </p:cNvCxnSpPr>
          <p:nvPr/>
        </p:nvCxnSpPr>
        <p:spPr bwMode="auto">
          <a:xfrm>
            <a:off x="4501661" y="4572000"/>
            <a:ext cx="1707174" cy="261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82" name="AutoShape 54"/>
          <p:cNvSpPr>
            <a:spLocks/>
          </p:cNvSpPr>
          <p:nvPr/>
        </p:nvSpPr>
        <p:spPr bwMode="auto">
          <a:xfrm rot="-1179626">
            <a:off x="2813539" y="4724400"/>
            <a:ext cx="351692" cy="342900"/>
          </a:xfrm>
          <a:prstGeom prst="leftBracket">
            <a:avLst>
              <a:gd name="adj" fmla="val 43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84" name="AutoShape 56"/>
          <p:cNvSpPr>
            <a:spLocks/>
          </p:cNvSpPr>
          <p:nvPr/>
        </p:nvSpPr>
        <p:spPr bwMode="auto">
          <a:xfrm rot="-9710489">
            <a:off x="5398477" y="4514850"/>
            <a:ext cx="351692" cy="342900"/>
          </a:xfrm>
          <a:prstGeom prst="leftBracket">
            <a:avLst>
              <a:gd name="adj" fmla="val 437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81354" y="196851"/>
            <a:ext cx="8510954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Constraints on Specialization &amp; Generalization 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81354" y="2057401"/>
            <a:ext cx="8651631" cy="22929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3200">
                <a:solidFill>
                  <a:schemeClr val="hlink"/>
                </a:solidFill>
              </a:rPr>
              <a:t>Disjoint, Total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3200">
                <a:solidFill>
                  <a:schemeClr val="hlink"/>
                </a:solidFill>
              </a:rPr>
              <a:t>Disjoint, Partial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3200">
                <a:solidFill>
                  <a:schemeClr val="hlink"/>
                </a:solidFill>
              </a:rPr>
              <a:t>Overlapping, Total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3200">
                <a:solidFill>
                  <a:schemeClr val="hlink"/>
                </a:solidFill>
              </a:rPr>
              <a:t>Overlapping, Partial</a:t>
            </a:r>
            <a:endParaRPr lang="en-US" sz="32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24124"/>
            <a:ext cx="7848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657600" y="3200400"/>
            <a:ext cx="1888005" cy="84734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352800"/>
            <a:ext cx="14478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14478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34406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urier New" pitchFamily="49" charset="0"/>
                <a:cs typeface="Arial" pitchFamily="34" charset="0"/>
              </a:rPr>
              <a:t>Faculty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3200" y="34290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urier New" pitchFamily="49" charset="0"/>
                <a:cs typeface="Arial" pitchFamily="34" charset="0"/>
              </a:rPr>
              <a:t>Course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34290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Arial" pitchFamily="34" charset="0"/>
              </a:rPr>
              <a:t>Teaches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1768808" y="3873583"/>
            <a:ext cx="549608" cy="62221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19200" y="4495800"/>
            <a:ext cx="916013" cy="515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Entity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890416" y="3873583"/>
            <a:ext cx="272384" cy="85081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781800" y="4876800"/>
            <a:ext cx="916013" cy="515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Entity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3276600" y="3619500"/>
            <a:ext cx="381000" cy="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7" idx="1"/>
          </p:cNvCxnSpPr>
          <p:nvPr/>
        </p:nvCxnSpPr>
        <p:spPr>
          <a:xfrm flipV="1">
            <a:off x="5545605" y="3619500"/>
            <a:ext cx="778995" cy="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251905" y="3659364"/>
            <a:ext cx="749095" cy="96726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772400" y="4648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8600" y="3886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066800" y="3735564"/>
            <a:ext cx="1155905" cy="4554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659213" y="3939697"/>
            <a:ext cx="549608" cy="103740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H="1" flipV="1">
            <a:off x="4621027" y="3733800"/>
            <a:ext cx="732810" cy="103627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43200" y="4909224"/>
            <a:ext cx="1648824" cy="5170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Relationship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4941632" y="4701064"/>
            <a:ext cx="1648824" cy="8292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Relationship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381000" y="2057400"/>
            <a:ext cx="2078754" cy="521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Faculty_Name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2138746" y="2536669"/>
            <a:ext cx="223453" cy="816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2133600" y="1600200"/>
            <a:ext cx="1905000" cy="521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Department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2667000" y="2133600"/>
            <a:ext cx="38100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724400" y="2209800"/>
            <a:ext cx="2078754" cy="521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Course_No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 flipV="1">
            <a:off x="6096000" y="2666999"/>
            <a:ext cx="761998" cy="6857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62600" y="1371600"/>
            <a:ext cx="2133600" cy="521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itchFamily="49" charset="0"/>
                <a:cs typeface="Arial" pitchFamily="34" charset="0"/>
              </a:rPr>
              <a:t>Course_Name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 flipV="1">
            <a:off x="6705600" y="1905000"/>
            <a:ext cx="4572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6934200" y="1981200"/>
            <a:ext cx="2209800" cy="52153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itchFamily="49" charset="0"/>
                <a:cs typeface="Arial" pitchFamily="34" charset="0"/>
              </a:rPr>
              <a:t>Credit_hours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7391400" y="2514600"/>
            <a:ext cx="5334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 flipV="1">
            <a:off x="1128405" y="1600200"/>
            <a:ext cx="90795" cy="381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85800" y="1219200"/>
            <a:ext cx="1282418" cy="4140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Attribute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2209800" y="12192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Attribute Name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1447800" y="1523999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3" grpId="0"/>
      <p:bldP spid="4" grpId="0"/>
      <p:bldP spid="5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Aggregation 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11015" y="914400"/>
            <a:ext cx="8651631" cy="1449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Aggregation is an abstraction concept for building composite objects from their component objects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Support for “</a:t>
            </a:r>
            <a:r>
              <a:rPr lang="en-US" sz="2800" dirty="0">
                <a:solidFill>
                  <a:srgbClr val="FF0000"/>
                </a:solidFill>
              </a:rPr>
              <a:t>is part of</a:t>
            </a:r>
            <a:r>
              <a:rPr lang="en-US" sz="2800" dirty="0">
                <a:solidFill>
                  <a:schemeClr val="hlink"/>
                </a:solidFill>
              </a:rPr>
              <a:t>” relationship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1248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Aggregation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55419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914400"/>
            <a:ext cx="2498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dirty="0">
                <a:solidFill>
                  <a:srgbClr val="01247D"/>
                </a:solidFill>
                <a:latin typeface="Comic Sans MS" pitchFamily="66" charset="0"/>
              </a:rPr>
              <a:t>Aggregation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Modeling of UNION Types Using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800"/>
              </a:spcBef>
              <a:buClr>
                <a:srgbClr val="800000"/>
              </a:buClr>
              <a:buSzPct val="100000"/>
              <a:defRPr/>
            </a:pPr>
            <a:r>
              <a:rPr lang="en-US" sz="2400" b="1" dirty="0" smtClean="0"/>
              <a:t>Union type </a:t>
            </a:r>
            <a:r>
              <a:rPr lang="en-US" sz="2400" dirty="0" smtClean="0"/>
              <a:t>or a </a:t>
            </a:r>
            <a:r>
              <a:rPr lang="en-US" sz="2400" b="1" dirty="0" smtClean="0"/>
              <a:t>category</a:t>
            </a:r>
          </a:p>
          <a:p>
            <a:pPr lvl="1">
              <a:defRPr/>
            </a:pPr>
            <a:r>
              <a:rPr lang="en-US" sz="2400" dirty="0" smtClean="0"/>
              <a:t>Represents a single superclass/subclass relationship with more than one superclass</a:t>
            </a:r>
          </a:p>
          <a:p>
            <a:pPr lvl="1">
              <a:defRPr/>
            </a:pPr>
            <a:r>
              <a:rPr lang="en-US" sz="2400" dirty="0" smtClean="0"/>
              <a:t>Subclass represents a collection of objects that is a subset of the UNION of distinct entity types</a:t>
            </a:r>
          </a:p>
          <a:p>
            <a:pPr lvl="1">
              <a:defRPr/>
            </a:pPr>
            <a:r>
              <a:rPr lang="en-US" sz="2400" dirty="0" smtClean="0"/>
              <a:t>Attribute inheritance works more selectively</a:t>
            </a:r>
          </a:p>
          <a:p>
            <a:pPr lvl="1">
              <a:defRPr/>
            </a:pPr>
            <a:r>
              <a:rPr lang="en-US" sz="2400" dirty="0" smtClean="0"/>
              <a:t>Category can be </a:t>
            </a:r>
            <a:r>
              <a:rPr lang="en-US" sz="2400" b="1" dirty="0" smtClean="0"/>
              <a:t>total</a:t>
            </a:r>
            <a:r>
              <a:rPr lang="en-US" sz="2400" dirty="0" smtClean="0"/>
              <a:t> or </a:t>
            </a:r>
            <a:r>
              <a:rPr lang="en-US" sz="2400" b="1" dirty="0" smtClean="0"/>
              <a:t>partial</a:t>
            </a:r>
          </a:p>
          <a:p>
            <a:pPr>
              <a:defRPr/>
            </a:pPr>
            <a:r>
              <a:rPr lang="en-US" sz="2800" dirty="0" smtClean="0"/>
              <a:t>Some modeling methodologies do not have union types</a:t>
            </a:r>
            <a:endParaRPr 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01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969477" y="196851"/>
            <a:ext cx="5978769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Data Abstraction &amp; Knowledge Representation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11015" y="1524000"/>
            <a:ext cx="8651631" cy="288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Apply abstraction process to identify common properties – while disregarding insignificant differences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Provide concepts, constraints, operations, and languages for defining data and representing knowledge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KR broader than data models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KR includes reasoning mechanisms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969477" y="196851"/>
            <a:ext cx="5978769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Abstraction Concepts in SDMs &amp; KR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11015" y="1524000"/>
            <a:ext cx="8651631" cy="3416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Classification and Instantiation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Define object classes – ‘IS-AN-INSTANCE-OF’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Identification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Classes and objects are made uniquely identifiable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To distinguish among database objects and classes and relate database objects to their real-world counterparts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969477" y="196851"/>
            <a:ext cx="5978769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Abstraction Concepts in SDMs &amp; KR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11015" y="1524000"/>
            <a:ext cx="8651631" cy="288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Specialization &amp; Generalization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Aggregation &amp; Association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Aggregation builds composite/complex objects – models ‘IS-PART-OF’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Association relates objects from independent classes – models ‘IS-ASSOCIATED-WITH’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Ontology &amp; Semantic Web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11015" y="1524000"/>
            <a:ext cx="8651631" cy="474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Ontology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Is similar to a conceptual schema, but with more knowledge, rules, and exceptions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‘Specification of Conceptualization’ – includes both specification &amp; conceptualization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Semantic Web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/>
              <a:t>Attempts to create knowledge representation models to allow meaningful information exchange and search among machines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endParaRPr lang="en-US" sz="2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25416" y="0"/>
            <a:ext cx="75262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Example: COMPANY Database</a:t>
            </a:r>
            <a:endParaRPr lang="en-US" sz="2400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018585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</a:rPr>
              <a:t>Requirements for the Company Database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/>
              <a:t>The company is organized into Departments. Each department has a name, number, and an employee who manages the department. We keep track of the start date if the department has a manager. A department may have several locations.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/>
              <a:t>Each department controls a number of Projects. Each project has a name, number, and is located at a single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969477" y="196850"/>
            <a:ext cx="5978769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Examples of Ontology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251438" y="1177925"/>
            <a:ext cx="18473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0"/>
          </a:p>
          <a:p>
            <a:endParaRPr lang="en-US" sz="1800" b="0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11015" y="1524000"/>
            <a:ext cx="8651631" cy="4708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Thesaurus – dictionary – glossary: </a:t>
            </a:r>
            <a:r>
              <a:rPr lang="en-US" sz="2800"/>
              <a:t>describes relationships between words  that represent various concepts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Taxonomy:</a:t>
            </a:r>
            <a:r>
              <a:rPr lang="en-US" sz="2800"/>
              <a:t> how concepts of particular area of knowledge are related using structure similar to specialization &amp; generalization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Database Schema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>
                <a:solidFill>
                  <a:schemeClr val="hlink"/>
                </a:solidFill>
              </a:rPr>
              <a:t>Logic theory</a:t>
            </a:r>
            <a:r>
              <a:rPr lang="en-US" sz="2800"/>
              <a:t>: propositional logic – predicate calculus, frames, etc.</a:t>
            </a:r>
          </a:p>
          <a:p>
            <a:pPr marL="858838" lvl="1" indent="-290513" algn="l">
              <a:spcBef>
                <a:spcPts val="600"/>
              </a:spcBef>
              <a:buFont typeface="Symbol" pitchFamily="18" charset="2"/>
              <a:buChar char="¨"/>
            </a:pPr>
            <a:endParaRPr 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25416" y="0"/>
            <a:ext cx="752621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>
                <a:solidFill>
                  <a:srgbClr val="01247D"/>
                </a:solidFill>
                <a:latin typeface="Comic Sans MS" pitchFamily="66" charset="0"/>
              </a:rPr>
              <a:t>Example: COMPANY Database</a:t>
            </a:r>
            <a:endParaRPr lang="en-US" sz="2400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18585" cy="5016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</a:rPr>
              <a:t>Requirements for the Company Database</a:t>
            </a:r>
          </a:p>
          <a:p>
            <a:pPr marL="738188" lvl="1" indent="-2778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We store each </a:t>
            </a:r>
            <a:r>
              <a:rPr lang="en-US" sz="2400" dirty="0" smtClean="0">
                <a:solidFill>
                  <a:srgbClr val="FF0000"/>
                </a:solidFill>
              </a:rPr>
              <a:t>Employee</a:t>
            </a:r>
            <a:r>
              <a:rPr lang="en-US" sz="2400" dirty="0" smtClean="0"/>
              <a:t>’s </a:t>
            </a:r>
            <a:r>
              <a:rPr lang="en-US" sz="2400" dirty="0"/>
              <a:t>social security number, name, addresses, salary, </a:t>
            </a:r>
            <a:r>
              <a:rPr lang="en-US" sz="2400" dirty="0" smtClean="0"/>
              <a:t>sex (gender), </a:t>
            </a:r>
            <a:r>
              <a:rPr lang="en-US" sz="2400" dirty="0"/>
              <a:t>and birth date. Each employee works for one </a:t>
            </a:r>
            <a:r>
              <a:rPr lang="en-US" sz="2400" dirty="0">
                <a:solidFill>
                  <a:srgbClr val="FF0000"/>
                </a:solidFill>
              </a:rPr>
              <a:t>department</a:t>
            </a:r>
            <a:r>
              <a:rPr lang="en-US" sz="2400" dirty="0"/>
              <a:t> but may work on several </a:t>
            </a:r>
            <a:r>
              <a:rPr lang="en-US" sz="2400" dirty="0">
                <a:solidFill>
                  <a:srgbClr val="FF0000"/>
                </a:solidFill>
              </a:rPr>
              <a:t>projects</a:t>
            </a:r>
            <a:r>
              <a:rPr lang="en-US" sz="2400" dirty="0"/>
              <a:t>. We keep track of the number of hours per week that an employee currently works on each project. We also keep track of the direct supervisor of each employee.</a:t>
            </a:r>
          </a:p>
          <a:p>
            <a:pPr marL="738188" lvl="1" indent="-2778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400" dirty="0"/>
              <a:t>Each employee may have a number of </a:t>
            </a:r>
            <a:r>
              <a:rPr lang="en-US" sz="2400" dirty="0">
                <a:solidFill>
                  <a:srgbClr val="FF0000"/>
                </a:solidFill>
              </a:rPr>
              <a:t>Dependents</a:t>
            </a:r>
            <a:r>
              <a:rPr lang="en-US" sz="2400" dirty="0"/>
              <a:t>. For each dependent, we keep their name, </a:t>
            </a:r>
            <a:r>
              <a:rPr lang="en-US" sz="2400" dirty="0" smtClean="0"/>
              <a:t>sex, </a:t>
            </a:r>
            <a:r>
              <a:rPr lang="en-US" sz="2400" dirty="0" err="1"/>
              <a:t>birthdate</a:t>
            </a:r>
            <a:r>
              <a:rPr lang="en-US" sz="2400" dirty="0"/>
              <a:t>, and relationship to the employee.</a:t>
            </a:r>
          </a:p>
          <a:p>
            <a:pPr algn="l">
              <a:spcBef>
                <a:spcPts val="600"/>
              </a:spcBef>
              <a:buFont typeface="Symbol" pitchFamily="18" charset="2"/>
              <a:buNone/>
            </a:pPr>
            <a:endParaRPr lang="en-US" dirty="0" smtClean="0"/>
          </a:p>
          <a:p>
            <a:pPr algn="l">
              <a:spcBef>
                <a:spcPts val="600"/>
              </a:spcBef>
              <a:buFont typeface="Symbol" pitchFamily="18" charset="2"/>
              <a:buNone/>
            </a:pPr>
            <a:r>
              <a:rPr lang="en-US" dirty="0" smtClean="0"/>
              <a:t>Check </a:t>
            </a:r>
            <a:r>
              <a:rPr lang="en-US" dirty="0"/>
              <a:t>last two slides for the ER Model for Company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ER model describes data as: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 Entities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 Relationships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 Attributes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 Model</a:t>
            </a: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03385" y="6248400"/>
            <a:ext cx="1899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165231" y="6248400"/>
            <a:ext cx="281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xfrm>
            <a:off x="1195754" y="152400"/>
            <a:ext cx="7174523" cy="457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01247D"/>
                </a:solidFill>
                <a:latin typeface="Comic Sans MS" pitchFamily="66" charset="0"/>
              </a:rPr>
              <a:t>Entities and Attributes</a:t>
            </a:r>
            <a:endParaRPr lang="en-US" b="1">
              <a:solidFill>
                <a:srgbClr val="0000FE"/>
              </a:solidFill>
              <a:latin typeface="Times" pitchFamily="18" charset="0"/>
            </a:endParaRPr>
          </a:p>
        </p:txBody>
      </p:sp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304800" y="1371600"/>
            <a:ext cx="8253046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Entities</a:t>
            </a:r>
            <a:r>
              <a:rPr lang="en-US" sz="2800" dirty="0">
                <a:solidFill>
                  <a:srgbClr val="000000"/>
                </a:solidFill>
              </a:rPr>
              <a:t> are </a:t>
            </a:r>
            <a:r>
              <a:rPr lang="en-US" sz="2800" u="sng" dirty="0">
                <a:solidFill>
                  <a:schemeClr val="hlink"/>
                </a:solidFill>
              </a:rPr>
              <a:t>specific</a:t>
            </a:r>
            <a:r>
              <a:rPr lang="en-US" sz="2800" dirty="0">
                <a:solidFill>
                  <a:schemeClr val="hlink"/>
                </a:solidFill>
              </a:rPr>
              <a:t> objects or things</a:t>
            </a:r>
            <a:r>
              <a:rPr lang="en-US" sz="2800" dirty="0">
                <a:solidFill>
                  <a:srgbClr val="000000"/>
                </a:solidFill>
              </a:rPr>
              <a:t> in the mini world that are represented in the database; for example the Employee </a:t>
            </a:r>
            <a:r>
              <a:rPr lang="en-US" sz="2800" dirty="0">
                <a:solidFill>
                  <a:schemeClr val="hlink"/>
                </a:solidFill>
              </a:rPr>
              <a:t>John Smith</a:t>
            </a:r>
            <a:r>
              <a:rPr lang="en-US" sz="2800" dirty="0">
                <a:solidFill>
                  <a:srgbClr val="000000"/>
                </a:solidFill>
              </a:rPr>
              <a:t>, the </a:t>
            </a:r>
            <a:r>
              <a:rPr lang="en-US" sz="2800" dirty="0">
                <a:solidFill>
                  <a:schemeClr val="hlink"/>
                </a:solidFill>
              </a:rPr>
              <a:t>Research</a:t>
            </a:r>
            <a:r>
              <a:rPr lang="en-US" sz="2800" dirty="0">
                <a:solidFill>
                  <a:srgbClr val="000000"/>
                </a:solidFill>
              </a:rPr>
              <a:t> Department, the </a:t>
            </a:r>
            <a:r>
              <a:rPr lang="en-US" sz="2800" dirty="0">
                <a:solidFill>
                  <a:schemeClr val="hlink"/>
                </a:solidFill>
              </a:rPr>
              <a:t>Database</a:t>
            </a:r>
            <a:r>
              <a:rPr lang="en-US" sz="2800" dirty="0">
                <a:solidFill>
                  <a:srgbClr val="000000"/>
                </a:solidFill>
              </a:rPr>
              <a:t> Project.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>
                <a:solidFill>
                  <a:schemeClr val="hlink"/>
                </a:solidFill>
              </a:rPr>
              <a:t>Attributes</a:t>
            </a:r>
            <a:r>
              <a:rPr lang="en-US" sz="2800" dirty="0"/>
              <a:t> are properties used to describe an entity; for example, an Employee entity may have a </a:t>
            </a:r>
            <a:r>
              <a:rPr lang="en-US" sz="2800" dirty="0">
                <a:solidFill>
                  <a:schemeClr val="hlink"/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hlink"/>
                </a:solidFill>
              </a:rPr>
              <a:t>ID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hlink"/>
                </a:solidFill>
              </a:rPr>
              <a:t>Address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hlink"/>
                </a:solidFill>
              </a:rPr>
              <a:t>Sex (Gender)</a:t>
            </a:r>
            <a:r>
              <a:rPr lang="en-US" sz="2800" dirty="0" smtClean="0"/>
              <a:t>, </a:t>
            </a:r>
            <a:r>
              <a:rPr lang="en-US" sz="2800" dirty="0" err="1">
                <a:solidFill>
                  <a:schemeClr val="hlink"/>
                </a:solidFill>
              </a:rPr>
              <a:t>BirthDate</a:t>
            </a:r>
            <a:r>
              <a:rPr lang="en-US" sz="2800" dirty="0"/>
              <a:t>.</a:t>
            </a:r>
          </a:p>
          <a:p>
            <a:pPr marL="290513" indent="-290513" algn="l">
              <a:spcBef>
                <a:spcPts val="600"/>
              </a:spcBef>
              <a:buFont typeface="Symbol" pitchFamily="18" charset="2"/>
              <a:buChar char="¨"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hlink"/>
                </a:solidFill>
              </a:rPr>
              <a:t>specific entity</a:t>
            </a:r>
            <a:r>
              <a:rPr lang="en-US" sz="2800" dirty="0"/>
              <a:t> will have </a:t>
            </a:r>
            <a:r>
              <a:rPr lang="en-US" sz="2800" dirty="0">
                <a:solidFill>
                  <a:schemeClr val="hlink"/>
                </a:solidFill>
              </a:rPr>
              <a:t>a value</a:t>
            </a:r>
            <a:r>
              <a:rPr lang="en-US" sz="2800" dirty="0"/>
              <a:t> for each of its </a:t>
            </a:r>
            <a:r>
              <a:rPr lang="en-US" sz="2800" dirty="0">
                <a:solidFill>
                  <a:schemeClr val="hlink"/>
                </a:solidFill>
              </a:rPr>
              <a:t>attributes</a:t>
            </a:r>
            <a:r>
              <a:rPr lang="en-US" sz="2800" dirty="0"/>
              <a:t>.</a:t>
            </a:r>
            <a:endParaRPr lang="en-US" sz="24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2897</Words>
  <Application>Microsoft Office PowerPoint</Application>
  <PresentationFormat>On-screen Show (4:3)</PresentationFormat>
  <Paragraphs>528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Bitmap Image</vt:lpstr>
      <vt:lpstr>Document</vt:lpstr>
      <vt:lpstr>Slide 1</vt:lpstr>
      <vt:lpstr>Slide 2</vt:lpstr>
      <vt:lpstr>Slide 3</vt:lpstr>
      <vt:lpstr>ER modeling tools</vt:lpstr>
      <vt:lpstr>Entity Relationship Model </vt:lpstr>
      <vt:lpstr>Slide 6</vt:lpstr>
      <vt:lpstr>Slide 7</vt:lpstr>
      <vt:lpstr>ER Model</vt:lpstr>
      <vt:lpstr>Entities and Attributes</vt:lpstr>
      <vt:lpstr>Value Sets (or domain of values)</vt:lpstr>
      <vt:lpstr>Slide 11</vt:lpstr>
      <vt:lpstr>Slide 12</vt:lpstr>
      <vt:lpstr>Slide 13</vt:lpstr>
      <vt:lpstr>           Car Entity Type</vt:lpstr>
      <vt:lpstr>Slide 15</vt:lpstr>
      <vt:lpstr>Slide 16</vt:lpstr>
      <vt:lpstr>Slide 17</vt:lpstr>
      <vt:lpstr>NULL values</vt:lpstr>
      <vt:lpstr>Complex Attribute</vt:lpstr>
      <vt:lpstr>Slide 20</vt:lpstr>
      <vt:lpstr>Slide 21</vt:lpstr>
      <vt:lpstr>Slide 22</vt:lpstr>
      <vt:lpstr>Slide 23</vt:lpstr>
      <vt:lpstr>Relationship type and instances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ER-diagram Notation </vt:lpstr>
      <vt:lpstr>Slide 44</vt:lpstr>
      <vt:lpstr>Slide 45</vt:lpstr>
      <vt:lpstr>Slide 46</vt:lpstr>
      <vt:lpstr>Slide 47</vt:lpstr>
      <vt:lpstr>Slide 48</vt:lpstr>
      <vt:lpstr>Overlapping</vt:lpstr>
      <vt:lpstr>Slide 50</vt:lpstr>
      <vt:lpstr>Slide 51</vt:lpstr>
      <vt:lpstr>Slide 52</vt:lpstr>
      <vt:lpstr>Modeling of UNION Types Using Categories</vt:lpstr>
      <vt:lpstr>Union Type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Perspectives on IT Education and Research Programs in India</dc:title>
  <dc:creator>Kamal Karlapalem</dc:creator>
  <cp:lastModifiedBy>Radha Krishna</cp:lastModifiedBy>
  <cp:revision>50</cp:revision>
  <dcterms:created xsi:type="dcterms:W3CDTF">2006-08-16T00:00:00Z</dcterms:created>
  <dcterms:modified xsi:type="dcterms:W3CDTF">2014-08-23T02:48:20Z</dcterms:modified>
</cp:coreProperties>
</file>