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6"/>
  </p:notesMasterIdLst>
  <p:handoutMasterIdLst>
    <p:handoutMasterId r:id="rId77"/>
  </p:handoutMasterIdLst>
  <p:sldIdLst>
    <p:sldId id="307" r:id="rId2"/>
    <p:sldId id="335" r:id="rId3"/>
    <p:sldId id="382" r:id="rId4"/>
    <p:sldId id="379" r:id="rId5"/>
    <p:sldId id="381" r:id="rId6"/>
    <p:sldId id="378" r:id="rId7"/>
    <p:sldId id="330" r:id="rId8"/>
    <p:sldId id="331" r:id="rId9"/>
    <p:sldId id="329" r:id="rId10"/>
    <p:sldId id="336" r:id="rId11"/>
    <p:sldId id="334" r:id="rId12"/>
    <p:sldId id="292" r:id="rId13"/>
    <p:sldId id="328" r:id="rId14"/>
    <p:sldId id="311" r:id="rId15"/>
    <p:sldId id="308" r:id="rId16"/>
    <p:sldId id="312" r:id="rId17"/>
    <p:sldId id="257" r:id="rId18"/>
    <p:sldId id="309" r:id="rId19"/>
    <p:sldId id="293" r:id="rId20"/>
    <p:sldId id="294" r:id="rId21"/>
    <p:sldId id="295" r:id="rId22"/>
    <p:sldId id="296" r:id="rId23"/>
    <p:sldId id="323" r:id="rId24"/>
    <p:sldId id="386" r:id="rId25"/>
    <p:sldId id="298" r:id="rId26"/>
    <p:sldId id="299" r:id="rId27"/>
    <p:sldId id="300" r:id="rId28"/>
    <p:sldId id="313" r:id="rId29"/>
    <p:sldId id="301" r:id="rId30"/>
    <p:sldId id="385" r:id="rId31"/>
    <p:sldId id="338" r:id="rId32"/>
    <p:sldId id="339" r:id="rId33"/>
    <p:sldId id="340" r:id="rId34"/>
    <p:sldId id="341" r:id="rId35"/>
    <p:sldId id="342" r:id="rId36"/>
    <p:sldId id="343" r:id="rId37"/>
    <p:sldId id="344" r:id="rId38"/>
    <p:sldId id="345" r:id="rId39"/>
    <p:sldId id="346" r:id="rId40"/>
    <p:sldId id="347" r:id="rId41"/>
    <p:sldId id="348" r:id="rId42"/>
    <p:sldId id="387"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84" r:id="rId70"/>
    <p:sldId id="375" r:id="rId71"/>
    <p:sldId id="376" r:id="rId72"/>
    <p:sldId id="327" r:id="rId73"/>
    <p:sldId id="326" r:id="rId74"/>
    <p:sldId id="325" r:id="rId75"/>
  </p:sldIdLst>
  <p:sldSz cx="9906000" cy="6858000" type="A4"/>
  <p:notesSz cx="7104063" cy="102346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1pPr>
    <a:lvl2pPr marL="457200" algn="ctr"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2pPr>
    <a:lvl3pPr marL="914400" algn="ctr"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3pPr>
    <a:lvl4pPr marL="1371600" algn="ctr"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4pPr>
    <a:lvl5pPr marL="1828800" algn="ctr"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Narrow"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9234DB"/>
    <a:srgbClr val="01247D"/>
    <a:srgbClr val="6C3488"/>
    <a:srgbClr val="B50069"/>
    <a:srgbClr val="BC3700"/>
    <a:srgbClr val="7144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49" autoAdjust="0"/>
    <p:restoredTop sz="90929"/>
  </p:normalViewPr>
  <p:slideViewPr>
    <p:cSldViewPr>
      <p:cViewPr varScale="1">
        <p:scale>
          <a:sx n="66" d="100"/>
          <a:sy n="66" d="100"/>
        </p:scale>
        <p:origin x="-1098"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938"/>
    </p:cViewPr>
  </p:sorterViewPr>
  <p:notesViewPr>
    <p:cSldViewPr>
      <p:cViewPr varScale="1">
        <p:scale>
          <a:sx n="32" d="100"/>
          <a:sy n="32" d="100"/>
        </p:scale>
        <p:origin x="-1392" y="-58"/>
      </p:cViewPr>
      <p:guideLst>
        <p:guide orient="horz" pos="3224"/>
        <p:guide pos="223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54340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5922" y="4860396"/>
            <a:ext cx="5210612" cy="4309863"/>
          </a:xfrm>
          <a:prstGeom prst="rect">
            <a:avLst/>
          </a:prstGeom>
          <a:noFill/>
          <a:ln w="12700">
            <a:noFill/>
            <a:miter lim="800000"/>
            <a:headEnd/>
            <a:tailEnd/>
          </a:ln>
          <a:effectLst/>
        </p:spPr>
        <p:txBody>
          <a:bodyPr vert="horz" wrap="square" lIns="97114" tIns="47705" rIns="97114" bIns="4770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792163" y="776288"/>
            <a:ext cx="5519737" cy="38227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xmlns="" val="132135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445355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xmlns="" val="333493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996381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64606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171"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7172"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173"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174"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175"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7176"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177"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178" name="Rectangle 10"/>
          <p:cNvSpPr>
            <a:spLocks noGrp="1" noRot="1" noChangeAspect="1" noChangeArrowheads="1" noTextEdit="1"/>
          </p:cNvSpPr>
          <p:nvPr>
            <p:ph type="sldImg"/>
          </p:nvPr>
        </p:nvSpPr>
        <p:spPr>
          <a:ln cap="flat"/>
        </p:spPr>
      </p:sp>
      <p:sp>
        <p:nvSpPr>
          <p:cNvPr id="7179"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324272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10595"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110596"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10597"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10598"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10599"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110600"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10601"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10602" name="Rectangle 10"/>
          <p:cNvSpPr>
            <a:spLocks noGrp="1" noRot="1" noChangeAspect="1" noChangeArrowheads="1" noTextEdit="1"/>
          </p:cNvSpPr>
          <p:nvPr>
            <p:ph type="sldImg"/>
          </p:nvPr>
        </p:nvSpPr>
        <p:spPr>
          <a:ln cap="flat"/>
        </p:spPr>
      </p:sp>
      <p:sp>
        <p:nvSpPr>
          <p:cNvPr id="110603"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2696762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7827"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77828"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7829"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7830"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7831"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77832"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7833"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7834" name="Rectangle 10"/>
          <p:cNvSpPr>
            <a:spLocks noGrp="1" noRot="1" noChangeAspect="1" noChangeArrowheads="1" noTextEdit="1"/>
          </p:cNvSpPr>
          <p:nvPr>
            <p:ph type="sldImg"/>
          </p:nvPr>
        </p:nvSpPr>
        <p:spPr>
          <a:ln cap="flat"/>
        </p:spPr>
      </p:sp>
      <p:sp>
        <p:nvSpPr>
          <p:cNvPr id="77835"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134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9875"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79876"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9877"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9878"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9879"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79880"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9881"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79882" name="Rectangle 10"/>
          <p:cNvSpPr>
            <a:spLocks noGrp="1" noRot="1" noChangeAspect="1" noChangeArrowheads="1" noTextEdit="1"/>
          </p:cNvSpPr>
          <p:nvPr>
            <p:ph type="sldImg"/>
          </p:nvPr>
        </p:nvSpPr>
        <p:spPr>
          <a:ln cap="flat"/>
        </p:spPr>
      </p:sp>
      <p:sp>
        <p:nvSpPr>
          <p:cNvPr id="79883"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1885303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1923"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81924"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1925"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1926"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1927"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81928"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1929"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1930" name="Rectangle 10"/>
          <p:cNvSpPr>
            <a:spLocks noGrp="1" noRot="1" noChangeAspect="1" noChangeArrowheads="1" noTextEdit="1"/>
          </p:cNvSpPr>
          <p:nvPr>
            <p:ph type="sldImg"/>
          </p:nvPr>
        </p:nvSpPr>
        <p:spPr>
          <a:ln cap="flat"/>
        </p:spPr>
      </p:sp>
      <p:sp>
        <p:nvSpPr>
          <p:cNvPr id="81931"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3759011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3971"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83972"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3973"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3974"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3975"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83976"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3977"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3978" name="Rectangle 10"/>
          <p:cNvSpPr>
            <a:spLocks noGrp="1" noRot="1" noChangeAspect="1" noChangeArrowheads="1" noTextEdit="1"/>
          </p:cNvSpPr>
          <p:nvPr>
            <p:ph type="sldImg"/>
          </p:nvPr>
        </p:nvSpPr>
        <p:spPr>
          <a:ln cap="flat"/>
        </p:spPr>
      </p:sp>
      <p:sp>
        <p:nvSpPr>
          <p:cNvPr id="83979"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379325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43363"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143364"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43365"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43366"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43367"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143368"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43369"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43370" name="Rectangle 10"/>
          <p:cNvSpPr>
            <a:spLocks noGrp="1" noRot="1" noChangeAspect="1" noChangeArrowheads="1" noTextEdit="1"/>
          </p:cNvSpPr>
          <p:nvPr>
            <p:ph type="sldImg"/>
          </p:nvPr>
        </p:nvSpPr>
        <p:spPr>
          <a:ln cap="flat"/>
        </p:spPr>
      </p:sp>
      <p:sp>
        <p:nvSpPr>
          <p:cNvPr id="143371"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176488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76880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8067"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88068"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8069"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8070"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8071"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88072"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8073"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88074" name="Rectangle 10"/>
          <p:cNvSpPr>
            <a:spLocks noGrp="1" noRot="1" noChangeAspect="1" noChangeArrowheads="1" noTextEdit="1"/>
          </p:cNvSpPr>
          <p:nvPr>
            <p:ph type="sldImg"/>
          </p:nvPr>
        </p:nvSpPr>
        <p:spPr>
          <a:ln cap="flat"/>
        </p:spPr>
      </p:sp>
      <p:sp>
        <p:nvSpPr>
          <p:cNvPr id="88075"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367867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0115"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90116"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0117"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0118"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0119"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90120"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0121"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0122" name="Rectangle 10"/>
          <p:cNvSpPr>
            <a:spLocks noGrp="1" noRot="1" noChangeAspect="1" noChangeArrowheads="1" noTextEdit="1"/>
          </p:cNvSpPr>
          <p:nvPr>
            <p:ph type="sldImg"/>
          </p:nvPr>
        </p:nvSpPr>
        <p:spPr>
          <a:ln cap="flat"/>
        </p:spPr>
      </p:sp>
      <p:sp>
        <p:nvSpPr>
          <p:cNvPr id="90123"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1244490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2163"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92164"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2165"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2166"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2167"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92168"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2169"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2170" name="Rectangle 10"/>
          <p:cNvSpPr>
            <a:spLocks noGrp="1" noRot="1" noChangeAspect="1" noChangeArrowheads="1" noTextEdit="1"/>
          </p:cNvSpPr>
          <p:nvPr>
            <p:ph type="sldImg"/>
          </p:nvPr>
        </p:nvSpPr>
        <p:spPr>
          <a:ln cap="flat"/>
        </p:spPr>
      </p:sp>
      <p:sp>
        <p:nvSpPr>
          <p:cNvPr id="92171"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50915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20835"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120836"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20837"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20838"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20839"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120840"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20841"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120842" name="Rectangle 10"/>
          <p:cNvSpPr>
            <a:spLocks noGrp="1" noRot="1" noChangeAspect="1" noChangeArrowheads="1" noTextEdit="1"/>
          </p:cNvSpPr>
          <p:nvPr>
            <p:ph type="sldImg"/>
          </p:nvPr>
        </p:nvSpPr>
        <p:spPr>
          <a:ln cap="flat"/>
        </p:spPr>
      </p:sp>
      <p:sp>
        <p:nvSpPr>
          <p:cNvPr id="120843"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3998918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023385" y="1"/>
            <a:ext cx="3080679"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4211" name="Rectangle 3"/>
          <p:cNvSpPr>
            <a:spLocks noChangeArrowheads="1"/>
          </p:cNvSpPr>
          <p:nvPr/>
        </p:nvSpPr>
        <p:spPr bwMode="auto">
          <a:xfrm>
            <a:off x="4023385" y="9722534"/>
            <a:ext cx="3080679" cy="512081"/>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94212" name="Rectangle 4"/>
          <p:cNvSpPr>
            <a:spLocks noChangeArrowheads="1"/>
          </p:cNvSpPr>
          <p:nvPr/>
        </p:nvSpPr>
        <p:spPr bwMode="auto">
          <a:xfrm>
            <a:off x="2" y="9722534"/>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4213" name="Rectangle 5"/>
          <p:cNvSpPr>
            <a:spLocks noChangeArrowheads="1"/>
          </p:cNvSpPr>
          <p:nvPr/>
        </p:nvSpPr>
        <p:spPr bwMode="auto">
          <a:xfrm>
            <a:off x="2" y="1"/>
            <a:ext cx="3079070" cy="512081"/>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4214" name="Rectangle 6"/>
          <p:cNvSpPr>
            <a:spLocks noChangeArrowheads="1"/>
          </p:cNvSpPr>
          <p:nvPr/>
        </p:nvSpPr>
        <p:spPr bwMode="auto">
          <a:xfrm>
            <a:off x="4023385" y="6992"/>
            <a:ext cx="3080679"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4215" name="Rectangle 7"/>
          <p:cNvSpPr>
            <a:spLocks noChangeArrowheads="1"/>
          </p:cNvSpPr>
          <p:nvPr/>
        </p:nvSpPr>
        <p:spPr bwMode="auto">
          <a:xfrm>
            <a:off x="4023385" y="9743508"/>
            <a:ext cx="3080679" cy="477125"/>
          </a:xfrm>
          <a:prstGeom prst="rect">
            <a:avLst/>
          </a:prstGeom>
          <a:noFill/>
          <a:ln w="12700">
            <a:noFill/>
            <a:miter lim="800000"/>
            <a:headEnd/>
            <a:tailEnd/>
          </a:ln>
          <a:effectLst/>
        </p:spPr>
        <p:txBody>
          <a:bodyPr vert="horz" wrap="square" lIns="20445" tIns="0" rIns="20445" bIns="0" numCol="1" anchor="b" anchorCtr="0" compatLnSpc="1">
            <a:prstTxWarp prst="textNoShape">
              <a:avLst/>
            </a:prstTxWarp>
          </a:bodyPr>
          <a:lstStyle/>
          <a:p>
            <a:pPr algn="r"/>
            <a:r>
              <a:rPr lang="en-US" sz="1100" i="1" dirty="0">
                <a:effectLst/>
                <a:latin typeface="Times New Roman" pitchFamily="18" charset="0"/>
              </a:rPr>
              <a:t>2</a:t>
            </a:r>
          </a:p>
        </p:txBody>
      </p:sp>
      <p:sp>
        <p:nvSpPr>
          <p:cNvPr id="94216" name="Rectangle 8"/>
          <p:cNvSpPr>
            <a:spLocks noChangeArrowheads="1"/>
          </p:cNvSpPr>
          <p:nvPr/>
        </p:nvSpPr>
        <p:spPr bwMode="auto">
          <a:xfrm>
            <a:off x="2" y="9743508"/>
            <a:ext cx="3079070" cy="477125"/>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4217" name="Rectangle 9"/>
          <p:cNvSpPr>
            <a:spLocks noChangeArrowheads="1"/>
          </p:cNvSpPr>
          <p:nvPr/>
        </p:nvSpPr>
        <p:spPr bwMode="auto">
          <a:xfrm>
            <a:off x="2" y="6992"/>
            <a:ext cx="3079070" cy="480622"/>
          </a:xfrm>
          <a:prstGeom prst="rect">
            <a:avLst/>
          </a:prstGeom>
          <a:noFill/>
          <a:ln w="12700">
            <a:noFill/>
            <a:miter lim="800000"/>
            <a:headEnd/>
            <a:tailEnd/>
          </a:ln>
          <a:effectLst/>
        </p:spPr>
        <p:txBody>
          <a:bodyPr vert="horz" wrap="none" lIns="98137" tIns="49068" rIns="98137" bIns="49068" numCol="1" anchor="ctr" anchorCtr="0" compatLnSpc="1">
            <a:prstTxWarp prst="textNoShape">
              <a:avLst/>
            </a:prstTxWarp>
          </a:bodyPr>
          <a:lstStyle/>
          <a:p>
            <a:endParaRPr lang="en-US"/>
          </a:p>
        </p:txBody>
      </p:sp>
      <p:sp>
        <p:nvSpPr>
          <p:cNvPr id="94218" name="Rectangle 10"/>
          <p:cNvSpPr>
            <a:spLocks noGrp="1" noRot="1" noChangeAspect="1" noChangeArrowheads="1" noTextEdit="1"/>
          </p:cNvSpPr>
          <p:nvPr>
            <p:ph type="sldImg"/>
          </p:nvPr>
        </p:nvSpPr>
        <p:spPr>
          <a:ln cap="flat"/>
        </p:spPr>
      </p:sp>
      <p:sp>
        <p:nvSpPr>
          <p:cNvPr id="94219" name="Rectangle 11"/>
          <p:cNvSpPr>
            <a:spLocks noGrp="1" noChangeArrowheads="1"/>
          </p:cNvSpPr>
          <p:nvPr>
            <p:ph type="body" idx="1"/>
          </p:nvPr>
        </p:nvSpPr>
        <p:spPr>
          <a:noFill/>
          <a:ln/>
        </p:spPr>
        <p:txBody>
          <a:bodyPr/>
          <a:lstStyle/>
          <a:p>
            <a:r>
              <a:rPr lang="en-US"/>
              <a:t>Connect to tutorial oriented presentation, and emphasize our approach</a:t>
            </a:r>
          </a:p>
        </p:txBody>
      </p:sp>
    </p:spTree>
    <p:extLst>
      <p:ext uri="{BB962C8B-B14F-4D97-AF65-F5344CB8AC3E}">
        <p14:creationId xmlns:p14="http://schemas.microsoft.com/office/powerpoint/2010/main" xmlns="" val="2796296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2EA79BF2-1DED-4883-B7A1-0E978772EBD9}" type="slidenum">
              <a:rPr lang="en-CA"/>
              <a:pPr/>
              <a:t>31</a:t>
            </a:fld>
            <a:endParaRPr lang="en-CA"/>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4131906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CC68A397-6218-42E4-8D27-5BAD00BF3A27}" type="slidenum">
              <a:rPr lang="en-CA"/>
              <a:pPr/>
              <a:t>32</a:t>
            </a:fld>
            <a:endParaRPr lang="en-CA"/>
          </a:p>
        </p:txBody>
      </p:sp>
      <p:sp>
        <p:nvSpPr>
          <p:cNvPr id="666626" name="Rectangle 1026"/>
          <p:cNvSpPr>
            <a:spLocks noGrp="1" noRot="1" noChangeAspect="1" noChangeArrowheads="1" noTextEdit="1"/>
          </p:cNvSpPr>
          <p:nvPr>
            <p:ph type="sldImg"/>
          </p:nvPr>
        </p:nvSpPr>
        <p:spPr>
          <a:ln/>
        </p:spPr>
      </p:sp>
      <p:sp>
        <p:nvSpPr>
          <p:cNvPr id="66662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6957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FC25ACF1-46D0-428C-BE68-28C222699D56}" type="slidenum">
              <a:rPr lang="en-CA"/>
              <a:pPr/>
              <a:t>33</a:t>
            </a:fld>
            <a:endParaRPr lang="en-CA"/>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15743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27618816-AE76-4327-807F-5E9868282330}" type="slidenum">
              <a:rPr lang="en-CA"/>
              <a:pPr/>
              <a:t>34</a:t>
            </a:fld>
            <a:endParaRPr lang="en-CA"/>
          </a:p>
        </p:txBody>
      </p:sp>
      <p:sp>
        <p:nvSpPr>
          <p:cNvPr id="588802" name="Rectangle 1026"/>
          <p:cNvSpPr>
            <a:spLocks noGrp="1" noRot="1" noChangeAspect="1" noChangeArrowheads="1" noTextEdit="1"/>
          </p:cNvSpPr>
          <p:nvPr>
            <p:ph type="sldImg"/>
          </p:nvPr>
        </p:nvSpPr>
        <p:spPr>
          <a:ln/>
        </p:spPr>
      </p:sp>
      <p:sp>
        <p:nvSpPr>
          <p:cNvPr id="58880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77394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628A3E35-F224-4153-B3DE-4EBCDBD51099}" type="slidenum">
              <a:rPr lang="en-CA"/>
              <a:pPr/>
              <a:t>35</a:t>
            </a:fld>
            <a:endParaRPr lang="en-CA"/>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09282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758347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E46AA3F5-E964-4106-958D-553AE11B2AA4}" type="slidenum">
              <a:rPr lang="en-CA"/>
              <a:pPr/>
              <a:t>36</a:t>
            </a:fld>
            <a:endParaRPr lang="en-CA"/>
          </a:p>
        </p:txBody>
      </p:sp>
      <p:sp>
        <p:nvSpPr>
          <p:cNvPr id="590850" name="Rectangle 1026"/>
          <p:cNvSpPr>
            <a:spLocks noGrp="1" noRot="1" noChangeAspect="1" noChangeArrowheads="1" noTextEdit="1"/>
          </p:cNvSpPr>
          <p:nvPr>
            <p:ph type="sldImg"/>
          </p:nvPr>
        </p:nvSpPr>
        <p:spPr>
          <a:ln/>
        </p:spPr>
      </p:sp>
      <p:sp>
        <p:nvSpPr>
          <p:cNvPr id="5908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935455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3992" y="9721107"/>
            <a:ext cx="3078427" cy="511731"/>
          </a:xfrm>
          <a:prstGeom prst="rect">
            <a:avLst/>
          </a:prstGeom>
          <a:ln/>
        </p:spPr>
        <p:txBody>
          <a:bodyPr lIns="100000" tIns="50001" rIns="100000" bIns="50001"/>
          <a:lstStyle/>
          <a:p>
            <a:fld id="{F40B652B-93D3-4254-ADE7-53578232CEB6}" type="slidenum">
              <a:rPr lang="en-CA"/>
              <a:pPr/>
              <a:t>37</a:t>
            </a:fld>
            <a:endParaRPr lang="en-CA"/>
          </a:p>
        </p:txBody>
      </p:sp>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607481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38</a:t>
            </a:fld>
            <a:endParaRPr lang="en-US"/>
          </a:p>
        </p:txBody>
      </p:sp>
    </p:spTree>
    <p:extLst>
      <p:ext uri="{BB962C8B-B14F-4D97-AF65-F5344CB8AC3E}">
        <p14:creationId xmlns:p14="http://schemas.microsoft.com/office/powerpoint/2010/main" xmlns="" val="1805664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39</a:t>
            </a:fld>
            <a:endParaRPr lang="en-US"/>
          </a:p>
        </p:txBody>
      </p:sp>
    </p:spTree>
    <p:extLst>
      <p:ext uri="{BB962C8B-B14F-4D97-AF65-F5344CB8AC3E}">
        <p14:creationId xmlns:p14="http://schemas.microsoft.com/office/powerpoint/2010/main" xmlns="" val="4106458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40</a:t>
            </a:fld>
            <a:endParaRPr lang="en-US"/>
          </a:p>
        </p:txBody>
      </p:sp>
    </p:spTree>
    <p:extLst>
      <p:ext uri="{BB962C8B-B14F-4D97-AF65-F5344CB8AC3E}">
        <p14:creationId xmlns:p14="http://schemas.microsoft.com/office/powerpoint/2010/main" xmlns="" val="3024329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41</a:t>
            </a:fld>
            <a:endParaRPr lang="en-US"/>
          </a:p>
        </p:txBody>
      </p:sp>
    </p:spTree>
    <p:extLst>
      <p:ext uri="{BB962C8B-B14F-4D97-AF65-F5344CB8AC3E}">
        <p14:creationId xmlns:p14="http://schemas.microsoft.com/office/powerpoint/2010/main" xmlns="" val="2431158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42</a:t>
            </a:fld>
            <a:endParaRPr lang="en-US"/>
          </a:p>
        </p:txBody>
      </p:sp>
    </p:spTree>
    <p:extLst>
      <p:ext uri="{BB962C8B-B14F-4D97-AF65-F5344CB8AC3E}">
        <p14:creationId xmlns:p14="http://schemas.microsoft.com/office/powerpoint/2010/main" xmlns="" val="4082231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43</a:t>
            </a:fld>
            <a:endParaRPr lang="en-US"/>
          </a:p>
        </p:txBody>
      </p:sp>
    </p:spTree>
    <p:extLst>
      <p:ext uri="{BB962C8B-B14F-4D97-AF65-F5344CB8AC3E}">
        <p14:creationId xmlns:p14="http://schemas.microsoft.com/office/powerpoint/2010/main" xmlns="" val="4082231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44</a:t>
            </a:fld>
            <a:endParaRPr lang="en-US"/>
          </a:p>
        </p:txBody>
      </p:sp>
    </p:spTree>
    <p:extLst>
      <p:ext uri="{BB962C8B-B14F-4D97-AF65-F5344CB8AC3E}">
        <p14:creationId xmlns:p14="http://schemas.microsoft.com/office/powerpoint/2010/main" xmlns="" val="1074521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45</a:t>
            </a:fld>
            <a:endParaRPr lang="en-US"/>
          </a:p>
        </p:txBody>
      </p:sp>
    </p:spTree>
    <p:extLst>
      <p:ext uri="{BB962C8B-B14F-4D97-AF65-F5344CB8AC3E}">
        <p14:creationId xmlns:p14="http://schemas.microsoft.com/office/powerpoint/2010/main" xmlns="" val="125965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565718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46</a:t>
            </a:fld>
            <a:endParaRPr lang="en-US"/>
          </a:p>
        </p:txBody>
      </p:sp>
    </p:spTree>
    <p:extLst>
      <p:ext uri="{BB962C8B-B14F-4D97-AF65-F5344CB8AC3E}">
        <p14:creationId xmlns:p14="http://schemas.microsoft.com/office/powerpoint/2010/main" xmlns="" val="1962253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47</a:t>
            </a:fld>
            <a:endParaRPr lang="en-US"/>
          </a:p>
        </p:txBody>
      </p:sp>
    </p:spTree>
    <p:extLst>
      <p:ext uri="{BB962C8B-B14F-4D97-AF65-F5344CB8AC3E}">
        <p14:creationId xmlns:p14="http://schemas.microsoft.com/office/powerpoint/2010/main" xmlns="" val="711246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48</a:t>
            </a:fld>
            <a:endParaRPr lang="en-US"/>
          </a:p>
        </p:txBody>
      </p:sp>
    </p:spTree>
    <p:extLst>
      <p:ext uri="{BB962C8B-B14F-4D97-AF65-F5344CB8AC3E}">
        <p14:creationId xmlns:p14="http://schemas.microsoft.com/office/powerpoint/2010/main" xmlns="" val="41257456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49</a:t>
            </a:fld>
            <a:endParaRPr lang="en-US"/>
          </a:p>
        </p:txBody>
      </p:sp>
    </p:spTree>
    <p:extLst>
      <p:ext uri="{BB962C8B-B14F-4D97-AF65-F5344CB8AC3E}">
        <p14:creationId xmlns:p14="http://schemas.microsoft.com/office/powerpoint/2010/main" xmlns="" val="1641673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50</a:t>
            </a:fld>
            <a:endParaRPr lang="en-US"/>
          </a:p>
        </p:txBody>
      </p:sp>
    </p:spTree>
    <p:extLst>
      <p:ext uri="{BB962C8B-B14F-4D97-AF65-F5344CB8AC3E}">
        <p14:creationId xmlns:p14="http://schemas.microsoft.com/office/powerpoint/2010/main" xmlns="" val="2482865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51</a:t>
            </a:fld>
            <a:endParaRPr lang="en-US"/>
          </a:p>
        </p:txBody>
      </p:sp>
    </p:spTree>
    <p:extLst>
      <p:ext uri="{BB962C8B-B14F-4D97-AF65-F5344CB8AC3E}">
        <p14:creationId xmlns:p14="http://schemas.microsoft.com/office/powerpoint/2010/main" xmlns="" val="1404208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52</a:t>
            </a:fld>
            <a:endParaRPr lang="en-US"/>
          </a:p>
        </p:txBody>
      </p:sp>
    </p:spTree>
    <p:extLst>
      <p:ext uri="{BB962C8B-B14F-4D97-AF65-F5344CB8AC3E}">
        <p14:creationId xmlns:p14="http://schemas.microsoft.com/office/powerpoint/2010/main" xmlns="" val="1616804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53</a:t>
            </a:fld>
            <a:endParaRPr lang="en-US"/>
          </a:p>
        </p:txBody>
      </p:sp>
    </p:spTree>
    <p:extLst>
      <p:ext uri="{BB962C8B-B14F-4D97-AF65-F5344CB8AC3E}">
        <p14:creationId xmlns:p14="http://schemas.microsoft.com/office/powerpoint/2010/main" xmlns="" val="4244866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54</a:t>
            </a:fld>
            <a:endParaRPr lang="en-US"/>
          </a:p>
        </p:txBody>
      </p:sp>
    </p:spTree>
    <p:extLst>
      <p:ext uri="{BB962C8B-B14F-4D97-AF65-F5344CB8AC3E}">
        <p14:creationId xmlns:p14="http://schemas.microsoft.com/office/powerpoint/2010/main" xmlns="" val="16024117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55</a:t>
            </a:fld>
            <a:endParaRPr lang="en-US"/>
          </a:p>
        </p:txBody>
      </p:sp>
    </p:spTree>
    <p:extLst>
      <p:ext uri="{BB962C8B-B14F-4D97-AF65-F5344CB8AC3E}">
        <p14:creationId xmlns:p14="http://schemas.microsoft.com/office/powerpoint/2010/main" xmlns="" val="49325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629021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56</a:t>
            </a:fld>
            <a:endParaRPr lang="en-US"/>
          </a:p>
        </p:txBody>
      </p:sp>
    </p:spTree>
    <p:extLst>
      <p:ext uri="{BB962C8B-B14F-4D97-AF65-F5344CB8AC3E}">
        <p14:creationId xmlns:p14="http://schemas.microsoft.com/office/powerpoint/2010/main" xmlns="" val="40558416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57</a:t>
            </a:fld>
            <a:endParaRPr lang="en-US"/>
          </a:p>
        </p:txBody>
      </p:sp>
    </p:spTree>
    <p:extLst>
      <p:ext uri="{BB962C8B-B14F-4D97-AF65-F5344CB8AC3E}">
        <p14:creationId xmlns:p14="http://schemas.microsoft.com/office/powerpoint/2010/main" xmlns="" val="9469649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58</a:t>
            </a:fld>
            <a:endParaRPr lang="en-US"/>
          </a:p>
        </p:txBody>
      </p:sp>
    </p:spTree>
    <p:extLst>
      <p:ext uri="{BB962C8B-B14F-4D97-AF65-F5344CB8AC3E}">
        <p14:creationId xmlns:p14="http://schemas.microsoft.com/office/powerpoint/2010/main" xmlns="" val="3034088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59</a:t>
            </a:fld>
            <a:endParaRPr lang="en-US"/>
          </a:p>
        </p:txBody>
      </p:sp>
    </p:spTree>
    <p:extLst>
      <p:ext uri="{BB962C8B-B14F-4D97-AF65-F5344CB8AC3E}">
        <p14:creationId xmlns:p14="http://schemas.microsoft.com/office/powerpoint/2010/main" xmlns="" val="25229978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60</a:t>
            </a:fld>
            <a:endParaRPr lang="en-US"/>
          </a:p>
        </p:txBody>
      </p:sp>
    </p:spTree>
    <p:extLst>
      <p:ext uri="{BB962C8B-B14F-4D97-AF65-F5344CB8AC3E}">
        <p14:creationId xmlns:p14="http://schemas.microsoft.com/office/powerpoint/2010/main" xmlns="" val="18398226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61</a:t>
            </a:fld>
            <a:endParaRPr lang="en-US"/>
          </a:p>
        </p:txBody>
      </p:sp>
    </p:spTree>
    <p:extLst>
      <p:ext uri="{BB962C8B-B14F-4D97-AF65-F5344CB8AC3E}">
        <p14:creationId xmlns:p14="http://schemas.microsoft.com/office/powerpoint/2010/main" xmlns="" val="8591303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62</a:t>
            </a:fld>
            <a:endParaRPr lang="en-US"/>
          </a:p>
        </p:txBody>
      </p:sp>
    </p:spTree>
    <p:extLst>
      <p:ext uri="{BB962C8B-B14F-4D97-AF65-F5344CB8AC3E}">
        <p14:creationId xmlns:p14="http://schemas.microsoft.com/office/powerpoint/2010/main" xmlns="" val="1726837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63</a:t>
            </a:fld>
            <a:endParaRPr lang="en-US"/>
          </a:p>
        </p:txBody>
      </p:sp>
    </p:spTree>
    <p:extLst>
      <p:ext uri="{BB962C8B-B14F-4D97-AF65-F5344CB8AC3E}">
        <p14:creationId xmlns:p14="http://schemas.microsoft.com/office/powerpoint/2010/main" xmlns="" val="4180806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64</a:t>
            </a:fld>
            <a:endParaRPr lang="en-US"/>
          </a:p>
        </p:txBody>
      </p:sp>
    </p:spTree>
    <p:extLst>
      <p:ext uri="{BB962C8B-B14F-4D97-AF65-F5344CB8AC3E}">
        <p14:creationId xmlns:p14="http://schemas.microsoft.com/office/powerpoint/2010/main" xmlns="" val="41574138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65</a:t>
            </a:fld>
            <a:endParaRPr lang="en-US"/>
          </a:p>
        </p:txBody>
      </p:sp>
    </p:spTree>
    <p:extLst>
      <p:ext uri="{BB962C8B-B14F-4D97-AF65-F5344CB8AC3E}">
        <p14:creationId xmlns:p14="http://schemas.microsoft.com/office/powerpoint/2010/main" xmlns="" val="69885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111278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66</a:t>
            </a:fld>
            <a:endParaRPr lang="en-US"/>
          </a:p>
        </p:txBody>
      </p:sp>
    </p:spTree>
    <p:extLst>
      <p:ext uri="{BB962C8B-B14F-4D97-AF65-F5344CB8AC3E}">
        <p14:creationId xmlns:p14="http://schemas.microsoft.com/office/powerpoint/2010/main" xmlns="" val="23890134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67</a:t>
            </a:fld>
            <a:endParaRPr lang="en-US"/>
          </a:p>
        </p:txBody>
      </p:sp>
    </p:spTree>
    <p:extLst>
      <p:ext uri="{BB962C8B-B14F-4D97-AF65-F5344CB8AC3E}">
        <p14:creationId xmlns:p14="http://schemas.microsoft.com/office/powerpoint/2010/main" xmlns="" val="11487176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68</a:t>
            </a:fld>
            <a:endParaRPr lang="en-US"/>
          </a:p>
        </p:txBody>
      </p:sp>
    </p:spTree>
    <p:extLst>
      <p:ext uri="{BB962C8B-B14F-4D97-AF65-F5344CB8AC3E}">
        <p14:creationId xmlns:p14="http://schemas.microsoft.com/office/powerpoint/2010/main" xmlns="" val="39152910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69</a:t>
            </a:fld>
            <a:endParaRPr lang="en-US"/>
          </a:p>
        </p:txBody>
      </p:sp>
    </p:spTree>
    <p:extLst>
      <p:ext uri="{BB962C8B-B14F-4D97-AF65-F5344CB8AC3E}">
        <p14:creationId xmlns:p14="http://schemas.microsoft.com/office/powerpoint/2010/main" xmlns="" val="3915291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70</a:t>
            </a:fld>
            <a:endParaRPr lang="en-US"/>
          </a:p>
        </p:txBody>
      </p:sp>
    </p:spTree>
    <p:extLst>
      <p:ext uri="{BB962C8B-B14F-4D97-AF65-F5344CB8AC3E}">
        <p14:creationId xmlns:p14="http://schemas.microsoft.com/office/powerpoint/2010/main" xmlns="" val="1749403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3992" y="9721107"/>
            <a:ext cx="3078427" cy="511731"/>
          </a:xfrm>
          <a:prstGeom prst="rect">
            <a:avLst/>
          </a:prstGeom>
        </p:spPr>
        <p:txBody>
          <a:bodyPr lIns="100000" tIns="50001" rIns="100000" bIns="50001"/>
          <a:lstStyle/>
          <a:p>
            <a:fld id="{87DE97B4-341D-4AD6-912D-BF0767DBFC90}" type="slidenum">
              <a:rPr lang="en-CA" smtClean="0"/>
              <a:pPr/>
              <a:t>71</a:t>
            </a:fld>
            <a:endParaRPr lang="en-US"/>
          </a:p>
        </p:txBody>
      </p:sp>
    </p:spTree>
    <p:extLst>
      <p:ext uri="{BB962C8B-B14F-4D97-AF65-F5344CB8AC3E}">
        <p14:creationId xmlns:p14="http://schemas.microsoft.com/office/powerpoint/2010/main" xmlns="" val="27677340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402080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1010593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57722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27441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417564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148920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
        <p:nvSpPr>
          <p:cNvPr id="13" name="Title 1"/>
          <p:cNvSpPr>
            <a:spLocks noGrp="1"/>
          </p:cNvSpPr>
          <p:nvPr>
            <p:ph type="title"/>
          </p:nvPr>
        </p:nvSpPr>
        <p:spPr>
          <a:xfrm>
            <a:off x="1066800" y="76200"/>
            <a:ext cx="7772400" cy="1143000"/>
          </a:xfrm>
          <a:prstGeom prst="rect">
            <a:avLst/>
          </a:prstGeom>
        </p:spPr>
        <p:txBody>
          <a:bodyPr/>
          <a:lstStyle>
            <a:lvl1pPr>
              <a:defRPr sz="3600">
                <a:latin typeface="Comic Sans MS" pitchFamily="66" charset="0"/>
              </a:defRPr>
            </a:lvl1pPr>
          </a:lstStyle>
          <a:p>
            <a:r>
              <a:rPr lang="en-US" dirty="0" smtClean="0"/>
              <a:t>Click to edit Master title style</a:t>
            </a:r>
            <a:endParaRPr lang="en-US" dirty="0"/>
          </a:p>
        </p:txBody>
      </p:sp>
      <p:sp>
        <p:nvSpPr>
          <p:cNvPr id="14" name="Text Placeholder 2"/>
          <p:cNvSpPr>
            <a:spLocks noGrp="1"/>
          </p:cNvSpPr>
          <p:nvPr>
            <p:ph type="body" idx="1"/>
          </p:nvPr>
        </p:nvSpPr>
        <p:spPr>
          <a:xfrm>
            <a:off x="457200" y="1295400"/>
            <a:ext cx="8839200" cy="4800600"/>
          </a:xfrm>
          <a:prstGeom prst="rect">
            <a:avLst/>
          </a:prstGeom>
        </p:spPr>
        <p:txBody>
          <a:bodyPr/>
          <a:lstStyle>
            <a:lvl1pPr>
              <a:defRPr>
                <a:latin typeface="Comic Sans MS" pitchFamily="66" charset="0"/>
              </a:defRPr>
            </a:lvl1pPr>
            <a:lvl2pPr>
              <a:defRPr>
                <a:latin typeface="Comic Sans MS" pitchFamily="66" charset="0"/>
              </a:defRPr>
            </a:lvl2pPr>
            <a:lvl3pPr>
              <a:defRPr>
                <a:latin typeface="Comic Sans MS" pitchFamily="66" charset="0"/>
              </a:defRPr>
            </a:lvl3pPr>
            <a:lvl4pPr>
              <a:defRPr>
                <a:latin typeface="Comic Sans MS" pitchFamily="66" charset="0"/>
              </a:defRPr>
            </a:lvl4pPr>
            <a:lvl5pPr>
              <a:defRPr>
                <a:latin typeface="Comic Sans MS" pitchFamily="66"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8" name="Picture 17" descr="iiit.png"/>
          <p:cNvPicPr>
            <a:picLocks noChangeAspect="1"/>
          </p:cNvPicPr>
          <p:nvPr userDrawn="1"/>
        </p:nvPicPr>
        <p:blipFill>
          <a:blip r:embed="rId2" cstate="print"/>
          <a:stretch>
            <a:fillRect/>
          </a:stretch>
        </p:blipFill>
        <p:spPr>
          <a:xfrm>
            <a:off x="1" y="1"/>
            <a:ext cx="1016000" cy="609600"/>
          </a:xfrm>
          <a:prstGeom prst="rect">
            <a:avLst/>
          </a:prstGeom>
        </p:spPr>
      </p:pic>
      <p:pic>
        <p:nvPicPr>
          <p:cNvPr id="19" name="Picture 18" descr="cde.gif"/>
          <p:cNvPicPr>
            <a:picLocks noChangeAspect="1"/>
          </p:cNvPicPr>
          <p:nvPr userDrawn="1"/>
        </p:nvPicPr>
        <p:blipFill>
          <a:blip r:embed="rId3" cstate="print"/>
          <a:stretch>
            <a:fillRect/>
          </a:stretch>
        </p:blipFill>
        <p:spPr>
          <a:xfrm>
            <a:off x="9220200" y="0"/>
            <a:ext cx="685800" cy="685800"/>
          </a:xfrm>
          <a:prstGeom prst="rect">
            <a:avLst/>
          </a:prstGeom>
        </p:spPr>
      </p:pic>
      <p:sp>
        <p:nvSpPr>
          <p:cNvPr id="24" name="Slide Number Placeholder 23"/>
          <p:cNvSpPr>
            <a:spLocks noGrp="1"/>
          </p:cNvSpPr>
          <p:nvPr>
            <p:ph type="sldNum" sz="quarter" idx="11"/>
          </p:nvPr>
        </p:nvSpPr>
        <p:spPr/>
        <p:txBody>
          <a:bodyPr/>
          <a:lstStyle/>
          <a:p>
            <a:endParaRPr lang="en-US" smtClean="0"/>
          </a:p>
          <a:p>
            <a:fld id="{1E26E279-2039-445B-B33C-713DC2A42937}" type="slidenum">
              <a:rPr lang="en-US" smtClean="0"/>
              <a:pPr/>
              <a:t>‹#›</a:t>
            </a:fld>
            <a:endParaRPr lang="en-US"/>
          </a:p>
        </p:txBody>
      </p:sp>
      <p:sp>
        <p:nvSpPr>
          <p:cNvPr id="25" name="Footer Placeholder 24"/>
          <p:cNvSpPr>
            <a:spLocks noGrp="1"/>
          </p:cNvSpPr>
          <p:nvPr>
            <p:ph type="ftr" sz="quarter" idx="12"/>
          </p:nvPr>
        </p:nvSpPr>
        <p:spPr/>
        <p:txBody>
          <a:bodyPr/>
          <a:lstStyle/>
          <a:p>
            <a:r>
              <a:rPr lang="en-US" smtClean="0"/>
              <a:t>Introduction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772400" cy="1143000"/>
          </a:xfrm>
          <a:prstGeom prst="rect">
            <a:avLst/>
          </a:prstGeom>
        </p:spPr>
        <p:txBody>
          <a:bodyPr/>
          <a:lstStyle>
            <a:lvl1pPr>
              <a:defRPr sz="3600">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839200" cy="4800600"/>
          </a:xfrm>
          <a:prstGeom prst="rect">
            <a:avLst/>
          </a:prstGeom>
        </p:spPr>
        <p:txBody>
          <a:bodyPr/>
          <a:lstStyle>
            <a:lvl1pPr>
              <a:defRPr>
                <a:latin typeface="Comic Sans MS" pitchFamily="66" charset="0"/>
              </a:defRPr>
            </a:lvl1pPr>
            <a:lvl2pPr>
              <a:defRPr>
                <a:latin typeface="Comic Sans MS" pitchFamily="66" charset="0"/>
              </a:defRPr>
            </a:lvl2pPr>
            <a:lvl3pPr>
              <a:defRPr>
                <a:latin typeface="Comic Sans MS" pitchFamily="66" charset="0"/>
              </a:defRPr>
            </a:lvl3pPr>
            <a:lvl4pPr>
              <a:defRPr>
                <a:latin typeface="Comic Sans MS" pitchFamily="66" charset="0"/>
              </a:defRPr>
            </a:lvl4pPr>
            <a:lvl5pPr>
              <a:defRPr>
                <a:latin typeface="Comic Sans MS" pitchFamily="66"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352800" y="6400800"/>
            <a:ext cx="2895600" cy="457200"/>
          </a:xfrm>
          <a:prstGeom prst="rect">
            <a:avLst/>
          </a:prstGeom>
        </p:spPr>
        <p:txBody>
          <a:bodyPr/>
          <a:lstStyle>
            <a:lvl1pPr algn="ctr">
              <a:defRPr sz="1200">
                <a:latin typeface="Courier New" pitchFamily="49" charset="0"/>
                <a:cs typeface="Courier New" pitchFamily="49" charset="0"/>
              </a:defRPr>
            </a:lvl1pPr>
          </a:lstStyle>
          <a:p>
            <a:r>
              <a:rPr lang="en-US" smtClean="0"/>
              <a:t>Introduction</a:t>
            </a:r>
            <a:endParaRPr lang="en-US"/>
          </a:p>
        </p:txBody>
      </p:sp>
      <p:sp>
        <p:nvSpPr>
          <p:cNvPr id="6" name="Slide Number Placeholder 5"/>
          <p:cNvSpPr>
            <a:spLocks noGrp="1"/>
          </p:cNvSpPr>
          <p:nvPr>
            <p:ph type="sldNum" sz="quarter" idx="12"/>
          </p:nvPr>
        </p:nvSpPr>
        <p:spPr>
          <a:xfrm>
            <a:off x="8001000" y="6400800"/>
            <a:ext cx="1905000" cy="457200"/>
          </a:xfrm>
          <a:prstGeom prst="rect">
            <a:avLst/>
          </a:prstGeom>
        </p:spPr>
        <p:txBody>
          <a:bodyPr/>
          <a:lstStyle>
            <a:lvl1pPr algn="r">
              <a:defRPr sz="1200">
                <a:latin typeface="Courier New" pitchFamily="49" charset="0"/>
                <a:cs typeface="Courier New" pitchFamily="49" charset="0"/>
              </a:defRPr>
            </a:lvl1pPr>
          </a:lstStyle>
          <a:p>
            <a:endParaRPr lang="en-US" smtClean="0"/>
          </a:p>
          <a:p>
            <a:fld id="{1E26E279-2039-445B-B33C-713DC2A42937}" type="slidenum">
              <a:rPr lang="en-US" smtClean="0"/>
              <a:pPr/>
              <a:t>‹#›</a:t>
            </a:fld>
            <a:endParaRPr lang="en-US"/>
          </a:p>
        </p:txBody>
      </p:sp>
      <p:pic>
        <p:nvPicPr>
          <p:cNvPr id="7" name="Picture 6" descr="iiit.png"/>
          <p:cNvPicPr>
            <a:picLocks noChangeAspect="1"/>
          </p:cNvPicPr>
          <p:nvPr userDrawn="1"/>
        </p:nvPicPr>
        <p:blipFill>
          <a:blip r:embed="rId2" cstate="print"/>
          <a:stretch>
            <a:fillRect/>
          </a:stretch>
        </p:blipFill>
        <p:spPr>
          <a:xfrm>
            <a:off x="1" y="1"/>
            <a:ext cx="1016000" cy="609600"/>
          </a:xfrm>
          <a:prstGeom prst="rect">
            <a:avLst/>
          </a:prstGeom>
        </p:spPr>
      </p:pic>
      <p:pic>
        <p:nvPicPr>
          <p:cNvPr id="8" name="Picture 7" descr="cde.gif"/>
          <p:cNvPicPr>
            <a:picLocks noChangeAspect="1"/>
          </p:cNvPicPr>
          <p:nvPr userDrawn="1"/>
        </p:nvPicPr>
        <p:blipFill>
          <a:blip r:embed="rId3" cstate="print"/>
          <a:stretch>
            <a:fillRect/>
          </a:stretch>
        </p:blipFill>
        <p:spPr>
          <a:xfrm>
            <a:off x="9220200" y="0"/>
            <a:ext cx="685800" cy="685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5900" y="609600"/>
            <a:ext cx="7993592"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77094" y="2214563"/>
            <a:ext cx="8621316" cy="38814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8"/>
          <p:cNvSpPr>
            <a:spLocks noGrp="1" noChangeArrowheads="1"/>
          </p:cNvSpPr>
          <p:nvPr>
            <p:ph type="dt" sz="half" idx="10"/>
          </p:nvPr>
        </p:nvSpPr>
        <p:spPr>
          <a:xfrm>
            <a:off x="0" y="6172200"/>
            <a:ext cx="2743200" cy="685800"/>
          </a:xfrm>
          <a:prstGeom prst="rect">
            <a:avLst/>
          </a:prstGeom>
        </p:spPr>
        <p:txBody>
          <a:bodyPr/>
          <a:lstStyle>
            <a:lvl1pPr>
              <a:defRPr/>
            </a:lvl1pPr>
          </a:lstStyle>
          <a:p>
            <a:pPr>
              <a:defRPr/>
            </a:pPr>
            <a:endParaRPr lang="en-US" dirty="0"/>
          </a:p>
        </p:txBody>
      </p:sp>
      <p:sp>
        <p:nvSpPr>
          <p:cNvPr id="5" name="Rectangle 109"/>
          <p:cNvSpPr>
            <a:spLocks noGrp="1" noChangeArrowheads="1"/>
          </p:cNvSpPr>
          <p:nvPr>
            <p:ph type="ftr" sz="quarter" idx="11"/>
          </p:nvPr>
        </p:nvSpPr>
        <p:spPr/>
        <p:txBody>
          <a:bodyPr/>
          <a:lstStyle>
            <a:lvl1pPr>
              <a:defRPr/>
            </a:lvl1pPr>
          </a:lstStyle>
          <a:p>
            <a:pPr>
              <a:defRPr/>
            </a:pPr>
            <a:endParaRPr lang="en-US"/>
          </a:p>
        </p:txBody>
      </p:sp>
      <p:sp>
        <p:nvSpPr>
          <p:cNvPr id="6" name="Rectangle 110"/>
          <p:cNvSpPr>
            <a:spLocks noGrp="1" noChangeArrowheads="1"/>
          </p:cNvSpPr>
          <p:nvPr>
            <p:ph type="sldNum" sz="quarter" idx="12"/>
          </p:nvPr>
        </p:nvSpPr>
        <p:spPr/>
        <p:txBody>
          <a:bodyPr/>
          <a:lstStyle>
            <a:lvl1pPr>
              <a:defRPr/>
            </a:lvl1pPr>
          </a:lstStyle>
          <a:p>
            <a:pPr>
              <a:defRPr/>
            </a:pPr>
            <a:fld id="{AA6A1E1B-D8DF-44A5-AAF5-DBC2F4569F2C}" type="slidenum">
              <a:rPr lang="en-US"/>
              <a:pPr>
                <a:defRPr/>
              </a:pPr>
              <a:t>‹#›</a:t>
            </a:fld>
            <a:endParaRPr lang="en-US"/>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gif"/><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p:cNvSpPr txBox="1">
            <a:spLocks/>
          </p:cNvSpPr>
          <p:nvPr userDrawn="1"/>
        </p:nvSpPr>
        <p:spPr>
          <a:xfrm>
            <a:off x="1066800" y="76200"/>
            <a:ext cx="7772400" cy="1143000"/>
          </a:xfrm>
          <a:prstGeom prst="rect">
            <a:avLst/>
          </a:prstGeom>
        </p:spPr>
        <p:txBody>
          <a:bodyPr/>
          <a:lstStyle>
            <a:lvl1pPr>
              <a:defRPr sz="3600">
                <a:latin typeface="Comic Sans MS" pitchFamily="66"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Comic Sans MS" pitchFamily="66" charset="0"/>
                <a:ea typeface="+mj-ea"/>
                <a:cs typeface="+mj-cs"/>
              </a:rPr>
              <a:t>Click to edit Master title style</a:t>
            </a:r>
            <a:endParaRPr kumimoji="0" lang="en-US" sz="3600" b="0" i="0" u="none" strike="noStrike" kern="0" cap="none" spc="0" normalizeH="0" baseline="0" noProof="0" dirty="0">
              <a:ln>
                <a:noFill/>
              </a:ln>
              <a:solidFill>
                <a:schemeClr val="tx2"/>
              </a:solidFill>
              <a:effectLst/>
              <a:uLnTx/>
              <a:uFillTx/>
              <a:latin typeface="Comic Sans MS" pitchFamily="66" charset="0"/>
              <a:ea typeface="+mj-ea"/>
              <a:cs typeface="+mj-cs"/>
            </a:endParaRPr>
          </a:p>
        </p:txBody>
      </p:sp>
      <p:sp>
        <p:nvSpPr>
          <p:cNvPr id="13" name="Text Placeholder 2"/>
          <p:cNvSpPr txBox="1">
            <a:spLocks/>
          </p:cNvSpPr>
          <p:nvPr userDrawn="1"/>
        </p:nvSpPr>
        <p:spPr>
          <a:xfrm>
            <a:off x="457200" y="1295400"/>
            <a:ext cx="8839200" cy="4800600"/>
          </a:xfrm>
          <a:prstGeom prst="rect">
            <a:avLst/>
          </a:prstGeom>
        </p:spPr>
        <p:txBody>
          <a:bodyPr/>
          <a:lstStyle>
            <a:lvl1pPr>
              <a:defRPr>
                <a:latin typeface="Comic Sans MS" pitchFamily="66" charset="0"/>
              </a:defRPr>
            </a:lvl1pPr>
            <a:lvl2pPr>
              <a:defRPr>
                <a:latin typeface="Comic Sans MS" pitchFamily="66" charset="0"/>
              </a:defRPr>
            </a:lvl2pPr>
            <a:lvl3pPr>
              <a:defRPr>
                <a:latin typeface="Comic Sans MS" pitchFamily="66" charset="0"/>
              </a:defRPr>
            </a:lvl3pPr>
            <a:lvl4pPr>
              <a:defRPr>
                <a:latin typeface="Comic Sans MS" pitchFamily="66" charset="0"/>
              </a:defRPr>
            </a:lvl4pPr>
            <a:lvl5pPr>
              <a:defRPr>
                <a:latin typeface="Comic Sans MS" pitchFamily="66" charset="0"/>
              </a:defRPr>
            </a:lvl5pPr>
          </a:lstStyle>
          <a:p>
            <a:pPr marL="342900" marR="0" lvl="0" indent="-342900" algn="l" defTabSz="914400" rtl="0" eaLnBrk="0" fontAlgn="base" latinLnBrk="0" hangingPunct="0">
              <a:lnSpc>
                <a:spcPct val="100000"/>
              </a:lnSpc>
              <a:spcBef>
                <a:spcPct val="20000"/>
              </a:spcBef>
              <a:spcAft>
                <a:spcPct val="0"/>
              </a:spcAft>
              <a:buClrTx/>
              <a:buSzPct val="100000"/>
              <a:buFontTx/>
              <a:buChar char="•"/>
              <a:tabLst/>
              <a:defRPr/>
            </a:pPr>
            <a:r>
              <a:rPr kumimoji="0" lang="en-US" sz="3200" b="0" i="0" u="none" strike="noStrike" kern="0" cap="none" spc="0" normalizeH="0" baseline="0" noProof="0" smtClean="0">
                <a:ln>
                  <a:noFill/>
                </a:ln>
                <a:solidFill>
                  <a:schemeClr val="tx1"/>
                </a:solidFill>
                <a:effectLst/>
                <a:uLnTx/>
                <a:uFillTx/>
                <a:latin typeface="Comic Sans MS" pitchFamily="66" charset="0"/>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Tx/>
              <a:buSzPct val="100000"/>
              <a:buFontTx/>
              <a:buChar char="–"/>
              <a:tabLst/>
              <a:defRPr/>
            </a:pPr>
            <a:r>
              <a:rPr kumimoji="0" lang="en-US" sz="2800" b="0" i="0" u="none" strike="noStrike" kern="0" cap="none" spc="0" normalizeH="0" baseline="0" noProof="0" smtClean="0">
                <a:ln>
                  <a:noFill/>
                </a:ln>
                <a:solidFill>
                  <a:schemeClr val="tx1"/>
                </a:solidFill>
                <a:effectLst/>
                <a:uLnTx/>
                <a:uFillTx/>
                <a:latin typeface="Comic Sans MS" pitchFamily="66" charset="0"/>
              </a:rPr>
              <a:t>Second level</a:t>
            </a:r>
          </a:p>
          <a:p>
            <a:pPr marL="1143000" marR="0" lvl="2" indent="-228600" algn="l" defTabSz="914400" rtl="0" eaLnBrk="0" fontAlgn="base" latinLnBrk="0" hangingPunct="0">
              <a:lnSpc>
                <a:spcPct val="100000"/>
              </a:lnSpc>
              <a:spcBef>
                <a:spcPct val="20000"/>
              </a:spcBef>
              <a:spcAft>
                <a:spcPct val="0"/>
              </a:spcAft>
              <a:buClrTx/>
              <a:buSzPct val="100000"/>
              <a:buFontTx/>
              <a:buChar char="•"/>
              <a:tabLst/>
              <a:defRPr/>
            </a:pPr>
            <a:r>
              <a:rPr kumimoji="0" lang="en-US" sz="2400" b="0" i="0" u="none" strike="noStrike" kern="0" cap="none" spc="0" normalizeH="0" baseline="0" noProof="0" smtClean="0">
                <a:ln>
                  <a:noFill/>
                </a:ln>
                <a:solidFill>
                  <a:schemeClr val="tx1"/>
                </a:solidFill>
                <a:effectLst/>
                <a:uLnTx/>
                <a:uFillTx/>
                <a:latin typeface="Comic Sans MS" pitchFamily="66" charset="0"/>
              </a:rPr>
              <a:t>Third level</a:t>
            </a:r>
          </a:p>
          <a:p>
            <a:pPr marL="1600200" marR="0" lvl="3" indent="-228600" algn="l" defTabSz="914400" rtl="0" eaLnBrk="0" fontAlgn="base" latinLnBrk="0" hangingPunct="0">
              <a:lnSpc>
                <a:spcPct val="100000"/>
              </a:lnSpc>
              <a:spcBef>
                <a:spcPct val="20000"/>
              </a:spcBef>
              <a:spcAft>
                <a:spcPct val="0"/>
              </a:spcAft>
              <a:buClrTx/>
              <a:buSzPct val="100000"/>
              <a:buFontTx/>
              <a:buChar char="–"/>
              <a:tabLst/>
              <a:defRPr/>
            </a:pPr>
            <a:r>
              <a:rPr kumimoji="0" lang="en-US" sz="2000" b="0" i="0" u="none" strike="noStrike" kern="0" cap="none" spc="0" normalizeH="0" baseline="0" noProof="0" smtClean="0">
                <a:ln>
                  <a:noFill/>
                </a:ln>
                <a:solidFill>
                  <a:schemeClr val="tx1"/>
                </a:solidFill>
                <a:effectLst/>
                <a:uLnTx/>
                <a:uFillTx/>
                <a:latin typeface="Comic Sans MS" pitchFamily="66" charset="0"/>
              </a:rPr>
              <a:t>Fourth level</a:t>
            </a:r>
          </a:p>
          <a:p>
            <a:pPr marL="2057400" marR="0" lvl="4" indent="-228600" algn="l" defTabSz="914400" rtl="0" eaLnBrk="0" fontAlgn="base" latinLnBrk="0" hangingPunct="0">
              <a:lnSpc>
                <a:spcPct val="100000"/>
              </a:lnSpc>
              <a:spcBef>
                <a:spcPct val="20000"/>
              </a:spcBef>
              <a:spcAft>
                <a:spcPct val="0"/>
              </a:spcAft>
              <a:buClrTx/>
              <a:buSzPct val="100000"/>
              <a:buFontTx/>
              <a:buChar char="•"/>
              <a:tabLst/>
              <a:defRPr/>
            </a:pPr>
            <a:r>
              <a:rPr kumimoji="0" lang="en-US" sz="2000" b="0" i="0" u="none" strike="noStrike" kern="0" cap="none" spc="0" normalizeH="0" baseline="0" noProof="0" smtClean="0">
                <a:ln>
                  <a:noFill/>
                </a:ln>
                <a:solidFill>
                  <a:schemeClr val="tx1"/>
                </a:solidFill>
                <a:effectLst/>
                <a:uLnTx/>
                <a:uFillTx/>
                <a:latin typeface="Comic Sans MS" pitchFamily="66" charset="0"/>
              </a:rPr>
              <a:t>Fifth level</a:t>
            </a:r>
            <a:endParaRPr kumimoji="0" lang="en-US" sz="2000" b="0" i="0" u="none" strike="noStrike" kern="0" cap="none" spc="0" normalizeH="0" baseline="0" noProof="0" dirty="0">
              <a:ln>
                <a:noFill/>
              </a:ln>
              <a:solidFill>
                <a:schemeClr val="tx1"/>
              </a:solidFill>
              <a:effectLst/>
              <a:uLnTx/>
              <a:uFillTx/>
              <a:latin typeface="Comic Sans MS" pitchFamily="66" charset="0"/>
            </a:endParaRPr>
          </a:p>
        </p:txBody>
      </p:sp>
      <p:sp>
        <p:nvSpPr>
          <p:cNvPr id="15" name="Footer Placeholder 4"/>
          <p:cNvSpPr>
            <a:spLocks noGrp="1"/>
          </p:cNvSpPr>
          <p:nvPr>
            <p:ph type="ftr" sz="quarter" idx="3"/>
          </p:nvPr>
        </p:nvSpPr>
        <p:spPr>
          <a:xfrm>
            <a:off x="3352800" y="6400800"/>
            <a:ext cx="2895600" cy="457200"/>
          </a:xfrm>
          <a:prstGeom prst="rect">
            <a:avLst/>
          </a:prstGeom>
        </p:spPr>
        <p:txBody>
          <a:bodyPr/>
          <a:lstStyle>
            <a:lvl1pPr algn="ctr">
              <a:defRPr sz="1200">
                <a:latin typeface="Courier New" pitchFamily="49" charset="0"/>
                <a:cs typeface="Courier New" pitchFamily="49" charset="0"/>
              </a:defRPr>
            </a:lvl1pPr>
          </a:lstStyle>
          <a:p>
            <a:r>
              <a:rPr lang="en-US" smtClean="0"/>
              <a:t>Introduction</a:t>
            </a:r>
            <a:endParaRPr lang="en-US"/>
          </a:p>
        </p:txBody>
      </p:sp>
      <p:sp>
        <p:nvSpPr>
          <p:cNvPr id="16" name="Slide Number Placeholder 5"/>
          <p:cNvSpPr>
            <a:spLocks noGrp="1"/>
          </p:cNvSpPr>
          <p:nvPr>
            <p:ph type="sldNum" sz="quarter" idx="4"/>
          </p:nvPr>
        </p:nvSpPr>
        <p:spPr>
          <a:xfrm>
            <a:off x="8001000" y="6400800"/>
            <a:ext cx="1905000" cy="457200"/>
          </a:xfrm>
          <a:prstGeom prst="rect">
            <a:avLst/>
          </a:prstGeom>
        </p:spPr>
        <p:txBody>
          <a:bodyPr/>
          <a:lstStyle>
            <a:lvl1pPr algn="r">
              <a:defRPr sz="1200">
                <a:latin typeface="Courier New" pitchFamily="49" charset="0"/>
                <a:cs typeface="Courier New" pitchFamily="49" charset="0"/>
              </a:defRPr>
            </a:lvl1pPr>
          </a:lstStyle>
          <a:p>
            <a:endParaRPr lang="en-US" smtClean="0"/>
          </a:p>
          <a:p>
            <a:fld id="{1E26E279-2039-445B-B33C-713DC2A42937}" type="slidenum">
              <a:rPr lang="en-US" smtClean="0"/>
              <a:pPr/>
              <a:t>‹#›</a:t>
            </a:fld>
            <a:endParaRPr lang="en-US"/>
          </a:p>
        </p:txBody>
      </p:sp>
      <p:pic>
        <p:nvPicPr>
          <p:cNvPr id="17" name="Picture 16" descr="iiit.png"/>
          <p:cNvPicPr>
            <a:picLocks noChangeAspect="1"/>
          </p:cNvPicPr>
          <p:nvPr userDrawn="1"/>
        </p:nvPicPr>
        <p:blipFill>
          <a:blip r:embed="rId5" cstate="print"/>
          <a:stretch>
            <a:fillRect/>
          </a:stretch>
        </p:blipFill>
        <p:spPr>
          <a:xfrm>
            <a:off x="1" y="1"/>
            <a:ext cx="1016000" cy="609600"/>
          </a:xfrm>
          <a:prstGeom prst="rect">
            <a:avLst/>
          </a:prstGeom>
        </p:spPr>
      </p:pic>
      <p:pic>
        <p:nvPicPr>
          <p:cNvPr id="18" name="Picture 17" descr="cde.gif"/>
          <p:cNvPicPr>
            <a:picLocks noChangeAspect="1"/>
          </p:cNvPicPr>
          <p:nvPr userDrawn="1"/>
        </p:nvPicPr>
        <p:blipFill>
          <a:blip r:embed="rId6" cstate="print"/>
          <a:stretch>
            <a:fillRect/>
          </a:stretch>
        </p:blipFill>
        <p:spPr>
          <a:xfrm>
            <a:off x="9220200" y="0"/>
            <a:ext cx="685800" cy="685800"/>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60" r:id="rId2"/>
    <p:sldLayoutId id="2147483661" r:id="rId3"/>
  </p:sldLayoutIdLst>
  <p:hf sldNum="0" hdr="0"/>
  <p:txStyles>
    <p:titleStyle>
      <a:lvl1pPr algn="ctr" rtl="0" eaLnBrk="0" fontAlgn="base" hangingPunct="0">
        <a:spcBef>
          <a:spcPct val="0"/>
        </a:spcBef>
        <a:spcAft>
          <a:spcPct val="0"/>
        </a:spcAft>
        <a:defRPr sz="3600">
          <a:solidFill>
            <a:schemeClr val="tx2"/>
          </a:solidFill>
          <a:latin typeface="Comic Sans MS" pitchFamily="66" charset="0"/>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Comic Sans MS" pitchFamily="66" charset="0"/>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Comic Sans MS" pitchFamily="66" charset="0"/>
        </a:defRPr>
      </a:lvl2pPr>
      <a:lvl3pPr marL="1143000" indent="-228600" algn="l" rtl="0" eaLnBrk="0" fontAlgn="base" hangingPunct="0">
        <a:spcBef>
          <a:spcPct val="20000"/>
        </a:spcBef>
        <a:spcAft>
          <a:spcPct val="0"/>
        </a:spcAft>
        <a:buSzPct val="100000"/>
        <a:buChar char="•"/>
        <a:defRPr sz="2400">
          <a:solidFill>
            <a:schemeClr val="tx1"/>
          </a:solidFill>
          <a:latin typeface="Comic Sans MS" pitchFamily="66" charset="0"/>
        </a:defRPr>
      </a:lvl3pPr>
      <a:lvl4pPr marL="1600200" indent="-228600" algn="l" rtl="0" eaLnBrk="0" fontAlgn="base" hangingPunct="0">
        <a:spcBef>
          <a:spcPct val="20000"/>
        </a:spcBef>
        <a:spcAft>
          <a:spcPct val="0"/>
        </a:spcAft>
        <a:buSzPct val="100000"/>
        <a:buChar char="–"/>
        <a:defRPr sz="2000">
          <a:solidFill>
            <a:schemeClr val="tx1"/>
          </a:solidFill>
          <a:latin typeface="Comic Sans MS" pitchFamily="66" charset="0"/>
        </a:defRPr>
      </a:lvl4pPr>
      <a:lvl5pPr marL="2057400" indent="-228600" algn="l" rtl="0" eaLnBrk="0" fontAlgn="base" hangingPunct="0">
        <a:spcBef>
          <a:spcPct val="20000"/>
        </a:spcBef>
        <a:spcAft>
          <a:spcPct val="0"/>
        </a:spcAft>
        <a:buSzPct val="100000"/>
        <a:buChar char="•"/>
        <a:defRPr sz="2000">
          <a:solidFill>
            <a:schemeClr val="tx1"/>
          </a:solidFill>
          <a:latin typeface="Comic Sans MS" pitchFamily="66" charset="0"/>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sipati.radhakrishn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8.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6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10" Type="http://schemas.openxmlformats.org/officeDocument/2006/relationships/image" Target="../media/image22.png"/><Relationship Id="rId4" Type="http://schemas.openxmlformats.org/officeDocument/2006/relationships/oleObject" Target="../embeddings/oleObject8.bin"/><Relationship Id="rId9" Type="http://schemas.openxmlformats.org/officeDocument/2006/relationships/image" Target="../media/image2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5"/>
          <p:cNvSpPr>
            <a:spLocks noChangeArrowheads="1"/>
          </p:cNvSpPr>
          <p:nvPr/>
        </p:nvSpPr>
        <p:spPr bwMode="auto">
          <a:xfrm>
            <a:off x="228600" y="1143000"/>
            <a:ext cx="95250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spcBef>
                <a:spcPts val="600"/>
              </a:spcBef>
              <a:buSzPct val="100000"/>
              <a:buFont typeface="Symbol" pitchFamily="18" charset="2"/>
              <a:buNone/>
            </a:pPr>
            <a:endParaRPr lang="en-US" sz="7000" dirty="0">
              <a:solidFill>
                <a:srgbClr val="01247D"/>
              </a:solidFill>
              <a:effectLst/>
            </a:endParaRPr>
          </a:p>
          <a:p>
            <a:pPr marL="396875" indent="-396875">
              <a:spcBef>
                <a:spcPts val="600"/>
              </a:spcBef>
              <a:buSzPct val="100000"/>
              <a:buFont typeface="Symbol" pitchFamily="18" charset="2"/>
              <a:buNone/>
            </a:pPr>
            <a:r>
              <a:rPr lang="en-US" sz="7000" dirty="0" smtClean="0">
                <a:solidFill>
                  <a:srgbClr val="01247D"/>
                </a:solidFill>
                <a:effectLst/>
              </a:rPr>
              <a:t>ICS 241 Databases</a:t>
            </a:r>
          </a:p>
          <a:p>
            <a:pPr marL="396875" indent="-396875">
              <a:spcBef>
                <a:spcPts val="600"/>
              </a:spcBef>
              <a:buSzPct val="100000"/>
              <a:buFont typeface="Symbol" pitchFamily="18" charset="2"/>
              <a:buNone/>
            </a:pPr>
            <a:r>
              <a:rPr lang="en-US" sz="4400" dirty="0" smtClean="0">
                <a:solidFill>
                  <a:srgbClr val="01247D"/>
                </a:solidFill>
                <a:effectLst/>
              </a:rPr>
              <a:t>P. Radha Krishna</a:t>
            </a:r>
          </a:p>
          <a:p>
            <a:pPr marL="396875" indent="-396875">
              <a:spcBef>
                <a:spcPts val="600"/>
              </a:spcBef>
              <a:buSzPct val="100000"/>
              <a:buFont typeface="Symbol" pitchFamily="18" charset="2"/>
              <a:buNone/>
            </a:pPr>
            <a:r>
              <a:rPr lang="en-US" sz="4400" dirty="0" smtClean="0">
                <a:solidFill>
                  <a:srgbClr val="01247D"/>
                </a:solidFill>
                <a:effectLst/>
                <a:hlinkClick r:id="rId3"/>
              </a:rPr>
              <a:t>pisipati.radhakrishna@gmail.com</a:t>
            </a:r>
            <a:endParaRPr lang="en-US" sz="4400" dirty="0" smtClean="0">
              <a:solidFill>
                <a:srgbClr val="01247D"/>
              </a:solidFill>
              <a:effectLst/>
            </a:endParaRPr>
          </a:p>
          <a:p>
            <a:pPr marL="396875" indent="-396875">
              <a:spcBef>
                <a:spcPts val="600"/>
              </a:spcBef>
              <a:buSzPct val="100000"/>
              <a:buFont typeface="Symbol" pitchFamily="18" charset="2"/>
              <a:buNone/>
            </a:pPr>
            <a:endParaRPr lang="en-US" sz="4400" dirty="0" smtClean="0">
              <a:solidFill>
                <a:srgbClr val="01247D"/>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anim calcmode="lin" valueType="num">
                                      <p:cBhvr additive="base">
                                        <p:cTn id="7" dur="500" fill="hold"/>
                                        <p:tgtEl>
                                          <p:spTgt spid="10752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5">
                                            <p:txEl>
                                              <p:pRg st="2" end="2"/>
                                            </p:txEl>
                                          </p:spTgt>
                                        </p:tgtEl>
                                        <p:attrNameLst>
                                          <p:attrName>style.visibility</p:attrName>
                                        </p:attrNameLst>
                                      </p:cBhvr>
                                      <p:to>
                                        <p:strVal val="visible"/>
                                      </p:to>
                                    </p:set>
                                    <p:anim calcmode="lin" valueType="num">
                                      <p:cBhvr additive="base">
                                        <p:cTn id="13" dur="500" fill="hold"/>
                                        <p:tgtEl>
                                          <p:spTgt spid="10752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5">
                                            <p:txEl>
                                              <p:pRg st="3" end="3"/>
                                            </p:txEl>
                                          </p:spTgt>
                                        </p:tgtEl>
                                        <p:attrNameLst>
                                          <p:attrName>style.visibility</p:attrName>
                                        </p:attrNameLst>
                                      </p:cBhvr>
                                      <p:to>
                                        <p:strVal val="visible"/>
                                      </p:to>
                                    </p:set>
                                    <p:anim calcmode="lin" valueType="num">
                                      <p:cBhvr additive="base">
                                        <p:cTn id="19" dur="500" fill="hold"/>
                                        <p:tgtEl>
                                          <p:spTgt spid="10752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762000"/>
            <a:ext cx="8153400" cy="4524315"/>
          </a:xfrm>
          <a:prstGeom prst="rect">
            <a:avLst/>
          </a:prstGeom>
          <a:noFill/>
        </p:spPr>
        <p:txBody>
          <a:bodyPr wrap="square" rtlCol="0">
            <a:spAutoFit/>
          </a:bodyPr>
          <a:lstStyle/>
          <a:p>
            <a:r>
              <a:rPr lang="en-US" sz="4800" dirty="0" smtClean="0">
                <a:effectLst/>
                <a:latin typeface="Corbel" pitchFamily="34" charset="0"/>
              </a:rPr>
              <a:t>Course Grading</a:t>
            </a:r>
          </a:p>
          <a:p>
            <a:endParaRPr lang="en-US" sz="4800" dirty="0" smtClean="0">
              <a:effectLst/>
              <a:latin typeface="Corbel" pitchFamily="34" charset="0"/>
            </a:endParaRPr>
          </a:p>
          <a:p>
            <a:pPr algn="l"/>
            <a:r>
              <a:rPr lang="en-US" sz="3200" b="1" dirty="0" smtClean="0">
                <a:effectLst/>
                <a:latin typeface="Corbel" pitchFamily="34" charset="0"/>
              </a:rPr>
              <a:t>Variance driven proportional grading – can be applied to a question, or component of grading, like all assignments, single assignment, etc.</a:t>
            </a:r>
          </a:p>
          <a:p>
            <a:pPr algn="l"/>
            <a:endParaRPr lang="en-US" sz="3200" b="1" dirty="0">
              <a:effectLst/>
              <a:latin typeface="Corbel" pitchFamily="34" charset="0"/>
            </a:endParaRPr>
          </a:p>
          <a:p>
            <a:pPr algn="l"/>
            <a:endParaRPr lang="en-US" sz="3200" b="1" dirty="0" smtClean="0">
              <a:effectLst/>
              <a:latin typeface="Corbe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a:solidFill>
                  <a:srgbClr val="01247D"/>
                </a:solidFill>
                <a:effectLst/>
                <a:latin typeface="Comic Sans MS" pitchFamily="66" charset="0"/>
              </a:rPr>
              <a:t>Course Details</a:t>
            </a:r>
            <a:endParaRPr lang="en-US" sz="3600" b="1">
              <a:solidFill>
                <a:schemeClr val="accent1"/>
              </a:solidFill>
              <a:effectLst/>
            </a:endParaRPr>
          </a:p>
        </p:txBody>
      </p:sp>
      <p:sp>
        <p:nvSpPr>
          <p:cNvPr id="161795" name="Rectangle 3"/>
          <p:cNvSpPr>
            <a:spLocks noChangeArrowheads="1"/>
          </p:cNvSpPr>
          <p:nvPr/>
        </p:nvSpPr>
        <p:spPr bwMode="auto">
          <a:xfrm>
            <a:off x="533400" y="1143000"/>
            <a:ext cx="8839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indent="288925" algn="l">
              <a:spcBef>
                <a:spcPct val="20000"/>
              </a:spcBef>
              <a:buSzPct val="100000"/>
            </a:pPr>
            <a:r>
              <a:rPr lang="en-US" sz="2400" b="1">
                <a:effectLst/>
                <a:latin typeface="Verdana" pitchFamily="34" charset="0"/>
              </a:rPr>
              <a:t>Academic Honesty</a:t>
            </a:r>
            <a:r>
              <a:rPr lang="en-US" sz="2400">
                <a:effectLst/>
                <a:latin typeface="Verdana" pitchFamily="34" charset="0"/>
              </a:rPr>
              <a:t>:</a:t>
            </a:r>
          </a:p>
          <a:p>
            <a:pPr indent="288925" algn="l">
              <a:spcBef>
                <a:spcPct val="20000"/>
              </a:spcBef>
              <a:buSzPct val="100000"/>
            </a:pPr>
            <a:r>
              <a:rPr lang="en-US" sz="2400">
                <a:effectLst/>
                <a:latin typeface="Verdana" pitchFamily="34" charset="0"/>
              </a:rPr>
              <a:t>Unless otherwise stated, all work submitted by you should be your own. Copying of assignments, help taken, or given in debugging of programs, or sharing of algorithms, data, and results would constitute cheating. For paper critiques, presentations, and project reports, any form of cut and paste from various on-line and off-line resources is prohibited. If there is any doubt about the appropriateness of your actions, please contact the instructor for explicit clarification. Cheating is an offence and will result in an appropriate disciplinary action against those involved.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500" fill="hold"/>
                                        <p:tgtEl>
                                          <p:spTgt spid="161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1" end="1"/>
                                            </p:txEl>
                                          </p:spTgt>
                                        </p:tgtEl>
                                        <p:attrNameLst>
                                          <p:attrName>style.visibility</p:attrName>
                                        </p:attrNameLst>
                                      </p:cBhvr>
                                      <p:to>
                                        <p:strVal val="visible"/>
                                      </p:to>
                                    </p:set>
                                    <p:anim calcmode="lin" valueType="num">
                                      <p:cBhvr additive="base">
                                        <p:cTn id="13" dur="500" fill="hold"/>
                                        <p:tgtEl>
                                          <p:spTgt spid="161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533400" y="2514600"/>
            <a:ext cx="8839200" cy="7620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sz="4400" b="1">
                <a:solidFill>
                  <a:srgbClr val="01247D"/>
                </a:solidFill>
                <a:effectLst/>
                <a:latin typeface="Comic Sans MS" pitchFamily="66" charset="0"/>
              </a:rPr>
              <a:t>Motivation For This Course</a:t>
            </a:r>
            <a:endParaRPr lang="en-US" sz="4400" b="1">
              <a:solidFill>
                <a:srgbClr val="9234DB"/>
              </a:solidFill>
              <a:effectLst/>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a:solidFill>
                  <a:srgbClr val="01247D"/>
                </a:solidFill>
                <a:effectLst/>
                <a:latin typeface="Comic Sans MS" pitchFamily="66" charset="0"/>
              </a:rPr>
              <a:t>Database Systems</a:t>
            </a:r>
            <a:endParaRPr lang="en-US" sz="3600" b="1">
              <a:solidFill>
                <a:schemeClr val="accent1"/>
              </a:solidFill>
              <a:effectLst/>
            </a:endParaRPr>
          </a:p>
        </p:txBody>
      </p:sp>
      <p:sp>
        <p:nvSpPr>
          <p:cNvPr id="155651" name="Rectangle 3"/>
          <p:cNvSpPr>
            <a:spLocks noChangeArrowheads="1"/>
          </p:cNvSpPr>
          <p:nvPr/>
        </p:nvSpPr>
        <p:spPr bwMode="auto">
          <a:xfrm>
            <a:off x="533400" y="1143000"/>
            <a:ext cx="8839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lgn="l">
              <a:spcBef>
                <a:spcPts val="600"/>
              </a:spcBef>
              <a:buSzPct val="100000"/>
              <a:buFont typeface="Symbol" pitchFamily="18" charset="2"/>
              <a:buNone/>
            </a:pPr>
            <a:r>
              <a:rPr lang="en-US" sz="3200" b="1" dirty="0">
                <a:solidFill>
                  <a:srgbClr val="01247D"/>
                </a:solidFill>
                <a:effectLst/>
              </a:rPr>
              <a:t>Second Largest Software Sales….</a:t>
            </a:r>
          </a:p>
          <a:p>
            <a:pPr marL="396875" indent="-396875" algn="r">
              <a:spcBef>
                <a:spcPts val="600"/>
              </a:spcBef>
              <a:buSzPct val="100000"/>
              <a:buFont typeface="Symbol" pitchFamily="18" charset="2"/>
              <a:buNone/>
            </a:pPr>
            <a:r>
              <a:rPr lang="en-US" sz="3200" b="1" dirty="0">
                <a:solidFill>
                  <a:srgbClr val="01247D"/>
                </a:solidFill>
                <a:effectLst/>
              </a:rPr>
              <a:t>Largest?</a:t>
            </a:r>
          </a:p>
          <a:p>
            <a:pPr marL="396875" indent="-396875" algn="l">
              <a:spcBef>
                <a:spcPts val="600"/>
              </a:spcBef>
              <a:buSzPct val="100000"/>
              <a:buFont typeface="Symbol" pitchFamily="18" charset="2"/>
              <a:buNone/>
            </a:pPr>
            <a:r>
              <a:rPr lang="en-US" sz="3200" b="1" dirty="0">
                <a:solidFill>
                  <a:srgbClr val="01247D"/>
                </a:solidFill>
                <a:effectLst/>
              </a:rPr>
              <a:t>Most application processing jobs….</a:t>
            </a:r>
          </a:p>
          <a:p>
            <a:pPr marL="396875" indent="-396875" algn="r">
              <a:spcBef>
                <a:spcPts val="600"/>
              </a:spcBef>
              <a:buSzPct val="100000"/>
              <a:buFont typeface="Symbol" pitchFamily="18" charset="2"/>
              <a:buNone/>
            </a:pPr>
            <a:r>
              <a:rPr lang="en-US" sz="3200" b="1" dirty="0">
                <a:solidFill>
                  <a:srgbClr val="01247D"/>
                </a:solidFill>
                <a:effectLst/>
              </a:rPr>
              <a:t>Success story for Research and Development</a:t>
            </a:r>
          </a:p>
          <a:p>
            <a:pPr marL="396875" indent="-396875" algn="l">
              <a:spcBef>
                <a:spcPts val="600"/>
              </a:spcBef>
              <a:buSzPct val="100000"/>
              <a:buFont typeface="Symbol" pitchFamily="18" charset="2"/>
              <a:buNone/>
            </a:pPr>
            <a:r>
              <a:rPr lang="en-US" sz="3200" b="1" dirty="0">
                <a:solidFill>
                  <a:srgbClr val="01247D"/>
                </a:solidFill>
                <a:effectLst/>
              </a:rPr>
              <a:t>Three Turing Awards </a:t>
            </a:r>
          </a:p>
          <a:p>
            <a:pPr marL="396875" indent="-396875" algn="r">
              <a:spcBef>
                <a:spcPts val="600"/>
              </a:spcBef>
              <a:buSzPct val="100000"/>
              <a:buFont typeface="Symbol" pitchFamily="18" charset="2"/>
              <a:buNone/>
            </a:pPr>
            <a:r>
              <a:rPr lang="en-US" sz="3200" b="1" dirty="0">
                <a:solidFill>
                  <a:srgbClr val="01247D"/>
                </a:solidFill>
                <a:effectLst/>
              </a:rPr>
              <a:t>Bachmann (1973), </a:t>
            </a:r>
            <a:r>
              <a:rPr lang="en-US" sz="3200" b="1" dirty="0" err="1">
                <a:solidFill>
                  <a:srgbClr val="01247D"/>
                </a:solidFill>
                <a:effectLst/>
              </a:rPr>
              <a:t>Codd</a:t>
            </a:r>
            <a:r>
              <a:rPr lang="en-US" sz="3200" b="1" dirty="0">
                <a:solidFill>
                  <a:srgbClr val="01247D"/>
                </a:solidFill>
                <a:effectLst/>
              </a:rPr>
              <a:t> (1981) &amp; Gray (1998); _ (201_)</a:t>
            </a:r>
          </a:p>
          <a:p>
            <a:pPr marL="396875" indent="-396875" algn="l">
              <a:spcBef>
                <a:spcPts val="600"/>
              </a:spcBef>
              <a:buSzPct val="100000"/>
              <a:buFont typeface="Symbol" pitchFamily="18" charset="2"/>
              <a:buNone/>
            </a:pPr>
            <a:r>
              <a:rPr lang="en-US" sz="3200" b="1" dirty="0">
                <a:solidFill>
                  <a:srgbClr val="01247D"/>
                </a:solidFill>
                <a:effectLst/>
              </a:rPr>
              <a:t>Database systems - first course</a:t>
            </a:r>
          </a:p>
          <a:p>
            <a:pPr marL="396875" indent="-396875" algn="r">
              <a:spcBef>
                <a:spcPts val="600"/>
              </a:spcBef>
              <a:buSzPct val="100000"/>
              <a:buFont typeface="Symbol" pitchFamily="18" charset="2"/>
              <a:buNone/>
            </a:pPr>
            <a:r>
              <a:rPr lang="en-US" sz="3200" b="1" dirty="0">
                <a:solidFill>
                  <a:srgbClr val="01247D"/>
                </a:solidFill>
                <a:effectLst/>
              </a:rPr>
              <a:t>after that distributed DBMSs, data warehousing, data mining, database design courses</a:t>
            </a:r>
            <a:endParaRPr lang="en-US" sz="3200" dirty="0">
              <a:solidFill>
                <a:srgbClr val="01247D"/>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1">
                                            <p:txEl>
                                              <p:pRg st="1" end="1"/>
                                            </p:txEl>
                                          </p:spTgt>
                                        </p:tgtEl>
                                        <p:attrNameLst>
                                          <p:attrName>style.visibility</p:attrName>
                                        </p:attrNameLst>
                                      </p:cBhvr>
                                      <p:to>
                                        <p:strVal val="visible"/>
                                      </p:to>
                                    </p:set>
                                    <p:anim calcmode="lin" valueType="num">
                                      <p:cBhvr additive="base">
                                        <p:cTn id="13" dur="500" fill="hold"/>
                                        <p:tgtEl>
                                          <p:spTgt spid="155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1">
                                            <p:txEl>
                                              <p:pRg st="2" end="2"/>
                                            </p:txEl>
                                          </p:spTgt>
                                        </p:tgtEl>
                                        <p:attrNameLst>
                                          <p:attrName>style.visibility</p:attrName>
                                        </p:attrNameLst>
                                      </p:cBhvr>
                                      <p:to>
                                        <p:strVal val="visible"/>
                                      </p:to>
                                    </p:set>
                                    <p:anim calcmode="lin" valueType="num">
                                      <p:cBhvr additive="base">
                                        <p:cTn id="19" dur="500" fill="hold"/>
                                        <p:tgtEl>
                                          <p:spTgt spid="155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51">
                                            <p:txEl>
                                              <p:pRg st="3" end="3"/>
                                            </p:txEl>
                                          </p:spTgt>
                                        </p:tgtEl>
                                        <p:attrNameLst>
                                          <p:attrName>style.visibility</p:attrName>
                                        </p:attrNameLst>
                                      </p:cBhvr>
                                      <p:to>
                                        <p:strVal val="visible"/>
                                      </p:to>
                                    </p:set>
                                    <p:anim calcmode="lin" valueType="num">
                                      <p:cBhvr additive="base">
                                        <p:cTn id="25" dur="500" fill="hold"/>
                                        <p:tgtEl>
                                          <p:spTgt spid="1556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5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5651">
                                            <p:txEl>
                                              <p:pRg st="4" end="4"/>
                                            </p:txEl>
                                          </p:spTgt>
                                        </p:tgtEl>
                                        <p:attrNameLst>
                                          <p:attrName>style.visibility</p:attrName>
                                        </p:attrNameLst>
                                      </p:cBhvr>
                                      <p:to>
                                        <p:strVal val="visible"/>
                                      </p:to>
                                    </p:set>
                                    <p:anim calcmode="lin" valueType="num">
                                      <p:cBhvr additive="base">
                                        <p:cTn id="31" dur="500" fill="hold"/>
                                        <p:tgtEl>
                                          <p:spTgt spid="1556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5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5651">
                                            <p:txEl>
                                              <p:pRg st="5" end="5"/>
                                            </p:txEl>
                                          </p:spTgt>
                                        </p:tgtEl>
                                        <p:attrNameLst>
                                          <p:attrName>style.visibility</p:attrName>
                                        </p:attrNameLst>
                                      </p:cBhvr>
                                      <p:to>
                                        <p:strVal val="visible"/>
                                      </p:to>
                                    </p:set>
                                    <p:anim calcmode="lin" valueType="num">
                                      <p:cBhvr additive="base">
                                        <p:cTn id="37" dur="500" fill="hold"/>
                                        <p:tgtEl>
                                          <p:spTgt spid="1556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5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5651">
                                            <p:txEl>
                                              <p:pRg st="6" end="6"/>
                                            </p:txEl>
                                          </p:spTgt>
                                        </p:tgtEl>
                                        <p:attrNameLst>
                                          <p:attrName>style.visibility</p:attrName>
                                        </p:attrNameLst>
                                      </p:cBhvr>
                                      <p:to>
                                        <p:strVal val="visible"/>
                                      </p:to>
                                    </p:set>
                                    <p:anim calcmode="lin" valueType="num">
                                      <p:cBhvr additive="base">
                                        <p:cTn id="43" dur="500" fill="hold"/>
                                        <p:tgtEl>
                                          <p:spTgt spid="1556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56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5651">
                                            <p:txEl>
                                              <p:pRg st="7" end="7"/>
                                            </p:txEl>
                                          </p:spTgt>
                                        </p:tgtEl>
                                        <p:attrNameLst>
                                          <p:attrName>style.visibility</p:attrName>
                                        </p:attrNameLst>
                                      </p:cBhvr>
                                      <p:to>
                                        <p:strVal val="visible"/>
                                      </p:to>
                                    </p:set>
                                    <p:anim calcmode="lin" valueType="num">
                                      <p:cBhvr additive="base">
                                        <p:cTn id="49" dur="500" fill="hold"/>
                                        <p:tgtEl>
                                          <p:spTgt spid="15565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56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a:solidFill>
                  <a:srgbClr val="01247D"/>
                </a:solidFill>
                <a:effectLst/>
                <a:latin typeface="Comic Sans MS" pitchFamily="66" charset="0"/>
              </a:rPr>
              <a:t>What will you learn?</a:t>
            </a:r>
            <a:endParaRPr lang="en-US" sz="3600" b="1">
              <a:solidFill>
                <a:schemeClr val="accent1"/>
              </a:solidFill>
              <a:effectLst/>
            </a:endParaRPr>
          </a:p>
        </p:txBody>
      </p:sp>
      <p:sp>
        <p:nvSpPr>
          <p:cNvPr id="117763" name="Rectangle 3"/>
          <p:cNvSpPr>
            <a:spLocks noChangeArrowheads="1"/>
          </p:cNvSpPr>
          <p:nvPr/>
        </p:nvSpPr>
        <p:spPr bwMode="auto">
          <a:xfrm>
            <a:off x="457200" y="1143000"/>
            <a:ext cx="4648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lgn="l">
              <a:spcBef>
                <a:spcPts val="600"/>
              </a:spcBef>
              <a:buSzPct val="100000"/>
              <a:buFont typeface="Symbol" pitchFamily="18" charset="2"/>
              <a:buNone/>
            </a:pPr>
            <a:endParaRPr lang="en-US" sz="2800" b="1" dirty="0">
              <a:solidFill>
                <a:srgbClr val="01247D"/>
              </a:solidFill>
              <a:effectLst/>
            </a:endParaRPr>
          </a:p>
          <a:p>
            <a:pPr marL="396875" indent="-396875" algn="l">
              <a:spcBef>
                <a:spcPts val="600"/>
              </a:spcBef>
              <a:buSzPct val="100000"/>
              <a:buFont typeface="Symbol" pitchFamily="18" charset="2"/>
              <a:buNone/>
            </a:pPr>
            <a:r>
              <a:rPr lang="en-US" sz="2800" b="1" dirty="0">
                <a:solidFill>
                  <a:srgbClr val="01247D"/>
                </a:solidFill>
                <a:effectLst/>
              </a:rPr>
              <a:t>Relational Database Systems</a:t>
            </a:r>
          </a:p>
          <a:p>
            <a:pPr marL="396875" indent="-396875" algn="l">
              <a:spcBef>
                <a:spcPts val="600"/>
              </a:spcBef>
              <a:buSzPct val="100000"/>
              <a:buFont typeface="Symbol" pitchFamily="18" charset="2"/>
              <a:buNone/>
            </a:pPr>
            <a:r>
              <a:rPr lang="en-US" sz="2800" b="1" dirty="0" smtClean="0">
                <a:solidFill>
                  <a:srgbClr val="01247D"/>
                </a:solidFill>
                <a:effectLst/>
              </a:rPr>
              <a:t>Data Models</a:t>
            </a:r>
          </a:p>
          <a:p>
            <a:pPr marL="396875" indent="-396875" algn="l">
              <a:spcBef>
                <a:spcPts val="600"/>
              </a:spcBef>
              <a:buSzPct val="100000"/>
              <a:buFont typeface="Symbol" pitchFamily="18" charset="2"/>
              <a:buNone/>
            </a:pPr>
            <a:r>
              <a:rPr lang="en-US" sz="2800" b="1" dirty="0" smtClean="0">
                <a:solidFill>
                  <a:srgbClr val="01247D"/>
                </a:solidFill>
                <a:effectLst/>
              </a:rPr>
              <a:t>SQL</a:t>
            </a:r>
            <a:endParaRPr lang="en-US" sz="4000" b="1" dirty="0">
              <a:solidFill>
                <a:srgbClr val="01247D"/>
              </a:solidFill>
              <a:effectLst/>
            </a:endParaRPr>
          </a:p>
          <a:p>
            <a:pPr marL="396875" indent="-396875" algn="l">
              <a:spcBef>
                <a:spcPts val="600"/>
              </a:spcBef>
              <a:buSzPct val="100000"/>
              <a:buFont typeface="Symbol" pitchFamily="18" charset="2"/>
              <a:buNone/>
            </a:pPr>
            <a:r>
              <a:rPr lang="en-US" sz="2800" b="1" dirty="0" smtClean="0">
                <a:solidFill>
                  <a:srgbClr val="01247D"/>
                </a:solidFill>
                <a:effectLst/>
              </a:rPr>
              <a:t>Database design process</a:t>
            </a:r>
          </a:p>
          <a:p>
            <a:pPr marL="396875" indent="-396875" algn="l">
              <a:spcBef>
                <a:spcPts val="600"/>
              </a:spcBef>
              <a:buSzPct val="100000"/>
              <a:buFont typeface="Symbol" pitchFamily="18" charset="2"/>
              <a:buNone/>
            </a:pPr>
            <a:r>
              <a:rPr lang="en-US" sz="2800" b="1" dirty="0" smtClean="0">
                <a:solidFill>
                  <a:srgbClr val="01247D"/>
                </a:solidFill>
                <a:effectLst/>
              </a:rPr>
              <a:t>Normalization</a:t>
            </a:r>
            <a:endParaRPr lang="en-US" sz="2800" dirty="0">
              <a:solidFill>
                <a:srgbClr val="01247D"/>
              </a:solidFill>
              <a:effectLst/>
            </a:endParaRPr>
          </a:p>
        </p:txBody>
      </p:sp>
      <p:sp>
        <p:nvSpPr>
          <p:cNvPr id="4" name="Rectangle 3"/>
          <p:cNvSpPr>
            <a:spLocks noChangeArrowheads="1"/>
          </p:cNvSpPr>
          <p:nvPr/>
        </p:nvSpPr>
        <p:spPr bwMode="auto">
          <a:xfrm>
            <a:off x="5257800" y="1143000"/>
            <a:ext cx="4648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lgn="l">
              <a:spcBef>
                <a:spcPts val="600"/>
              </a:spcBef>
              <a:buSzPct val="100000"/>
              <a:buFont typeface="Symbol" pitchFamily="18" charset="2"/>
              <a:buNone/>
            </a:pPr>
            <a:endParaRPr lang="en-US" sz="3200" b="1" dirty="0">
              <a:solidFill>
                <a:srgbClr val="01247D"/>
              </a:solidFill>
              <a:effectLst/>
            </a:endParaRPr>
          </a:p>
          <a:p>
            <a:pPr marL="396875" indent="-396875" algn="r">
              <a:spcBef>
                <a:spcPts val="600"/>
              </a:spcBef>
              <a:buSzPct val="100000"/>
              <a:buFont typeface="Symbol" pitchFamily="18" charset="2"/>
              <a:buNone/>
            </a:pPr>
            <a:r>
              <a:rPr lang="en-US" sz="2800" b="1" dirty="0" smtClean="0">
                <a:solidFill>
                  <a:srgbClr val="7030A0"/>
                </a:solidFill>
                <a:effectLst/>
              </a:rPr>
              <a:t>File </a:t>
            </a:r>
            <a:r>
              <a:rPr lang="en-US" sz="2800" b="1" dirty="0">
                <a:solidFill>
                  <a:srgbClr val="7030A0"/>
                </a:solidFill>
                <a:effectLst/>
              </a:rPr>
              <a:t>Structures and </a:t>
            </a:r>
            <a:r>
              <a:rPr lang="en-US" sz="2800" b="1" dirty="0" smtClean="0">
                <a:solidFill>
                  <a:srgbClr val="7030A0"/>
                </a:solidFill>
                <a:effectLst/>
              </a:rPr>
              <a:t>Indexing</a:t>
            </a:r>
          </a:p>
          <a:p>
            <a:pPr marL="396875" indent="-396875" algn="r">
              <a:spcBef>
                <a:spcPts val="600"/>
              </a:spcBef>
              <a:buSzPct val="100000"/>
              <a:buFont typeface="Symbol" pitchFamily="18" charset="2"/>
              <a:buNone/>
            </a:pPr>
            <a:r>
              <a:rPr lang="en-US" sz="2800" b="1" dirty="0" smtClean="0">
                <a:solidFill>
                  <a:srgbClr val="7030A0"/>
                </a:solidFill>
                <a:effectLst/>
              </a:rPr>
              <a:t>Query Processing and Optimization</a:t>
            </a:r>
          </a:p>
          <a:p>
            <a:pPr marL="396875" indent="-396875" algn="r">
              <a:spcBef>
                <a:spcPts val="600"/>
              </a:spcBef>
              <a:buSzPct val="100000"/>
              <a:buFont typeface="Symbol" pitchFamily="18" charset="2"/>
              <a:buNone/>
            </a:pPr>
            <a:r>
              <a:rPr lang="en-US" sz="2800" b="1" dirty="0" smtClean="0">
                <a:solidFill>
                  <a:srgbClr val="7030A0"/>
                </a:solidFill>
                <a:effectLst/>
              </a:rPr>
              <a:t>Transaction </a:t>
            </a:r>
            <a:r>
              <a:rPr lang="en-US" sz="2800" b="1" dirty="0">
                <a:solidFill>
                  <a:srgbClr val="7030A0"/>
                </a:solidFill>
                <a:effectLst/>
              </a:rPr>
              <a:t>Management</a:t>
            </a:r>
          </a:p>
          <a:p>
            <a:pPr marL="396875" indent="-396875" algn="r">
              <a:spcBef>
                <a:spcPts val="600"/>
              </a:spcBef>
              <a:buSzPct val="100000"/>
              <a:buFont typeface="Symbol" pitchFamily="18" charset="2"/>
              <a:buNone/>
            </a:pPr>
            <a:r>
              <a:rPr lang="en-US" sz="2800" b="1" dirty="0">
                <a:solidFill>
                  <a:srgbClr val="7030A0"/>
                </a:solidFill>
                <a:effectLst/>
              </a:rPr>
              <a:t>Concurrency Control and </a:t>
            </a:r>
            <a:r>
              <a:rPr lang="en-US" sz="2800" b="1" dirty="0" smtClean="0">
                <a:solidFill>
                  <a:srgbClr val="7030A0"/>
                </a:solidFill>
                <a:effectLst/>
              </a:rPr>
              <a:t>Recovery</a:t>
            </a:r>
          </a:p>
          <a:p>
            <a:pPr marL="396875" indent="-396875" algn="r">
              <a:spcBef>
                <a:spcPts val="600"/>
              </a:spcBef>
              <a:buSzPct val="100000"/>
              <a:buFont typeface="Symbol" pitchFamily="18" charset="2"/>
              <a:buNone/>
            </a:pPr>
            <a:r>
              <a:rPr lang="en-US" sz="2800" b="1" dirty="0" smtClean="0">
                <a:solidFill>
                  <a:srgbClr val="7030A0"/>
                </a:solidFill>
                <a:effectLst/>
              </a:rPr>
              <a:t>Database Security and Authorization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additive="base">
                                        <p:cTn id="7" dur="5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 calcmode="lin" valueType="num">
                                      <p:cBhvr additive="base">
                                        <p:cTn id="13" dur="500" fill="hold"/>
                                        <p:tgtEl>
                                          <p:spTgt spid="1177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anim calcmode="lin" valueType="num">
                                      <p:cBhvr additive="base">
                                        <p:cTn id="19" dur="500" fill="hold"/>
                                        <p:tgtEl>
                                          <p:spTgt spid="1177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7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7763">
                                            <p:txEl>
                                              <p:pRg st="4" end="4"/>
                                            </p:txEl>
                                          </p:spTgt>
                                        </p:tgtEl>
                                        <p:attrNameLst>
                                          <p:attrName>style.visibility</p:attrName>
                                        </p:attrNameLst>
                                      </p:cBhvr>
                                      <p:to>
                                        <p:strVal val="visible"/>
                                      </p:to>
                                    </p:set>
                                    <p:anim calcmode="lin" valueType="num">
                                      <p:cBhvr additive="base">
                                        <p:cTn id="25" dur="500" fill="hold"/>
                                        <p:tgtEl>
                                          <p:spTgt spid="1177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7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7763">
                                            <p:txEl>
                                              <p:pRg st="5" end="5"/>
                                            </p:txEl>
                                          </p:spTgt>
                                        </p:tgtEl>
                                        <p:attrNameLst>
                                          <p:attrName>style.visibility</p:attrName>
                                        </p:attrNameLst>
                                      </p:cBhvr>
                                      <p:to>
                                        <p:strVal val="visible"/>
                                      </p:to>
                                    </p:set>
                                    <p:anim calcmode="lin" valueType="num">
                                      <p:cBhvr additive="base">
                                        <p:cTn id="31" dur="500" fill="hold"/>
                                        <p:tgtEl>
                                          <p:spTgt spid="1177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77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 calcmode="lin" valueType="num">
                                      <p:cBhvr additive="base">
                                        <p:cTn id="4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 calcmode="lin" valueType="num">
                                      <p:cBhvr additive="base">
                                        <p:cTn id="5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 calcmode="lin" valueType="num">
                                      <p:cBhvr additive="base">
                                        <p:cTn id="6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026"/>
          <p:cNvSpPr txBox="1">
            <a:spLocks noChangeArrowheads="1"/>
          </p:cNvSpPr>
          <p:nvPr/>
        </p:nvSpPr>
        <p:spPr bwMode="auto">
          <a:xfrm>
            <a:off x="533400" y="838200"/>
            <a:ext cx="8839200" cy="4770537"/>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sz="4000" b="1" dirty="0">
                <a:solidFill>
                  <a:srgbClr val="01247D"/>
                </a:solidFill>
                <a:effectLst/>
                <a:latin typeface="Comic Sans MS" pitchFamily="66" charset="0"/>
              </a:rPr>
              <a:t>REMEMBER ALWAYS:</a:t>
            </a:r>
          </a:p>
          <a:p>
            <a:r>
              <a:rPr lang="en-US" sz="4000" b="1" dirty="0">
                <a:solidFill>
                  <a:schemeClr val="hlink"/>
                </a:solidFill>
                <a:effectLst/>
                <a:latin typeface="+mn-lt"/>
              </a:rPr>
              <a:t>Database Systems Deal with Data Stored Permanently and Managed on External Storage Devices  (mainly Hard Disks).</a:t>
            </a:r>
          </a:p>
          <a:p>
            <a:r>
              <a:rPr lang="en-US" sz="4000" b="1" dirty="0">
                <a:solidFill>
                  <a:srgbClr val="6C3488"/>
                </a:solidFill>
                <a:effectLst/>
                <a:latin typeface="Comic Sans MS" pitchFamily="66" charset="0"/>
              </a:rPr>
              <a:t>And tend to be very large (</a:t>
            </a:r>
            <a:r>
              <a:rPr lang="en-US" sz="4000" b="1" dirty="0" smtClean="0">
                <a:solidFill>
                  <a:srgbClr val="6C3488"/>
                </a:solidFill>
                <a:effectLst/>
                <a:latin typeface="Comic Sans MS" pitchFamily="66" charset="0"/>
              </a:rPr>
              <a:t>10s </a:t>
            </a:r>
            <a:r>
              <a:rPr lang="en-US" sz="4000" b="1" dirty="0">
                <a:solidFill>
                  <a:srgbClr val="6C3488"/>
                </a:solidFill>
                <a:effectLst/>
                <a:latin typeface="Comic Sans MS" pitchFamily="66" charset="0"/>
              </a:rPr>
              <a:t>of </a:t>
            </a:r>
            <a:r>
              <a:rPr lang="en-US" sz="4000" b="1" dirty="0" smtClean="0">
                <a:solidFill>
                  <a:srgbClr val="6C3488"/>
                </a:solidFill>
                <a:effectLst/>
                <a:latin typeface="Comic Sans MS" pitchFamily="66" charset="0"/>
              </a:rPr>
              <a:t>Terabytes).</a:t>
            </a:r>
            <a:endParaRPr lang="en-US" sz="4000" b="1" dirty="0">
              <a:solidFill>
                <a:srgbClr val="6C3488"/>
              </a:solidFill>
              <a:effectLst/>
              <a:latin typeface="Comic Sans MS" pitchFamily="66" charset="0"/>
            </a:endParaRPr>
          </a:p>
          <a:p>
            <a:r>
              <a:rPr lang="en-US" sz="2000" b="1" dirty="0">
                <a:solidFill>
                  <a:srgbClr val="6C3488"/>
                </a:solidFill>
                <a:effectLst/>
                <a:latin typeface="Comic Sans MS" pitchFamily="66" charset="0"/>
              </a:rPr>
              <a:t>&lt;main memory database systems exist, issues different&gt;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 calcmode="lin" valueType="num">
                                      <p:cBhvr additive="base">
                                        <p:cTn id="7" dur="500" fill="hold"/>
                                        <p:tgtEl>
                                          <p:spTgt spid="1085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6">
                                            <p:txEl>
                                              <p:pRg st="1" end="1"/>
                                            </p:txEl>
                                          </p:spTgt>
                                        </p:tgtEl>
                                        <p:attrNameLst>
                                          <p:attrName>style.visibility</p:attrName>
                                        </p:attrNameLst>
                                      </p:cBhvr>
                                      <p:to>
                                        <p:strVal val="visible"/>
                                      </p:to>
                                    </p:set>
                                    <p:anim calcmode="lin" valueType="num">
                                      <p:cBhvr additive="base">
                                        <p:cTn id="13" dur="500" fill="hold"/>
                                        <p:tgtEl>
                                          <p:spTgt spid="10854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6">
                                            <p:txEl>
                                              <p:pRg st="2" end="2"/>
                                            </p:txEl>
                                          </p:spTgt>
                                        </p:tgtEl>
                                        <p:attrNameLst>
                                          <p:attrName>style.visibility</p:attrName>
                                        </p:attrNameLst>
                                      </p:cBhvr>
                                      <p:to>
                                        <p:strVal val="visible"/>
                                      </p:to>
                                    </p:set>
                                    <p:anim calcmode="lin" valueType="num">
                                      <p:cBhvr additive="base">
                                        <p:cTn id="19" dur="500" fill="hold"/>
                                        <p:tgtEl>
                                          <p:spTgt spid="1085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46">
                                            <p:txEl>
                                              <p:pRg st="3" end="3"/>
                                            </p:txEl>
                                          </p:spTgt>
                                        </p:tgtEl>
                                        <p:attrNameLst>
                                          <p:attrName>style.visibility</p:attrName>
                                        </p:attrNameLst>
                                      </p:cBhvr>
                                      <p:to>
                                        <p:strVal val="visible"/>
                                      </p:to>
                                    </p:set>
                                    <p:anim calcmode="lin" valueType="num">
                                      <p:cBhvr additive="base">
                                        <p:cTn id="25" dur="500" fill="hold"/>
                                        <p:tgtEl>
                                          <p:spTgt spid="10854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4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609600" y="2514600"/>
            <a:ext cx="8839200" cy="7620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sz="4400" b="1">
                <a:solidFill>
                  <a:srgbClr val="01247D"/>
                </a:solidFill>
                <a:effectLst/>
                <a:latin typeface="Comic Sans MS" pitchFamily="66" charset="0"/>
              </a:rPr>
              <a:t>What Are Database Systems?</a:t>
            </a:r>
            <a:endParaRPr lang="en-US" sz="4400" b="1">
              <a:solidFill>
                <a:srgbClr val="9234DB"/>
              </a:solidFill>
              <a:effectLst/>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a:xfrm>
            <a:off x="1219200" y="228600"/>
            <a:ext cx="7772400" cy="685800"/>
          </a:xfrm>
          <a:noFill/>
          <a:ln/>
        </p:spPr>
        <p:txBody>
          <a:bodyPr/>
          <a:lstStyle/>
          <a:p>
            <a:r>
              <a:rPr lang="en-US" sz="3600" b="1" dirty="0">
                <a:solidFill>
                  <a:srgbClr val="01247D"/>
                </a:solidFill>
                <a:latin typeface="Comic Sans MS" pitchFamily="66" charset="0"/>
              </a:rPr>
              <a:t>What is a Database?</a:t>
            </a:r>
            <a:endParaRPr lang="en-US" sz="3600" b="1" dirty="0">
              <a:solidFill>
                <a:schemeClr val="accent1"/>
              </a:solidFill>
              <a:latin typeface="Arial Narrow" pitchFamily="34" charset="0"/>
            </a:endParaRPr>
          </a:p>
        </p:txBody>
      </p:sp>
      <p:sp>
        <p:nvSpPr>
          <p:cNvPr id="6151" name="Rectangle 7"/>
          <p:cNvSpPr>
            <a:spLocks noGrp="1" noChangeArrowheads="1"/>
          </p:cNvSpPr>
          <p:nvPr>
            <p:ph type="body" idx="1"/>
          </p:nvPr>
        </p:nvSpPr>
        <p:spPr>
          <a:xfrm>
            <a:off x="533400" y="1143000"/>
            <a:ext cx="8839200" cy="5105400"/>
          </a:xfrm>
          <a:noFill/>
          <a:ln/>
        </p:spPr>
        <p:txBody>
          <a:bodyPr/>
          <a:lstStyle/>
          <a:p>
            <a:pPr marL="1196975" indent="-1196975">
              <a:spcBef>
                <a:spcPts val="600"/>
              </a:spcBef>
              <a:buFont typeface="Symbol" pitchFamily="18" charset="2"/>
              <a:buNone/>
            </a:pPr>
            <a:r>
              <a:rPr lang="en-US" sz="4000" b="1">
                <a:solidFill>
                  <a:schemeClr val="hlink"/>
                </a:solidFill>
                <a:latin typeface="Arial Narrow" pitchFamily="34" charset="0"/>
              </a:rPr>
              <a:t>Data: factual (undoubted) information used as a basis for reasoning, discussion, or calculation.</a:t>
            </a:r>
          </a:p>
          <a:p>
            <a:pPr marL="1196975" indent="-1196975">
              <a:spcBef>
                <a:spcPts val="600"/>
              </a:spcBef>
              <a:buFont typeface="Symbol" pitchFamily="18" charset="2"/>
              <a:buNone/>
            </a:pPr>
            <a:endParaRPr lang="en-US" sz="4000" b="1">
              <a:solidFill>
                <a:schemeClr val="hlink"/>
              </a:solidFill>
              <a:latin typeface="Arial Narrow" pitchFamily="34" charset="0"/>
            </a:endParaRPr>
          </a:p>
          <a:p>
            <a:pPr marL="1196975" indent="-1196975">
              <a:spcBef>
                <a:spcPts val="600"/>
              </a:spcBef>
              <a:buFont typeface="Symbol" pitchFamily="18" charset="2"/>
              <a:buNone/>
            </a:pPr>
            <a:r>
              <a:rPr lang="en-US" sz="4000" b="1">
                <a:solidFill>
                  <a:schemeClr val="hlink"/>
                </a:solidFill>
                <a:latin typeface="Arial Narrow" pitchFamily="34" charset="0"/>
              </a:rPr>
              <a:t>A database is a collection of related data.</a:t>
            </a:r>
            <a:r>
              <a:rPr lang="en-US" sz="2400" b="1">
                <a:solidFill>
                  <a:schemeClr val="hlink"/>
                </a:solidFill>
                <a:latin typeface="Arial Narrow" pitchFamily="34" charset="0"/>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219200" y="228600"/>
            <a:ext cx="7772400" cy="685800"/>
          </a:xfrm>
          <a:noFill/>
          <a:ln/>
        </p:spPr>
        <p:txBody>
          <a:bodyPr/>
          <a:lstStyle/>
          <a:p>
            <a:r>
              <a:rPr lang="en-US" sz="3600" b="1" dirty="0">
                <a:solidFill>
                  <a:srgbClr val="01247D"/>
                </a:solidFill>
                <a:latin typeface="Comic Sans MS" pitchFamily="66" charset="0"/>
              </a:rPr>
              <a:t>What is a Database?</a:t>
            </a:r>
            <a:endParaRPr lang="en-US" sz="3600" b="1" dirty="0">
              <a:solidFill>
                <a:schemeClr val="accent1"/>
              </a:solidFill>
              <a:latin typeface="Arial Narrow" pitchFamily="34" charset="0"/>
            </a:endParaRPr>
          </a:p>
        </p:txBody>
      </p:sp>
      <p:sp>
        <p:nvSpPr>
          <p:cNvPr id="109571" name="Rectangle 3"/>
          <p:cNvSpPr>
            <a:spLocks noGrp="1" noChangeArrowheads="1"/>
          </p:cNvSpPr>
          <p:nvPr>
            <p:ph type="body" idx="1"/>
          </p:nvPr>
        </p:nvSpPr>
        <p:spPr>
          <a:xfrm>
            <a:off x="533400" y="1143000"/>
            <a:ext cx="8839200" cy="5105400"/>
          </a:xfrm>
          <a:noFill/>
          <a:ln/>
        </p:spPr>
        <p:txBody>
          <a:bodyPr/>
          <a:lstStyle/>
          <a:p>
            <a:pPr marL="396875" indent="-396875">
              <a:spcBef>
                <a:spcPts val="600"/>
              </a:spcBef>
              <a:buFontTx/>
              <a:buNone/>
            </a:pPr>
            <a:r>
              <a:rPr lang="en-US" sz="2800" b="1">
                <a:latin typeface="Arial Narrow" pitchFamily="34" charset="0"/>
              </a:rPr>
              <a:t>A database has the following implicit properties:</a:t>
            </a:r>
          </a:p>
          <a:p>
            <a:pPr marL="396875" indent="-396875">
              <a:spcBef>
                <a:spcPts val="600"/>
              </a:spcBef>
              <a:buFont typeface="ZapfDingbats" pitchFamily="82" charset="2"/>
              <a:buChar char="û"/>
            </a:pPr>
            <a:r>
              <a:rPr lang="en-US" sz="2800" b="1">
                <a:solidFill>
                  <a:srgbClr val="01247D"/>
                </a:solidFill>
                <a:latin typeface="Arial Narrow" pitchFamily="34" charset="0"/>
              </a:rPr>
              <a:t>A database represents some aspect of the real world </a:t>
            </a:r>
            <a:r>
              <a:rPr lang="en-US" sz="2800" b="1" u="sng">
                <a:solidFill>
                  <a:schemeClr val="hlink"/>
                </a:solidFill>
                <a:latin typeface="Arial Narrow" pitchFamily="34" charset="0"/>
              </a:rPr>
              <a:t>(mini-world or Universe of Discourse (UoD)).</a:t>
            </a:r>
            <a:r>
              <a:rPr lang="en-US" sz="2800" b="1">
                <a:solidFill>
                  <a:srgbClr val="01247D"/>
                </a:solidFill>
                <a:latin typeface="Arial Narrow" pitchFamily="34" charset="0"/>
              </a:rPr>
              <a:t> </a:t>
            </a:r>
          </a:p>
          <a:p>
            <a:pPr marL="396875" indent="-396875">
              <a:spcBef>
                <a:spcPts val="600"/>
              </a:spcBef>
              <a:buFont typeface="ZapfDingbats" pitchFamily="82" charset="2"/>
              <a:buChar char="û"/>
            </a:pPr>
            <a:r>
              <a:rPr lang="en-US" sz="2800" b="1">
                <a:solidFill>
                  <a:srgbClr val="01247D"/>
                </a:solidFill>
                <a:latin typeface="Arial Narrow" pitchFamily="34" charset="0"/>
              </a:rPr>
              <a:t>A database is a logically coherent (associated, related) collection of data with some inherent meaning. </a:t>
            </a:r>
          </a:p>
          <a:p>
            <a:pPr marL="396875" indent="-396875">
              <a:spcBef>
                <a:spcPts val="600"/>
              </a:spcBef>
              <a:buFont typeface="ZapfDingbats" pitchFamily="82" charset="2"/>
              <a:buChar char="û"/>
            </a:pPr>
            <a:r>
              <a:rPr lang="en-US" sz="2800" b="1">
                <a:solidFill>
                  <a:srgbClr val="01247D"/>
                </a:solidFill>
                <a:latin typeface="Arial Narrow" pitchFamily="34" charset="0"/>
              </a:rPr>
              <a:t>A database is designed, built and populated with data for a specific purpose. </a:t>
            </a:r>
          </a:p>
          <a:p>
            <a:pPr marL="396875" indent="-396875">
              <a:spcBef>
                <a:spcPts val="600"/>
              </a:spcBef>
              <a:buFont typeface="ZapfDingbats" pitchFamily="82" charset="2"/>
              <a:buChar char="û"/>
            </a:pPr>
            <a:r>
              <a:rPr lang="en-US" sz="2800" b="1">
                <a:solidFill>
                  <a:srgbClr val="01247D"/>
                </a:solidFill>
                <a:latin typeface="Arial Narrow" pitchFamily="34" charset="0"/>
              </a:rPr>
              <a:t>It has an </a:t>
            </a:r>
            <a:r>
              <a:rPr lang="en-US" sz="2800" b="1">
                <a:solidFill>
                  <a:schemeClr val="hlink"/>
                </a:solidFill>
                <a:latin typeface="Arial Narrow" pitchFamily="34" charset="0"/>
              </a:rPr>
              <a:t>intended group of users</a:t>
            </a:r>
            <a:r>
              <a:rPr lang="en-US" sz="2800" b="1">
                <a:solidFill>
                  <a:srgbClr val="01247D"/>
                </a:solidFill>
                <a:latin typeface="Arial Narrow" pitchFamily="34" charset="0"/>
              </a:rPr>
              <a:t> and some </a:t>
            </a:r>
            <a:r>
              <a:rPr lang="en-US" sz="2800" b="1">
                <a:solidFill>
                  <a:schemeClr val="hlink"/>
                </a:solidFill>
                <a:latin typeface="Arial Narrow" pitchFamily="34" charset="0"/>
              </a:rPr>
              <a:t>preconceived</a:t>
            </a:r>
            <a:r>
              <a:rPr lang="en-US" sz="2800" b="1">
                <a:solidFill>
                  <a:srgbClr val="01247D"/>
                </a:solidFill>
                <a:latin typeface="Arial Narrow" pitchFamily="34" charset="0"/>
              </a:rPr>
              <a:t> (already thought of) </a:t>
            </a:r>
            <a:r>
              <a:rPr lang="en-US" sz="2800" b="1">
                <a:solidFill>
                  <a:schemeClr val="hlink"/>
                </a:solidFill>
                <a:latin typeface="Arial Narrow" pitchFamily="34" charset="0"/>
              </a:rPr>
              <a:t>applications</a:t>
            </a:r>
            <a:r>
              <a:rPr lang="en-US" sz="2800" b="1">
                <a:solidFill>
                  <a:srgbClr val="01247D"/>
                </a:solidFill>
                <a:latin typeface="Arial Narrow" pitchFamily="34" charset="0"/>
              </a:rPr>
              <a:t> in which these users are interested.</a:t>
            </a:r>
            <a:endParaRPr lang="en-US">
              <a:solidFill>
                <a:srgbClr val="01247D"/>
              </a:solidFill>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Rectangle 1030"/>
          <p:cNvSpPr>
            <a:spLocks noGrp="1" noChangeArrowheads="1"/>
          </p:cNvSpPr>
          <p:nvPr>
            <p:ph type="title"/>
          </p:nvPr>
        </p:nvSpPr>
        <p:spPr>
          <a:xfrm>
            <a:off x="1219200" y="76200"/>
            <a:ext cx="7772400" cy="685800"/>
          </a:xfrm>
          <a:noFill/>
          <a:ln/>
        </p:spPr>
        <p:txBody>
          <a:bodyPr/>
          <a:lstStyle/>
          <a:p>
            <a:r>
              <a:rPr lang="en-US" sz="3600" b="1" dirty="0">
                <a:solidFill>
                  <a:srgbClr val="01247D"/>
                </a:solidFill>
                <a:latin typeface="Comic Sans MS" pitchFamily="66" charset="0"/>
              </a:rPr>
              <a:t>Database System</a:t>
            </a:r>
            <a:endParaRPr lang="en-US" b="1" dirty="0">
              <a:solidFill>
                <a:srgbClr val="0000FE"/>
              </a:solidFill>
              <a:latin typeface="Times" pitchFamily="18" charset="0"/>
            </a:endParaRPr>
          </a:p>
        </p:txBody>
      </p:sp>
      <p:sp>
        <p:nvSpPr>
          <p:cNvPr id="76807" name="Rectangle 1031"/>
          <p:cNvSpPr>
            <a:spLocks noGrp="1" noChangeArrowheads="1"/>
          </p:cNvSpPr>
          <p:nvPr>
            <p:ph type="body" idx="1"/>
          </p:nvPr>
        </p:nvSpPr>
        <p:spPr>
          <a:xfrm>
            <a:off x="381000" y="838200"/>
            <a:ext cx="9144000" cy="5638800"/>
          </a:xfrm>
          <a:noFill/>
          <a:ln/>
        </p:spPr>
        <p:txBody>
          <a:bodyPr/>
          <a:lstStyle/>
          <a:p>
            <a:pPr marL="0" indent="0">
              <a:lnSpc>
                <a:spcPct val="90000"/>
              </a:lnSpc>
              <a:spcBef>
                <a:spcPts val="600"/>
              </a:spcBef>
              <a:buFontTx/>
              <a:buNone/>
            </a:pPr>
            <a:r>
              <a:rPr lang="en-US" sz="2400" b="1" dirty="0">
                <a:solidFill>
                  <a:schemeClr val="hlink"/>
                </a:solidFill>
                <a:latin typeface="Arial Narrow" pitchFamily="34" charset="0"/>
              </a:rPr>
              <a:t>A database management system (DBMS) is a collection of programs that enables users to create and maintain a database. </a:t>
            </a:r>
          </a:p>
          <a:p>
            <a:pPr marL="0" indent="0">
              <a:lnSpc>
                <a:spcPct val="90000"/>
              </a:lnSpc>
              <a:spcBef>
                <a:spcPts val="600"/>
              </a:spcBef>
            </a:pPr>
            <a:r>
              <a:rPr lang="en-US" sz="2400" b="1" dirty="0">
                <a:solidFill>
                  <a:srgbClr val="01247D"/>
                </a:solidFill>
                <a:latin typeface="Arial Narrow" pitchFamily="34" charset="0"/>
              </a:rPr>
              <a:t>Defining Databases</a:t>
            </a:r>
            <a:endParaRPr lang="en-US" sz="2400" b="1" dirty="0">
              <a:latin typeface="Arial Narrow" pitchFamily="34" charset="0"/>
            </a:endParaRPr>
          </a:p>
          <a:p>
            <a:pPr marL="396875" lvl="1" indent="-168275">
              <a:lnSpc>
                <a:spcPct val="90000"/>
              </a:lnSpc>
              <a:spcBef>
                <a:spcPts val="600"/>
              </a:spcBef>
            </a:pPr>
            <a:r>
              <a:rPr lang="en-US" sz="2400" b="1" dirty="0">
                <a:solidFill>
                  <a:srgbClr val="BC3700"/>
                </a:solidFill>
                <a:latin typeface="Arial Narrow" pitchFamily="34" charset="0"/>
              </a:rPr>
              <a:t>involves specifying the data types, structures, and constraints for the data to be stored in the database.</a:t>
            </a:r>
          </a:p>
          <a:p>
            <a:pPr marL="0" indent="0">
              <a:lnSpc>
                <a:spcPct val="90000"/>
              </a:lnSpc>
              <a:spcBef>
                <a:spcPts val="600"/>
              </a:spcBef>
            </a:pPr>
            <a:r>
              <a:rPr lang="en-US" sz="2400" b="1" dirty="0">
                <a:solidFill>
                  <a:srgbClr val="01247D"/>
                </a:solidFill>
                <a:latin typeface="Arial Narrow" pitchFamily="34" charset="0"/>
              </a:rPr>
              <a:t>Constructing Databases</a:t>
            </a:r>
          </a:p>
          <a:p>
            <a:pPr marL="396875" lvl="1" indent="-168275">
              <a:lnSpc>
                <a:spcPct val="90000"/>
              </a:lnSpc>
              <a:spcBef>
                <a:spcPts val="600"/>
              </a:spcBef>
            </a:pPr>
            <a:r>
              <a:rPr lang="en-US" sz="2400" b="1" dirty="0">
                <a:solidFill>
                  <a:srgbClr val="BC3700"/>
                </a:solidFill>
                <a:latin typeface="Arial Narrow" pitchFamily="34" charset="0"/>
              </a:rPr>
              <a:t>storing the data itself (populating) on some storage medium that is controlled by the DBMS.</a:t>
            </a:r>
          </a:p>
          <a:p>
            <a:pPr marL="0" indent="0">
              <a:lnSpc>
                <a:spcPct val="90000"/>
              </a:lnSpc>
              <a:spcBef>
                <a:spcPts val="600"/>
              </a:spcBef>
            </a:pPr>
            <a:r>
              <a:rPr lang="en-US" sz="2400" b="1" dirty="0">
                <a:solidFill>
                  <a:srgbClr val="01247D"/>
                </a:solidFill>
                <a:latin typeface="Arial Narrow" pitchFamily="34" charset="0"/>
              </a:rPr>
              <a:t>Manipulating Databases</a:t>
            </a:r>
            <a:endParaRPr lang="en-US" sz="2400" b="1" dirty="0">
              <a:latin typeface="Arial Narrow" pitchFamily="34" charset="0"/>
            </a:endParaRPr>
          </a:p>
          <a:p>
            <a:pPr marL="396875" lvl="1" indent="-168275">
              <a:lnSpc>
                <a:spcPct val="90000"/>
              </a:lnSpc>
              <a:spcBef>
                <a:spcPts val="600"/>
              </a:spcBef>
            </a:pPr>
            <a:r>
              <a:rPr lang="en-US" sz="2400" b="1" dirty="0">
                <a:solidFill>
                  <a:srgbClr val="BC3700"/>
                </a:solidFill>
                <a:latin typeface="Arial Narrow" pitchFamily="34" charset="0"/>
              </a:rPr>
              <a:t>querying the database to retrieve specific data, updating the databases to reflect changes to mini-world, and generating reports from the data.</a:t>
            </a:r>
          </a:p>
          <a:p>
            <a:pPr marL="0" indent="0">
              <a:lnSpc>
                <a:spcPct val="90000"/>
              </a:lnSpc>
              <a:spcBef>
                <a:spcPts val="600"/>
              </a:spcBef>
              <a:buFontTx/>
              <a:buNone/>
            </a:pPr>
            <a:r>
              <a:rPr lang="en-US" sz="2400" b="1" dirty="0">
                <a:solidFill>
                  <a:schemeClr val="hlink"/>
                </a:solidFill>
                <a:latin typeface="Arial Narrow" pitchFamily="34" charset="0"/>
              </a:rPr>
              <a:t>Database + DBMS software = Database System</a:t>
            </a:r>
            <a:endParaRPr lang="en-US" sz="28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7">
                                            <p:txEl>
                                              <p:pRg st="0" end="0"/>
                                            </p:txEl>
                                          </p:spTgt>
                                        </p:tgtEl>
                                        <p:attrNameLst>
                                          <p:attrName>style.visibility</p:attrName>
                                        </p:attrNameLst>
                                      </p:cBhvr>
                                      <p:to>
                                        <p:strVal val="visible"/>
                                      </p:to>
                                    </p:set>
                                    <p:anim calcmode="lin" valueType="num">
                                      <p:cBhvr additive="base">
                                        <p:cTn id="7" dur="500" fill="hold"/>
                                        <p:tgtEl>
                                          <p:spTgt spid="768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7">
                                            <p:txEl>
                                              <p:pRg st="1" end="1"/>
                                            </p:txEl>
                                          </p:spTgt>
                                        </p:tgtEl>
                                        <p:attrNameLst>
                                          <p:attrName>style.visibility</p:attrName>
                                        </p:attrNameLst>
                                      </p:cBhvr>
                                      <p:to>
                                        <p:strVal val="visible"/>
                                      </p:to>
                                    </p:set>
                                    <p:anim calcmode="lin" valueType="num">
                                      <p:cBhvr additive="base">
                                        <p:cTn id="13" dur="500" fill="hold"/>
                                        <p:tgtEl>
                                          <p:spTgt spid="768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6807">
                                            <p:txEl>
                                              <p:pRg st="2" end="2"/>
                                            </p:txEl>
                                          </p:spTgt>
                                        </p:tgtEl>
                                        <p:attrNameLst>
                                          <p:attrName>style.visibility</p:attrName>
                                        </p:attrNameLst>
                                      </p:cBhvr>
                                      <p:to>
                                        <p:strVal val="visible"/>
                                      </p:to>
                                    </p:set>
                                    <p:anim calcmode="lin" valueType="num">
                                      <p:cBhvr additive="base">
                                        <p:cTn id="17" dur="500" fill="hold"/>
                                        <p:tgtEl>
                                          <p:spTgt spid="7680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68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6807">
                                            <p:txEl>
                                              <p:pRg st="3" end="3"/>
                                            </p:txEl>
                                          </p:spTgt>
                                        </p:tgtEl>
                                        <p:attrNameLst>
                                          <p:attrName>style.visibility</p:attrName>
                                        </p:attrNameLst>
                                      </p:cBhvr>
                                      <p:to>
                                        <p:strVal val="visible"/>
                                      </p:to>
                                    </p:set>
                                    <p:anim calcmode="lin" valueType="num">
                                      <p:cBhvr additive="base">
                                        <p:cTn id="23" dur="500" fill="hold"/>
                                        <p:tgtEl>
                                          <p:spTgt spid="7680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680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6807">
                                            <p:txEl>
                                              <p:pRg st="4" end="4"/>
                                            </p:txEl>
                                          </p:spTgt>
                                        </p:tgtEl>
                                        <p:attrNameLst>
                                          <p:attrName>style.visibility</p:attrName>
                                        </p:attrNameLst>
                                      </p:cBhvr>
                                      <p:to>
                                        <p:strVal val="visible"/>
                                      </p:to>
                                    </p:set>
                                    <p:anim calcmode="lin" valueType="num">
                                      <p:cBhvr additive="base">
                                        <p:cTn id="27" dur="500" fill="hold"/>
                                        <p:tgtEl>
                                          <p:spTgt spid="7680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68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6807">
                                            <p:txEl>
                                              <p:pRg st="5" end="5"/>
                                            </p:txEl>
                                          </p:spTgt>
                                        </p:tgtEl>
                                        <p:attrNameLst>
                                          <p:attrName>style.visibility</p:attrName>
                                        </p:attrNameLst>
                                      </p:cBhvr>
                                      <p:to>
                                        <p:strVal val="visible"/>
                                      </p:to>
                                    </p:set>
                                    <p:anim calcmode="lin" valueType="num">
                                      <p:cBhvr additive="base">
                                        <p:cTn id="33" dur="500" fill="hold"/>
                                        <p:tgtEl>
                                          <p:spTgt spid="7680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680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6807">
                                            <p:txEl>
                                              <p:pRg st="6" end="6"/>
                                            </p:txEl>
                                          </p:spTgt>
                                        </p:tgtEl>
                                        <p:attrNameLst>
                                          <p:attrName>style.visibility</p:attrName>
                                        </p:attrNameLst>
                                      </p:cBhvr>
                                      <p:to>
                                        <p:strVal val="visible"/>
                                      </p:to>
                                    </p:set>
                                    <p:anim calcmode="lin" valueType="num">
                                      <p:cBhvr additive="base">
                                        <p:cTn id="37" dur="500" fill="hold"/>
                                        <p:tgtEl>
                                          <p:spTgt spid="7680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6807">
                                            <p:txEl>
                                              <p:pRg st="7" end="7"/>
                                            </p:txEl>
                                          </p:spTgt>
                                        </p:tgtEl>
                                        <p:attrNameLst>
                                          <p:attrName>style.visibility</p:attrName>
                                        </p:attrNameLst>
                                      </p:cBhvr>
                                      <p:to>
                                        <p:strVal val="visible"/>
                                      </p:to>
                                    </p:set>
                                    <p:anim calcmode="lin" valueType="num">
                                      <p:cBhvr additive="base">
                                        <p:cTn id="43" dur="500" fill="hold"/>
                                        <p:tgtEl>
                                          <p:spTgt spid="7680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a:solidFill>
                  <a:srgbClr val="01247D"/>
                </a:solidFill>
                <a:effectLst/>
                <a:latin typeface="Comic Sans MS" pitchFamily="66" charset="0"/>
              </a:rPr>
              <a:t>Course Details</a:t>
            </a:r>
            <a:endParaRPr lang="en-US" sz="3600" b="1">
              <a:solidFill>
                <a:schemeClr val="accent1"/>
              </a:solidFill>
              <a:effectLst/>
            </a:endParaRPr>
          </a:p>
        </p:txBody>
      </p:sp>
      <p:sp>
        <p:nvSpPr>
          <p:cNvPr id="162819" name="Rectangle 3"/>
          <p:cNvSpPr>
            <a:spLocks noChangeArrowheads="1"/>
          </p:cNvSpPr>
          <p:nvPr/>
        </p:nvSpPr>
        <p:spPr bwMode="auto">
          <a:xfrm>
            <a:off x="0" y="1143000"/>
            <a:ext cx="9601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spcBef>
                <a:spcPts val="600"/>
              </a:spcBef>
              <a:buSzPct val="100000"/>
              <a:buFont typeface="Symbol" pitchFamily="18" charset="2"/>
              <a:buNone/>
            </a:pPr>
            <a:r>
              <a:rPr lang="en-US" sz="3600" b="1" dirty="0" smtClean="0">
                <a:solidFill>
                  <a:srgbClr val="01247D"/>
                </a:solidFill>
                <a:effectLst/>
              </a:rPr>
              <a:t>ICS241 Databases</a:t>
            </a:r>
            <a:endParaRPr lang="en-US" sz="3600" b="1" dirty="0">
              <a:solidFill>
                <a:srgbClr val="01247D"/>
              </a:solidFill>
              <a:effectLst/>
            </a:endParaRPr>
          </a:p>
          <a:p>
            <a:pPr marL="396875" indent="-396875" algn="l">
              <a:spcBef>
                <a:spcPts val="600"/>
              </a:spcBef>
              <a:buSzPct val="100000"/>
              <a:buFont typeface="Symbol" pitchFamily="18" charset="2"/>
              <a:buNone/>
            </a:pPr>
            <a:r>
              <a:rPr lang="en-US" sz="3600" dirty="0" smtClean="0">
                <a:solidFill>
                  <a:srgbClr val="01247D"/>
                </a:solidFill>
                <a:effectLst/>
              </a:rPr>
              <a:t>Timings</a:t>
            </a:r>
            <a:r>
              <a:rPr lang="en-US" sz="3600" dirty="0">
                <a:solidFill>
                  <a:srgbClr val="01247D"/>
                </a:solidFill>
                <a:effectLst/>
              </a:rPr>
              <a:t>:</a:t>
            </a:r>
            <a:r>
              <a:rPr lang="en-US" sz="3600" b="1" dirty="0">
                <a:solidFill>
                  <a:srgbClr val="01247D"/>
                </a:solidFill>
                <a:effectLst/>
              </a:rPr>
              <a:t> </a:t>
            </a:r>
            <a:r>
              <a:rPr lang="en-US" sz="3600" b="1" dirty="0" smtClean="0">
                <a:solidFill>
                  <a:srgbClr val="01247D"/>
                </a:solidFill>
                <a:effectLst/>
              </a:rPr>
              <a:t>	</a:t>
            </a:r>
          </a:p>
          <a:p>
            <a:pPr marL="396875" indent="-396875">
              <a:spcBef>
                <a:spcPts val="600"/>
              </a:spcBef>
              <a:buSzPct val="100000"/>
              <a:buFont typeface="Symbol" pitchFamily="18" charset="2"/>
              <a:buNone/>
            </a:pPr>
            <a:r>
              <a:rPr lang="en-US" sz="3600" b="1" dirty="0" smtClean="0">
                <a:solidFill>
                  <a:srgbClr val="01247D"/>
                </a:solidFill>
                <a:effectLst/>
              </a:rPr>
              <a:t>8:30-10AM   Wednesday &amp; </a:t>
            </a:r>
            <a:r>
              <a:rPr lang="en-US" sz="3600" b="1" dirty="0" smtClean="0">
                <a:solidFill>
                  <a:srgbClr val="9234DB"/>
                </a:solidFill>
                <a:effectLst/>
              </a:rPr>
              <a:t>Saturday</a:t>
            </a:r>
            <a:endParaRPr lang="en-US" sz="3600" b="1" dirty="0">
              <a:solidFill>
                <a:srgbClr val="9234DB"/>
              </a:solidFill>
              <a:effectLst/>
            </a:endParaRPr>
          </a:p>
          <a:p>
            <a:pPr marL="396875" indent="-396875" algn="l">
              <a:spcBef>
                <a:spcPts val="600"/>
              </a:spcBef>
              <a:buSzPct val="100000"/>
              <a:buFont typeface="Symbol" pitchFamily="18" charset="2"/>
              <a:buNone/>
            </a:pPr>
            <a:r>
              <a:rPr lang="en-US" sz="3600" dirty="0">
                <a:solidFill>
                  <a:srgbClr val="01247D"/>
                </a:solidFill>
                <a:effectLst/>
              </a:rPr>
              <a:t>Text Book: </a:t>
            </a:r>
            <a:r>
              <a:rPr lang="en-US" sz="3600" dirty="0" smtClean="0">
                <a:solidFill>
                  <a:srgbClr val="01247D"/>
                </a:solidFill>
                <a:effectLst/>
              </a:rPr>
              <a:t> </a:t>
            </a:r>
          </a:p>
          <a:p>
            <a:pPr marL="396875" indent="-396875">
              <a:spcBef>
                <a:spcPts val="600"/>
              </a:spcBef>
              <a:buSzPct val="100000"/>
              <a:buFont typeface="Symbol" pitchFamily="18" charset="2"/>
              <a:buNone/>
            </a:pPr>
            <a:r>
              <a:rPr lang="en-US" sz="2800" b="1" dirty="0" err="1" smtClean="0">
                <a:solidFill>
                  <a:srgbClr val="01247D"/>
                </a:solidFill>
                <a:effectLst/>
              </a:rPr>
              <a:t>Elmasri</a:t>
            </a:r>
            <a:r>
              <a:rPr lang="en-US" sz="2800" b="1" dirty="0" smtClean="0">
                <a:solidFill>
                  <a:srgbClr val="01247D"/>
                </a:solidFill>
                <a:effectLst/>
              </a:rPr>
              <a:t> </a:t>
            </a:r>
            <a:r>
              <a:rPr lang="en-US" sz="2800" b="1" dirty="0">
                <a:solidFill>
                  <a:srgbClr val="01247D"/>
                </a:solidFill>
                <a:effectLst/>
              </a:rPr>
              <a:t>&amp; Navathe, Fundamentals of Database Systems </a:t>
            </a:r>
          </a:p>
          <a:p>
            <a:pPr marL="396875" indent="-396875" algn="l">
              <a:spcBef>
                <a:spcPts val="600"/>
              </a:spcBef>
              <a:buSzPct val="100000"/>
              <a:buFont typeface="Symbol" pitchFamily="18" charset="2"/>
              <a:buNone/>
            </a:pPr>
            <a:endParaRPr lang="en-US" sz="3600" dirty="0">
              <a:solidFill>
                <a:srgbClr val="01247D"/>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19">
                                            <p:txEl>
                                              <p:pRg st="2" end="2"/>
                                            </p:txEl>
                                          </p:spTgt>
                                        </p:tgtEl>
                                        <p:attrNameLst>
                                          <p:attrName>style.visibility</p:attrName>
                                        </p:attrNameLst>
                                      </p:cBhvr>
                                      <p:to>
                                        <p:strVal val="visible"/>
                                      </p:to>
                                    </p:set>
                                    <p:anim calcmode="lin" valueType="num">
                                      <p:cBhvr additive="base">
                                        <p:cTn id="19" dur="500" fill="hold"/>
                                        <p:tgtEl>
                                          <p:spTgt spid="162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819">
                                            <p:txEl>
                                              <p:pRg st="3" end="3"/>
                                            </p:txEl>
                                          </p:spTgt>
                                        </p:tgtEl>
                                        <p:attrNameLst>
                                          <p:attrName>style.visibility</p:attrName>
                                        </p:attrNameLst>
                                      </p:cBhvr>
                                      <p:to>
                                        <p:strVal val="visible"/>
                                      </p:to>
                                    </p:set>
                                    <p:anim calcmode="lin" valueType="num">
                                      <p:cBhvr additive="base">
                                        <p:cTn id="25" dur="500" fill="hold"/>
                                        <p:tgtEl>
                                          <p:spTgt spid="1628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819">
                                            <p:txEl>
                                              <p:pRg st="4" end="4"/>
                                            </p:txEl>
                                          </p:spTgt>
                                        </p:tgtEl>
                                        <p:attrNameLst>
                                          <p:attrName>style.visibility</p:attrName>
                                        </p:attrNameLst>
                                      </p:cBhvr>
                                      <p:to>
                                        <p:strVal val="visible"/>
                                      </p:to>
                                    </p:set>
                                    <p:anim calcmode="lin" valueType="num">
                                      <p:cBhvr additive="base">
                                        <p:cTn id="31"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28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Rectangle 6"/>
          <p:cNvSpPr>
            <a:spLocks noGrp="1" noChangeArrowheads="1"/>
          </p:cNvSpPr>
          <p:nvPr>
            <p:ph type="title"/>
          </p:nvPr>
        </p:nvSpPr>
        <p:spPr>
          <a:xfrm>
            <a:off x="1295400" y="152400"/>
            <a:ext cx="7772400" cy="457200"/>
          </a:xfrm>
          <a:noFill/>
          <a:ln/>
        </p:spPr>
        <p:txBody>
          <a:bodyPr/>
          <a:lstStyle/>
          <a:p>
            <a:r>
              <a:rPr lang="en-US" sz="3600" b="1" dirty="0">
                <a:solidFill>
                  <a:srgbClr val="01247D"/>
                </a:solidFill>
                <a:latin typeface="Comic Sans MS" pitchFamily="66" charset="0"/>
              </a:rPr>
              <a:t>Simplified Database System</a:t>
            </a:r>
            <a:endParaRPr lang="en-US" b="1" dirty="0">
              <a:solidFill>
                <a:srgbClr val="0000FE"/>
              </a:solidFill>
              <a:latin typeface="Times" pitchFamily="18" charset="0"/>
            </a:endParaRPr>
          </a:p>
        </p:txBody>
      </p:sp>
      <p:sp>
        <p:nvSpPr>
          <p:cNvPr id="78856" name="Text Box 8"/>
          <p:cNvSpPr txBox="1">
            <a:spLocks noChangeArrowheads="1"/>
          </p:cNvSpPr>
          <p:nvPr/>
        </p:nvSpPr>
        <p:spPr bwMode="auto">
          <a:xfrm>
            <a:off x="3614738" y="685800"/>
            <a:ext cx="3319462"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r>
              <a:rPr lang="en-US" sz="2400" b="1">
                <a:effectLst/>
              </a:rPr>
              <a:t>USERS/PROGRAMMERS</a:t>
            </a:r>
          </a:p>
        </p:txBody>
      </p:sp>
      <p:sp>
        <p:nvSpPr>
          <p:cNvPr id="78857" name="Rectangle 9"/>
          <p:cNvSpPr>
            <a:spLocks noChangeArrowheads="1"/>
          </p:cNvSpPr>
          <p:nvPr/>
        </p:nvSpPr>
        <p:spPr bwMode="auto">
          <a:xfrm>
            <a:off x="1524000" y="1371600"/>
            <a:ext cx="6781800" cy="4953000"/>
          </a:xfrm>
          <a:prstGeom prst="rect">
            <a:avLst/>
          </a:prstGeom>
          <a:noFill/>
          <a:ln w="38100">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60" name="Line 12"/>
          <p:cNvSpPr>
            <a:spLocks noChangeShapeType="1"/>
          </p:cNvSpPr>
          <p:nvPr/>
        </p:nvSpPr>
        <p:spPr bwMode="auto">
          <a:xfrm>
            <a:off x="4876800" y="1066800"/>
            <a:ext cx="0" cy="304800"/>
          </a:xfrm>
          <a:prstGeom prst="line">
            <a:avLst/>
          </a:prstGeom>
          <a:noFill/>
          <a:ln w="38100">
            <a:solidFill>
              <a:schemeClr val="tx1"/>
            </a:solidFill>
            <a:round/>
            <a:headEnd/>
            <a:tailEnd type="triangle" w="med" len="med"/>
          </a:ln>
          <a:effectLst/>
        </p:spPr>
        <p:txBody>
          <a:bodyPr vert="horz" wrap="none" lIns="91440" tIns="45720" rIns="91440" bIns="45720" numCol="1" anchor="ctr" anchorCtr="0" compatLnSpc="1">
            <a:prstTxWarp prst="textNoShape">
              <a:avLst/>
            </a:prstTxWarp>
          </a:bodyPr>
          <a:lstStyle/>
          <a:p>
            <a:endParaRPr lang="en-US"/>
          </a:p>
        </p:txBody>
      </p:sp>
      <p:grpSp>
        <p:nvGrpSpPr>
          <p:cNvPr id="78865" name="Group 17"/>
          <p:cNvGrpSpPr>
            <a:grpSpLocks/>
          </p:cNvGrpSpPr>
          <p:nvPr/>
        </p:nvGrpSpPr>
        <p:grpSpPr bwMode="auto">
          <a:xfrm>
            <a:off x="3352800" y="2667000"/>
            <a:ext cx="3429000" cy="685800"/>
            <a:chOff x="2256" y="1175"/>
            <a:chExt cx="1920" cy="457"/>
          </a:xfrm>
        </p:grpSpPr>
        <p:sp>
          <p:nvSpPr>
            <p:cNvPr id="78861" name="Rectangle 13"/>
            <p:cNvSpPr>
              <a:spLocks noChangeArrowheads="1"/>
            </p:cNvSpPr>
            <p:nvPr/>
          </p:nvSpPr>
          <p:spPr bwMode="auto">
            <a:xfrm>
              <a:off x="2256" y="1200"/>
              <a:ext cx="1920" cy="432"/>
            </a:xfrm>
            <a:prstGeom prst="rect">
              <a:avLst/>
            </a:prstGeom>
            <a:noFill/>
            <a:ln w="12700">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64" name="Text Box 16"/>
            <p:cNvSpPr txBox="1">
              <a:spLocks noChangeArrowheads="1"/>
            </p:cNvSpPr>
            <p:nvPr/>
          </p:nvSpPr>
          <p:spPr bwMode="auto">
            <a:xfrm>
              <a:off x="3168" y="1175"/>
              <a:ext cx="96" cy="305"/>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sz="2400">
                <a:effectLst/>
              </a:endParaRPr>
            </a:p>
          </p:txBody>
        </p:sp>
      </p:grpSp>
      <p:grpSp>
        <p:nvGrpSpPr>
          <p:cNvPr id="78870" name="Group 22"/>
          <p:cNvGrpSpPr>
            <a:grpSpLocks/>
          </p:cNvGrpSpPr>
          <p:nvPr/>
        </p:nvGrpSpPr>
        <p:grpSpPr bwMode="auto">
          <a:xfrm>
            <a:off x="3429000" y="1524000"/>
            <a:ext cx="3048000" cy="685800"/>
            <a:chOff x="2256" y="1200"/>
            <a:chExt cx="1920" cy="432"/>
          </a:xfrm>
        </p:grpSpPr>
        <p:sp>
          <p:nvSpPr>
            <p:cNvPr id="78871" name="Rectangle 23"/>
            <p:cNvSpPr>
              <a:spLocks noChangeArrowheads="1"/>
            </p:cNvSpPr>
            <p:nvPr/>
          </p:nvSpPr>
          <p:spPr bwMode="auto">
            <a:xfrm>
              <a:off x="2256" y="1200"/>
              <a:ext cx="1920" cy="432"/>
            </a:xfrm>
            <a:prstGeom prst="rect">
              <a:avLst/>
            </a:prstGeom>
            <a:noFill/>
            <a:ln w="12700">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72" name="Text Box 24"/>
            <p:cNvSpPr txBox="1">
              <a:spLocks noChangeArrowheads="1"/>
            </p:cNvSpPr>
            <p:nvPr/>
          </p:nvSpPr>
          <p:spPr bwMode="auto">
            <a:xfrm>
              <a:off x="2361" y="1222"/>
              <a:ext cx="1710" cy="404"/>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r>
                <a:rPr lang="en-US" b="1">
                  <a:effectLst/>
                </a:rPr>
                <a:t>APPLICATION  PROGRAMS/</a:t>
              </a:r>
            </a:p>
            <a:p>
              <a:r>
                <a:rPr lang="en-US" b="1">
                  <a:effectLst/>
                </a:rPr>
                <a:t>QUERIES</a:t>
              </a:r>
              <a:endParaRPr lang="en-US" sz="2400">
                <a:effectLst/>
              </a:endParaRPr>
            </a:p>
          </p:txBody>
        </p:sp>
      </p:grpSp>
      <p:sp>
        <p:nvSpPr>
          <p:cNvPr id="78874" name="Text Box 26"/>
          <p:cNvSpPr txBox="1">
            <a:spLocks noChangeArrowheads="1"/>
          </p:cNvSpPr>
          <p:nvPr/>
        </p:nvSpPr>
        <p:spPr bwMode="auto">
          <a:xfrm>
            <a:off x="3200400" y="2743200"/>
            <a:ext cx="37338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b="1">
                <a:effectLst/>
              </a:rPr>
              <a:t>SOFTWARE  TO  PROCESS QUERIES/ PROGRAMS</a:t>
            </a:r>
          </a:p>
        </p:txBody>
      </p:sp>
      <p:sp>
        <p:nvSpPr>
          <p:cNvPr id="78878" name="Line 30"/>
          <p:cNvSpPr>
            <a:spLocks noChangeShapeType="1"/>
          </p:cNvSpPr>
          <p:nvPr/>
        </p:nvSpPr>
        <p:spPr bwMode="auto">
          <a:xfrm>
            <a:off x="4953000" y="2209800"/>
            <a:ext cx="0" cy="304800"/>
          </a:xfrm>
          <a:prstGeom prst="line">
            <a:avLst/>
          </a:prstGeom>
          <a:noFill/>
          <a:ln w="38100">
            <a:solidFill>
              <a:schemeClr val="tx1"/>
            </a:solidFill>
            <a:round/>
            <a:headEnd/>
            <a:tailEnd type="triangle" w="med" len="med"/>
          </a:ln>
          <a:effectLst/>
        </p:spPr>
        <p:txBody>
          <a:bodyPr vert="horz" wrap="none" lIns="91440" tIns="45720" rIns="91440" bIns="45720" numCol="1" anchor="ctr" anchorCtr="0" compatLnSpc="1">
            <a:prstTxWarp prst="textNoShape">
              <a:avLst/>
            </a:prstTxWarp>
          </a:bodyPr>
          <a:lstStyle/>
          <a:p>
            <a:endParaRPr lang="en-US"/>
          </a:p>
        </p:txBody>
      </p:sp>
      <p:grpSp>
        <p:nvGrpSpPr>
          <p:cNvPr id="78882" name="Group 34"/>
          <p:cNvGrpSpPr>
            <a:grpSpLocks/>
          </p:cNvGrpSpPr>
          <p:nvPr/>
        </p:nvGrpSpPr>
        <p:grpSpPr bwMode="auto">
          <a:xfrm>
            <a:off x="3581400" y="3733800"/>
            <a:ext cx="2667000" cy="685800"/>
            <a:chOff x="2256" y="1175"/>
            <a:chExt cx="1920" cy="457"/>
          </a:xfrm>
        </p:grpSpPr>
        <p:sp>
          <p:nvSpPr>
            <p:cNvPr id="78883" name="Rectangle 35"/>
            <p:cNvSpPr>
              <a:spLocks noChangeArrowheads="1"/>
            </p:cNvSpPr>
            <p:nvPr/>
          </p:nvSpPr>
          <p:spPr bwMode="auto">
            <a:xfrm>
              <a:off x="2256" y="1200"/>
              <a:ext cx="1920" cy="432"/>
            </a:xfrm>
            <a:prstGeom prst="rect">
              <a:avLst/>
            </a:prstGeom>
            <a:noFill/>
            <a:ln w="12700">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84" name="Text Box 36"/>
            <p:cNvSpPr txBox="1">
              <a:spLocks noChangeArrowheads="1"/>
            </p:cNvSpPr>
            <p:nvPr/>
          </p:nvSpPr>
          <p:spPr bwMode="auto">
            <a:xfrm>
              <a:off x="3150" y="1175"/>
              <a:ext cx="132" cy="305"/>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sz="2400">
                <a:effectLst/>
              </a:endParaRPr>
            </a:p>
          </p:txBody>
        </p:sp>
      </p:grpSp>
      <p:sp>
        <p:nvSpPr>
          <p:cNvPr id="78885" name="Text Box 37"/>
          <p:cNvSpPr txBox="1">
            <a:spLocks noChangeArrowheads="1"/>
          </p:cNvSpPr>
          <p:nvPr/>
        </p:nvSpPr>
        <p:spPr bwMode="auto">
          <a:xfrm>
            <a:off x="3657600" y="3810000"/>
            <a:ext cx="2454275"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b="1">
                <a:effectLst/>
              </a:rPr>
              <a:t>SOFTWARE TO ACCESS </a:t>
            </a:r>
          </a:p>
          <a:p>
            <a:r>
              <a:rPr lang="en-US" b="1">
                <a:effectLst/>
              </a:rPr>
              <a:t>STORED DATA</a:t>
            </a:r>
          </a:p>
        </p:txBody>
      </p:sp>
      <p:sp>
        <p:nvSpPr>
          <p:cNvPr id="78886" name="Line 38"/>
          <p:cNvSpPr>
            <a:spLocks noChangeShapeType="1"/>
          </p:cNvSpPr>
          <p:nvPr/>
        </p:nvSpPr>
        <p:spPr bwMode="auto">
          <a:xfrm>
            <a:off x="4876800" y="3352800"/>
            <a:ext cx="0" cy="304800"/>
          </a:xfrm>
          <a:prstGeom prst="line">
            <a:avLst/>
          </a:prstGeom>
          <a:noFill/>
          <a:ln w="38100">
            <a:solidFill>
              <a:schemeClr val="tx1"/>
            </a:solidFill>
            <a:round/>
            <a:headEnd/>
            <a:tailEnd type="triangle" w="med" len="med"/>
          </a:ln>
          <a:effectLst/>
        </p:spPr>
        <p:txBody>
          <a:bodyPr vert="horz" wrap="none" lIns="91440" tIns="45720" rIns="91440" bIns="45720" numCol="1" anchor="ctr" anchorCtr="0" compatLnSpc="1">
            <a:prstTxWarp prst="textNoShape">
              <a:avLst/>
            </a:prstTxWarp>
          </a:bodyPr>
          <a:lstStyle/>
          <a:p>
            <a:endParaRPr lang="en-US"/>
          </a:p>
        </p:txBody>
      </p:sp>
      <p:grpSp>
        <p:nvGrpSpPr>
          <p:cNvPr id="78888" name="Group 40"/>
          <p:cNvGrpSpPr>
            <a:grpSpLocks/>
          </p:cNvGrpSpPr>
          <p:nvPr/>
        </p:nvGrpSpPr>
        <p:grpSpPr bwMode="auto">
          <a:xfrm>
            <a:off x="1828800" y="2362200"/>
            <a:ext cx="5943600" cy="2209800"/>
            <a:chOff x="2256" y="1175"/>
            <a:chExt cx="1920" cy="457"/>
          </a:xfrm>
        </p:grpSpPr>
        <p:sp>
          <p:nvSpPr>
            <p:cNvPr id="78889" name="Rectangle 41"/>
            <p:cNvSpPr>
              <a:spLocks noChangeArrowheads="1"/>
            </p:cNvSpPr>
            <p:nvPr/>
          </p:nvSpPr>
          <p:spPr bwMode="auto">
            <a:xfrm>
              <a:off x="2256" y="1200"/>
              <a:ext cx="1920" cy="432"/>
            </a:xfrm>
            <a:prstGeom prst="rect">
              <a:avLst/>
            </a:prstGeom>
            <a:noFill/>
            <a:ln w="12700">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90" name="Text Box 42"/>
            <p:cNvSpPr txBox="1">
              <a:spLocks noChangeArrowheads="1"/>
            </p:cNvSpPr>
            <p:nvPr/>
          </p:nvSpPr>
          <p:spPr bwMode="auto">
            <a:xfrm>
              <a:off x="3186" y="1175"/>
              <a:ext cx="60" cy="95"/>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sz="2400">
                <a:effectLst/>
              </a:endParaRPr>
            </a:p>
          </p:txBody>
        </p:sp>
      </p:grpSp>
      <p:sp>
        <p:nvSpPr>
          <p:cNvPr id="78891" name="Line 43"/>
          <p:cNvSpPr>
            <a:spLocks noChangeShapeType="1"/>
          </p:cNvSpPr>
          <p:nvPr/>
        </p:nvSpPr>
        <p:spPr bwMode="auto">
          <a:xfrm flipH="1">
            <a:off x="3429000" y="4419600"/>
            <a:ext cx="914400" cy="685800"/>
          </a:xfrm>
          <a:prstGeom prst="line">
            <a:avLst/>
          </a:prstGeom>
          <a:noFill/>
          <a:ln w="12700">
            <a:solidFill>
              <a:schemeClr val="tx1"/>
            </a:solidFill>
            <a:round/>
            <a:headEnd type="triangl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78893" name="Line 45"/>
          <p:cNvSpPr>
            <a:spLocks noChangeShapeType="1"/>
          </p:cNvSpPr>
          <p:nvPr/>
        </p:nvSpPr>
        <p:spPr bwMode="auto">
          <a:xfrm>
            <a:off x="5410200" y="4419600"/>
            <a:ext cx="914400" cy="609600"/>
          </a:xfrm>
          <a:prstGeom prst="line">
            <a:avLst/>
          </a:prstGeom>
          <a:noFill/>
          <a:ln w="12700">
            <a:solidFill>
              <a:schemeClr val="tx1"/>
            </a:solidFill>
            <a:round/>
            <a:headEnd type="triangl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78894" name="AutoShape 46"/>
          <p:cNvSpPr>
            <a:spLocks noChangeArrowheads="1"/>
          </p:cNvSpPr>
          <p:nvPr/>
        </p:nvSpPr>
        <p:spPr bwMode="auto">
          <a:xfrm>
            <a:off x="2514600" y="4800600"/>
            <a:ext cx="1828800" cy="1447800"/>
          </a:xfrm>
          <a:prstGeom prst="flowChartMagneticDisk">
            <a:avLst/>
          </a:prstGeom>
          <a:noFill/>
          <a:ln w="12700">
            <a:solidFill>
              <a:schemeClr val="tx1"/>
            </a:solidFill>
            <a:round/>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95" name="AutoShape 47"/>
          <p:cNvSpPr>
            <a:spLocks noChangeArrowheads="1"/>
          </p:cNvSpPr>
          <p:nvPr/>
        </p:nvSpPr>
        <p:spPr bwMode="auto">
          <a:xfrm>
            <a:off x="5334000" y="4724400"/>
            <a:ext cx="1905000" cy="1524000"/>
          </a:xfrm>
          <a:prstGeom prst="flowChartMagneticDisk">
            <a:avLst/>
          </a:prstGeom>
          <a:noFill/>
          <a:ln w="12700">
            <a:solidFill>
              <a:schemeClr val="tx1"/>
            </a:solidFill>
            <a:round/>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78896" name="Text Box 48"/>
          <p:cNvSpPr txBox="1">
            <a:spLocks noChangeArrowheads="1"/>
          </p:cNvSpPr>
          <p:nvPr/>
        </p:nvSpPr>
        <p:spPr bwMode="auto">
          <a:xfrm>
            <a:off x="5334000" y="5410200"/>
            <a:ext cx="1752600" cy="366713"/>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b="1">
                <a:effectLst/>
              </a:rPr>
              <a:t>Stored Database</a:t>
            </a:r>
            <a:endParaRPr lang="en-US" sz="2400" b="1">
              <a:effectLst/>
            </a:endParaRPr>
          </a:p>
        </p:txBody>
      </p:sp>
      <p:sp>
        <p:nvSpPr>
          <p:cNvPr id="78898" name="Text Box 50"/>
          <p:cNvSpPr txBox="1">
            <a:spLocks noChangeArrowheads="1"/>
          </p:cNvSpPr>
          <p:nvPr/>
        </p:nvSpPr>
        <p:spPr bwMode="auto">
          <a:xfrm>
            <a:off x="2538413" y="5257800"/>
            <a:ext cx="1717675" cy="915988"/>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r>
              <a:rPr lang="en-US" b="1">
                <a:effectLst/>
              </a:rPr>
              <a:t>Stored Database </a:t>
            </a:r>
          </a:p>
          <a:p>
            <a:r>
              <a:rPr lang="en-US" b="1">
                <a:effectLst/>
              </a:rPr>
              <a:t>Definition</a:t>
            </a:r>
          </a:p>
          <a:p>
            <a:r>
              <a:rPr lang="en-US" b="1">
                <a:effectLst/>
              </a:rPr>
              <a:t>(Meta-Data)</a:t>
            </a:r>
          </a:p>
        </p:txBody>
      </p:sp>
      <p:sp>
        <p:nvSpPr>
          <p:cNvPr id="78899" name="Text Box 51"/>
          <p:cNvSpPr txBox="1">
            <a:spLocks noChangeArrowheads="1"/>
          </p:cNvSpPr>
          <p:nvPr/>
        </p:nvSpPr>
        <p:spPr bwMode="auto">
          <a:xfrm>
            <a:off x="1581150" y="1447800"/>
            <a:ext cx="1223963" cy="64135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r>
              <a:rPr lang="en-US" b="1">
                <a:effectLst/>
              </a:rPr>
              <a:t>DATABASE</a:t>
            </a:r>
          </a:p>
          <a:p>
            <a:r>
              <a:rPr lang="en-US" b="1">
                <a:effectLst/>
              </a:rPr>
              <a:t>SYSTEM</a:t>
            </a:r>
          </a:p>
        </p:txBody>
      </p:sp>
      <p:sp>
        <p:nvSpPr>
          <p:cNvPr id="78900" name="Text Box 52"/>
          <p:cNvSpPr txBox="1">
            <a:spLocks noChangeArrowheads="1"/>
          </p:cNvSpPr>
          <p:nvPr/>
        </p:nvSpPr>
        <p:spPr bwMode="auto">
          <a:xfrm>
            <a:off x="1828800" y="2590800"/>
            <a:ext cx="14478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b="1">
                <a:effectLst/>
              </a:rPr>
              <a:t>DBMS</a:t>
            </a:r>
          </a:p>
          <a:p>
            <a:r>
              <a:rPr lang="en-US" b="1">
                <a:effectLst/>
              </a:rPr>
              <a:t>SOFTWARE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7" name="Text Box 11"/>
          <p:cNvSpPr txBox="1">
            <a:spLocks noChangeArrowheads="1"/>
          </p:cNvSpPr>
          <p:nvPr/>
        </p:nvSpPr>
        <p:spPr bwMode="auto">
          <a:xfrm>
            <a:off x="2209800" y="0"/>
            <a:ext cx="6096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Example of a Database</a:t>
            </a:r>
            <a:endParaRPr lang="en-US" sz="3600">
              <a:solidFill>
                <a:srgbClr val="01247D"/>
              </a:solidFill>
              <a:effectLst/>
            </a:endParaRPr>
          </a:p>
        </p:txBody>
      </p:sp>
      <p:sp>
        <p:nvSpPr>
          <p:cNvPr id="80908" name="Text Box 12"/>
          <p:cNvSpPr txBox="1">
            <a:spLocks noChangeArrowheads="1"/>
          </p:cNvSpPr>
          <p:nvPr/>
        </p:nvSpPr>
        <p:spPr bwMode="auto">
          <a:xfrm>
            <a:off x="914400" y="609600"/>
            <a:ext cx="7126288" cy="56832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lnSpc>
                <a:spcPct val="90000"/>
              </a:lnSpc>
              <a:spcBef>
                <a:spcPts val="600"/>
              </a:spcBef>
            </a:pPr>
            <a:r>
              <a:rPr lang="en-US" sz="2400" b="1">
                <a:solidFill>
                  <a:srgbClr val="000000"/>
                </a:solidFill>
                <a:effectLst/>
              </a:rPr>
              <a:t>Consider a part of a University environment</a:t>
            </a:r>
          </a:p>
          <a:p>
            <a:pPr algn="l">
              <a:lnSpc>
                <a:spcPct val="90000"/>
              </a:lnSpc>
              <a:spcBef>
                <a:spcPts val="600"/>
              </a:spcBef>
            </a:pPr>
            <a:r>
              <a:rPr lang="en-US" sz="2400" b="1">
                <a:effectLst/>
              </a:rPr>
              <a:t>We need data about:</a:t>
            </a:r>
          </a:p>
          <a:p>
            <a:pPr lvl="2" algn="l">
              <a:lnSpc>
                <a:spcPct val="90000"/>
              </a:lnSpc>
              <a:spcBef>
                <a:spcPts val="600"/>
              </a:spcBef>
            </a:pPr>
            <a:r>
              <a:rPr lang="en-US" sz="2400" b="1">
                <a:solidFill>
                  <a:schemeClr val="hlink"/>
                </a:solidFill>
                <a:effectLst/>
              </a:rPr>
              <a:t>STUDENTs</a:t>
            </a:r>
          </a:p>
          <a:p>
            <a:pPr lvl="2" algn="l">
              <a:lnSpc>
                <a:spcPct val="90000"/>
              </a:lnSpc>
              <a:spcBef>
                <a:spcPts val="600"/>
              </a:spcBef>
            </a:pPr>
            <a:r>
              <a:rPr lang="en-US" sz="2400" b="1">
                <a:solidFill>
                  <a:schemeClr val="hlink"/>
                </a:solidFill>
                <a:effectLst/>
              </a:rPr>
              <a:t>COURSEs</a:t>
            </a:r>
          </a:p>
          <a:p>
            <a:pPr lvl="2" algn="l">
              <a:lnSpc>
                <a:spcPct val="90000"/>
              </a:lnSpc>
              <a:spcBef>
                <a:spcPts val="600"/>
              </a:spcBef>
            </a:pPr>
            <a:r>
              <a:rPr lang="en-US" sz="2400" b="1">
                <a:solidFill>
                  <a:schemeClr val="hlink"/>
                </a:solidFill>
                <a:effectLst/>
              </a:rPr>
              <a:t>SECTIONs (of COURSEs)</a:t>
            </a:r>
          </a:p>
          <a:p>
            <a:pPr lvl="2" algn="l">
              <a:lnSpc>
                <a:spcPct val="90000"/>
              </a:lnSpc>
              <a:spcBef>
                <a:spcPts val="600"/>
              </a:spcBef>
            </a:pPr>
            <a:r>
              <a:rPr lang="en-US" sz="2400" b="1">
                <a:solidFill>
                  <a:schemeClr val="hlink"/>
                </a:solidFill>
                <a:effectLst/>
              </a:rPr>
              <a:t>(academic) DEPARTMENTs</a:t>
            </a:r>
          </a:p>
          <a:p>
            <a:pPr lvl="2" algn="l">
              <a:lnSpc>
                <a:spcPct val="90000"/>
              </a:lnSpc>
              <a:spcBef>
                <a:spcPts val="600"/>
              </a:spcBef>
            </a:pPr>
            <a:r>
              <a:rPr lang="en-US" sz="2400" b="1">
                <a:solidFill>
                  <a:schemeClr val="hlink"/>
                </a:solidFill>
                <a:effectLst/>
              </a:rPr>
              <a:t>INSTRUCTORs</a:t>
            </a:r>
          </a:p>
          <a:p>
            <a:pPr algn="l">
              <a:lnSpc>
                <a:spcPct val="90000"/>
              </a:lnSpc>
              <a:spcBef>
                <a:spcPts val="600"/>
              </a:spcBef>
            </a:pPr>
            <a:r>
              <a:rPr lang="en-US" sz="2400" b="1">
                <a:effectLst/>
              </a:rPr>
              <a:t>The above data is related as follows:</a:t>
            </a:r>
          </a:p>
          <a:p>
            <a:pPr lvl="2" algn="l">
              <a:lnSpc>
                <a:spcPct val="90000"/>
              </a:lnSpc>
              <a:spcBef>
                <a:spcPts val="600"/>
              </a:spcBef>
            </a:pPr>
            <a:r>
              <a:rPr lang="en-US" sz="2400" b="1">
                <a:solidFill>
                  <a:schemeClr val="hlink"/>
                </a:solidFill>
                <a:effectLst/>
              </a:rPr>
              <a:t>SECTIONs are of specific COURSEs</a:t>
            </a:r>
          </a:p>
          <a:p>
            <a:pPr lvl="2" algn="l">
              <a:lnSpc>
                <a:spcPct val="90000"/>
              </a:lnSpc>
              <a:spcBef>
                <a:spcPts val="600"/>
              </a:spcBef>
            </a:pPr>
            <a:r>
              <a:rPr lang="en-US" sz="2400" b="1">
                <a:solidFill>
                  <a:schemeClr val="hlink"/>
                </a:solidFill>
                <a:effectLst/>
              </a:rPr>
              <a:t>STUDENTs take SECTIONs</a:t>
            </a:r>
          </a:p>
          <a:p>
            <a:pPr lvl="2" algn="l">
              <a:lnSpc>
                <a:spcPct val="90000"/>
              </a:lnSpc>
              <a:spcBef>
                <a:spcPts val="600"/>
              </a:spcBef>
            </a:pPr>
            <a:r>
              <a:rPr lang="en-US" sz="2400" b="1">
                <a:solidFill>
                  <a:schemeClr val="hlink"/>
                </a:solidFill>
                <a:effectLst/>
              </a:rPr>
              <a:t>COURSEs have prerequisite COURSEs</a:t>
            </a:r>
          </a:p>
          <a:p>
            <a:pPr lvl="2" algn="l">
              <a:lnSpc>
                <a:spcPct val="90000"/>
              </a:lnSpc>
              <a:spcBef>
                <a:spcPts val="600"/>
              </a:spcBef>
            </a:pPr>
            <a:r>
              <a:rPr lang="en-US" sz="2400" b="1">
                <a:solidFill>
                  <a:schemeClr val="hlink"/>
                </a:solidFill>
                <a:effectLst/>
              </a:rPr>
              <a:t>INSTRUCTORs teach SECTIONs</a:t>
            </a:r>
          </a:p>
          <a:p>
            <a:pPr lvl="2" algn="l">
              <a:lnSpc>
                <a:spcPct val="90000"/>
              </a:lnSpc>
              <a:spcBef>
                <a:spcPts val="600"/>
              </a:spcBef>
            </a:pPr>
            <a:r>
              <a:rPr lang="en-US" sz="2400" b="1">
                <a:solidFill>
                  <a:schemeClr val="hlink"/>
                </a:solidFill>
                <a:effectLst/>
              </a:rPr>
              <a:t>COURSEs are offered by DEPARTMENTs</a:t>
            </a:r>
          </a:p>
          <a:p>
            <a:pPr lvl="2" algn="l">
              <a:lnSpc>
                <a:spcPct val="90000"/>
              </a:lnSpc>
              <a:spcBef>
                <a:spcPts val="600"/>
              </a:spcBef>
            </a:pPr>
            <a:r>
              <a:rPr lang="en-US" sz="2400" b="1">
                <a:solidFill>
                  <a:schemeClr val="hlink"/>
                </a:solidFill>
                <a:effectLst/>
              </a:rPr>
              <a:t>STUDENTs major in DEPARTMENTs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2" name="Text Box 8"/>
          <p:cNvSpPr txBox="1">
            <a:spLocks noChangeArrowheads="1"/>
          </p:cNvSpPr>
          <p:nvPr/>
        </p:nvSpPr>
        <p:spPr bwMode="auto">
          <a:xfrm>
            <a:off x="2971800" y="0"/>
            <a:ext cx="40767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r>
              <a:rPr lang="en-US" sz="3600">
                <a:solidFill>
                  <a:srgbClr val="01247D"/>
                </a:solidFill>
                <a:effectLst/>
                <a:latin typeface="Comic Sans MS" pitchFamily="66" charset="0"/>
              </a:rPr>
              <a:t>Example Database</a:t>
            </a:r>
            <a:endParaRPr lang="en-US">
              <a:effectLst/>
            </a:endParaRPr>
          </a:p>
        </p:txBody>
      </p:sp>
      <p:graphicFrame>
        <p:nvGraphicFramePr>
          <p:cNvPr id="82958" name="Object 14"/>
          <p:cNvGraphicFramePr>
            <a:graphicFrameLocks noChangeAspect="1"/>
          </p:cNvGraphicFramePr>
          <p:nvPr/>
        </p:nvGraphicFramePr>
        <p:xfrm>
          <a:off x="320675" y="609600"/>
          <a:ext cx="5546725" cy="1997075"/>
        </p:xfrm>
        <a:graphic>
          <a:graphicData uri="http://schemas.openxmlformats.org/presentationml/2006/ole">
            <p:oleObj spid="_x0000_s82998" name="Document" r:id="rId4" imgW="50760" imgH="18278" progId="">
              <p:embed/>
            </p:oleObj>
          </a:graphicData>
        </a:graphic>
      </p:graphicFrame>
      <p:graphicFrame>
        <p:nvGraphicFramePr>
          <p:cNvPr id="82959" name="Object 15"/>
          <p:cNvGraphicFramePr>
            <a:graphicFrameLocks noChangeAspect="1"/>
          </p:cNvGraphicFramePr>
          <p:nvPr/>
        </p:nvGraphicFramePr>
        <p:xfrm>
          <a:off x="5105400" y="3276600"/>
          <a:ext cx="6202363" cy="3216275"/>
        </p:xfrm>
        <a:graphic>
          <a:graphicData uri="http://schemas.openxmlformats.org/presentationml/2006/ole">
            <p:oleObj spid="_x0000_s82999" name="Document" r:id="rId5" imgW="56788" imgH="28478" progId="">
              <p:embed/>
            </p:oleObj>
          </a:graphicData>
        </a:graphic>
      </p:graphicFrame>
      <p:graphicFrame>
        <p:nvGraphicFramePr>
          <p:cNvPr id="82960" name="Object 16"/>
          <p:cNvGraphicFramePr>
            <a:graphicFrameLocks noChangeAspect="1"/>
          </p:cNvGraphicFramePr>
          <p:nvPr/>
        </p:nvGraphicFramePr>
        <p:xfrm>
          <a:off x="60325" y="3581400"/>
          <a:ext cx="5578475" cy="3784600"/>
        </p:xfrm>
        <a:graphic>
          <a:graphicData uri="http://schemas.openxmlformats.org/presentationml/2006/ole">
            <p:oleObj spid="_x0000_s83000" name="Document" r:id="rId6" imgW="51123" imgH="33598" progId="">
              <p:embed/>
            </p:oleObj>
          </a:graphicData>
        </a:graphic>
      </p:graphicFrame>
      <p:graphicFrame>
        <p:nvGraphicFramePr>
          <p:cNvPr id="82961" name="Object 17"/>
          <p:cNvGraphicFramePr>
            <a:graphicFrameLocks noChangeAspect="1"/>
          </p:cNvGraphicFramePr>
          <p:nvPr/>
        </p:nvGraphicFramePr>
        <p:xfrm>
          <a:off x="3962400" y="609600"/>
          <a:ext cx="4618038" cy="2117725"/>
        </p:xfrm>
        <a:graphic>
          <a:graphicData uri="http://schemas.openxmlformats.org/presentationml/2006/ole">
            <p:oleObj spid="_x0000_s83001" name="Document" r:id="rId7" imgW="42277" imgH="19408" progId="">
              <p:embed/>
            </p:oleObj>
          </a:graphicData>
        </a:graphic>
      </p:graphicFrame>
      <p:graphicFrame>
        <p:nvGraphicFramePr>
          <p:cNvPr id="82962" name="Object 18"/>
          <p:cNvGraphicFramePr>
            <a:graphicFrameLocks noChangeAspect="1"/>
          </p:cNvGraphicFramePr>
          <p:nvPr/>
        </p:nvGraphicFramePr>
        <p:xfrm>
          <a:off x="6934200" y="609600"/>
          <a:ext cx="5059363" cy="2027238"/>
        </p:xfrm>
        <a:graphic>
          <a:graphicData uri="http://schemas.openxmlformats.org/presentationml/2006/ole">
            <p:oleObj spid="_x0000_s83002" name="Document" r:id="rId8" imgW="46337" imgH="18599" progId="">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Introduction</a:t>
            </a:r>
          </a:p>
        </p:txBody>
      </p:sp>
      <p:sp>
        <p:nvSpPr>
          <p:cNvPr id="142338"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2339"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2340"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2341" name="Rectangle 5"/>
          <p:cNvSpPr>
            <a:spLocks noChangeArrowheads="1"/>
          </p:cNvSpPr>
          <p:nvPr/>
        </p:nvSpPr>
        <p:spPr bwMode="auto">
          <a:xfrm>
            <a:off x="3384550" y="2879725"/>
            <a:ext cx="31369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2342" name="Text Box 6"/>
          <p:cNvSpPr txBox="1">
            <a:spLocks noChangeArrowheads="1"/>
          </p:cNvSpPr>
          <p:nvPr/>
        </p:nvSpPr>
        <p:spPr bwMode="auto">
          <a:xfrm>
            <a:off x="0" y="196850"/>
            <a:ext cx="9906000" cy="584775"/>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200" b="1" dirty="0">
                <a:solidFill>
                  <a:srgbClr val="01247D"/>
                </a:solidFill>
                <a:effectLst/>
                <a:latin typeface="Comic Sans MS" pitchFamily="66" charset="0"/>
              </a:rPr>
              <a:t>Characteristics of the Database Approach</a:t>
            </a:r>
            <a:endParaRPr lang="en-US" sz="1600" dirty="0">
              <a:solidFill>
                <a:srgbClr val="01247D"/>
              </a:solidFill>
              <a:effectLst/>
            </a:endParaRPr>
          </a:p>
        </p:txBody>
      </p:sp>
      <p:graphicFrame>
        <p:nvGraphicFramePr>
          <p:cNvPr id="142343" name="Object 7"/>
          <p:cNvGraphicFramePr>
            <a:graphicFrameLocks noChangeAspect="1"/>
          </p:cNvGraphicFramePr>
          <p:nvPr/>
        </p:nvGraphicFramePr>
        <p:xfrm>
          <a:off x="0" y="3048000"/>
          <a:ext cx="4449763" cy="2149475"/>
        </p:xfrm>
        <a:graphic>
          <a:graphicData uri="http://schemas.openxmlformats.org/presentationml/2006/ole">
            <p:oleObj spid="_x0000_s142351" name="Document" r:id="rId4" imgW="20818" imgH="10060" progId="">
              <p:embed/>
            </p:oleObj>
          </a:graphicData>
        </a:graphic>
      </p:graphicFrame>
      <p:sp>
        <p:nvSpPr>
          <p:cNvPr id="142344" name="Text Box 8"/>
          <p:cNvSpPr txBox="1">
            <a:spLocks noChangeArrowheads="1"/>
          </p:cNvSpPr>
          <p:nvPr/>
        </p:nvSpPr>
        <p:spPr bwMode="auto">
          <a:xfrm>
            <a:off x="609600" y="914400"/>
            <a:ext cx="8686800" cy="475514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spcBef>
                <a:spcPts val="600"/>
              </a:spcBef>
            </a:pPr>
            <a:r>
              <a:rPr lang="en-US" sz="2400" b="1" dirty="0">
                <a:solidFill>
                  <a:srgbClr val="000000"/>
                </a:solidFill>
                <a:effectLst/>
                <a:latin typeface="Arial" pitchFamily="34" charset="0"/>
                <a:cs typeface="Arial" pitchFamily="34" charset="0"/>
              </a:rPr>
              <a:t>A number of characteristics </a:t>
            </a:r>
            <a:r>
              <a:rPr lang="en-US" sz="2400" b="1" dirty="0">
                <a:solidFill>
                  <a:schemeClr val="hlink"/>
                </a:solidFill>
                <a:effectLst/>
                <a:latin typeface="Arial" pitchFamily="34" charset="0"/>
                <a:cs typeface="Arial" pitchFamily="34" charset="0"/>
              </a:rPr>
              <a:t>distinguish</a:t>
            </a:r>
            <a:r>
              <a:rPr lang="en-US" sz="2400" b="1" dirty="0">
                <a:solidFill>
                  <a:srgbClr val="000000"/>
                </a:solidFill>
                <a:effectLst/>
                <a:latin typeface="Arial" pitchFamily="34" charset="0"/>
                <a:cs typeface="Arial" pitchFamily="34" charset="0"/>
              </a:rPr>
              <a:t> the </a:t>
            </a:r>
            <a:r>
              <a:rPr lang="en-US" sz="2400" b="1" dirty="0">
                <a:solidFill>
                  <a:schemeClr val="hlink"/>
                </a:solidFill>
                <a:effectLst/>
                <a:latin typeface="Arial" pitchFamily="34" charset="0"/>
                <a:cs typeface="Arial" pitchFamily="34" charset="0"/>
              </a:rPr>
              <a:t>database approach</a:t>
            </a:r>
            <a:r>
              <a:rPr lang="en-US" sz="2400" b="1" dirty="0">
                <a:solidFill>
                  <a:srgbClr val="000000"/>
                </a:solidFill>
                <a:effectLst/>
                <a:latin typeface="Arial" pitchFamily="34" charset="0"/>
                <a:cs typeface="Arial" pitchFamily="34" charset="0"/>
              </a:rPr>
              <a:t> from the </a:t>
            </a:r>
            <a:r>
              <a:rPr lang="en-US" sz="2400" b="1" dirty="0">
                <a:solidFill>
                  <a:schemeClr val="hlink"/>
                </a:solidFill>
                <a:effectLst/>
                <a:latin typeface="Arial" pitchFamily="34" charset="0"/>
                <a:cs typeface="Arial" pitchFamily="34" charset="0"/>
              </a:rPr>
              <a:t>traditional approach of programming with files</a:t>
            </a:r>
            <a:r>
              <a:rPr lang="en-US" sz="2400" b="1" dirty="0">
                <a:solidFill>
                  <a:srgbClr val="000000"/>
                </a:solidFill>
                <a:effectLst/>
                <a:latin typeface="Arial" pitchFamily="34" charset="0"/>
                <a:cs typeface="Arial" pitchFamily="34" charset="0"/>
              </a:rPr>
              <a:t>.</a:t>
            </a:r>
          </a:p>
          <a:p>
            <a:pPr algn="l">
              <a:spcBef>
                <a:spcPts val="600"/>
              </a:spcBef>
            </a:pPr>
            <a:r>
              <a:rPr lang="en-US" sz="2400" b="1" dirty="0">
                <a:effectLst/>
                <a:latin typeface="Arial" pitchFamily="34" charset="0"/>
                <a:cs typeface="Arial" pitchFamily="34" charset="0"/>
              </a:rPr>
              <a:t>In traditional file processing, each user defines and implements the files needed for a specific application.</a:t>
            </a:r>
          </a:p>
          <a:p>
            <a:pPr algn="l">
              <a:spcBef>
                <a:spcPts val="600"/>
              </a:spcBef>
            </a:pPr>
            <a:r>
              <a:rPr lang="en-US" sz="2400" b="1" dirty="0">
                <a:effectLst/>
                <a:latin typeface="Arial" pitchFamily="34" charset="0"/>
                <a:cs typeface="Arial" pitchFamily="34" charset="0"/>
              </a:rPr>
              <a:t>In the database approach, a single repository of data is maintained that is </a:t>
            </a:r>
            <a:r>
              <a:rPr lang="en-US" sz="2400" b="1" dirty="0">
                <a:solidFill>
                  <a:srgbClr val="FF0066"/>
                </a:solidFill>
                <a:effectLst/>
                <a:latin typeface="Arial" pitchFamily="34" charset="0"/>
                <a:cs typeface="Arial" pitchFamily="34" charset="0"/>
              </a:rPr>
              <a:t>defined once </a:t>
            </a:r>
            <a:r>
              <a:rPr lang="en-US" sz="2400" b="1" dirty="0">
                <a:effectLst/>
                <a:latin typeface="Arial" pitchFamily="34" charset="0"/>
                <a:cs typeface="Arial" pitchFamily="34" charset="0"/>
              </a:rPr>
              <a:t>and then is accessed by various users. </a:t>
            </a:r>
          </a:p>
          <a:p>
            <a:pPr lvl="1" algn="l">
              <a:spcBef>
                <a:spcPts val="600"/>
              </a:spcBef>
            </a:pPr>
            <a:r>
              <a:rPr lang="en-US" sz="2400" b="1" dirty="0">
                <a:solidFill>
                  <a:schemeClr val="hlink"/>
                </a:solidFill>
                <a:effectLst/>
                <a:latin typeface="Arial" pitchFamily="34" charset="0"/>
                <a:cs typeface="Arial" pitchFamily="34" charset="0"/>
              </a:rPr>
              <a:t>Self describing nature of a Database System</a:t>
            </a:r>
            <a:r>
              <a:rPr lang="en-US" sz="2400" b="1" dirty="0">
                <a:effectLst/>
                <a:latin typeface="Arial" pitchFamily="34" charset="0"/>
                <a:cs typeface="Arial" pitchFamily="34" charset="0"/>
              </a:rPr>
              <a:t>: the database system contains not only the database itself but also a complete definition (</a:t>
            </a:r>
            <a:r>
              <a:rPr lang="en-US" sz="2400" b="1" dirty="0">
                <a:solidFill>
                  <a:srgbClr val="FF0000"/>
                </a:solidFill>
                <a:effectLst/>
                <a:latin typeface="Arial" pitchFamily="34" charset="0"/>
                <a:cs typeface="Arial" pitchFamily="34" charset="0"/>
              </a:rPr>
              <a:t>meta-data</a:t>
            </a:r>
            <a:r>
              <a:rPr lang="en-US" sz="2400" b="1" dirty="0">
                <a:effectLst/>
                <a:latin typeface="Arial" pitchFamily="34" charset="0"/>
                <a:cs typeface="Arial" pitchFamily="34" charset="0"/>
              </a:rPr>
              <a:t>) of the database which is stored in the </a:t>
            </a:r>
            <a:r>
              <a:rPr lang="en-US" sz="2400" b="1" dirty="0">
                <a:solidFill>
                  <a:srgbClr val="FF0000"/>
                </a:solidFill>
                <a:effectLst/>
                <a:latin typeface="Arial" pitchFamily="34" charset="0"/>
                <a:cs typeface="Arial" pitchFamily="34" charset="0"/>
              </a:rPr>
              <a:t>system catalog</a:t>
            </a:r>
            <a:r>
              <a:rPr lang="en-US" sz="2400" b="1" dirty="0">
                <a:effectLst/>
                <a:latin typeface="Arial"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44"/>
                                        </p:tgtEl>
                                        <p:attrNameLst>
                                          <p:attrName>style.visibility</p:attrName>
                                        </p:attrNameLst>
                                      </p:cBhvr>
                                      <p:to>
                                        <p:strVal val="visible"/>
                                      </p:to>
                                    </p:set>
                                    <p:anim calcmode="lin" valueType="num">
                                      <p:cBhvr additive="base">
                                        <p:cTn id="7" dur="500" fill="hold"/>
                                        <p:tgtEl>
                                          <p:spTgt spid="142344"/>
                                        </p:tgtEl>
                                        <p:attrNameLst>
                                          <p:attrName>ppt_x</p:attrName>
                                        </p:attrNameLst>
                                      </p:cBhvr>
                                      <p:tavLst>
                                        <p:tav tm="0">
                                          <p:val>
                                            <p:strVal val="0-#ppt_w/2"/>
                                          </p:val>
                                        </p:tav>
                                        <p:tav tm="100000">
                                          <p:val>
                                            <p:strVal val="#ppt_x"/>
                                          </p:val>
                                        </p:tav>
                                      </p:tavLst>
                                    </p:anim>
                                    <p:anim calcmode="lin" valueType="num">
                                      <p:cBhvr additive="base">
                                        <p:cTn id="8" dur="500" fill="hold"/>
                                        <p:tgtEl>
                                          <p:spTgt spid="142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and Database</a:t>
            </a:r>
            <a:endParaRPr lang="en-US" dirty="0"/>
          </a:p>
        </p:txBody>
      </p:sp>
      <p:sp>
        <p:nvSpPr>
          <p:cNvPr id="4" name="Footer Placeholder 3"/>
          <p:cNvSpPr>
            <a:spLocks noGrp="1"/>
          </p:cNvSpPr>
          <p:nvPr>
            <p:ph type="ftr" sz="quarter" idx="12"/>
          </p:nvPr>
        </p:nvSpPr>
        <p:spPr/>
        <p:txBody>
          <a:bodyPr/>
          <a:lstStyle/>
          <a:p>
            <a:r>
              <a:rPr lang="en-US" smtClean="0"/>
              <a:t>Introduction</a:t>
            </a:r>
            <a:endParaRPr lang="en-US"/>
          </a:p>
        </p:txBody>
      </p:sp>
      <p:grpSp>
        <p:nvGrpSpPr>
          <p:cNvPr id="147459" name="Group 3"/>
          <p:cNvGrpSpPr>
            <a:grpSpLocks/>
          </p:cNvGrpSpPr>
          <p:nvPr/>
        </p:nvGrpSpPr>
        <p:grpSpPr bwMode="auto">
          <a:xfrm>
            <a:off x="914400" y="1752600"/>
            <a:ext cx="6934200" cy="2569664"/>
            <a:chOff x="6255" y="6960"/>
            <a:chExt cx="4725" cy="1260"/>
          </a:xfrm>
        </p:grpSpPr>
        <p:sp>
          <p:nvSpPr>
            <p:cNvPr id="147460" name="Rectangle 4"/>
            <p:cNvSpPr>
              <a:spLocks noChangeArrowheads="1"/>
            </p:cNvSpPr>
            <p:nvPr/>
          </p:nvSpPr>
          <p:spPr bwMode="auto">
            <a:xfrm>
              <a:off x="8820" y="6960"/>
              <a:ext cx="2160" cy="1260"/>
            </a:xfrm>
            <a:prstGeom prst="rect">
              <a:avLst/>
            </a:prstGeom>
            <a:solidFill>
              <a:srgbClr val="FFFFFF"/>
            </a:solidFill>
            <a:ln w="9525">
              <a:solidFill>
                <a:srgbClr val="000000"/>
              </a:solidFill>
              <a:prstDash val="dashDot"/>
              <a:miter lim="800000"/>
              <a:headEnd/>
              <a:tailEnd/>
            </a:ln>
          </p:spPr>
          <p:txBody>
            <a:bodyPr vert="horz" wrap="square" lIns="91440" tIns="45720" rIns="91440" bIns="45720" numCol="1" anchor="t" anchorCtr="0" compatLnSpc="1">
              <a:prstTxWarp prst="textNoShape">
                <a:avLst/>
              </a:prstTxWarp>
            </a:bodyPr>
            <a:lstStyle/>
            <a:p>
              <a:endParaRPr lang="en-US" sz="4800"/>
            </a:p>
          </p:txBody>
        </p:sp>
        <p:sp>
          <p:nvSpPr>
            <p:cNvPr id="147461" name="AutoShape 5"/>
            <p:cNvSpPr>
              <a:spLocks noChangeArrowheads="1"/>
            </p:cNvSpPr>
            <p:nvPr/>
          </p:nvSpPr>
          <p:spPr bwMode="auto">
            <a:xfrm rot="16200000">
              <a:off x="9852" y="7087"/>
              <a:ext cx="1080" cy="900"/>
            </a:xfrm>
            <a:prstGeom prst="flowChartMagneticDrum">
              <a:avLst/>
            </a:prstGeom>
            <a:solidFill>
              <a:srgbClr val="FFFFFF"/>
            </a:solidFill>
            <a:ln w="9525">
              <a:solidFill>
                <a:srgbClr val="000000"/>
              </a:solidFill>
              <a:round/>
              <a:headEnd/>
              <a:tailEnd/>
            </a:ln>
          </p:spPr>
          <p:txBody>
            <a:bodyPr vert="vert" wrap="square" lIns="91440" tIns="45720" rIns="91440" bIns="45720" numCol="1" anchor="ctr" anchorCtr="0" compatLnSpc="1">
              <a:prstTxWarp prst="textNoShape">
                <a:avLst/>
              </a:prstTxWarp>
            </a:bodyPr>
            <a:lstStyle/>
            <a:p>
              <a:pPr lvl="0" eaLnBrk="1" hangingPunct="1">
                <a:spcAft>
                  <a:spcPts val="0"/>
                </a:spcAft>
              </a:pPr>
              <a:r>
                <a:rPr lang="en-US" dirty="0" smtClean="0">
                  <a:effectLst/>
                  <a:latin typeface="Calibri" pitchFamily="34" charset="0"/>
                </a:rPr>
                <a:t>Physical D</a:t>
              </a:r>
              <a:r>
                <a:rPr kumimoji="0" lang="en-US" b="0" i="0" u="none" strike="noStrike" cap="none" normalizeH="0" baseline="0" dirty="0" smtClean="0">
                  <a:ln>
                    <a:noFill/>
                  </a:ln>
                  <a:solidFill>
                    <a:schemeClr val="tx1"/>
                  </a:solidFill>
                  <a:effectLst/>
                  <a:latin typeface="Calibri" pitchFamily="34" charset="0"/>
                </a:rPr>
                <a:t>atabase</a:t>
              </a:r>
              <a:endParaRPr kumimoji="0" lang="en-US" sz="6000" b="0" i="0" u="none" strike="noStrike" cap="none" normalizeH="0" baseline="0" dirty="0" smtClean="0">
                <a:ln>
                  <a:noFill/>
                </a:ln>
                <a:solidFill>
                  <a:schemeClr val="tx1"/>
                </a:solidFill>
                <a:effectLst/>
                <a:latin typeface="Arial" pitchFamily="34" charset="0"/>
              </a:endParaRPr>
            </a:p>
          </p:txBody>
        </p:sp>
        <p:sp>
          <p:nvSpPr>
            <p:cNvPr id="147462" name="Rectangle 6"/>
            <p:cNvSpPr>
              <a:spLocks noChangeArrowheads="1"/>
            </p:cNvSpPr>
            <p:nvPr/>
          </p:nvSpPr>
          <p:spPr bwMode="auto">
            <a:xfrm>
              <a:off x="7560" y="7431"/>
              <a:ext cx="900" cy="38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Calibri" pitchFamily="34" charset="0"/>
                </a:rPr>
                <a:t>DBMS</a:t>
              </a:r>
              <a:endParaRPr kumimoji="0" lang="en-US" sz="6000" b="0" i="0" u="none" strike="noStrike" cap="none" normalizeH="0" baseline="0" smtClean="0">
                <a:ln>
                  <a:noFill/>
                </a:ln>
                <a:solidFill>
                  <a:schemeClr val="tx1"/>
                </a:solidFill>
                <a:effectLst/>
                <a:latin typeface="Arial" pitchFamily="34" charset="0"/>
              </a:endParaRPr>
            </a:p>
          </p:txBody>
        </p:sp>
        <p:sp>
          <p:nvSpPr>
            <p:cNvPr id="147463" name="Rectangle 7"/>
            <p:cNvSpPr>
              <a:spLocks noChangeArrowheads="1"/>
            </p:cNvSpPr>
            <p:nvPr/>
          </p:nvSpPr>
          <p:spPr bwMode="auto">
            <a:xfrm>
              <a:off x="6255" y="7440"/>
              <a:ext cx="90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Calibri" pitchFamily="34" charset="0"/>
                </a:rPr>
                <a:t>Users</a:t>
              </a:r>
              <a:endParaRPr kumimoji="0" lang="en-US" sz="6000" b="0" i="0" u="none" strike="noStrike" cap="none" normalizeH="0" baseline="0" smtClean="0">
                <a:ln>
                  <a:noFill/>
                </a:ln>
                <a:solidFill>
                  <a:schemeClr val="tx1"/>
                </a:solidFill>
                <a:effectLst/>
                <a:latin typeface="Arial" pitchFamily="34" charset="0"/>
              </a:endParaRPr>
            </a:p>
          </p:txBody>
        </p:sp>
        <p:sp>
          <p:nvSpPr>
            <p:cNvPr id="147465" name="Line 9"/>
            <p:cNvSpPr>
              <a:spLocks noChangeShapeType="1"/>
            </p:cNvSpPr>
            <p:nvPr/>
          </p:nvSpPr>
          <p:spPr bwMode="auto">
            <a:xfrm>
              <a:off x="9540" y="7656"/>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800"/>
            </a:p>
          </p:txBody>
        </p:sp>
        <p:sp>
          <p:nvSpPr>
            <p:cNvPr id="147466" name="Line 10"/>
            <p:cNvSpPr>
              <a:spLocks noChangeShapeType="1"/>
            </p:cNvSpPr>
            <p:nvPr/>
          </p:nvSpPr>
          <p:spPr bwMode="auto">
            <a:xfrm>
              <a:off x="8460" y="76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800"/>
            </a:p>
          </p:txBody>
        </p:sp>
        <p:sp>
          <p:nvSpPr>
            <p:cNvPr id="147467" name="Rectangle 11"/>
            <p:cNvSpPr>
              <a:spLocks noChangeArrowheads="1"/>
            </p:cNvSpPr>
            <p:nvPr/>
          </p:nvSpPr>
          <p:spPr bwMode="auto">
            <a:xfrm>
              <a:off x="8940" y="7440"/>
              <a:ext cx="60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Calibri" pitchFamily="34" charset="0"/>
                </a:rPr>
                <a:t>OS</a:t>
              </a:r>
              <a:endParaRPr kumimoji="0" lang="en-US" sz="6000" b="0" i="0" u="none" strike="noStrike" cap="none" normalizeH="0" baseline="0" smtClean="0">
                <a:ln>
                  <a:noFill/>
                </a:ln>
                <a:solidFill>
                  <a:schemeClr val="tx1"/>
                </a:solidFill>
                <a:effectLst/>
                <a:latin typeface="Arial" pitchFamily="34" charset="0"/>
              </a:endParaRPr>
            </a:p>
          </p:txBody>
        </p:sp>
      </p:grpSp>
      <p:sp>
        <p:nvSpPr>
          <p:cNvPr id="16" name="Line 8"/>
          <p:cNvSpPr>
            <a:spLocks noChangeShapeType="1"/>
          </p:cNvSpPr>
          <p:nvPr/>
        </p:nvSpPr>
        <p:spPr bwMode="auto">
          <a:xfrm flipV="1">
            <a:off x="1828800" y="3124200"/>
            <a:ext cx="990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800"/>
          </a:p>
        </p:txBody>
      </p:sp>
      <p:sp>
        <p:nvSpPr>
          <p:cNvPr id="17" name="Line 8"/>
          <p:cNvSpPr>
            <a:spLocks noChangeShapeType="1"/>
          </p:cNvSpPr>
          <p:nvPr/>
        </p:nvSpPr>
        <p:spPr bwMode="auto">
          <a:xfrm flipV="1">
            <a:off x="1828800" y="3352800"/>
            <a:ext cx="99060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800"/>
          </a:p>
        </p:txBody>
      </p:sp>
      <p:sp>
        <p:nvSpPr>
          <p:cNvPr id="18" name="Line 8"/>
          <p:cNvSpPr>
            <a:spLocks noChangeShapeType="1"/>
          </p:cNvSpPr>
          <p:nvPr/>
        </p:nvSpPr>
        <p:spPr bwMode="auto">
          <a:xfrm>
            <a:off x="1828800" y="2743200"/>
            <a:ext cx="99060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800"/>
          </a:p>
        </p:txBody>
      </p:sp>
      <p:sp useBgFill="1">
        <p:nvSpPr>
          <p:cNvPr id="19" name="Rectangle 18"/>
          <p:cNvSpPr/>
          <p:nvPr/>
        </p:nvSpPr>
        <p:spPr bwMode="auto">
          <a:xfrm>
            <a:off x="1828800" y="1752600"/>
            <a:ext cx="2362200" cy="2667000"/>
          </a:xfrm>
          <a:prstGeom prst="rect">
            <a:avLst/>
          </a:prstGeom>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7043" name="Rectangle 1027"/>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7044" name="Rectangle 1028"/>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7045" name="Rectangle 1029"/>
          <p:cNvSpPr>
            <a:spLocks noChangeArrowheads="1"/>
          </p:cNvSpPr>
          <p:nvPr/>
        </p:nvSpPr>
        <p:spPr bwMode="auto">
          <a:xfrm>
            <a:off x="3384550" y="2879725"/>
            <a:ext cx="31369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7046" name="Text Box 1030"/>
          <p:cNvSpPr txBox="1">
            <a:spLocks noChangeArrowheads="1"/>
          </p:cNvSpPr>
          <p:nvPr/>
        </p:nvSpPr>
        <p:spPr bwMode="auto">
          <a:xfrm>
            <a:off x="228600" y="120650"/>
            <a:ext cx="9677400" cy="52322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2800" b="1" dirty="0">
                <a:solidFill>
                  <a:srgbClr val="01247D"/>
                </a:solidFill>
                <a:effectLst/>
                <a:latin typeface="Comic Sans MS" pitchFamily="66" charset="0"/>
              </a:rPr>
              <a:t>Characteristics of the Database Approach</a:t>
            </a:r>
            <a:endParaRPr lang="en-US" sz="1400" dirty="0">
              <a:solidFill>
                <a:srgbClr val="01247D"/>
              </a:solidFill>
              <a:effectLst/>
            </a:endParaRPr>
          </a:p>
        </p:txBody>
      </p:sp>
      <p:graphicFrame>
        <p:nvGraphicFramePr>
          <p:cNvPr id="87047" name="Object 1031"/>
          <p:cNvGraphicFramePr>
            <a:graphicFrameLocks noChangeAspect="1"/>
          </p:cNvGraphicFramePr>
          <p:nvPr/>
        </p:nvGraphicFramePr>
        <p:xfrm>
          <a:off x="0" y="3048000"/>
          <a:ext cx="4449763" cy="2149475"/>
        </p:xfrm>
        <a:graphic>
          <a:graphicData uri="http://schemas.openxmlformats.org/presentationml/2006/ole">
            <p:oleObj spid="_x0000_s87055" name="Document" r:id="rId4" imgW="20818" imgH="10060" progId="">
              <p:embed/>
            </p:oleObj>
          </a:graphicData>
        </a:graphic>
      </p:graphicFrame>
      <p:sp>
        <p:nvSpPr>
          <p:cNvPr id="87048" name="Text Box 1032"/>
          <p:cNvSpPr txBox="1">
            <a:spLocks noChangeArrowheads="1"/>
          </p:cNvSpPr>
          <p:nvPr/>
        </p:nvSpPr>
        <p:spPr bwMode="auto">
          <a:xfrm>
            <a:off x="228600" y="1066800"/>
            <a:ext cx="9296400" cy="409342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lvl="1" algn="l">
              <a:spcBef>
                <a:spcPts val="600"/>
              </a:spcBef>
            </a:pPr>
            <a:r>
              <a:rPr lang="en-US" sz="2400" b="1" dirty="0">
                <a:solidFill>
                  <a:schemeClr val="hlink"/>
                </a:solidFill>
                <a:effectLst/>
              </a:rPr>
              <a:t>Insulation between programs and data, and Data Abstraction</a:t>
            </a:r>
            <a:r>
              <a:rPr lang="en-US" sz="2400" b="1" dirty="0">
                <a:effectLst/>
              </a:rPr>
              <a:t>:  the structure of data files is stored separately from the access programs (</a:t>
            </a:r>
            <a:r>
              <a:rPr lang="en-US" sz="2400" b="1" dirty="0">
                <a:solidFill>
                  <a:srgbClr val="FF0066"/>
                </a:solidFill>
                <a:effectLst/>
              </a:rPr>
              <a:t>program-data independence</a:t>
            </a:r>
            <a:r>
              <a:rPr lang="en-US" sz="2400" b="1" dirty="0">
                <a:effectLst/>
              </a:rPr>
              <a:t>)</a:t>
            </a:r>
            <a:r>
              <a:rPr lang="en-US" sz="2000" b="1" dirty="0">
                <a:solidFill>
                  <a:srgbClr val="000000"/>
                </a:solidFill>
                <a:effectLst/>
              </a:rPr>
              <a:t>.</a:t>
            </a:r>
          </a:p>
          <a:p>
            <a:pPr algn="l">
              <a:spcBef>
                <a:spcPts val="600"/>
              </a:spcBef>
            </a:pPr>
            <a:r>
              <a:rPr lang="en-US" sz="2400" b="1" dirty="0">
                <a:solidFill>
                  <a:srgbClr val="000000"/>
                </a:solidFill>
                <a:effectLst/>
              </a:rPr>
              <a:t>The characteristic that allows program-data independence is called </a:t>
            </a:r>
            <a:r>
              <a:rPr lang="en-US" sz="2400" b="1" dirty="0">
                <a:solidFill>
                  <a:srgbClr val="FF0066"/>
                </a:solidFill>
                <a:effectLst/>
              </a:rPr>
              <a:t>data abstraction</a:t>
            </a:r>
            <a:r>
              <a:rPr lang="en-US" sz="2400" b="1" dirty="0">
                <a:solidFill>
                  <a:srgbClr val="000000"/>
                </a:solidFill>
                <a:effectLst/>
              </a:rPr>
              <a:t>. A DBMS provides users with a conceptual representation of data that does not include many of the details of how the data is stored.</a:t>
            </a:r>
          </a:p>
          <a:p>
            <a:pPr lvl="1" algn="l">
              <a:spcBef>
                <a:spcPts val="600"/>
              </a:spcBef>
              <a:buFont typeface="Symbol" pitchFamily="18" charset="2"/>
              <a:buChar char="·"/>
            </a:pPr>
            <a:r>
              <a:rPr lang="en-US" sz="2400" b="1" dirty="0">
                <a:effectLst/>
              </a:rPr>
              <a:t>Support for multiple views of the data</a:t>
            </a:r>
          </a:p>
          <a:p>
            <a:pPr lvl="1" algn="l">
              <a:spcBef>
                <a:spcPts val="600"/>
              </a:spcBef>
              <a:buFont typeface="Symbol" pitchFamily="18" charset="2"/>
              <a:buChar char="·"/>
            </a:pPr>
            <a:r>
              <a:rPr lang="en-US" sz="2400" b="1" dirty="0">
                <a:effectLst/>
              </a:rPr>
              <a:t>Sharing of Data and Multiuser Transaction Processing</a:t>
            </a:r>
          </a:p>
          <a:p>
            <a:pPr algn="l">
              <a:spcBef>
                <a:spcPts val="600"/>
              </a:spcBef>
            </a:pPr>
            <a:r>
              <a:rPr lang="en-US" sz="2400" b="1" dirty="0">
                <a:effectLst/>
              </a:rPr>
              <a:t>A typical database management system has all the above characteristics, whereas a typical file processing system does not.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8"/>
                                        </p:tgtEl>
                                        <p:attrNameLst>
                                          <p:attrName>style.visibility</p:attrName>
                                        </p:attrNameLst>
                                      </p:cBhvr>
                                      <p:to>
                                        <p:strVal val="visible"/>
                                      </p:to>
                                    </p:set>
                                    <p:anim calcmode="lin" valueType="num">
                                      <p:cBhvr additive="base">
                                        <p:cTn id="7" dur="500" fill="hold"/>
                                        <p:tgtEl>
                                          <p:spTgt spid="87048"/>
                                        </p:tgtEl>
                                        <p:attrNameLst>
                                          <p:attrName>ppt_x</p:attrName>
                                        </p:attrNameLst>
                                      </p:cBhvr>
                                      <p:tavLst>
                                        <p:tav tm="0">
                                          <p:val>
                                            <p:strVal val="0-#ppt_w/2"/>
                                          </p:val>
                                        </p:tav>
                                        <p:tav tm="100000">
                                          <p:val>
                                            <p:strVal val="#ppt_x"/>
                                          </p:val>
                                        </p:tav>
                                      </p:tavLst>
                                    </p:anim>
                                    <p:anim calcmode="lin" valueType="num">
                                      <p:cBhvr additive="base">
                                        <p:cTn id="8" dur="500" fill="hold"/>
                                        <p:tgtEl>
                                          <p:spTgt spid="870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9091"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9092"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89094" name="Text Box 6"/>
          <p:cNvSpPr txBox="1">
            <a:spLocks noChangeArrowheads="1"/>
          </p:cNvSpPr>
          <p:nvPr/>
        </p:nvSpPr>
        <p:spPr bwMode="auto">
          <a:xfrm>
            <a:off x="2133600" y="152400"/>
            <a:ext cx="6477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dirty="0" smtClean="0">
                <a:solidFill>
                  <a:srgbClr val="01247D"/>
                </a:solidFill>
                <a:effectLst/>
                <a:latin typeface="Comic Sans MS" pitchFamily="66" charset="0"/>
              </a:rPr>
              <a:t>Actors (</a:t>
            </a:r>
            <a:r>
              <a:rPr lang="en-US" sz="3600" b="1" dirty="0" smtClean="0">
                <a:solidFill>
                  <a:srgbClr val="FF0066"/>
                </a:solidFill>
                <a:effectLst/>
                <a:latin typeface="Comic Sans MS" pitchFamily="66" charset="0"/>
              </a:rPr>
              <a:t>Users</a:t>
            </a:r>
            <a:r>
              <a:rPr lang="en-US" sz="3600" b="1" dirty="0" smtClean="0">
                <a:solidFill>
                  <a:srgbClr val="01247D"/>
                </a:solidFill>
                <a:effectLst/>
                <a:latin typeface="Comic Sans MS" pitchFamily="66" charset="0"/>
              </a:rPr>
              <a:t>) </a:t>
            </a:r>
            <a:r>
              <a:rPr lang="en-US" sz="3600" b="1" dirty="0">
                <a:solidFill>
                  <a:srgbClr val="01247D"/>
                </a:solidFill>
                <a:effectLst/>
                <a:latin typeface="Comic Sans MS" pitchFamily="66" charset="0"/>
              </a:rPr>
              <a:t>on Scene</a:t>
            </a:r>
            <a:endParaRPr lang="en-US" sz="3600" b="1" dirty="0">
              <a:solidFill>
                <a:srgbClr val="0000FE"/>
              </a:solidFill>
              <a:effectLst/>
              <a:latin typeface="Comic Sans MS" pitchFamily="66" charset="0"/>
            </a:endParaRPr>
          </a:p>
        </p:txBody>
      </p:sp>
      <p:sp>
        <p:nvSpPr>
          <p:cNvPr id="89097" name="Text Box 9"/>
          <p:cNvSpPr txBox="1">
            <a:spLocks noChangeArrowheads="1"/>
          </p:cNvSpPr>
          <p:nvPr/>
        </p:nvSpPr>
        <p:spPr bwMode="auto">
          <a:xfrm>
            <a:off x="1355725" y="1177925"/>
            <a:ext cx="184150" cy="64135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a:effectLst/>
            </a:endParaRPr>
          </a:p>
          <a:p>
            <a:endParaRPr lang="en-US">
              <a:effectLst/>
            </a:endParaRPr>
          </a:p>
        </p:txBody>
      </p:sp>
      <p:sp>
        <p:nvSpPr>
          <p:cNvPr id="89098" name="Text Box 10"/>
          <p:cNvSpPr txBox="1">
            <a:spLocks noChangeArrowheads="1"/>
          </p:cNvSpPr>
          <p:nvPr/>
        </p:nvSpPr>
        <p:spPr bwMode="auto">
          <a:xfrm>
            <a:off x="457200" y="990600"/>
            <a:ext cx="9067800" cy="4031873"/>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spcBef>
                <a:spcPts val="600"/>
              </a:spcBef>
            </a:pPr>
            <a:r>
              <a:rPr lang="en-US" sz="2400" b="1" dirty="0">
                <a:solidFill>
                  <a:srgbClr val="000000"/>
                </a:solidFill>
                <a:effectLst/>
              </a:rPr>
              <a:t>The persons whose jobs involve the day-to-day use of a large database</a:t>
            </a:r>
          </a:p>
          <a:p>
            <a:pPr lvl="2" algn="l">
              <a:spcBef>
                <a:spcPts val="600"/>
              </a:spcBef>
              <a:buFont typeface="Symbol" pitchFamily="18" charset="2"/>
              <a:buChar char="¨"/>
            </a:pPr>
            <a:r>
              <a:rPr lang="en-US" sz="2400" b="1" dirty="0">
                <a:effectLst/>
              </a:rPr>
              <a:t>Database administrators</a:t>
            </a:r>
          </a:p>
          <a:p>
            <a:pPr lvl="2" algn="l">
              <a:spcBef>
                <a:spcPts val="600"/>
              </a:spcBef>
              <a:buFont typeface="Symbol" pitchFamily="18" charset="2"/>
              <a:buChar char="¨"/>
            </a:pPr>
            <a:r>
              <a:rPr lang="en-US" sz="2400" b="1" dirty="0">
                <a:effectLst/>
              </a:rPr>
              <a:t>Database Designers</a:t>
            </a:r>
          </a:p>
          <a:p>
            <a:pPr lvl="2" algn="l">
              <a:spcBef>
                <a:spcPts val="600"/>
              </a:spcBef>
              <a:buFont typeface="Symbol" pitchFamily="18" charset="2"/>
              <a:buChar char="¨"/>
            </a:pPr>
            <a:r>
              <a:rPr lang="en-US" sz="2400" b="1" dirty="0">
                <a:effectLst/>
              </a:rPr>
              <a:t>End Users: Casual, Naive, Sophisticated and Stand-alone users</a:t>
            </a:r>
          </a:p>
          <a:p>
            <a:pPr lvl="2" algn="l">
              <a:spcBef>
                <a:spcPts val="600"/>
              </a:spcBef>
              <a:buFont typeface="Symbol" pitchFamily="18" charset="2"/>
              <a:buChar char="¨"/>
            </a:pPr>
            <a:r>
              <a:rPr lang="en-US" sz="2400" b="1" dirty="0">
                <a:effectLst/>
              </a:rPr>
              <a:t>System Analysts and Application Programmers</a:t>
            </a:r>
          </a:p>
          <a:p>
            <a:pPr algn="l">
              <a:spcBef>
                <a:spcPts val="600"/>
              </a:spcBef>
            </a:pPr>
            <a:r>
              <a:rPr lang="en-US" sz="2400" b="1" dirty="0">
                <a:effectLst/>
              </a:rPr>
              <a:t>Workers Behind the Scene:</a:t>
            </a:r>
          </a:p>
          <a:p>
            <a:pPr lvl="2" algn="l">
              <a:spcBef>
                <a:spcPts val="600"/>
              </a:spcBef>
              <a:buFont typeface="Symbol" pitchFamily="18" charset="2"/>
              <a:buChar char="¨"/>
            </a:pPr>
            <a:r>
              <a:rPr lang="en-US" sz="2400" b="1" dirty="0">
                <a:effectLst/>
              </a:rPr>
              <a:t>DBMS Designers and Implementers</a:t>
            </a:r>
          </a:p>
          <a:p>
            <a:pPr lvl="2" algn="l">
              <a:spcBef>
                <a:spcPts val="600"/>
              </a:spcBef>
              <a:buFont typeface="Symbol" pitchFamily="18" charset="2"/>
              <a:buChar char="¨"/>
            </a:pPr>
            <a:r>
              <a:rPr lang="en-US" sz="2400" b="1" dirty="0">
                <a:effectLst/>
              </a:rPr>
              <a:t>Tool Developers</a:t>
            </a:r>
          </a:p>
          <a:p>
            <a:pPr lvl="2" algn="l">
              <a:spcBef>
                <a:spcPts val="600"/>
              </a:spcBef>
              <a:buFont typeface="Symbol" pitchFamily="18" charset="2"/>
              <a:buChar char="¨"/>
            </a:pPr>
            <a:r>
              <a:rPr lang="en-US" sz="2400" b="1" dirty="0">
                <a:effectLst/>
              </a:rPr>
              <a:t>Operators and Maintenance Personnel</a:t>
            </a:r>
            <a:endParaRPr lang="en-US" sz="2400" dirty="0">
              <a:effectLst/>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91139"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91140"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91141" name="Text Box 5"/>
          <p:cNvSpPr txBox="1">
            <a:spLocks noChangeArrowheads="1"/>
          </p:cNvSpPr>
          <p:nvPr/>
        </p:nvSpPr>
        <p:spPr bwMode="auto">
          <a:xfrm>
            <a:off x="2133600" y="228600"/>
            <a:ext cx="6477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Intended Uses of a DBMS</a:t>
            </a:r>
          </a:p>
        </p:txBody>
      </p:sp>
      <p:sp>
        <p:nvSpPr>
          <p:cNvPr id="91142" name="Text Box 6"/>
          <p:cNvSpPr txBox="1">
            <a:spLocks noChangeArrowheads="1"/>
          </p:cNvSpPr>
          <p:nvPr/>
        </p:nvSpPr>
        <p:spPr bwMode="auto">
          <a:xfrm>
            <a:off x="1355725" y="1177925"/>
            <a:ext cx="184150" cy="64135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a:effectLst/>
            </a:endParaRPr>
          </a:p>
          <a:p>
            <a:endParaRPr lang="en-US">
              <a:effectLst/>
            </a:endParaRPr>
          </a:p>
        </p:txBody>
      </p:sp>
      <p:sp>
        <p:nvSpPr>
          <p:cNvPr id="91143" name="Text Box 7"/>
          <p:cNvSpPr txBox="1">
            <a:spLocks noChangeArrowheads="1"/>
          </p:cNvSpPr>
          <p:nvPr/>
        </p:nvSpPr>
        <p:spPr bwMode="auto">
          <a:xfrm>
            <a:off x="228600" y="1371600"/>
            <a:ext cx="9372600" cy="3698875"/>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lvl="1" algn="l">
              <a:lnSpc>
                <a:spcPct val="90000"/>
              </a:lnSpc>
              <a:spcBef>
                <a:spcPts val="600"/>
              </a:spcBef>
              <a:buFont typeface="Symbol" pitchFamily="18" charset="2"/>
              <a:buChar char="¨"/>
            </a:pPr>
            <a:r>
              <a:rPr lang="en-US" sz="2800" b="1" dirty="0">
                <a:solidFill>
                  <a:srgbClr val="000000"/>
                </a:solidFill>
                <a:effectLst/>
              </a:rPr>
              <a:t>Controlling Redundancy</a:t>
            </a:r>
          </a:p>
          <a:p>
            <a:pPr lvl="1" algn="l">
              <a:lnSpc>
                <a:spcPct val="90000"/>
              </a:lnSpc>
              <a:spcBef>
                <a:spcPts val="600"/>
              </a:spcBef>
              <a:buFont typeface="Symbol" pitchFamily="18" charset="2"/>
              <a:buChar char="¨"/>
            </a:pPr>
            <a:r>
              <a:rPr lang="en-US" sz="2800" b="1" dirty="0">
                <a:effectLst/>
              </a:rPr>
              <a:t>Restricting Unauthorized Access</a:t>
            </a:r>
          </a:p>
          <a:p>
            <a:pPr lvl="1" algn="l">
              <a:lnSpc>
                <a:spcPct val="90000"/>
              </a:lnSpc>
              <a:spcBef>
                <a:spcPts val="600"/>
              </a:spcBef>
              <a:buFont typeface="Symbol" pitchFamily="18" charset="2"/>
              <a:buChar char="¨"/>
            </a:pPr>
            <a:r>
              <a:rPr lang="en-US" sz="2800" b="1" dirty="0">
                <a:effectLst/>
              </a:rPr>
              <a:t>Representing complex relationships among data</a:t>
            </a:r>
          </a:p>
          <a:p>
            <a:pPr lvl="1" algn="l">
              <a:lnSpc>
                <a:spcPct val="90000"/>
              </a:lnSpc>
              <a:spcBef>
                <a:spcPts val="600"/>
              </a:spcBef>
              <a:buFont typeface="Symbol" pitchFamily="18" charset="2"/>
              <a:buChar char="¨"/>
            </a:pPr>
            <a:r>
              <a:rPr lang="en-US" sz="2800" b="1" dirty="0">
                <a:effectLst/>
              </a:rPr>
              <a:t>Enforcing Integrity constraints</a:t>
            </a:r>
          </a:p>
          <a:p>
            <a:pPr lvl="1" algn="l">
              <a:lnSpc>
                <a:spcPct val="90000"/>
              </a:lnSpc>
              <a:spcBef>
                <a:spcPts val="600"/>
              </a:spcBef>
              <a:buFont typeface="Symbol" pitchFamily="18" charset="2"/>
              <a:buChar char="¨"/>
            </a:pPr>
            <a:r>
              <a:rPr lang="en-US" sz="2800" b="1" dirty="0">
                <a:effectLst/>
              </a:rPr>
              <a:t>Providing Backup and Recovery</a:t>
            </a:r>
          </a:p>
          <a:p>
            <a:pPr lvl="1" algn="l">
              <a:lnSpc>
                <a:spcPct val="90000"/>
              </a:lnSpc>
              <a:spcBef>
                <a:spcPts val="600"/>
              </a:spcBef>
              <a:buFont typeface="Symbol" pitchFamily="18" charset="2"/>
              <a:buChar char="¨"/>
            </a:pPr>
            <a:r>
              <a:rPr lang="en-US" sz="2800" b="1" dirty="0">
                <a:effectLst/>
              </a:rPr>
              <a:t>Providing multiple User Interfaces</a:t>
            </a:r>
          </a:p>
          <a:p>
            <a:pPr lvl="1" algn="l">
              <a:lnSpc>
                <a:spcPct val="90000"/>
              </a:lnSpc>
              <a:spcBef>
                <a:spcPts val="600"/>
              </a:spcBef>
              <a:buFont typeface="Symbol" pitchFamily="18" charset="2"/>
              <a:buChar char="¨"/>
            </a:pPr>
            <a:r>
              <a:rPr lang="en-US" sz="2800" b="1" dirty="0">
                <a:effectLst/>
              </a:rPr>
              <a:t>Persistent Storage for Program Objects and Data Structures</a:t>
            </a:r>
          </a:p>
          <a:p>
            <a:pPr lvl="1" algn="l">
              <a:lnSpc>
                <a:spcPct val="90000"/>
              </a:lnSpc>
              <a:spcBef>
                <a:spcPts val="600"/>
              </a:spcBef>
              <a:buFont typeface="Symbol" pitchFamily="18" charset="2"/>
              <a:buChar char="¨"/>
            </a:pPr>
            <a:r>
              <a:rPr lang="en-US" sz="2800" b="1" dirty="0">
                <a:effectLst/>
              </a:rPr>
              <a:t>Database Interfacing Using Deduction Rules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26"/>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19811" name="Rectangle 1027"/>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19812" name="Rectangle 1028"/>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19813" name="Text Box 1029"/>
          <p:cNvSpPr txBox="1">
            <a:spLocks noChangeArrowheads="1"/>
          </p:cNvSpPr>
          <p:nvPr/>
        </p:nvSpPr>
        <p:spPr bwMode="auto">
          <a:xfrm>
            <a:off x="1828800" y="228600"/>
            <a:ext cx="6477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Intended Uses of a DBMS</a:t>
            </a:r>
          </a:p>
        </p:txBody>
      </p:sp>
      <p:sp>
        <p:nvSpPr>
          <p:cNvPr id="119814" name="Text Box 1030"/>
          <p:cNvSpPr txBox="1">
            <a:spLocks noChangeArrowheads="1"/>
          </p:cNvSpPr>
          <p:nvPr/>
        </p:nvSpPr>
        <p:spPr bwMode="auto">
          <a:xfrm>
            <a:off x="1355725" y="1177925"/>
            <a:ext cx="184150" cy="64135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a:effectLst/>
            </a:endParaRPr>
          </a:p>
          <a:p>
            <a:endParaRPr lang="en-US">
              <a:effectLst/>
            </a:endParaRPr>
          </a:p>
        </p:txBody>
      </p:sp>
      <p:sp>
        <p:nvSpPr>
          <p:cNvPr id="119815" name="Text Box 1031"/>
          <p:cNvSpPr txBox="1">
            <a:spLocks noChangeArrowheads="1"/>
          </p:cNvSpPr>
          <p:nvPr/>
        </p:nvSpPr>
        <p:spPr bwMode="auto">
          <a:xfrm>
            <a:off x="304800" y="990600"/>
            <a:ext cx="9372600" cy="23177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lnSpc>
                <a:spcPct val="90000"/>
              </a:lnSpc>
              <a:spcBef>
                <a:spcPts val="600"/>
              </a:spcBef>
            </a:pPr>
            <a:r>
              <a:rPr lang="en-US" sz="2800" b="1">
                <a:effectLst/>
              </a:rPr>
              <a:t>Implications of the Database Approach</a:t>
            </a:r>
          </a:p>
          <a:p>
            <a:pPr lvl="1" algn="l">
              <a:lnSpc>
                <a:spcPct val="90000"/>
              </a:lnSpc>
              <a:spcBef>
                <a:spcPts val="600"/>
              </a:spcBef>
              <a:buFont typeface="Symbol" pitchFamily="18" charset="2"/>
              <a:buChar char="¨"/>
            </a:pPr>
            <a:r>
              <a:rPr lang="en-US" sz="2800" b="1">
                <a:effectLst/>
              </a:rPr>
              <a:t>Reduced application development time </a:t>
            </a:r>
          </a:p>
          <a:p>
            <a:pPr lvl="1" algn="l">
              <a:lnSpc>
                <a:spcPct val="90000"/>
              </a:lnSpc>
              <a:spcBef>
                <a:spcPts val="600"/>
              </a:spcBef>
              <a:buFont typeface="Symbol" pitchFamily="18" charset="2"/>
              <a:buChar char="¨"/>
            </a:pPr>
            <a:r>
              <a:rPr lang="en-US" sz="2800" b="1">
                <a:effectLst/>
              </a:rPr>
              <a:t>Flexibility</a:t>
            </a:r>
          </a:p>
          <a:p>
            <a:pPr lvl="1" algn="l">
              <a:lnSpc>
                <a:spcPct val="90000"/>
              </a:lnSpc>
              <a:spcBef>
                <a:spcPts val="600"/>
              </a:spcBef>
              <a:buFont typeface="Symbol" pitchFamily="18" charset="2"/>
              <a:buChar char="¨"/>
            </a:pPr>
            <a:r>
              <a:rPr lang="en-US" sz="2800" b="1">
                <a:effectLst/>
              </a:rPr>
              <a:t>Available up-to-date Information</a:t>
            </a:r>
          </a:p>
          <a:p>
            <a:pPr lvl="1" algn="l">
              <a:lnSpc>
                <a:spcPct val="90000"/>
              </a:lnSpc>
              <a:spcBef>
                <a:spcPts val="600"/>
              </a:spcBef>
              <a:buFont typeface="Symbol" pitchFamily="18" charset="2"/>
              <a:buChar char="¨"/>
            </a:pPr>
            <a:r>
              <a:rPr lang="en-US" sz="2800" b="1">
                <a:effectLst/>
              </a:rPr>
              <a:t>Economics of Scale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93187"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93188"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93189" name="Text Box 5"/>
          <p:cNvSpPr txBox="1">
            <a:spLocks noChangeArrowheads="1"/>
          </p:cNvSpPr>
          <p:nvPr/>
        </p:nvSpPr>
        <p:spPr bwMode="auto">
          <a:xfrm>
            <a:off x="2133600" y="228600"/>
            <a:ext cx="6477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When not to use a DBMS</a:t>
            </a:r>
          </a:p>
        </p:txBody>
      </p:sp>
      <p:sp>
        <p:nvSpPr>
          <p:cNvPr id="93190" name="Text Box 6"/>
          <p:cNvSpPr txBox="1">
            <a:spLocks noChangeArrowheads="1"/>
          </p:cNvSpPr>
          <p:nvPr/>
        </p:nvSpPr>
        <p:spPr bwMode="auto">
          <a:xfrm>
            <a:off x="1355725" y="1177925"/>
            <a:ext cx="184150" cy="64135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endParaRPr lang="en-US">
              <a:effectLst/>
            </a:endParaRPr>
          </a:p>
          <a:p>
            <a:endParaRPr lang="en-US">
              <a:effectLst/>
            </a:endParaRPr>
          </a:p>
        </p:txBody>
      </p:sp>
      <p:sp>
        <p:nvSpPr>
          <p:cNvPr id="93191" name="Text Box 7"/>
          <p:cNvSpPr txBox="1">
            <a:spLocks noChangeArrowheads="1"/>
          </p:cNvSpPr>
          <p:nvPr/>
        </p:nvSpPr>
        <p:spPr bwMode="auto">
          <a:xfrm>
            <a:off x="533400" y="990600"/>
            <a:ext cx="8305800" cy="1852613"/>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nSpc>
                <a:spcPct val="288000"/>
              </a:lnSpc>
              <a:spcAft>
                <a:spcPts val="2400"/>
              </a:spcAft>
            </a:pPr>
            <a:endParaRPr lang="en-US" sz="2400" b="1">
              <a:solidFill>
                <a:srgbClr val="0000FE"/>
              </a:solidFill>
              <a:effectLst/>
              <a:latin typeface="Times" pitchFamily="18" charset="0"/>
            </a:endParaRPr>
          </a:p>
          <a:p>
            <a:pPr lvl="1" algn="l">
              <a:lnSpc>
                <a:spcPct val="90000"/>
              </a:lnSpc>
              <a:spcBef>
                <a:spcPts val="600"/>
              </a:spcBef>
              <a:buFont typeface="Symbol" pitchFamily="18" charset="2"/>
              <a:buChar char="¨"/>
            </a:pPr>
            <a:endParaRPr lang="en-US" sz="2400" b="1">
              <a:effectLst/>
            </a:endParaRPr>
          </a:p>
        </p:txBody>
      </p:sp>
      <p:sp>
        <p:nvSpPr>
          <p:cNvPr id="93192" name="Text Box 8"/>
          <p:cNvSpPr txBox="1">
            <a:spLocks noChangeArrowheads="1"/>
          </p:cNvSpPr>
          <p:nvPr/>
        </p:nvSpPr>
        <p:spPr bwMode="auto">
          <a:xfrm>
            <a:off x="381000" y="1066800"/>
            <a:ext cx="8915400" cy="4893647"/>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spcBef>
                <a:spcPts val="600"/>
              </a:spcBef>
            </a:pPr>
            <a:r>
              <a:rPr lang="en-US" sz="2400" b="1" dirty="0">
                <a:solidFill>
                  <a:srgbClr val="000000"/>
                </a:solidFill>
                <a:effectLst/>
              </a:rPr>
              <a:t>Main costs of using a DBMS:</a:t>
            </a:r>
          </a:p>
          <a:p>
            <a:pPr marL="1203325" lvl="2" indent="-288925" algn="l">
              <a:spcBef>
                <a:spcPts val="600"/>
              </a:spcBef>
              <a:buFont typeface="Symbol" pitchFamily="18" charset="2"/>
              <a:buChar char="¨"/>
            </a:pPr>
            <a:r>
              <a:rPr lang="en-US" sz="2400" b="1" dirty="0">
                <a:effectLst/>
              </a:rPr>
              <a:t>High initial investment and possible need for additional hardware.</a:t>
            </a:r>
          </a:p>
          <a:p>
            <a:pPr marL="1203325" lvl="2" indent="-288925" algn="l">
              <a:spcBef>
                <a:spcPts val="600"/>
              </a:spcBef>
              <a:buFont typeface="Symbol" pitchFamily="18" charset="2"/>
              <a:buChar char="¨"/>
            </a:pPr>
            <a:r>
              <a:rPr lang="en-US" sz="2400" b="1" dirty="0">
                <a:effectLst/>
              </a:rPr>
              <a:t>Overhead for providing generality, security, recovery, integrity, and concurrency control.</a:t>
            </a:r>
          </a:p>
          <a:p>
            <a:pPr algn="l">
              <a:spcBef>
                <a:spcPts val="600"/>
              </a:spcBef>
            </a:pPr>
            <a:r>
              <a:rPr lang="en-US" sz="2400" b="1" dirty="0">
                <a:effectLst/>
              </a:rPr>
              <a:t>When a DBMS may be unnecessary</a:t>
            </a:r>
          </a:p>
          <a:p>
            <a:pPr marL="1203325" lvl="2" indent="-288925" algn="l">
              <a:spcBef>
                <a:spcPts val="600"/>
              </a:spcBef>
              <a:buFont typeface="Symbol" pitchFamily="18" charset="2"/>
              <a:buChar char="¨"/>
            </a:pPr>
            <a:r>
              <a:rPr lang="en-US" sz="2400" b="1" dirty="0">
                <a:effectLst/>
              </a:rPr>
              <a:t>If the database and applications are simple, well defined, and not expected to change.</a:t>
            </a:r>
          </a:p>
          <a:p>
            <a:pPr marL="1203325" lvl="2" indent="-288925" algn="l">
              <a:spcBef>
                <a:spcPts val="600"/>
              </a:spcBef>
              <a:buFont typeface="Symbol" pitchFamily="18" charset="2"/>
              <a:buChar char="¨"/>
            </a:pPr>
            <a:r>
              <a:rPr lang="en-US" sz="2400" b="1" dirty="0">
                <a:effectLst/>
              </a:rPr>
              <a:t>If there are stringent real-time requirements that may not be met because of DBMS overhead.</a:t>
            </a:r>
          </a:p>
          <a:p>
            <a:pPr marL="1203325" lvl="2" indent="-288925" algn="l">
              <a:spcBef>
                <a:spcPts val="600"/>
              </a:spcBef>
              <a:buFont typeface="Symbol" pitchFamily="18" charset="2"/>
              <a:buChar char="¨"/>
            </a:pPr>
            <a:r>
              <a:rPr lang="en-US" sz="2400" b="1" dirty="0">
                <a:effectLst/>
              </a:rPr>
              <a:t>If access to data by multiple users is not required. </a:t>
            </a:r>
          </a:p>
          <a:p>
            <a:pPr algn="l">
              <a:buFont typeface="Symbol" pitchFamily="18" charset="2"/>
              <a:buChar char="¨"/>
            </a:pPr>
            <a:endParaRPr lang="en-US" sz="1600" b="1" dirty="0">
              <a:effectLs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990600"/>
          <a:ext cx="8839200" cy="5020730"/>
        </p:xfrm>
        <a:graphic>
          <a:graphicData uri="http://schemas.openxmlformats.org/drawingml/2006/table">
            <a:tbl>
              <a:tblPr/>
              <a:tblGrid>
                <a:gridCol w="8839200"/>
              </a:tblGrid>
              <a:tr h="5020730">
                <a:tc>
                  <a:txBody>
                    <a:bodyPr/>
                    <a:lstStyle/>
                    <a:p>
                      <a:pPr marL="0" marR="0">
                        <a:spcBef>
                          <a:spcPts val="600"/>
                        </a:spcBef>
                        <a:spcAft>
                          <a:spcPts val="600"/>
                        </a:spcAft>
                      </a:pPr>
                      <a:r>
                        <a:rPr lang="en-US" sz="1600" dirty="0">
                          <a:latin typeface="Times New Roman"/>
                          <a:ea typeface="Times New Roman"/>
                          <a:cs typeface="Times New Roman"/>
                        </a:rPr>
                        <a:t>1 03MMB01 </a:t>
                      </a:r>
                      <a:r>
                        <a:rPr lang="en-US" sz="1600" dirty="0" err="1">
                          <a:latin typeface="Times New Roman"/>
                          <a:ea typeface="Times New Roman"/>
                          <a:cs typeface="Times New Roman"/>
                        </a:rPr>
                        <a:t>xxxxxxx</a:t>
                      </a:r>
                      <a:r>
                        <a:rPr lang="en-US" sz="1600" dirty="0">
                          <a:latin typeface="Times New Roman"/>
                          <a:ea typeface="Times New Roman"/>
                          <a:cs typeface="Times New Roman"/>
                        </a:rPr>
                        <a:t> 11  19 16 17  36   44 80 A </a:t>
                      </a:r>
                      <a:r>
                        <a:rPr lang="en-US" sz="1600" dirty="0" smtClean="0">
                          <a:latin typeface="Times New Roman"/>
                          <a:ea typeface="Times New Roman"/>
                          <a:cs typeface="Times New Roman"/>
                        </a:rPr>
                        <a:t> 2  </a:t>
                      </a:r>
                      <a:r>
                        <a:rPr lang="en-US" sz="1600" dirty="0">
                          <a:latin typeface="Times New Roman"/>
                          <a:ea typeface="Times New Roman"/>
                          <a:cs typeface="Times New Roman"/>
                        </a:rPr>
                        <a:t>03MMB02 </a:t>
                      </a:r>
                      <a:r>
                        <a:rPr lang="en-US" sz="1600" dirty="0" err="1">
                          <a:latin typeface="Times New Roman"/>
                          <a:ea typeface="Times New Roman"/>
                          <a:cs typeface="Times New Roman"/>
                        </a:rPr>
                        <a:t>Xxxx</a:t>
                      </a:r>
                      <a:r>
                        <a:rPr lang="en-US" sz="1600" dirty="0">
                          <a:latin typeface="Times New Roman"/>
                          <a:ea typeface="Times New Roman"/>
                          <a:cs typeface="Times New Roman"/>
                        </a:rPr>
                        <a:t> </a:t>
                      </a:r>
                      <a:r>
                        <a:rPr lang="en-US" sz="1600" dirty="0" err="1">
                          <a:latin typeface="Times New Roman"/>
                          <a:ea typeface="Times New Roman"/>
                          <a:cs typeface="Times New Roman"/>
                        </a:rPr>
                        <a:t>xxxxxx</a:t>
                      </a:r>
                      <a:r>
                        <a:rPr lang="en-US" sz="1600" dirty="0">
                          <a:latin typeface="Times New Roman"/>
                          <a:ea typeface="Times New Roman"/>
                          <a:cs typeface="Times New Roman"/>
                        </a:rPr>
                        <a:t> 8 18 17.5   17.5  35.5 49 84.5 A </a:t>
                      </a:r>
                      <a:r>
                        <a:rPr lang="en-US" sz="1600" dirty="0" smtClean="0">
                          <a:latin typeface="Times New Roman"/>
                          <a:ea typeface="Times New Roman"/>
                          <a:cs typeface="Times New Roman"/>
                        </a:rPr>
                        <a:t> 3 </a:t>
                      </a:r>
                      <a:r>
                        <a:rPr lang="en-US" sz="1600" dirty="0">
                          <a:latin typeface="Times New Roman"/>
                          <a:ea typeface="Times New Roman"/>
                          <a:cs typeface="Times New Roman"/>
                        </a:rPr>
                        <a:t>03MMB03 </a:t>
                      </a:r>
                      <a:r>
                        <a:rPr lang="en-US" sz="1600" dirty="0" err="1">
                          <a:latin typeface="Times New Roman"/>
                          <a:ea typeface="Times New Roman"/>
                          <a:cs typeface="Times New Roman"/>
                        </a:rPr>
                        <a:t>xxxxxxxx</a:t>
                      </a:r>
                      <a:r>
                        <a:rPr lang="en-US" sz="1600" dirty="0">
                          <a:latin typeface="Times New Roman"/>
                          <a:ea typeface="Times New Roman"/>
                          <a:cs typeface="Times New Roman"/>
                        </a:rPr>
                        <a:t> 9 16 18 18 36 44 80 A </a:t>
                      </a:r>
                      <a:r>
                        <a:rPr lang="en-US" sz="1600" dirty="0" smtClean="0">
                          <a:latin typeface="Times New Roman"/>
                          <a:ea typeface="Times New Roman"/>
                          <a:cs typeface="Times New Roman"/>
                        </a:rPr>
                        <a:t> 4 </a:t>
                      </a:r>
                      <a:r>
                        <a:rPr lang="en-US" sz="1600" dirty="0">
                          <a:latin typeface="Times New Roman"/>
                          <a:ea typeface="Times New Roman"/>
                          <a:cs typeface="Times New Roman"/>
                        </a:rPr>
                        <a:t>03MMB04 </a:t>
                      </a:r>
                      <a:r>
                        <a:rPr lang="en-US" sz="1600" dirty="0" err="1">
                          <a:latin typeface="Times New Roman"/>
                          <a:ea typeface="Times New Roman"/>
                          <a:cs typeface="Times New Roman"/>
                        </a:rPr>
                        <a:t>qqqqqqqqqqq</a:t>
                      </a:r>
                      <a:r>
                        <a:rPr lang="en-US" sz="1600" dirty="0">
                          <a:latin typeface="Times New Roman"/>
                          <a:ea typeface="Times New Roman"/>
                          <a:cs typeface="Times New Roman"/>
                        </a:rPr>
                        <a:t> 11.5  19 18.5 18 38.5 50 88.5 A </a:t>
                      </a:r>
                      <a:r>
                        <a:rPr lang="en-US" sz="1600" dirty="0" smtClean="0">
                          <a:latin typeface="Times New Roman"/>
                          <a:ea typeface="Times New Roman"/>
                          <a:cs typeface="Times New Roman"/>
                        </a:rPr>
                        <a:t> 5 </a:t>
                      </a:r>
                      <a:r>
                        <a:rPr lang="en-US" sz="1600" dirty="0">
                          <a:latin typeface="Times New Roman"/>
                          <a:ea typeface="Times New Roman"/>
                          <a:cs typeface="Times New Roman"/>
                        </a:rPr>
                        <a:t>03MMB05 </a:t>
                      </a:r>
                      <a:r>
                        <a:rPr lang="en-US" sz="1600" dirty="0" err="1">
                          <a:latin typeface="Times New Roman"/>
                          <a:ea typeface="Times New Roman"/>
                          <a:cs typeface="Times New Roman"/>
                        </a:rPr>
                        <a:t>vvvvvvvvvvvvv</a:t>
                      </a:r>
                      <a:r>
                        <a:rPr lang="en-US" sz="1600" dirty="0">
                          <a:latin typeface="Times New Roman"/>
                          <a:ea typeface="Times New Roman"/>
                          <a:cs typeface="Times New Roman"/>
                        </a:rPr>
                        <a:t> 10 17 17.5 16.5 34 43.5 77.5 B </a:t>
                      </a:r>
                      <a:r>
                        <a:rPr lang="en-US" sz="1600" dirty="0" smtClean="0">
                          <a:latin typeface="Times New Roman"/>
                          <a:ea typeface="Times New Roman"/>
                          <a:cs typeface="Times New Roman"/>
                        </a:rPr>
                        <a:t> 6 </a:t>
                      </a:r>
                      <a:r>
                        <a:rPr lang="en-US" sz="1600" dirty="0">
                          <a:latin typeface="Times New Roman"/>
                          <a:ea typeface="Times New Roman"/>
                          <a:cs typeface="Times New Roman"/>
                        </a:rPr>
                        <a:t>03MMB06 </a:t>
                      </a:r>
                      <a:r>
                        <a:rPr lang="en-US" sz="1600" dirty="0" err="1">
                          <a:latin typeface="Times New Roman"/>
                          <a:ea typeface="Times New Roman"/>
                          <a:cs typeface="Times New Roman"/>
                        </a:rPr>
                        <a:t>dddddddddd</a:t>
                      </a:r>
                      <a:r>
                        <a:rPr lang="en-US" sz="1600" dirty="0">
                          <a:latin typeface="Times New Roman"/>
                          <a:ea typeface="Times New Roman"/>
                          <a:cs typeface="Times New Roman"/>
                        </a:rPr>
                        <a:t> 9.5 15 17 16 33 44 77 B </a:t>
                      </a:r>
                      <a:r>
                        <a:rPr lang="en-US" sz="1600" dirty="0" smtClean="0">
                          <a:latin typeface="Times New Roman"/>
                          <a:ea typeface="Times New Roman"/>
                          <a:cs typeface="Times New Roman"/>
                        </a:rPr>
                        <a:t> 7 </a:t>
                      </a:r>
                      <a:r>
                        <a:rPr lang="en-US" sz="1600" dirty="0">
                          <a:latin typeface="Times New Roman"/>
                          <a:ea typeface="Times New Roman"/>
                          <a:cs typeface="Times New Roman"/>
                        </a:rPr>
                        <a:t>03MMB07 </a:t>
                      </a:r>
                      <a:r>
                        <a:rPr lang="en-US" sz="1600" dirty="0" err="1">
                          <a:latin typeface="Times New Roman"/>
                          <a:ea typeface="Times New Roman"/>
                          <a:cs typeface="Times New Roman"/>
                        </a:rPr>
                        <a:t>ffffffffffffffff</a:t>
                      </a:r>
                      <a:r>
                        <a:rPr lang="en-US" sz="1600" dirty="0">
                          <a:latin typeface="Times New Roman"/>
                          <a:ea typeface="Times New Roman"/>
                          <a:cs typeface="Times New Roman"/>
                        </a:rPr>
                        <a:t> 8.5 19 16 18.5 37.5 45 82.5 A </a:t>
                      </a:r>
                      <a:r>
                        <a:rPr lang="en-US" sz="1600" dirty="0" smtClean="0">
                          <a:latin typeface="Times New Roman"/>
                          <a:ea typeface="Times New Roman"/>
                          <a:cs typeface="Times New Roman"/>
                        </a:rPr>
                        <a:t> 8 </a:t>
                      </a:r>
                      <a:r>
                        <a:rPr lang="en-US" sz="1600" dirty="0">
                          <a:latin typeface="Times New Roman"/>
                          <a:ea typeface="Times New Roman"/>
                          <a:cs typeface="Times New Roman"/>
                        </a:rPr>
                        <a:t>03MMB08 </a:t>
                      </a:r>
                      <a:r>
                        <a:rPr lang="en-US" sz="1600" dirty="0" err="1">
                          <a:latin typeface="Times New Roman"/>
                          <a:ea typeface="Times New Roman"/>
                          <a:cs typeface="Times New Roman"/>
                        </a:rPr>
                        <a:t>gggggggggggggggg</a:t>
                      </a:r>
                      <a:r>
                        <a:rPr lang="en-US" sz="1600" dirty="0">
                          <a:latin typeface="Times New Roman"/>
                          <a:ea typeface="Times New Roman"/>
                          <a:cs typeface="Times New Roman"/>
                        </a:rPr>
                        <a:t> 6.5 19 16 17.5 36.5 44 80.5 A </a:t>
                      </a:r>
                      <a:r>
                        <a:rPr lang="en-US" sz="1600" dirty="0" smtClean="0">
                          <a:latin typeface="Times New Roman"/>
                          <a:ea typeface="Times New Roman"/>
                          <a:cs typeface="Times New Roman"/>
                        </a:rPr>
                        <a:t> 9  </a:t>
                      </a:r>
                      <a:r>
                        <a:rPr lang="en-US" sz="1600" dirty="0">
                          <a:latin typeface="Times New Roman"/>
                          <a:ea typeface="Times New Roman"/>
                          <a:cs typeface="Times New Roman"/>
                        </a:rPr>
                        <a:t>03MMB09 </a:t>
                      </a:r>
                      <a:r>
                        <a:rPr lang="en-US" sz="1600" dirty="0" err="1">
                          <a:latin typeface="Times New Roman"/>
                          <a:ea typeface="Times New Roman"/>
                          <a:cs typeface="Times New Roman"/>
                        </a:rPr>
                        <a:t>Kkkk</a:t>
                      </a:r>
                      <a:r>
                        <a:rPr lang="en-US" sz="1600" dirty="0">
                          <a:latin typeface="Times New Roman"/>
                          <a:ea typeface="Times New Roman"/>
                          <a:cs typeface="Times New Roman"/>
                        </a:rPr>
                        <a:t> </a:t>
                      </a:r>
                      <a:r>
                        <a:rPr lang="en-US" sz="1600" dirty="0" err="1">
                          <a:latin typeface="Times New Roman"/>
                          <a:ea typeface="Times New Roman"/>
                          <a:cs typeface="Times New Roman"/>
                        </a:rPr>
                        <a:t>kkkkk</a:t>
                      </a:r>
                      <a:r>
                        <a:rPr lang="en-US" sz="1600" dirty="0">
                          <a:latin typeface="Times New Roman"/>
                          <a:ea typeface="Times New Roman"/>
                          <a:cs typeface="Times New Roman"/>
                        </a:rPr>
                        <a:t> 2.5 15 15.5 17 32 43.5 75.5 </a:t>
                      </a:r>
                      <a:r>
                        <a:rPr lang="en-US" sz="1600" dirty="0" smtClean="0">
                          <a:latin typeface="Times New Roman"/>
                          <a:ea typeface="Times New Roman"/>
                          <a:cs typeface="Times New Roman"/>
                        </a:rPr>
                        <a:t>B 10  </a:t>
                      </a:r>
                      <a:r>
                        <a:rPr lang="en-US" sz="1600" dirty="0">
                          <a:latin typeface="Times New Roman"/>
                          <a:ea typeface="Times New Roman"/>
                          <a:cs typeface="Times New Roman"/>
                        </a:rPr>
                        <a:t>03MMB10 </a:t>
                      </a:r>
                      <a:r>
                        <a:rPr lang="en-US" sz="1600" dirty="0" err="1">
                          <a:latin typeface="Times New Roman"/>
                          <a:ea typeface="Times New Roman"/>
                          <a:cs typeface="Times New Roman"/>
                        </a:rPr>
                        <a:t>llllllllllllll</a:t>
                      </a:r>
                      <a:r>
                        <a:rPr lang="en-US" sz="1600" dirty="0">
                          <a:latin typeface="Times New Roman"/>
                          <a:ea typeface="Times New Roman"/>
                          <a:cs typeface="Times New Roman"/>
                        </a:rPr>
                        <a:t> 1.5 15 15 16 31 30 61 C </a:t>
                      </a:r>
                      <a:r>
                        <a:rPr lang="en-US" sz="1600" dirty="0" smtClean="0">
                          <a:latin typeface="Times New Roman"/>
                          <a:ea typeface="Times New Roman"/>
                          <a:cs typeface="Times New Roman"/>
                        </a:rPr>
                        <a:t> 11 </a:t>
                      </a:r>
                      <a:r>
                        <a:rPr lang="en-US" sz="1600" dirty="0">
                          <a:latin typeface="Times New Roman"/>
                          <a:ea typeface="Times New Roman"/>
                          <a:cs typeface="Times New Roman"/>
                        </a:rPr>
                        <a:t>03MMB11 </a:t>
                      </a:r>
                      <a:r>
                        <a:rPr lang="en-US" sz="1600" dirty="0" err="1">
                          <a:latin typeface="Times New Roman"/>
                          <a:ea typeface="Times New Roman"/>
                          <a:cs typeface="Times New Roman"/>
                        </a:rPr>
                        <a:t>lllkkkkkkkkkkjjjjjjjjjjj</a:t>
                      </a:r>
                      <a:r>
                        <a:rPr lang="en-US" sz="1600" dirty="0">
                          <a:latin typeface="Times New Roman"/>
                          <a:ea typeface="Times New Roman"/>
                          <a:cs typeface="Times New Roman"/>
                        </a:rPr>
                        <a:t> 1.5 7 15 15.5 30.5 37.5 67.5 C </a:t>
                      </a:r>
                      <a:r>
                        <a:rPr lang="en-US" sz="1600" dirty="0" smtClean="0">
                          <a:latin typeface="Times New Roman"/>
                          <a:ea typeface="Times New Roman"/>
                          <a:cs typeface="Times New Roman"/>
                        </a:rPr>
                        <a:t> 12 </a:t>
                      </a:r>
                      <a:r>
                        <a:rPr lang="en-US" sz="1600" dirty="0">
                          <a:latin typeface="Times New Roman"/>
                          <a:ea typeface="Times New Roman"/>
                          <a:cs typeface="Times New Roman"/>
                        </a:rPr>
                        <a:t>03MMB12 </a:t>
                      </a:r>
                      <a:r>
                        <a:rPr lang="en-US" sz="1600" dirty="0" err="1">
                          <a:latin typeface="Times New Roman"/>
                          <a:ea typeface="Times New Roman"/>
                          <a:cs typeface="Times New Roman"/>
                        </a:rPr>
                        <a:t>ggggggg</a:t>
                      </a:r>
                      <a:r>
                        <a:rPr lang="en-US" sz="1600" dirty="0">
                          <a:latin typeface="Times New Roman"/>
                          <a:ea typeface="Times New Roman"/>
                          <a:cs typeface="Times New Roman"/>
                        </a:rPr>
                        <a:t> 5.5 18 15 17.5 35.5 46 81.5 A </a:t>
                      </a:r>
                      <a:r>
                        <a:rPr lang="en-US" sz="1600" dirty="0" smtClean="0">
                          <a:latin typeface="Times New Roman"/>
                          <a:ea typeface="Times New Roman"/>
                          <a:cs typeface="Times New Roman"/>
                        </a:rPr>
                        <a:t> 13 </a:t>
                      </a:r>
                      <a:r>
                        <a:rPr lang="en-US" sz="1600" dirty="0">
                          <a:latin typeface="Times New Roman"/>
                          <a:ea typeface="Times New Roman"/>
                          <a:cs typeface="Times New Roman"/>
                        </a:rPr>
                        <a:t>03MMB13 </a:t>
                      </a:r>
                      <a:r>
                        <a:rPr lang="en-US" sz="1600" dirty="0" err="1">
                          <a:latin typeface="Times New Roman"/>
                          <a:ea typeface="Times New Roman"/>
                          <a:cs typeface="Times New Roman"/>
                        </a:rPr>
                        <a:t>ttttttttttttttt</a:t>
                      </a:r>
                      <a:r>
                        <a:rPr lang="en-US" sz="1600" dirty="0">
                          <a:latin typeface="Times New Roman"/>
                          <a:ea typeface="Times New Roman"/>
                          <a:cs typeface="Times New Roman"/>
                        </a:rPr>
                        <a:t> 5 18 16 16.5 34.5 44 78.5 B </a:t>
                      </a:r>
                      <a:r>
                        <a:rPr lang="en-US" sz="1600" dirty="0" smtClean="0">
                          <a:latin typeface="Times New Roman"/>
                          <a:ea typeface="Times New Roman"/>
                          <a:cs typeface="Times New Roman"/>
                        </a:rPr>
                        <a:t> 14  </a:t>
                      </a:r>
                      <a:r>
                        <a:rPr lang="en-US" sz="1600" dirty="0">
                          <a:latin typeface="Times New Roman"/>
                          <a:ea typeface="Times New Roman"/>
                          <a:cs typeface="Times New Roman"/>
                        </a:rPr>
                        <a:t>03MMB14 </a:t>
                      </a:r>
                      <a:r>
                        <a:rPr lang="en-US" sz="1600" dirty="0" err="1">
                          <a:latin typeface="Times New Roman"/>
                          <a:ea typeface="Times New Roman"/>
                          <a:cs typeface="Times New Roman"/>
                        </a:rPr>
                        <a:t>P.ppppppppppppp</a:t>
                      </a:r>
                      <a:r>
                        <a:rPr lang="en-US" sz="1600" dirty="0">
                          <a:latin typeface="Times New Roman"/>
                          <a:ea typeface="Times New Roman"/>
                          <a:cs typeface="Times New Roman"/>
                        </a:rPr>
                        <a:t> 8 18 15 16.5 34.5 42 76.5 B </a:t>
                      </a:r>
                      <a:r>
                        <a:rPr lang="en-US" sz="1600" dirty="0" smtClean="0">
                          <a:latin typeface="Times New Roman"/>
                          <a:ea typeface="Times New Roman"/>
                          <a:cs typeface="Times New Roman"/>
                        </a:rPr>
                        <a:t> 15 </a:t>
                      </a:r>
                      <a:r>
                        <a:rPr lang="en-US" sz="1600" dirty="0">
                          <a:latin typeface="Times New Roman"/>
                          <a:ea typeface="Times New Roman"/>
                          <a:cs typeface="Times New Roman"/>
                        </a:rPr>
                        <a:t>03MMB15 </a:t>
                      </a:r>
                      <a:r>
                        <a:rPr lang="en-US" sz="1600" dirty="0" err="1">
                          <a:latin typeface="Times New Roman"/>
                          <a:ea typeface="Times New Roman"/>
                          <a:cs typeface="Times New Roman"/>
                        </a:rPr>
                        <a:t>A.Vvvvvvvvvvvvv</a:t>
                      </a:r>
                      <a:r>
                        <a:rPr lang="en-US" sz="1600" dirty="0">
                          <a:latin typeface="Times New Roman"/>
                          <a:ea typeface="Times New Roman"/>
                          <a:cs typeface="Times New Roman"/>
                        </a:rPr>
                        <a:t> 9 17 17.5 17.5 35 42.5 77.5 B </a:t>
                      </a:r>
                      <a:r>
                        <a:rPr lang="en-US" sz="1600" dirty="0" smtClean="0">
                          <a:latin typeface="Times New Roman"/>
                          <a:ea typeface="Times New Roman"/>
                          <a:cs typeface="Times New Roman"/>
                        </a:rPr>
                        <a:t> 16 </a:t>
                      </a:r>
                      <a:r>
                        <a:rPr lang="en-US" sz="1600" dirty="0">
                          <a:latin typeface="Times New Roman"/>
                          <a:ea typeface="Times New Roman"/>
                          <a:cs typeface="Times New Roman"/>
                        </a:rPr>
                        <a:t>03MMB16 </a:t>
                      </a:r>
                      <a:r>
                        <a:rPr lang="en-US" sz="1600" dirty="0" err="1">
                          <a:latin typeface="Times New Roman"/>
                          <a:ea typeface="Times New Roman"/>
                          <a:cs typeface="Times New Roman"/>
                        </a:rPr>
                        <a:t>K.Sasasasasa</a:t>
                      </a:r>
                      <a:r>
                        <a:rPr lang="en-US" sz="1600" dirty="0">
                          <a:latin typeface="Times New Roman"/>
                          <a:ea typeface="Times New Roman"/>
                          <a:cs typeface="Times New Roman"/>
                        </a:rPr>
                        <a:t> 8 19 19.5 19.5 39 41 80 </a:t>
                      </a:r>
                      <a:r>
                        <a:rPr lang="en-US" sz="1600" dirty="0" smtClean="0">
                          <a:latin typeface="Times New Roman"/>
                          <a:ea typeface="Times New Roman"/>
                          <a:cs typeface="Times New Roman"/>
                        </a:rPr>
                        <a:t>A  17 </a:t>
                      </a:r>
                      <a:r>
                        <a:rPr lang="en-US" sz="1600" dirty="0">
                          <a:latin typeface="Times New Roman"/>
                          <a:ea typeface="Times New Roman"/>
                          <a:cs typeface="Times New Roman"/>
                        </a:rPr>
                        <a:t>03MMB17 </a:t>
                      </a:r>
                      <a:r>
                        <a:rPr lang="en-US" sz="1600" dirty="0" err="1">
                          <a:latin typeface="Times New Roman"/>
                          <a:ea typeface="Times New Roman"/>
                          <a:cs typeface="Times New Roman"/>
                        </a:rPr>
                        <a:t>Ggggggggggggg</a:t>
                      </a:r>
                      <a:r>
                        <a:rPr lang="en-US" sz="1600" dirty="0">
                          <a:latin typeface="Times New Roman"/>
                          <a:ea typeface="Times New Roman"/>
                          <a:cs typeface="Times New Roman"/>
                        </a:rPr>
                        <a:t> 8 19 16 16.5 35.5 42.5 77.5 B </a:t>
                      </a:r>
                      <a:r>
                        <a:rPr lang="en-US" sz="1600" dirty="0" smtClean="0">
                          <a:latin typeface="Times New Roman"/>
                          <a:ea typeface="Times New Roman"/>
                          <a:cs typeface="Times New Roman"/>
                        </a:rPr>
                        <a:t> 18 </a:t>
                      </a:r>
                      <a:r>
                        <a:rPr lang="en-US" sz="1600" dirty="0">
                          <a:latin typeface="Times New Roman"/>
                          <a:ea typeface="Times New Roman"/>
                          <a:cs typeface="Times New Roman"/>
                        </a:rPr>
                        <a:t>03MMB18 </a:t>
                      </a:r>
                      <a:r>
                        <a:rPr lang="en-US" sz="1600" dirty="0" err="1">
                          <a:latin typeface="Times New Roman"/>
                          <a:ea typeface="Times New Roman"/>
                          <a:cs typeface="Times New Roman"/>
                        </a:rPr>
                        <a:t>Didddddddd</a:t>
                      </a:r>
                      <a:r>
                        <a:rPr lang="en-US" sz="1600" dirty="0">
                          <a:latin typeface="Times New Roman"/>
                          <a:ea typeface="Times New Roman"/>
                          <a:cs typeface="Times New Roman"/>
                        </a:rPr>
                        <a:t> 10 19 18.5 17 37.5 47 84.5 A </a:t>
                      </a:r>
                      <a:r>
                        <a:rPr lang="en-US" sz="1600" dirty="0" smtClean="0">
                          <a:latin typeface="Times New Roman"/>
                          <a:ea typeface="Times New Roman"/>
                          <a:cs typeface="Times New Roman"/>
                        </a:rPr>
                        <a:t> 19 </a:t>
                      </a:r>
                      <a:r>
                        <a:rPr lang="en-US" sz="1600" dirty="0">
                          <a:latin typeface="Times New Roman"/>
                          <a:ea typeface="Times New Roman"/>
                          <a:cs typeface="Times New Roman"/>
                        </a:rPr>
                        <a:t>03MMB19 </a:t>
                      </a:r>
                      <a:r>
                        <a:rPr lang="en-US" sz="1600" dirty="0" err="1">
                          <a:latin typeface="Times New Roman"/>
                          <a:ea typeface="Times New Roman"/>
                          <a:cs typeface="Times New Roman"/>
                        </a:rPr>
                        <a:t>Vssssssssssss</a:t>
                      </a:r>
                      <a:r>
                        <a:rPr lang="en-US" sz="1600" dirty="0">
                          <a:latin typeface="Times New Roman"/>
                          <a:ea typeface="Times New Roman"/>
                          <a:cs typeface="Times New Roman"/>
                        </a:rPr>
                        <a:t> 10.5 17 17 17 34 42.5 76.5 B </a:t>
                      </a:r>
                      <a:r>
                        <a:rPr lang="en-US" sz="1600" dirty="0" smtClean="0">
                          <a:latin typeface="Times New Roman"/>
                          <a:ea typeface="Times New Roman"/>
                          <a:cs typeface="Times New Roman"/>
                        </a:rPr>
                        <a:t> 20 </a:t>
                      </a:r>
                      <a:r>
                        <a:rPr lang="en-US" sz="1600" dirty="0">
                          <a:latin typeface="Times New Roman"/>
                          <a:ea typeface="Times New Roman"/>
                          <a:cs typeface="Times New Roman"/>
                        </a:rPr>
                        <a:t>03MMB20 </a:t>
                      </a:r>
                      <a:r>
                        <a:rPr lang="en-US" sz="1600" dirty="0" err="1">
                          <a:latin typeface="Times New Roman"/>
                          <a:ea typeface="Times New Roman"/>
                          <a:cs typeface="Times New Roman"/>
                        </a:rPr>
                        <a:t>Mmmmmmmmmmm</a:t>
                      </a:r>
                      <a:r>
                        <a:rPr lang="en-US" sz="1600" dirty="0">
                          <a:latin typeface="Times New Roman"/>
                          <a:ea typeface="Times New Roman"/>
                          <a:cs typeface="Times New Roman"/>
                        </a:rPr>
                        <a:t> 3.5 13 18 15 33 36 69 C </a:t>
                      </a:r>
                      <a:r>
                        <a:rPr lang="en-US" sz="1600" dirty="0" smtClean="0">
                          <a:latin typeface="Times New Roman"/>
                          <a:ea typeface="Times New Roman"/>
                          <a:cs typeface="Times New Roman"/>
                        </a:rPr>
                        <a:t> 21 </a:t>
                      </a:r>
                      <a:r>
                        <a:rPr lang="en-US" sz="1600" dirty="0">
                          <a:latin typeface="Times New Roman"/>
                          <a:ea typeface="Times New Roman"/>
                          <a:cs typeface="Times New Roman"/>
                        </a:rPr>
                        <a:t>03MMB21 </a:t>
                      </a:r>
                      <a:r>
                        <a:rPr lang="en-US" sz="1600" dirty="0" err="1">
                          <a:latin typeface="Times New Roman"/>
                          <a:ea typeface="Times New Roman"/>
                          <a:cs typeface="Times New Roman"/>
                        </a:rPr>
                        <a:t>Yrrrrrrrrrrrrr</a:t>
                      </a:r>
                      <a:r>
                        <a:rPr lang="en-US" sz="1600" dirty="0">
                          <a:latin typeface="Times New Roman"/>
                          <a:ea typeface="Times New Roman"/>
                          <a:cs typeface="Times New Roman"/>
                        </a:rPr>
                        <a:t> 9 15 17 16.5 33.5 40.5 73.5 B </a:t>
                      </a:r>
                      <a:r>
                        <a:rPr lang="en-US" sz="1600" dirty="0" smtClean="0">
                          <a:latin typeface="Times New Roman"/>
                          <a:ea typeface="Times New Roman"/>
                          <a:cs typeface="Times New Roman"/>
                        </a:rPr>
                        <a:t> 22  </a:t>
                      </a:r>
                      <a:r>
                        <a:rPr lang="en-US" sz="1600" dirty="0">
                          <a:latin typeface="Times New Roman"/>
                          <a:ea typeface="Times New Roman"/>
                          <a:cs typeface="Times New Roman"/>
                        </a:rPr>
                        <a:t>02MMB08 </a:t>
                      </a:r>
                      <a:r>
                        <a:rPr lang="en-US" sz="1600" dirty="0" err="1">
                          <a:latin typeface="Times New Roman"/>
                          <a:ea typeface="Times New Roman"/>
                          <a:cs typeface="Times New Roman"/>
                        </a:rPr>
                        <a:t>Nnnnnnnnnnnnnn</a:t>
                      </a:r>
                      <a:r>
                        <a:rPr lang="en-US" sz="1600" dirty="0">
                          <a:latin typeface="Times New Roman"/>
                          <a:ea typeface="Times New Roman"/>
                          <a:cs typeface="Times New Roman"/>
                        </a:rPr>
                        <a:t>  </a:t>
                      </a:r>
                      <a:r>
                        <a:rPr lang="en-US" sz="1600" dirty="0" err="1">
                          <a:latin typeface="Times New Roman"/>
                          <a:ea typeface="Times New Roman"/>
                          <a:cs typeface="Times New Roman"/>
                        </a:rPr>
                        <a:t>mnn</a:t>
                      </a:r>
                      <a:r>
                        <a:rPr lang="en-US" sz="1600" dirty="0">
                          <a:latin typeface="Times New Roman"/>
                          <a:ea typeface="Times New Roman"/>
                          <a:cs typeface="Times New Roman"/>
                        </a:rPr>
                        <a:t> 3.5 7 15 AB 22 40.5 62.5 C </a:t>
                      </a:r>
                    </a:p>
                  </a:txBody>
                  <a:tcPr marL="5573" marR="5573" marT="5573"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4" name="Footer Placeholder 3"/>
          <p:cNvSpPr>
            <a:spLocks noGrp="1"/>
          </p:cNvSpPr>
          <p:nvPr>
            <p:ph type="ftr" sz="quarter" idx="11"/>
          </p:nvPr>
        </p:nvSpPr>
        <p:spPr/>
        <p:txBody>
          <a:bodyPr/>
          <a:lstStyle/>
          <a:p>
            <a:r>
              <a:rPr lang="en-US" smtClean="0"/>
              <a:t>Introduction</a:t>
            </a:r>
            <a:endParaRPr lang="en-US"/>
          </a:p>
        </p:txBody>
      </p:sp>
      <p:pic>
        <p:nvPicPr>
          <p:cNvPr id="146443" name="Picture 11"/>
          <p:cNvPicPr>
            <a:picLocks noChangeAspect="1" noChangeArrowheads="1"/>
          </p:cNvPicPr>
          <p:nvPr/>
        </p:nvPicPr>
        <p:blipFill>
          <a:blip r:embed="rId2" cstate="print"/>
          <a:srcRect/>
          <a:stretch>
            <a:fillRect/>
          </a:stretch>
        </p:blipFill>
        <p:spPr bwMode="auto">
          <a:xfrm>
            <a:off x="2686050" y="1552574"/>
            <a:ext cx="4533900"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2" name="Rectangle 4"/>
          <p:cNvSpPr>
            <a:spLocks noGrp="1" noChangeArrowheads="1"/>
          </p:cNvSpPr>
          <p:nvPr>
            <p:ph type="title"/>
          </p:nvPr>
        </p:nvSpPr>
        <p:spPr>
          <a:xfrm>
            <a:off x="1066800" y="0"/>
            <a:ext cx="7772400" cy="1143000"/>
          </a:xfrm>
        </p:spPr>
        <p:txBody>
          <a:bodyPr/>
          <a:lstStyle/>
          <a:p>
            <a:r>
              <a:rPr lang="en-US" dirty="0"/>
              <a:t>Data Models</a:t>
            </a:r>
          </a:p>
        </p:txBody>
      </p:sp>
      <p:sp>
        <p:nvSpPr>
          <p:cNvPr id="575493" name="Rectangle 5"/>
          <p:cNvSpPr>
            <a:spLocks noGrp="1" noChangeArrowheads="1"/>
          </p:cNvSpPr>
          <p:nvPr>
            <p:ph type="body" idx="1"/>
          </p:nvPr>
        </p:nvSpPr>
        <p:spPr>
          <a:xfrm>
            <a:off x="533400" y="1295400"/>
            <a:ext cx="8763000" cy="5257800"/>
          </a:xfrm>
        </p:spPr>
        <p:txBody>
          <a:bodyPr/>
          <a:lstStyle/>
          <a:p>
            <a:r>
              <a:rPr lang="en-US" sz="2400" b="1" dirty="0">
                <a:solidFill>
                  <a:srgbClr val="FF0000"/>
                </a:solidFill>
              </a:rPr>
              <a:t>Data Model:</a:t>
            </a:r>
          </a:p>
          <a:p>
            <a:pPr lvl="1"/>
            <a:r>
              <a:rPr lang="en-US" sz="2200" dirty="0">
                <a:solidFill>
                  <a:schemeClr val="accent5">
                    <a:lumMod val="50000"/>
                  </a:schemeClr>
                </a:solidFill>
              </a:rPr>
              <a:t>A set of concepts to describe the </a:t>
            </a:r>
            <a:r>
              <a:rPr lang="en-US" sz="2200" b="1" i="1" dirty="0">
                <a:solidFill>
                  <a:schemeClr val="accent5">
                    <a:lumMod val="50000"/>
                  </a:schemeClr>
                </a:solidFill>
              </a:rPr>
              <a:t>structure</a:t>
            </a:r>
            <a:r>
              <a:rPr lang="en-US" sz="2200" dirty="0">
                <a:solidFill>
                  <a:schemeClr val="accent5">
                    <a:lumMod val="50000"/>
                  </a:schemeClr>
                </a:solidFill>
              </a:rPr>
              <a:t> of a database, the </a:t>
            </a:r>
            <a:r>
              <a:rPr lang="en-US" sz="2200" b="1" i="1" dirty="0">
                <a:solidFill>
                  <a:schemeClr val="accent5">
                    <a:lumMod val="50000"/>
                  </a:schemeClr>
                </a:solidFill>
              </a:rPr>
              <a:t>operations </a:t>
            </a:r>
            <a:r>
              <a:rPr lang="en-US" sz="2200" dirty="0">
                <a:solidFill>
                  <a:schemeClr val="accent5">
                    <a:lumMod val="50000"/>
                  </a:schemeClr>
                </a:solidFill>
              </a:rPr>
              <a:t>for manipulating these structures, and certain </a:t>
            </a:r>
            <a:r>
              <a:rPr lang="en-US" sz="2200" b="1" i="1" dirty="0">
                <a:solidFill>
                  <a:schemeClr val="accent5">
                    <a:lumMod val="50000"/>
                  </a:schemeClr>
                </a:solidFill>
              </a:rPr>
              <a:t>constraints</a:t>
            </a:r>
            <a:r>
              <a:rPr lang="en-US" sz="2200" dirty="0">
                <a:solidFill>
                  <a:schemeClr val="accent5">
                    <a:lumMod val="50000"/>
                  </a:schemeClr>
                </a:solidFill>
              </a:rPr>
              <a:t> that the database should obey.</a:t>
            </a:r>
          </a:p>
          <a:p>
            <a:r>
              <a:rPr lang="en-US" sz="2400" b="1" dirty="0"/>
              <a:t>Data Model Structure and Constraints:</a:t>
            </a:r>
          </a:p>
          <a:p>
            <a:pPr lvl="1"/>
            <a:r>
              <a:rPr lang="en-US" sz="2200" dirty="0"/>
              <a:t>Constructs are used to define the database structure</a:t>
            </a:r>
          </a:p>
          <a:p>
            <a:pPr lvl="1"/>
            <a:r>
              <a:rPr lang="en-US" sz="2200" dirty="0"/>
              <a:t>Constructs typically include </a:t>
            </a:r>
            <a:r>
              <a:rPr lang="en-US" sz="2200" b="1" i="1" dirty="0"/>
              <a:t>elements </a:t>
            </a:r>
            <a:r>
              <a:rPr lang="en-US" sz="2200" dirty="0"/>
              <a:t>(and their </a:t>
            </a:r>
            <a:r>
              <a:rPr lang="en-US" sz="2200" b="1" i="1" dirty="0"/>
              <a:t>data types</a:t>
            </a:r>
            <a:r>
              <a:rPr lang="en-US" sz="2200" dirty="0"/>
              <a:t>) as well as groups of elements (e.g. </a:t>
            </a:r>
            <a:r>
              <a:rPr lang="en-US" sz="2200" b="1" i="1" dirty="0"/>
              <a:t>entity, record, table</a:t>
            </a:r>
            <a:r>
              <a:rPr lang="en-US" sz="2200" dirty="0"/>
              <a:t>), and </a:t>
            </a:r>
            <a:r>
              <a:rPr lang="en-US" sz="2200" b="1" i="1" dirty="0"/>
              <a:t>relationships</a:t>
            </a:r>
            <a:r>
              <a:rPr lang="en-US" sz="2200" dirty="0"/>
              <a:t> among such groups</a:t>
            </a:r>
          </a:p>
          <a:p>
            <a:pPr lvl="1"/>
            <a:r>
              <a:rPr lang="en-US" sz="2200" dirty="0"/>
              <a:t>Constraints specify some restrictions on valid data; these constraints must be enforced at all times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1295400" y="0"/>
            <a:ext cx="7772400" cy="1143000"/>
          </a:xfrm>
        </p:spPr>
        <p:txBody>
          <a:bodyPr/>
          <a:lstStyle/>
          <a:p>
            <a:r>
              <a:rPr lang="en-US" dirty="0"/>
              <a:t>Data Models (continued)</a:t>
            </a:r>
          </a:p>
        </p:txBody>
      </p:sp>
      <p:sp>
        <p:nvSpPr>
          <p:cNvPr id="665603" name="Rectangle 3"/>
          <p:cNvSpPr>
            <a:spLocks noGrp="1" noChangeArrowheads="1"/>
          </p:cNvSpPr>
          <p:nvPr>
            <p:ph type="body" idx="1"/>
          </p:nvPr>
        </p:nvSpPr>
        <p:spPr>
          <a:xfrm>
            <a:off x="457200" y="1295400"/>
            <a:ext cx="9067800" cy="4953000"/>
          </a:xfrm>
        </p:spPr>
        <p:txBody>
          <a:bodyPr/>
          <a:lstStyle/>
          <a:p>
            <a:r>
              <a:rPr lang="en-US" b="1" dirty="0"/>
              <a:t>Data Model Operations:</a:t>
            </a:r>
          </a:p>
          <a:p>
            <a:pPr lvl="1"/>
            <a:r>
              <a:rPr lang="en-US" dirty="0"/>
              <a:t>These operations are used for specifying database </a:t>
            </a:r>
            <a:r>
              <a:rPr lang="en-US" i="1" dirty="0"/>
              <a:t>retrievals</a:t>
            </a:r>
            <a:r>
              <a:rPr lang="en-US" dirty="0"/>
              <a:t> and </a:t>
            </a:r>
            <a:r>
              <a:rPr lang="en-US" i="1" dirty="0"/>
              <a:t>updates</a:t>
            </a:r>
            <a:r>
              <a:rPr lang="en-US" dirty="0"/>
              <a:t> by referring to the constructs of the data model.</a:t>
            </a:r>
          </a:p>
          <a:p>
            <a:pPr lvl="1"/>
            <a:r>
              <a:rPr lang="en-US" dirty="0"/>
              <a:t>Operations on the data model may include </a:t>
            </a:r>
            <a:r>
              <a:rPr lang="en-US" b="1" i="1" dirty="0"/>
              <a:t>basic model operations </a:t>
            </a:r>
            <a:r>
              <a:rPr lang="en-US" dirty="0"/>
              <a:t>(e.g. generic insert, delete, update) and</a:t>
            </a:r>
            <a:r>
              <a:rPr lang="en-US" b="1" i="1" dirty="0"/>
              <a:t> user-defined operations </a:t>
            </a:r>
            <a:r>
              <a:rPr lang="en-US" dirty="0"/>
              <a:t>(e.g. </a:t>
            </a:r>
            <a:r>
              <a:rPr lang="en-US" dirty="0" err="1"/>
              <a:t>compute_student_gpa</a:t>
            </a:r>
            <a:r>
              <a:rPr lang="en-US" dirty="0"/>
              <a:t>, </a:t>
            </a:r>
            <a:r>
              <a:rPr lang="en-US" dirty="0" err="1"/>
              <a:t>update_inventory</a:t>
            </a:r>
            <a:r>
              <a:rPr lang="en-US" dirty="0"/>
              <a:t>)</a:t>
            </a:r>
            <a:endParaRPr lang="en-US" b="1" i="1"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p:cNvSpPr>
            <a:spLocks noGrp="1" noChangeArrowheads="1"/>
          </p:cNvSpPr>
          <p:nvPr>
            <p:ph type="title"/>
          </p:nvPr>
        </p:nvSpPr>
        <p:spPr>
          <a:xfrm>
            <a:off x="1295400" y="0"/>
            <a:ext cx="7772400" cy="1143000"/>
          </a:xfrm>
        </p:spPr>
        <p:txBody>
          <a:bodyPr/>
          <a:lstStyle/>
          <a:p>
            <a:r>
              <a:rPr lang="en-US" dirty="0"/>
              <a:t>Categories of Data Models</a:t>
            </a:r>
          </a:p>
        </p:txBody>
      </p:sp>
      <p:sp>
        <p:nvSpPr>
          <p:cNvPr id="577541" name="Rectangle 5"/>
          <p:cNvSpPr>
            <a:spLocks noGrp="1" noChangeArrowheads="1"/>
          </p:cNvSpPr>
          <p:nvPr>
            <p:ph type="body" idx="1"/>
          </p:nvPr>
        </p:nvSpPr>
        <p:spPr>
          <a:xfrm>
            <a:off x="457200" y="1295400"/>
            <a:ext cx="8839200" cy="4953000"/>
          </a:xfrm>
        </p:spPr>
        <p:txBody>
          <a:bodyPr/>
          <a:lstStyle/>
          <a:p>
            <a:pPr>
              <a:lnSpc>
                <a:spcPct val="90000"/>
              </a:lnSpc>
            </a:pPr>
            <a:r>
              <a:rPr lang="en-US" sz="2400" b="1" dirty="0">
                <a:solidFill>
                  <a:srgbClr val="FF0000"/>
                </a:solidFill>
              </a:rPr>
              <a:t>Conceptual (high-level, semantic) data models:</a:t>
            </a:r>
          </a:p>
          <a:p>
            <a:pPr lvl="1">
              <a:lnSpc>
                <a:spcPct val="90000"/>
              </a:lnSpc>
            </a:pPr>
            <a:r>
              <a:rPr lang="en-US" sz="2200" dirty="0"/>
              <a:t>Provide concepts that are close to the way many users perceive data. </a:t>
            </a:r>
          </a:p>
          <a:p>
            <a:pPr lvl="2">
              <a:lnSpc>
                <a:spcPct val="90000"/>
              </a:lnSpc>
            </a:pPr>
            <a:r>
              <a:rPr lang="en-US" sz="2000" dirty="0"/>
              <a:t>(Also called </a:t>
            </a:r>
            <a:r>
              <a:rPr lang="en-US" sz="2000" b="1" i="1" dirty="0"/>
              <a:t>entity-based</a:t>
            </a:r>
            <a:r>
              <a:rPr lang="en-US" sz="2000" i="1" dirty="0"/>
              <a:t> </a:t>
            </a:r>
            <a:r>
              <a:rPr lang="en-US" sz="2000" dirty="0"/>
              <a:t>or</a:t>
            </a:r>
            <a:r>
              <a:rPr lang="en-US" sz="2000" i="1" dirty="0"/>
              <a:t> </a:t>
            </a:r>
            <a:r>
              <a:rPr lang="en-US" sz="2000" b="1" i="1" dirty="0"/>
              <a:t>object-based</a:t>
            </a:r>
            <a:r>
              <a:rPr lang="en-US" sz="2000" dirty="0"/>
              <a:t> data models.)</a:t>
            </a:r>
          </a:p>
          <a:p>
            <a:pPr>
              <a:lnSpc>
                <a:spcPct val="90000"/>
              </a:lnSpc>
            </a:pPr>
            <a:r>
              <a:rPr lang="en-US" sz="2400" b="1" dirty="0">
                <a:solidFill>
                  <a:srgbClr val="FF0000"/>
                </a:solidFill>
              </a:rPr>
              <a:t>Physical (low-level, internal) data models:</a:t>
            </a:r>
          </a:p>
          <a:p>
            <a:pPr lvl="1">
              <a:lnSpc>
                <a:spcPct val="90000"/>
              </a:lnSpc>
            </a:pPr>
            <a:r>
              <a:rPr lang="en-US" sz="2200" dirty="0"/>
              <a:t>Provide concepts that describe details of how data is stored in the computer. These are usually specified in an ad-hoc manner through DBMS design and administration manuals</a:t>
            </a:r>
          </a:p>
          <a:p>
            <a:pPr>
              <a:lnSpc>
                <a:spcPct val="90000"/>
              </a:lnSpc>
            </a:pPr>
            <a:r>
              <a:rPr lang="en-US" sz="2400" b="1" dirty="0">
                <a:solidFill>
                  <a:srgbClr val="FF0000"/>
                </a:solidFill>
              </a:rPr>
              <a:t>Implementation (representational) data models:</a:t>
            </a:r>
          </a:p>
          <a:p>
            <a:pPr lvl="1">
              <a:lnSpc>
                <a:spcPct val="90000"/>
              </a:lnSpc>
            </a:pPr>
            <a:r>
              <a:rPr lang="en-US" sz="2200" dirty="0"/>
              <a:t>Provide concepts that fall between the above two, used by many commercial DBMS implementations (e.g. relational data models used in many commercial systems).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0" name="Rectangle 4"/>
          <p:cNvSpPr>
            <a:spLocks noGrp="1" noChangeArrowheads="1"/>
          </p:cNvSpPr>
          <p:nvPr>
            <p:ph type="title"/>
          </p:nvPr>
        </p:nvSpPr>
        <p:spPr>
          <a:xfrm>
            <a:off x="1295400" y="0"/>
            <a:ext cx="7772400" cy="1143000"/>
          </a:xfrm>
        </p:spPr>
        <p:txBody>
          <a:bodyPr/>
          <a:lstStyle/>
          <a:p>
            <a:r>
              <a:rPr lang="en-US" dirty="0"/>
              <a:t>Schemas versus Instances</a:t>
            </a:r>
          </a:p>
        </p:txBody>
      </p:sp>
      <p:sp>
        <p:nvSpPr>
          <p:cNvPr id="587781" name="Rectangle 5"/>
          <p:cNvSpPr>
            <a:spLocks noGrp="1" noChangeArrowheads="1"/>
          </p:cNvSpPr>
          <p:nvPr>
            <p:ph type="body" idx="1"/>
          </p:nvPr>
        </p:nvSpPr>
        <p:spPr>
          <a:xfrm>
            <a:off x="381000" y="1295400"/>
            <a:ext cx="8915400" cy="4495800"/>
          </a:xfrm>
        </p:spPr>
        <p:txBody>
          <a:bodyPr/>
          <a:lstStyle/>
          <a:p>
            <a:pPr>
              <a:lnSpc>
                <a:spcPct val="90000"/>
              </a:lnSpc>
            </a:pPr>
            <a:r>
              <a:rPr lang="en-US" dirty="0">
                <a:solidFill>
                  <a:srgbClr val="FF0000"/>
                </a:solidFill>
              </a:rPr>
              <a:t>Database Schema:</a:t>
            </a:r>
          </a:p>
          <a:p>
            <a:pPr lvl="1">
              <a:lnSpc>
                <a:spcPct val="90000"/>
              </a:lnSpc>
            </a:pPr>
            <a:r>
              <a:rPr lang="en-US" dirty="0"/>
              <a:t>The </a:t>
            </a:r>
            <a:r>
              <a:rPr lang="en-US" b="1" i="1" dirty="0"/>
              <a:t>description</a:t>
            </a:r>
            <a:r>
              <a:rPr lang="en-US" dirty="0"/>
              <a:t> of a database.</a:t>
            </a:r>
          </a:p>
          <a:p>
            <a:pPr lvl="1">
              <a:lnSpc>
                <a:spcPct val="90000"/>
              </a:lnSpc>
            </a:pPr>
            <a:r>
              <a:rPr lang="en-US" dirty="0"/>
              <a:t>Includes descriptions of the database structure, data types, and the constraints on the database.</a:t>
            </a:r>
          </a:p>
          <a:p>
            <a:pPr>
              <a:lnSpc>
                <a:spcPct val="90000"/>
              </a:lnSpc>
            </a:pPr>
            <a:r>
              <a:rPr lang="en-US" dirty="0">
                <a:solidFill>
                  <a:srgbClr val="FF0000"/>
                </a:solidFill>
              </a:rPr>
              <a:t>Schema Diagram:</a:t>
            </a:r>
          </a:p>
          <a:p>
            <a:pPr lvl="1">
              <a:lnSpc>
                <a:spcPct val="90000"/>
              </a:lnSpc>
            </a:pPr>
            <a:r>
              <a:rPr lang="en-US" dirty="0"/>
              <a:t>An </a:t>
            </a:r>
            <a:r>
              <a:rPr lang="en-US" b="1" i="1" dirty="0"/>
              <a:t>illustrative</a:t>
            </a:r>
            <a:r>
              <a:rPr lang="en-US" dirty="0"/>
              <a:t> display of (most aspects of) a database schema.</a:t>
            </a:r>
          </a:p>
          <a:p>
            <a:pPr>
              <a:lnSpc>
                <a:spcPct val="90000"/>
              </a:lnSpc>
            </a:pPr>
            <a:r>
              <a:rPr lang="en-US" dirty="0">
                <a:solidFill>
                  <a:srgbClr val="FF0000"/>
                </a:solidFill>
              </a:rPr>
              <a:t>Schema Construct:</a:t>
            </a:r>
          </a:p>
          <a:p>
            <a:pPr lvl="1">
              <a:lnSpc>
                <a:spcPct val="90000"/>
              </a:lnSpc>
            </a:pPr>
            <a:r>
              <a:rPr lang="en-US" dirty="0"/>
              <a:t>A </a:t>
            </a:r>
            <a:r>
              <a:rPr lang="en-US" b="1" i="1" dirty="0"/>
              <a:t>component</a:t>
            </a:r>
            <a:r>
              <a:rPr lang="en-US" dirty="0"/>
              <a:t> of the schema or an object within the schema, e.g., STUDENT, COURSE.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ChangeArrowheads="1"/>
          </p:cNvSpPr>
          <p:nvPr>
            <p:ph type="title"/>
          </p:nvPr>
        </p:nvSpPr>
        <p:spPr>
          <a:xfrm>
            <a:off x="1295400" y="228600"/>
            <a:ext cx="7772400" cy="1143000"/>
          </a:xfrm>
        </p:spPr>
        <p:txBody>
          <a:bodyPr/>
          <a:lstStyle/>
          <a:p>
            <a:r>
              <a:rPr lang="en-US" dirty="0"/>
              <a:t>Schemas versus Instances</a:t>
            </a:r>
          </a:p>
        </p:txBody>
      </p:sp>
      <p:sp>
        <p:nvSpPr>
          <p:cNvPr id="651269" name="Rectangle 5"/>
          <p:cNvSpPr>
            <a:spLocks noGrp="1" noChangeArrowheads="1"/>
          </p:cNvSpPr>
          <p:nvPr>
            <p:ph type="body" idx="1"/>
          </p:nvPr>
        </p:nvSpPr>
        <p:spPr>
          <a:xfrm>
            <a:off x="533400" y="1295400"/>
            <a:ext cx="8763000" cy="4800600"/>
          </a:xfrm>
        </p:spPr>
        <p:txBody>
          <a:bodyPr/>
          <a:lstStyle/>
          <a:p>
            <a:r>
              <a:rPr lang="en-US" dirty="0">
                <a:solidFill>
                  <a:srgbClr val="FF0000"/>
                </a:solidFill>
              </a:rPr>
              <a:t>Database State:</a:t>
            </a:r>
          </a:p>
          <a:p>
            <a:pPr lvl="1"/>
            <a:r>
              <a:rPr lang="en-US" dirty="0">
                <a:solidFill>
                  <a:srgbClr val="01247D"/>
                </a:solidFill>
              </a:rPr>
              <a:t>The actual data stored in a database at a </a:t>
            </a:r>
            <a:r>
              <a:rPr lang="en-US" b="1" i="1" dirty="0">
                <a:solidFill>
                  <a:srgbClr val="01247D"/>
                </a:solidFill>
              </a:rPr>
              <a:t>particular moment in time</a:t>
            </a:r>
            <a:r>
              <a:rPr lang="en-US" dirty="0">
                <a:solidFill>
                  <a:srgbClr val="01247D"/>
                </a:solidFill>
              </a:rPr>
              <a:t>. This includes the collection of all the data in the database.</a:t>
            </a:r>
          </a:p>
          <a:p>
            <a:pPr lvl="1"/>
            <a:r>
              <a:rPr lang="en-US" dirty="0">
                <a:solidFill>
                  <a:srgbClr val="01247D"/>
                </a:solidFill>
              </a:rPr>
              <a:t>Also called database instance (or occurrence or snapshot).</a:t>
            </a:r>
          </a:p>
          <a:p>
            <a:pPr lvl="2"/>
            <a:r>
              <a:rPr lang="en-US" dirty="0"/>
              <a:t>The term </a:t>
            </a:r>
            <a:r>
              <a:rPr lang="en-US" i="1" dirty="0"/>
              <a:t>instance </a:t>
            </a:r>
            <a:r>
              <a:rPr lang="en-US" dirty="0"/>
              <a:t> is also applied to individual database components, e.g. </a:t>
            </a:r>
            <a:r>
              <a:rPr lang="en-US" i="1" dirty="0"/>
              <a:t>record instance, table instance, entity instance</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8" name="Rectangle 4"/>
          <p:cNvSpPr>
            <a:spLocks noGrp="1" noChangeArrowheads="1"/>
          </p:cNvSpPr>
          <p:nvPr>
            <p:ph type="title"/>
          </p:nvPr>
        </p:nvSpPr>
        <p:spPr>
          <a:xfrm>
            <a:off x="1219200" y="0"/>
            <a:ext cx="7772400" cy="1143000"/>
          </a:xfrm>
        </p:spPr>
        <p:txBody>
          <a:bodyPr/>
          <a:lstStyle/>
          <a:p>
            <a:r>
              <a:rPr lang="en-US" dirty="0"/>
              <a:t>Database Schema </a:t>
            </a:r>
            <a:br>
              <a:rPr lang="en-US" dirty="0"/>
            </a:br>
            <a:r>
              <a:rPr lang="en-US" dirty="0"/>
              <a:t>vs. Database State</a:t>
            </a:r>
          </a:p>
        </p:txBody>
      </p:sp>
      <p:sp>
        <p:nvSpPr>
          <p:cNvPr id="589829" name="Rectangle 5"/>
          <p:cNvSpPr>
            <a:spLocks noGrp="1" noChangeArrowheads="1"/>
          </p:cNvSpPr>
          <p:nvPr>
            <p:ph type="body" idx="1"/>
          </p:nvPr>
        </p:nvSpPr>
        <p:spPr/>
        <p:txBody>
          <a:bodyPr/>
          <a:lstStyle/>
          <a:p>
            <a:r>
              <a:rPr lang="en-US" dirty="0">
                <a:solidFill>
                  <a:srgbClr val="FF0000"/>
                </a:solidFill>
              </a:rPr>
              <a:t>Database State: </a:t>
            </a:r>
          </a:p>
          <a:p>
            <a:pPr lvl="1"/>
            <a:r>
              <a:rPr lang="en-US" dirty="0"/>
              <a:t>Refers to the </a:t>
            </a:r>
            <a:r>
              <a:rPr lang="en-US" b="1" i="1" dirty="0"/>
              <a:t>content</a:t>
            </a:r>
            <a:r>
              <a:rPr lang="en-US" dirty="0"/>
              <a:t> of a database at a moment in time.</a:t>
            </a:r>
          </a:p>
          <a:p>
            <a:r>
              <a:rPr lang="en-US" dirty="0">
                <a:solidFill>
                  <a:srgbClr val="FF0000"/>
                </a:solidFill>
              </a:rPr>
              <a:t>Initial Database State:</a:t>
            </a:r>
          </a:p>
          <a:p>
            <a:pPr lvl="1"/>
            <a:r>
              <a:rPr lang="en-US" dirty="0"/>
              <a:t>Refers to the database state when it is initially loaded into the system.</a:t>
            </a:r>
          </a:p>
          <a:p>
            <a:r>
              <a:rPr lang="en-US" dirty="0">
                <a:solidFill>
                  <a:srgbClr val="FF0000"/>
                </a:solidFill>
              </a:rPr>
              <a:t>Valid State:</a:t>
            </a:r>
          </a:p>
          <a:p>
            <a:pPr lvl="1"/>
            <a:r>
              <a:rPr lang="en-US" dirty="0"/>
              <a:t>A state that satisfies the structure and constraints of the database.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type="title"/>
          </p:nvPr>
        </p:nvSpPr>
        <p:spPr>
          <a:xfrm>
            <a:off x="990600" y="0"/>
            <a:ext cx="8458200" cy="1066800"/>
          </a:xfrm>
        </p:spPr>
        <p:txBody>
          <a:bodyPr/>
          <a:lstStyle/>
          <a:p>
            <a:r>
              <a:rPr lang="en-US" dirty="0"/>
              <a:t>Database Schema </a:t>
            </a:r>
            <a:br>
              <a:rPr lang="en-US" dirty="0"/>
            </a:br>
            <a:r>
              <a:rPr lang="en-US" dirty="0"/>
              <a:t>vs. Database State (continued)</a:t>
            </a:r>
          </a:p>
        </p:txBody>
      </p:sp>
      <p:sp>
        <p:nvSpPr>
          <p:cNvPr id="653317" name="Rectangle 5"/>
          <p:cNvSpPr>
            <a:spLocks noGrp="1" noChangeArrowheads="1"/>
          </p:cNvSpPr>
          <p:nvPr>
            <p:ph type="body" idx="1"/>
          </p:nvPr>
        </p:nvSpPr>
        <p:spPr>
          <a:xfrm>
            <a:off x="990600" y="1295400"/>
            <a:ext cx="8305800" cy="4495800"/>
          </a:xfrm>
        </p:spPr>
        <p:txBody>
          <a:bodyPr/>
          <a:lstStyle/>
          <a:p>
            <a:r>
              <a:rPr lang="en-US" dirty="0"/>
              <a:t>Distinction</a:t>
            </a:r>
          </a:p>
          <a:p>
            <a:pPr lvl="1"/>
            <a:r>
              <a:rPr lang="en-US" dirty="0"/>
              <a:t>The </a:t>
            </a:r>
            <a:r>
              <a:rPr lang="en-US" b="1" i="1" dirty="0"/>
              <a:t>database schema</a:t>
            </a:r>
            <a:r>
              <a:rPr lang="en-US" dirty="0"/>
              <a:t> changes very infrequently. </a:t>
            </a:r>
          </a:p>
          <a:p>
            <a:pPr lvl="1"/>
            <a:r>
              <a:rPr lang="en-US" dirty="0"/>
              <a:t>The </a:t>
            </a:r>
            <a:r>
              <a:rPr lang="en-US" b="1" i="1" dirty="0"/>
              <a:t>database state</a:t>
            </a:r>
            <a:r>
              <a:rPr lang="en-US" dirty="0"/>
              <a:t> changes every time the database is updated. </a:t>
            </a:r>
          </a:p>
          <a:p>
            <a:pPr lvl="1"/>
            <a:endParaRPr lang="en-US" dirty="0"/>
          </a:p>
          <a:p>
            <a:r>
              <a:rPr lang="en-US" b="1" dirty="0">
                <a:solidFill>
                  <a:srgbClr val="FF0000"/>
                </a:solidFill>
              </a:rPr>
              <a:t>Schema</a:t>
            </a:r>
            <a:r>
              <a:rPr lang="en-US" dirty="0">
                <a:solidFill>
                  <a:srgbClr val="FF0000"/>
                </a:solidFill>
              </a:rPr>
              <a:t> is also called </a:t>
            </a:r>
            <a:r>
              <a:rPr lang="en-US" b="1" dirty="0">
                <a:solidFill>
                  <a:srgbClr val="FF0000"/>
                </a:solidFill>
              </a:rPr>
              <a:t>intension</a:t>
            </a:r>
            <a:r>
              <a:rPr lang="en-US" dirty="0">
                <a:solidFill>
                  <a:srgbClr val="FF0000"/>
                </a:solidFill>
              </a:rPr>
              <a:t>.</a:t>
            </a:r>
          </a:p>
          <a:p>
            <a:r>
              <a:rPr lang="en-US" b="1" dirty="0">
                <a:solidFill>
                  <a:srgbClr val="FF0000"/>
                </a:solidFill>
              </a:rPr>
              <a:t>State</a:t>
            </a:r>
            <a:r>
              <a:rPr lang="en-US" dirty="0">
                <a:solidFill>
                  <a:srgbClr val="FF0000"/>
                </a:solidFill>
              </a:rPr>
              <a:t> is also called </a:t>
            </a:r>
            <a:r>
              <a:rPr lang="en-US" b="1" dirty="0">
                <a:solidFill>
                  <a:srgbClr val="FF0000"/>
                </a:solidFill>
              </a:rPr>
              <a:t>extension</a:t>
            </a:r>
            <a:r>
              <a:rPr lang="en-US" dirty="0">
                <a:solidFill>
                  <a:srgbClr val="FF0000"/>
                </a:solidFill>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Example of a Database Schema</a:t>
            </a:r>
          </a:p>
        </p:txBody>
      </p:sp>
      <p:pic>
        <p:nvPicPr>
          <p:cNvPr id="686086" name="Picture 6" descr="fig02_01"/>
          <p:cNvPicPr>
            <a:picLocks noChangeAspect="1" noChangeArrowheads="1"/>
          </p:cNvPicPr>
          <p:nvPr/>
        </p:nvPicPr>
        <p:blipFill>
          <a:blip r:embed="rId3" cstate="print"/>
          <a:srcRect/>
          <a:stretch>
            <a:fillRect/>
          </a:stretch>
        </p:blipFill>
        <p:spPr bwMode="auto">
          <a:xfrm>
            <a:off x="742950" y="1905000"/>
            <a:ext cx="8420100" cy="4203700"/>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t>Example of a database state</a:t>
            </a:r>
          </a:p>
        </p:txBody>
      </p:sp>
      <p:pic>
        <p:nvPicPr>
          <p:cNvPr id="687108" name="Picture 4" descr="fig01_02"/>
          <p:cNvPicPr>
            <a:picLocks noChangeAspect="1" noChangeArrowheads="1"/>
          </p:cNvPicPr>
          <p:nvPr/>
        </p:nvPicPr>
        <p:blipFill>
          <a:blip r:embed="rId3" cstate="print"/>
          <a:srcRect/>
          <a:stretch>
            <a:fillRect/>
          </a:stretch>
        </p:blipFill>
        <p:spPr bwMode="auto">
          <a:xfrm>
            <a:off x="1600200" y="1492250"/>
            <a:ext cx="7620000" cy="506095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990600"/>
          <a:ext cx="8839200" cy="5487086"/>
        </p:xfrm>
        <a:graphic>
          <a:graphicData uri="http://schemas.openxmlformats.org/drawingml/2006/table">
            <a:tbl>
              <a:tblPr/>
              <a:tblGrid>
                <a:gridCol w="8839200"/>
              </a:tblGrid>
              <a:tr h="228215">
                <a:tc>
                  <a:txBody>
                    <a:bodyPr/>
                    <a:lstStyle/>
                    <a:p>
                      <a:pPr marL="0" marR="0">
                        <a:spcBef>
                          <a:spcPts val="600"/>
                        </a:spcBef>
                        <a:spcAft>
                          <a:spcPts val="600"/>
                        </a:spcAft>
                      </a:pPr>
                      <a:r>
                        <a:rPr lang="en-US" sz="1600" dirty="0">
                          <a:latin typeface="Times New Roman"/>
                          <a:ea typeface="Times New Roman"/>
                          <a:cs typeface="Times New Roman"/>
                        </a:rPr>
                        <a:t>1 03MMB01 </a:t>
                      </a:r>
                      <a:r>
                        <a:rPr lang="en-US" sz="1600" dirty="0" err="1">
                          <a:latin typeface="Times New Roman"/>
                          <a:ea typeface="Times New Roman"/>
                          <a:cs typeface="Times New Roman"/>
                        </a:rPr>
                        <a:t>xxxxxxx</a:t>
                      </a:r>
                      <a:r>
                        <a:rPr lang="en-US" sz="1600" dirty="0">
                          <a:latin typeface="Times New Roman"/>
                          <a:ea typeface="Times New Roman"/>
                          <a:cs typeface="Times New Roman"/>
                        </a:rPr>
                        <a:t> 11  19 16 17  36   44 80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2  03MMB02 Xxxx xxxxxx 8 18 17.5   17.5  35.5 49 84.5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3 03MMB03 xxxxxxxx 9 16 18 18 36 44 80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4 03MMB04 qqqqqqqqqqq 11.5  19 18.5 18 38.5 50 88.5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5 03MMB05 vvvvvvvvvvvvv 10 17 17.5 16.5 34 43.5 77.5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6 03MMB06 dddddddddd 9.5 15 17 16 33 44 77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7 03MMB07 ffffffffffffffff 8.5 19 16 18.5 37.5 45 82.5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8 03MMB08 gggggggggggggggg 6.5 19 16 17.5 36.5 44 80.5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9  03MMB09 Kkkk kkkkk 2.5 15 15.5 17 32 43.5 75.5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10  03MMB10 llllllllllllll 1.5 15 15 16 31 30 61 C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dirty="0">
                          <a:latin typeface="Times New Roman"/>
                          <a:ea typeface="Times New Roman"/>
                          <a:cs typeface="Times New Roman"/>
                        </a:rPr>
                        <a:t>11 03MMB11 </a:t>
                      </a:r>
                      <a:r>
                        <a:rPr lang="en-US" sz="1600" dirty="0" err="1">
                          <a:latin typeface="Times New Roman"/>
                          <a:ea typeface="Times New Roman"/>
                          <a:cs typeface="Times New Roman"/>
                        </a:rPr>
                        <a:t>lllkkkkkkkkkkjjjjjjjjjjj</a:t>
                      </a:r>
                      <a:r>
                        <a:rPr lang="en-US" sz="1600" dirty="0">
                          <a:latin typeface="Times New Roman"/>
                          <a:ea typeface="Times New Roman"/>
                          <a:cs typeface="Times New Roman"/>
                        </a:rPr>
                        <a:t> 1.5 7 15 15.5 30.5 37.5 67.5 C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12 03MMB12 ggggggg 5.5 18 15 17.5 35.5 46 81.5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13 03MMB13 ttttttttttttttt 5 18 16 16.5 34.5 44 78.5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14  03MMB14 P.ppppppppppppp 8 18 15 16.5 34.5 42 76.5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15 03MMB15 A.Vvvvvvvvvvvvv 9 17 17.5 17.5 35 42.5 77.5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16 03MMB16 K.Sasasasasa 8 19 19.5 19.5 39 41 80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17 03MMB17 Ggggggggggggg 8 19 16 16.5 35.5 42.5 77.5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18 03MMB18 Didddddddd 10 19 18.5 17 37.5 47 84.5 A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19 03MMB19 Vssssssssssss 10.5 17 17 17 34 42.5 76.5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a:latin typeface="Times New Roman"/>
                          <a:ea typeface="Times New Roman"/>
                          <a:cs typeface="Times New Roman"/>
                        </a:rPr>
                        <a:t>20 03MMB20 Mmmmmmmmmmm 3.5 13 18 15 33 36 69 C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dirty="0">
                          <a:latin typeface="Times New Roman"/>
                          <a:ea typeface="Times New Roman"/>
                          <a:cs typeface="Times New Roman"/>
                        </a:rPr>
                        <a:t>21 03MMB21 </a:t>
                      </a:r>
                      <a:r>
                        <a:rPr lang="en-US" sz="1600" dirty="0" err="1">
                          <a:latin typeface="Times New Roman"/>
                          <a:ea typeface="Times New Roman"/>
                          <a:cs typeface="Times New Roman"/>
                        </a:rPr>
                        <a:t>Yrrrrrrrrrrrrr</a:t>
                      </a:r>
                      <a:r>
                        <a:rPr lang="en-US" sz="1600" dirty="0">
                          <a:latin typeface="Times New Roman"/>
                          <a:ea typeface="Times New Roman"/>
                          <a:cs typeface="Times New Roman"/>
                        </a:rPr>
                        <a:t> 9 15 17 16.5 33.5 40.5 73.5 B </a:t>
                      </a:r>
                    </a:p>
                  </a:txBody>
                  <a:tcPr marL="5573" marR="5573" marT="5573" marB="0" anchor="ctr">
                    <a:lnL>
                      <a:noFill/>
                    </a:lnL>
                    <a:lnR>
                      <a:noFill/>
                    </a:lnR>
                    <a:lnT>
                      <a:noFill/>
                    </a:lnT>
                    <a:lnB>
                      <a:noFill/>
                    </a:lnB>
                  </a:tcPr>
                </a:tc>
              </a:tr>
              <a:tr h="228215">
                <a:tc>
                  <a:txBody>
                    <a:bodyPr/>
                    <a:lstStyle/>
                    <a:p>
                      <a:pPr marL="0" marR="0">
                        <a:spcBef>
                          <a:spcPts val="600"/>
                        </a:spcBef>
                        <a:spcAft>
                          <a:spcPts val="600"/>
                        </a:spcAft>
                      </a:pPr>
                      <a:r>
                        <a:rPr lang="en-US" sz="1600" dirty="0">
                          <a:latin typeface="Times New Roman"/>
                          <a:ea typeface="Times New Roman"/>
                          <a:cs typeface="Times New Roman"/>
                        </a:rPr>
                        <a:t>22  02MMB08 </a:t>
                      </a:r>
                      <a:r>
                        <a:rPr lang="en-US" sz="1600" dirty="0" err="1">
                          <a:latin typeface="Times New Roman"/>
                          <a:ea typeface="Times New Roman"/>
                          <a:cs typeface="Times New Roman"/>
                        </a:rPr>
                        <a:t>Nnnnnnnnnnnnnn</a:t>
                      </a:r>
                      <a:r>
                        <a:rPr lang="en-US" sz="1600" dirty="0">
                          <a:latin typeface="Times New Roman"/>
                          <a:ea typeface="Times New Roman"/>
                          <a:cs typeface="Times New Roman"/>
                        </a:rPr>
                        <a:t>  </a:t>
                      </a:r>
                      <a:r>
                        <a:rPr lang="en-US" sz="1600" dirty="0" err="1">
                          <a:latin typeface="Times New Roman"/>
                          <a:ea typeface="Times New Roman"/>
                          <a:cs typeface="Times New Roman"/>
                        </a:rPr>
                        <a:t>mnn</a:t>
                      </a:r>
                      <a:r>
                        <a:rPr lang="en-US" sz="1600" dirty="0">
                          <a:latin typeface="Times New Roman"/>
                          <a:ea typeface="Times New Roman"/>
                          <a:cs typeface="Times New Roman"/>
                        </a:rPr>
                        <a:t> 3.5 7 15 AB 22 40.5 62.5 C </a:t>
                      </a:r>
                    </a:p>
                  </a:txBody>
                  <a:tcPr marL="5573" marR="5573" marT="5573"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xfrm>
            <a:off x="1371600" y="228600"/>
            <a:ext cx="7772400" cy="1143000"/>
          </a:xfrm>
        </p:spPr>
        <p:txBody>
          <a:bodyPr/>
          <a:lstStyle/>
          <a:p>
            <a:r>
              <a:rPr lang="en-US" dirty="0"/>
              <a:t>Three-Schema Architecture</a:t>
            </a:r>
          </a:p>
        </p:txBody>
      </p:sp>
      <p:sp>
        <p:nvSpPr>
          <p:cNvPr id="591877" name="Rectangle 5"/>
          <p:cNvSpPr>
            <a:spLocks noGrp="1" noChangeArrowheads="1"/>
          </p:cNvSpPr>
          <p:nvPr>
            <p:ph type="body" idx="1"/>
          </p:nvPr>
        </p:nvSpPr>
        <p:spPr>
          <a:xfrm>
            <a:off x="1524000" y="1676400"/>
            <a:ext cx="7772400" cy="4114800"/>
          </a:xfrm>
        </p:spPr>
        <p:txBody>
          <a:bodyPr/>
          <a:lstStyle/>
          <a:p>
            <a:r>
              <a:rPr lang="en-US" dirty="0"/>
              <a:t>Proposed to support DBMS characteristics of:</a:t>
            </a:r>
          </a:p>
          <a:p>
            <a:pPr lvl="1"/>
            <a:r>
              <a:rPr lang="en-US" b="1" dirty="0">
                <a:solidFill>
                  <a:srgbClr val="FF0000"/>
                </a:solidFill>
              </a:rPr>
              <a:t>Program-data independence.</a:t>
            </a:r>
          </a:p>
          <a:p>
            <a:pPr lvl="1"/>
            <a:r>
              <a:rPr lang="en-US" dirty="0">
                <a:solidFill>
                  <a:srgbClr val="FF0000"/>
                </a:solidFill>
              </a:rPr>
              <a:t>Support of </a:t>
            </a:r>
            <a:r>
              <a:rPr lang="en-US" b="1" dirty="0">
                <a:solidFill>
                  <a:srgbClr val="FF0000"/>
                </a:solidFill>
              </a:rPr>
              <a:t>multiple views</a:t>
            </a:r>
            <a:r>
              <a:rPr lang="en-US" dirty="0">
                <a:solidFill>
                  <a:srgbClr val="FF0000"/>
                </a:solidFill>
              </a:rPr>
              <a:t> of the data.</a:t>
            </a:r>
          </a:p>
          <a:p>
            <a:r>
              <a:rPr lang="en-US" dirty="0">
                <a:solidFill>
                  <a:srgbClr val="01247D"/>
                </a:solidFill>
              </a:rPr>
              <a:t>Not explicitly used in commercial DBMS products, but has been useful in explaining database system organization</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4" name="Rectangle 4"/>
          <p:cNvSpPr>
            <a:spLocks noGrp="1" noChangeArrowheads="1"/>
          </p:cNvSpPr>
          <p:nvPr>
            <p:ph type="title"/>
          </p:nvPr>
        </p:nvSpPr>
        <p:spPr>
          <a:xfrm>
            <a:off x="1066800" y="76200"/>
            <a:ext cx="7772400" cy="1143000"/>
          </a:xfrm>
        </p:spPr>
        <p:txBody>
          <a:bodyPr/>
          <a:lstStyle/>
          <a:p>
            <a:r>
              <a:rPr lang="en-US" dirty="0"/>
              <a:t>Three-Schema Architecture</a:t>
            </a:r>
          </a:p>
        </p:txBody>
      </p:sp>
      <p:sp>
        <p:nvSpPr>
          <p:cNvPr id="593925" name="Rectangle 5"/>
          <p:cNvSpPr>
            <a:spLocks noGrp="1" noChangeArrowheads="1"/>
          </p:cNvSpPr>
          <p:nvPr>
            <p:ph type="body" idx="1"/>
          </p:nvPr>
        </p:nvSpPr>
        <p:spPr>
          <a:xfrm>
            <a:off x="609600" y="1524000"/>
            <a:ext cx="8686800" cy="4419600"/>
          </a:xfrm>
        </p:spPr>
        <p:txBody>
          <a:bodyPr/>
          <a:lstStyle/>
          <a:p>
            <a:r>
              <a:rPr lang="en-US" sz="2400" dirty="0"/>
              <a:t>Defines DBMS schemas at </a:t>
            </a:r>
            <a:r>
              <a:rPr lang="en-US" sz="2400" b="1" i="1" dirty="0"/>
              <a:t>three</a:t>
            </a:r>
            <a:r>
              <a:rPr lang="en-US" sz="2400" dirty="0"/>
              <a:t> levels:</a:t>
            </a:r>
          </a:p>
          <a:p>
            <a:pPr lvl="1"/>
            <a:r>
              <a:rPr lang="en-US" sz="2200" b="1" dirty="0">
                <a:solidFill>
                  <a:srgbClr val="FF0000"/>
                </a:solidFill>
              </a:rPr>
              <a:t>Internal schema</a:t>
            </a:r>
            <a:r>
              <a:rPr lang="en-US" sz="2200" dirty="0">
                <a:solidFill>
                  <a:srgbClr val="FF0000"/>
                </a:solidFill>
              </a:rPr>
              <a:t> </a:t>
            </a:r>
            <a:r>
              <a:rPr lang="en-US" sz="2200" dirty="0"/>
              <a:t>at the internal level to describe physical storage structures and access paths (</a:t>
            </a:r>
            <a:r>
              <a:rPr lang="en-US" sz="2200" dirty="0" err="1"/>
              <a:t>e.g</a:t>
            </a:r>
            <a:r>
              <a:rPr lang="en-US" sz="2200" dirty="0"/>
              <a:t> indexes). </a:t>
            </a:r>
          </a:p>
          <a:p>
            <a:pPr lvl="2"/>
            <a:r>
              <a:rPr lang="en-US" sz="2000" dirty="0"/>
              <a:t>Typically uses a </a:t>
            </a:r>
            <a:r>
              <a:rPr lang="en-US" sz="2000" b="1" dirty="0"/>
              <a:t>physical</a:t>
            </a:r>
            <a:r>
              <a:rPr lang="en-US" sz="2000" dirty="0"/>
              <a:t> data model.</a:t>
            </a:r>
          </a:p>
          <a:p>
            <a:pPr lvl="1"/>
            <a:r>
              <a:rPr lang="en-US" sz="2200" b="1" dirty="0">
                <a:solidFill>
                  <a:srgbClr val="FF0000"/>
                </a:solidFill>
              </a:rPr>
              <a:t>Conceptual schema</a:t>
            </a:r>
            <a:r>
              <a:rPr lang="en-US" sz="2200" dirty="0">
                <a:solidFill>
                  <a:srgbClr val="FF0000"/>
                </a:solidFill>
              </a:rPr>
              <a:t> </a:t>
            </a:r>
            <a:r>
              <a:rPr lang="en-US" sz="2200" dirty="0"/>
              <a:t>at the conceptual level to describe the structure and constraints for the whole database for a community of users. </a:t>
            </a:r>
          </a:p>
          <a:p>
            <a:pPr lvl="2"/>
            <a:r>
              <a:rPr lang="en-US" sz="2000" dirty="0"/>
              <a:t>Uses a </a:t>
            </a:r>
            <a:r>
              <a:rPr lang="en-US" sz="2000" b="1" dirty="0"/>
              <a:t>conceptual</a:t>
            </a:r>
            <a:r>
              <a:rPr lang="en-US" sz="2000" dirty="0"/>
              <a:t> or an </a:t>
            </a:r>
            <a:r>
              <a:rPr lang="en-US" sz="2000" b="1" dirty="0"/>
              <a:t>implementation</a:t>
            </a:r>
            <a:r>
              <a:rPr lang="en-US" sz="2000" dirty="0"/>
              <a:t> data model.</a:t>
            </a:r>
          </a:p>
          <a:p>
            <a:pPr lvl="1"/>
            <a:r>
              <a:rPr lang="en-US" sz="2200" b="1" dirty="0">
                <a:solidFill>
                  <a:srgbClr val="FF0000"/>
                </a:solidFill>
              </a:rPr>
              <a:t>External schemas</a:t>
            </a:r>
            <a:r>
              <a:rPr lang="en-US" sz="2200" dirty="0">
                <a:solidFill>
                  <a:srgbClr val="FF0000"/>
                </a:solidFill>
              </a:rPr>
              <a:t> </a:t>
            </a:r>
            <a:r>
              <a:rPr lang="en-US" sz="2200" dirty="0"/>
              <a:t>at the external level to describe the various user views. </a:t>
            </a:r>
          </a:p>
          <a:p>
            <a:pPr lvl="2"/>
            <a:r>
              <a:rPr lang="en-US" sz="2000" dirty="0"/>
              <a:t>Usually uses the same data model as the conceptual schema.</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t>The three-schema architecture</a:t>
            </a:r>
          </a:p>
        </p:txBody>
      </p:sp>
      <p:pic>
        <p:nvPicPr>
          <p:cNvPr id="705540" name="Picture 4" descr="fig02_02"/>
          <p:cNvPicPr>
            <a:picLocks noChangeAspect="1" noChangeArrowheads="1"/>
          </p:cNvPicPr>
          <p:nvPr/>
        </p:nvPicPr>
        <p:blipFill>
          <a:blip r:embed="rId3" cstate="print"/>
          <a:srcRect/>
          <a:stretch>
            <a:fillRect/>
          </a:stretch>
        </p:blipFill>
        <p:spPr bwMode="auto">
          <a:xfrm>
            <a:off x="2082800" y="1371600"/>
            <a:ext cx="7594600" cy="4486275"/>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dirty="0"/>
              <a:t>The three-schema architecture</a:t>
            </a:r>
          </a:p>
        </p:txBody>
      </p:sp>
      <p:pic>
        <p:nvPicPr>
          <p:cNvPr id="705540" name="Picture 4" descr="fig02_02"/>
          <p:cNvPicPr>
            <a:picLocks noChangeAspect="1" noChangeArrowheads="1"/>
          </p:cNvPicPr>
          <p:nvPr/>
        </p:nvPicPr>
        <p:blipFill>
          <a:blip r:embed="rId3" cstate="print"/>
          <a:srcRect/>
          <a:stretch>
            <a:fillRect/>
          </a:stretch>
        </p:blipFill>
        <p:spPr bwMode="auto">
          <a:xfrm>
            <a:off x="1828800" y="1371600"/>
            <a:ext cx="7594600" cy="4486275"/>
          </a:xfrm>
          <a:prstGeom prst="rect">
            <a:avLst/>
          </a:prstGeom>
          <a:noFill/>
        </p:spPr>
      </p:pic>
      <p:sp>
        <p:nvSpPr>
          <p:cNvPr id="4" name="Rectangle 5"/>
          <p:cNvSpPr>
            <a:spLocks noGrp="1" noChangeArrowheads="1"/>
          </p:cNvSpPr>
          <p:nvPr>
            <p:ph type="body" idx="1"/>
          </p:nvPr>
        </p:nvSpPr>
        <p:spPr>
          <a:xfrm>
            <a:off x="-304800" y="2133600"/>
            <a:ext cx="3200400" cy="4419600"/>
          </a:xfrm>
        </p:spPr>
        <p:txBody>
          <a:bodyPr/>
          <a:lstStyle/>
          <a:p>
            <a:r>
              <a:rPr lang="en-US" sz="1200" dirty="0"/>
              <a:t>Defines DBMS schemas at </a:t>
            </a:r>
            <a:r>
              <a:rPr lang="en-US" sz="1200" b="1" i="1" dirty="0"/>
              <a:t>three</a:t>
            </a:r>
            <a:r>
              <a:rPr lang="en-US" sz="1200" dirty="0"/>
              <a:t> levels:</a:t>
            </a:r>
          </a:p>
          <a:p>
            <a:pPr lvl="1"/>
            <a:r>
              <a:rPr lang="en-US" sz="1200" b="1" dirty="0" smtClean="0">
                <a:solidFill>
                  <a:srgbClr val="FF0000"/>
                </a:solidFill>
              </a:rPr>
              <a:t>External schemas</a:t>
            </a:r>
            <a:r>
              <a:rPr lang="en-US" sz="1200" dirty="0" smtClean="0">
                <a:solidFill>
                  <a:srgbClr val="FF0000"/>
                </a:solidFill>
              </a:rPr>
              <a:t> </a:t>
            </a:r>
            <a:r>
              <a:rPr lang="en-US" sz="1200" dirty="0" smtClean="0"/>
              <a:t>at the external level to describe the various user views. </a:t>
            </a:r>
          </a:p>
          <a:p>
            <a:pPr lvl="2"/>
            <a:r>
              <a:rPr lang="en-US" sz="1100" dirty="0" smtClean="0"/>
              <a:t>Usually uses the same data model as the conceptual schema.</a:t>
            </a:r>
          </a:p>
          <a:p>
            <a:pPr lvl="1"/>
            <a:r>
              <a:rPr lang="en-US" sz="1200" b="1" dirty="0" smtClean="0">
                <a:solidFill>
                  <a:srgbClr val="FF0000"/>
                </a:solidFill>
              </a:rPr>
              <a:t>Conceptual schema</a:t>
            </a:r>
            <a:r>
              <a:rPr lang="en-US" sz="1200" dirty="0" smtClean="0">
                <a:solidFill>
                  <a:srgbClr val="FF0000"/>
                </a:solidFill>
              </a:rPr>
              <a:t> </a:t>
            </a:r>
            <a:r>
              <a:rPr lang="en-US" sz="1200" dirty="0" smtClean="0"/>
              <a:t>at the conceptual level to describe the structure and constraints for the whole database for a community of users. </a:t>
            </a:r>
          </a:p>
          <a:p>
            <a:pPr lvl="2"/>
            <a:r>
              <a:rPr lang="en-US" sz="1100" dirty="0" smtClean="0"/>
              <a:t>Uses a </a:t>
            </a:r>
            <a:r>
              <a:rPr lang="en-US" sz="1100" b="1" dirty="0" smtClean="0"/>
              <a:t>conceptual</a:t>
            </a:r>
            <a:r>
              <a:rPr lang="en-US" sz="1100" dirty="0" smtClean="0"/>
              <a:t> or an </a:t>
            </a:r>
            <a:r>
              <a:rPr lang="en-US" sz="1100" b="1" dirty="0" smtClean="0"/>
              <a:t>implementation</a:t>
            </a:r>
            <a:r>
              <a:rPr lang="en-US" sz="1100" dirty="0" smtClean="0"/>
              <a:t> data model.</a:t>
            </a:r>
          </a:p>
          <a:p>
            <a:pPr lvl="1"/>
            <a:r>
              <a:rPr lang="en-US" sz="1200" b="1" dirty="0" smtClean="0">
                <a:solidFill>
                  <a:srgbClr val="FF0000"/>
                </a:solidFill>
              </a:rPr>
              <a:t>Internal </a:t>
            </a:r>
            <a:r>
              <a:rPr lang="en-US" sz="1200" b="1" dirty="0">
                <a:solidFill>
                  <a:srgbClr val="FF0000"/>
                </a:solidFill>
              </a:rPr>
              <a:t>schema</a:t>
            </a:r>
            <a:r>
              <a:rPr lang="en-US" sz="1200" dirty="0">
                <a:solidFill>
                  <a:srgbClr val="FF0000"/>
                </a:solidFill>
              </a:rPr>
              <a:t> </a:t>
            </a:r>
            <a:r>
              <a:rPr lang="en-US" sz="1200" dirty="0"/>
              <a:t>at the internal level to describe physical storage structures and access paths (</a:t>
            </a:r>
            <a:r>
              <a:rPr lang="en-US" sz="1200" dirty="0" err="1"/>
              <a:t>e.g</a:t>
            </a:r>
            <a:r>
              <a:rPr lang="en-US" sz="1200" dirty="0"/>
              <a:t> indexes). </a:t>
            </a:r>
          </a:p>
          <a:p>
            <a:pPr lvl="2"/>
            <a:r>
              <a:rPr lang="en-US" sz="1100" dirty="0"/>
              <a:t>Typically uses a </a:t>
            </a:r>
            <a:r>
              <a:rPr lang="en-US" sz="1100" b="1" dirty="0"/>
              <a:t>physical</a:t>
            </a:r>
            <a:r>
              <a:rPr lang="en-US" sz="1100" dirty="0"/>
              <a:t> data model</a:t>
            </a:r>
            <a:r>
              <a:rPr lang="en-US" sz="1100" dirty="0" smtClean="0"/>
              <a:t>.</a:t>
            </a:r>
            <a:endParaRPr lang="en-US" sz="1100" dirty="0"/>
          </a:p>
        </p:txBody>
      </p:sp>
      <p:pic>
        <p:nvPicPr>
          <p:cNvPr id="199681" name="Picture 1"/>
          <p:cNvPicPr>
            <a:picLocks noChangeAspect="1" noChangeArrowheads="1"/>
          </p:cNvPicPr>
          <p:nvPr/>
        </p:nvPicPr>
        <p:blipFill>
          <a:blip r:embed="rId4" cstate="print"/>
          <a:srcRect/>
          <a:stretch>
            <a:fillRect/>
          </a:stretch>
        </p:blipFill>
        <p:spPr bwMode="auto">
          <a:xfrm>
            <a:off x="4419600" y="4419600"/>
            <a:ext cx="1524000" cy="1371600"/>
          </a:xfrm>
          <a:prstGeom prst="rect">
            <a:avLst/>
          </a:prstGeom>
          <a:noFill/>
          <a:ln w="9525">
            <a:noFill/>
            <a:miter lim="800000"/>
            <a:headEnd/>
            <a:tailEnd/>
          </a:ln>
        </p:spPr>
      </p:pic>
      <p:pic>
        <p:nvPicPr>
          <p:cNvPr id="199682" name="Picture 2"/>
          <p:cNvPicPr>
            <a:picLocks noChangeAspect="1" noChangeArrowheads="1"/>
          </p:cNvPicPr>
          <p:nvPr/>
        </p:nvPicPr>
        <p:blipFill>
          <a:blip r:embed="rId5" cstate="print"/>
          <a:srcRect/>
          <a:stretch>
            <a:fillRect/>
          </a:stretch>
        </p:blipFill>
        <p:spPr bwMode="auto">
          <a:xfrm>
            <a:off x="4267200" y="5867400"/>
            <a:ext cx="3857625" cy="990600"/>
          </a:xfrm>
          <a:prstGeom prst="rect">
            <a:avLst/>
          </a:prstGeom>
          <a:noFill/>
          <a:ln w="9525">
            <a:noFill/>
            <a:miter lim="800000"/>
            <a:headEnd/>
            <a:tailEnd/>
          </a:ln>
        </p:spPr>
      </p:pic>
      <p:pic>
        <p:nvPicPr>
          <p:cNvPr id="199683" name="Picture 3"/>
          <p:cNvPicPr>
            <a:picLocks noChangeAspect="1" noChangeArrowheads="1"/>
          </p:cNvPicPr>
          <p:nvPr/>
        </p:nvPicPr>
        <p:blipFill>
          <a:blip r:embed="rId6" cstate="print"/>
          <a:srcRect/>
          <a:stretch>
            <a:fillRect/>
          </a:stretch>
        </p:blipFill>
        <p:spPr bwMode="auto">
          <a:xfrm>
            <a:off x="8610600" y="3200400"/>
            <a:ext cx="1295400" cy="1123950"/>
          </a:xfrm>
          <a:prstGeom prst="rect">
            <a:avLst/>
          </a:prstGeom>
          <a:noFill/>
          <a:ln w="9525">
            <a:noFill/>
            <a:miter lim="800000"/>
            <a:headEnd/>
            <a:tailEnd/>
          </a:ln>
        </p:spPr>
      </p:pic>
      <p:pic>
        <p:nvPicPr>
          <p:cNvPr id="199684" name="Picture 4"/>
          <p:cNvPicPr>
            <a:picLocks noChangeAspect="1" noChangeArrowheads="1"/>
          </p:cNvPicPr>
          <p:nvPr/>
        </p:nvPicPr>
        <p:blipFill>
          <a:blip r:embed="rId7" cstate="print"/>
          <a:srcRect/>
          <a:stretch>
            <a:fillRect/>
          </a:stretch>
        </p:blipFill>
        <p:spPr bwMode="auto">
          <a:xfrm>
            <a:off x="8458200" y="4419600"/>
            <a:ext cx="1447800" cy="909638"/>
          </a:xfrm>
          <a:prstGeom prst="rect">
            <a:avLst/>
          </a:prstGeom>
          <a:noFill/>
          <a:ln w="9525">
            <a:noFill/>
            <a:miter lim="800000"/>
            <a:headEnd/>
            <a:tailEnd/>
          </a:ln>
        </p:spPr>
      </p:pic>
      <p:sp>
        <p:nvSpPr>
          <p:cNvPr id="9" name="Rectangle 8"/>
          <p:cNvSpPr/>
          <p:nvPr/>
        </p:nvSpPr>
        <p:spPr bwMode="auto">
          <a:xfrm>
            <a:off x="5867400" y="914400"/>
            <a:ext cx="1066800" cy="304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Faculty</a:t>
            </a: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endParaRPr>
          </a:p>
        </p:txBody>
      </p:sp>
      <p:sp>
        <p:nvSpPr>
          <p:cNvPr id="10" name="Rectangle 9"/>
          <p:cNvSpPr/>
          <p:nvPr/>
        </p:nvSpPr>
        <p:spPr bwMode="auto">
          <a:xfrm>
            <a:off x="7162800" y="914400"/>
            <a:ext cx="1066800" cy="304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TA</a:t>
            </a: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endParaRPr>
          </a:p>
        </p:txBody>
      </p:sp>
      <p:sp>
        <p:nvSpPr>
          <p:cNvPr id="11" name="Rectangle 10"/>
          <p:cNvSpPr/>
          <p:nvPr/>
        </p:nvSpPr>
        <p:spPr bwMode="auto">
          <a:xfrm>
            <a:off x="8382000" y="914400"/>
            <a:ext cx="1066800" cy="304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Student</a:t>
            </a: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endParaRPr>
          </a:p>
        </p:txBody>
      </p:sp>
      <p:sp>
        <p:nvSpPr>
          <p:cNvPr id="12" name="Rectangle 11"/>
          <p:cNvSpPr/>
          <p:nvPr/>
        </p:nvSpPr>
        <p:spPr bwMode="auto">
          <a:xfrm>
            <a:off x="4648200" y="914400"/>
            <a:ext cx="1066800" cy="304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Dean</a:t>
            </a: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1"/>
                                        </p:tgtEl>
                                        <p:attrNameLst>
                                          <p:attrName>style.visibility</p:attrName>
                                        </p:attrNameLst>
                                      </p:cBhvr>
                                      <p:to>
                                        <p:strVal val="visible"/>
                                      </p:to>
                                    </p:set>
                                    <p:animEffect transition="in" filter="blinds(horizontal)">
                                      <p:cBhvr>
                                        <p:cTn id="7" dur="500"/>
                                        <p:tgtEl>
                                          <p:spTgt spid="19968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9682"/>
                                        </p:tgtEl>
                                        <p:attrNameLst>
                                          <p:attrName>style.visibility</p:attrName>
                                        </p:attrNameLst>
                                      </p:cBhvr>
                                      <p:to>
                                        <p:strVal val="visible"/>
                                      </p:to>
                                    </p:set>
                                    <p:animEffect transition="in" filter="checkerboard(across)">
                                      <p:cBhvr>
                                        <p:cTn id="12" dur="500"/>
                                        <p:tgtEl>
                                          <p:spTgt spid="1996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9683"/>
                                        </p:tgtEl>
                                        <p:attrNameLst>
                                          <p:attrName>style.visibility</p:attrName>
                                        </p:attrNameLst>
                                      </p:cBhvr>
                                      <p:to>
                                        <p:strVal val="visible"/>
                                      </p:to>
                                    </p:set>
                                    <p:anim calcmode="lin" valueType="num">
                                      <p:cBhvr additive="base">
                                        <p:cTn id="17" dur="500" fill="hold"/>
                                        <p:tgtEl>
                                          <p:spTgt spid="199683"/>
                                        </p:tgtEl>
                                        <p:attrNameLst>
                                          <p:attrName>ppt_x</p:attrName>
                                        </p:attrNameLst>
                                      </p:cBhvr>
                                      <p:tavLst>
                                        <p:tav tm="0">
                                          <p:val>
                                            <p:strVal val="#ppt_x"/>
                                          </p:val>
                                        </p:tav>
                                        <p:tav tm="100000">
                                          <p:val>
                                            <p:strVal val="#ppt_x"/>
                                          </p:val>
                                        </p:tav>
                                      </p:tavLst>
                                    </p:anim>
                                    <p:anim calcmode="lin" valueType="num">
                                      <p:cBhvr additive="base">
                                        <p:cTn id="18" dur="500" fill="hold"/>
                                        <p:tgtEl>
                                          <p:spTgt spid="1996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9684"/>
                                        </p:tgtEl>
                                        <p:attrNameLst>
                                          <p:attrName>style.visibility</p:attrName>
                                        </p:attrNameLst>
                                      </p:cBhvr>
                                      <p:to>
                                        <p:strVal val="visible"/>
                                      </p:to>
                                    </p:set>
                                    <p:anim calcmode="lin" valueType="num">
                                      <p:cBhvr additive="base">
                                        <p:cTn id="23" dur="500" fill="hold"/>
                                        <p:tgtEl>
                                          <p:spTgt spid="199684"/>
                                        </p:tgtEl>
                                        <p:attrNameLst>
                                          <p:attrName>ppt_x</p:attrName>
                                        </p:attrNameLst>
                                      </p:cBhvr>
                                      <p:tavLst>
                                        <p:tav tm="0">
                                          <p:val>
                                            <p:strVal val="#ppt_x"/>
                                          </p:val>
                                        </p:tav>
                                        <p:tav tm="100000">
                                          <p:val>
                                            <p:strVal val="#ppt_x"/>
                                          </p:val>
                                        </p:tav>
                                      </p:tavLst>
                                    </p:anim>
                                    <p:anim calcmode="lin" valueType="num">
                                      <p:cBhvr additive="base">
                                        <p:cTn id="24" dur="500" fill="hold"/>
                                        <p:tgtEl>
                                          <p:spTgt spid="1996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heckerboard(across)">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2" name="Rectangle 4"/>
          <p:cNvSpPr>
            <a:spLocks noGrp="1" noChangeArrowheads="1"/>
          </p:cNvSpPr>
          <p:nvPr>
            <p:ph type="title"/>
          </p:nvPr>
        </p:nvSpPr>
        <p:spPr>
          <a:xfrm>
            <a:off x="1066800" y="228600"/>
            <a:ext cx="7772400" cy="1143000"/>
          </a:xfrm>
        </p:spPr>
        <p:txBody>
          <a:bodyPr/>
          <a:lstStyle/>
          <a:p>
            <a:r>
              <a:rPr lang="en-US" dirty="0"/>
              <a:t>Three-Schema Architecture</a:t>
            </a:r>
          </a:p>
        </p:txBody>
      </p:sp>
      <p:sp>
        <p:nvSpPr>
          <p:cNvPr id="595973" name="Rectangle 5"/>
          <p:cNvSpPr>
            <a:spLocks noGrp="1" noChangeArrowheads="1"/>
          </p:cNvSpPr>
          <p:nvPr>
            <p:ph type="body" idx="1"/>
          </p:nvPr>
        </p:nvSpPr>
        <p:spPr>
          <a:xfrm>
            <a:off x="609600" y="1295400"/>
            <a:ext cx="8686800" cy="4876800"/>
          </a:xfrm>
        </p:spPr>
        <p:txBody>
          <a:bodyPr/>
          <a:lstStyle/>
          <a:p>
            <a:r>
              <a:rPr lang="en-US" dirty="0"/>
              <a:t>Mappings among schema levels are needed to transform requests and data. </a:t>
            </a:r>
          </a:p>
          <a:p>
            <a:pPr lvl="1"/>
            <a:r>
              <a:rPr lang="en-US" dirty="0"/>
              <a:t>Programs refer to an external schema, and are mapped by the DBMS to the internal schema for execution.</a:t>
            </a:r>
          </a:p>
          <a:p>
            <a:pPr lvl="1"/>
            <a:r>
              <a:rPr lang="en-US" dirty="0"/>
              <a:t>Data extracted from the internal DBMS level is reformatted to match the user’s external view (e.g. formatting the results of an SQL query for display in a Web page)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0" name="Rectangle 4"/>
          <p:cNvSpPr>
            <a:spLocks noGrp="1" noChangeArrowheads="1"/>
          </p:cNvSpPr>
          <p:nvPr>
            <p:ph type="title"/>
          </p:nvPr>
        </p:nvSpPr>
        <p:spPr>
          <a:xfrm>
            <a:off x="1143000" y="0"/>
            <a:ext cx="7772400" cy="1143000"/>
          </a:xfrm>
        </p:spPr>
        <p:txBody>
          <a:bodyPr/>
          <a:lstStyle/>
          <a:p>
            <a:r>
              <a:rPr lang="en-US" dirty="0"/>
              <a:t>Data Independence</a:t>
            </a:r>
          </a:p>
        </p:txBody>
      </p:sp>
      <p:sp>
        <p:nvSpPr>
          <p:cNvPr id="598021" name="Rectangle 5"/>
          <p:cNvSpPr>
            <a:spLocks noGrp="1" noChangeArrowheads="1"/>
          </p:cNvSpPr>
          <p:nvPr>
            <p:ph type="body" idx="1"/>
          </p:nvPr>
        </p:nvSpPr>
        <p:spPr>
          <a:xfrm>
            <a:off x="228600" y="1295400"/>
            <a:ext cx="5638800" cy="4648200"/>
          </a:xfrm>
        </p:spPr>
        <p:txBody>
          <a:bodyPr/>
          <a:lstStyle/>
          <a:p>
            <a:pPr>
              <a:lnSpc>
                <a:spcPct val="90000"/>
              </a:lnSpc>
            </a:pPr>
            <a:r>
              <a:rPr lang="en-US" sz="2000" b="1" dirty="0">
                <a:solidFill>
                  <a:srgbClr val="FF0000"/>
                </a:solidFill>
              </a:rPr>
              <a:t>Logical Data Independence: </a:t>
            </a:r>
          </a:p>
          <a:p>
            <a:pPr lvl="1">
              <a:lnSpc>
                <a:spcPct val="90000"/>
              </a:lnSpc>
            </a:pPr>
            <a:r>
              <a:rPr lang="en-US" sz="2000" dirty="0">
                <a:solidFill>
                  <a:srgbClr val="01247D"/>
                </a:solidFill>
              </a:rPr>
              <a:t>The capacity to change the conceptual schema without having to change the external schemas and their associated application programs.</a:t>
            </a:r>
          </a:p>
          <a:p>
            <a:pPr>
              <a:lnSpc>
                <a:spcPct val="90000"/>
              </a:lnSpc>
            </a:pPr>
            <a:r>
              <a:rPr lang="en-US" sz="2000" b="1" dirty="0">
                <a:solidFill>
                  <a:srgbClr val="FF0000"/>
                </a:solidFill>
              </a:rPr>
              <a:t>Physical Data Independence:</a:t>
            </a:r>
          </a:p>
          <a:p>
            <a:pPr lvl="1">
              <a:lnSpc>
                <a:spcPct val="90000"/>
              </a:lnSpc>
            </a:pPr>
            <a:r>
              <a:rPr lang="en-US" sz="2000" dirty="0">
                <a:solidFill>
                  <a:srgbClr val="01247D"/>
                </a:solidFill>
              </a:rPr>
              <a:t>The capacity to change the internal schema without having to change the conceptual schema.</a:t>
            </a:r>
          </a:p>
          <a:p>
            <a:pPr lvl="1">
              <a:lnSpc>
                <a:spcPct val="90000"/>
              </a:lnSpc>
            </a:pPr>
            <a:r>
              <a:rPr lang="en-US" sz="2000" dirty="0">
                <a:solidFill>
                  <a:srgbClr val="01247D"/>
                </a:solidFill>
              </a:rPr>
              <a:t>For example, the internal schema may be changed when certain file structures are reorganized or new indexes are created to improve database performance</a:t>
            </a:r>
          </a:p>
        </p:txBody>
      </p:sp>
      <p:pic>
        <p:nvPicPr>
          <p:cNvPr id="4" name="Picture 4" descr="fig02_02"/>
          <p:cNvPicPr>
            <a:picLocks noChangeAspect="1" noChangeArrowheads="1"/>
          </p:cNvPicPr>
          <p:nvPr/>
        </p:nvPicPr>
        <p:blipFill>
          <a:blip r:embed="rId3" cstate="print"/>
          <a:srcRect/>
          <a:stretch>
            <a:fillRect/>
          </a:stretch>
        </p:blipFill>
        <p:spPr bwMode="auto">
          <a:xfrm>
            <a:off x="5936853" y="1295400"/>
            <a:ext cx="3435747" cy="4486275"/>
          </a:xfrm>
          <a:prstGeom prst="rect">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8" name="Rectangle 4"/>
          <p:cNvSpPr>
            <a:spLocks noGrp="1" noChangeArrowheads="1"/>
          </p:cNvSpPr>
          <p:nvPr>
            <p:ph type="title"/>
          </p:nvPr>
        </p:nvSpPr>
        <p:spPr>
          <a:xfrm>
            <a:off x="1143000" y="0"/>
            <a:ext cx="7772400" cy="1143000"/>
          </a:xfrm>
        </p:spPr>
        <p:txBody>
          <a:bodyPr/>
          <a:lstStyle/>
          <a:p>
            <a:r>
              <a:rPr lang="en-US" dirty="0"/>
              <a:t>Data Independence (continued)</a:t>
            </a:r>
          </a:p>
        </p:txBody>
      </p:sp>
      <p:sp>
        <p:nvSpPr>
          <p:cNvPr id="600069" name="Rectangle 5"/>
          <p:cNvSpPr>
            <a:spLocks noGrp="1" noChangeArrowheads="1"/>
          </p:cNvSpPr>
          <p:nvPr>
            <p:ph type="body" idx="1"/>
          </p:nvPr>
        </p:nvSpPr>
        <p:spPr/>
        <p:txBody>
          <a:bodyPr/>
          <a:lstStyle/>
          <a:p>
            <a:r>
              <a:rPr lang="en-US" sz="2400" dirty="0"/>
              <a:t>When a schema at a lower level is changed, only the </a:t>
            </a:r>
            <a:r>
              <a:rPr lang="en-US" sz="2400" b="1" dirty="0"/>
              <a:t>mappings</a:t>
            </a:r>
            <a:r>
              <a:rPr lang="en-US" sz="2400" dirty="0"/>
              <a:t> between this schema and higher-level schemas need to be changed in a DBMS that fully supports data independence.</a:t>
            </a:r>
          </a:p>
          <a:p>
            <a:r>
              <a:rPr lang="en-US" sz="2400" dirty="0"/>
              <a:t>The higher-level schemas themselves are </a:t>
            </a:r>
            <a:r>
              <a:rPr lang="en-US" sz="2400" b="1" dirty="0"/>
              <a:t>unchanged</a:t>
            </a:r>
            <a:r>
              <a:rPr lang="en-US" sz="2400" dirty="0"/>
              <a:t>.</a:t>
            </a:r>
          </a:p>
          <a:p>
            <a:pPr lvl="1"/>
            <a:r>
              <a:rPr lang="en-US" sz="2400" dirty="0"/>
              <a:t>Hence, the application programs need not be changed since they refer to the external schemas.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4"/>
          <p:cNvSpPr>
            <a:spLocks noGrp="1" noChangeArrowheads="1"/>
          </p:cNvSpPr>
          <p:nvPr>
            <p:ph type="title"/>
          </p:nvPr>
        </p:nvSpPr>
        <p:spPr>
          <a:xfrm>
            <a:off x="1143000" y="0"/>
            <a:ext cx="7772400" cy="1143000"/>
          </a:xfrm>
        </p:spPr>
        <p:txBody>
          <a:bodyPr/>
          <a:lstStyle/>
          <a:p>
            <a:r>
              <a:rPr lang="en-US" dirty="0"/>
              <a:t>DBMS Languages</a:t>
            </a:r>
          </a:p>
        </p:txBody>
      </p:sp>
      <p:sp>
        <p:nvSpPr>
          <p:cNvPr id="655365" name="Rectangle 5"/>
          <p:cNvSpPr>
            <a:spLocks noGrp="1" noChangeArrowheads="1"/>
          </p:cNvSpPr>
          <p:nvPr>
            <p:ph type="body" idx="1"/>
          </p:nvPr>
        </p:nvSpPr>
        <p:spPr/>
        <p:txBody>
          <a:bodyPr/>
          <a:lstStyle/>
          <a:p>
            <a:r>
              <a:rPr lang="en-US" dirty="0"/>
              <a:t>Data Definition Language (DDL)</a:t>
            </a:r>
          </a:p>
          <a:p>
            <a:r>
              <a:rPr lang="en-US" dirty="0"/>
              <a:t>Data Manipulation Language (DML)</a:t>
            </a:r>
          </a:p>
          <a:p>
            <a:pPr lvl="1"/>
            <a:r>
              <a:rPr lang="en-US" dirty="0"/>
              <a:t>High-Level or Non-procedural Languages: These include the relational language SQL</a:t>
            </a:r>
          </a:p>
          <a:p>
            <a:pPr lvl="2"/>
            <a:r>
              <a:rPr lang="en-US" dirty="0"/>
              <a:t>May be used in a standalone way or may be embedded in a programming language</a:t>
            </a:r>
          </a:p>
          <a:p>
            <a:pPr lvl="1"/>
            <a:r>
              <a:rPr lang="en-US" dirty="0"/>
              <a:t>Low Level or Procedural Languages:</a:t>
            </a:r>
          </a:p>
          <a:p>
            <a:pPr lvl="2"/>
            <a:r>
              <a:rPr lang="en-US" dirty="0"/>
              <a:t>These must be embedded in a programming language</a:t>
            </a:r>
          </a:p>
          <a:p>
            <a:endParaRPr lang="en-US" dirty="0"/>
          </a:p>
          <a:p>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Rectangle 4"/>
          <p:cNvSpPr>
            <a:spLocks noGrp="1" noChangeArrowheads="1"/>
          </p:cNvSpPr>
          <p:nvPr>
            <p:ph type="title"/>
          </p:nvPr>
        </p:nvSpPr>
        <p:spPr>
          <a:xfrm>
            <a:off x="1066800" y="228600"/>
            <a:ext cx="7772400" cy="1143000"/>
          </a:xfrm>
        </p:spPr>
        <p:txBody>
          <a:bodyPr/>
          <a:lstStyle/>
          <a:p>
            <a:r>
              <a:rPr lang="en-US" dirty="0"/>
              <a:t>DBMS Languages</a:t>
            </a:r>
          </a:p>
        </p:txBody>
      </p:sp>
      <p:sp>
        <p:nvSpPr>
          <p:cNvPr id="602117" name="Rectangle 5"/>
          <p:cNvSpPr>
            <a:spLocks noGrp="1" noChangeArrowheads="1"/>
          </p:cNvSpPr>
          <p:nvPr>
            <p:ph type="body" idx="1"/>
          </p:nvPr>
        </p:nvSpPr>
        <p:spPr>
          <a:xfrm>
            <a:off x="304800" y="1295400"/>
            <a:ext cx="9296400" cy="4876800"/>
          </a:xfrm>
        </p:spPr>
        <p:txBody>
          <a:bodyPr/>
          <a:lstStyle/>
          <a:p>
            <a:pPr>
              <a:lnSpc>
                <a:spcPct val="90000"/>
              </a:lnSpc>
            </a:pPr>
            <a:r>
              <a:rPr lang="en-US" b="1" dirty="0"/>
              <a:t>Data Definition Language (DDL): </a:t>
            </a:r>
          </a:p>
          <a:p>
            <a:pPr lvl="1">
              <a:lnSpc>
                <a:spcPct val="90000"/>
              </a:lnSpc>
            </a:pPr>
            <a:r>
              <a:rPr lang="en-US" dirty="0"/>
              <a:t>Used by the DBA and database designers to specify the conceptual schema of a database.</a:t>
            </a:r>
          </a:p>
          <a:p>
            <a:pPr lvl="1">
              <a:lnSpc>
                <a:spcPct val="90000"/>
              </a:lnSpc>
            </a:pPr>
            <a:r>
              <a:rPr lang="en-US" dirty="0"/>
              <a:t>In many DBMSs, the DDL is also used to define internal and external schemas (views).</a:t>
            </a:r>
          </a:p>
          <a:p>
            <a:pPr lvl="1">
              <a:lnSpc>
                <a:spcPct val="90000"/>
              </a:lnSpc>
            </a:pPr>
            <a:r>
              <a:rPr lang="en-US" dirty="0"/>
              <a:t>In some DBMSs, separate </a:t>
            </a:r>
            <a:r>
              <a:rPr lang="en-US" b="1" dirty="0"/>
              <a:t>storage definition language (SDL) </a:t>
            </a:r>
            <a:r>
              <a:rPr lang="en-US" dirty="0"/>
              <a:t>and</a:t>
            </a:r>
            <a:r>
              <a:rPr lang="en-US" b="1" dirty="0"/>
              <a:t> view definition language (VDL)</a:t>
            </a:r>
            <a:r>
              <a:rPr lang="en-US" dirty="0"/>
              <a:t> are used to define internal and external schemas.</a:t>
            </a:r>
          </a:p>
          <a:p>
            <a:pPr lvl="2">
              <a:lnSpc>
                <a:spcPct val="90000"/>
              </a:lnSpc>
            </a:pPr>
            <a:r>
              <a:rPr lang="en-US" dirty="0"/>
              <a:t>SDL is typically realized via DBMS commands provided to the DBA and database designers</a:t>
            </a:r>
          </a:p>
          <a:p>
            <a:pPr>
              <a:lnSpc>
                <a:spcPct val="90000"/>
              </a:lnSpc>
            </a:pP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4" name="Rectangle 4"/>
          <p:cNvSpPr>
            <a:spLocks noGrp="1" noChangeArrowheads="1"/>
          </p:cNvSpPr>
          <p:nvPr>
            <p:ph type="title"/>
          </p:nvPr>
        </p:nvSpPr>
        <p:spPr>
          <a:xfrm>
            <a:off x="1295400" y="0"/>
            <a:ext cx="7772400" cy="1143000"/>
          </a:xfrm>
        </p:spPr>
        <p:txBody>
          <a:bodyPr/>
          <a:lstStyle/>
          <a:p>
            <a:r>
              <a:rPr lang="en-US" dirty="0"/>
              <a:t>DBMS Languages</a:t>
            </a:r>
          </a:p>
        </p:txBody>
      </p:sp>
      <p:sp>
        <p:nvSpPr>
          <p:cNvPr id="604165" name="Rectangle 5"/>
          <p:cNvSpPr>
            <a:spLocks noGrp="1" noChangeArrowheads="1"/>
          </p:cNvSpPr>
          <p:nvPr>
            <p:ph type="body" idx="1"/>
          </p:nvPr>
        </p:nvSpPr>
        <p:spPr>
          <a:xfrm>
            <a:off x="304800" y="1295400"/>
            <a:ext cx="8991600" cy="5105400"/>
          </a:xfrm>
        </p:spPr>
        <p:txBody>
          <a:bodyPr/>
          <a:lstStyle/>
          <a:p>
            <a:r>
              <a:rPr lang="en-US" b="1" dirty="0"/>
              <a:t>Data Manipulation Language (DML):</a:t>
            </a:r>
            <a:endParaRPr lang="en-US" dirty="0"/>
          </a:p>
          <a:p>
            <a:pPr lvl="1"/>
            <a:r>
              <a:rPr lang="en-US" dirty="0"/>
              <a:t>Used to specify database retrievals and updates</a:t>
            </a:r>
          </a:p>
          <a:p>
            <a:pPr lvl="1"/>
            <a:r>
              <a:rPr lang="en-US" dirty="0"/>
              <a:t>DML commands (data sublanguage) can be </a:t>
            </a:r>
            <a:r>
              <a:rPr lang="en-US" i="1" dirty="0"/>
              <a:t>embedded</a:t>
            </a:r>
            <a:r>
              <a:rPr lang="en-US" dirty="0"/>
              <a:t> in a general-purpose programming language (host language), such as COBOL, C, C++, or Java.</a:t>
            </a:r>
          </a:p>
          <a:p>
            <a:pPr lvl="2"/>
            <a:r>
              <a:rPr lang="en-US" dirty="0"/>
              <a:t>A library of functions can also be provided to access the DBMS from a programming language</a:t>
            </a:r>
          </a:p>
          <a:p>
            <a:pPr lvl="1"/>
            <a:r>
              <a:rPr lang="en-US" dirty="0"/>
              <a:t>Alternatively, stand-alone DML commands can be applied directly (called a </a:t>
            </a:r>
            <a:r>
              <a:rPr lang="en-US" i="1" dirty="0"/>
              <a:t>query language</a:t>
            </a:r>
            <a:r>
              <a:rPr lang="en-US" dirty="0"/>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US" smtClean="0"/>
              <a:t>Introduction</a:t>
            </a:r>
            <a:endParaRPr lang="en-US"/>
          </a:p>
        </p:txBody>
      </p:sp>
      <p:graphicFrame>
        <p:nvGraphicFramePr>
          <p:cNvPr id="6" name="Table 5"/>
          <p:cNvGraphicFramePr>
            <a:graphicFrameLocks noGrp="1"/>
          </p:cNvGraphicFramePr>
          <p:nvPr/>
        </p:nvGraphicFramePr>
        <p:xfrm>
          <a:off x="380996" y="1447805"/>
          <a:ext cx="8915403" cy="4584301"/>
        </p:xfrm>
        <a:graphic>
          <a:graphicData uri="http://schemas.openxmlformats.org/drawingml/2006/table">
            <a:tbl>
              <a:tblPr/>
              <a:tblGrid>
                <a:gridCol w="662351"/>
                <a:gridCol w="948367"/>
                <a:gridCol w="1795122"/>
                <a:gridCol w="707512"/>
                <a:gridCol w="752672"/>
                <a:gridCol w="767726"/>
                <a:gridCol w="767726"/>
                <a:gridCol w="572032"/>
                <a:gridCol w="602139"/>
                <a:gridCol w="617191"/>
                <a:gridCol w="722565"/>
              </a:tblGrid>
              <a:tr h="304795">
                <a:tc>
                  <a:txBody>
                    <a:bodyPr/>
                    <a:lstStyle/>
                    <a:p>
                      <a:pPr algn="ctr" fontAlgn="ctr"/>
                      <a:r>
                        <a:rPr lang="en-US" sz="1300" b="0" i="0" u="none" strike="noStrike" dirty="0">
                          <a:latin typeface="Times New Roman"/>
                        </a:rPr>
                        <a:t>1</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03MCMB01</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xxxxxxx</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11</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80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dirty="0">
                          <a:latin typeface="Times New Roman"/>
                        </a:rPr>
                        <a:t>2</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latin typeface="Times New Roman"/>
                        </a:rPr>
                        <a:t>03MCMB02</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Xxxx</a:t>
                      </a:r>
                      <a:r>
                        <a:rPr lang="en-US" sz="1300" b="0" i="0" u="none" strike="noStrike" dirty="0" smtClean="0">
                          <a:latin typeface="Times New Roman"/>
                        </a:rPr>
                        <a:t> </a:t>
                      </a:r>
                      <a:r>
                        <a:rPr lang="en-US" sz="1300" b="0" i="0" u="none" strike="noStrike" dirty="0" err="1" smtClean="0">
                          <a:latin typeface="Times New Roman"/>
                        </a:rPr>
                        <a:t>xxxxxx</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84.5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3</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latin typeface="Times New Roman"/>
                        </a:rPr>
                        <a:t>03MCMB03</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xxxxxxxx</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4</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latin typeface="Times New Roman"/>
                        </a:rPr>
                        <a:t>03MCMB04</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qqqqqqqqqqq</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50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dirty="0">
                          <a:latin typeface="Times New Roman"/>
                        </a:rPr>
                        <a:t>5</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03MCMB05</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vvvvvvvvvvvvv</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6</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03MCMB06</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dddddddddd</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9.5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33</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7</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latin typeface="Times New Roman"/>
                        </a:rPr>
                        <a:t>03MCMB07</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ffffffffffffffff</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82.5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8</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03MCMB08</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gggggggggggggggg</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80.5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9</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03MCMB09</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Kkkk</a:t>
                      </a:r>
                      <a:r>
                        <a:rPr lang="en-US" sz="1300" b="0" i="0" u="none" strike="noStrike" dirty="0" smtClean="0">
                          <a:latin typeface="Times New Roman"/>
                        </a:rPr>
                        <a:t> </a:t>
                      </a:r>
                      <a:r>
                        <a:rPr lang="en-US" sz="1300" b="0" i="0" u="none" strike="noStrike" dirty="0" err="1" smtClean="0">
                          <a:latin typeface="Times New Roman"/>
                        </a:rPr>
                        <a:t>kkkkk</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2.5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32</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10</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03MCMB10</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llllllllllllll</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31</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61</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C</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11</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03MCMB11</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lllkkkkkkkkkkjjjjjjjjjjj</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30.5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67.5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C</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12</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03MCMB12</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ggggggg</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13</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03MCMB13</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ttttttttttttttt</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34.5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14</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03MCMB14</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P.ppppppppppppp</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34.5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42</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15</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03MCMB15</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A.Vvvvvvvvvvvvv</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42.5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16</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03MCMB16</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K.Sasasasasa</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19.5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41</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17</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03MCMB17</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Ggggggggggggg</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16.5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35.5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42.5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18</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03MCMB18</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Didddddddd</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10</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37.5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84.5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A</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19</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03MCMB19</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Vssssssssssss</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10.5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34</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42.5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20</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03MCMB20</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Mmmmmmmmmmm</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13</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18</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33</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36</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69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C</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21</a:t>
                      </a:r>
                    </a:p>
                  </a:txBody>
                  <a:tcPr marL="5666" marR="5666" marT="56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03MCMB21</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Yrrrrrrrrrrrrr</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9</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16.5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40.5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73.5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B</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59">
                <a:tc>
                  <a:txBody>
                    <a:bodyPr/>
                    <a:lstStyle/>
                    <a:p>
                      <a:pPr algn="ctr" fontAlgn="ctr"/>
                      <a:r>
                        <a:rPr lang="en-US" sz="1300" b="0" i="0" u="none" strike="noStrike">
                          <a:latin typeface="Times New Roman"/>
                        </a:rPr>
                        <a:t>22</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latin typeface="Times New Roman"/>
                        </a:rPr>
                        <a:t>02MCMB08</a:t>
                      </a: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err="1" smtClean="0">
                          <a:latin typeface="Times New Roman"/>
                        </a:rPr>
                        <a:t>Nnnnnnnnnnnnnn</a:t>
                      </a:r>
                      <a:r>
                        <a:rPr lang="en-US" sz="1300" b="0" i="0" u="none" strike="noStrike" dirty="0" smtClean="0">
                          <a:latin typeface="Times New Roman"/>
                        </a:rPr>
                        <a:t>  </a:t>
                      </a:r>
                      <a:r>
                        <a:rPr lang="en-US" sz="1300" b="0" i="0" u="none" strike="noStrike" dirty="0" err="1" smtClean="0">
                          <a:latin typeface="Times New Roman"/>
                        </a:rPr>
                        <a:t>mnn</a:t>
                      </a:r>
                      <a:endParaRPr lang="en-US" sz="1300" b="0" i="0" u="none" strike="noStrike" dirty="0">
                        <a:latin typeface="Times New Roman"/>
                      </a:endParaRPr>
                    </a:p>
                  </a:txBody>
                  <a:tcPr marL="67995"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3.5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7</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15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latin typeface="Times New Roman"/>
                        </a:rPr>
                        <a:t>AB</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a:latin typeface="Times New Roman"/>
                        </a:rPr>
                        <a:t>22</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40.5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300" b="0" i="0" u="none" strike="noStrike" dirty="0">
                          <a:latin typeface="Times New Roman"/>
                        </a:rPr>
                        <a:t>62.5</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latin typeface="Times New Roman"/>
                        </a:rPr>
                        <a:t>C</a:t>
                      </a:r>
                    </a:p>
                  </a:txBody>
                  <a:tcPr marL="5666" marR="5666" marT="56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381000" y="990600"/>
          <a:ext cx="8915400" cy="446723"/>
        </p:xfrm>
        <a:graphic>
          <a:graphicData uri="http://schemas.openxmlformats.org/drawingml/2006/table">
            <a:tbl>
              <a:tblPr/>
              <a:tblGrid>
                <a:gridCol w="662350"/>
                <a:gridCol w="948367"/>
                <a:gridCol w="1795123"/>
                <a:gridCol w="707512"/>
                <a:gridCol w="752672"/>
                <a:gridCol w="767726"/>
                <a:gridCol w="767726"/>
                <a:gridCol w="572031"/>
                <a:gridCol w="602138"/>
                <a:gridCol w="617190"/>
                <a:gridCol w="722565"/>
              </a:tblGrid>
              <a:tr h="76200">
                <a:tc rowSpan="2">
                  <a:txBody>
                    <a:bodyPr/>
                    <a:lstStyle/>
                    <a:p>
                      <a:pPr algn="ctr" fontAlgn="ctr"/>
                      <a:r>
                        <a:rPr lang="en-US" sz="900" b="1" i="0" u="none" strike="noStrike" dirty="0">
                          <a:latin typeface="Times New Roman"/>
                        </a:rPr>
                        <a:t>Sl. No.</a:t>
                      </a:r>
                    </a:p>
                  </a:txBody>
                  <a:tcPr marL="8845" marR="8845" marT="884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rowSpan="2">
                  <a:txBody>
                    <a:bodyPr/>
                    <a:lstStyle/>
                    <a:p>
                      <a:pPr algn="ctr" fontAlgn="ctr"/>
                      <a:r>
                        <a:rPr lang="en-US" sz="900" b="1" i="0" u="none" strike="noStrike" dirty="0" smtClean="0">
                          <a:latin typeface="Times New Roman"/>
                        </a:rPr>
                        <a:t>Student ID</a:t>
                      </a:r>
                      <a:endParaRPr lang="en-US" sz="900" b="1" i="0" u="none" strike="noStrike" dirty="0">
                        <a:latin typeface="Times New Roman"/>
                      </a:endParaRPr>
                    </a:p>
                  </a:txBody>
                  <a:tcPr marL="8845" marR="8845" marT="8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65000"/>
                      </a:schemeClr>
                    </a:solidFill>
                  </a:tcPr>
                </a:tc>
                <a:tc rowSpan="2">
                  <a:txBody>
                    <a:bodyPr/>
                    <a:lstStyle/>
                    <a:p>
                      <a:pPr algn="ctr" fontAlgn="ctr"/>
                      <a:r>
                        <a:rPr lang="en-US" sz="900" b="1" i="0" u="none" strike="noStrike" dirty="0" smtClean="0">
                          <a:latin typeface="Times New Roman"/>
                        </a:rPr>
                        <a:t>Student Name</a:t>
                      </a:r>
                      <a:endParaRPr lang="en-US" sz="900" b="1" i="0" u="none" strike="noStrike" dirty="0">
                        <a:latin typeface="Times New Roman"/>
                      </a:endParaRPr>
                    </a:p>
                  </a:txBody>
                  <a:tcPr marL="8845" marR="8845" marT="8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gridSpan="4">
                  <a:txBody>
                    <a:bodyPr/>
                    <a:lstStyle/>
                    <a:p>
                      <a:pPr algn="ctr" fontAlgn="b"/>
                      <a:endParaRPr lang="en-US" sz="900" b="1" i="0" u="none" strike="noStrike" dirty="0">
                        <a:latin typeface="Times New Roman"/>
                      </a:endParaRP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latin typeface="Times New Roman"/>
                        </a:rPr>
                        <a:t> </a:t>
                      </a: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rowSpan="2">
                  <a:txBody>
                    <a:bodyPr/>
                    <a:lstStyle/>
                    <a:p>
                      <a:pPr algn="ctr" fontAlgn="ctr"/>
                      <a:r>
                        <a:rPr lang="en-US" sz="900" b="1" i="0" u="none" strike="noStrike">
                          <a:latin typeface="Times New Roman"/>
                        </a:rPr>
                        <a:t>Major Marks</a:t>
                      </a:r>
                      <a:br>
                        <a:rPr lang="en-US" sz="900" b="1" i="0" u="none" strike="noStrike">
                          <a:latin typeface="Times New Roman"/>
                        </a:rPr>
                      </a:br>
                      <a:r>
                        <a:rPr lang="en-US" sz="900" b="1" i="0" u="none" strike="noStrike">
                          <a:latin typeface="Times New Roman"/>
                        </a:rPr>
                        <a:t>(  60  )</a:t>
                      </a:r>
                    </a:p>
                  </a:txBody>
                  <a:tcPr marL="8845" marR="8845" marT="8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rowSpan="2">
                  <a:txBody>
                    <a:bodyPr/>
                    <a:lstStyle/>
                    <a:p>
                      <a:pPr algn="ctr" fontAlgn="ctr"/>
                      <a:r>
                        <a:rPr lang="en-US" sz="900" b="1" i="0" u="none" strike="noStrike">
                          <a:latin typeface="Times New Roman"/>
                        </a:rPr>
                        <a:t>Total</a:t>
                      </a:r>
                    </a:p>
                  </a:txBody>
                  <a:tcPr marL="8845" marR="8845" marT="8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rowSpan="2">
                  <a:txBody>
                    <a:bodyPr/>
                    <a:lstStyle/>
                    <a:p>
                      <a:pPr algn="ctr" fontAlgn="ctr"/>
                      <a:r>
                        <a:rPr lang="en-US" sz="900" b="1" i="0" u="none" strike="noStrike">
                          <a:latin typeface="Times New Roman"/>
                        </a:rPr>
                        <a:t>Final Grade</a:t>
                      </a:r>
                    </a:p>
                  </a:txBody>
                  <a:tcPr marL="8845" marR="8845" marT="8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r>
              <a:tr h="30071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b="1" i="0" u="none" strike="noStrike" dirty="0">
                          <a:latin typeface="Times New Roman"/>
                        </a:rPr>
                        <a:t>Unit-I</a:t>
                      </a:r>
                      <a:br>
                        <a:rPr lang="en-US" sz="900" b="1" i="0" u="none" strike="noStrike" dirty="0">
                          <a:latin typeface="Times New Roman"/>
                        </a:rPr>
                      </a:br>
                      <a:r>
                        <a:rPr lang="en-US" sz="900" b="1" i="0" u="none" strike="noStrike" dirty="0">
                          <a:latin typeface="Times New Roman"/>
                        </a:rPr>
                        <a:t>(   20     )</a:t>
                      </a: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US" sz="900" b="1" i="0" u="none" strike="noStrike" dirty="0">
                          <a:latin typeface="Times New Roman"/>
                        </a:rPr>
                        <a:t>Unit-II</a:t>
                      </a:r>
                      <a:br>
                        <a:rPr lang="en-US" sz="900" b="1" i="0" u="none" strike="noStrike" dirty="0">
                          <a:latin typeface="Times New Roman"/>
                        </a:rPr>
                      </a:br>
                      <a:r>
                        <a:rPr lang="en-US" sz="900" b="1" i="0" u="none" strike="noStrike" dirty="0">
                          <a:latin typeface="Times New Roman"/>
                        </a:rPr>
                        <a:t>(    20     )</a:t>
                      </a: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65000"/>
                      </a:schemeClr>
                    </a:solidFill>
                  </a:tcPr>
                </a:tc>
                <a:tc>
                  <a:txBody>
                    <a:bodyPr/>
                    <a:lstStyle/>
                    <a:p>
                      <a:pPr algn="ctr" fontAlgn="b"/>
                      <a:r>
                        <a:rPr lang="en-US" sz="900" b="1" i="0" u="none" strike="noStrike" dirty="0">
                          <a:latin typeface="Times New Roman"/>
                        </a:rPr>
                        <a:t>Unit-III</a:t>
                      </a:r>
                      <a:br>
                        <a:rPr lang="en-US" sz="900" b="1" i="0" u="none" strike="noStrike" dirty="0">
                          <a:latin typeface="Times New Roman"/>
                        </a:rPr>
                      </a:br>
                      <a:r>
                        <a:rPr lang="en-US" sz="900" b="1" i="0" u="none" strike="noStrike" dirty="0">
                          <a:latin typeface="Times New Roman"/>
                        </a:rPr>
                        <a:t>(   20     )</a:t>
                      </a: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65000"/>
                      </a:schemeClr>
                    </a:solidFill>
                  </a:tcPr>
                </a:tc>
                <a:tc>
                  <a:txBody>
                    <a:bodyPr/>
                    <a:lstStyle/>
                    <a:p>
                      <a:pPr algn="ctr" fontAlgn="b"/>
                      <a:r>
                        <a:rPr lang="en-US" sz="900" b="1" i="0" u="none" strike="noStrike" dirty="0">
                          <a:latin typeface="Times New Roman"/>
                        </a:rPr>
                        <a:t>Unit-IV</a:t>
                      </a:r>
                      <a:br>
                        <a:rPr lang="en-US" sz="900" b="1" i="0" u="none" strike="noStrike" dirty="0">
                          <a:latin typeface="Times New Roman"/>
                        </a:rPr>
                      </a:br>
                      <a:r>
                        <a:rPr lang="en-US" sz="900" b="1" i="0" u="none" strike="noStrike" dirty="0">
                          <a:latin typeface="Times New Roman"/>
                        </a:rPr>
                        <a:t>(    20     )</a:t>
                      </a: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65000"/>
                      </a:schemeClr>
                    </a:solidFill>
                  </a:tcPr>
                </a:tc>
                <a:tc>
                  <a:txBody>
                    <a:bodyPr/>
                    <a:lstStyle/>
                    <a:p>
                      <a:pPr algn="l" fontAlgn="b"/>
                      <a:r>
                        <a:rPr lang="en-US" sz="900" b="1" i="0" u="none" strike="noStrike" dirty="0">
                          <a:latin typeface="Times New Roman"/>
                        </a:rPr>
                        <a:t>Best 2</a:t>
                      </a:r>
                      <a:br>
                        <a:rPr lang="en-US" sz="900" b="1" i="0" u="none" strike="noStrike" dirty="0">
                          <a:latin typeface="Times New Roman"/>
                        </a:rPr>
                      </a:br>
                      <a:r>
                        <a:rPr lang="en-US" sz="900" b="1" i="0" u="none" strike="noStrike" dirty="0">
                          <a:latin typeface="Times New Roman"/>
                        </a:rPr>
                        <a:t>(   40   )</a:t>
                      </a:r>
                    </a:p>
                  </a:txBody>
                  <a:tcPr marL="8845" marR="8845" marT="88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6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2" name="Rectangle 4"/>
          <p:cNvSpPr>
            <a:spLocks noGrp="1" noChangeArrowheads="1"/>
          </p:cNvSpPr>
          <p:nvPr>
            <p:ph type="title"/>
          </p:nvPr>
        </p:nvSpPr>
        <p:spPr>
          <a:xfrm>
            <a:off x="1219200" y="0"/>
            <a:ext cx="7772400" cy="1143000"/>
          </a:xfrm>
        </p:spPr>
        <p:txBody>
          <a:bodyPr/>
          <a:lstStyle/>
          <a:p>
            <a:r>
              <a:rPr lang="en-US" dirty="0"/>
              <a:t>Types of DML</a:t>
            </a:r>
          </a:p>
        </p:txBody>
      </p:sp>
      <p:sp>
        <p:nvSpPr>
          <p:cNvPr id="606213" name="Rectangle 5"/>
          <p:cNvSpPr>
            <a:spLocks noGrp="1" noChangeArrowheads="1"/>
          </p:cNvSpPr>
          <p:nvPr>
            <p:ph type="body" idx="1"/>
          </p:nvPr>
        </p:nvSpPr>
        <p:spPr>
          <a:xfrm>
            <a:off x="457200" y="1295400"/>
            <a:ext cx="8839200" cy="4800600"/>
          </a:xfrm>
        </p:spPr>
        <p:txBody>
          <a:bodyPr/>
          <a:lstStyle/>
          <a:p>
            <a:r>
              <a:rPr lang="en-US" b="1" dirty="0"/>
              <a:t>High Level or Non-procedural Language:</a:t>
            </a:r>
          </a:p>
          <a:p>
            <a:pPr lvl="1"/>
            <a:r>
              <a:rPr lang="en-US" dirty="0"/>
              <a:t>For example, the SQL relational language</a:t>
            </a:r>
          </a:p>
          <a:p>
            <a:pPr lvl="1"/>
            <a:r>
              <a:rPr lang="en-US" dirty="0"/>
              <a:t>Are “set”-oriented and specify </a:t>
            </a:r>
            <a:r>
              <a:rPr lang="en-US" dirty="0">
                <a:solidFill>
                  <a:srgbClr val="FF0066"/>
                </a:solidFill>
              </a:rPr>
              <a:t>what</a:t>
            </a:r>
            <a:r>
              <a:rPr lang="en-US" dirty="0"/>
              <a:t> data to retrieve rather than </a:t>
            </a:r>
            <a:r>
              <a:rPr lang="en-US" dirty="0">
                <a:solidFill>
                  <a:srgbClr val="FF0066"/>
                </a:solidFill>
              </a:rPr>
              <a:t>how</a:t>
            </a:r>
            <a:r>
              <a:rPr lang="en-US" dirty="0"/>
              <a:t> to retrieve it. </a:t>
            </a:r>
          </a:p>
          <a:p>
            <a:pPr lvl="1"/>
            <a:r>
              <a:rPr lang="en-US" dirty="0"/>
              <a:t>Also called </a:t>
            </a:r>
            <a:r>
              <a:rPr lang="en-US" b="1" dirty="0"/>
              <a:t>declarative</a:t>
            </a:r>
            <a:r>
              <a:rPr lang="en-US" dirty="0"/>
              <a:t> languages.</a:t>
            </a:r>
          </a:p>
          <a:p>
            <a:r>
              <a:rPr lang="en-US" b="1" dirty="0"/>
              <a:t>Low Level or Procedural Language:</a:t>
            </a:r>
          </a:p>
          <a:p>
            <a:pPr lvl="1"/>
            <a:r>
              <a:rPr lang="en-US" dirty="0"/>
              <a:t>Retrieve data one record-at-a-time; </a:t>
            </a:r>
          </a:p>
          <a:p>
            <a:pPr lvl="1"/>
            <a:r>
              <a:rPr lang="en-US" dirty="0"/>
              <a:t>Constructs such as looping are needed to retrieve multiple records, along with positioning pointers.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Grp="1" noChangeArrowheads="1"/>
          </p:cNvSpPr>
          <p:nvPr>
            <p:ph type="title"/>
          </p:nvPr>
        </p:nvSpPr>
        <p:spPr>
          <a:xfrm>
            <a:off x="1295400" y="0"/>
            <a:ext cx="7772400" cy="1143000"/>
          </a:xfrm>
        </p:spPr>
        <p:txBody>
          <a:bodyPr/>
          <a:lstStyle/>
          <a:p>
            <a:r>
              <a:rPr lang="en-US" dirty="0"/>
              <a:t>DBMS Interfaces</a:t>
            </a:r>
          </a:p>
        </p:txBody>
      </p:sp>
      <p:sp>
        <p:nvSpPr>
          <p:cNvPr id="608261" name="Rectangle 5"/>
          <p:cNvSpPr>
            <a:spLocks noGrp="1" noChangeArrowheads="1"/>
          </p:cNvSpPr>
          <p:nvPr>
            <p:ph type="body" idx="1"/>
          </p:nvPr>
        </p:nvSpPr>
        <p:spPr>
          <a:xfrm>
            <a:off x="304800" y="1295400"/>
            <a:ext cx="8991600" cy="4191000"/>
          </a:xfrm>
        </p:spPr>
        <p:txBody>
          <a:bodyPr/>
          <a:lstStyle/>
          <a:p>
            <a:r>
              <a:rPr lang="en-US" dirty="0"/>
              <a:t>Stand-alone query language interfaces</a:t>
            </a:r>
          </a:p>
          <a:p>
            <a:pPr lvl="1"/>
            <a:r>
              <a:rPr lang="en-US" dirty="0"/>
              <a:t>Example: Entering SQL queries at the DBMS interactive SQL interface (e.g. SQL*Plus in ORACLE)</a:t>
            </a:r>
          </a:p>
          <a:p>
            <a:r>
              <a:rPr lang="en-US" dirty="0"/>
              <a:t>Programmer interfaces for embedding DML in programming languages</a:t>
            </a:r>
          </a:p>
          <a:p>
            <a:r>
              <a:rPr lang="en-US" dirty="0"/>
              <a:t>User-friendly interfaces</a:t>
            </a:r>
          </a:p>
          <a:p>
            <a:pPr lvl="1"/>
            <a:r>
              <a:rPr lang="en-US" dirty="0"/>
              <a:t>Menu-based, forms-based, graphics-based, etc.</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2" name="Rectangle 4"/>
          <p:cNvSpPr>
            <a:spLocks noGrp="1" noChangeArrowheads="1"/>
          </p:cNvSpPr>
          <p:nvPr>
            <p:ph type="title"/>
          </p:nvPr>
        </p:nvSpPr>
        <p:spPr>
          <a:xfrm>
            <a:off x="1219200" y="0"/>
            <a:ext cx="7772400" cy="1143000"/>
          </a:xfrm>
        </p:spPr>
        <p:txBody>
          <a:bodyPr/>
          <a:lstStyle/>
          <a:p>
            <a:r>
              <a:rPr lang="en-US" sz="3200" dirty="0"/>
              <a:t>DBMS Programming Language Interfaces</a:t>
            </a:r>
          </a:p>
        </p:txBody>
      </p:sp>
      <p:sp>
        <p:nvSpPr>
          <p:cNvPr id="657413" name="Rectangle 5"/>
          <p:cNvSpPr>
            <a:spLocks noGrp="1" noChangeArrowheads="1"/>
          </p:cNvSpPr>
          <p:nvPr>
            <p:ph type="body" idx="1"/>
          </p:nvPr>
        </p:nvSpPr>
        <p:spPr>
          <a:xfrm>
            <a:off x="381000" y="1295400"/>
            <a:ext cx="8915400" cy="4876800"/>
          </a:xfrm>
        </p:spPr>
        <p:txBody>
          <a:bodyPr/>
          <a:lstStyle/>
          <a:p>
            <a:r>
              <a:rPr lang="en-US" dirty="0"/>
              <a:t>Programmer interfaces for embedding DML in a programming languages:</a:t>
            </a:r>
          </a:p>
          <a:p>
            <a:pPr lvl="1"/>
            <a:r>
              <a:rPr lang="en-US" b="1" dirty="0"/>
              <a:t>Embedded Approach</a:t>
            </a:r>
            <a:r>
              <a:rPr lang="en-US" dirty="0"/>
              <a:t>: </a:t>
            </a:r>
            <a:r>
              <a:rPr lang="en-US" dirty="0" err="1"/>
              <a:t>e.g</a:t>
            </a:r>
            <a:r>
              <a:rPr lang="en-US" dirty="0"/>
              <a:t> embedded SQL (for C, C++, etc.), SQLJ (for Java)</a:t>
            </a:r>
          </a:p>
          <a:p>
            <a:pPr lvl="1"/>
            <a:r>
              <a:rPr lang="en-US" b="1" dirty="0"/>
              <a:t>Procedure Call Approach</a:t>
            </a:r>
            <a:r>
              <a:rPr lang="en-US" dirty="0"/>
              <a:t>: e.g. JDBC for Java, ODBC for other programming languages</a:t>
            </a:r>
          </a:p>
          <a:p>
            <a:pPr lvl="1"/>
            <a:r>
              <a:rPr lang="en-US" b="1" dirty="0"/>
              <a:t>Database Programming Language Approach</a:t>
            </a:r>
            <a:r>
              <a:rPr lang="en-US" dirty="0"/>
              <a:t>: e.g. ORACLE has PL/SQL, a programming language based on SQL; language incorporates SQL and its data types as integral components</a:t>
            </a:r>
          </a:p>
          <a:p>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Rectangle 4"/>
          <p:cNvSpPr>
            <a:spLocks noGrp="1" noChangeArrowheads="1"/>
          </p:cNvSpPr>
          <p:nvPr>
            <p:ph type="title"/>
          </p:nvPr>
        </p:nvSpPr>
        <p:spPr>
          <a:xfrm>
            <a:off x="1219200" y="0"/>
            <a:ext cx="7772400" cy="1143000"/>
          </a:xfrm>
        </p:spPr>
        <p:txBody>
          <a:bodyPr/>
          <a:lstStyle/>
          <a:p>
            <a:r>
              <a:rPr lang="en-US" dirty="0"/>
              <a:t>User-Friendly DBMS Interfaces</a:t>
            </a:r>
          </a:p>
        </p:txBody>
      </p:sp>
      <p:sp>
        <p:nvSpPr>
          <p:cNvPr id="659461" name="Rectangle 5"/>
          <p:cNvSpPr>
            <a:spLocks noGrp="1" noChangeArrowheads="1"/>
          </p:cNvSpPr>
          <p:nvPr>
            <p:ph type="body" idx="1"/>
          </p:nvPr>
        </p:nvSpPr>
        <p:spPr>
          <a:xfrm>
            <a:off x="762000" y="1295400"/>
            <a:ext cx="8534400" cy="4876800"/>
          </a:xfrm>
        </p:spPr>
        <p:txBody>
          <a:bodyPr/>
          <a:lstStyle/>
          <a:p>
            <a:pPr>
              <a:buFont typeface="Wingdings" pitchFamily="2" charset="2"/>
              <a:buNone/>
            </a:pPr>
            <a:endParaRPr lang="en-US" dirty="0"/>
          </a:p>
          <a:p>
            <a:pPr lvl="1"/>
            <a:r>
              <a:rPr lang="en-US" dirty="0"/>
              <a:t>Menu-based, popular for browsing on the web</a:t>
            </a:r>
          </a:p>
          <a:p>
            <a:pPr lvl="1"/>
            <a:r>
              <a:rPr lang="en-US" dirty="0"/>
              <a:t>Forms-based, designed for naïve users</a:t>
            </a:r>
          </a:p>
          <a:p>
            <a:pPr lvl="1"/>
            <a:r>
              <a:rPr lang="en-US" dirty="0"/>
              <a:t>Graphics-based </a:t>
            </a:r>
          </a:p>
          <a:p>
            <a:pPr lvl="2"/>
            <a:r>
              <a:rPr lang="en-US" dirty="0"/>
              <a:t>(Point and Click, Drag and Drop, etc.)</a:t>
            </a:r>
          </a:p>
          <a:p>
            <a:pPr lvl="1"/>
            <a:r>
              <a:rPr lang="en-US" dirty="0"/>
              <a:t>Natural language: requests in written English</a:t>
            </a:r>
          </a:p>
          <a:p>
            <a:pPr lvl="1"/>
            <a:r>
              <a:rPr lang="en-US" dirty="0"/>
              <a:t>Combinations of the above:</a:t>
            </a:r>
          </a:p>
          <a:p>
            <a:pPr lvl="2"/>
            <a:r>
              <a:rPr lang="en-US" dirty="0"/>
              <a:t>For example, both menus and forms used extensively in Web database interfaces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8" name="Rectangle 4"/>
          <p:cNvSpPr>
            <a:spLocks noGrp="1" noChangeArrowheads="1"/>
          </p:cNvSpPr>
          <p:nvPr>
            <p:ph type="title"/>
          </p:nvPr>
        </p:nvSpPr>
        <p:spPr>
          <a:xfrm>
            <a:off x="1143000" y="152400"/>
            <a:ext cx="7772400" cy="1143000"/>
          </a:xfrm>
        </p:spPr>
        <p:txBody>
          <a:bodyPr/>
          <a:lstStyle/>
          <a:p>
            <a:r>
              <a:rPr lang="en-US" dirty="0"/>
              <a:t>Other DBMS Interfaces</a:t>
            </a:r>
          </a:p>
        </p:txBody>
      </p:sp>
      <p:sp>
        <p:nvSpPr>
          <p:cNvPr id="610309" name="Rectangle 5"/>
          <p:cNvSpPr>
            <a:spLocks noGrp="1" noChangeArrowheads="1"/>
          </p:cNvSpPr>
          <p:nvPr>
            <p:ph type="body" idx="1"/>
          </p:nvPr>
        </p:nvSpPr>
        <p:spPr>
          <a:xfrm>
            <a:off x="1219200" y="1752600"/>
            <a:ext cx="7772400" cy="4114800"/>
          </a:xfrm>
        </p:spPr>
        <p:txBody>
          <a:bodyPr/>
          <a:lstStyle/>
          <a:p>
            <a:pPr lvl="1"/>
            <a:r>
              <a:rPr lang="en-US" dirty="0"/>
              <a:t>Speech as Input and Output</a:t>
            </a:r>
          </a:p>
          <a:p>
            <a:pPr lvl="1"/>
            <a:r>
              <a:rPr lang="en-US" dirty="0"/>
              <a:t>Web Browser as an interface</a:t>
            </a:r>
          </a:p>
          <a:p>
            <a:pPr lvl="1"/>
            <a:r>
              <a:rPr lang="en-US" dirty="0"/>
              <a:t>Parametric interfaces, e.g., bank tellers using function keys.</a:t>
            </a:r>
          </a:p>
          <a:p>
            <a:pPr lvl="1"/>
            <a:r>
              <a:rPr lang="en-US" dirty="0"/>
              <a:t>Interfaces for the DBA:</a:t>
            </a:r>
          </a:p>
          <a:p>
            <a:pPr lvl="2"/>
            <a:r>
              <a:rPr lang="en-US" dirty="0"/>
              <a:t>Creating user accounts, granting authorizations</a:t>
            </a:r>
          </a:p>
          <a:p>
            <a:pPr lvl="2"/>
            <a:r>
              <a:rPr lang="en-US" dirty="0"/>
              <a:t>Setting system parameters</a:t>
            </a:r>
          </a:p>
          <a:p>
            <a:pPr lvl="2"/>
            <a:r>
              <a:rPr lang="en-US" dirty="0"/>
              <a:t>Changing schemas or access paths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Rectangle 4"/>
          <p:cNvSpPr>
            <a:spLocks noGrp="1" noChangeArrowheads="1"/>
          </p:cNvSpPr>
          <p:nvPr>
            <p:ph type="title"/>
          </p:nvPr>
        </p:nvSpPr>
        <p:spPr>
          <a:xfrm>
            <a:off x="1143000" y="0"/>
            <a:ext cx="7772400" cy="1143000"/>
          </a:xfrm>
        </p:spPr>
        <p:txBody>
          <a:bodyPr/>
          <a:lstStyle/>
          <a:p>
            <a:r>
              <a:rPr lang="en-US" dirty="0"/>
              <a:t>Database System Utilities</a:t>
            </a:r>
          </a:p>
        </p:txBody>
      </p:sp>
      <p:sp>
        <p:nvSpPr>
          <p:cNvPr id="612357" name="Rectangle 5"/>
          <p:cNvSpPr>
            <a:spLocks noGrp="1" noChangeArrowheads="1"/>
          </p:cNvSpPr>
          <p:nvPr>
            <p:ph type="body" idx="1"/>
          </p:nvPr>
        </p:nvSpPr>
        <p:spPr>
          <a:xfrm>
            <a:off x="762000" y="1295400"/>
            <a:ext cx="8534400" cy="4724400"/>
          </a:xfrm>
        </p:spPr>
        <p:txBody>
          <a:bodyPr/>
          <a:lstStyle/>
          <a:p>
            <a:r>
              <a:rPr lang="en-US" dirty="0"/>
              <a:t>To perform certain functions such as:</a:t>
            </a:r>
          </a:p>
          <a:p>
            <a:pPr lvl="1"/>
            <a:r>
              <a:rPr lang="en-US" dirty="0"/>
              <a:t>Loading data stored in files into a database. Includes data conversion tools.</a:t>
            </a:r>
          </a:p>
          <a:p>
            <a:pPr lvl="1"/>
            <a:r>
              <a:rPr lang="en-US" dirty="0"/>
              <a:t>Backing up the database periodically on tape.</a:t>
            </a:r>
          </a:p>
          <a:p>
            <a:pPr lvl="1"/>
            <a:r>
              <a:rPr lang="en-US" dirty="0"/>
              <a:t>Reorganizing database file structures.</a:t>
            </a:r>
          </a:p>
          <a:p>
            <a:pPr lvl="1"/>
            <a:r>
              <a:rPr lang="en-US" dirty="0"/>
              <a:t>Report generation utilities.</a:t>
            </a:r>
          </a:p>
          <a:p>
            <a:pPr lvl="1"/>
            <a:r>
              <a:rPr lang="en-US" dirty="0"/>
              <a:t>Performance monitoring utilities.</a:t>
            </a:r>
          </a:p>
          <a:p>
            <a:pPr lvl="1"/>
            <a:r>
              <a:rPr lang="en-US" dirty="0"/>
              <a:t>Other functions, such as sorting, user monitoring, data compression, etc.</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p:cNvSpPr>
            <a:spLocks noGrp="1" noChangeArrowheads="1"/>
          </p:cNvSpPr>
          <p:nvPr>
            <p:ph type="title"/>
          </p:nvPr>
        </p:nvSpPr>
        <p:spPr>
          <a:xfrm>
            <a:off x="1143000" y="0"/>
            <a:ext cx="7772400" cy="1143000"/>
          </a:xfrm>
        </p:spPr>
        <p:txBody>
          <a:bodyPr/>
          <a:lstStyle/>
          <a:p>
            <a:r>
              <a:rPr lang="en-US" dirty="0"/>
              <a:t>Other Tools</a:t>
            </a:r>
          </a:p>
        </p:txBody>
      </p:sp>
      <p:sp>
        <p:nvSpPr>
          <p:cNvPr id="614405" name="Rectangle 5"/>
          <p:cNvSpPr>
            <a:spLocks noGrp="1" noChangeArrowheads="1"/>
          </p:cNvSpPr>
          <p:nvPr>
            <p:ph type="body" idx="1"/>
          </p:nvPr>
        </p:nvSpPr>
        <p:spPr>
          <a:xfrm>
            <a:off x="1219200" y="1295400"/>
            <a:ext cx="8077200" cy="4648200"/>
          </a:xfrm>
        </p:spPr>
        <p:txBody>
          <a:bodyPr/>
          <a:lstStyle/>
          <a:p>
            <a:r>
              <a:rPr lang="en-US" dirty="0"/>
              <a:t>Data dictionary / repository:</a:t>
            </a:r>
          </a:p>
          <a:p>
            <a:pPr lvl="1"/>
            <a:r>
              <a:rPr lang="en-US" dirty="0"/>
              <a:t>Used to store schema descriptions and other information such as design decisions, application program descriptions, user information, usage standards, etc.</a:t>
            </a:r>
          </a:p>
          <a:p>
            <a:pPr lvl="1"/>
            <a:r>
              <a:rPr lang="en-US" b="1" dirty="0"/>
              <a:t>Active data dictionary</a:t>
            </a:r>
            <a:r>
              <a:rPr lang="en-US" dirty="0"/>
              <a:t> is accessed by DBMS software and users/DBA.</a:t>
            </a:r>
          </a:p>
          <a:p>
            <a:pPr lvl="1"/>
            <a:r>
              <a:rPr lang="en-US" b="1" dirty="0"/>
              <a:t>Passive data dictionary</a:t>
            </a:r>
            <a:r>
              <a:rPr lang="en-US" dirty="0"/>
              <a:t> is accessed by users/DBA only.</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Rectangle 4"/>
          <p:cNvSpPr>
            <a:spLocks noGrp="1" noChangeArrowheads="1"/>
          </p:cNvSpPr>
          <p:nvPr>
            <p:ph type="title"/>
          </p:nvPr>
        </p:nvSpPr>
        <p:spPr>
          <a:xfrm>
            <a:off x="1219200" y="0"/>
            <a:ext cx="7772400" cy="1143000"/>
          </a:xfrm>
        </p:spPr>
        <p:txBody>
          <a:bodyPr/>
          <a:lstStyle/>
          <a:p>
            <a:r>
              <a:rPr lang="en-US" dirty="0"/>
              <a:t>Other Tools</a:t>
            </a:r>
          </a:p>
        </p:txBody>
      </p:sp>
      <p:sp>
        <p:nvSpPr>
          <p:cNvPr id="661509" name="Rectangle 5"/>
          <p:cNvSpPr>
            <a:spLocks noGrp="1" noChangeArrowheads="1"/>
          </p:cNvSpPr>
          <p:nvPr>
            <p:ph type="body" idx="1"/>
          </p:nvPr>
        </p:nvSpPr>
        <p:spPr/>
        <p:txBody>
          <a:bodyPr/>
          <a:lstStyle/>
          <a:p>
            <a:r>
              <a:rPr lang="en-US" dirty="0"/>
              <a:t>Application Development Environments and CASE (computer-aided software engineering) tools:</a:t>
            </a:r>
          </a:p>
          <a:p>
            <a:r>
              <a:rPr lang="en-US" dirty="0"/>
              <a:t>Examples:</a:t>
            </a:r>
          </a:p>
          <a:p>
            <a:pPr lvl="1"/>
            <a:r>
              <a:rPr lang="en-US" dirty="0"/>
              <a:t>PowerBuilder (Sybase)</a:t>
            </a:r>
          </a:p>
          <a:p>
            <a:pPr lvl="1"/>
            <a:r>
              <a:rPr lang="en-US" dirty="0" err="1"/>
              <a:t>JBuilder</a:t>
            </a:r>
            <a:r>
              <a:rPr lang="en-US" dirty="0"/>
              <a:t> (Borland)</a:t>
            </a:r>
          </a:p>
          <a:p>
            <a:pPr lvl="1"/>
            <a:r>
              <a:rPr lang="en-US" dirty="0" err="1"/>
              <a:t>JDeveloper</a:t>
            </a:r>
            <a:r>
              <a:rPr lang="en-US" dirty="0"/>
              <a:t> 10G (Oracle)</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609600" y="609600"/>
            <a:ext cx="8839200" cy="1143000"/>
          </a:xfrm>
        </p:spPr>
        <p:txBody>
          <a:bodyPr/>
          <a:lstStyle/>
          <a:p>
            <a:r>
              <a:rPr lang="en-US" dirty="0"/>
              <a:t>Typical DBMS Component Modules</a:t>
            </a:r>
          </a:p>
        </p:txBody>
      </p:sp>
      <p:pic>
        <p:nvPicPr>
          <p:cNvPr id="702468" name="Picture 4" descr="fig02_03"/>
          <p:cNvPicPr>
            <a:picLocks noChangeAspect="1" noChangeArrowheads="1"/>
          </p:cNvPicPr>
          <p:nvPr/>
        </p:nvPicPr>
        <p:blipFill>
          <a:blip r:embed="rId3" cstate="print"/>
          <a:srcRect/>
          <a:stretch>
            <a:fillRect/>
          </a:stretch>
        </p:blipFill>
        <p:spPr bwMode="auto">
          <a:xfrm>
            <a:off x="609600" y="1447801"/>
            <a:ext cx="9067800" cy="5257800"/>
          </a:xfrm>
          <a:prstGeom prst="rect">
            <a:avLst/>
          </a:prstGeom>
          <a:noFill/>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p:cNvSpPr>
            <a:spLocks noGrp="1" noChangeArrowheads="1"/>
          </p:cNvSpPr>
          <p:nvPr>
            <p:ph type="title"/>
          </p:nvPr>
        </p:nvSpPr>
        <p:spPr>
          <a:xfrm>
            <a:off x="1066800" y="609600"/>
            <a:ext cx="8382000" cy="1143000"/>
          </a:xfrm>
        </p:spPr>
        <p:txBody>
          <a:bodyPr/>
          <a:lstStyle/>
          <a:p>
            <a:r>
              <a:rPr lang="en-US" sz="3600" dirty="0"/>
              <a:t>Centralized and </a:t>
            </a:r>
            <a:br>
              <a:rPr lang="en-US" sz="3600" dirty="0"/>
            </a:br>
            <a:r>
              <a:rPr lang="en-US" sz="3600" dirty="0"/>
              <a:t>Client-Server DBMS Architectures </a:t>
            </a:r>
          </a:p>
        </p:txBody>
      </p:sp>
      <p:sp>
        <p:nvSpPr>
          <p:cNvPr id="616453" name="Rectangle 5"/>
          <p:cNvSpPr>
            <a:spLocks noGrp="1" noChangeArrowheads="1"/>
          </p:cNvSpPr>
          <p:nvPr>
            <p:ph type="body" idx="1"/>
          </p:nvPr>
        </p:nvSpPr>
        <p:spPr>
          <a:xfrm>
            <a:off x="381000" y="2209800"/>
            <a:ext cx="8915400" cy="3429000"/>
          </a:xfrm>
        </p:spPr>
        <p:txBody>
          <a:bodyPr/>
          <a:lstStyle/>
          <a:p>
            <a:r>
              <a:rPr lang="en-US" dirty="0"/>
              <a:t>Centralized DBMS:</a:t>
            </a:r>
          </a:p>
          <a:p>
            <a:pPr lvl="1"/>
            <a:r>
              <a:rPr lang="en-US" dirty="0"/>
              <a:t>Combines everything into single system including- DBMS software, hardware, application programs, and user interface processing software.</a:t>
            </a:r>
          </a:p>
          <a:p>
            <a:pPr lvl="1"/>
            <a:r>
              <a:rPr lang="en-US" dirty="0"/>
              <a:t>User can still connect through a remote terminal – however, all processing is done at centralized site.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an 4"/>
          <p:cNvSpPr>
            <a:spLocks noChangeArrowheads="1"/>
          </p:cNvSpPr>
          <p:nvPr/>
        </p:nvSpPr>
        <p:spPr bwMode="auto">
          <a:xfrm>
            <a:off x="2641600" y="2819400"/>
            <a:ext cx="4540250" cy="2209800"/>
          </a:xfrm>
          <a:prstGeom prst="can">
            <a:avLst>
              <a:gd name="adj" fmla="val 25000"/>
            </a:avLst>
          </a:prstGeom>
          <a:solidFill>
            <a:schemeClr val="bg1">
              <a:lumMod val="65000"/>
            </a:schemeClr>
          </a:solidFill>
          <a:ln w="9525" algn="ctr">
            <a:solidFill>
              <a:schemeClr val="tx1"/>
            </a:solidFill>
            <a:miter lim="800000"/>
            <a:headEnd/>
            <a:tailEnd/>
          </a:ln>
        </p:spPr>
        <p:txBody>
          <a:bodyPr wrap="none"/>
          <a:lstStyle/>
          <a:p>
            <a:pPr algn="ctr"/>
            <a:r>
              <a:rPr lang="en-US" dirty="0"/>
              <a:t>        </a:t>
            </a:r>
          </a:p>
          <a:p>
            <a:pPr algn="ctr"/>
            <a:r>
              <a:rPr lang="en-US" dirty="0"/>
              <a:t>        </a:t>
            </a:r>
            <a:r>
              <a:rPr lang="en-US" sz="3600" dirty="0"/>
              <a:t>Database</a:t>
            </a:r>
          </a:p>
        </p:txBody>
      </p:sp>
      <p:sp>
        <p:nvSpPr>
          <p:cNvPr id="14340" name="Freeform 6"/>
          <p:cNvSpPr>
            <a:spLocks/>
          </p:cNvSpPr>
          <p:nvPr/>
        </p:nvSpPr>
        <p:spPr bwMode="auto">
          <a:xfrm>
            <a:off x="1568451" y="2151063"/>
            <a:ext cx="3326077" cy="933450"/>
          </a:xfrm>
          <a:custGeom>
            <a:avLst/>
            <a:gdLst>
              <a:gd name="T0" fmla="*/ 0 w 1528549"/>
              <a:gd name="T1" fmla="*/ 169403 h 932597"/>
              <a:gd name="T2" fmla="*/ 347033867 w 1528549"/>
              <a:gd name="T3" fmla="*/ 128198 h 932597"/>
              <a:gd name="T4" fmla="*/ 347033867 w 1528549"/>
              <a:gd name="T5" fmla="*/ 938585 h 932597"/>
              <a:gd name="T6" fmla="*/ 347033867 w 1528549"/>
              <a:gd name="T7" fmla="*/ 938585 h 932597"/>
              <a:gd name="T8" fmla="*/ 0 60000 65536"/>
              <a:gd name="T9" fmla="*/ 0 60000 65536"/>
              <a:gd name="T10" fmla="*/ 0 60000 65536"/>
              <a:gd name="T11" fmla="*/ 0 60000 65536"/>
              <a:gd name="T12" fmla="*/ 0 w 1528549"/>
              <a:gd name="T13" fmla="*/ 0 h 932597"/>
              <a:gd name="T14" fmla="*/ 1528549 w 1528549"/>
              <a:gd name="T15" fmla="*/ 932597 h 932597"/>
            </a:gdLst>
            <a:ahLst/>
            <a:cxnLst>
              <a:cxn ang="T8">
                <a:pos x="T0" y="T1"/>
              </a:cxn>
              <a:cxn ang="T9">
                <a:pos x="T2" y="T3"/>
              </a:cxn>
              <a:cxn ang="T10">
                <a:pos x="T4" y="T5"/>
              </a:cxn>
              <a:cxn ang="T11">
                <a:pos x="T6" y="T7"/>
              </a:cxn>
            </a:cxnLst>
            <a:rect l="T12" t="T13" r="T14" b="T15"/>
            <a:pathLst>
              <a:path w="1528549" h="932597">
                <a:moveTo>
                  <a:pt x="0" y="168322"/>
                </a:moveTo>
                <a:cubicBezTo>
                  <a:pt x="545910" y="84161"/>
                  <a:pt x="1091821" y="0"/>
                  <a:pt x="1310185" y="127379"/>
                </a:cubicBezTo>
                <a:cubicBezTo>
                  <a:pt x="1528549" y="254758"/>
                  <a:pt x="1310185" y="932597"/>
                  <a:pt x="1310185" y="932597"/>
                </a:cubicBezTo>
              </a:path>
            </a:pathLst>
          </a:custGeom>
          <a:solidFill>
            <a:srgbClr val="FFC000"/>
          </a:solidFill>
          <a:ln w="9525" cap="flat" cmpd="sng" algn="ctr">
            <a:solidFill>
              <a:schemeClr val="tx1"/>
            </a:solidFill>
            <a:prstDash val="solid"/>
            <a:miter lim="800000"/>
            <a:headEnd type="none" w="med" len="med"/>
            <a:tailEnd type="triangle" w="med" len="med"/>
          </a:ln>
        </p:spPr>
        <p:txBody>
          <a:bodyPr wrap="none"/>
          <a:lstStyle/>
          <a:p>
            <a:endParaRPr lang="en-US"/>
          </a:p>
        </p:txBody>
      </p:sp>
      <p:sp>
        <p:nvSpPr>
          <p:cNvPr id="14341" name="Rectangle 7"/>
          <p:cNvSpPr>
            <a:spLocks noChangeArrowheads="1"/>
          </p:cNvSpPr>
          <p:nvPr/>
        </p:nvSpPr>
        <p:spPr bwMode="auto">
          <a:xfrm>
            <a:off x="1155700" y="1752600"/>
            <a:ext cx="3136900" cy="457200"/>
          </a:xfrm>
          <a:prstGeom prst="rect">
            <a:avLst/>
          </a:prstGeom>
          <a:noFill/>
          <a:ln w="9525" algn="ctr">
            <a:noFill/>
            <a:miter lim="800000"/>
            <a:headEnd/>
            <a:tailEnd/>
          </a:ln>
        </p:spPr>
        <p:txBody>
          <a:bodyPr wrap="none"/>
          <a:lstStyle/>
          <a:p>
            <a:r>
              <a:rPr lang="en-US" sz="2400" dirty="0"/>
              <a:t>Store Data Effectively</a:t>
            </a:r>
          </a:p>
        </p:txBody>
      </p:sp>
      <p:sp>
        <p:nvSpPr>
          <p:cNvPr id="14342" name="Freeform 8"/>
          <p:cNvSpPr>
            <a:spLocks/>
          </p:cNvSpPr>
          <p:nvPr/>
        </p:nvSpPr>
        <p:spPr bwMode="auto">
          <a:xfrm>
            <a:off x="5051029" y="2133600"/>
            <a:ext cx="2791221" cy="896938"/>
          </a:xfrm>
          <a:custGeom>
            <a:avLst/>
            <a:gdLst>
              <a:gd name="T0" fmla="*/ 3312140 w 1969827"/>
              <a:gd name="T1" fmla="*/ 2925915 h 757451"/>
              <a:gd name="T2" fmla="*/ 2260047 w 1969827"/>
              <a:gd name="T3" fmla="*/ 448114 h 757451"/>
              <a:gd name="T4" fmla="*/ 16872389 w 1969827"/>
              <a:gd name="T5" fmla="*/ 237236 h 757451"/>
              <a:gd name="T6" fmla="*/ 16872389 w 1969827"/>
              <a:gd name="T7" fmla="*/ 237236 h 757451"/>
              <a:gd name="T8" fmla="*/ 0 60000 65536"/>
              <a:gd name="T9" fmla="*/ 0 60000 65536"/>
              <a:gd name="T10" fmla="*/ 0 60000 65536"/>
              <a:gd name="T11" fmla="*/ 0 60000 65536"/>
              <a:gd name="T12" fmla="*/ 0 w 1969827"/>
              <a:gd name="T13" fmla="*/ 0 h 757451"/>
              <a:gd name="T14" fmla="*/ 1969827 w 1969827"/>
              <a:gd name="T15" fmla="*/ 757451 h 757451"/>
            </a:gdLst>
            <a:ahLst/>
            <a:cxnLst>
              <a:cxn ang="T8">
                <a:pos x="T0" y="T1"/>
              </a:cxn>
              <a:cxn ang="T9">
                <a:pos x="T2" y="T3"/>
              </a:cxn>
              <a:cxn ang="T10">
                <a:pos x="T4" y="T5"/>
              </a:cxn>
              <a:cxn ang="T11">
                <a:pos x="T6" y="T7"/>
              </a:cxn>
            </a:cxnLst>
            <a:rect l="T12" t="T13" r="T14" b="T15"/>
            <a:pathLst>
              <a:path w="1969827" h="757451">
                <a:moveTo>
                  <a:pt x="386687" y="757451"/>
                </a:moveTo>
                <a:cubicBezTo>
                  <a:pt x="193343" y="494731"/>
                  <a:pt x="0" y="232012"/>
                  <a:pt x="263857" y="116006"/>
                </a:cubicBezTo>
                <a:cubicBezTo>
                  <a:pt x="527714" y="0"/>
                  <a:pt x="1969827" y="61415"/>
                  <a:pt x="1969827" y="61415"/>
                </a:cubicBezTo>
              </a:path>
            </a:pathLst>
          </a:custGeom>
          <a:solidFill>
            <a:srgbClr val="FFC000"/>
          </a:solidFill>
          <a:ln w="9525" cap="flat" cmpd="sng" algn="ctr">
            <a:solidFill>
              <a:schemeClr val="tx1"/>
            </a:solidFill>
            <a:prstDash val="solid"/>
            <a:miter lim="800000"/>
            <a:headEnd type="none" w="med" len="med"/>
            <a:tailEnd type="triangle" w="med" len="med"/>
          </a:ln>
        </p:spPr>
        <p:txBody>
          <a:bodyPr wrap="none"/>
          <a:lstStyle/>
          <a:p>
            <a:endParaRPr lang="en-US"/>
          </a:p>
        </p:txBody>
      </p:sp>
      <p:sp>
        <p:nvSpPr>
          <p:cNvPr id="14343" name="Rectangle 9"/>
          <p:cNvSpPr>
            <a:spLocks noChangeArrowheads="1"/>
          </p:cNvSpPr>
          <p:nvPr/>
        </p:nvSpPr>
        <p:spPr bwMode="auto">
          <a:xfrm>
            <a:off x="6438900" y="2286000"/>
            <a:ext cx="3302000" cy="457200"/>
          </a:xfrm>
          <a:prstGeom prst="rect">
            <a:avLst/>
          </a:prstGeom>
          <a:noFill/>
          <a:ln w="9525" algn="ctr">
            <a:noFill/>
            <a:miter lim="800000"/>
            <a:headEnd/>
            <a:tailEnd/>
          </a:ln>
        </p:spPr>
        <p:txBody>
          <a:bodyPr wrap="none"/>
          <a:lstStyle/>
          <a:p>
            <a:r>
              <a:rPr lang="en-US" sz="2400" dirty="0"/>
              <a:t>Retrieve Data Efficiently</a:t>
            </a:r>
          </a:p>
        </p:txBody>
      </p:sp>
      <p:sp>
        <p:nvSpPr>
          <p:cNvPr id="8" name="Rectangle 7"/>
          <p:cNvSpPr/>
          <p:nvPr/>
        </p:nvSpPr>
        <p:spPr bwMode="auto">
          <a:xfrm>
            <a:off x="2286000" y="5257800"/>
            <a:ext cx="5715000" cy="533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Database is a collection of data</a:t>
            </a:r>
          </a:p>
        </p:txBody>
      </p:sp>
      <p:sp>
        <p:nvSpPr>
          <p:cNvPr id="9" name="Rectangle 8"/>
          <p:cNvSpPr/>
          <p:nvPr/>
        </p:nvSpPr>
        <p:spPr bwMode="auto">
          <a:xfrm>
            <a:off x="1752600" y="5791200"/>
            <a:ext cx="6934200" cy="533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Database is a collection of </a:t>
            </a:r>
            <a:r>
              <a:rPr kumimoji="0" lang="en-US" sz="2800" b="0" i="0" u="none" strike="noStrike" cap="none" normalizeH="0" baseline="0" dirty="0" smtClean="0">
                <a:solidFill>
                  <a:srgbClr val="FF0066"/>
                </a:solidFill>
                <a:effectLst>
                  <a:outerShdw blurRad="38100" dist="38100" dir="2700000" algn="tl">
                    <a:srgbClr val="000000">
                      <a:alpha val="43137"/>
                    </a:srgbClr>
                  </a:outerShdw>
                </a:effectLst>
                <a:latin typeface="Arial Narrow" pitchFamily="34" charset="0"/>
              </a:rPr>
              <a:t>related</a:t>
            </a: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 data</a:t>
            </a:r>
          </a:p>
        </p:txBody>
      </p:sp>
      <p:sp>
        <p:nvSpPr>
          <p:cNvPr id="10" name="Rectangle 9"/>
          <p:cNvSpPr/>
          <p:nvPr/>
        </p:nvSpPr>
        <p:spPr bwMode="auto">
          <a:xfrm>
            <a:off x="1143000" y="6324600"/>
            <a:ext cx="8305800" cy="533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Database is a collection of related data </a:t>
            </a:r>
            <a:r>
              <a:rPr kumimoji="0" lang="en-US" sz="2800" b="0" i="0" u="none" strike="noStrike" cap="none" normalizeH="0" baseline="0" dirty="0" smtClean="0">
                <a:solidFill>
                  <a:srgbClr val="FF0066"/>
                </a:solidFill>
                <a:effectLst>
                  <a:outerShdw blurRad="38100" dist="38100" dir="2700000" algn="tl">
                    <a:srgbClr val="000000">
                      <a:alpha val="43137"/>
                    </a:srgbClr>
                  </a:outerShdw>
                </a:effectLst>
                <a:latin typeface="Arial Narrow" pitchFamily="34" charset="0"/>
              </a:rPr>
              <a:t>for a specific purpose</a:t>
            </a:r>
          </a:p>
        </p:txBody>
      </p:sp>
      <p:sp>
        <p:nvSpPr>
          <p:cNvPr id="11" name="Rectangle 10"/>
          <p:cNvSpPr/>
          <p:nvPr/>
        </p:nvSpPr>
        <p:spPr bwMode="auto">
          <a:xfrm>
            <a:off x="533400" y="685800"/>
            <a:ext cx="9144000" cy="44196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solidFill>
                <a:schemeClr val="tx1"/>
              </a:solidFill>
              <a:effectLst>
                <a:outerShdw blurRad="38100" dist="38100" dir="2700000" algn="tl">
                  <a:srgbClr val="000000">
                    <a:alpha val="43137"/>
                  </a:srgbClr>
                </a:outerShdw>
              </a:effectLst>
              <a:latin typeface="Arial Narrow"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0"/>
                                        </p:tgtEl>
                                        <p:attrNameLst>
                                          <p:attrName>style.visibility</p:attrName>
                                        </p:attrNameLst>
                                      </p:cBhvr>
                                      <p:to>
                                        <p:strVal val="visible"/>
                                      </p:to>
                                    </p:set>
                                    <p:anim calcmode="lin" valueType="num">
                                      <p:cBhvr additive="base">
                                        <p:cTn id="25" dur="500" fill="hold"/>
                                        <p:tgtEl>
                                          <p:spTgt spid="14340"/>
                                        </p:tgtEl>
                                        <p:attrNameLst>
                                          <p:attrName>ppt_x</p:attrName>
                                        </p:attrNameLst>
                                      </p:cBhvr>
                                      <p:tavLst>
                                        <p:tav tm="0">
                                          <p:val>
                                            <p:strVal val="#ppt_x"/>
                                          </p:val>
                                        </p:tav>
                                        <p:tav tm="100000">
                                          <p:val>
                                            <p:strVal val="#ppt_x"/>
                                          </p:val>
                                        </p:tav>
                                      </p:tavLst>
                                    </p:anim>
                                    <p:anim calcmode="lin" valueType="num">
                                      <p:cBhvr additive="base">
                                        <p:cTn id="26" dur="500" fill="hold"/>
                                        <p:tgtEl>
                                          <p:spTgt spid="1434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341"/>
                                        </p:tgtEl>
                                        <p:attrNameLst>
                                          <p:attrName>style.visibility</p:attrName>
                                        </p:attrNameLst>
                                      </p:cBhvr>
                                      <p:to>
                                        <p:strVal val="visible"/>
                                      </p:to>
                                    </p:set>
                                    <p:anim calcmode="lin" valueType="num">
                                      <p:cBhvr additive="base">
                                        <p:cTn id="29" dur="500" fill="hold"/>
                                        <p:tgtEl>
                                          <p:spTgt spid="14341"/>
                                        </p:tgtEl>
                                        <p:attrNameLst>
                                          <p:attrName>ppt_x</p:attrName>
                                        </p:attrNameLst>
                                      </p:cBhvr>
                                      <p:tavLst>
                                        <p:tav tm="0">
                                          <p:val>
                                            <p:strVal val="#ppt_x"/>
                                          </p:val>
                                        </p:tav>
                                        <p:tav tm="100000">
                                          <p:val>
                                            <p:strVal val="#ppt_x"/>
                                          </p:val>
                                        </p:tav>
                                      </p:tavLst>
                                    </p:anim>
                                    <p:anim calcmode="lin" valueType="num">
                                      <p:cBhvr additive="base">
                                        <p:cTn id="30"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4343"/>
                                        </p:tgtEl>
                                        <p:attrNameLst>
                                          <p:attrName>style.visibility</p:attrName>
                                        </p:attrNameLst>
                                      </p:cBhvr>
                                      <p:to>
                                        <p:strVal val="visible"/>
                                      </p:to>
                                    </p:set>
                                    <p:animEffect transition="in" filter="diamond(in)">
                                      <p:cBhvr>
                                        <p:cTn id="35" dur="2000"/>
                                        <p:tgtEl>
                                          <p:spTgt spid="14343"/>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14342"/>
                                        </p:tgtEl>
                                        <p:attrNameLst>
                                          <p:attrName>style.visibility</p:attrName>
                                        </p:attrNameLst>
                                      </p:cBhvr>
                                      <p:to>
                                        <p:strVal val="visible"/>
                                      </p:to>
                                    </p:set>
                                    <p:animEffect transition="in" filter="diamond(in)">
                                      <p:cBhvr>
                                        <p:cTn id="38" dur="2000"/>
                                        <p:tgtEl>
                                          <p:spTgt spid="1434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animBg="1"/>
      <p:bldP spid="14343" grpId="0"/>
      <p:bldP spid="8" grpId="0" animBg="1"/>
      <p:bldP spid="9" grpId="1"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sz="3600" dirty="0"/>
              <a:t>A Physical Centralized Architecture</a:t>
            </a:r>
          </a:p>
        </p:txBody>
      </p:sp>
      <p:pic>
        <p:nvPicPr>
          <p:cNvPr id="688132" name="Picture 4" descr="fig02_04"/>
          <p:cNvPicPr>
            <a:picLocks noChangeAspect="1" noChangeArrowheads="1"/>
          </p:cNvPicPr>
          <p:nvPr/>
        </p:nvPicPr>
        <p:blipFill>
          <a:blip r:embed="rId3" cstate="print"/>
          <a:srcRect/>
          <a:stretch>
            <a:fillRect/>
          </a:stretch>
        </p:blipFill>
        <p:spPr bwMode="auto">
          <a:xfrm>
            <a:off x="1320800" y="1697038"/>
            <a:ext cx="7016750" cy="4475162"/>
          </a:xfrm>
          <a:prstGeom prst="rect">
            <a:avLst/>
          </a:prstGeom>
          <a:noFill/>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1028"/>
          <p:cNvSpPr>
            <a:spLocks noGrp="1" noChangeArrowheads="1"/>
          </p:cNvSpPr>
          <p:nvPr>
            <p:ph type="title"/>
          </p:nvPr>
        </p:nvSpPr>
        <p:spPr>
          <a:xfrm>
            <a:off x="1219200" y="0"/>
            <a:ext cx="7772400" cy="1143000"/>
          </a:xfrm>
        </p:spPr>
        <p:txBody>
          <a:bodyPr/>
          <a:lstStyle/>
          <a:p>
            <a:r>
              <a:rPr lang="en-US" sz="3200" dirty="0"/>
              <a:t>Basic 2-tier Client-Server Architectures</a:t>
            </a:r>
          </a:p>
        </p:txBody>
      </p:sp>
      <p:sp>
        <p:nvSpPr>
          <p:cNvPr id="618501" name="Rectangle 1029"/>
          <p:cNvSpPr>
            <a:spLocks noGrp="1" noChangeArrowheads="1"/>
          </p:cNvSpPr>
          <p:nvPr>
            <p:ph type="body" idx="1"/>
          </p:nvPr>
        </p:nvSpPr>
        <p:spPr/>
        <p:txBody>
          <a:bodyPr/>
          <a:lstStyle/>
          <a:p>
            <a:r>
              <a:rPr lang="en-US" dirty="0"/>
              <a:t>Specialized Servers with Specialized functions</a:t>
            </a:r>
          </a:p>
          <a:p>
            <a:pPr lvl="1"/>
            <a:r>
              <a:rPr lang="en-US" dirty="0"/>
              <a:t>Print server</a:t>
            </a:r>
          </a:p>
          <a:p>
            <a:pPr lvl="1"/>
            <a:r>
              <a:rPr lang="en-US" dirty="0"/>
              <a:t>File server</a:t>
            </a:r>
          </a:p>
          <a:p>
            <a:pPr lvl="1"/>
            <a:r>
              <a:rPr lang="en-US" dirty="0"/>
              <a:t>DBMS server</a:t>
            </a:r>
          </a:p>
          <a:p>
            <a:pPr lvl="1"/>
            <a:r>
              <a:rPr lang="en-US" dirty="0"/>
              <a:t>Web server</a:t>
            </a:r>
          </a:p>
          <a:p>
            <a:pPr lvl="1"/>
            <a:r>
              <a:rPr lang="en-US" dirty="0"/>
              <a:t>Email server</a:t>
            </a:r>
          </a:p>
          <a:p>
            <a:r>
              <a:rPr lang="en-US" dirty="0"/>
              <a:t>Clients can access the specialized servers as needed</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sz="3200"/>
              <a:t>Logical two-tier client server architecture</a:t>
            </a:r>
          </a:p>
        </p:txBody>
      </p:sp>
      <p:pic>
        <p:nvPicPr>
          <p:cNvPr id="689156" name="Picture 4" descr="fig02_05"/>
          <p:cNvPicPr>
            <a:picLocks noChangeAspect="1" noChangeArrowheads="1"/>
          </p:cNvPicPr>
          <p:nvPr/>
        </p:nvPicPr>
        <p:blipFill>
          <a:blip r:embed="rId3" cstate="print"/>
          <a:srcRect/>
          <a:stretch>
            <a:fillRect/>
          </a:stretch>
        </p:blipFill>
        <p:spPr bwMode="auto">
          <a:xfrm>
            <a:off x="660400" y="2563814"/>
            <a:ext cx="8461375" cy="1730375"/>
          </a:xfrm>
          <a:prstGeom prst="rect">
            <a:avLst/>
          </a:prstGeom>
          <a:noFill/>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6" name="Rectangle 1028"/>
          <p:cNvSpPr>
            <a:spLocks noGrp="1" noChangeArrowheads="1"/>
          </p:cNvSpPr>
          <p:nvPr>
            <p:ph type="title"/>
          </p:nvPr>
        </p:nvSpPr>
        <p:spPr>
          <a:xfrm>
            <a:off x="1143000" y="152400"/>
            <a:ext cx="7772400" cy="1143000"/>
          </a:xfrm>
        </p:spPr>
        <p:txBody>
          <a:bodyPr/>
          <a:lstStyle/>
          <a:p>
            <a:r>
              <a:rPr lang="en-US" dirty="0"/>
              <a:t>Clients</a:t>
            </a:r>
          </a:p>
        </p:txBody>
      </p:sp>
      <p:sp>
        <p:nvSpPr>
          <p:cNvPr id="622597" name="Rectangle 1029"/>
          <p:cNvSpPr>
            <a:spLocks noGrp="1" noChangeArrowheads="1"/>
          </p:cNvSpPr>
          <p:nvPr>
            <p:ph type="body" idx="1"/>
          </p:nvPr>
        </p:nvSpPr>
        <p:spPr>
          <a:xfrm>
            <a:off x="533400" y="1295400"/>
            <a:ext cx="8763000" cy="4876800"/>
          </a:xfrm>
        </p:spPr>
        <p:txBody>
          <a:bodyPr/>
          <a:lstStyle/>
          <a:p>
            <a:r>
              <a:rPr lang="en-US" dirty="0"/>
              <a:t>Provide appropriate interfaces through a client software module to access and utilize the various server resources. </a:t>
            </a:r>
          </a:p>
          <a:p>
            <a:r>
              <a:rPr lang="en-US" dirty="0"/>
              <a:t>Clients may be diskless machines or PCs or Workstations with disks with only the client software installed.</a:t>
            </a:r>
          </a:p>
          <a:p>
            <a:r>
              <a:rPr lang="en-US" dirty="0"/>
              <a:t>Connected to the servers via some form of a network.</a:t>
            </a:r>
          </a:p>
          <a:p>
            <a:pPr lvl="1"/>
            <a:r>
              <a:rPr lang="en-US" dirty="0"/>
              <a:t>(LAN: local area network, wireless network, etc.)</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4" name="Rectangle 4"/>
          <p:cNvSpPr>
            <a:spLocks noGrp="1" noChangeArrowheads="1"/>
          </p:cNvSpPr>
          <p:nvPr>
            <p:ph type="title"/>
          </p:nvPr>
        </p:nvSpPr>
        <p:spPr>
          <a:xfrm>
            <a:off x="1219200" y="0"/>
            <a:ext cx="7772400" cy="1143000"/>
          </a:xfrm>
        </p:spPr>
        <p:txBody>
          <a:bodyPr/>
          <a:lstStyle/>
          <a:p>
            <a:r>
              <a:rPr lang="en-US" dirty="0"/>
              <a:t>DBMS Server</a:t>
            </a:r>
          </a:p>
        </p:txBody>
      </p:sp>
      <p:sp>
        <p:nvSpPr>
          <p:cNvPr id="624645" name="Rectangle 5"/>
          <p:cNvSpPr>
            <a:spLocks noGrp="1" noChangeArrowheads="1"/>
          </p:cNvSpPr>
          <p:nvPr>
            <p:ph type="body" idx="1"/>
          </p:nvPr>
        </p:nvSpPr>
        <p:spPr>
          <a:xfrm>
            <a:off x="685800" y="1295400"/>
            <a:ext cx="8610600" cy="4724400"/>
          </a:xfrm>
        </p:spPr>
        <p:txBody>
          <a:bodyPr/>
          <a:lstStyle/>
          <a:p>
            <a:pPr>
              <a:lnSpc>
                <a:spcPct val="90000"/>
              </a:lnSpc>
            </a:pPr>
            <a:r>
              <a:rPr lang="en-US" sz="2400" dirty="0"/>
              <a:t>Provides database query and transaction services to the clients</a:t>
            </a:r>
          </a:p>
          <a:p>
            <a:pPr>
              <a:lnSpc>
                <a:spcPct val="90000"/>
              </a:lnSpc>
            </a:pPr>
            <a:r>
              <a:rPr lang="en-US" sz="2400" dirty="0"/>
              <a:t>Relational DBMS servers are often called SQL servers, query servers, or transaction servers</a:t>
            </a:r>
          </a:p>
          <a:p>
            <a:pPr>
              <a:lnSpc>
                <a:spcPct val="90000"/>
              </a:lnSpc>
            </a:pPr>
            <a:r>
              <a:rPr lang="en-US" sz="2400" dirty="0"/>
              <a:t>Applications running on clients utilize an Application Program Interface (</a:t>
            </a:r>
            <a:r>
              <a:rPr lang="en-US" sz="2400" b="1" dirty="0"/>
              <a:t>API</a:t>
            </a:r>
            <a:r>
              <a:rPr lang="en-US" sz="2400" dirty="0"/>
              <a:t>) to access server databases via standard interface such as:</a:t>
            </a:r>
          </a:p>
          <a:p>
            <a:pPr lvl="1">
              <a:lnSpc>
                <a:spcPct val="90000"/>
              </a:lnSpc>
            </a:pPr>
            <a:r>
              <a:rPr lang="en-US" sz="2200" dirty="0"/>
              <a:t>ODBC: Open Database Connectivity standard</a:t>
            </a:r>
          </a:p>
          <a:p>
            <a:pPr lvl="1">
              <a:lnSpc>
                <a:spcPct val="90000"/>
              </a:lnSpc>
            </a:pPr>
            <a:r>
              <a:rPr lang="en-US" sz="2200" dirty="0"/>
              <a:t>JDBC: for Java programming access</a:t>
            </a:r>
          </a:p>
          <a:p>
            <a:pPr>
              <a:lnSpc>
                <a:spcPct val="90000"/>
              </a:lnSpc>
            </a:pPr>
            <a:r>
              <a:rPr lang="en-US" sz="2400" dirty="0"/>
              <a:t>Client and server must install appropriate client module and server module software for ODBC or </a:t>
            </a:r>
            <a:r>
              <a:rPr lang="en-US" sz="2400" dirty="0" smtClean="0"/>
              <a:t>JDBC</a:t>
            </a:r>
            <a:endParaRPr lang="en-US" sz="2400"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0" name="Rectangle 1028"/>
          <p:cNvSpPr>
            <a:spLocks noGrp="1" noChangeArrowheads="1"/>
          </p:cNvSpPr>
          <p:nvPr>
            <p:ph type="title"/>
          </p:nvPr>
        </p:nvSpPr>
        <p:spPr/>
        <p:txBody>
          <a:bodyPr/>
          <a:lstStyle/>
          <a:p>
            <a:r>
              <a:rPr lang="en-US" sz="3600" dirty="0"/>
              <a:t>Two Tier Client-Server Architecture</a:t>
            </a:r>
          </a:p>
        </p:txBody>
      </p:sp>
      <p:sp>
        <p:nvSpPr>
          <p:cNvPr id="628741" name="Rectangle 1029"/>
          <p:cNvSpPr>
            <a:spLocks noGrp="1" noChangeArrowheads="1"/>
          </p:cNvSpPr>
          <p:nvPr>
            <p:ph type="body" idx="1"/>
          </p:nvPr>
        </p:nvSpPr>
        <p:spPr>
          <a:xfrm>
            <a:off x="914400" y="1752600"/>
            <a:ext cx="8382000" cy="4114800"/>
          </a:xfrm>
        </p:spPr>
        <p:txBody>
          <a:bodyPr/>
          <a:lstStyle/>
          <a:p>
            <a:r>
              <a:rPr lang="en-US" sz="2800" dirty="0"/>
              <a:t>A client program may connect to several DBMSs, sometimes called the data sources.</a:t>
            </a:r>
          </a:p>
          <a:p>
            <a:r>
              <a:rPr lang="en-US" sz="2800" dirty="0"/>
              <a:t>In general, data sources can be files or other non-DBMS software that manages data.</a:t>
            </a:r>
          </a:p>
          <a:p>
            <a:r>
              <a:rPr lang="en-US" sz="2800" dirty="0"/>
              <a:t>Other variations of clients are possible: e.g., in some object DBMSs, more functionality is transferred to clients including data dictionary functions, optimization and recovery across multiple servers, etc.</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8" name="Rectangle 4"/>
          <p:cNvSpPr>
            <a:spLocks noGrp="1" noChangeArrowheads="1"/>
          </p:cNvSpPr>
          <p:nvPr>
            <p:ph type="title"/>
          </p:nvPr>
        </p:nvSpPr>
        <p:spPr/>
        <p:txBody>
          <a:bodyPr/>
          <a:lstStyle/>
          <a:p>
            <a:r>
              <a:rPr lang="en-US"/>
              <a:t>Three Tier Client-Server Architecture</a:t>
            </a:r>
          </a:p>
        </p:txBody>
      </p:sp>
      <p:sp>
        <p:nvSpPr>
          <p:cNvPr id="630789" name="Rectangle 5"/>
          <p:cNvSpPr>
            <a:spLocks noGrp="1" noChangeArrowheads="1"/>
          </p:cNvSpPr>
          <p:nvPr>
            <p:ph type="body" idx="1"/>
          </p:nvPr>
        </p:nvSpPr>
        <p:spPr>
          <a:xfrm>
            <a:off x="1524000" y="1828800"/>
            <a:ext cx="7772400" cy="4114800"/>
          </a:xfrm>
        </p:spPr>
        <p:txBody>
          <a:bodyPr/>
          <a:lstStyle/>
          <a:p>
            <a:r>
              <a:rPr lang="en-US" sz="2400" dirty="0"/>
              <a:t>Common for Web applications</a:t>
            </a:r>
          </a:p>
          <a:p>
            <a:r>
              <a:rPr lang="en-US" sz="2400" dirty="0"/>
              <a:t>Intermediate Layer called </a:t>
            </a:r>
            <a:r>
              <a:rPr lang="en-US" sz="2400" dirty="0">
                <a:solidFill>
                  <a:srgbClr val="FF0066"/>
                </a:solidFill>
              </a:rPr>
              <a:t>Application Server </a:t>
            </a:r>
            <a:r>
              <a:rPr lang="en-US" sz="2400" dirty="0"/>
              <a:t>or </a:t>
            </a:r>
            <a:r>
              <a:rPr lang="en-US" sz="2400" dirty="0">
                <a:solidFill>
                  <a:srgbClr val="FF0066"/>
                </a:solidFill>
              </a:rPr>
              <a:t>Web Server</a:t>
            </a:r>
            <a:r>
              <a:rPr lang="en-US" sz="2400" dirty="0"/>
              <a:t>: </a:t>
            </a:r>
          </a:p>
          <a:p>
            <a:pPr lvl="1"/>
            <a:r>
              <a:rPr lang="en-US" sz="2200" dirty="0"/>
              <a:t>Stores the web connectivity software and the business logic part of the application used to access the corresponding data from the database server</a:t>
            </a:r>
          </a:p>
          <a:p>
            <a:pPr lvl="1"/>
            <a:r>
              <a:rPr lang="en-US" sz="2200" dirty="0"/>
              <a:t>Acts like a conduit for sending partially processed data between the database server and the client.</a:t>
            </a:r>
          </a:p>
          <a:p>
            <a:r>
              <a:rPr lang="en-US" sz="2400" dirty="0"/>
              <a:t>Three-tier Architecture Can Enhance Security: </a:t>
            </a:r>
          </a:p>
          <a:p>
            <a:pPr lvl="1"/>
            <a:r>
              <a:rPr lang="en-US" sz="2200" dirty="0"/>
              <a:t>Database server only accessible via middle tier</a:t>
            </a:r>
          </a:p>
          <a:p>
            <a:pPr lvl="1"/>
            <a:r>
              <a:rPr lang="en-US" sz="2200" dirty="0"/>
              <a:t>Clients cannot directly access database server</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t>Three-tier client-server architecture</a:t>
            </a:r>
          </a:p>
        </p:txBody>
      </p:sp>
      <p:pic>
        <p:nvPicPr>
          <p:cNvPr id="690180" name="Picture 4" descr="fig02_07"/>
          <p:cNvPicPr>
            <a:picLocks noChangeAspect="1" noChangeArrowheads="1"/>
          </p:cNvPicPr>
          <p:nvPr/>
        </p:nvPicPr>
        <p:blipFill>
          <a:blip r:embed="rId3" cstate="print"/>
          <a:srcRect/>
          <a:stretch>
            <a:fillRect/>
          </a:stretch>
        </p:blipFill>
        <p:spPr bwMode="auto">
          <a:xfrm>
            <a:off x="368036" y="1847850"/>
            <a:ext cx="8877565" cy="4400550"/>
          </a:xfrm>
          <a:prstGeom prst="rect">
            <a:avLst/>
          </a:prstGeom>
          <a:noFill/>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6" name="Rectangle 1028"/>
          <p:cNvSpPr>
            <a:spLocks noGrp="1" noChangeArrowheads="1"/>
          </p:cNvSpPr>
          <p:nvPr>
            <p:ph type="title"/>
          </p:nvPr>
        </p:nvSpPr>
        <p:spPr>
          <a:xfrm>
            <a:off x="1219200" y="0"/>
            <a:ext cx="7772400" cy="1143000"/>
          </a:xfrm>
        </p:spPr>
        <p:txBody>
          <a:bodyPr/>
          <a:lstStyle/>
          <a:p>
            <a:r>
              <a:rPr lang="en-US" dirty="0"/>
              <a:t>Classification of DBMSs</a:t>
            </a:r>
          </a:p>
        </p:txBody>
      </p:sp>
      <p:sp>
        <p:nvSpPr>
          <p:cNvPr id="632837" name="Rectangle 1029"/>
          <p:cNvSpPr>
            <a:spLocks noGrp="1" noChangeArrowheads="1"/>
          </p:cNvSpPr>
          <p:nvPr>
            <p:ph type="body" idx="1"/>
          </p:nvPr>
        </p:nvSpPr>
        <p:spPr>
          <a:xfrm>
            <a:off x="457200" y="1066800"/>
            <a:ext cx="8305800" cy="1600200"/>
          </a:xfrm>
        </p:spPr>
        <p:txBody>
          <a:bodyPr/>
          <a:lstStyle/>
          <a:p>
            <a:pPr>
              <a:lnSpc>
                <a:spcPct val="90000"/>
              </a:lnSpc>
            </a:pPr>
            <a:r>
              <a:rPr lang="en-US" sz="2400" dirty="0"/>
              <a:t>Based on the data model used</a:t>
            </a:r>
          </a:p>
          <a:p>
            <a:pPr lvl="1">
              <a:lnSpc>
                <a:spcPct val="90000"/>
              </a:lnSpc>
            </a:pPr>
            <a:r>
              <a:rPr lang="en-US" sz="2400" dirty="0"/>
              <a:t>Traditional: Relational, Network, Hierarchical</a:t>
            </a:r>
            <a:r>
              <a:rPr lang="en-US" sz="2400" dirty="0" smtClean="0"/>
              <a:t>.</a:t>
            </a:r>
            <a:endParaRPr lang="en-US" sz="2400" dirty="0"/>
          </a:p>
        </p:txBody>
      </p:sp>
      <p:graphicFrame>
        <p:nvGraphicFramePr>
          <p:cNvPr id="148482" name="Object 2"/>
          <p:cNvGraphicFramePr>
            <a:graphicFrameLocks noChangeAspect="1"/>
          </p:cNvGraphicFramePr>
          <p:nvPr/>
        </p:nvGraphicFramePr>
        <p:xfrm flipH="1" flipV="1">
          <a:off x="228600" y="4038600"/>
          <a:ext cx="2191130" cy="789008"/>
        </p:xfrm>
        <a:graphic>
          <a:graphicData uri="http://schemas.openxmlformats.org/presentationml/2006/ole">
            <p:oleObj spid="_x0000_s148482" name="Document" r:id="rId4" imgW="50760" imgH="18278" progId="">
              <p:embed/>
            </p:oleObj>
          </a:graphicData>
        </a:graphic>
      </p:graphicFrame>
      <p:graphicFrame>
        <p:nvGraphicFramePr>
          <p:cNvPr id="148483" name="Object 3"/>
          <p:cNvGraphicFramePr>
            <a:graphicFrameLocks noChangeAspect="1"/>
          </p:cNvGraphicFramePr>
          <p:nvPr/>
        </p:nvGraphicFramePr>
        <p:xfrm flipH="1" flipV="1">
          <a:off x="228600" y="5586541"/>
          <a:ext cx="2452458" cy="1271459"/>
        </p:xfrm>
        <a:graphic>
          <a:graphicData uri="http://schemas.openxmlformats.org/presentationml/2006/ole">
            <p:oleObj spid="_x0000_s148483" name="Document" r:id="rId5" imgW="56788" imgH="28478" progId="">
              <p:embed/>
            </p:oleObj>
          </a:graphicData>
        </a:graphic>
      </p:graphicFrame>
      <p:graphicFrame>
        <p:nvGraphicFramePr>
          <p:cNvPr id="148484" name="Object 4"/>
          <p:cNvGraphicFramePr>
            <a:graphicFrameLocks noChangeAspect="1"/>
          </p:cNvGraphicFramePr>
          <p:nvPr/>
        </p:nvGraphicFramePr>
        <p:xfrm>
          <a:off x="228600" y="4724400"/>
          <a:ext cx="2206208" cy="1295400"/>
        </p:xfrm>
        <a:graphic>
          <a:graphicData uri="http://schemas.openxmlformats.org/presentationml/2006/ole">
            <p:oleObj spid="_x0000_s148484" name="Document" r:id="rId6" imgW="51123" imgH="33598" progId="">
              <p:embed/>
            </p:oleObj>
          </a:graphicData>
        </a:graphic>
      </p:graphicFrame>
      <p:graphicFrame>
        <p:nvGraphicFramePr>
          <p:cNvPr id="148485" name="Object 5"/>
          <p:cNvGraphicFramePr>
            <a:graphicFrameLocks noChangeAspect="1"/>
          </p:cNvGraphicFramePr>
          <p:nvPr/>
        </p:nvGraphicFramePr>
        <p:xfrm flipH="1" flipV="1">
          <a:off x="1600200" y="4114800"/>
          <a:ext cx="1824268" cy="834238"/>
        </p:xfrm>
        <a:graphic>
          <a:graphicData uri="http://schemas.openxmlformats.org/presentationml/2006/ole">
            <p:oleObj spid="_x0000_s148485" name="Document" r:id="rId7" imgW="42277" imgH="19408" progId="">
              <p:embed/>
            </p:oleObj>
          </a:graphicData>
        </a:graphic>
      </p:graphicFrame>
      <p:graphicFrame>
        <p:nvGraphicFramePr>
          <p:cNvPr id="148486" name="Object 6"/>
          <p:cNvGraphicFramePr>
            <a:graphicFrameLocks noChangeAspect="1"/>
          </p:cNvGraphicFramePr>
          <p:nvPr/>
        </p:nvGraphicFramePr>
        <p:xfrm flipH="1" flipV="1">
          <a:off x="2362200" y="4800600"/>
          <a:ext cx="2000161" cy="799059"/>
        </p:xfrm>
        <a:graphic>
          <a:graphicData uri="http://schemas.openxmlformats.org/presentationml/2006/ole">
            <p:oleObj spid="_x0000_s148486" name="Document" r:id="rId8" imgW="46337" imgH="18599" progId="">
              <p:embed/>
            </p:oleObj>
          </a:graphicData>
        </a:graphic>
      </p:graphicFrame>
      <p:sp useBgFill="1">
        <p:nvSpPr>
          <p:cNvPr id="9" name="Rectangle 8"/>
          <p:cNvSpPr/>
          <p:nvPr/>
        </p:nvSpPr>
        <p:spPr bwMode="auto">
          <a:xfrm>
            <a:off x="381000" y="3200400"/>
            <a:ext cx="1905000" cy="457200"/>
          </a:xfrm>
          <a:prstGeom prst="rect">
            <a:avLst/>
          </a:prstGeom>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Relational</a:t>
            </a:r>
          </a:p>
        </p:txBody>
      </p:sp>
      <p:pic>
        <p:nvPicPr>
          <p:cNvPr id="148487" name="Picture 7"/>
          <p:cNvPicPr>
            <a:picLocks noChangeAspect="1" noChangeArrowheads="1"/>
          </p:cNvPicPr>
          <p:nvPr/>
        </p:nvPicPr>
        <p:blipFill>
          <a:blip r:embed="rId9" cstate="print"/>
          <a:srcRect/>
          <a:stretch>
            <a:fillRect/>
          </a:stretch>
        </p:blipFill>
        <p:spPr bwMode="auto">
          <a:xfrm>
            <a:off x="6553200" y="3705225"/>
            <a:ext cx="3352800" cy="3152775"/>
          </a:xfrm>
          <a:prstGeom prst="rect">
            <a:avLst/>
          </a:prstGeom>
          <a:noFill/>
          <a:ln w="9525">
            <a:noFill/>
            <a:miter lim="800000"/>
            <a:headEnd/>
            <a:tailEnd/>
          </a:ln>
        </p:spPr>
      </p:pic>
      <p:pic>
        <p:nvPicPr>
          <p:cNvPr id="148488" name="Picture 8"/>
          <p:cNvPicPr>
            <a:picLocks noChangeAspect="1" noChangeArrowheads="1"/>
          </p:cNvPicPr>
          <p:nvPr/>
        </p:nvPicPr>
        <p:blipFill>
          <a:blip r:embed="rId10" cstate="print"/>
          <a:srcRect/>
          <a:stretch>
            <a:fillRect/>
          </a:stretch>
        </p:blipFill>
        <p:spPr bwMode="auto">
          <a:xfrm>
            <a:off x="3657600" y="3810000"/>
            <a:ext cx="2895600" cy="3048000"/>
          </a:xfrm>
          <a:prstGeom prst="rect">
            <a:avLst/>
          </a:prstGeom>
          <a:noFill/>
          <a:ln w="9525">
            <a:noFill/>
            <a:miter lim="800000"/>
            <a:headEnd/>
            <a:tailEnd/>
          </a:ln>
        </p:spPr>
      </p:pic>
      <p:sp useBgFill="1">
        <p:nvSpPr>
          <p:cNvPr id="12" name="Rectangle 11"/>
          <p:cNvSpPr/>
          <p:nvPr/>
        </p:nvSpPr>
        <p:spPr bwMode="auto">
          <a:xfrm>
            <a:off x="7391400" y="3124200"/>
            <a:ext cx="1905000" cy="457200"/>
          </a:xfrm>
          <a:prstGeom prst="rect">
            <a:avLst/>
          </a:prstGeom>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Hierarchical </a:t>
            </a:r>
          </a:p>
        </p:txBody>
      </p:sp>
      <p:sp useBgFill="1">
        <p:nvSpPr>
          <p:cNvPr id="13" name="Rectangle 12"/>
          <p:cNvSpPr/>
          <p:nvPr/>
        </p:nvSpPr>
        <p:spPr bwMode="auto">
          <a:xfrm>
            <a:off x="4114800" y="3200400"/>
            <a:ext cx="1905000" cy="457200"/>
          </a:xfrm>
          <a:prstGeom prst="rect">
            <a:avLst/>
          </a:prstGeom>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outerShdw blurRad="38100" dist="38100" dir="2700000" algn="tl">
                    <a:srgbClr val="000000">
                      <a:alpha val="43137"/>
                    </a:srgbClr>
                  </a:outerShdw>
                </a:effectLst>
                <a:latin typeface="Arial Narrow" pitchFamily="34" charset="0"/>
              </a:rPr>
              <a:t>Network</a:t>
            </a:r>
          </a:p>
        </p:txBody>
      </p:sp>
      <p:sp>
        <p:nvSpPr>
          <p:cNvPr id="14" name="Rectangle 1029"/>
          <p:cNvSpPr txBox="1">
            <a:spLocks noChangeArrowheads="1"/>
          </p:cNvSpPr>
          <p:nvPr/>
        </p:nvSpPr>
        <p:spPr>
          <a:xfrm>
            <a:off x="457200" y="1828800"/>
            <a:ext cx="8305800" cy="533400"/>
          </a:xfrm>
          <a:prstGeom prst="rect">
            <a:avLst/>
          </a:prstGeom>
        </p:spPr>
        <p:txBody>
          <a:bodyPr/>
          <a:lstStyle/>
          <a:p>
            <a:pPr marL="742950" marR="0" lvl="1" indent="-285750" algn="l" defTabSz="914400" rtl="0" eaLnBrk="0" fontAlgn="base" latinLnBrk="0" hangingPunct="0">
              <a:lnSpc>
                <a:spcPct val="90000"/>
              </a:lnSpc>
              <a:spcBef>
                <a:spcPct val="20000"/>
              </a:spcBef>
              <a:spcAft>
                <a:spcPct val="0"/>
              </a:spcAft>
              <a:buClrTx/>
              <a:buSzPct val="100000"/>
              <a:buFontTx/>
              <a:buChar char="–"/>
              <a:tabLst/>
              <a:defRPr/>
            </a:pPr>
            <a:r>
              <a:rPr kumimoji="0" lang="en-US" sz="2400" b="0" i="0" u="none" strike="noStrike" kern="0" cap="none" spc="0" normalizeH="0" baseline="0" noProof="0" dirty="0" smtClean="0">
                <a:ln>
                  <a:noFill/>
                </a:ln>
                <a:solidFill>
                  <a:schemeClr val="tx1"/>
                </a:solidFill>
                <a:effectLst/>
                <a:uLnTx/>
                <a:uFillTx/>
                <a:latin typeface="Comic Sans MS" pitchFamily="66" charset="0"/>
              </a:rPr>
              <a:t>Emerging: Object-oriented, Object-relational.</a:t>
            </a:r>
            <a:endParaRPr kumimoji="0" lang="en-US" sz="2400" b="0" i="0" u="none" strike="noStrike" kern="0" cap="none" spc="0" normalizeH="0" baseline="0" noProof="0" dirty="0">
              <a:ln>
                <a:noFill/>
              </a:ln>
              <a:solidFill>
                <a:schemeClr val="tx1"/>
              </a:solidFill>
              <a:effectLst/>
              <a:uLnTx/>
              <a:uFillTx/>
              <a:latin typeface="Comic Sans MS"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6" name="Rectangle 1028"/>
          <p:cNvSpPr>
            <a:spLocks noGrp="1" noChangeArrowheads="1"/>
          </p:cNvSpPr>
          <p:nvPr>
            <p:ph type="title"/>
          </p:nvPr>
        </p:nvSpPr>
        <p:spPr>
          <a:xfrm>
            <a:off x="1219200" y="0"/>
            <a:ext cx="7772400" cy="1143000"/>
          </a:xfrm>
        </p:spPr>
        <p:txBody>
          <a:bodyPr/>
          <a:lstStyle/>
          <a:p>
            <a:r>
              <a:rPr lang="en-US" dirty="0"/>
              <a:t>Classification of DBMSs</a:t>
            </a:r>
          </a:p>
        </p:txBody>
      </p:sp>
      <p:sp>
        <p:nvSpPr>
          <p:cNvPr id="632837" name="Rectangle 1029"/>
          <p:cNvSpPr>
            <a:spLocks noGrp="1" noChangeArrowheads="1"/>
          </p:cNvSpPr>
          <p:nvPr>
            <p:ph type="body" idx="1"/>
          </p:nvPr>
        </p:nvSpPr>
        <p:spPr>
          <a:xfrm>
            <a:off x="457200" y="1066800"/>
            <a:ext cx="8305800" cy="4572000"/>
          </a:xfrm>
        </p:spPr>
        <p:txBody>
          <a:bodyPr/>
          <a:lstStyle/>
          <a:p>
            <a:pPr>
              <a:lnSpc>
                <a:spcPct val="90000"/>
              </a:lnSpc>
            </a:pPr>
            <a:r>
              <a:rPr lang="en-US" sz="2400" dirty="0"/>
              <a:t>Based on the data model used</a:t>
            </a:r>
          </a:p>
          <a:p>
            <a:pPr lvl="1">
              <a:lnSpc>
                <a:spcPct val="90000"/>
              </a:lnSpc>
            </a:pPr>
            <a:r>
              <a:rPr lang="en-US" sz="2400" dirty="0"/>
              <a:t>Traditional: Relational, Network, Hierarchical.</a:t>
            </a:r>
          </a:p>
          <a:p>
            <a:pPr lvl="1">
              <a:lnSpc>
                <a:spcPct val="90000"/>
              </a:lnSpc>
            </a:pPr>
            <a:r>
              <a:rPr lang="en-US" sz="2400" dirty="0"/>
              <a:t>Emerging: Object-oriented, Object-relational.</a:t>
            </a:r>
          </a:p>
          <a:p>
            <a:pPr>
              <a:lnSpc>
                <a:spcPct val="90000"/>
              </a:lnSpc>
            </a:pPr>
            <a:endParaRPr lang="en-US" sz="2400" dirty="0" smtClean="0"/>
          </a:p>
          <a:p>
            <a:pPr>
              <a:lnSpc>
                <a:spcPct val="90000"/>
              </a:lnSpc>
            </a:pPr>
            <a:endParaRPr lang="en-US" sz="2400" dirty="0" smtClean="0"/>
          </a:p>
          <a:p>
            <a:pPr>
              <a:lnSpc>
                <a:spcPct val="90000"/>
              </a:lnSpc>
            </a:pPr>
            <a:r>
              <a:rPr lang="en-US" sz="2400" dirty="0" smtClean="0"/>
              <a:t>Other </a:t>
            </a:r>
            <a:r>
              <a:rPr lang="en-US" sz="2400" dirty="0"/>
              <a:t>classifications</a:t>
            </a:r>
          </a:p>
          <a:p>
            <a:pPr lvl="1">
              <a:lnSpc>
                <a:spcPct val="90000"/>
              </a:lnSpc>
            </a:pPr>
            <a:r>
              <a:rPr lang="en-US" sz="2400" dirty="0"/>
              <a:t>Single-user (typically used with personal computers)</a:t>
            </a:r>
            <a:br>
              <a:rPr lang="en-US" sz="2400" dirty="0"/>
            </a:br>
            <a:r>
              <a:rPr lang="en-US" sz="2400" dirty="0"/>
              <a:t>vs. multi-user (most DBMSs).</a:t>
            </a:r>
          </a:p>
          <a:p>
            <a:pPr lvl="1">
              <a:lnSpc>
                <a:spcPct val="90000"/>
              </a:lnSpc>
            </a:pPr>
            <a:r>
              <a:rPr lang="en-US" sz="2400" dirty="0"/>
              <a:t>Centralized (uses a single computer with one database) </a:t>
            </a:r>
            <a:br>
              <a:rPr lang="en-US" sz="2400" dirty="0"/>
            </a:br>
            <a:r>
              <a:rPr lang="en-US" sz="2400" dirty="0"/>
              <a:t>vs. distributed (uses multiple computers, multiple databases)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dirty="0">
                <a:solidFill>
                  <a:srgbClr val="01247D"/>
                </a:solidFill>
                <a:effectLst/>
                <a:latin typeface="Comic Sans MS" pitchFamily="66" charset="0"/>
              </a:rPr>
              <a:t>Course </a:t>
            </a:r>
            <a:r>
              <a:rPr lang="en-US" sz="3600" b="1" dirty="0" smtClean="0">
                <a:solidFill>
                  <a:srgbClr val="01247D"/>
                </a:solidFill>
                <a:effectLst/>
                <a:latin typeface="Comic Sans MS" pitchFamily="66" charset="0"/>
              </a:rPr>
              <a:t>Details (Order)</a:t>
            </a:r>
            <a:endParaRPr lang="en-US" sz="3600" b="1" dirty="0">
              <a:solidFill>
                <a:schemeClr val="accent1"/>
              </a:solidFill>
              <a:effectLst/>
            </a:endParaRPr>
          </a:p>
        </p:txBody>
      </p:sp>
      <p:sp>
        <p:nvSpPr>
          <p:cNvPr id="157699" name="Rectangle 3"/>
          <p:cNvSpPr>
            <a:spLocks noChangeArrowheads="1"/>
          </p:cNvSpPr>
          <p:nvPr/>
        </p:nvSpPr>
        <p:spPr bwMode="auto">
          <a:xfrm>
            <a:off x="533400" y="1143000"/>
            <a:ext cx="90678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lgn="l">
              <a:spcBef>
                <a:spcPts val="600"/>
              </a:spcBef>
              <a:buSzPct val="100000"/>
              <a:buFont typeface="Symbol" pitchFamily="18" charset="2"/>
              <a:buNone/>
            </a:pPr>
            <a:r>
              <a:rPr lang="en-US" sz="3200" dirty="0" smtClean="0">
                <a:effectLst/>
                <a:latin typeface="Verdana" pitchFamily="34" charset="0"/>
              </a:rPr>
              <a:t>1 – Introduction/Database Concepts</a:t>
            </a:r>
            <a:endParaRPr lang="en-US" sz="3200" dirty="0">
              <a:effectLst/>
              <a:latin typeface="Verdana" pitchFamily="34" charset="0"/>
            </a:endParaRPr>
          </a:p>
          <a:p>
            <a:pPr marL="396875" indent="-396875" algn="l">
              <a:spcBef>
                <a:spcPts val="600"/>
              </a:spcBef>
              <a:buSzPct val="100000"/>
              <a:buFont typeface="Symbol" pitchFamily="18" charset="2"/>
              <a:buNone/>
            </a:pPr>
            <a:r>
              <a:rPr lang="en-US" sz="3200" dirty="0" smtClean="0">
                <a:effectLst/>
                <a:latin typeface="Verdana" pitchFamily="34" charset="0"/>
              </a:rPr>
              <a:t>2 – Data Modeling </a:t>
            </a:r>
          </a:p>
          <a:p>
            <a:pPr marL="396875" indent="-396875" algn="l">
              <a:spcBef>
                <a:spcPts val="600"/>
              </a:spcBef>
              <a:buSzPct val="100000"/>
              <a:buFont typeface="Symbol" pitchFamily="18" charset="2"/>
              <a:buNone/>
            </a:pPr>
            <a:r>
              <a:rPr lang="en-US" sz="3200" dirty="0" smtClean="0">
                <a:effectLst/>
                <a:latin typeface="Verdana" pitchFamily="34" charset="0"/>
              </a:rPr>
              <a:t>3 – Relational Model/Algebra</a:t>
            </a:r>
            <a:endParaRPr lang="en-US" sz="3200" dirty="0">
              <a:effectLst/>
              <a:latin typeface="Verdana" pitchFamily="34" charset="0"/>
            </a:endParaRPr>
          </a:p>
          <a:p>
            <a:pPr marL="396875" indent="-396875" algn="l">
              <a:spcBef>
                <a:spcPts val="600"/>
              </a:spcBef>
              <a:buSzPct val="100000"/>
              <a:buFont typeface="Symbol" pitchFamily="18" charset="2"/>
              <a:buNone/>
            </a:pPr>
            <a:r>
              <a:rPr lang="en-US" sz="3200" dirty="0" smtClean="0">
                <a:effectLst/>
                <a:latin typeface="Verdana" pitchFamily="34" charset="0"/>
              </a:rPr>
              <a:t>4–  Calculus/SQL</a:t>
            </a:r>
            <a:endParaRPr lang="en-US" sz="3200" dirty="0">
              <a:effectLst/>
              <a:latin typeface="Verdana" pitchFamily="34" charset="0"/>
            </a:endParaRPr>
          </a:p>
          <a:p>
            <a:pPr marL="396875" indent="-396875" algn="l">
              <a:spcBef>
                <a:spcPts val="600"/>
              </a:spcBef>
              <a:buSzPct val="100000"/>
              <a:buFont typeface="Symbol" pitchFamily="18" charset="2"/>
              <a:buNone/>
            </a:pPr>
            <a:r>
              <a:rPr lang="en-US" sz="3200" dirty="0" smtClean="0">
                <a:effectLst/>
                <a:latin typeface="Verdana" pitchFamily="34" charset="0"/>
              </a:rPr>
              <a:t>5 – Normalization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sz="3600" dirty="0"/>
              <a:t>Variations of Distributed DBMSs (DDBMSs)</a:t>
            </a:r>
          </a:p>
        </p:txBody>
      </p:sp>
      <p:sp>
        <p:nvSpPr>
          <p:cNvPr id="703491" name="Rectangle 3"/>
          <p:cNvSpPr>
            <a:spLocks noGrp="1" noChangeArrowheads="1"/>
          </p:cNvSpPr>
          <p:nvPr>
            <p:ph type="body" idx="1"/>
          </p:nvPr>
        </p:nvSpPr>
        <p:spPr>
          <a:xfrm>
            <a:off x="533400" y="1752600"/>
            <a:ext cx="8763000" cy="4191000"/>
          </a:xfrm>
        </p:spPr>
        <p:txBody>
          <a:bodyPr/>
          <a:lstStyle/>
          <a:p>
            <a:r>
              <a:rPr lang="en-US" sz="2800" dirty="0"/>
              <a:t>Homogeneous DDBMS</a:t>
            </a:r>
          </a:p>
          <a:p>
            <a:r>
              <a:rPr lang="en-US" sz="2800" dirty="0"/>
              <a:t>Heterogeneous DDBMS</a:t>
            </a:r>
          </a:p>
          <a:p>
            <a:r>
              <a:rPr lang="en-US" sz="2800" dirty="0"/>
              <a:t>Federated or </a:t>
            </a:r>
            <a:r>
              <a:rPr lang="en-US" sz="2800" dirty="0" err="1"/>
              <a:t>Multidatabase</a:t>
            </a:r>
            <a:r>
              <a:rPr lang="en-US" sz="2800" dirty="0"/>
              <a:t> Systems</a:t>
            </a:r>
          </a:p>
          <a:p>
            <a:r>
              <a:rPr lang="en-US" sz="2800" dirty="0"/>
              <a:t>Distributed Database Systems have now come to be known as client-server based database systems because:</a:t>
            </a:r>
          </a:p>
          <a:p>
            <a:pPr lvl="1"/>
            <a:r>
              <a:rPr lang="en-US" sz="2400" dirty="0"/>
              <a:t>They do not support a totally distributed environment, but rather a set of database servers supporting a set of clients</a:t>
            </a:r>
            <a:r>
              <a:rPr lang="en-US" sz="2400" dirty="0" smtClean="0"/>
              <a:t>.</a:t>
            </a:r>
            <a:endParaRPr lang="en-US" sz="2400"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1026"/>
          <p:cNvSpPr>
            <a:spLocks noGrp="1" noChangeArrowheads="1"/>
          </p:cNvSpPr>
          <p:nvPr>
            <p:ph type="title"/>
          </p:nvPr>
        </p:nvSpPr>
        <p:spPr>
          <a:xfrm>
            <a:off x="1295400" y="0"/>
            <a:ext cx="7772400" cy="1143000"/>
          </a:xfrm>
        </p:spPr>
        <p:txBody>
          <a:bodyPr/>
          <a:lstStyle/>
          <a:p>
            <a:r>
              <a:rPr lang="en-US" sz="3600" dirty="0"/>
              <a:t>Cost considerations for DBMSs</a:t>
            </a:r>
          </a:p>
        </p:txBody>
      </p:sp>
      <p:sp>
        <p:nvSpPr>
          <p:cNvPr id="691203" name="Rectangle 1027"/>
          <p:cNvSpPr>
            <a:spLocks noGrp="1" noChangeArrowheads="1"/>
          </p:cNvSpPr>
          <p:nvPr>
            <p:ph type="body" idx="1"/>
          </p:nvPr>
        </p:nvSpPr>
        <p:spPr>
          <a:xfrm>
            <a:off x="533400" y="1295400"/>
            <a:ext cx="8763000" cy="5105400"/>
          </a:xfrm>
        </p:spPr>
        <p:txBody>
          <a:bodyPr/>
          <a:lstStyle/>
          <a:p>
            <a:pPr>
              <a:lnSpc>
                <a:spcPct val="90000"/>
              </a:lnSpc>
            </a:pPr>
            <a:r>
              <a:rPr lang="en-US" sz="2400" dirty="0"/>
              <a:t>Cost Range: from free open-source systems to configurations costing millions of dollars</a:t>
            </a:r>
          </a:p>
          <a:p>
            <a:pPr>
              <a:lnSpc>
                <a:spcPct val="90000"/>
              </a:lnSpc>
            </a:pPr>
            <a:r>
              <a:rPr lang="en-US" sz="2400" dirty="0"/>
              <a:t>Examples of free relational DBMSs: MySQL, </a:t>
            </a:r>
            <a:r>
              <a:rPr lang="en-US" sz="2400" dirty="0" err="1"/>
              <a:t>PostgreSQL</a:t>
            </a:r>
            <a:r>
              <a:rPr lang="en-US" sz="2400" dirty="0"/>
              <a:t>, others</a:t>
            </a:r>
          </a:p>
          <a:p>
            <a:pPr>
              <a:lnSpc>
                <a:spcPct val="90000"/>
              </a:lnSpc>
            </a:pPr>
            <a:r>
              <a:rPr lang="en-US" sz="2400" dirty="0"/>
              <a:t>Commercial DBMS offer additional specialized modules, e.g. time-series module, spatial data module, document module, XML module</a:t>
            </a:r>
          </a:p>
          <a:p>
            <a:pPr lvl="1">
              <a:lnSpc>
                <a:spcPct val="90000"/>
              </a:lnSpc>
            </a:pPr>
            <a:r>
              <a:rPr lang="en-US" sz="2200" dirty="0"/>
              <a:t>These offer additional specialized functionality when purchased separately</a:t>
            </a:r>
          </a:p>
          <a:p>
            <a:pPr lvl="1">
              <a:lnSpc>
                <a:spcPct val="90000"/>
              </a:lnSpc>
            </a:pPr>
            <a:r>
              <a:rPr lang="en-US" sz="2200" dirty="0"/>
              <a:t>Sometimes called cartridges (e.g., in Oracle) or blades</a:t>
            </a:r>
          </a:p>
          <a:p>
            <a:pPr>
              <a:lnSpc>
                <a:spcPct val="90000"/>
              </a:lnSpc>
            </a:pPr>
            <a:r>
              <a:rPr lang="en-US" sz="2400" dirty="0"/>
              <a:t>Different licensing options: site license, maximum number of concurrent users (seat license), single user, etc.</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1555"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1556"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1557" name="Rectangle 5"/>
          <p:cNvSpPr>
            <a:spLocks noChangeArrowheads="1"/>
          </p:cNvSpPr>
          <p:nvPr/>
        </p:nvSpPr>
        <p:spPr bwMode="auto">
          <a:xfrm>
            <a:off x="3384550" y="2879725"/>
            <a:ext cx="31369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1558" name="Text Box 6"/>
          <p:cNvSpPr txBox="1">
            <a:spLocks noChangeArrowheads="1"/>
          </p:cNvSpPr>
          <p:nvPr/>
        </p:nvSpPr>
        <p:spPr bwMode="auto">
          <a:xfrm>
            <a:off x="533400" y="0"/>
            <a:ext cx="8763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QUIZ</a:t>
            </a:r>
            <a:endParaRPr lang="en-US">
              <a:effectLst/>
            </a:endParaRPr>
          </a:p>
        </p:txBody>
      </p:sp>
      <p:sp>
        <p:nvSpPr>
          <p:cNvPr id="151559" name="Text Box 7"/>
          <p:cNvSpPr txBox="1">
            <a:spLocks noChangeArrowheads="1"/>
          </p:cNvSpPr>
          <p:nvPr/>
        </p:nvSpPr>
        <p:spPr bwMode="auto">
          <a:xfrm>
            <a:off x="381000" y="1027113"/>
            <a:ext cx="8763000" cy="3389312"/>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spcBef>
                <a:spcPts val="600"/>
              </a:spcBef>
            </a:pPr>
            <a:r>
              <a:rPr lang="en-US" sz="2800" b="1">
                <a:solidFill>
                  <a:schemeClr val="hlink"/>
                </a:solidFill>
                <a:effectLst/>
              </a:rPr>
              <a:t>What is a Data Model?</a:t>
            </a:r>
            <a:endParaRPr lang="en-US" sz="2800" b="1">
              <a:effectLst/>
            </a:endParaRPr>
          </a:p>
          <a:p>
            <a:pPr lvl="1" algn="l">
              <a:lnSpc>
                <a:spcPct val="150000"/>
              </a:lnSpc>
              <a:spcBef>
                <a:spcPts val="600"/>
              </a:spcBef>
            </a:pPr>
            <a:r>
              <a:rPr lang="en-US" sz="2800" b="1">
                <a:effectLst/>
              </a:rPr>
              <a:t>a) A description of a Database</a:t>
            </a:r>
          </a:p>
          <a:p>
            <a:pPr lvl="1" algn="l">
              <a:lnSpc>
                <a:spcPct val="150000"/>
              </a:lnSpc>
              <a:spcBef>
                <a:spcPts val="600"/>
              </a:spcBef>
            </a:pPr>
            <a:r>
              <a:rPr lang="en-US" sz="2800" b="1">
                <a:effectLst/>
              </a:rPr>
              <a:t>b) A set of concepts for describing database</a:t>
            </a:r>
          </a:p>
          <a:p>
            <a:pPr lvl="1" algn="l">
              <a:lnSpc>
                <a:spcPct val="150000"/>
              </a:lnSpc>
              <a:spcBef>
                <a:spcPts val="600"/>
              </a:spcBef>
            </a:pPr>
            <a:r>
              <a:rPr lang="en-US" sz="2800" b="1">
                <a:effectLst/>
              </a:rPr>
              <a:t>c) A representation of three-schema architecture</a:t>
            </a:r>
          </a:p>
          <a:p>
            <a:pPr lvl="1" algn="l">
              <a:lnSpc>
                <a:spcPct val="150000"/>
              </a:lnSpc>
              <a:spcBef>
                <a:spcPts val="600"/>
              </a:spcBef>
            </a:pPr>
            <a:r>
              <a:rPr lang="en-US" sz="2800" b="1">
                <a:effectLst/>
              </a:rPr>
              <a:t>d) A description of internal schema</a:t>
            </a:r>
            <a:endParaRPr lang="en-US" sz="2800" b="1">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0531"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0532"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0533" name="Rectangle 5"/>
          <p:cNvSpPr>
            <a:spLocks noChangeArrowheads="1"/>
          </p:cNvSpPr>
          <p:nvPr/>
        </p:nvSpPr>
        <p:spPr bwMode="auto">
          <a:xfrm>
            <a:off x="3384550" y="2879725"/>
            <a:ext cx="31369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50534" name="Text Box 6"/>
          <p:cNvSpPr txBox="1">
            <a:spLocks noChangeArrowheads="1"/>
          </p:cNvSpPr>
          <p:nvPr/>
        </p:nvSpPr>
        <p:spPr bwMode="auto">
          <a:xfrm>
            <a:off x="533400" y="0"/>
            <a:ext cx="8763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QUIZ</a:t>
            </a:r>
            <a:endParaRPr lang="en-US">
              <a:effectLst/>
            </a:endParaRPr>
          </a:p>
        </p:txBody>
      </p:sp>
      <p:sp>
        <p:nvSpPr>
          <p:cNvPr id="150535" name="Text Box 7"/>
          <p:cNvSpPr txBox="1">
            <a:spLocks noChangeArrowheads="1"/>
          </p:cNvSpPr>
          <p:nvPr/>
        </p:nvSpPr>
        <p:spPr bwMode="auto">
          <a:xfrm>
            <a:off x="381000" y="1027113"/>
            <a:ext cx="8763000" cy="3389312"/>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spcBef>
                <a:spcPts val="600"/>
              </a:spcBef>
            </a:pPr>
            <a:r>
              <a:rPr lang="en-US" sz="2800" b="1" dirty="0">
                <a:solidFill>
                  <a:schemeClr val="hlink"/>
                </a:solidFill>
                <a:effectLst/>
              </a:rPr>
              <a:t>What is a Database Schema?</a:t>
            </a:r>
            <a:endParaRPr lang="en-US" sz="2800" b="1" dirty="0">
              <a:effectLst/>
            </a:endParaRPr>
          </a:p>
          <a:p>
            <a:pPr lvl="1" algn="l">
              <a:lnSpc>
                <a:spcPct val="150000"/>
              </a:lnSpc>
              <a:spcBef>
                <a:spcPts val="600"/>
              </a:spcBef>
            </a:pPr>
            <a:r>
              <a:rPr lang="en-US" sz="2800" b="1" dirty="0">
                <a:effectLst/>
              </a:rPr>
              <a:t>a) A description of internal schema</a:t>
            </a:r>
          </a:p>
          <a:p>
            <a:pPr lvl="1" algn="l">
              <a:lnSpc>
                <a:spcPct val="150000"/>
              </a:lnSpc>
              <a:spcBef>
                <a:spcPts val="600"/>
              </a:spcBef>
            </a:pPr>
            <a:r>
              <a:rPr lang="en-US" sz="2800" b="1" dirty="0">
                <a:effectLst/>
              </a:rPr>
              <a:t>b) A set of concepts for describing database</a:t>
            </a:r>
          </a:p>
          <a:p>
            <a:pPr lvl="1" algn="l">
              <a:lnSpc>
                <a:spcPct val="150000"/>
              </a:lnSpc>
              <a:spcBef>
                <a:spcPts val="600"/>
              </a:spcBef>
            </a:pPr>
            <a:r>
              <a:rPr lang="en-US" sz="2800" b="1" dirty="0">
                <a:effectLst/>
              </a:rPr>
              <a:t>c) A representation of three-schema architecture</a:t>
            </a:r>
          </a:p>
          <a:p>
            <a:pPr lvl="1" algn="l">
              <a:lnSpc>
                <a:spcPct val="150000"/>
              </a:lnSpc>
              <a:spcBef>
                <a:spcPts val="600"/>
              </a:spcBef>
            </a:pPr>
            <a:r>
              <a:rPr lang="en-US" sz="2800" b="1" dirty="0">
                <a:effectLst/>
              </a:rPr>
              <a:t>d) A description of a database using a specific data model</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762000" y="2879725"/>
            <a:ext cx="20574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9507" name="Rectangle 3"/>
          <p:cNvSpPr>
            <a:spLocks noChangeArrowheads="1"/>
          </p:cNvSpPr>
          <p:nvPr/>
        </p:nvSpPr>
        <p:spPr bwMode="auto">
          <a:xfrm>
            <a:off x="3429000" y="2879725"/>
            <a:ext cx="30480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9508" name="Rectangle 4"/>
          <p:cNvSpPr>
            <a:spLocks noChangeArrowheads="1"/>
          </p:cNvSpPr>
          <p:nvPr/>
        </p:nvSpPr>
        <p:spPr bwMode="auto">
          <a:xfrm>
            <a:off x="742950" y="2879725"/>
            <a:ext cx="206375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9509" name="Rectangle 5"/>
          <p:cNvSpPr>
            <a:spLocks noChangeArrowheads="1"/>
          </p:cNvSpPr>
          <p:nvPr/>
        </p:nvSpPr>
        <p:spPr bwMode="auto">
          <a:xfrm>
            <a:off x="3384550" y="2879725"/>
            <a:ext cx="3136900" cy="4572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
        <p:nvSpPr>
          <p:cNvPr id="149510" name="Text Box 6"/>
          <p:cNvSpPr txBox="1">
            <a:spLocks noChangeArrowheads="1"/>
          </p:cNvSpPr>
          <p:nvPr/>
        </p:nvSpPr>
        <p:spPr bwMode="auto">
          <a:xfrm>
            <a:off x="533400" y="0"/>
            <a:ext cx="8763000" cy="6413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600"/>
              </a:spcBef>
            </a:pPr>
            <a:r>
              <a:rPr lang="en-US" sz="3600" b="1">
                <a:solidFill>
                  <a:srgbClr val="01247D"/>
                </a:solidFill>
                <a:effectLst/>
                <a:latin typeface="Comic Sans MS" pitchFamily="66" charset="0"/>
              </a:rPr>
              <a:t>QUIZ</a:t>
            </a:r>
            <a:endParaRPr lang="en-US">
              <a:effectLst/>
            </a:endParaRPr>
          </a:p>
        </p:txBody>
      </p:sp>
      <p:sp>
        <p:nvSpPr>
          <p:cNvPr id="149511" name="Text Box 7"/>
          <p:cNvSpPr txBox="1">
            <a:spLocks noChangeArrowheads="1"/>
          </p:cNvSpPr>
          <p:nvPr/>
        </p:nvSpPr>
        <p:spPr bwMode="auto">
          <a:xfrm>
            <a:off x="381000" y="1027113"/>
            <a:ext cx="8763000" cy="3389312"/>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p>
            <a:pPr algn="l">
              <a:spcBef>
                <a:spcPts val="600"/>
              </a:spcBef>
            </a:pPr>
            <a:r>
              <a:rPr lang="en-US" sz="2800" b="1">
                <a:solidFill>
                  <a:schemeClr val="hlink"/>
                </a:solidFill>
                <a:effectLst/>
              </a:rPr>
              <a:t>What is Intension?</a:t>
            </a:r>
            <a:endParaRPr lang="en-US" sz="2800" b="1">
              <a:effectLst/>
            </a:endParaRPr>
          </a:p>
          <a:p>
            <a:pPr lvl="1" algn="l">
              <a:lnSpc>
                <a:spcPct val="150000"/>
              </a:lnSpc>
              <a:spcBef>
                <a:spcPts val="600"/>
              </a:spcBef>
            </a:pPr>
            <a:r>
              <a:rPr lang="en-US" sz="2800" b="1">
                <a:effectLst/>
              </a:rPr>
              <a:t>a) data model</a:t>
            </a:r>
          </a:p>
          <a:p>
            <a:pPr lvl="1" algn="l">
              <a:lnSpc>
                <a:spcPct val="150000"/>
              </a:lnSpc>
              <a:spcBef>
                <a:spcPts val="600"/>
              </a:spcBef>
            </a:pPr>
            <a:r>
              <a:rPr lang="en-US" sz="2800" b="1">
                <a:effectLst/>
              </a:rPr>
              <a:t>b) database schema</a:t>
            </a:r>
          </a:p>
          <a:p>
            <a:pPr lvl="1" algn="l">
              <a:lnSpc>
                <a:spcPct val="150000"/>
              </a:lnSpc>
              <a:spcBef>
                <a:spcPts val="600"/>
              </a:spcBef>
            </a:pPr>
            <a:r>
              <a:rPr lang="en-US" sz="2800" b="1">
                <a:effectLst/>
              </a:rPr>
              <a:t>c) schema diagram</a:t>
            </a:r>
          </a:p>
          <a:p>
            <a:pPr lvl="1" algn="l">
              <a:lnSpc>
                <a:spcPct val="150000"/>
              </a:lnSpc>
              <a:spcBef>
                <a:spcPts val="600"/>
              </a:spcBef>
            </a:pPr>
            <a:r>
              <a:rPr lang="en-US" sz="2800" b="1">
                <a:effectLst/>
              </a:rPr>
              <a:t>d) database state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a:solidFill>
                  <a:srgbClr val="01247D"/>
                </a:solidFill>
                <a:effectLst/>
                <a:latin typeface="Comic Sans MS" pitchFamily="66" charset="0"/>
              </a:rPr>
              <a:t>Course Details</a:t>
            </a:r>
            <a:endParaRPr lang="en-US" sz="3600" b="1">
              <a:solidFill>
                <a:schemeClr val="accent1"/>
              </a:solidFill>
              <a:effectLst/>
            </a:endParaRPr>
          </a:p>
        </p:txBody>
      </p:sp>
      <p:sp>
        <p:nvSpPr>
          <p:cNvPr id="158723" name="Rectangle 3"/>
          <p:cNvSpPr>
            <a:spLocks noChangeArrowheads="1"/>
          </p:cNvSpPr>
          <p:nvPr/>
        </p:nvSpPr>
        <p:spPr bwMode="auto">
          <a:xfrm>
            <a:off x="533400" y="1143000"/>
            <a:ext cx="8839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lgn="l">
              <a:spcBef>
                <a:spcPts val="600"/>
              </a:spcBef>
              <a:buSzPct val="100000"/>
              <a:buFont typeface="Symbol" pitchFamily="18" charset="2"/>
              <a:buNone/>
            </a:pPr>
            <a:r>
              <a:rPr lang="en-US" sz="2400" dirty="0" smtClean="0">
                <a:effectLst/>
                <a:latin typeface="Verdana" pitchFamily="34" charset="0"/>
              </a:rPr>
              <a:t>Two Projects – Database Design Project – actual dates to be announced later (on courses portal).</a:t>
            </a:r>
          </a:p>
          <a:p>
            <a:pPr marL="396875" indent="-396875" algn="l">
              <a:spcBef>
                <a:spcPts val="600"/>
              </a:spcBef>
              <a:buSzPct val="100000"/>
              <a:buFont typeface="Symbol" pitchFamily="18" charset="2"/>
              <a:buNone/>
            </a:pPr>
            <a:endParaRPr lang="en-US" sz="2400" dirty="0">
              <a:effectLst/>
              <a:latin typeface="Verdana" pitchFamily="34" charset="0"/>
            </a:endParaRPr>
          </a:p>
          <a:p>
            <a:pPr marL="396875" indent="-396875" algn="l">
              <a:spcBef>
                <a:spcPts val="600"/>
              </a:spcBef>
              <a:buSzPct val="100000"/>
              <a:buFont typeface="Symbol" pitchFamily="18" charset="2"/>
              <a:buNone/>
            </a:pPr>
            <a:r>
              <a:rPr lang="en-US" sz="2400" dirty="0" smtClean="0">
                <a:effectLst/>
                <a:latin typeface="Verdana" pitchFamily="34" charset="0"/>
              </a:rPr>
              <a:t>1 – Requirements Analysis</a:t>
            </a:r>
          </a:p>
          <a:p>
            <a:pPr marL="396875" indent="-396875" algn="l">
              <a:spcBef>
                <a:spcPts val="600"/>
              </a:spcBef>
              <a:buSzPct val="100000"/>
              <a:buFont typeface="Symbol" pitchFamily="18" charset="2"/>
              <a:buNone/>
            </a:pPr>
            <a:r>
              <a:rPr lang="en-US" sz="2400" dirty="0" smtClean="0">
                <a:effectLst/>
                <a:latin typeface="Verdana" pitchFamily="34" charset="0"/>
              </a:rPr>
              <a:t>2 – Conceptual Design</a:t>
            </a:r>
          </a:p>
          <a:p>
            <a:pPr marL="396875" indent="-396875" algn="l">
              <a:spcBef>
                <a:spcPts val="600"/>
              </a:spcBef>
              <a:buSzPct val="100000"/>
              <a:buFont typeface="Symbol" pitchFamily="18" charset="2"/>
              <a:buNone/>
            </a:pPr>
            <a:r>
              <a:rPr lang="en-US" sz="2400" dirty="0" smtClean="0">
                <a:effectLst/>
                <a:latin typeface="Verdana" pitchFamily="34" charset="0"/>
              </a:rPr>
              <a:t>3 – Logical Design</a:t>
            </a:r>
          </a:p>
          <a:p>
            <a:pPr marL="396875" indent="-396875" algn="l">
              <a:spcBef>
                <a:spcPts val="600"/>
              </a:spcBef>
              <a:buSzPct val="100000"/>
              <a:buFont typeface="Symbol" pitchFamily="18" charset="2"/>
              <a:buNone/>
            </a:pPr>
            <a:r>
              <a:rPr lang="en-US" sz="2400" dirty="0" smtClean="0">
                <a:effectLst/>
                <a:latin typeface="Verdana" pitchFamily="34" charset="0"/>
              </a:rPr>
              <a:t>4 – Application &amp; SQL</a:t>
            </a:r>
          </a:p>
          <a:p>
            <a:pPr marL="396875" indent="-396875" algn="l">
              <a:spcBef>
                <a:spcPts val="600"/>
              </a:spcBef>
              <a:buSzPct val="100000"/>
              <a:buFont typeface="Symbol" pitchFamily="18" charset="2"/>
              <a:buNone/>
            </a:pPr>
            <a:endParaRPr lang="en-US" sz="2400" dirty="0" smtClean="0">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 calcmode="lin" valueType="num">
                                      <p:cBhvr additive="base">
                                        <p:cTn id="13"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anim calcmode="lin" valueType="num">
                                      <p:cBhvr additive="base">
                                        <p:cTn id="19"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8723">
                                            <p:txEl>
                                              <p:pRg st="4" end="4"/>
                                            </p:txEl>
                                          </p:spTgt>
                                        </p:tgtEl>
                                        <p:attrNameLst>
                                          <p:attrName>style.visibility</p:attrName>
                                        </p:attrNameLst>
                                      </p:cBhvr>
                                      <p:to>
                                        <p:strVal val="visible"/>
                                      </p:to>
                                    </p:set>
                                    <p:anim calcmode="lin" valueType="num">
                                      <p:cBhvr additive="base">
                                        <p:cTn id="25" dur="500" fill="hold"/>
                                        <p:tgtEl>
                                          <p:spTgt spid="1587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87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8723">
                                            <p:txEl>
                                              <p:pRg st="5" end="5"/>
                                            </p:txEl>
                                          </p:spTgt>
                                        </p:tgtEl>
                                        <p:attrNameLst>
                                          <p:attrName>style.visibility</p:attrName>
                                        </p:attrNameLst>
                                      </p:cBhvr>
                                      <p:to>
                                        <p:strVal val="visible"/>
                                      </p:to>
                                    </p:set>
                                    <p:anim calcmode="lin" valueType="num">
                                      <p:cBhvr additive="base">
                                        <p:cTn id="31" dur="500" fill="hold"/>
                                        <p:tgtEl>
                                          <p:spTgt spid="1587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87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1219200" y="228600"/>
            <a:ext cx="7772400" cy="6858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600" b="1">
                <a:solidFill>
                  <a:srgbClr val="01247D"/>
                </a:solidFill>
                <a:effectLst/>
                <a:latin typeface="Comic Sans MS" pitchFamily="66" charset="0"/>
              </a:rPr>
              <a:t>Course Details</a:t>
            </a:r>
            <a:endParaRPr lang="en-US" sz="3600" b="1">
              <a:solidFill>
                <a:schemeClr val="accent1"/>
              </a:solidFill>
              <a:effectLst/>
            </a:endParaRPr>
          </a:p>
        </p:txBody>
      </p:sp>
      <p:sp>
        <p:nvSpPr>
          <p:cNvPr id="156675" name="Rectangle 3"/>
          <p:cNvSpPr>
            <a:spLocks noChangeAspect="1" noChangeArrowheads="1"/>
          </p:cNvSpPr>
          <p:nvPr/>
        </p:nvSpPr>
        <p:spPr bwMode="auto">
          <a:xfrm>
            <a:off x="533400" y="1143000"/>
            <a:ext cx="8839200" cy="5105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96875" indent="-396875" algn="l">
              <a:spcBef>
                <a:spcPts val="600"/>
              </a:spcBef>
              <a:buSzPct val="100000"/>
              <a:buFont typeface="Symbol" pitchFamily="18" charset="2"/>
              <a:buNone/>
            </a:pPr>
            <a:r>
              <a:rPr lang="en-US" sz="3200" b="1" dirty="0">
                <a:solidFill>
                  <a:srgbClr val="01247D"/>
                </a:solidFill>
                <a:effectLst/>
              </a:rPr>
              <a:t>Grading:</a:t>
            </a:r>
          </a:p>
          <a:p>
            <a:pPr marL="396875" indent="-396875" algn="l">
              <a:spcBef>
                <a:spcPts val="600"/>
              </a:spcBef>
              <a:buSzPct val="100000"/>
              <a:buFont typeface="Symbol" pitchFamily="18" charset="2"/>
              <a:buNone/>
            </a:pPr>
            <a:r>
              <a:rPr lang="en-AU" sz="3200" dirty="0">
                <a:effectLst/>
                <a:latin typeface="Verdana" pitchFamily="34" charset="0"/>
              </a:rPr>
              <a:t>Final Exam		</a:t>
            </a:r>
            <a:r>
              <a:rPr lang="en-AU" sz="3200" dirty="0" smtClean="0">
                <a:effectLst/>
                <a:latin typeface="Verdana" pitchFamily="34" charset="0"/>
              </a:rPr>
              <a:t>               </a:t>
            </a:r>
            <a:r>
              <a:rPr lang="en-US" sz="3200" dirty="0" smtClean="0">
                <a:effectLst/>
                <a:latin typeface="Verdana" pitchFamily="34" charset="0"/>
              </a:rPr>
              <a:t>35 </a:t>
            </a:r>
            <a:r>
              <a:rPr lang="en-US" sz="3200" dirty="0">
                <a:effectLst/>
                <a:latin typeface="Verdana" pitchFamily="34" charset="0"/>
              </a:rPr>
              <a:t>Marks</a:t>
            </a:r>
          </a:p>
          <a:p>
            <a:pPr marL="396875" indent="-396875" algn="l">
              <a:spcBef>
                <a:spcPts val="600"/>
              </a:spcBef>
              <a:buSzPct val="100000"/>
              <a:buFont typeface="Symbol" pitchFamily="18" charset="2"/>
              <a:buNone/>
            </a:pPr>
            <a:r>
              <a:rPr lang="en-US" sz="3200" dirty="0">
                <a:effectLst/>
                <a:latin typeface="Verdana" pitchFamily="34" charset="0"/>
              </a:rPr>
              <a:t>Midterm Exams 	</a:t>
            </a:r>
            <a:r>
              <a:rPr lang="en-US" sz="3200" dirty="0" smtClean="0">
                <a:effectLst/>
                <a:latin typeface="Verdana" pitchFamily="34" charset="0"/>
              </a:rPr>
              <a:t>               20 </a:t>
            </a:r>
            <a:r>
              <a:rPr lang="en-US" sz="3200" dirty="0">
                <a:effectLst/>
                <a:latin typeface="Verdana" pitchFamily="34" charset="0"/>
              </a:rPr>
              <a:t>Marks</a:t>
            </a:r>
          </a:p>
          <a:p>
            <a:pPr marL="396875" indent="-396875" algn="l">
              <a:spcBef>
                <a:spcPts val="600"/>
              </a:spcBef>
              <a:buSzPct val="100000"/>
              <a:buFont typeface="Symbol" pitchFamily="18" charset="2"/>
              <a:buNone/>
            </a:pPr>
            <a:r>
              <a:rPr lang="en-US" sz="3200" dirty="0" smtClean="0">
                <a:effectLst/>
                <a:latin typeface="Verdana" pitchFamily="34" charset="0"/>
              </a:rPr>
              <a:t>Projects</a:t>
            </a:r>
            <a:r>
              <a:rPr lang="en-US" sz="3200" dirty="0">
                <a:effectLst/>
                <a:latin typeface="Verdana" pitchFamily="34" charset="0"/>
              </a:rPr>
              <a:t>			</a:t>
            </a:r>
            <a:r>
              <a:rPr lang="en-US" sz="3200" dirty="0" smtClean="0">
                <a:effectLst/>
                <a:latin typeface="Verdana" pitchFamily="34" charset="0"/>
              </a:rPr>
              <a:t>               25 Marks</a:t>
            </a:r>
            <a:endParaRPr lang="en-US" sz="3200" dirty="0">
              <a:effectLst/>
              <a:latin typeface="Verdana" pitchFamily="34" charset="0"/>
            </a:endParaRPr>
          </a:p>
          <a:p>
            <a:pPr marL="396875" indent="-396875" algn="l">
              <a:spcBef>
                <a:spcPts val="600"/>
              </a:spcBef>
              <a:buSzPct val="100000"/>
              <a:buFont typeface="Symbol" pitchFamily="18" charset="2"/>
              <a:buNone/>
            </a:pPr>
            <a:r>
              <a:rPr lang="en-US" sz="3200" dirty="0" smtClean="0">
                <a:effectLst/>
                <a:latin typeface="Verdana" pitchFamily="34" charset="0"/>
              </a:rPr>
              <a:t>Assignments/</a:t>
            </a:r>
            <a:r>
              <a:rPr lang="en-US" sz="3200" dirty="0" err="1" smtClean="0">
                <a:effectLst/>
                <a:latin typeface="Verdana" pitchFamily="34" charset="0"/>
              </a:rPr>
              <a:t>Quizes</a:t>
            </a:r>
            <a:r>
              <a:rPr lang="en-US" sz="3200" dirty="0">
                <a:effectLst/>
                <a:latin typeface="Verdana" pitchFamily="34" charset="0"/>
              </a:rPr>
              <a:t>		</a:t>
            </a:r>
            <a:r>
              <a:rPr lang="en-US" sz="3200" dirty="0" smtClean="0">
                <a:effectLst/>
                <a:latin typeface="Verdana" pitchFamily="34" charset="0"/>
              </a:rPr>
              <a:t>  20 Marks</a:t>
            </a:r>
            <a:endParaRPr lang="en-US" sz="3200" dirty="0">
              <a:effectLst/>
              <a:latin typeface="Verdana" pitchFamily="34" charset="0"/>
            </a:endParaRPr>
          </a:p>
          <a:p>
            <a:pPr marL="396875" indent="-396875" algn="l">
              <a:spcBef>
                <a:spcPts val="600"/>
              </a:spcBef>
              <a:buSzPct val="100000"/>
              <a:buFont typeface="Symbol" pitchFamily="18" charset="2"/>
              <a:buNone/>
            </a:pPr>
            <a:r>
              <a:rPr lang="en-US" sz="3200" dirty="0">
                <a:effectLst/>
                <a:latin typeface="Verdana" pitchFamily="34" charset="0"/>
              </a:rPr>
              <a:t>Total			</a:t>
            </a:r>
            <a:r>
              <a:rPr lang="en-US" sz="3200" dirty="0" smtClean="0">
                <a:effectLst/>
                <a:latin typeface="Verdana" pitchFamily="34" charset="0"/>
              </a:rPr>
              <a:t>		100 Marks</a:t>
            </a:r>
          </a:p>
          <a:p>
            <a:pPr marL="396875" indent="-396875" algn="l">
              <a:spcBef>
                <a:spcPts val="600"/>
              </a:spcBef>
              <a:buSzPct val="100000"/>
              <a:buFont typeface="Symbol" pitchFamily="18" charset="2"/>
              <a:buNone/>
            </a:pPr>
            <a:endParaRPr lang="en-US" sz="3200" dirty="0" smtClean="0">
              <a:effectLst/>
              <a:latin typeface="Verdana" pitchFamily="34" charset="0"/>
            </a:endParaRPr>
          </a:p>
          <a:p>
            <a:pPr marL="396875" indent="-396875" algn="l">
              <a:spcBef>
                <a:spcPts val="600"/>
              </a:spcBef>
              <a:buSzPct val="100000"/>
              <a:buFont typeface="Symbol" pitchFamily="18" charset="2"/>
              <a:buNone/>
            </a:pPr>
            <a:r>
              <a:rPr lang="en-US" sz="3200" dirty="0" smtClean="0">
                <a:effectLst/>
                <a:latin typeface="Verdana" pitchFamily="34" charset="0"/>
              </a:rPr>
              <a:t>Each assignment missed you lose 5% of assignment grade</a:t>
            </a:r>
          </a:p>
          <a:p>
            <a:pPr marL="396875" indent="-396875" algn="l">
              <a:spcBef>
                <a:spcPts val="600"/>
              </a:spcBef>
              <a:buSzPct val="100000"/>
              <a:buFont typeface="Symbol" pitchFamily="18" charset="2"/>
              <a:buNone/>
            </a:pPr>
            <a:r>
              <a:rPr lang="en-US" sz="3200" dirty="0" smtClean="0">
                <a:effectLst/>
                <a:latin typeface="Verdana" pitchFamily="34" charset="0"/>
              </a:rPr>
              <a:t>Attendance in tutorials/labs is compulsory</a:t>
            </a:r>
          </a:p>
          <a:p>
            <a:pPr marL="396875" indent="-396875" algn="l">
              <a:spcBef>
                <a:spcPts val="600"/>
              </a:spcBef>
              <a:buSzPct val="100000"/>
              <a:buFont typeface="Symbol" pitchFamily="18" charset="2"/>
              <a:buNone/>
            </a:pPr>
            <a:endParaRPr lang="en-US" sz="3200" dirty="0" smtClean="0">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5">
                                            <p:txEl>
                                              <p:pRg st="1" end="1"/>
                                            </p:txEl>
                                          </p:spTgt>
                                        </p:tgtEl>
                                        <p:attrNameLst>
                                          <p:attrName>style.visibility</p:attrName>
                                        </p:attrNameLst>
                                      </p:cBhvr>
                                      <p:to>
                                        <p:strVal val="visible"/>
                                      </p:to>
                                    </p:set>
                                    <p:anim calcmode="lin" valueType="num">
                                      <p:cBhvr additive="base">
                                        <p:cTn id="13" dur="500" fill="hold"/>
                                        <p:tgtEl>
                                          <p:spTgt spid="156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6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 calcmode="lin" valueType="num">
                                      <p:cBhvr additive="base">
                                        <p:cTn id="19" dur="500" fill="hold"/>
                                        <p:tgtEl>
                                          <p:spTgt spid="156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6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675">
                                            <p:txEl>
                                              <p:pRg st="3" end="3"/>
                                            </p:txEl>
                                          </p:spTgt>
                                        </p:tgtEl>
                                        <p:attrNameLst>
                                          <p:attrName>style.visibility</p:attrName>
                                        </p:attrNameLst>
                                      </p:cBhvr>
                                      <p:to>
                                        <p:strVal val="visible"/>
                                      </p:to>
                                    </p:set>
                                    <p:anim calcmode="lin" valueType="num">
                                      <p:cBhvr additive="base">
                                        <p:cTn id="25" dur="500" fill="hold"/>
                                        <p:tgtEl>
                                          <p:spTgt spid="1566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6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6675">
                                            <p:txEl>
                                              <p:pRg st="4" end="4"/>
                                            </p:txEl>
                                          </p:spTgt>
                                        </p:tgtEl>
                                        <p:attrNameLst>
                                          <p:attrName>style.visibility</p:attrName>
                                        </p:attrNameLst>
                                      </p:cBhvr>
                                      <p:to>
                                        <p:strVal val="visible"/>
                                      </p:to>
                                    </p:set>
                                    <p:anim calcmode="lin" valueType="num">
                                      <p:cBhvr additive="base">
                                        <p:cTn id="31" dur="500" fill="hold"/>
                                        <p:tgtEl>
                                          <p:spTgt spid="1566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675">
                                            <p:txEl>
                                              <p:pRg st="5" end="5"/>
                                            </p:txEl>
                                          </p:spTgt>
                                        </p:tgtEl>
                                        <p:attrNameLst>
                                          <p:attrName>style.visibility</p:attrName>
                                        </p:attrNameLst>
                                      </p:cBhvr>
                                      <p:to>
                                        <p:strVal val="visible"/>
                                      </p:to>
                                    </p:set>
                                    <p:anim calcmode="lin" valueType="num">
                                      <p:cBhvr additive="base">
                                        <p:cTn id="37" dur="500" fill="hold"/>
                                        <p:tgtEl>
                                          <p:spTgt spid="1566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66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6675">
                                            <p:txEl>
                                              <p:pRg st="7" end="7"/>
                                            </p:txEl>
                                          </p:spTgt>
                                        </p:tgtEl>
                                        <p:attrNameLst>
                                          <p:attrName>style.visibility</p:attrName>
                                        </p:attrNameLst>
                                      </p:cBhvr>
                                      <p:to>
                                        <p:strVal val="visible"/>
                                      </p:to>
                                    </p:set>
                                    <p:anim calcmode="lin" valueType="num">
                                      <p:cBhvr additive="base">
                                        <p:cTn id="43" dur="500" fill="hold"/>
                                        <p:tgtEl>
                                          <p:spTgt spid="15667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66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6675">
                                            <p:txEl>
                                              <p:pRg st="8" end="8"/>
                                            </p:txEl>
                                          </p:spTgt>
                                        </p:tgtEl>
                                        <p:attrNameLst>
                                          <p:attrName>style.visibility</p:attrName>
                                        </p:attrNameLst>
                                      </p:cBhvr>
                                      <p:to>
                                        <p:strVal val="visible"/>
                                      </p:to>
                                    </p:set>
                                    <p:anim calcmode="lin" valueType="num">
                                      <p:cBhvr additive="base">
                                        <p:cTn id="49" dur="500" fill="hold"/>
                                        <p:tgtEl>
                                          <p:spTgt spid="15667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66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outerShdw blurRad="38100" dist="38100" dir="2700000" algn="tl">
                <a:srgbClr val="000000">
                  <a:alpha val="43137"/>
                </a:srgbClr>
              </a:outerShdw>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outerShdw blurRad="38100" dist="38100" dir="2700000" algn="tl">
                <a:srgbClr val="000000">
                  <a:alpha val="43137"/>
                </a:srgbClr>
              </a:outerShdw>
            </a:effectLst>
            <a:latin typeface="Arial Narrow" pitchFamily="34" charset="0"/>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c:\ustapp\msppt4\default.ppt</Template>
  <TotalTime>4241</TotalTime>
  <Pages>16</Pages>
  <Words>4261</Words>
  <Application>Microsoft Office PowerPoint</Application>
  <PresentationFormat>A4 Paper (210x297 mm)</PresentationFormat>
  <Paragraphs>781</Paragraphs>
  <Slides>74</Slides>
  <Notes>68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default</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What is a Database?</vt:lpstr>
      <vt:lpstr>What is a Database?</vt:lpstr>
      <vt:lpstr>Database System</vt:lpstr>
      <vt:lpstr>Simplified Database System</vt:lpstr>
      <vt:lpstr>Slide 21</vt:lpstr>
      <vt:lpstr>Slide 22</vt:lpstr>
      <vt:lpstr>Slide 23</vt:lpstr>
      <vt:lpstr>OS and Database</vt:lpstr>
      <vt:lpstr>Slide 25</vt:lpstr>
      <vt:lpstr>Slide 26</vt:lpstr>
      <vt:lpstr>Slide 27</vt:lpstr>
      <vt:lpstr>Slide 28</vt:lpstr>
      <vt:lpstr>Slide 29</vt:lpstr>
      <vt:lpstr>Data Model</vt:lpstr>
      <vt:lpstr>Data Models</vt:lpstr>
      <vt:lpstr>Data Models (continued)</vt:lpstr>
      <vt:lpstr>Categories of Data Models</vt:lpstr>
      <vt:lpstr>Schemas versus Instances</vt:lpstr>
      <vt:lpstr>Schemas versus Instances</vt:lpstr>
      <vt:lpstr>Database Schema  vs. Database State</vt:lpstr>
      <vt:lpstr>Database Schema  vs. Database State (continued)</vt:lpstr>
      <vt:lpstr>Example of a Database Schema</vt:lpstr>
      <vt:lpstr>Example of a database state</vt:lpstr>
      <vt:lpstr>Three-Schema Architecture</vt:lpstr>
      <vt:lpstr>Three-Schema Architecture</vt:lpstr>
      <vt:lpstr>The three-schema architecture</vt:lpstr>
      <vt:lpstr>The three-schema architecture</vt:lpstr>
      <vt:lpstr>Three-Schema Architecture</vt:lpstr>
      <vt:lpstr>Data Independence</vt:lpstr>
      <vt:lpstr>Data Independence (continued)</vt:lpstr>
      <vt:lpstr>DBMS Languages</vt:lpstr>
      <vt:lpstr>DBMS Languages</vt:lpstr>
      <vt:lpstr>DBMS Languages</vt:lpstr>
      <vt:lpstr>Types of DML</vt:lpstr>
      <vt:lpstr>DBMS Interfaces</vt:lpstr>
      <vt:lpstr>DBMS Programming Language Interfaces</vt:lpstr>
      <vt:lpstr>User-Friendly DBMS Interfaces</vt:lpstr>
      <vt:lpstr>Other DBMS Interfaces</vt:lpstr>
      <vt:lpstr>Database System Utilities</vt:lpstr>
      <vt:lpstr>Other Tools</vt:lpstr>
      <vt:lpstr>Other Tools</vt:lpstr>
      <vt:lpstr>Typical DBMS Component Modules</vt:lpstr>
      <vt:lpstr>Centralized and  Client-Server DBMS Architectures </vt:lpstr>
      <vt:lpstr>A Physical Centralized Architecture</vt:lpstr>
      <vt:lpstr>Basic 2-tier Client-Server Architectures</vt:lpstr>
      <vt:lpstr>Logical two-tier client server architecture</vt:lpstr>
      <vt:lpstr>Clients</vt:lpstr>
      <vt:lpstr>DBMS Server</vt:lpstr>
      <vt:lpstr>Two Tier Client-Server Architecture</vt:lpstr>
      <vt:lpstr>Three Tier Client-Server Architecture</vt:lpstr>
      <vt:lpstr>Three-tier client-server architecture</vt:lpstr>
      <vt:lpstr>Classification of DBMSs</vt:lpstr>
      <vt:lpstr>Classification of DBMSs</vt:lpstr>
      <vt:lpstr>Variations of Distributed DBMSs (DDBMSs)</vt:lpstr>
      <vt:lpstr>Cost considerations for DBMSs</vt:lpstr>
      <vt:lpstr>Slide 72</vt:lpstr>
      <vt:lpstr>Slide 73</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Enforcement in Activity Management Systems</dc:title>
  <dc:creator>kamal</dc:creator>
  <cp:lastModifiedBy>Radha Krishna</cp:lastModifiedBy>
  <cp:revision>158</cp:revision>
  <cp:lastPrinted>2013-07-28T01:13:33Z</cp:lastPrinted>
  <dcterms:created xsi:type="dcterms:W3CDTF">1997-08-07T22:52:30Z</dcterms:created>
  <dcterms:modified xsi:type="dcterms:W3CDTF">2014-08-05T16:31:48Z</dcterms:modified>
</cp:coreProperties>
</file>