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7" r:id="rId16"/>
    <p:sldId id="28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02" r:id="rId35"/>
    <p:sldId id="303" r:id="rId36"/>
    <p:sldId id="304" r:id="rId37"/>
    <p:sldId id="306" r:id="rId38"/>
    <p:sldId id="305" r:id="rId39"/>
    <p:sldId id="300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30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A9596-33BA-497A-B1EB-8F15C67B7675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E812A-A8DD-449C-A445-06A608217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ECF50-E61E-4DCC-9165-DD3B1D47BEA0}" type="slidenum">
              <a:rPr lang="en-US"/>
              <a:pPr/>
              <a:t>31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3EF-E7B3-4A4B-A2D8-29AA5F4F3715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5F3-85A2-46DB-ACC2-B15B0225A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3EF-E7B3-4A4B-A2D8-29AA5F4F3715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5F3-85A2-46DB-ACC2-B15B0225A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3EF-E7B3-4A4B-A2D8-29AA5F4F3715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5F3-85A2-46DB-ACC2-B15B0225A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3EF-E7B3-4A4B-A2D8-29AA5F4F3715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5F3-85A2-46DB-ACC2-B15B0225A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3EF-E7B3-4A4B-A2D8-29AA5F4F3715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5F3-85A2-46DB-ACC2-B15B0225A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3EF-E7B3-4A4B-A2D8-29AA5F4F3715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5F3-85A2-46DB-ACC2-B15B0225A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3EF-E7B3-4A4B-A2D8-29AA5F4F3715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5F3-85A2-46DB-ACC2-B15B0225A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3EF-E7B3-4A4B-A2D8-29AA5F4F3715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5F3-85A2-46DB-ACC2-B15B0225A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3EF-E7B3-4A4B-A2D8-29AA5F4F3715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5F3-85A2-46DB-ACC2-B15B0225A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3EF-E7B3-4A4B-A2D8-29AA5F4F3715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5F3-85A2-46DB-ACC2-B15B0225A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3EF-E7B3-4A4B-A2D8-29AA5F4F3715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5F3-85A2-46DB-ACC2-B15B0225A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B63EF-E7B3-4A4B-A2D8-29AA5F4F3715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95F3-85A2-46DB-ACC2-B15B0225A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9219" name="Picture 4" descr="astar-progress0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152400" y="304800"/>
            <a:ext cx="14478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Open List:</a:t>
            </a:r>
          </a:p>
          <a:p>
            <a:pPr>
              <a:spcBef>
                <a:spcPct val="50000"/>
              </a:spcBef>
            </a:pPr>
            <a:r>
              <a:rPr lang="en-US" dirty="0"/>
              <a:t>Pitesti</a:t>
            </a:r>
          </a:p>
          <a:p>
            <a:pPr>
              <a:spcBef>
                <a:spcPct val="50000"/>
              </a:spcBef>
            </a:pPr>
            <a:r>
              <a:rPr lang="en-US" dirty="0"/>
              <a:t>Timisoara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Zerind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Bucharest</a:t>
            </a:r>
          </a:p>
          <a:p>
            <a:pPr>
              <a:spcBef>
                <a:spcPct val="50000"/>
              </a:spcBef>
            </a:pPr>
            <a:r>
              <a:rPr lang="en-US" dirty="0"/>
              <a:t>Craiova</a:t>
            </a:r>
          </a:p>
          <a:p>
            <a:pPr>
              <a:spcBef>
                <a:spcPct val="50000"/>
              </a:spcBef>
            </a:pPr>
            <a:r>
              <a:rPr lang="en-US" dirty="0"/>
              <a:t>Sibiu</a:t>
            </a:r>
          </a:p>
          <a:p>
            <a:pPr>
              <a:spcBef>
                <a:spcPct val="50000"/>
              </a:spcBef>
            </a:pPr>
            <a:r>
              <a:rPr lang="en-US" dirty="0"/>
              <a:t>Oradea</a:t>
            </a:r>
          </a:p>
        </p:txBody>
      </p:sp>
      <p:sp>
        <p:nvSpPr>
          <p:cNvPr id="9221" name="Line 7"/>
          <p:cNvSpPr>
            <a:spLocks noChangeShapeType="1"/>
          </p:cNvSpPr>
          <p:nvPr/>
        </p:nvSpPr>
        <p:spPr bwMode="auto">
          <a:xfrm flipH="1">
            <a:off x="228600" y="2895600"/>
            <a:ext cx="6096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228600" y="2895600"/>
            <a:ext cx="6096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152400" y="4572000"/>
            <a:ext cx="8839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When we expand </a:t>
            </a:r>
            <a:r>
              <a:rPr lang="en-US" sz="2400" dirty="0" err="1"/>
              <a:t>Fagaras</a:t>
            </a:r>
            <a:r>
              <a:rPr lang="en-US" sz="2400" dirty="0"/>
              <a:t>, we find Sibiu again.  We don’t add it to the open list.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We also find Bucharest, but we’re not done.  The algorithm doesn’t end until we “expand” the goal node – it has to be at the top of the open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10243" name="Picture 3" descr="astar-progress0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1447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Open List:</a:t>
            </a:r>
          </a:p>
          <a:p>
            <a:pPr>
              <a:spcBef>
                <a:spcPct val="50000"/>
              </a:spcBef>
            </a:pPr>
            <a:r>
              <a:rPr lang="en-US" dirty="0"/>
              <a:t>Pitesti</a:t>
            </a:r>
          </a:p>
          <a:p>
            <a:pPr>
              <a:spcBef>
                <a:spcPct val="50000"/>
              </a:spcBef>
            </a:pPr>
            <a:r>
              <a:rPr lang="en-US" dirty="0"/>
              <a:t>Timisoara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Zerind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Bucharest</a:t>
            </a:r>
          </a:p>
          <a:p>
            <a:pPr>
              <a:spcBef>
                <a:spcPct val="50000"/>
              </a:spcBef>
            </a:pPr>
            <a:r>
              <a:rPr lang="en-US" dirty="0"/>
              <a:t>Craiova</a:t>
            </a:r>
          </a:p>
          <a:p>
            <a:pPr>
              <a:spcBef>
                <a:spcPct val="50000"/>
              </a:spcBef>
            </a:pPr>
            <a:r>
              <a:rPr lang="en-US" dirty="0"/>
              <a:t>Oradea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381000" y="6096000"/>
            <a:ext cx="746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It looks like Pitesti is the next node we should expand.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11267" name="Picture 4" descr="astar-progress0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152400" y="304800"/>
            <a:ext cx="1447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Open List:</a:t>
            </a:r>
          </a:p>
          <a:p>
            <a:pPr>
              <a:spcBef>
                <a:spcPct val="50000"/>
              </a:spcBef>
            </a:pPr>
            <a:r>
              <a:rPr lang="en-US" dirty="0"/>
              <a:t>Bucharest</a:t>
            </a:r>
          </a:p>
          <a:p>
            <a:pPr>
              <a:spcBef>
                <a:spcPct val="50000"/>
              </a:spcBef>
            </a:pPr>
            <a:r>
              <a:rPr lang="en-US" dirty="0"/>
              <a:t>Timisoara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Zerind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Craiova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Rimricu</a:t>
            </a:r>
            <a:r>
              <a:rPr lang="en-US" dirty="0"/>
              <a:t> </a:t>
            </a:r>
            <a:r>
              <a:rPr lang="en-US" dirty="0" err="1"/>
              <a:t>Vicea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Oradea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52400" y="4953000"/>
            <a:ext cx="8839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We just found a better value for Bucharest; so, it got moved higher in the list.  We also found a worse value for Craiova – we just ignore this.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And of course, we ran into </a:t>
            </a:r>
            <a:r>
              <a:rPr lang="en-US" sz="2400" dirty="0" err="1"/>
              <a:t>Rimricu</a:t>
            </a:r>
            <a:r>
              <a:rPr lang="en-US" sz="2400" dirty="0"/>
              <a:t> </a:t>
            </a:r>
            <a:r>
              <a:rPr lang="en-US" sz="2400" dirty="0" err="1"/>
              <a:t>Vicea</a:t>
            </a:r>
            <a:r>
              <a:rPr lang="en-US" sz="2400" dirty="0"/>
              <a:t> again.  Since it’s already been expanded once, we don’t re-add it to the Open List. 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8600" y="2514600"/>
            <a:ext cx="1219200" cy="152400"/>
            <a:chOff x="96" y="1248"/>
            <a:chExt cx="384" cy="96"/>
          </a:xfrm>
        </p:grpSpPr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 flipH="1">
              <a:off x="96" y="1248"/>
              <a:ext cx="384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Line 9"/>
            <p:cNvSpPr>
              <a:spLocks noChangeShapeType="1"/>
            </p:cNvSpPr>
            <p:nvPr/>
          </p:nvSpPr>
          <p:spPr bwMode="auto">
            <a:xfrm>
              <a:off x="96" y="1248"/>
              <a:ext cx="384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12291" name="Picture 3" descr="astar-progress0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14478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Open List:</a:t>
            </a:r>
          </a:p>
          <a:p>
            <a:pPr>
              <a:spcBef>
                <a:spcPct val="50000"/>
              </a:spcBef>
            </a:pPr>
            <a:r>
              <a:rPr lang="en-US" dirty="0"/>
              <a:t>Bucharest</a:t>
            </a:r>
          </a:p>
          <a:p>
            <a:pPr>
              <a:spcBef>
                <a:spcPct val="50000"/>
              </a:spcBef>
            </a:pPr>
            <a:r>
              <a:rPr lang="en-US" dirty="0"/>
              <a:t>Timisoara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Zerind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Craiova</a:t>
            </a:r>
          </a:p>
          <a:p>
            <a:pPr>
              <a:spcBef>
                <a:spcPct val="50000"/>
              </a:spcBef>
            </a:pPr>
            <a:r>
              <a:rPr lang="en-US" dirty="0"/>
              <a:t>Oradea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81000" y="6172200"/>
            <a:ext cx="746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Now it looks like Bucharest is at the top of the open list…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13315" name="Picture 3" descr="astar-progress0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14478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Open List:</a:t>
            </a:r>
          </a:p>
          <a:p>
            <a:pPr>
              <a:spcBef>
                <a:spcPct val="50000"/>
              </a:spcBef>
            </a:pPr>
            <a:r>
              <a:rPr lang="en-US" dirty="0"/>
              <a:t>Bucharest</a:t>
            </a:r>
          </a:p>
          <a:p>
            <a:pPr>
              <a:spcBef>
                <a:spcPct val="50000"/>
              </a:spcBef>
            </a:pPr>
            <a:r>
              <a:rPr lang="en-US" dirty="0"/>
              <a:t>Timisoara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Zerind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Craiova</a:t>
            </a:r>
          </a:p>
          <a:p>
            <a:pPr>
              <a:spcBef>
                <a:spcPct val="50000"/>
              </a:spcBef>
            </a:pPr>
            <a:r>
              <a:rPr lang="en-US" dirty="0"/>
              <a:t>Oradea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Now we “expand” the node for Bucharest. 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We’re done!   (And we know the path that we’ve found is optimal.)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bounded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ection 5.3 of Chapter Solving Problems by Searching is part of syllabus for exam</a:t>
            </a:r>
          </a:p>
          <a:p>
            <a:r>
              <a:rPr lang="en-US" dirty="0" smtClean="0"/>
              <a:t>SMA* example presented here to help you understand the material better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bounded heuristic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Iterative deepening A* (IDA*)</a:t>
            </a:r>
          </a:p>
          <a:p>
            <a:pPr lvl="1"/>
            <a:r>
              <a:rPr lang="en-US" dirty="0" smtClean="0"/>
              <a:t>Similar to iterative deepening algorithm</a:t>
            </a:r>
          </a:p>
          <a:p>
            <a:pPr lvl="1"/>
            <a:r>
              <a:rPr lang="en-US" b="1" dirty="0" smtClean="0"/>
              <a:t>f-cost (</a:t>
            </a:r>
            <a:r>
              <a:rPr lang="en-US" b="1" dirty="0" err="1" smtClean="0"/>
              <a:t>g+h</a:t>
            </a:r>
            <a:r>
              <a:rPr lang="en-US" b="1" dirty="0" smtClean="0"/>
              <a:t>)</a:t>
            </a:r>
            <a:r>
              <a:rPr lang="en-US" dirty="0" smtClean="0"/>
              <a:t> used as cutoff rather than depth</a:t>
            </a:r>
          </a:p>
          <a:p>
            <a:pPr lvl="1"/>
            <a:r>
              <a:rPr lang="en-US" dirty="0" smtClean="0"/>
              <a:t>At each iteration, </a:t>
            </a:r>
            <a:r>
              <a:rPr lang="en-US" i="1" dirty="0" smtClean="0"/>
              <a:t>cutoff value is smallest f-cost of any node that exceeded the cutoff on previous iteration</a:t>
            </a:r>
          </a:p>
          <a:p>
            <a:r>
              <a:rPr lang="en-US" b="1" dirty="0" smtClean="0"/>
              <a:t>Recursive best-first search (RBFS)</a:t>
            </a:r>
          </a:p>
          <a:p>
            <a:pPr lvl="1"/>
            <a:r>
              <a:rPr lang="en-US" dirty="0" smtClean="0"/>
              <a:t>Similar to recursive depth first search in structure</a:t>
            </a:r>
          </a:p>
          <a:p>
            <a:pPr lvl="1"/>
            <a:r>
              <a:rPr lang="en-US" dirty="0" smtClean="0"/>
              <a:t>Uses f-limit variables to keep track of f-values</a:t>
            </a:r>
          </a:p>
          <a:p>
            <a:pPr lvl="1"/>
            <a:r>
              <a:rPr lang="en-US" dirty="0" smtClean="0"/>
              <a:t>Is an optimal algorithm if h(n) is admissible</a:t>
            </a:r>
          </a:p>
          <a:p>
            <a:pPr lvl="1"/>
            <a:r>
              <a:rPr lang="en-US" dirty="0" smtClean="0"/>
              <a:t>Space complexity linear in the depth of the deepest optimal solution</a:t>
            </a:r>
          </a:p>
          <a:p>
            <a:r>
              <a:rPr lang="en-US" dirty="0" smtClean="0"/>
              <a:t>IDA* and RBFS suffer from using </a:t>
            </a:r>
            <a:r>
              <a:rPr lang="en-US" b="1" dirty="0" smtClean="0"/>
              <a:t>too little </a:t>
            </a:r>
            <a:r>
              <a:rPr lang="en-US" dirty="0" smtClean="0"/>
              <a:t>memory</a:t>
            </a:r>
          </a:p>
          <a:p>
            <a:r>
              <a:rPr lang="en-US" b="1" dirty="0" smtClean="0"/>
              <a:t>How to use all memory available 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944562"/>
          </a:xfrm>
        </p:spPr>
        <p:txBody>
          <a:bodyPr/>
          <a:lstStyle/>
          <a:p>
            <a:r>
              <a:rPr lang="en-US" dirty="0" smtClean="0"/>
              <a:t>SMA* Example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33400" y="4572000"/>
          <a:ext cx="79248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193800"/>
                <a:gridCol w="1320800"/>
                <a:gridCol w="1320800"/>
                <a:gridCol w="1320800"/>
                <a:gridCol w="1320800"/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Heuristic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33"/>
          <p:cNvGrpSpPr/>
          <p:nvPr/>
        </p:nvGrpSpPr>
        <p:grpSpPr>
          <a:xfrm>
            <a:off x="228600" y="838200"/>
            <a:ext cx="5486400" cy="3429000"/>
            <a:chOff x="228600" y="838200"/>
            <a:chExt cx="5486400" cy="3429000"/>
          </a:xfrm>
        </p:grpSpPr>
        <p:grpSp>
          <p:nvGrpSpPr>
            <p:cNvPr id="4" name="Group 25"/>
            <p:cNvGrpSpPr/>
            <p:nvPr/>
          </p:nvGrpSpPr>
          <p:grpSpPr>
            <a:xfrm>
              <a:off x="228600" y="838200"/>
              <a:ext cx="5486400" cy="3429000"/>
              <a:chOff x="990600" y="1524000"/>
              <a:chExt cx="5486400" cy="3429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600" y="2743200"/>
                <a:ext cx="1066800" cy="9144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0000"/>
                    </a:solidFill>
                  </a:rPr>
                  <a:t>S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276600" y="4038600"/>
                <a:ext cx="1066800" cy="9144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0000"/>
                    </a:solidFill>
                  </a:rPr>
                  <a:t>C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00400" y="2743200"/>
                <a:ext cx="1066800" cy="9144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0000"/>
                    </a:solidFill>
                  </a:rPr>
                  <a:t>B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200400" y="1524000"/>
                <a:ext cx="1066800" cy="91440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0000"/>
                    </a:solidFill>
                  </a:rPr>
                  <a:t>A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10200" y="2667000"/>
                <a:ext cx="1066800" cy="9144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0000"/>
                    </a:solidFill>
                  </a:rPr>
                  <a:t>G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5" idx="7"/>
                <a:endCxn id="12" idx="2"/>
              </p:cNvCxnSpPr>
              <p:nvPr/>
            </p:nvCxnSpPr>
            <p:spPr>
              <a:xfrm flipV="1">
                <a:off x="1901171" y="1981200"/>
                <a:ext cx="1299229" cy="8959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5" idx="6"/>
                <a:endCxn id="11" idx="2"/>
              </p:cNvCxnSpPr>
              <p:nvPr/>
            </p:nvCxnSpPr>
            <p:spPr>
              <a:xfrm>
                <a:off x="2057400" y="3200400"/>
                <a:ext cx="1143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5" idx="5"/>
                <a:endCxn id="10" idx="2"/>
              </p:cNvCxnSpPr>
              <p:nvPr/>
            </p:nvCxnSpPr>
            <p:spPr>
              <a:xfrm>
                <a:off x="1901171" y="3523689"/>
                <a:ext cx="1375429" cy="9721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2" idx="6"/>
                <a:endCxn id="13" idx="1"/>
              </p:cNvCxnSpPr>
              <p:nvPr/>
            </p:nvCxnSpPr>
            <p:spPr>
              <a:xfrm>
                <a:off x="4267200" y="1981200"/>
                <a:ext cx="1299229" cy="8197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1" idx="6"/>
                <a:endCxn id="13" idx="2"/>
              </p:cNvCxnSpPr>
              <p:nvPr/>
            </p:nvCxnSpPr>
            <p:spPr>
              <a:xfrm flipV="1">
                <a:off x="4267200" y="3124200"/>
                <a:ext cx="1143000" cy="76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0" idx="6"/>
                <a:endCxn id="13" idx="3"/>
              </p:cNvCxnSpPr>
              <p:nvPr/>
            </p:nvCxnSpPr>
            <p:spPr>
              <a:xfrm flipV="1">
                <a:off x="4343400" y="3447489"/>
                <a:ext cx="1223029" cy="10483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447800" y="1371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6400" y="2133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95400" y="33528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86200" y="3429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57600" y="1981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8600" y="1219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SMA* Example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5181600" y="838200"/>
            <a:ext cx="3733800" cy="3352800"/>
            <a:chOff x="3429000" y="914400"/>
            <a:chExt cx="5486400" cy="3733800"/>
          </a:xfrm>
        </p:grpSpPr>
        <p:grpSp>
          <p:nvGrpSpPr>
            <p:cNvPr id="4" name="Group 15"/>
            <p:cNvGrpSpPr/>
            <p:nvPr/>
          </p:nvGrpSpPr>
          <p:grpSpPr>
            <a:xfrm>
              <a:off x="3429000" y="1219200"/>
              <a:ext cx="5486400" cy="3429000"/>
              <a:chOff x="228600" y="838200"/>
              <a:chExt cx="5486400" cy="342900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228600" y="838200"/>
                <a:ext cx="5486400" cy="3429000"/>
                <a:chOff x="990600" y="1524000"/>
                <a:chExt cx="5486400" cy="3429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90600" y="2743200"/>
                  <a:ext cx="1066800" cy="9144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276600" y="40386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200400" y="27432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00400" y="15240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10200" y="2667000"/>
                  <a:ext cx="1066800" cy="914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4" idx="7"/>
                  <a:endCxn id="27" idx="2"/>
                </p:cNvCxnSpPr>
                <p:nvPr/>
              </p:nvCxnSpPr>
              <p:spPr>
                <a:xfrm flipV="1">
                  <a:off x="1901171" y="1981200"/>
                  <a:ext cx="1299229" cy="8959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4" idx="6"/>
                  <a:endCxn id="26" idx="2"/>
                </p:cNvCxnSpPr>
                <p:nvPr/>
              </p:nvCxnSpPr>
              <p:spPr>
                <a:xfrm>
                  <a:off x="2057400" y="3200400"/>
                  <a:ext cx="1143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4" idx="5"/>
                  <a:endCxn id="25" idx="2"/>
                </p:cNvCxnSpPr>
                <p:nvPr/>
              </p:nvCxnSpPr>
              <p:spPr>
                <a:xfrm>
                  <a:off x="1901171" y="3523689"/>
                  <a:ext cx="1375429" cy="972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7" idx="6"/>
                  <a:endCxn id="28" idx="1"/>
                </p:cNvCxnSpPr>
                <p:nvPr/>
              </p:nvCxnSpPr>
              <p:spPr>
                <a:xfrm>
                  <a:off x="4267200" y="1981200"/>
                  <a:ext cx="1299229" cy="8197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6" idx="6"/>
                  <a:endCxn id="28" idx="2"/>
                </p:cNvCxnSpPr>
                <p:nvPr/>
              </p:nvCxnSpPr>
              <p:spPr>
                <a:xfrm flipV="1">
                  <a:off x="4267200" y="3124200"/>
                  <a:ext cx="1143000" cy="76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4343400" y="3447489"/>
                  <a:ext cx="1223029" cy="104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447800" y="1371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6400" y="2133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3352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86200" y="34290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1981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38600" y="1219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57600" y="1981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33528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2133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8400" y="914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01000" y="1905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676400" y="1600200"/>
            <a:ext cx="11430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15240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95600" y="1600200"/>
            <a:ext cx="53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4724400"/>
            <a:ext cx="4267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Perform SMA* with memory = 3 nodes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SMA* Example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5181600" y="838200"/>
            <a:ext cx="3733800" cy="3352800"/>
            <a:chOff x="3429000" y="914400"/>
            <a:chExt cx="5486400" cy="3733800"/>
          </a:xfrm>
        </p:grpSpPr>
        <p:grpSp>
          <p:nvGrpSpPr>
            <p:cNvPr id="4" name="Group 15"/>
            <p:cNvGrpSpPr/>
            <p:nvPr/>
          </p:nvGrpSpPr>
          <p:grpSpPr>
            <a:xfrm>
              <a:off x="3429000" y="1219200"/>
              <a:ext cx="5486400" cy="3429000"/>
              <a:chOff x="228600" y="838200"/>
              <a:chExt cx="5486400" cy="342900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228600" y="838200"/>
                <a:ext cx="5486400" cy="3429000"/>
                <a:chOff x="990600" y="1524000"/>
                <a:chExt cx="5486400" cy="3429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90600" y="2743200"/>
                  <a:ext cx="1066800" cy="9144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276600" y="40386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200400" y="27432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00400" y="15240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10200" y="2667000"/>
                  <a:ext cx="1066800" cy="914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4" idx="7"/>
                  <a:endCxn id="27" idx="2"/>
                </p:cNvCxnSpPr>
                <p:nvPr/>
              </p:nvCxnSpPr>
              <p:spPr>
                <a:xfrm flipV="1">
                  <a:off x="1901171" y="1981200"/>
                  <a:ext cx="1299229" cy="8959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4" idx="6"/>
                  <a:endCxn id="26" idx="2"/>
                </p:cNvCxnSpPr>
                <p:nvPr/>
              </p:nvCxnSpPr>
              <p:spPr>
                <a:xfrm>
                  <a:off x="2057400" y="3200400"/>
                  <a:ext cx="1143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4" idx="5"/>
                  <a:endCxn id="25" idx="2"/>
                </p:cNvCxnSpPr>
                <p:nvPr/>
              </p:nvCxnSpPr>
              <p:spPr>
                <a:xfrm>
                  <a:off x="1901171" y="3523689"/>
                  <a:ext cx="1375429" cy="972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7" idx="6"/>
                  <a:endCxn id="28" idx="1"/>
                </p:cNvCxnSpPr>
                <p:nvPr/>
              </p:nvCxnSpPr>
              <p:spPr>
                <a:xfrm>
                  <a:off x="4267200" y="1981200"/>
                  <a:ext cx="1299229" cy="8197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6" idx="6"/>
                  <a:endCxn id="28" idx="2"/>
                </p:cNvCxnSpPr>
                <p:nvPr/>
              </p:nvCxnSpPr>
              <p:spPr>
                <a:xfrm flipV="1">
                  <a:off x="4267200" y="3124200"/>
                  <a:ext cx="1143000" cy="76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4343400" y="3447489"/>
                  <a:ext cx="1223029" cy="104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447800" y="1371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6400" y="2133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3352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86200" y="34290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1981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38600" y="1219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57600" y="1981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33528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2133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8400" y="914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01000" y="1905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1143000" y="1524000"/>
            <a:ext cx="2286000" cy="838200"/>
            <a:chOff x="1143000" y="1524000"/>
            <a:chExt cx="2286000" cy="838200"/>
          </a:xfrm>
        </p:grpSpPr>
        <p:sp>
          <p:nvSpPr>
            <p:cNvPr id="42" name="Rectangle 4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S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1143000" y="3124200"/>
            <a:ext cx="2286000" cy="838200"/>
            <a:chOff x="1143000" y="1524000"/>
            <a:chExt cx="2286000" cy="838200"/>
          </a:xfrm>
        </p:grpSpPr>
        <p:sp>
          <p:nvSpPr>
            <p:cNvPr id="46" name="Rectangle 45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A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4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0" name="Straight Connector 49"/>
          <p:cNvCxnSpPr>
            <a:stCxn id="42" idx="2"/>
            <a:endCxn id="46" idx="0"/>
          </p:cNvCxnSpPr>
          <p:nvPr/>
        </p:nvCxnSpPr>
        <p:spPr>
          <a:xfrm>
            <a:off x="2247900" y="2362200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10200" y="45720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Generate children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ection 5.2 of Chapter Solving Problems by Searching part of syllabus for Mid 1</a:t>
            </a:r>
          </a:p>
          <a:p>
            <a:r>
              <a:rPr lang="en-US" dirty="0" smtClean="0"/>
              <a:t>An example presented here to enable your reading the textbook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SMA* Example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5181600" y="838200"/>
            <a:ext cx="3733800" cy="3352800"/>
            <a:chOff x="3429000" y="914400"/>
            <a:chExt cx="5486400" cy="3733800"/>
          </a:xfrm>
        </p:grpSpPr>
        <p:grpSp>
          <p:nvGrpSpPr>
            <p:cNvPr id="4" name="Group 15"/>
            <p:cNvGrpSpPr/>
            <p:nvPr/>
          </p:nvGrpSpPr>
          <p:grpSpPr>
            <a:xfrm>
              <a:off x="3429000" y="1219200"/>
              <a:ext cx="5486400" cy="3429000"/>
              <a:chOff x="228600" y="838200"/>
              <a:chExt cx="5486400" cy="342900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228600" y="838200"/>
                <a:ext cx="5486400" cy="3429000"/>
                <a:chOff x="990600" y="1524000"/>
                <a:chExt cx="5486400" cy="3429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90600" y="2743200"/>
                  <a:ext cx="1066800" cy="9144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276600" y="40386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200400" y="27432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00400" y="15240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10200" y="2667000"/>
                  <a:ext cx="1066800" cy="914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4" idx="7"/>
                  <a:endCxn id="27" idx="2"/>
                </p:cNvCxnSpPr>
                <p:nvPr/>
              </p:nvCxnSpPr>
              <p:spPr>
                <a:xfrm flipV="1">
                  <a:off x="1901171" y="1981200"/>
                  <a:ext cx="1299229" cy="8959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4" idx="6"/>
                  <a:endCxn id="26" idx="2"/>
                </p:cNvCxnSpPr>
                <p:nvPr/>
              </p:nvCxnSpPr>
              <p:spPr>
                <a:xfrm>
                  <a:off x="2057400" y="3200400"/>
                  <a:ext cx="1143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4" idx="5"/>
                  <a:endCxn id="25" idx="2"/>
                </p:cNvCxnSpPr>
                <p:nvPr/>
              </p:nvCxnSpPr>
              <p:spPr>
                <a:xfrm>
                  <a:off x="1901171" y="3523689"/>
                  <a:ext cx="1375429" cy="972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7" idx="6"/>
                  <a:endCxn id="28" idx="1"/>
                </p:cNvCxnSpPr>
                <p:nvPr/>
              </p:nvCxnSpPr>
              <p:spPr>
                <a:xfrm>
                  <a:off x="4267200" y="1981200"/>
                  <a:ext cx="1299229" cy="8197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6" idx="6"/>
                  <a:endCxn id="28" idx="2"/>
                </p:cNvCxnSpPr>
                <p:nvPr/>
              </p:nvCxnSpPr>
              <p:spPr>
                <a:xfrm flipV="1">
                  <a:off x="4267200" y="3124200"/>
                  <a:ext cx="1143000" cy="76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4343400" y="3447489"/>
                  <a:ext cx="1223029" cy="104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447800" y="1371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6400" y="2133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3352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86200" y="34290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1981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38600" y="1219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57600" y="1981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33528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2133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8400" y="914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01000" y="1905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1143000" y="1524000"/>
            <a:ext cx="2286000" cy="838200"/>
            <a:chOff x="1143000" y="1524000"/>
            <a:chExt cx="2286000" cy="838200"/>
          </a:xfrm>
        </p:grpSpPr>
        <p:sp>
          <p:nvSpPr>
            <p:cNvPr id="42" name="Rectangle 4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S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1143000" y="3124200"/>
            <a:ext cx="2286000" cy="838200"/>
            <a:chOff x="1143000" y="1524000"/>
            <a:chExt cx="2286000" cy="838200"/>
          </a:xfrm>
        </p:grpSpPr>
        <p:sp>
          <p:nvSpPr>
            <p:cNvPr id="46" name="Rectangle 45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A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4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0" name="Straight Connector 49"/>
          <p:cNvCxnSpPr>
            <a:stCxn id="42" idx="2"/>
            <a:endCxn id="46" idx="0"/>
          </p:cNvCxnSpPr>
          <p:nvPr/>
        </p:nvCxnSpPr>
        <p:spPr>
          <a:xfrm>
            <a:off x="2247900" y="2362200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10200" y="45720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Generate children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SMA* Example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5181600" y="838200"/>
            <a:ext cx="3733800" cy="3352800"/>
            <a:chOff x="3429000" y="914400"/>
            <a:chExt cx="5486400" cy="3733800"/>
          </a:xfrm>
        </p:grpSpPr>
        <p:grpSp>
          <p:nvGrpSpPr>
            <p:cNvPr id="4" name="Group 15"/>
            <p:cNvGrpSpPr/>
            <p:nvPr/>
          </p:nvGrpSpPr>
          <p:grpSpPr>
            <a:xfrm>
              <a:off x="3429000" y="1219200"/>
              <a:ext cx="5486400" cy="3429000"/>
              <a:chOff x="228600" y="838200"/>
              <a:chExt cx="5486400" cy="342900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228600" y="838200"/>
                <a:ext cx="5486400" cy="3429000"/>
                <a:chOff x="990600" y="1524000"/>
                <a:chExt cx="5486400" cy="3429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90600" y="2743200"/>
                  <a:ext cx="1066800" cy="9144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276600" y="40386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200400" y="27432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00400" y="15240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10200" y="2667000"/>
                  <a:ext cx="1066800" cy="914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4" idx="7"/>
                  <a:endCxn id="27" idx="2"/>
                </p:cNvCxnSpPr>
                <p:nvPr/>
              </p:nvCxnSpPr>
              <p:spPr>
                <a:xfrm flipV="1">
                  <a:off x="1901171" y="1981200"/>
                  <a:ext cx="1299229" cy="8959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4" idx="6"/>
                  <a:endCxn id="26" idx="2"/>
                </p:cNvCxnSpPr>
                <p:nvPr/>
              </p:nvCxnSpPr>
              <p:spPr>
                <a:xfrm>
                  <a:off x="2057400" y="3200400"/>
                  <a:ext cx="1143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4" idx="5"/>
                  <a:endCxn id="25" idx="2"/>
                </p:cNvCxnSpPr>
                <p:nvPr/>
              </p:nvCxnSpPr>
              <p:spPr>
                <a:xfrm>
                  <a:off x="1901171" y="3523689"/>
                  <a:ext cx="1375429" cy="972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7" idx="6"/>
                  <a:endCxn id="28" idx="1"/>
                </p:cNvCxnSpPr>
                <p:nvPr/>
              </p:nvCxnSpPr>
              <p:spPr>
                <a:xfrm>
                  <a:off x="4267200" y="1981200"/>
                  <a:ext cx="1299229" cy="8197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6" idx="6"/>
                  <a:endCxn id="28" idx="2"/>
                </p:cNvCxnSpPr>
                <p:nvPr/>
              </p:nvCxnSpPr>
              <p:spPr>
                <a:xfrm flipV="1">
                  <a:off x="4267200" y="3124200"/>
                  <a:ext cx="1143000" cy="76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4343400" y="3447489"/>
                  <a:ext cx="1223029" cy="104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447800" y="1371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6400" y="2133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3352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86200" y="34290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1981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38600" y="1219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57600" y="1981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33528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2133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8400" y="914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01000" y="1905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1143000" y="1524000"/>
            <a:ext cx="2286000" cy="838200"/>
            <a:chOff x="1143000" y="1524000"/>
            <a:chExt cx="2286000" cy="838200"/>
          </a:xfrm>
        </p:grpSpPr>
        <p:sp>
          <p:nvSpPr>
            <p:cNvPr id="42" name="Rectangle 4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S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0" y="3352800"/>
            <a:ext cx="2286000" cy="838200"/>
            <a:chOff x="1143000" y="1524000"/>
            <a:chExt cx="2286000" cy="838200"/>
          </a:xfrm>
        </p:grpSpPr>
        <p:sp>
          <p:nvSpPr>
            <p:cNvPr id="46" name="Rectangle 45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A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4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0" name="Straight Connector 49"/>
          <p:cNvCxnSpPr>
            <a:stCxn id="42" idx="2"/>
            <a:endCxn id="46" idx="0"/>
          </p:cNvCxnSpPr>
          <p:nvPr/>
        </p:nvCxnSpPr>
        <p:spPr>
          <a:xfrm flipH="1">
            <a:off x="1104900" y="2362200"/>
            <a:ext cx="11430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10200" y="45720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Generate children</a:t>
            </a:r>
            <a:endParaRPr lang="en-US" sz="2400" dirty="0"/>
          </a:p>
        </p:txBody>
      </p:sp>
      <p:grpSp>
        <p:nvGrpSpPr>
          <p:cNvPr id="8" name="Group 44"/>
          <p:cNvGrpSpPr/>
          <p:nvPr/>
        </p:nvGrpSpPr>
        <p:grpSpPr>
          <a:xfrm>
            <a:off x="2286000" y="3352800"/>
            <a:ext cx="2286000" cy="838200"/>
            <a:chOff x="1143000" y="1524000"/>
            <a:chExt cx="2286000" cy="838200"/>
          </a:xfrm>
        </p:grpSpPr>
        <p:sp>
          <p:nvSpPr>
            <p:cNvPr id="45" name="Rectangle 44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B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3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4" name="Straight Connector 53"/>
          <p:cNvCxnSpPr>
            <a:stCxn id="42" idx="2"/>
            <a:endCxn id="45" idx="0"/>
          </p:cNvCxnSpPr>
          <p:nvPr/>
        </p:nvCxnSpPr>
        <p:spPr>
          <a:xfrm>
            <a:off x="2247900" y="2362200"/>
            <a:ext cx="11430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SMA* Example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5181600" y="838200"/>
            <a:ext cx="3733800" cy="3352800"/>
            <a:chOff x="3429000" y="914400"/>
            <a:chExt cx="5486400" cy="3733800"/>
          </a:xfrm>
        </p:grpSpPr>
        <p:grpSp>
          <p:nvGrpSpPr>
            <p:cNvPr id="4" name="Group 15"/>
            <p:cNvGrpSpPr/>
            <p:nvPr/>
          </p:nvGrpSpPr>
          <p:grpSpPr>
            <a:xfrm>
              <a:off x="3429000" y="1219200"/>
              <a:ext cx="5486400" cy="3429000"/>
              <a:chOff x="228600" y="838200"/>
              <a:chExt cx="5486400" cy="342900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228600" y="838200"/>
                <a:ext cx="5486400" cy="3429000"/>
                <a:chOff x="990600" y="1524000"/>
                <a:chExt cx="5486400" cy="3429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90600" y="2743200"/>
                  <a:ext cx="1066800" cy="9144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276600" y="40386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200400" y="27432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00400" y="15240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10200" y="2667000"/>
                  <a:ext cx="1066800" cy="914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4" idx="7"/>
                  <a:endCxn id="27" idx="2"/>
                </p:cNvCxnSpPr>
                <p:nvPr/>
              </p:nvCxnSpPr>
              <p:spPr>
                <a:xfrm flipV="1">
                  <a:off x="1901171" y="1981200"/>
                  <a:ext cx="1299229" cy="8959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4" idx="6"/>
                  <a:endCxn id="26" idx="2"/>
                </p:cNvCxnSpPr>
                <p:nvPr/>
              </p:nvCxnSpPr>
              <p:spPr>
                <a:xfrm>
                  <a:off x="2057400" y="3200400"/>
                  <a:ext cx="1143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4" idx="5"/>
                  <a:endCxn id="25" idx="2"/>
                </p:cNvCxnSpPr>
                <p:nvPr/>
              </p:nvCxnSpPr>
              <p:spPr>
                <a:xfrm>
                  <a:off x="1901171" y="3523689"/>
                  <a:ext cx="1375429" cy="972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7" idx="6"/>
                  <a:endCxn id="28" idx="1"/>
                </p:cNvCxnSpPr>
                <p:nvPr/>
              </p:nvCxnSpPr>
              <p:spPr>
                <a:xfrm>
                  <a:off x="4267200" y="1981200"/>
                  <a:ext cx="1299229" cy="8197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6" idx="6"/>
                  <a:endCxn id="28" idx="2"/>
                </p:cNvCxnSpPr>
                <p:nvPr/>
              </p:nvCxnSpPr>
              <p:spPr>
                <a:xfrm flipV="1">
                  <a:off x="4267200" y="3124200"/>
                  <a:ext cx="1143000" cy="76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4343400" y="3447489"/>
                  <a:ext cx="1223029" cy="104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447800" y="1371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6400" y="2133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3352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86200" y="34290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1981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38600" y="1219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57600" y="1981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33528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2133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8400" y="914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01000" y="1905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1143000" y="1524000"/>
            <a:ext cx="2286000" cy="907197"/>
            <a:chOff x="1143000" y="1524000"/>
            <a:chExt cx="2286000" cy="907197"/>
          </a:xfrm>
        </p:grpSpPr>
        <p:sp>
          <p:nvSpPr>
            <p:cNvPr id="42" name="Rectangle 4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S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5600" y="16002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(5)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0" y="3352800"/>
            <a:ext cx="2286000" cy="838200"/>
            <a:chOff x="1143000" y="1524000"/>
            <a:chExt cx="2286000" cy="838200"/>
          </a:xfrm>
        </p:grpSpPr>
        <p:sp>
          <p:nvSpPr>
            <p:cNvPr id="46" name="Rectangle 45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A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4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0" name="Straight Connector 49"/>
          <p:cNvCxnSpPr>
            <a:stCxn id="42" idx="2"/>
            <a:endCxn id="46" idx="0"/>
          </p:cNvCxnSpPr>
          <p:nvPr/>
        </p:nvCxnSpPr>
        <p:spPr>
          <a:xfrm flipH="1">
            <a:off x="1104900" y="2362200"/>
            <a:ext cx="11430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10200" y="45720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 Full</a:t>
            </a:r>
          </a:p>
          <a:p>
            <a:pPr algn="ctr"/>
            <a:r>
              <a:rPr lang="en-US" sz="2400" dirty="0" smtClean="0"/>
              <a:t>Forget B</a:t>
            </a:r>
            <a:endParaRPr lang="en-US" sz="2400" dirty="0"/>
          </a:p>
        </p:txBody>
      </p:sp>
      <p:grpSp>
        <p:nvGrpSpPr>
          <p:cNvPr id="8" name="Group 44"/>
          <p:cNvGrpSpPr/>
          <p:nvPr/>
        </p:nvGrpSpPr>
        <p:grpSpPr>
          <a:xfrm>
            <a:off x="1447800" y="4800600"/>
            <a:ext cx="2286000" cy="838200"/>
            <a:chOff x="1143000" y="1524000"/>
            <a:chExt cx="2286000" cy="838200"/>
          </a:xfrm>
        </p:grpSpPr>
        <p:sp>
          <p:nvSpPr>
            <p:cNvPr id="45" name="Rectangle 44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B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3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4" name="Straight Connector 53"/>
          <p:cNvCxnSpPr>
            <a:stCxn id="42" idx="2"/>
            <a:endCxn id="45" idx="0"/>
          </p:cNvCxnSpPr>
          <p:nvPr/>
        </p:nvCxnSpPr>
        <p:spPr>
          <a:xfrm>
            <a:off x="2247900" y="2362200"/>
            <a:ext cx="304800" cy="2514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4"/>
          <p:cNvGrpSpPr/>
          <p:nvPr/>
        </p:nvGrpSpPr>
        <p:grpSpPr>
          <a:xfrm>
            <a:off x="2895600" y="3352800"/>
            <a:ext cx="2286000" cy="838200"/>
            <a:chOff x="1143000" y="1524000"/>
            <a:chExt cx="2286000" cy="838200"/>
          </a:xfrm>
        </p:grpSpPr>
        <p:sp>
          <p:nvSpPr>
            <p:cNvPr id="55" name="Rectangle 54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5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1" name="Straight Connector 60"/>
          <p:cNvCxnSpPr>
            <a:stCxn id="42" idx="2"/>
            <a:endCxn id="55" idx="0"/>
          </p:cNvCxnSpPr>
          <p:nvPr/>
        </p:nvCxnSpPr>
        <p:spPr>
          <a:xfrm>
            <a:off x="2247900" y="2362200"/>
            <a:ext cx="17526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SMA* Example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5181600" y="838200"/>
            <a:ext cx="3733800" cy="3352800"/>
            <a:chOff x="3429000" y="914400"/>
            <a:chExt cx="5486400" cy="3733800"/>
          </a:xfrm>
        </p:grpSpPr>
        <p:grpSp>
          <p:nvGrpSpPr>
            <p:cNvPr id="4" name="Group 15"/>
            <p:cNvGrpSpPr/>
            <p:nvPr/>
          </p:nvGrpSpPr>
          <p:grpSpPr>
            <a:xfrm>
              <a:off x="3429000" y="1219200"/>
              <a:ext cx="5486400" cy="3429000"/>
              <a:chOff x="228600" y="838200"/>
              <a:chExt cx="5486400" cy="342900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228600" y="838200"/>
                <a:ext cx="5486400" cy="3429000"/>
                <a:chOff x="990600" y="1524000"/>
                <a:chExt cx="5486400" cy="3429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90600" y="2743200"/>
                  <a:ext cx="1066800" cy="9144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276600" y="40386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200400" y="27432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00400" y="15240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10200" y="2667000"/>
                  <a:ext cx="1066800" cy="914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4" idx="7"/>
                  <a:endCxn id="27" idx="2"/>
                </p:cNvCxnSpPr>
                <p:nvPr/>
              </p:nvCxnSpPr>
              <p:spPr>
                <a:xfrm flipV="1">
                  <a:off x="1901171" y="1981200"/>
                  <a:ext cx="1299229" cy="8959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4" idx="6"/>
                  <a:endCxn id="26" idx="2"/>
                </p:cNvCxnSpPr>
                <p:nvPr/>
              </p:nvCxnSpPr>
              <p:spPr>
                <a:xfrm>
                  <a:off x="2057400" y="3200400"/>
                  <a:ext cx="1143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4" idx="5"/>
                  <a:endCxn id="25" idx="2"/>
                </p:cNvCxnSpPr>
                <p:nvPr/>
              </p:nvCxnSpPr>
              <p:spPr>
                <a:xfrm>
                  <a:off x="1901171" y="3523689"/>
                  <a:ext cx="1375429" cy="972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7" idx="6"/>
                  <a:endCxn id="28" idx="1"/>
                </p:cNvCxnSpPr>
                <p:nvPr/>
              </p:nvCxnSpPr>
              <p:spPr>
                <a:xfrm>
                  <a:off x="4267200" y="1981200"/>
                  <a:ext cx="1299229" cy="8197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6" idx="6"/>
                  <a:endCxn id="28" idx="2"/>
                </p:cNvCxnSpPr>
                <p:nvPr/>
              </p:nvCxnSpPr>
              <p:spPr>
                <a:xfrm flipV="1">
                  <a:off x="4267200" y="3124200"/>
                  <a:ext cx="1143000" cy="76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4343400" y="3447489"/>
                  <a:ext cx="1223029" cy="104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447800" y="1371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6400" y="2133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3352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86200" y="34290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1981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38600" y="1219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57600" y="1981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33528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2133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8400" y="914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01000" y="1905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1143000" y="1524000"/>
            <a:ext cx="2286000" cy="907197"/>
            <a:chOff x="1143000" y="1524000"/>
            <a:chExt cx="2286000" cy="907197"/>
          </a:xfrm>
        </p:grpSpPr>
        <p:sp>
          <p:nvSpPr>
            <p:cNvPr id="42" name="Rectangle 4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S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5600" y="16002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(5)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0" y="3352800"/>
            <a:ext cx="2286000" cy="838200"/>
            <a:chOff x="1143000" y="1524000"/>
            <a:chExt cx="2286000" cy="838200"/>
          </a:xfrm>
        </p:grpSpPr>
        <p:sp>
          <p:nvSpPr>
            <p:cNvPr id="46" name="Rectangle 45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A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4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0" name="Straight Connector 49"/>
          <p:cNvCxnSpPr>
            <a:stCxn id="42" idx="2"/>
            <a:endCxn id="46" idx="0"/>
          </p:cNvCxnSpPr>
          <p:nvPr/>
        </p:nvCxnSpPr>
        <p:spPr>
          <a:xfrm flipH="1">
            <a:off x="1104900" y="2362200"/>
            <a:ext cx="11430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10200" y="45720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children explored</a:t>
            </a:r>
          </a:p>
          <a:p>
            <a:pPr algn="ctr"/>
            <a:r>
              <a:rPr lang="en-US" sz="2400" dirty="0" smtClean="0"/>
              <a:t>Adjust f-values</a:t>
            </a:r>
            <a:endParaRPr lang="en-US" sz="2400" dirty="0"/>
          </a:p>
        </p:txBody>
      </p:sp>
      <p:grpSp>
        <p:nvGrpSpPr>
          <p:cNvPr id="8" name="Group 44"/>
          <p:cNvGrpSpPr/>
          <p:nvPr/>
        </p:nvGrpSpPr>
        <p:grpSpPr>
          <a:xfrm>
            <a:off x="2286000" y="3352800"/>
            <a:ext cx="2286000" cy="838200"/>
            <a:chOff x="1143000" y="1524000"/>
            <a:chExt cx="2286000" cy="838200"/>
          </a:xfrm>
        </p:grpSpPr>
        <p:sp>
          <p:nvSpPr>
            <p:cNvPr id="45" name="Rectangle 44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5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4" name="Straight Connector 53"/>
          <p:cNvCxnSpPr>
            <a:stCxn id="42" idx="2"/>
            <a:endCxn id="45" idx="0"/>
          </p:cNvCxnSpPr>
          <p:nvPr/>
        </p:nvCxnSpPr>
        <p:spPr>
          <a:xfrm>
            <a:off x="2247900" y="2362200"/>
            <a:ext cx="11430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SMA* Example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5181600" y="838200"/>
            <a:ext cx="3733800" cy="3352800"/>
            <a:chOff x="3429000" y="914400"/>
            <a:chExt cx="5486400" cy="3733800"/>
          </a:xfrm>
        </p:grpSpPr>
        <p:grpSp>
          <p:nvGrpSpPr>
            <p:cNvPr id="4" name="Group 15"/>
            <p:cNvGrpSpPr/>
            <p:nvPr/>
          </p:nvGrpSpPr>
          <p:grpSpPr>
            <a:xfrm>
              <a:off x="3429000" y="1219200"/>
              <a:ext cx="5486400" cy="3429000"/>
              <a:chOff x="228600" y="838200"/>
              <a:chExt cx="5486400" cy="342900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228600" y="838200"/>
                <a:ext cx="5486400" cy="3429000"/>
                <a:chOff x="990600" y="1524000"/>
                <a:chExt cx="5486400" cy="3429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90600" y="2743200"/>
                  <a:ext cx="1066800" cy="9144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276600" y="40386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200400" y="27432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00400" y="15240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10200" y="2667000"/>
                  <a:ext cx="1066800" cy="914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4" idx="7"/>
                  <a:endCxn id="27" idx="2"/>
                </p:cNvCxnSpPr>
                <p:nvPr/>
              </p:nvCxnSpPr>
              <p:spPr>
                <a:xfrm flipV="1">
                  <a:off x="1901171" y="1981200"/>
                  <a:ext cx="1299229" cy="8959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4" idx="6"/>
                  <a:endCxn id="26" idx="2"/>
                </p:cNvCxnSpPr>
                <p:nvPr/>
              </p:nvCxnSpPr>
              <p:spPr>
                <a:xfrm>
                  <a:off x="2057400" y="3200400"/>
                  <a:ext cx="1143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4" idx="5"/>
                  <a:endCxn id="25" idx="2"/>
                </p:cNvCxnSpPr>
                <p:nvPr/>
              </p:nvCxnSpPr>
              <p:spPr>
                <a:xfrm>
                  <a:off x="1901171" y="3523689"/>
                  <a:ext cx="1375429" cy="972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7" idx="6"/>
                  <a:endCxn id="28" idx="1"/>
                </p:cNvCxnSpPr>
                <p:nvPr/>
              </p:nvCxnSpPr>
              <p:spPr>
                <a:xfrm>
                  <a:off x="4267200" y="1981200"/>
                  <a:ext cx="1299229" cy="8197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6" idx="6"/>
                  <a:endCxn id="28" idx="2"/>
                </p:cNvCxnSpPr>
                <p:nvPr/>
              </p:nvCxnSpPr>
              <p:spPr>
                <a:xfrm flipV="1">
                  <a:off x="4267200" y="3124200"/>
                  <a:ext cx="1143000" cy="76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4343400" y="3447489"/>
                  <a:ext cx="1223029" cy="104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447800" y="1371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6400" y="2133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3352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86200" y="34290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1981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38600" y="1219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57600" y="1981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33528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2133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8400" y="914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01000" y="1905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1143000" y="1524000"/>
            <a:ext cx="2286000" cy="907197"/>
            <a:chOff x="1143000" y="1524000"/>
            <a:chExt cx="2286000" cy="907197"/>
          </a:xfrm>
        </p:grpSpPr>
        <p:sp>
          <p:nvSpPr>
            <p:cNvPr id="42" name="Rectangle 4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S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5600" y="16002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(5)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0" y="3352800"/>
            <a:ext cx="2286000" cy="838200"/>
            <a:chOff x="1143000" y="1524000"/>
            <a:chExt cx="2286000" cy="838200"/>
          </a:xfrm>
        </p:grpSpPr>
        <p:sp>
          <p:nvSpPr>
            <p:cNvPr id="46" name="Rectangle 45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A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4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0" name="Straight Connector 49"/>
          <p:cNvCxnSpPr>
            <a:stCxn id="42" idx="2"/>
            <a:endCxn id="46" idx="0"/>
          </p:cNvCxnSpPr>
          <p:nvPr/>
        </p:nvCxnSpPr>
        <p:spPr>
          <a:xfrm flipH="1">
            <a:off x="1104900" y="2362200"/>
            <a:ext cx="11430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10200" y="45720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 Full</a:t>
            </a:r>
          </a:p>
          <a:p>
            <a:pPr algn="ctr"/>
            <a:r>
              <a:rPr lang="en-US" sz="2400" dirty="0" smtClean="0"/>
              <a:t>Remove C</a:t>
            </a:r>
          </a:p>
        </p:txBody>
      </p:sp>
      <p:grpSp>
        <p:nvGrpSpPr>
          <p:cNvPr id="8" name="Group 44"/>
          <p:cNvGrpSpPr/>
          <p:nvPr/>
        </p:nvGrpSpPr>
        <p:grpSpPr>
          <a:xfrm>
            <a:off x="2286000" y="3352800"/>
            <a:ext cx="2286000" cy="838200"/>
            <a:chOff x="1143000" y="1524000"/>
            <a:chExt cx="2286000" cy="838200"/>
          </a:xfrm>
        </p:grpSpPr>
        <p:sp>
          <p:nvSpPr>
            <p:cNvPr id="45" name="Rectangle 44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5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4" name="Straight Connector 53"/>
          <p:cNvCxnSpPr>
            <a:stCxn id="42" idx="2"/>
            <a:endCxn id="45" idx="0"/>
          </p:cNvCxnSpPr>
          <p:nvPr/>
        </p:nvCxnSpPr>
        <p:spPr>
          <a:xfrm>
            <a:off x="2247900" y="2362200"/>
            <a:ext cx="11430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4"/>
          <p:cNvGrpSpPr/>
          <p:nvPr/>
        </p:nvGrpSpPr>
        <p:grpSpPr>
          <a:xfrm>
            <a:off x="0" y="5029200"/>
            <a:ext cx="2286000" cy="838200"/>
            <a:chOff x="1143000" y="1524000"/>
            <a:chExt cx="2286000" cy="838200"/>
          </a:xfrm>
        </p:grpSpPr>
        <p:sp>
          <p:nvSpPr>
            <p:cNvPr id="55" name="Rectangle 54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G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6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9" name="Straight Connector 58"/>
          <p:cNvCxnSpPr>
            <a:stCxn id="46" idx="2"/>
            <a:endCxn id="55" idx="0"/>
          </p:cNvCxnSpPr>
          <p:nvPr/>
        </p:nvCxnSpPr>
        <p:spPr>
          <a:xfrm>
            <a:off x="1104900" y="4191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SMA* Example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5181600" y="838200"/>
            <a:ext cx="3733800" cy="3352800"/>
            <a:chOff x="3429000" y="914400"/>
            <a:chExt cx="5486400" cy="3733800"/>
          </a:xfrm>
        </p:grpSpPr>
        <p:grpSp>
          <p:nvGrpSpPr>
            <p:cNvPr id="4" name="Group 15"/>
            <p:cNvGrpSpPr/>
            <p:nvPr/>
          </p:nvGrpSpPr>
          <p:grpSpPr>
            <a:xfrm>
              <a:off x="3429000" y="1219200"/>
              <a:ext cx="5486400" cy="3429000"/>
              <a:chOff x="228600" y="838200"/>
              <a:chExt cx="5486400" cy="342900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228600" y="838200"/>
                <a:ext cx="5486400" cy="3429000"/>
                <a:chOff x="990600" y="1524000"/>
                <a:chExt cx="5486400" cy="3429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90600" y="2743200"/>
                  <a:ext cx="1066800" cy="9144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276600" y="40386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200400" y="27432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00400" y="15240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10200" y="2667000"/>
                  <a:ext cx="1066800" cy="914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4" idx="7"/>
                  <a:endCxn id="27" idx="2"/>
                </p:cNvCxnSpPr>
                <p:nvPr/>
              </p:nvCxnSpPr>
              <p:spPr>
                <a:xfrm flipV="1">
                  <a:off x="1901171" y="1981200"/>
                  <a:ext cx="1299229" cy="8959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4" idx="6"/>
                  <a:endCxn id="26" idx="2"/>
                </p:cNvCxnSpPr>
                <p:nvPr/>
              </p:nvCxnSpPr>
              <p:spPr>
                <a:xfrm>
                  <a:off x="2057400" y="3200400"/>
                  <a:ext cx="1143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4" idx="5"/>
                  <a:endCxn id="25" idx="2"/>
                </p:cNvCxnSpPr>
                <p:nvPr/>
              </p:nvCxnSpPr>
              <p:spPr>
                <a:xfrm>
                  <a:off x="1901171" y="3523689"/>
                  <a:ext cx="1375429" cy="972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7" idx="6"/>
                  <a:endCxn id="28" idx="1"/>
                </p:cNvCxnSpPr>
                <p:nvPr/>
              </p:nvCxnSpPr>
              <p:spPr>
                <a:xfrm>
                  <a:off x="4267200" y="1981200"/>
                  <a:ext cx="1299229" cy="8197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6" idx="6"/>
                  <a:endCxn id="28" idx="2"/>
                </p:cNvCxnSpPr>
                <p:nvPr/>
              </p:nvCxnSpPr>
              <p:spPr>
                <a:xfrm flipV="1">
                  <a:off x="4267200" y="3124200"/>
                  <a:ext cx="1143000" cy="76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4343400" y="3447489"/>
                  <a:ext cx="1223029" cy="104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447800" y="1371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6400" y="2133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3352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86200" y="34290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1981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38600" y="1219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57600" y="1981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33528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2133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8400" y="914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01000" y="1905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1143000" y="1524000"/>
            <a:ext cx="2286000" cy="907197"/>
            <a:chOff x="1143000" y="1524000"/>
            <a:chExt cx="2286000" cy="907197"/>
          </a:xfrm>
        </p:grpSpPr>
        <p:sp>
          <p:nvSpPr>
            <p:cNvPr id="42" name="Rectangle 4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S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5600" y="16002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(5)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1143000" y="3276600"/>
            <a:ext cx="2286000" cy="838200"/>
            <a:chOff x="1143000" y="1524000"/>
            <a:chExt cx="2286000" cy="838200"/>
          </a:xfrm>
        </p:grpSpPr>
        <p:sp>
          <p:nvSpPr>
            <p:cNvPr id="46" name="Rectangle 45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A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4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0" name="Straight Connector 49"/>
          <p:cNvCxnSpPr>
            <a:stCxn id="42" idx="2"/>
            <a:endCxn id="46" idx="0"/>
          </p:cNvCxnSpPr>
          <p:nvPr/>
        </p:nvCxnSpPr>
        <p:spPr>
          <a:xfrm>
            <a:off x="2247900" y="2362200"/>
            <a:ext cx="0" cy="99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10200" y="45720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children explored</a:t>
            </a:r>
          </a:p>
          <a:p>
            <a:pPr algn="ctr"/>
            <a:r>
              <a:rPr lang="en-US" sz="2400" dirty="0" smtClean="0"/>
              <a:t>Adjust f-values</a:t>
            </a:r>
          </a:p>
        </p:txBody>
      </p:sp>
      <p:grpSp>
        <p:nvGrpSpPr>
          <p:cNvPr id="8" name="Group 44"/>
          <p:cNvGrpSpPr/>
          <p:nvPr/>
        </p:nvGrpSpPr>
        <p:grpSpPr>
          <a:xfrm>
            <a:off x="1143000" y="5105400"/>
            <a:ext cx="2286000" cy="838200"/>
            <a:chOff x="1143000" y="1524000"/>
            <a:chExt cx="2286000" cy="838200"/>
          </a:xfrm>
        </p:grpSpPr>
        <p:sp>
          <p:nvSpPr>
            <p:cNvPr id="55" name="Rectangle 54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G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6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9" name="Straight Connector 58"/>
          <p:cNvCxnSpPr>
            <a:stCxn id="46" idx="2"/>
            <a:endCxn id="55" idx="0"/>
          </p:cNvCxnSpPr>
          <p:nvPr/>
        </p:nvCxnSpPr>
        <p:spPr>
          <a:xfrm>
            <a:off x="2247900" y="4114800"/>
            <a:ext cx="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SMA* Example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5181600" y="838200"/>
            <a:ext cx="3733800" cy="3352800"/>
            <a:chOff x="3429000" y="914400"/>
            <a:chExt cx="5486400" cy="3733800"/>
          </a:xfrm>
        </p:grpSpPr>
        <p:grpSp>
          <p:nvGrpSpPr>
            <p:cNvPr id="4" name="Group 15"/>
            <p:cNvGrpSpPr/>
            <p:nvPr/>
          </p:nvGrpSpPr>
          <p:grpSpPr>
            <a:xfrm>
              <a:off x="3429000" y="1219200"/>
              <a:ext cx="5486400" cy="3429000"/>
              <a:chOff x="228600" y="838200"/>
              <a:chExt cx="5486400" cy="342900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228600" y="838200"/>
                <a:ext cx="5486400" cy="3429000"/>
                <a:chOff x="990600" y="1524000"/>
                <a:chExt cx="5486400" cy="3429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90600" y="2743200"/>
                  <a:ext cx="1066800" cy="9144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276600" y="40386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200400" y="27432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00400" y="15240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10200" y="2667000"/>
                  <a:ext cx="1066800" cy="914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4" idx="7"/>
                  <a:endCxn id="27" idx="2"/>
                </p:cNvCxnSpPr>
                <p:nvPr/>
              </p:nvCxnSpPr>
              <p:spPr>
                <a:xfrm flipV="1">
                  <a:off x="1901171" y="1981200"/>
                  <a:ext cx="1299229" cy="8959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4" idx="6"/>
                  <a:endCxn id="26" idx="2"/>
                </p:cNvCxnSpPr>
                <p:nvPr/>
              </p:nvCxnSpPr>
              <p:spPr>
                <a:xfrm>
                  <a:off x="2057400" y="3200400"/>
                  <a:ext cx="1143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4" idx="5"/>
                  <a:endCxn id="25" idx="2"/>
                </p:cNvCxnSpPr>
                <p:nvPr/>
              </p:nvCxnSpPr>
              <p:spPr>
                <a:xfrm>
                  <a:off x="1901171" y="3523689"/>
                  <a:ext cx="1375429" cy="972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7" idx="6"/>
                  <a:endCxn id="28" idx="1"/>
                </p:cNvCxnSpPr>
                <p:nvPr/>
              </p:nvCxnSpPr>
              <p:spPr>
                <a:xfrm>
                  <a:off x="4267200" y="1981200"/>
                  <a:ext cx="1299229" cy="8197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6" idx="6"/>
                  <a:endCxn id="28" idx="2"/>
                </p:cNvCxnSpPr>
                <p:nvPr/>
              </p:nvCxnSpPr>
              <p:spPr>
                <a:xfrm flipV="1">
                  <a:off x="4267200" y="3124200"/>
                  <a:ext cx="1143000" cy="76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4343400" y="3447489"/>
                  <a:ext cx="1223029" cy="104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447800" y="1371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6400" y="2133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3352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86200" y="34290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1981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38600" y="1219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57600" y="1981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33528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2133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8400" y="914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01000" y="1905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1143000" y="1524000"/>
            <a:ext cx="2514600" cy="907197"/>
            <a:chOff x="1143000" y="1524000"/>
            <a:chExt cx="2357437" cy="907197"/>
          </a:xfrm>
        </p:grpSpPr>
        <p:sp>
          <p:nvSpPr>
            <p:cNvPr id="42" name="Rectangle 4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S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5600" y="1600200"/>
              <a:ext cx="6048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(5)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4  5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1219200" y="3276600"/>
            <a:ext cx="2286000" cy="838200"/>
            <a:chOff x="1143000" y="1524000"/>
            <a:chExt cx="2286000" cy="838200"/>
          </a:xfrm>
        </p:grpSpPr>
        <p:sp>
          <p:nvSpPr>
            <p:cNvPr id="46" name="Rectangle 45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A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4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0" name="Straight Connector 49"/>
          <p:cNvCxnSpPr>
            <a:stCxn id="42" idx="2"/>
            <a:endCxn id="46" idx="0"/>
          </p:cNvCxnSpPr>
          <p:nvPr/>
        </p:nvCxnSpPr>
        <p:spPr>
          <a:xfrm>
            <a:off x="2321560" y="2362200"/>
            <a:ext cx="2540" cy="99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10200" y="45720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children explored</a:t>
            </a:r>
          </a:p>
          <a:p>
            <a:pPr algn="ctr"/>
            <a:r>
              <a:rPr lang="en-US" sz="2400" dirty="0" smtClean="0"/>
              <a:t>Adjust f-values</a:t>
            </a:r>
          </a:p>
        </p:txBody>
      </p:sp>
      <p:grpSp>
        <p:nvGrpSpPr>
          <p:cNvPr id="8" name="Group 44"/>
          <p:cNvGrpSpPr/>
          <p:nvPr/>
        </p:nvGrpSpPr>
        <p:grpSpPr>
          <a:xfrm>
            <a:off x="1219200" y="5105400"/>
            <a:ext cx="2286000" cy="838200"/>
            <a:chOff x="1143000" y="1524000"/>
            <a:chExt cx="2286000" cy="838200"/>
          </a:xfrm>
        </p:grpSpPr>
        <p:sp>
          <p:nvSpPr>
            <p:cNvPr id="55" name="Rectangle 54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G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6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9" name="Straight Connector 58"/>
          <p:cNvCxnSpPr>
            <a:stCxn id="46" idx="2"/>
            <a:endCxn id="55" idx="0"/>
          </p:cNvCxnSpPr>
          <p:nvPr/>
        </p:nvCxnSpPr>
        <p:spPr>
          <a:xfrm>
            <a:off x="2324100" y="4114800"/>
            <a:ext cx="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1"/>
          </p:cNvCxnSpPr>
          <p:nvPr/>
        </p:nvCxnSpPr>
        <p:spPr>
          <a:xfrm>
            <a:off x="3012440" y="2015699"/>
            <a:ext cx="264160" cy="346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SMA* Example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5181600" y="838200"/>
            <a:ext cx="3733800" cy="3352800"/>
            <a:chOff x="3429000" y="914400"/>
            <a:chExt cx="5486400" cy="3733800"/>
          </a:xfrm>
        </p:grpSpPr>
        <p:grpSp>
          <p:nvGrpSpPr>
            <p:cNvPr id="4" name="Group 15"/>
            <p:cNvGrpSpPr/>
            <p:nvPr/>
          </p:nvGrpSpPr>
          <p:grpSpPr>
            <a:xfrm>
              <a:off x="3429000" y="1219200"/>
              <a:ext cx="5486400" cy="3429000"/>
              <a:chOff x="228600" y="838200"/>
              <a:chExt cx="5486400" cy="342900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228600" y="838200"/>
                <a:ext cx="5486400" cy="3429000"/>
                <a:chOff x="990600" y="1524000"/>
                <a:chExt cx="5486400" cy="3429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90600" y="2743200"/>
                  <a:ext cx="1066800" cy="9144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276600" y="40386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200400" y="27432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00400" y="15240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10200" y="2667000"/>
                  <a:ext cx="1066800" cy="914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4" idx="7"/>
                  <a:endCxn id="27" idx="2"/>
                </p:cNvCxnSpPr>
                <p:nvPr/>
              </p:nvCxnSpPr>
              <p:spPr>
                <a:xfrm flipV="1">
                  <a:off x="1901171" y="1981200"/>
                  <a:ext cx="1299229" cy="8959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4" idx="6"/>
                  <a:endCxn id="26" idx="2"/>
                </p:cNvCxnSpPr>
                <p:nvPr/>
              </p:nvCxnSpPr>
              <p:spPr>
                <a:xfrm>
                  <a:off x="2057400" y="3200400"/>
                  <a:ext cx="1143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4" idx="5"/>
                  <a:endCxn id="25" idx="2"/>
                </p:cNvCxnSpPr>
                <p:nvPr/>
              </p:nvCxnSpPr>
              <p:spPr>
                <a:xfrm>
                  <a:off x="1901171" y="3523689"/>
                  <a:ext cx="1375429" cy="972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7" idx="6"/>
                  <a:endCxn id="28" idx="1"/>
                </p:cNvCxnSpPr>
                <p:nvPr/>
              </p:nvCxnSpPr>
              <p:spPr>
                <a:xfrm>
                  <a:off x="4267200" y="1981200"/>
                  <a:ext cx="1299229" cy="8197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6" idx="6"/>
                  <a:endCxn id="28" idx="2"/>
                </p:cNvCxnSpPr>
                <p:nvPr/>
              </p:nvCxnSpPr>
              <p:spPr>
                <a:xfrm flipV="1">
                  <a:off x="4267200" y="3124200"/>
                  <a:ext cx="1143000" cy="76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4343400" y="3447489"/>
                  <a:ext cx="1223029" cy="104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447800" y="1371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6400" y="2133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3352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86200" y="34290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1981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38600" y="1219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57600" y="1981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33528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2133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8400" y="914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01000" y="1905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1143000" y="1524000"/>
            <a:ext cx="2514600" cy="907197"/>
            <a:chOff x="1143000" y="1524000"/>
            <a:chExt cx="2357437" cy="907197"/>
          </a:xfrm>
        </p:grpSpPr>
        <p:sp>
          <p:nvSpPr>
            <p:cNvPr id="42" name="Rectangle 4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S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5600" y="1600200"/>
              <a:ext cx="6048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0" y="3352800"/>
            <a:ext cx="2286000" cy="907197"/>
            <a:chOff x="1143000" y="1524000"/>
            <a:chExt cx="2286000" cy="907197"/>
          </a:xfrm>
        </p:grpSpPr>
        <p:sp>
          <p:nvSpPr>
            <p:cNvPr id="46" name="Rectangle 45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A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4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5600" y="16002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(6)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0" name="Straight Connector 49"/>
          <p:cNvCxnSpPr>
            <a:stCxn id="42" idx="2"/>
            <a:endCxn id="46" idx="0"/>
          </p:cNvCxnSpPr>
          <p:nvPr/>
        </p:nvCxnSpPr>
        <p:spPr>
          <a:xfrm flipH="1">
            <a:off x="1104900" y="2362200"/>
            <a:ext cx="121666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10200" y="45720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 Full</a:t>
            </a:r>
          </a:p>
          <a:p>
            <a:pPr algn="ctr"/>
            <a:r>
              <a:rPr lang="en-US" sz="2400" dirty="0" smtClean="0"/>
              <a:t>Remove G</a:t>
            </a:r>
          </a:p>
        </p:txBody>
      </p:sp>
      <p:grpSp>
        <p:nvGrpSpPr>
          <p:cNvPr id="8" name="Group 44"/>
          <p:cNvGrpSpPr/>
          <p:nvPr/>
        </p:nvGrpSpPr>
        <p:grpSpPr>
          <a:xfrm>
            <a:off x="0" y="5105400"/>
            <a:ext cx="2286000" cy="838200"/>
            <a:chOff x="1143000" y="1524000"/>
            <a:chExt cx="2286000" cy="838200"/>
          </a:xfrm>
        </p:grpSpPr>
        <p:sp>
          <p:nvSpPr>
            <p:cNvPr id="55" name="Rectangle 54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G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6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1600200"/>
              <a:ext cx="53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9" name="Straight Connector 58"/>
          <p:cNvCxnSpPr>
            <a:stCxn id="46" idx="2"/>
            <a:endCxn id="55" idx="0"/>
          </p:cNvCxnSpPr>
          <p:nvPr/>
        </p:nvCxnSpPr>
        <p:spPr>
          <a:xfrm>
            <a:off x="1104900" y="4191000"/>
            <a:ext cx="0" cy="99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4"/>
          <p:cNvGrpSpPr/>
          <p:nvPr/>
        </p:nvGrpSpPr>
        <p:grpSpPr>
          <a:xfrm>
            <a:off x="2743200" y="3352800"/>
            <a:ext cx="2286000" cy="907197"/>
            <a:chOff x="1143000" y="1524000"/>
            <a:chExt cx="2286000" cy="907197"/>
          </a:xfrm>
        </p:grpSpPr>
        <p:sp>
          <p:nvSpPr>
            <p:cNvPr id="52" name="Rectangle 5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B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3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95600" y="16002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0" name="Straight Connector 59"/>
          <p:cNvCxnSpPr>
            <a:stCxn id="42" idx="2"/>
            <a:endCxn id="52" idx="0"/>
          </p:cNvCxnSpPr>
          <p:nvPr/>
        </p:nvCxnSpPr>
        <p:spPr>
          <a:xfrm>
            <a:off x="2321560" y="2362200"/>
            <a:ext cx="152654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SMA* Example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5181600" y="838200"/>
            <a:ext cx="3733800" cy="3352800"/>
            <a:chOff x="3429000" y="914400"/>
            <a:chExt cx="5486400" cy="3733800"/>
          </a:xfrm>
        </p:grpSpPr>
        <p:grpSp>
          <p:nvGrpSpPr>
            <p:cNvPr id="4" name="Group 15"/>
            <p:cNvGrpSpPr/>
            <p:nvPr/>
          </p:nvGrpSpPr>
          <p:grpSpPr>
            <a:xfrm>
              <a:off x="3429000" y="1219200"/>
              <a:ext cx="5486400" cy="3429000"/>
              <a:chOff x="228600" y="838200"/>
              <a:chExt cx="5486400" cy="342900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228600" y="838200"/>
                <a:ext cx="5486400" cy="3429000"/>
                <a:chOff x="990600" y="1524000"/>
                <a:chExt cx="5486400" cy="3429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90600" y="2743200"/>
                  <a:ext cx="1066800" cy="9144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276600" y="40386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200400" y="27432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00400" y="15240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10200" y="2667000"/>
                  <a:ext cx="1066800" cy="914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4" idx="7"/>
                  <a:endCxn id="27" idx="2"/>
                </p:cNvCxnSpPr>
                <p:nvPr/>
              </p:nvCxnSpPr>
              <p:spPr>
                <a:xfrm flipV="1">
                  <a:off x="1901171" y="1981200"/>
                  <a:ext cx="1299229" cy="8959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4" idx="6"/>
                  <a:endCxn id="26" idx="2"/>
                </p:cNvCxnSpPr>
                <p:nvPr/>
              </p:nvCxnSpPr>
              <p:spPr>
                <a:xfrm>
                  <a:off x="2057400" y="3200400"/>
                  <a:ext cx="1143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4" idx="5"/>
                  <a:endCxn id="25" idx="2"/>
                </p:cNvCxnSpPr>
                <p:nvPr/>
              </p:nvCxnSpPr>
              <p:spPr>
                <a:xfrm>
                  <a:off x="1901171" y="3523689"/>
                  <a:ext cx="1375429" cy="972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7" idx="6"/>
                  <a:endCxn id="28" idx="1"/>
                </p:cNvCxnSpPr>
                <p:nvPr/>
              </p:nvCxnSpPr>
              <p:spPr>
                <a:xfrm>
                  <a:off x="4267200" y="1981200"/>
                  <a:ext cx="1299229" cy="8197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6" idx="6"/>
                  <a:endCxn id="28" idx="2"/>
                </p:cNvCxnSpPr>
                <p:nvPr/>
              </p:nvCxnSpPr>
              <p:spPr>
                <a:xfrm flipV="1">
                  <a:off x="4267200" y="3124200"/>
                  <a:ext cx="1143000" cy="76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4343400" y="3447489"/>
                  <a:ext cx="1223029" cy="104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447800" y="1371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6400" y="2133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3352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86200" y="34290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1981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38600" y="1219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57600" y="1981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33528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2133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8400" y="914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01000" y="1905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1143000" y="1524000"/>
            <a:ext cx="2514600" cy="907197"/>
            <a:chOff x="1143000" y="1524000"/>
            <a:chExt cx="2357437" cy="907197"/>
          </a:xfrm>
        </p:grpSpPr>
        <p:sp>
          <p:nvSpPr>
            <p:cNvPr id="42" name="Rectangle 4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S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5600" y="1600200"/>
              <a:ext cx="6048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(6)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0" y="3352800"/>
            <a:ext cx="2286000" cy="907197"/>
            <a:chOff x="1143000" y="1524000"/>
            <a:chExt cx="2286000" cy="907197"/>
          </a:xfrm>
        </p:grpSpPr>
        <p:sp>
          <p:nvSpPr>
            <p:cNvPr id="46" name="Rectangle 45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A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4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5600" y="16002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(6)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0" name="Straight Connector 49"/>
          <p:cNvCxnSpPr>
            <a:stCxn id="42" idx="2"/>
            <a:endCxn id="46" idx="0"/>
          </p:cNvCxnSpPr>
          <p:nvPr/>
        </p:nvCxnSpPr>
        <p:spPr>
          <a:xfrm flipH="1">
            <a:off x="1104900" y="2362200"/>
            <a:ext cx="121666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10200" y="45720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 Full</a:t>
            </a:r>
          </a:p>
          <a:p>
            <a:pPr algn="ctr"/>
            <a:r>
              <a:rPr lang="en-US" sz="2400" dirty="0" smtClean="0"/>
              <a:t>Remove A</a:t>
            </a:r>
          </a:p>
        </p:txBody>
      </p:sp>
      <p:grpSp>
        <p:nvGrpSpPr>
          <p:cNvPr id="8" name="Group 44"/>
          <p:cNvGrpSpPr/>
          <p:nvPr/>
        </p:nvGrpSpPr>
        <p:grpSpPr>
          <a:xfrm>
            <a:off x="1447800" y="5029200"/>
            <a:ext cx="2286000" cy="907197"/>
            <a:chOff x="1143000" y="1524000"/>
            <a:chExt cx="2286000" cy="907197"/>
          </a:xfrm>
        </p:grpSpPr>
        <p:sp>
          <p:nvSpPr>
            <p:cNvPr id="52" name="Rectangle 5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B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3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95600" y="16002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0" name="Straight Connector 59"/>
          <p:cNvCxnSpPr>
            <a:stCxn id="42" idx="2"/>
            <a:endCxn id="52" idx="0"/>
          </p:cNvCxnSpPr>
          <p:nvPr/>
        </p:nvCxnSpPr>
        <p:spPr>
          <a:xfrm>
            <a:off x="2321560" y="2362200"/>
            <a:ext cx="231140" cy="2743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4"/>
          <p:cNvGrpSpPr/>
          <p:nvPr/>
        </p:nvGrpSpPr>
        <p:grpSpPr>
          <a:xfrm>
            <a:off x="2667000" y="3429000"/>
            <a:ext cx="2286000" cy="907197"/>
            <a:chOff x="1143000" y="1524000"/>
            <a:chExt cx="2286000" cy="907197"/>
          </a:xfrm>
        </p:grpSpPr>
        <p:sp>
          <p:nvSpPr>
            <p:cNvPr id="58" name="Rectangle 57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5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95600" y="16002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4" name="Straight Connector 63"/>
          <p:cNvCxnSpPr>
            <a:stCxn id="42" idx="2"/>
            <a:endCxn id="58" idx="0"/>
          </p:cNvCxnSpPr>
          <p:nvPr/>
        </p:nvCxnSpPr>
        <p:spPr>
          <a:xfrm>
            <a:off x="2321560" y="2362200"/>
            <a:ext cx="1450340" cy="1143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SMA* Example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5181600" y="838200"/>
            <a:ext cx="3733800" cy="3352800"/>
            <a:chOff x="3429000" y="914400"/>
            <a:chExt cx="5486400" cy="3733800"/>
          </a:xfrm>
        </p:grpSpPr>
        <p:grpSp>
          <p:nvGrpSpPr>
            <p:cNvPr id="4" name="Group 15"/>
            <p:cNvGrpSpPr/>
            <p:nvPr/>
          </p:nvGrpSpPr>
          <p:grpSpPr>
            <a:xfrm>
              <a:off x="3429000" y="1219200"/>
              <a:ext cx="5486400" cy="3429000"/>
              <a:chOff x="228600" y="838200"/>
              <a:chExt cx="5486400" cy="342900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228600" y="838200"/>
                <a:ext cx="5486400" cy="3429000"/>
                <a:chOff x="990600" y="1524000"/>
                <a:chExt cx="5486400" cy="3429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90600" y="2743200"/>
                  <a:ext cx="1066800" cy="9144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276600" y="40386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200400" y="27432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B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200400" y="1524000"/>
                  <a:ext cx="1066800" cy="9144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10200" y="2667000"/>
                  <a:ext cx="1066800" cy="914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4" idx="7"/>
                  <a:endCxn id="27" idx="2"/>
                </p:cNvCxnSpPr>
                <p:nvPr/>
              </p:nvCxnSpPr>
              <p:spPr>
                <a:xfrm flipV="1">
                  <a:off x="1901171" y="1981200"/>
                  <a:ext cx="1299229" cy="8959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4" idx="6"/>
                  <a:endCxn id="26" idx="2"/>
                </p:cNvCxnSpPr>
                <p:nvPr/>
              </p:nvCxnSpPr>
              <p:spPr>
                <a:xfrm>
                  <a:off x="2057400" y="3200400"/>
                  <a:ext cx="1143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4" idx="5"/>
                  <a:endCxn id="25" idx="2"/>
                </p:cNvCxnSpPr>
                <p:nvPr/>
              </p:nvCxnSpPr>
              <p:spPr>
                <a:xfrm>
                  <a:off x="1901171" y="3523689"/>
                  <a:ext cx="1375429" cy="9721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7" idx="6"/>
                  <a:endCxn id="28" idx="1"/>
                </p:cNvCxnSpPr>
                <p:nvPr/>
              </p:nvCxnSpPr>
              <p:spPr>
                <a:xfrm>
                  <a:off x="4267200" y="1981200"/>
                  <a:ext cx="1299229" cy="8197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6" idx="6"/>
                  <a:endCxn id="28" idx="2"/>
                </p:cNvCxnSpPr>
                <p:nvPr/>
              </p:nvCxnSpPr>
              <p:spPr>
                <a:xfrm flipV="1">
                  <a:off x="4267200" y="3124200"/>
                  <a:ext cx="1143000" cy="76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4343400" y="3447489"/>
                  <a:ext cx="1223029" cy="104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447800" y="1371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6400" y="21336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3352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86200" y="34290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1981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38600" y="1219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57600" y="19812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33528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2133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8400" y="914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01000" y="1905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1143000" y="1524000"/>
            <a:ext cx="2514600" cy="907197"/>
            <a:chOff x="1143000" y="1524000"/>
            <a:chExt cx="2357437" cy="907197"/>
          </a:xfrm>
        </p:grpSpPr>
        <p:sp>
          <p:nvSpPr>
            <p:cNvPr id="42" name="Rectangle 4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S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5600" y="1600200"/>
              <a:ext cx="6048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(6)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5410200" y="45720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 Full</a:t>
            </a:r>
          </a:p>
          <a:p>
            <a:pPr algn="ctr"/>
            <a:r>
              <a:rPr lang="en-US" sz="2400" dirty="0" smtClean="0"/>
              <a:t>Remove C</a:t>
            </a:r>
          </a:p>
        </p:txBody>
      </p:sp>
      <p:grpSp>
        <p:nvGrpSpPr>
          <p:cNvPr id="7" name="Group 44"/>
          <p:cNvGrpSpPr/>
          <p:nvPr/>
        </p:nvGrpSpPr>
        <p:grpSpPr>
          <a:xfrm>
            <a:off x="228600" y="3429000"/>
            <a:ext cx="2286000" cy="907197"/>
            <a:chOff x="1143000" y="1524000"/>
            <a:chExt cx="2286000" cy="907197"/>
          </a:xfrm>
        </p:grpSpPr>
        <p:sp>
          <p:nvSpPr>
            <p:cNvPr id="52" name="Rectangle 51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B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3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95600" y="16002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0" name="Straight Connector 59"/>
          <p:cNvCxnSpPr>
            <a:stCxn id="42" idx="2"/>
            <a:endCxn id="52" idx="0"/>
          </p:cNvCxnSpPr>
          <p:nvPr/>
        </p:nvCxnSpPr>
        <p:spPr>
          <a:xfrm flipH="1">
            <a:off x="1333500" y="2362200"/>
            <a:ext cx="988060" cy="1143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44"/>
          <p:cNvGrpSpPr/>
          <p:nvPr/>
        </p:nvGrpSpPr>
        <p:grpSpPr>
          <a:xfrm>
            <a:off x="2667000" y="3429000"/>
            <a:ext cx="2286000" cy="907197"/>
            <a:chOff x="1143000" y="1524000"/>
            <a:chExt cx="2286000" cy="907197"/>
          </a:xfrm>
        </p:grpSpPr>
        <p:sp>
          <p:nvSpPr>
            <p:cNvPr id="58" name="Rectangle 57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5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95600" y="16002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4" name="Straight Connector 63"/>
          <p:cNvCxnSpPr>
            <a:stCxn id="42" idx="2"/>
            <a:endCxn id="58" idx="0"/>
          </p:cNvCxnSpPr>
          <p:nvPr/>
        </p:nvCxnSpPr>
        <p:spPr>
          <a:xfrm>
            <a:off x="2321560" y="2362200"/>
            <a:ext cx="1450340" cy="1143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4"/>
          <p:cNvGrpSpPr/>
          <p:nvPr/>
        </p:nvGrpSpPr>
        <p:grpSpPr>
          <a:xfrm>
            <a:off x="228600" y="5334000"/>
            <a:ext cx="2286000" cy="907197"/>
            <a:chOff x="1143000" y="1524000"/>
            <a:chExt cx="2286000" cy="907197"/>
          </a:xfrm>
        </p:grpSpPr>
        <p:sp>
          <p:nvSpPr>
            <p:cNvPr id="55" name="Rectangle 54"/>
            <p:cNvSpPr/>
            <p:nvPr/>
          </p:nvSpPr>
          <p:spPr>
            <a:xfrm>
              <a:off x="1676400" y="1600200"/>
              <a:ext cx="1143000" cy="76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G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3000" y="1524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3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1600200"/>
              <a:ext cx="53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/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3" name="Straight Connector 62"/>
          <p:cNvCxnSpPr>
            <a:stCxn id="52" idx="2"/>
            <a:endCxn id="55" idx="0"/>
          </p:cNvCxnSpPr>
          <p:nvPr/>
        </p:nvCxnSpPr>
        <p:spPr>
          <a:xfrm>
            <a:off x="1333500" y="4267200"/>
            <a:ext cx="0" cy="1143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Romania with step costs in km</a:t>
            </a:r>
          </a:p>
        </p:txBody>
      </p:sp>
      <p:pic>
        <p:nvPicPr>
          <p:cNvPr id="2051" name="Picture 3" descr="romani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86115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Current Rule:</a:t>
            </a:r>
            <a:r>
              <a:rPr lang="en-US" dirty="0" smtClean="0"/>
              <a:t> Replace new node with the leaf with worst f-value ?</a:t>
            </a:r>
          </a:p>
          <a:p>
            <a:r>
              <a:rPr lang="en-US" b="1" dirty="0" smtClean="0"/>
              <a:t>New Rule: </a:t>
            </a:r>
            <a:r>
              <a:rPr lang="en-US" dirty="0" smtClean="0"/>
              <a:t>Why not replace only if f-value of new leaf is better  than the leaf that it was replacing ?</a:t>
            </a:r>
          </a:p>
          <a:p>
            <a:r>
              <a:rPr lang="en-US" b="1" dirty="0" smtClean="0"/>
              <a:t>Example in next slide is only for illustration of this counter example. </a:t>
            </a:r>
          </a:p>
          <a:p>
            <a:r>
              <a:rPr lang="en-US" b="1" smtClean="0"/>
              <a:t>Please follow </a:t>
            </a:r>
            <a:r>
              <a:rPr lang="en-US" b="1" dirty="0" smtClean="0"/>
              <a:t>the notation used in the SMA* example worked in earlier slides for exam purposes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82550"/>
            <a:ext cx="8167687" cy="685800"/>
          </a:xfrm>
        </p:spPr>
        <p:txBody>
          <a:bodyPr/>
          <a:lstStyle/>
          <a:p>
            <a:r>
              <a:rPr lang="en-US" sz="3600"/>
              <a:t>Simple Memory-bounded A* (SMA*)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3236913" y="4276725"/>
            <a:ext cx="682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000" b="1">
                <a:latin typeface="Arial" charset="0"/>
              </a:rPr>
              <a:t>24+0=24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8913" y="2620963"/>
            <a:ext cx="3654425" cy="2662237"/>
            <a:chOff x="144" y="1261"/>
            <a:chExt cx="2302" cy="1677"/>
          </a:xfrm>
        </p:grpSpPr>
        <p:sp>
          <p:nvSpPr>
            <p:cNvPr id="113669" name="Line 5"/>
            <p:cNvSpPr>
              <a:spLocks noChangeShapeType="1"/>
            </p:cNvSpPr>
            <p:nvPr/>
          </p:nvSpPr>
          <p:spPr bwMode="auto">
            <a:xfrm flipH="1">
              <a:off x="864" y="1440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70" name="Line 6"/>
            <p:cNvSpPr>
              <a:spLocks noChangeShapeType="1"/>
            </p:cNvSpPr>
            <p:nvPr/>
          </p:nvSpPr>
          <p:spPr bwMode="auto">
            <a:xfrm flipH="1">
              <a:off x="672" y="177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71" name="Line 7"/>
            <p:cNvSpPr>
              <a:spLocks noChangeShapeType="1"/>
            </p:cNvSpPr>
            <p:nvPr/>
          </p:nvSpPr>
          <p:spPr bwMode="auto">
            <a:xfrm>
              <a:off x="864" y="177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72" name="Oval 8"/>
            <p:cNvSpPr>
              <a:spLocks noChangeArrowheads="1"/>
            </p:cNvSpPr>
            <p:nvPr/>
          </p:nvSpPr>
          <p:spPr bwMode="auto">
            <a:xfrm>
              <a:off x="816" y="1728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3" name="Line 9"/>
            <p:cNvSpPr>
              <a:spLocks noChangeShapeType="1"/>
            </p:cNvSpPr>
            <p:nvPr/>
          </p:nvSpPr>
          <p:spPr bwMode="auto">
            <a:xfrm flipH="1">
              <a:off x="1920" y="177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74" name="Line 10"/>
            <p:cNvSpPr>
              <a:spLocks noChangeShapeType="1"/>
            </p:cNvSpPr>
            <p:nvPr/>
          </p:nvSpPr>
          <p:spPr bwMode="auto">
            <a:xfrm>
              <a:off x="2112" y="177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75" name="Oval 11"/>
            <p:cNvSpPr>
              <a:spLocks noChangeArrowheads="1"/>
            </p:cNvSpPr>
            <p:nvPr/>
          </p:nvSpPr>
          <p:spPr bwMode="auto">
            <a:xfrm>
              <a:off x="1008" y="2208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6" name="Oval 12"/>
            <p:cNvSpPr>
              <a:spLocks noChangeArrowheads="1"/>
            </p:cNvSpPr>
            <p:nvPr/>
          </p:nvSpPr>
          <p:spPr bwMode="auto">
            <a:xfrm>
              <a:off x="2256" y="2208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7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>
              <a:off x="672" y="225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79" name="Oval 15"/>
            <p:cNvSpPr>
              <a:spLocks noChangeArrowheads="1"/>
            </p:cNvSpPr>
            <p:nvPr/>
          </p:nvSpPr>
          <p:spPr bwMode="auto">
            <a:xfrm>
              <a:off x="432" y="2688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0" name="Oval 16"/>
            <p:cNvSpPr>
              <a:spLocks noChangeArrowheads="1"/>
            </p:cNvSpPr>
            <p:nvPr/>
          </p:nvSpPr>
          <p:spPr bwMode="auto">
            <a:xfrm>
              <a:off x="816" y="2688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Oval 17"/>
            <p:cNvSpPr>
              <a:spLocks noChangeArrowheads="1"/>
            </p:cNvSpPr>
            <p:nvPr/>
          </p:nvSpPr>
          <p:spPr bwMode="auto">
            <a:xfrm>
              <a:off x="624" y="2208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2" name="Line 18"/>
            <p:cNvSpPr>
              <a:spLocks noChangeShapeType="1"/>
            </p:cNvSpPr>
            <p:nvPr/>
          </p:nvSpPr>
          <p:spPr bwMode="auto">
            <a:xfrm flipH="1">
              <a:off x="1728" y="225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83" name="Line 19"/>
            <p:cNvSpPr>
              <a:spLocks noChangeShapeType="1"/>
            </p:cNvSpPr>
            <p:nvPr/>
          </p:nvSpPr>
          <p:spPr bwMode="auto">
            <a:xfrm>
              <a:off x="1920" y="225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84" name="Oval 20"/>
            <p:cNvSpPr>
              <a:spLocks noChangeArrowheads="1"/>
            </p:cNvSpPr>
            <p:nvPr/>
          </p:nvSpPr>
          <p:spPr bwMode="auto">
            <a:xfrm>
              <a:off x="1680" y="2688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5" name="Oval 21"/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6" name="Oval 22"/>
            <p:cNvSpPr>
              <a:spLocks noChangeArrowheads="1"/>
            </p:cNvSpPr>
            <p:nvPr/>
          </p:nvSpPr>
          <p:spPr bwMode="auto">
            <a:xfrm>
              <a:off x="1872" y="2208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Line 23"/>
            <p:cNvSpPr>
              <a:spLocks noChangeShapeType="1"/>
            </p:cNvSpPr>
            <p:nvPr/>
          </p:nvSpPr>
          <p:spPr bwMode="auto">
            <a:xfrm>
              <a:off x="1488" y="1440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88" name="Oval 24"/>
            <p:cNvSpPr>
              <a:spLocks noChangeArrowheads="1"/>
            </p:cNvSpPr>
            <p:nvPr/>
          </p:nvSpPr>
          <p:spPr bwMode="auto">
            <a:xfrm>
              <a:off x="1440" y="1392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9" name="Oval 25"/>
            <p:cNvSpPr>
              <a:spLocks noChangeArrowheads="1"/>
            </p:cNvSpPr>
            <p:nvPr/>
          </p:nvSpPr>
          <p:spPr bwMode="auto">
            <a:xfrm>
              <a:off x="2064" y="1728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Text Box 26"/>
            <p:cNvSpPr txBox="1">
              <a:spLocks noChangeArrowheads="1"/>
            </p:cNvSpPr>
            <p:nvPr/>
          </p:nvSpPr>
          <p:spPr bwMode="auto">
            <a:xfrm>
              <a:off x="1392" y="1261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A</a:t>
              </a:r>
            </a:p>
          </p:txBody>
        </p:sp>
        <p:sp>
          <p:nvSpPr>
            <p:cNvPr id="113691" name="Text Box 27"/>
            <p:cNvSpPr txBox="1">
              <a:spLocks noChangeArrowheads="1"/>
            </p:cNvSpPr>
            <p:nvPr/>
          </p:nvSpPr>
          <p:spPr bwMode="auto">
            <a:xfrm>
              <a:off x="768" y="1597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B</a:t>
              </a:r>
            </a:p>
          </p:txBody>
        </p:sp>
        <p:sp>
          <p:nvSpPr>
            <p:cNvPr id="113692" name="Text Box 28"/>
            <p:cNvSpPr txBox="1">
              <a:spLocks noChangeArrowheads="1"/>
            </p:cNvSpPr>
            <p:nvPr/>
          </p:nvSpPr>
          <p:spPr bwMode="auto">
            <a:xfrm>
              <a:off x="2016" y="1597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G</a:t>
              </a:r>
            </a:p>
          </p:txBody>
        </p:sp>
        <p:sp>
          <p:nvSpPr>
            <p:cNvPr id="113693" name="Text Box 29"/>
            <p:cNvSpPr txBox="1">
              <a:spLocks noChangeArrowheads="1"/>
            </p:cNvSpPr>
            <p:nvPr/>
          </p:nvSpPr>
          <p:spPr bwMode="auto">
            <a:xfrm>
              <a:off x="576" y="2077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C</a:t>
              </a:r>
            </a:p>
          </p:txBody>
        </p:sp>
        <p:sp>
          <p:nvSpPr>
            <p:cNvPr id="113694" name="Text Box 30"/>
            <p:cNvSpPr txBox="1">
              <a:spLocks noChangeArrowheads="1"/>
            </p:cNvSpPr>
            <p:nvPr/>
          </p:nvSpPr>
          <p:spPr bwMode="auto">
            <a:xfrm>
              <a:off x="960" y="2077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D</a:t>
              </a:r>
            </a:p>
          </p:txBody>
        </p:sp>
        <p:sp>
          <p:nvSpPr>
            <p:cNvPr id="113695" name="Text Box 31"/>
            <p:cNvSpPr txBox="1">
              <a:spLocks noChangeArrowheads="1"/>
            </p:cNvSpPr>
            <p:nvPr/>
          </p:nvSpPr>
          <p:spPr bwMode="auto">
            <a:xfrm>
              <a:off x="384" y="2557"/>
              <a:ext cx="1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E</a:t>
              </a:r>
            </a:p>
          </p:txBody>
        </p:sp>
        <p:sp>
          <p:nvSpPr>
            <p:cNvPr id="113696" name="Text Box 32"/>
            <p:cNvSpPr txBox="1">
              <a:spLocks noChangeArrowheads="1"/>
            </p:cNvSpPr>
            <p:nvPr/>
          </p:nvSpPr>
          <p:spPr bwMode="auto">
            <a:xfrm>
              <a:off x="768" y="2557"/>
              <a:ext cx="16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F</a:t>
              </a:r>
            </a:p>
          </p:txBody>
        </p:sp>
        <p:sp>
          <p:nvSpPr>
            <p:cNvPr id="113697" name="Text Box 33"/>
            <p:cNvSpPr txBox="1">
              <a:spLocks noChangeArrowheads="1"/>
            </p:cNvSpPr>
            <p:nvPr/>
          </p:nvSpPr>
          <p:spPr bwMode="auto">
            <a:xfrm>
              <a:off x="1824" y="2077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H</a:t>
              </a:r>
            </a:p>
          </p:txBody>
        </p:sp>
        <p:sp>
          <p:nvSpPr>
            <p:cNvPr id="113698" name="Text Box 34"/>
            <p:cNvSpPr txBox="1">
              <a:spLocks noChangeArrowheads="1"/>
            </p:cNvSpPr>
            <p:nvPr/>
          </p:nvSpPr>
          <p:spPr bwMode="auto">
            <a:xfrm>
              <a:off x="1584" y="2557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J</a:t>
              </a:r>
            </a:p>
          </p:txBody>
        </p:sp>
        <p:sp>
          <p:nvSpPr>
            <p:cNvPr id="113699" name="Text Box 35"/>
            <p:cNvSpPr txBox="1">
              <a:spLocks noChangeArrowheads="1"/>
            </p:cNvSpPr>
            <p:nvPr/>
          </p:nvSpPr>
          <p:spPr bwMode="auto">
            <a:xfrm>
              <a:off x="2256" y="2077"/>
              <a:ext cx="1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I</a:t>
              </a:r>
            </a:p>
          </p:txBody>
        </p:sp>
        <p:sp>
          <p:nvSpPr>
            <p:cNvPr id="113700" name="Text Box 36"/>
            <p:cNvSpPr txBox="1">
              <a:spLocks noChangeArrowheads="1"/>
            </p:cNvSpPr>
            <p:nvPr/>
          </p:nvSpPr>
          <p:spPr bwMode="auto">
            <a:xfrm>
              <a:off x="2016" y="2557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K</a:t>
              </a:r>
            </a:p>
          </p:txBody>
        </p:sp>
        <p:sp>
          <p:nvSpPr>
            <p:cNvPr id="113701" name="Text Box 37"/>
            <p:cNvSpPr txBox="1">
              <a:spLocks noChangeArrowheads="1"/>
            </p:cNvSpPr>
            <p:nvPr/>
          </p:nvSpPr>
          <p:spPr bwMode="auto">
            <a:xfrm>
              <a:off x="1056" y="1344"/>
              <a:ext cx="43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0+12=12</a:t>
              </a:r>
            </a:p>
          </p:txBody>
        </p:sp>
        <p:sp>
          <p:nvSpPr>
            <p:cNvPr id="113702" name="Text Box 38"/>
            <p:cNvSpPr txBox="1">
              <a:spLocks noChangeArrowheads="1"/>
            </p:cNvSpPr>
            <p:nvPr/>
          </p:nvSpPr>
          <p:spPr bwMode="auto">
            <a:xfrm>
              <a:off x="384" y="1680"/>
              <a:ext cx="43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10+5=15</a:t>
              </a:r>
            </a:p>
          </p:txBody>
        </p:sp>
        <p:sp>
          <p:nvSpPr>
            <p:cNvPr id="113703" name="Text Box 39"/>
            <p:cNvSpPr txBox="1">
              <a:spLocks noChangeArrowheads="1"/>
            </p:cNvSpPr>
            <p:nvPr/>
          </p:nvSpPr>
          <p:spPr bwMode="auto">
            <a:xfrm>
              <a:off x="240" y="2160"/>
              <a:ext cx="43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20+5=25</a:t>
              </a:r>
            </a:p>
          </p:txBody>
        </p:sp>
        <p:sp>
          <p:nvSpPr>
            <p:cNvPr id="113704" name="Text Box 40"/>
            <p:cNvSpPr txBox="1">
              <a:spLocks noChangeArrowheads="1"/>
            </p:cNvSpPr>
            <p:nvPr/>
          </p:nvSpPr>
          <p:spPr bwMode="auto">
            <a:xfrm>
              <a:off x="144" y="2784"/>
              <a:ext cx="43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30+5=35</a:t>
              </a:r>
            </a:p>
          </p:txBody>
        </p:sp>
        <p:sp>
          <p:nvSpPr>
            <p:cNvPr id="113705" name="Text Box 41"/>
            <p:cNvSpPr txBox="1">
              <a:spLocks noChangeArrowheads="1"/>
            </p:cNvSpPr>
            <p:nvPr/>
          </p:nvSpPr>
          <p:spPr bwMode="auto">
            <a:xfrm>
              <a:off x="864" y="2304"/>
              <a:ext cx="43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20+0=20</a:t>
              </a:r>
            </a:p>
          </p:txBody>
        </p:sp>
        <p:sp>
          <p:nvSpPr>
            <p:cNvPr id="113706" name="Text Box 42"/>
            <p:cNvSpPr txBox="1">
              <a:spLocks noChangeArrowheads="1"/>
            </p:cNvSpPr>
            <p:nvPr/>
          </p:nvSpPr>
          <p:spPr bwMode="auto">
            <a:xfrm>
              <a:off x="720" y="2784"/>
              <a:ext cx="43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30+0=30</a:t>
              </a:r>
            </a:p>
          </p:txBody>
        </p:sp>
        <p:sp>
          <p:nvSpPr>
            <p:cNvPr id="113707" name="Text Box 43"/>
            <p:cNvSpPr txBox="1">
              <a:spLocks noChangeArrowheads="1"/>
            </p:cNvSpPr>
            <p:nvPr/>
          </p:nvSpPr>
          <p:spPr bwMode="auto">
            <a:xfrm>
              <a:off x="1680" y="1680"/>
              <a:ext cx="38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8+5=13</a:t>
              </a:r>
            </a:p>
          </p:txBody>
        </p:sp>
        <p:sp>
          <p:nvSpPr>
            <p:cNvPr id="113708" name="Text Box 44"/>
            <p:cNvSpPr txBox="1">
              <a:spLocks noChangeArrowheads="1"/>
            </p:cNvSpPr>
            <p:nvPr/>
          </p:nvSpPr>
          <p:spPr bwMode="auto">
            <a:xfrm>
              <a:off x="1488" y="2160"/>
              <a:ext cx="43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16+2=18</a:t>
              </a:r>
            </a:p>
          </p:txBody>
        </p:sp>
        <p:sp>
          <p:nvSpPr>
            <p:cNvPr id="113709" name="Text Box 45"/>
            <p:cNvSpPr txBox="1">
              <a:spLocks noChangeArrowheads="1"/>
            </p:cNvSpPr>
            <p:nvPr/>
          </p:nvSpPr>
          <p:spPr bwMode="auto">
            <a:xfrm>
              <a:off x="1440" y="2784"/>
              <a:ext cx="43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24+0=24</a:t>
              </a:r>
            </a:p>
          </p:txBody>
        </p:sp>
        <p:sp>
          <p:nvSpPr>
            <p:cNvPr id="113710" name="Text Box 46"/>
            <p:cNvSpPr txBox="1">
              <a:spLocks noChangeArrowheads="1"/>
            </p:cNvSpPr>
            <p:nvPr/>
          </p:nvSpPr>
          <p:spPr bwMode="auto">
            <a:xfrm>
              <a:off x="2016" y="2784"/>
              <a:ext cx="43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24+5=29</a:t>
              </a:r>
            </a:p>
          </p:txBody>
        </p:sp>
        <p:sp>
          <p:nvSpPr>
            <p:cNvPr id="113711" name="Text Box 47"/>
            <p:cNvSpPr txBox="1">
              <a:spLocks noChangeArrowheads="1"/>
            </p:cNvSpPr>
            <p:nvPr/>
          </p:nvSpPr>
          <p:spPr bwMode="auto">
            <a:xfrm>
              <a:off x="1056" y="1488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10</a:t>
              </a:r>
            </a:p>
          </p:txBody>
        </p:sp>
        <p:sp>
          <p:nvSpPr>
            <p:cNvPr id="113712" name="Text Box 48"/>
            <p:cNvSpPr txBox="1">
              <a:spLocks noChangeArrowheads="1"/>
            </p:cNvSpPr>
            <p:nvPr/>
          </p:nvSpPr>
          <p:spPr bwMode="auto">
            <a:xfrm>
              <a:off x="1728" y="1488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8</a:t>
              </a:r>
            </a:p>
          </p:txBody>
        </p:sp>
        <p:sp>
          <p:nvSpPr>
            <p:cNvPr id="113713" name="Text Box 49"/>
            <p:cNvSpPr txBox="1">
              <a:spLocks noChangeArrowheads="1"/>
            </p:cNvSpPr>
            <p:nvPr/>
          </p:nvSpPr>
          <p:spPr bwMode="auto">
            <a:xfrm>
              <a:off x="624" y="1920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10</a:t>
              </a:r>
            </a:p>
          </p:txBody>
        </p:sp>
        <p:sp>
          <p:nvSpPr>
            <p:cNvPr id="113714" name="Text Box 50"/>
            <p:cNvSpPr txBox="1">
              <a:spLocks noChangeArrowheads="1"/>
            </p:cNvSpPr>
            <p:nvPr/>
          </p:nvSpPr>
          <p:spPr bwMode="auto">
            <a:xfrm>
              <a:off x="912" y="1920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10</a:t>
              </a:r>
            </a:p>
          </p:txBody>
        </p:sp>
        <p:sp>
          <p:nvSpPr>
            <p:cNvPr id="113715" name="Text Box 51"/>
            <p:cNvSpPr txBox="1">
              <a:spLocks noChangeArrowheads="1"/>
            </p:cNvSpPr>
            <p:nvPr/>
          </p:nvSpPr>
          <p:spPr bwMode="auto">
            <a:xfrm>
              <a:off x="432" y="2400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10</a:t>
              </a:r>
            </a:p>
          </p:txBody>
        </p:sp>
        <p:sp>
          <p:nvSpPr>
            <p:cNvPr id="113716" name="Text Box 52"/>
            <p:cNvSpPr txBox="1">
              <a:spLocks noChangeArrowheads="1"/>
            </p:cNvSpPr>
            <p:nvPr/>
          </p:nvSpPr>
          <p:spPr bwMode="auto">
            <a:xfrm>
              <a:off x="720" y="2400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10</a:t>
              </a:r>
            </a:p>
          </p:txBody>
        </p:sp>
        <p:sp>
          <p:nvSpPr>
            <p:cNvPr id="113717" name="Text Box 53"/>
            <p:cNvSpPr txBox="1">
              <a:spLocks noChangeArrowheads="1"/>
            </p:cNvSpPr>
            <p:nvPr/>
          </p:nvSpPr>
          <p:spPr bwMode="auto">
            <a:xfrm>
              <a:off x="1872" y="192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8</a:t>
              </a:r>
            </a:p>
          </p:txBody>
        </p:sp>
        <p:sp>
          <p:nvSpPr>
            <p:cNvPr id="113718" name="Text Box 54"/>
            <p:cNvSpPr txBox="1">
              <a:spLocks noChangeArrowheads="1"/>
            </p:cNvSpPr>
            <p:nvPr/>
          </p:nvSpPr>
          <p:spPr bwMode="auto">
            <a:xfrm>
              <a:off x="2160" y="1920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16</a:t>
              </a:r>
            </a:p>
          </p:txBody>
        </p:sp>
        <p:sp>
          <p:nvSpPr>
            <p:cNvPr id="113719" name="Text Box 55"/>
            <p:cNvSpPr txBox="1">
              <a:spLocks noChangeArrowheads="1"/>
            </p:cNvSpPr>
            <p:nvPr/>
          </p:nvSpPr>
          <p:spPr bwMode="auto">
            <a:xfrm>
              <a:off x="1680" y="24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8</a:t>
              </a:r>
            </a:p>
          </p:txBody>
        </p:sp>
        <p:sp>
          <p:nvSpPr>
            <p:cNvPr id="113720" name="Text Box 56"/>
            <p:cNvSpPr txBox="1">
              <a:spLocks noChangeArrowheads="1"/>
            </p:cNvSpPr>
            <p:nvPr/>
          </p:nvSpPr>
          <p:spPr bwMode="auto">
            <a:xfrm>
              <a:off x="2016" y="24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8</a:t>
              </a:r>
            </a:p>
          </p:txBody>
        </p:sp>
        <p:sp>
          <p:nvSpPr>
            <p:cNvPr id="113721" name="Rectangle 57"/>
            <p:cNvSpPr>
              <a:spLocks noChangeArrowheads="1"/>
            </p:cNvSpPr>
            <p:nvPr/>
          </p:nvSpPr>
          <p:spPr bwMode="auto">
            <a:xfrm>
              <a:off x="768" y="264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22" name="Rectangle 58"/>
            <p:cNvSpPr>
              <a:spLocks noChangeArrowheads="1"/>
            </p:cNvSpPr>
            <p:nvPr/>
          </p:nvSpPr>
          <p:spPr bwMode="auto">
            <a:xfrm>
              <a:off x="2208" y="216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23" name="Rectangle 59"/>
            <p:cNvSpPr>
              <a:spLocks noChangeArrowheads="1"/>
            </p:cNvSpPr>
            <p:nvPr/>
          </p:nvSpPr>
          <p:spPr bwMode="auto">
            <a:xfrm>
              <a:off x="1632" y="264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24" name="Rectangle 60"/>
            <p:cNvSpPr>
              <a:spLocks noChangeArrowheads="1"/>
            </p:cNvSpPr>
            <p:nvPr/>
          </p:nvSpPr>
          <p:spPr bwMode="auto">
            <a:xfrm>
              <a:off x="960" y="216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998913" y="1990725"/>
            <a:ext cx="1143000" cy="1828800"/>
            <a:chOff x="2544" y="864"/>
            <a:chExt cx="720" cy="1152"/>
          </a:xfrm>
        </p:grpSpPr>
        <p:sp>
          <p:nvSpPr>
            <p:cNvPr id="113726" name="Rectangle 62"/>
            <p:cNvSpPr>
              <a:spLocks noChangeArrowheads="1"/>
            </p:cNvSpPr>
            <p:nvPr/>
          </p:nvSpPr>
          <p:spPr bwMode="auto">
            <a:xfrm>
              <a:off x="2544" y="864"/>
              <a:ext cx="72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27" name="Text Box 63"/>
            <p:cNvSpPr txBox="1">
              <a:spLocks noChangeArrowheads="1"/>
            </p:cNvSpPr>
            <p:nvPr/>
          </p:nvSpPr>
          <p:spPr bwMode="auto">
            <a:xfrm>
              <a:off x="2544" y="86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en-US" sz="2000">
                <a:latin typeface="Arial" charset="0"/>
              </a:endParaRPr>
            </a:p>
          </p:txBody>
        </p:sp>
        <p:sp>
          <p:nvSpPr>
            <p:cNvPr id="113728" name="Oval 64"/>
            <p:cNvSpPr>
              <a:spLocks noChangeArrowheads="1"/>
            </p:cNvSpPr>
            <p:nvPr/>
          </p:nvSpPr>
          <p:spPr bwMode="auto">
            <a:xfrm>
              <a:off x="2880" y="1248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2832" y="1117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A</a:t>
              </a:r>
            </a:p>
          </p:txBody>
        </p:sp>
        <p:sp>
          <p:nvSpPr>
            <p:cNvPr id="113730" name="Text Box 66"/>
            <p:cNvSpPr txBox="1">
              <a:spLocks noChangeArrowheads="1"/>
            </p:cNvSpPr>
            <p:nvPr/>
          </p:nvSpPr>
          <p:spPr bwMode="auto">
            <a:xfrm>
              <a:off x="2688" y="1200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12</a:t>
              </a:r>
            </a:p>
          </p:txBody>
        </p:sp>
      </p:grpSp>
      <p:sp>
        <p:nvSpPr>
          <p:cNvPr id="113731" name="Rectangle 67"/>
          <p:cNvSpPr>
            <a:spLocks noChangeArrowheads="1"/>
          </p:cNvSpPr>
          <p:nvPr/>
        </p:nvSpPr>
        <p:spPr bwMode="auto">
          <a:xfrm>
            <a:off x="5294313" y="1990725"/>
            <a:ext cx="1143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32" name="Text Box 68"/>
          <p:cNvSpPr txBox="1">
            <a:spLocks noChangeArrowheads="1"/>
          </p:cNvSpPr>
          <p:nvPr/>
        </p:nvSpPr>
        <p:spPr bwMode="auto">
          <a:xfrm>
            <a:off x="5294313" y="19907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000">
              <a:latin typeface="Arial" charset="0"/>
            </a:endParaRPr>
          </a:p>
        </p:txBody>
      </p:sp>
      <p:sp>
        <p:nvSpPr>
          <p:cNvPr id="113733" name="Line 69"/>
          <p:cNvSpPr>
            <a:spLocks noChangeShapeType="1"/>
          </p:cNvSpPr>
          <p:nvPr/>
        </p:nvSpPr>
        <p:spPr bwMode="auto">
          <a:xfrm flipH="1">
            <a:off x="5675313" y="267652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34" name="Oval 70"/>
          <p:cNvSpPr>
            <a:spLocks noChangeArrowheads="1"/>
          </p:cNvSpPr>
          <p:nvPr/>
        </p:nvSpPr>
        <p:spPr bwMode="auto">
          <a:xfrm>
            <a:off x="5903913" y="2600325"/>
            <a:ext cx="152400" cy="1524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35" name="Oval 71"/>
          <p:cNvSpPr>
            <a:spLocks noChangeArrowheads="1"/>
          </p:cNvSpPr>
          <p:nvPr/>
        </p:nvSpPr>
        <p:spPr bwMode="auto">
          <a:xfrm>
            <a:off x="5599113" y="3362325"/>
            <a:ext cx="152400" cy="1524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36" name="Text Box 72"/>
          <p:cNvSpPr txBox="1">
            <a:spLocks noChangeArrowheads="1"/>
          </p:cNvSpPr>
          <p:nvPr/>
        </p:nvSpPr>
        <p:spPr bwMode="auto">
          <a:xfrm>
            <a:off x="5827713" y="2392363"/>
            <a:ext cx="276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000" b="1">
                <a:latin typeface="Arial" charset="0"/>
              </a:rPr>
              <a:t>A</a:t>
            </a:r>
          </a:p>
        </p:txBody>
      </p:sp>
      <p:sp>
        <p:nvSpPr>
          <p:cNvPr id="113737" name="Text Box 73"/>
          <p:cNvSpPr txBox="1">
            <a:spLocks noChangeArrowheads="1"/>
          </p:cNvSpPr>
          <p:nvPr/>
        </p:nvSpPr>
        <p:spPr bwMode="auto">
          <a:xfrm>
            <a:off x="5522913" y="3154363"/>
            <a:ext cx="276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000" b="1">
                <a:latin typeface="Arial" charset="0"/>
              </a:rPr>
              <a:t>B</a:t>
            </a:r>
          </a:p>
        </p:txBody>
      </p:sp>
      <p:sp>
        <p:nvSpPr>
          <p:cNvPr id="113738" name="Text Box 74"/>
          <p:cNvSpPr txBox="1">
            <a:spLocks noChangeArrowheads="1"/>
          </p:cNvSpPr>
          <p:nvPr/>
        </p:nvSpPr>
        <p:spPr bwMode="auto">
          <a:xfrm>
            <a:off x="5599113" y="2544763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Arial" charset="0"/>
              </a:rPr>
              <a:t>12</a:t>
            </a:r>
          </a:p>
        </p:txBody>
      </p:sp>
      <p:sp>
        <p:nvSpPr>
          <p:cNvPr id="113739" name="Text Box 75"/>
          <p:cNvSpPr txBox="1">
            <a:spLocks noChangeArrowheads="1"/>
          </p:cNvSpPr>
          <p:nvPr/>
        </p:nvSpPr>
        <p:spPr bwMode="auto">
          <a:xfrm>
            <a:off x="5294313" y="32861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Arial" charset="0"/>
              </a:rPr>
              <a:t>15</a:t>
            </a:r>
          </a:p>
        </p:txBody>
      </p:sp>
      <p:sp>
        <p:nvSpPr>
          <p:cNvPr id="113740" name="Line 76"/>
          <p:cNvSpPr>
            <a:spLocks noChangeShapeType="1"/>
          </p:cNvSpPr>
          <p:nvPr/>
        </p:nvSpPr>
        <p:spPr bwMode="auto">
          <a:xfrm>
            <a:off x="5065713" y="2905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41" name="Line 77"/>
          <p:cNvSpPr>
            <a:spLocks noChangeShapeType="1"/>
          </p:cNvSpPr>
          <p:nvPr/>
        </p:nvSpPr>
        <p:spPr bwMode="auto">
          <a:xfrm>
            <a:off x="6361113" y="2905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6589713" y="1990725"/>
            <a:ext cx="1143000" cy="1828800"/>
            <a:chOff x="4176" y="864"/>
            <a:chExt cx="720" cy="1152"/>
          </a:xfrm>
        </p:grpSpPr>
        <p:sp>
          <p:nvSpPr>
            <p:cNvPr id="113743" name="Rectangle 79"/>
            <p:cNvSpPr>
              <a:spLocks noChangeArrowheads="1"/>
            </p:cNvSpPr>
            <p:nvPr/>
          </p:nvSpPr>
          <p:spPr bwMode="auto">
            <a:xfrm>
              <a:off x="4176" y="864"/>
              <a:ext cx="72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4" name="Text Box 80"/>
            <p:cNvSpPr txBox="1">
              <a:spLocks noChangeArrowheads="1"/>
            </p:cNvSpPr>
            <p:nvPr/>
          </p:nvSpPr>
          <p:spPr bwMode="auto">
            <a:xfrm>
              <a:off x="4176" y="86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en-US" sz="2000">
                <a:latin typeface="Arial" charset="0"/>
              </a:endParaRPr>
            </a:p>
          </p:txBody>
        </p:sp>
        <p:sp>
          <p:nvSpPr>
            <p:cNvPr id="113745" name="Line 81"/>
            <p:cNvSpPr>
              <a:spLocks noChangeShapeType="1"/>
            </p:cNvSpPr>
            <p:nvPr/>
          </p:nvSpPr>
          <p:spPr bwMode="auto">
            <a:xfrm flipH="1">
              <a:off x="4320" y="1331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746" name="Line 82"/>
            <p:cNvSpPr>
              <a:spLocks noChangeShapeType="1"/>
            </p:cNvSpPr>
            <p:nvPr/>
          </p:nvSpPr>
          <p:spPr bwMode="auto">
            <a:xfrm>
              <a:off x="4512" y="1331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747" name="Oval 83"/>
            <p:cNvSpPr>
              <a:spLocks noChangeArrowheads="1"/>
            </p:cNvSpPr>
            <p:nvPr/>
          </p:nvSpPr>
          <p:spPr bwMode="auto">
            <a:xfrm>
              <a:off x="4464" y="1283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8" name="Oval 84"/>
            <p:cNvSpPr>
              <a:spLocks noChangeArrowheads="1"/>
            </p:cNvSpPr>
            <p:nvPr/>
          </p:nvSpPr>
          <p:spPr bwMode="auto">
            <a:xfrm>
              <a:off x="4656" y="1763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9" name="Oval 85"/>
            <p:cNvSpPr>
              <a:spLocks noChangeArrowheads="1"/>
            </p:cNvSpPr>
            <p:nvPr/>
          </p:nvSpPr>
          <p:spPr bwMode="auto">
            <a:xfrm>
              <a:off x="4272" y="1763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0" name="Text Box 86"/>
            <p:cNvSpPr txBox="1">
              <a:spLocks noChangeArrowheads="1"/>
            </p:cNvSpPr>
            <p:nvPr/>
          </p:nvSpPr>
          <p:spPr bwMode="auto">
            <a:xfrm>
              <a:off x="4416" y="1152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A</a:t>
              </a:r>
            </a:p>
          </p:txBody>
        </p:sp>
        <p:sp>
          <p:nvSpPr>
            <p:cNvPr id="113751" name="Text Box 87"/>
            <p:cNvSpPr txBox="1">
              <a:spLocks noChangeArrowheads="1"/>
            </p:cNvSpPr>
            <p:nvPr/>
          </p:nvSpPr>
          <p:spPr bwMode="auto">
            <a:xfrm>
              <a:off x="4224" y="1632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B</a:t>
              </a:r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4608" y="1632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G</a:t>
              </a:r>
            </a:p>
          </p:txBody>
        </p:sp>
        <p:sp>
          <p:nvSpPr>
            <p:cNvPr id="113753" name="Text Box 89"/>
            <p:cNvSpPr txBox="1">
              <a:spLocks noChangeArrowheads="1"/>
            </p:cNvSpPr>
            <p:nvPr/>
          </p:nvSpPr>
          <p:spPr bwMode="auto">
            <a:xfrm>
              <a:off x="4320" y="1248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13</a:t>
              </a:r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4224" y="182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15</a:t>
              </a:r>
            </a:p>
          </p:txBody>
        </p:sp>
        <p:sp>
          <p:nvSpPr>
            <p:cNvPr id="113755" name="Text Box 91"/>
            <p:cNvSpPr txBox="1">
              <a:spLocks noChangeArrowheads="1"/>
            </p:cNvSpPr>
            <p:nvPr/>
          </p:nvSpPr>
          <p:spPr bwMode="auto">
            <a:xfrm>
              <a:off x="4608" y="182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13</a:t>
              </a:r>
            </a:p>
          </p:txBody>
        </p:sp>
      </p:grpSp>
      <p:sp>
        <p:nvSpPr>
          <p:cNvPr id="113756" name="Line 92"/>
          <p:cNvSpPr>
            <a:spLocks noChangeShapeType="1"/>
          </p:cNvSpPr>
          <p:nvPr/>
        </p:nvSpPr>
        <p:spPr bwMode="auto">
          <a:xfrm>
            <a:off x="7656513" y="2905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57" name="Line 93"/>
          <p:cNvSpPr>
            <a:spLocks noChangeShapeType="1"/>
          </p:cNvSpPr>
          <p:nvPr/>
        </p:nvSpPr>
        <p:spPr bwMode="auto">
          <a:xfrm>
            <a:off x="5065713" y="48656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58" name="Rectangle 94"/>
          <p:cNvSpPr>
            <a:spLocks noChangeArrowheads="1"/>
          </p:cNvSpPr>
          <p:nvPr/>
        </p:nvSpPr>
        <p:spPr bwMode="auto">
          <a:xfrm>
            <a:off x="7885113" y="1990725"/>
            <a:ext cx="1143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59" name="Text Box 95"/>
          <p:cNvSpPr txBox="1">
            <a:spLocks noChangeArrowheads="1"/>
          </p:cNvSpPr>
          <p:nvPr/>
        </p:nvSpPr>
        <p:spPr bwMode="auto">
          <a:xfrm>
            <a:off x="7885113" y="19907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000">
              <a:latin typeface="Arial" charset="0"/>
            </a:endParaRPr>
          </a:p>
        </p:txBody>
      </p:sp>
      <p:sp>
        <p:nvSpPr>
          <p:cNvPr id="113760" name="Line 96"/>
          <p:cNvSpPr>
            <a:spLocks noChangeShapeType="1"/>
          </p:cNvSpPr>
          <p:nvPr/>
        </p:nvSpPr>
        <p:spPr bwMode="auto">
          <a:xfrm flipH="1">
            <a:off x="8342313" y="2960688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61" name="Oval 97"/>
          <p:cNvSpPr>
            <a:spLocks noChangeArrowheads="1"/>
          </p:cNvSpPr>
          <p:nvPr/>
        </p:nvSpPr>
        <p:spPr bwMode="auto">
          <a:xfrm>
            <a:off x="8266113" y="3646488"/>
            <a:ext cx="152400" cy="1524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62" name="Text Box 98"/>
          <p:cNvSpPr txBox="1">
            <a:spLocks noChangeArrowheads="1"/>
          </p:cNvSpPr>
          <p:nvPr/>
        </p:nvSpPr>
        <p:spPr bwMode="auto">
          <a:xfrm>
            <a:off x="8189913" y="3438525"/>
            <a:ext cx="276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000" b="1">
                <a:latin typeface="Arial" charset="0"/>
              </a:rPr>
              <a:t>H</a:t>
            </a:r>
          </a:p>
        </p:txBody>
      </p:sp>
      <p:sp>
        <p:nvSpPr>
          <p:cNvPr id="113763" name="Text Box 99"/>
          <p:cNvSpPr txBox="1">
            <a:spLocks noChangeArrowheads="1"/>
          </p:cNvSpPr>
          <p:nvPr/>
        </p:nvSpPr>
        <p:spPr bwMode="auto">
          <a:xfrm>
            <a:off x="8266113" y="28289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Arial" charset="0"/>
              </a:rPr>
              <a:t>13</a:t>
            </a:r>
          </a:p>
        </p:txBody>
      </p:sp>
      <p:sp>
        <p:nvSpPr>
          <p:cNvPr id="113764" name="Text Box 100"/>
          <p:cNvSpPr txBox="1">
            <a:spLocks noChangeArrowheads="1"/>
          </p:cNvSpPr>
          <p:nvPr/>
        </p:nvSpPr>
        <p:spPr bwMode="auto">
          <a:xfrm>
            <a:off x="7961313" y="3514725"/>
            <a:ext cx="328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  <a:sym typeface="Symbol" pitchFamily="18" charset="2"/>
              </a:rPr>
              <a:t></a:t>
            </a:r>
            <a:endParaRPr lang="en-US" sz="1600">
              <a:latin typeface="Arial" charset="0"/>
            </a:endParaRPr>
          </a:p>
        </p:txBody>
      </p:sp>
      <p:sp>
        <p:nvSpPr>
          <p:cNvPr id="113765" name="Line 101"/>
          <p:cNvSpPr>
            <a:spLocks noChangeShapeType="1"/>
          </p:cNvSpPr>
          <p:nvPr/>
        </p:nvSpPr>
        <p:spPr bwMode="auto">
          <a:xfrm>
            <a:off x="8342313" y="221932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66" name="Oval 102"/>
          <p:cNvSpPr>
            <a:spLocks noChangeArrowheads="1"/>
          </p:cNvSpPr>
          <p:nvPr/>
        </p:nvSpPr>
        <p:spPr bwMode="auto">
          <a:xfrm>
            <a:off x="8266113" y="2143125"/>
            <a:ext cx="152400" cy="1524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67" name="Oval 103"/>
          <p:cNvSpPr>
            <a:spLocks noChangeArrowheads="1"/>
          </p:cNvSpPr>
          <p:nvPr/>
        </p:nvSpPr>
        <p:spPr bwMode="auto">
          <a:xfrm>
            <a:off x="8570913" y="2884488"/>
            <a:ext cx="152400" cy="1524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768" name="Text Box 104"/>
          <p:cNvSpPr txBox="1">
            <a:spLocks noChangeArrowheads="1"/>
          </p:cNvSpPr>
          <p:nvPr/>
        </p:nvSpPr>
        <p:spPr bwMode="auto">
          <a:xfrm>
            <a:off x="8266113" y="1990725"/>
            <a:ext cx="276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000" b="1">
                <a:latin typeface="Arial" charset="0"/>
              </a:rPr>
              <a:t>A</a:t>
            </a:r>
          </a:p>
        </p:txBody>
      </p:sp>
      <p:sp>
        <p:nvSpPr>
          <p:cNvPr id="113769" name="Text Box 105"/>
          <p:cNvSpPr txBox="1">
            <a:spLocks noChangeArrowheads="1"/>
          </p:cNvSpPr>
          <p:nvPr/>
        </p:nvSpPr>
        <p:spPr bwMode="auto">
          <a:xfrm>
            <a:off x="8570913" y="2676525"/>
            <a:ext cx="282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000" b="1">
                <a:latin typeface="Arial" charset="0"/>
              </a:rPr>
              <a:t>G</a:t>
            </a:r>
          </a:p>
        </p:txBody>
      </p:sp>
      <p:sp>
        <p:nvSpPr>
          <p:cNvPr id="113770" name="Text Box 106"/>
          <p:cNvSpPr txBox="1">
            <a:spLocks noChangeArrowheads="1"/>
          </p:cNvSpPr>
          <p:nvPr/>
        </p:nvSpPr>
        <p:spPr bwMode="auto">
          <a:xfrm>
            <a:off x="7961313" y="34385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Arial" charset="0"/>
              </a:rPr>
              <a:t>18</a:t>
            </a:r>
          </a:p>
        </p:txBody>
      </p:sp>
      <p:sp>
        <p:nvSpPr>
          <p:cNvPr id="113771" name="Line 107"/>
          <p:cNvSpPr>
            <a:spLocks noChangeShapeType="1"/>
          </p:cNvSpPr>
          <p:nvPr/>
        </p:nvSpPr>
        <p:spPr bwMode="auto">
          <a:xfrm flipH="1">
            <a:off x="8037513" y="35147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72" name="Text Box 108"/>
          <p:cNvSpPr txBox="1">
            <a:spLocks noChangeArrowheads="1"/>
          </p:cNvSpPr>
          <p:nvPr/>
        </p:nvSpPr>
        <p:spPr bwMode="auto">
          <a:xfrm>
            <a:off x="8342313" y="2143125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Arial" charset="0"/>
              </a:rPr>
              <a:t>13[15]</a:t>
            </a:r>
          </a:p>
        </p:txBody>
      </p:sp>
      <p:grpSp>
        <p:nvGrpSpPr>
          <p:cNvPr id="5" name="Group 109"/>
          <p:cNvGrpSpPr>
            <a:grpSpLocks/>
          </p:cNvGrpSpPr>
          <p:nvPr/>
        </p:nvGrpSpPr>
        <p:grpSpPr bwMode="auto">
          <a:xfrm>
            <a:off x="3998913" y="4027488"/>
            <a:ext cx="1143000" cy="1828800"/>
            <a:chOff x="2544" y="2112"/>
            <a:chExt cx="720" cy="1152"/>
          </a:xfrm>
        </p:grpSpPr>
        <p:sp>
          <p:nvSpPr>
            <p:cNvPr id="113774" name="Rectangle 110"/>
            <p:cNvSpPr>
              <a:spLocks noChangeArrowheads="1"/>
            </p:cNvSpPr>
            <p:nvPr/>
          </p:nvSpPr>
          <p:spPr bwMode="auto">
            <a:xfrm>
              <a:off x="2544" y="2112"/>
              <a:ext cx="72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5" name="Text Box 111"/>
            <p:cNvSpPr txBox="1">
              <a:spLocks noChangeArrowheads="1"/>
            </p:cNvSpPr>
            <p:nvPr/>
          </p:nvSpPr>
          <p:spPr bwMode="auto">
            <a:xfrm>
              <a:off x="3072" y="211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en-US" sz="2000">
                <a:latin typeface="Arial" charset="0"/>
              </a:endParaRPr>
            </a:p>
          </p:txBody>
        </p:sp>
        <p:sp>
          <p:nvSpPr>
            <p:cNvPr id="113776" name="Line 112"/>
            <p:cNvSpPr>
              <a:spLocks noChangeShapeType="1"/>
            </p:cNvSpPr>
            <p:nvPr/>
          </p:nvSpPr>
          <p:spPr bwMode="auto">
            <a:xfrm>
              <a:off x="2688" y="220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777" name="Oval 113"/>
            <p:cNvSpPr>
              <a:spLocks noChangeArrowheads="1"/>
            </p:cNvSpPr>
            <p:nvPr/>
          </p:nvSpPr>
          <p:spPr bwMode="auto">
            <a:xfrm>
              <a:off x="2640" y="2160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8" name="Text Box 114"/>
            <p:cNvSpPr txBox="1">
              <a:spLocks noChangeArrowheads="1"/>
            </p:cNvSpPr>
            <p:nvPr/>
          </p:nvSpPr>
          <p:spPr bwMode="auto">
            <a:xfrm>
              <a:off x="2688" y="2112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A</a:t>
              </a:r>
            </a:p>
          </p:txBody>
        </p:sp>
        <p:sp>
          <p:nvSpPr>
            <p:cNvPr id="113779" name="Text Box 115"/>
            <p:cNvSpPr txBox="1">
              <a:spLocks noChangeArrowheads="1"/>
            </p:cNvSpPr>
            <p:nvPr/>
          </p:nvSpPr>
          <p:spPr bwMode="auto">
            <a:xfrm>
              <a:off x="2880" y="2544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G</a:t>
              </a:r>
            </a:p>
          </p:txBody>
        </p:sp>
        <p:sp>
          <p:nvSpPr>
            <p:cNvPr id="113780" name="Text Box 116"/>
            <p:cNvSpPr txBox="1">
              <a:spLocks noChangeArrowheads="1"/>
            </p:cNvSpPr>
            <p:nvPr/>
          </p:nvSpPr>
          <p:spPr bwMode="auto">
            <a:xfrm>
              <a:off x="2544" y="2640"/>
              <a:ext cx="30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24[</a:t>
              </a:r>
              <a:r>
                <a:rPr lang="en-US" sz="1000">
                  <a:latin typeface="Arial" charset="0"/>
                  <a:sym typeface="Symbol" pitchFamily="18" charset="2"/>
                </a:rPr>
                <a:t>]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13781" name="Line 117"/>
            <p:cNvSpPr>
              <a:spLocks noChangeShapeType="1"/>
            </p:cNvSpPr>
            <p:nvPr/>
          </p:nvSpPr>
          <p:spPr bwMode="auto">
            <a:xfrm>
              <a:off x="2880" y="268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782" name="Oval 118"/>
            <p:cNvSpPr>
              <a:spLocks noChangeArrowheads="1"/>
            </p:cNvSpPr>
            <p:nvPr/>
          </p:nvSpPr>
          <p:spPr bwMode="auto">
            <a:xfrm>
              <a:off x="3024" y="3120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3" name="Oval 119"/>
            <p:cNvSpPr>
              <a:spLocks noChangeArrowheads="1"/>
            </p:cNvSpPr>
            <p:nvPr/>
          </p:nvSpPr>
          <p:spPr bwMode="auto">
            <a:xfrm>
              <a:off x="2832" y="2640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4" name="Text Box 120"/>
            <p:cNvSpPr txBox="1">
              <a:spLocks noChangeArrowheads="1"/>
            </p:cNvSpPr>
            <p:nvPr/>
          </p:nvSpPr>
          <p:spPr bwMode="auto">
            <a:xfrm>
              <a:off x="3072" y="2976"/>
              <a:ext cx="1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I</a:t>
              </a:r>
            </a:p>
          </p:txBody>
        </p:sp>
        <p:sp>
          <p:nvSpPr>
            <p:cNvPr id="113785" name="Text Box 121"/>
            <p:cNvSpPr txBox="1">
              <a:spLocks noChangeArrowheads="1"/>
            </p:cNvSpPr>
            <p:nvPr/>
          </p:nvSpPr>
          <p:spPr bwMode="auto">
            <a:xfrm>
              <a:off x="2688" y="2208"/>
              <a:ext cx="3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15[15]</a:t>
              </a:r>
            </a:p>
          </p:txBody>
        </p:sp>
        <p:sp>
          <p:nvSpPr>
            <p:cNvPr id="113786" name="Text Box 122"/>
            <p:cNvSpPr txBox="1">
              <a:spLocks noChangeArrowheads="1"/>
            </p:cNvSpPr>
            <p:nvPr/>
          </p:nvSpPr>
          <p:spPr bwMode="auto">
            <a:xfrm>
              <a:off x="2832" y="3072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24</a:t>
              </a:r>
            </a:p>
          </p:txBody>
        </p:sp>
      </p:grp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5294313" y="4027488"/>
            <a:ext cx="1143000" cy="1828800"/>
            <a:chOff x="3360" y="2112"/>
            <a:chExt cx="720" cy="1152"/>
          </a:xfrm>
        </p:grpSpPr>
        <p:sp>
          <p:nvSpPr>
            <p:cNvPr id="113788" name="Rectangle 124"/>
            <p:cNvSpPr>
              <a:spLocks noChangeArrowheads="1"/>
            </p:cNvSpPr>
            <p:nvPr/>
          </p:nvSpPr>
          <p:spPr bwMode="auto">
            <a:xfrm>
              <a:off x="3360" y="2112"/>
              <a:ext cx="72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9" name="Text Box 125"/>
            <p:cNvSpPr txBox="1">
              <a:spLocks noChangeArrowheads="1"/>
            </p:cNvSpPr>
            <p:nvPr/>
          </p:nvSpPr>
          <p:spPr bwMode="auto">
            <a:xfrm>
              <a:off x="3360" y="211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en-US" sz="2000">
                <a:latin typeface="Arial" charset="0"/>
              </a:endParaRPr>
            </a:p>
          </p:txBody>
        </p:sp>
        <p:sp>
          <p:nvSpPr>
            <p:cNvPr id="113790" name="Line 126"/>
            <p:cNvSpPr>
              <a:spLocks noChangeShapeType="1"/>
            </p:cNvSpPr>
            <p:nvPr/>
          </p:nvSpPr>
          <p:spPr bwMode="auto">
            <a:xfrm flipH="1">
              <a:off x="3552" y="2531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791" name="Line 127"/>
            <p:cNvSpPr>
              <a:spLocks noChangeShapeType="1"/>
            </p:cNvSpPr>
            <p:nvPr/>
          </p:nvSpPr>
          <p:spPr bwMode="auto">
            <a:xfrm>
              <a:off x="3744" y="2531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792" name="Oval 128"/>
            <p:cNvSpPr>
              <a:spLocks noChangeArrowheads="1"/>
            </p:cNvSpPr>
            <p:nvPr/>
          </p:nvSpPr>
          <p:spPr bwMode="auto">
            <a:xfrm>
              <a:off x="3696" y="2483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93" name="Oval 129"/>
            <p:cNvSpPr>
              <a:spLocks noChangeArrowheads="1"/>
            </p:cNvSpPr>
            <p:nvPr/>
          </p:nvSpPr>
          <p:spPr bwMode="auto">
            <a:xfrm>
              <a:off x="3888" y="2963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94" name="Oval 130"/>
            <p:cNvSpPr>
              <a:spLocks noChangeArrowheads="1"/>
            </p:cNvSpPr>
            <p:nvPr/>
          </p:nvSpPr>
          <p:spPr bwMode="auto">
            <a:xfrm>
              <a:off x="3504" y="2963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95" name="Text Box 131"/>
            <p:cNvSpPr txBox="1">
              <a:spLocks noChangeArrowheads="1"/>
            </p:cNvSpPr>
            <p:nvPr/>
          </p:nvSpPr>
          <p:spPr bwMode="auto">
            <a:xfrm>
              <a:off x="3648" y="2352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A</a:t>
              </a:r>
            </a:p>
          </p:txBody>
        </p:sp>
        <p:sp>
          <p:nvSpPr>
            <p:cNvPr id="113796" name="Text Box 132"/>
            <p:cNvSpPr txBox="1">
              <a:spLocks noChangeArrowheads="1"/>
            </p:cNvSpPr>
            <p:nvPr/>
          </p:nvSpPr>
          <p:spPr bwMode="auto">
            <a:xfrm>
              <a:off x="3456" y="2832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B</a:t>
              </a:r>
            </a:p>
          </p:txBody>
        </p:sp>
        <p:sp>
          <p:nvSpPr>
            <p:cNvPr id="113797" name="Text Box 133"/>
            <p:cNvSpPr txBox="1">
              <a:spLocks noChangeArrowheads="1"/>
            </p:cNvSpPr>
            <p:nvPr/>
          </p:nvSpPr>
          <p:spPr bwMode="auto">
            <a:xfrm>
              <a:off x="3840" y="2832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G</a:t>
              </a:r>
            </a:p>
          </p:txBody>
        </p:sp>
        <p:sp>
          <p:nvSpPr>
            <p:cNvPr id="113798" name="Text Box 134"/>
            <p:cNvSpPr txBox="1">
              <a:spLocks noChangeArrowheads="1"/>
            </p:cNvSpPr>
            <p:nvPr/>
          </p:nvSpPr>
          <p:spPr bwMode="auto">
            <a:xfrm>
              <a:off x="3504" y="2448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15</a:t>
              </a:r>
            </a:p>
          </p:txBody>
        </p:sp>
        <p:sp>
          <p:nvSpPr>
            <p:cNvPr id="113799" name="Text Box 135"/>
            <p:cNvSpPr txBox="1">
              <a:spLocks noChangeArrowheads="1"/>
            </p:cNvSpPr>
            <p:nvPr/>
          </p:nvSpPr>
          <p:spPr bwMode="auto">
            <a:xfrm>
              <a:off x="3456" y="302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15</a:t>
              </a:r>
            </a:p>
          </p:txBody>
        </p:sp>
        <p:sp>
          <p:nvSpPr>
            <p:cNvPr id="113800" name="Text Box 136"/>
            <p:cNvSpPr txBox="1">
              <a:spLocks noChangeArrowheads="1"/>
            </p:cNvSpPr>
            <p:nvPr/>
          </p:nvSpPr>
          <p:spPr bwMode="auto">
            <a:xfrm>
              <a:off x="3840" y="302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24</a:t>
              </a:r>
            </a:p>
          </p:txBody>
        </p:sp>
      </p:grpSp>
      <p:sp>
        <p:nvSpPr>
          <p:cNvPr id="113801" name="Line 137"/>
          <p:cNvSpPr>
            <a:spLocks noChangeShapeType="1"/>
          </p:cNvSpPr>
          <p:nvPr/>
        </p:nvSpPr>
        <p:spPr bwMode="auto">
          <a:xfrm>
            <a:off x="6361113" y="48656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02" name="Text Box 138"/>
          <p:cNvSpPr txBox="1">
            <a:spLocks noChangeArrowheads="1"/>
          </p:cNvSpPr>
          <p:nvPr/>
        </p:nvSpPr>
        <p:spPr bwMode="auto">
          <a:xfrm>
            <a:off x="7046913" y="5551488"/>
            <a:ext cx="328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  <a:sym typeface="Symbol" pitchFamily="18" charset="2"/>
              </a:rPr>
              <a:t></a:t>
            </a:r>
            <a:endParaRPr lang="en-US" sz="1600">
              <a:latin typeface="Arial" charset="0"/>
            </a:endParaRPr>
          </a:p>
        </p:txBody>
      </p:sp>
      <p:grpSp>
        <p:nvGrpSpPr>
          <p:cNvPr id="7" name="Group 139"/>
          <p:cNvGrpSpPr>
            <a:grpSpLocks/>
          </p:cNvGrpSpPr>
          <p:nvPr/>
        </p:nvGrpSpPr>
        <p:grpSpPr bwMode="auto">
          <a:xfrm>
            <a:off x="6589713" y="4027488"/>
            <a:ext cx="1143000" cy="1828800"/>
            <a:chOff x="4176" y="2112"/>
            <a:chExt cx="720" cy="1152"/>
          </a:xfrm>
        </p:grpSpPr>
        <p:sp>
          <p:nvSpPr>
            <p:cNvPr id="113804" name="Rectangle 140"/>
            <p:cNvSpPr>
              <a:spLocks noChangeArrowheads="1"/>
            </p:cNvSpPr>
            <p:nvPr/>
          </p:nvSpPr>
          <p:spPr bwMode="auto">
            <a:xfrm>
              <a:off x="4176" y="2112"/>
              <a:ext cx="72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05" name="Text Box 141"/>
            <p:cNvSpPr txBox="1">
              <a:spLocks noChangeArrowheads="1"/>
            </p:cNvSpPr>
            <p:nvPr/>
          </p:nvSpPr>
          <p:spPr bwMode="auto">
            <a:xfrm>
              <a:off x="4176" y="211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en-US" sz="2000">
                <a:latin typeface="Arial" charset="0"/>
              </a:endParaRPr>
            </a:p>
          </p:txBody>
        </p:sp>
        <p:sp>
          <p:nvSpPr>
            <p:cNvPr id="113806" name="Line 142"/>
            <p:cNvSpPr>
              <a:spLocks noChangeShapeType="1"/>
            </p:cNvSpPr>
            <p:nvPr/>
          </p:nvSpPr>
          <p:spPr bwMode="auto">
            <a:xfrm flipH="1">
              <a:off x="4608" y="220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807" name="Oval 143"/>
            <p:cNvSpPr>
              <a:spLocks noChangeArrowheads="1"/>
            </p:cNvSpPr>
            <p:nvPr/>
          </p:nvSpPr>
          <p:spPr bwMode="auto">
            <a:xfrm>
              <a:off x="4752" y="2160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08" name="Line 144"/>
            <p:cNvSpPr>
              <a:spLocks noChangeShapeType="1"/>
            </p:cNvSpPr>
            <p:nvPr/>
          </p:nvSpPr>
          <p:spPr bwMode="auto">
            <a:xfrm flipH="1">
              <a:off x="4416" y="268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809" name="Oval 145"/>
            <p:cNvSpPr>
              <a:spLocks noChangeArrowheads="1"/>
            </p:cNvSpPr>
            <p:nvPr/>
          </p:nvSpPr>
          <p:spPr bwMode="auto">
            <a:xfrm>
              <a:off x="4368" y="3120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10" name="Oval 146"/>
            <p:cNvSpPr>
              <a:spLocks noChangeArrowheads="1"/>
            </p:cNvSpPr>
            <p:nvPr/>
          </p:nvSpPr>
          <p:spPr bwMode="auto">
            <a:xfrm>
              <a:off x="4560" y="2640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11" name="Text Box 147"/>
            <p:cNvSpPr txBox="1">
              <a:spLocks noChangeArrowheads="1"/>
            </p:cNvSpPr>
            <p:nvPr/>
          </p:nvSpPr>
          <p:spPr bwMode="auto">
            <a:xfrm>
              <a:off x="4608" y="2112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A</a:t>
              </a:r>
            </a:p>
          </p:txBody>
        </p:sp>
        <p:sp>
          <p:nvSpPr>
            <p:cNvPr id="113812" name="Text Box 148"/>
            <p:cNvSpPr txBox="1">
              <a:spLocks noChangeArrowheads="1"/>
            </p:cNvSpPr>
            <p:nvPr/>
          </p:nvSpPr>
          <p:spPr bwMode="auto">
            <a:xfrm>
              <a:off x="4512" y="2509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B</a:t>
              </a:r>
            </a:p>
          </p:txBody>
        </p:sp>
        <p:sp>
          <p:nvSpPr>
            <p:cNvPr id="113813" name="Text Box 149"/>
            <p:cNvSpPr txBox="1">
              <a:spLocks noChangeArrowheads="1"/>
            </p:cNvSpPr>
            <p:nvPr/>
          </p:nvSpPr>
          <p:spPr bwMode="auto">
            <a:xfrm>
              <a:off x="4272" y="3024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C</a:t>
              </a:r>
            </a:p>
          </p:txBody>
        </p:sp>
        <p:sp>
          <p:nvSpPr>
            <p:cNvPr id="113814" name="Text Box 150"/>
            <p:cNvSpPr txBox="1">
              <a:spLocks noChangeArrowheads="1"/>
            </p:cNvSpPr>
            <p:nvPr/>
          </p:nvSpPr>
          <p:spPr bwMode="auto">
            <a:xfrm>
              <a:off x="4464" y="2208"/>
              <a:ext cx="3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15[24]</a:t>
              </a:r>
            </a:p>
          </p:txBody>
        </p:sp>
        <p:sp>
          <p:nvSpPr>
            <p:cNvPr id="113815" name="Text Box 151"/>
            <p:cNvSpPr txBox="1">
              <a:spLocks noChangeArrowheads="1"/>
            </p:cNvSpPr>
            <p:nvPr/>
          </p:nvSpPr>
          <p:spPr bwMode="auto">
            <a:xfrm>
              <a:off x="4368" y="2592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15</a:t>
              </a:r>
            </a:p>
          </p:txBody>
        </p:sp>
        <p:sp>
          <p:nvSpPr>
            <p:cNvPr id="113816" name="Text Box 152"/>
            <p:cNvSpPr txBox="1">
              <a:spLocks noChangeArrowheads="1"/>
            </p:cNvSpPr>
            <p:nvPr/>
          </p:nvSpPr>
          <p:spPr bwMode="auto">
            <a:xfrm>
              <a:off x="4464" y="302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25</a:t>
              </a:r>
            </a:p>
          </p:txBody>
        </p:sp>
        <p:sp>
          <p:nvSpPr>
            <p:cNvPr id="113817" name="Line 153"/>
            <p:cNvSpPr>
              <a:spLocks noChangeShapeType="1"/>
            </p:cNvSpPr>
            <p:nvPr/>
          </p:nvSpPr>
          <p:spPr bwMode="auto">
            <a:xfrm flipH="1">
              <a:off x="4512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818" name="Line 154"/>
          <p:cNvSpPr>
            <a:spLocks noChangeShapeType="1"/>
          </p:cNvSpPr>
          <p:nvPr/>
        </p:nvSpPr>
        <p:spPr bwMode="auto">
          <a:xfrm>
            <a:off x="7656513" y="48656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19" name="Text Box 155"/>
          <p:cNvSpPr txBox="1">
            <a:spLocks noChangeArrowheads="1"/>
          </p:cNvSpPr>
          <p:nvPr/>
        </p:nvSpPr>
        <p:spPr bwMode="auto">
          <a:xfrm>
            <a:off x="487363" y="2043113"/>
            <a:ext cx="108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f = g+h</a:t>
            </a:r>
          </a:p>
        </p:txBody>
      </p:sp>
      <p:sp>
        <p:nvSpPr>
          <p:cNvPr id="113820" name="Text Box 156"/>
          <p:cNvSpPr txBox="1">
            <a:spLocks noChangeArrowheads="1"/>
          </p:cNvSpPr>
          <p:nvPr/>
        </p:nvSpPr>
        <p:spPr bwMode="auto">
          <a:xfrm>
            <a:off x="2338388" y="657225"/>
            <a:ext cx="403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i="1">
                <a:solidFill>
                  <a:srgbClr val="FF1F1F"/>
                </a:solidFill>
                <a:latin typeface="Times New Roman" pitchFamily="18" charset="0"/>
              </a:rPr>
              <a:t>(Example with 3-node memory)</a:t>
            </a:r>
            <a:endParaRPr lang="en-US" sz="2400" i="1">
              <a:latin typeface="Times New Roman" pitchFamily="18" charset="0"/>
            </a:endParaRPr>
          </a:p>
        </p:txBody>
      </p:sp>
      <p:grpSp>
        <p:nvGrpSpPr>
          <p:cNvPr id="8" name="Group 157"/>
          <p:cNvGrpSpPr>
            <a:grpSpLocks/>
          </p:cNvGrpSpPr>
          <p:nvPr/>
        </p:nvGrpSpPr>
        <p:grpSpPr bwMode="auto">
          <a:xfrm>
            <a:off x="7885113" y="4027488"/>
            <a:ext cx="1143000" cy="1828800"/>
            <a:chOff x="4992" y="2112"/>
            <a:chExt cx="720" cy="1152"/>
          </a:xfrm>
        </p:grpSpPr>
        <p:sp>
          <p:nvSpPr>
            <p:cNvPr id="113822" name="Rectangle 158"/>
            <p:cNvSpPr>
              <a:spLocks noChangeArrowheads="1"/>
            </p:cNvSpPr>
            <p:nvPr/>
          </p:nvSpPr>
          <p:spPr bwMode="auto">
            <a:xfrm>
              <a:off x="4992" y="2112"/>
              <a:ext cx="72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23" name="Text Box 159"/>
            <p:cNvSpPr txBox="1">
              <a:spLocks noChangeArrowheads="1"/>
            </p:cNvSpPr>
            <p:nvPr/>
          </p:nvSpPr>
          <p:spPr bwMode="auto">
            <a:xfrm>
              <a:off x="4992" y="211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en-US" sz="2000">
                <a:latin typeface="Arial" charset="0"/>
              </a:endParaRPr>
            </a:p>
          </p:txBody>
        </p:sp>
        <p:sp>
          <p:nvSpPr>
            <p:cNvPr id="113824" name="Line 160"/>
            <p:cNvSpPr>
              <a:spLocks noChangeShapeType="1"/>
            </p:cNvSpPr>
            <p:nvPr/>
          </p:nvSpPr>
          <p:spPr bwMode="auto">
            <a:xfrm flipH="1">
              <a:off x="5232" y="220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825" name="Line 161"/>
            <p:cNvSpPr>
              <a:spLocks noChangeShapeType="1"/>
            </p:cNvSpPr>
            <p:nvPr/>
          </p:nvSpPr>
          <p:spPr bwMode="auto">
            <a:xfrm>
              <a:off x="5232" y="268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826" name="Oval 162"/>
            <p:cNvSpPr>
              <a:spLocks noChangeArrowheads="1"/>
            </p:cNvSpPr>
            <p:nvPr/>
          </p:nvSpPr>
          <p:spPr bwMode="auto">
            <a:xfrm>
              <a:off x="5376" y="3120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27" name="Oval 163"/>
            <p:cNvSpPr>
              <a:spLocks noChangeArrowheads="1"/>
            </p:cNvSpPr>
            <p:nvPr/>
          </p:nvSpPr>
          <p:spPr bwMode="auto">
            <a:xfrm>
              <a:off x="5184" y="2640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28" name="Oval 164"/>
            <p:cNvSpPr>
              <a:spLocks noChangeArrowheads="1"/>
            </p:cNvSpPr>
            <p:nvPr/>
          </p:nvSpPr>
          <p:spPr bwMode="auto">
            <a:xfrm>
              <a:off x="5376" y="2160"/>
              <a:ext cx="96" cy="96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29" name="Text Box 165"/>
            <p:cNvSpPr txBox="1">
              <a:spLocks noChangeArrowheads="1"/>
            </p:cNvSpPr>
            <p:nvPr/>
          </p:nvSpPr>
          <p:spPr bwMode="auto">
            <a:xfrm>
              <a:off x="5472" y="2112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A</a:t>
              </a:r>
            </a:p>
          </p:txBody>
        </p:sp>
        <p:sp>
          <p:nvSpPr>
            <p:cNvPr id="113830" name="Text Box 166"/>
            <p:cNvSpPr txBox="1">
              <a:spLocks noChangeArrowheads="1"/>
            </p:cNvSpPr>
            <p:nvPr/>
          </p:nvSpPr>
          <p:spPr bwMode="auto">
            <a:xfrm>
              <a:off x="5136" y="2509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B</a:t>
              </a:r>
            </a:p>
          </p:txBody>
        </p:sp>
        <p:sp>
          <p:nvSpPr>
            <p:cNvPr id="113831" name="Text Box 167"/>
            <p:cNvSpPr txBox="1">
              <a:spLocks noChangeArrowheads="1"/>
            </p:cNvSpPr>
            <p:nvPr/>
          </p:nvSpPr>
          <p:spPr bwMode="auto">
            <a:xfrm>
              <a:off x="5376" y="2976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>
                  <a:latin typeface="Arial" charset="0"/>
                </a:rPr>
                <a:t>D</a:t>
              </a:r>
            </a:p>
          </p:txBody>
        </p:sp>
        <p:sp>
          <p:nvSpPr>
            <p:cNvPr id="113832" name="Text Box 168"/>
            <p:cNvSpPr txBox="1">
              <a:spLocks noChangeArrowheads="1"/>
            </p:cNvSpPr>
            <p:nvPr/>
          </p:nvSpPr>
          <p:spPr bwMode="auto">
            <a:xfrm>
              <a:off x="5184" y="2352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8</a:t>
              </a:r>
            </a:p>
          </p:txBody>
        </p:sp>
        <p:sp>
          <p:nvSpPr>
            <p:cNvPr id="113833" name="Text Box 169"/>
            <p:cNvSpPr txBox="1">
              <a:spLocks noChangeArrowheads="1"/>
            </p:cNvSpPr>
            <p:nvPr/>
          </p:nvSpPr>
          <p:spPr bwMode="auto">
            <a:xfrm>
              <a:off x="5472" y="3072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20</a:t>
              </a:r>
            </a:p>
          </p:txBody>
        </p:sp>
        <p:sp>
          <p:nvSpPr>
            <p:cNvPr id="113834" name="Text Box 170"/>
            <p:cNvSpPr txBox="1">
              <a:spLocks noChangeArrowheads="1"/>
            </p:cNvSpPr>
            <p:nvPr/>
          </p:nvSpPr>
          <p:spPr bwMode="auto">
            <a:xfrm>
              <a:off x="5088" y="2208"/>
              <a:ext cx="3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20[24]</a:t>
              </a:r>
            </a:p>
          </p:txBody>
        </p:sp>
        <p:sp>
          <p:nvSpPr>
            <p:cNvPr id="113835" name="Text Box 171"/>
            <p:cNvSpPr txBox="1">
              <a:spLocks noChangeArrowheads="1"/>
            </p:cNvSpPr>
            <p:nvPr/>
          </p:nvSpPr>
          <p:spPr bwMode="auto">
            <a:xfrm>
              <a:off x="5280" y="2592"/>
              <a:ext cx="30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latin typeface="Arial" charset="0"/>
                </a:rPr>
                <a:t>20[</a:t>
              </a:r>
              <a:r>
                <a:rPr lang="en-US" sz="1000">
                  <a:latin typeface="Arial" charset="0"/>
                  <a:sym typeface="Symbol" pitchFamily="18" charset="2"/>
                </a:rPr>
                <a:t>]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113836" name="Text Box 172"/>
          <p:cNvSpPr txBox="1">
            <a:spLocks noChangeArrowheads="1"/>
          </p:cNvSpPr>
          <p:nvPr/>
        </p:nvSpPr>
        <p:spPr bwMode="auto">
          <a:xfrm>
            <a:off x="3870325" y="1244600"/>
            <a:ext cx="5218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latin typeface="Times New Roman" pitchFamily="18" charset="0"/>
              </a:rPr>
              <a:t>Progress of SMA*.  Each node is labeled with its </a:t>
            </a:r>
            <a:r>
              <a:rPr lang="en-US" sz="1400" i="1">
                <a:latin typeface="Times New Roman" pitchFamily="18" charset="0"/>
              </a:rPr>
              <a:t>current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en-US" sz="1400" i="1">
                <a:latin typeface="Times New Roman" pitchFamily="18" charset="0"/>
              </a:rPr>
              <a:t>f</a:t>
            </a:r>
            <a:r>
              <a:rPr lang="en-US" sz="1400">
                <a:latin typeface="Times New Roman" pitchFamily="18" charset="0"/>
              </a:rPr>
              <a:t>-cost.  Values in parentheses show the value of the best forgotten descendant.</a:t>
            </a:r>
          </a:p>
        </p:txBody>
      </p:sp>
      <p:sp>
        <p:nvSpPr>
          <p:cNvPr id="113837" name="Text Box 173"/>
          <p:cNvSpPr txBox="1">
            <a:spLocks noChangeArrowheads="1"/>
          </p:cNvSpPr>
          <p:nvPr/>
        </p:nvSpPr>
        <p:spPr bwMode="auto">
          <a:xfrm>
            <a:off x="228600" y="6248400"/>
            <a:ext cx="891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008000"/>
                </a:solidFill>
                <a:latin typeface="Times New Roman" pitchFamily="18" charset="0"/>
              </a:rPr>
              <a:t>Algorithm can tell you when best solution found within memory constraint is optimal or not.</a:t>
            </a:r>
          </a:p>
        </p:txBody>
      </p:sp>
      <p:sp>
        <p:nvSpPr>
          <p:cNvPr id="113838" name="Rectangle 174"/>
          <p:cNvSpPr>
            <a:spLocks noChangeArrowheads="1"/>
          </p:cNvSpPr>
          <p:nvPr/>
        </p:nvSpPr>
        <p:spPr bwMode="auto">
          <a:xfrm>
            <a:off x="2054225" y="2081213"/>
            <a:ext cx="1214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sym typeface="Symbol" pitchFamily="18" charset="2"/>
              </a:rPr>
              <a:t> = goal</a:t>
            </a:r>
          </a:p>
        </p:txBody>
      </p:sp>
      <p:sp>
        <p:nvSpPr>
          <p:cNvPr id="113839" name="Rectangle 175"/>
          <p:cNvSpPr>
            <a:spLocks noChangeArrowheads="1"/>
          </p:cNvSpPr>
          <p:nvPr/>
        </p:nvSpPr>
        <p:spPr bwMode="auto">
          <a:xfrm>
            <a:off x="1362075" y="1330325"/>
            <a:ext cx="1109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Times New Roman" pitchFamily="18" charset="0"/>
              </a:rPr>
              <a:t>Search space</a:t>
            </a:r>
          </a:p>
        </p:txBody>
      </p:sp>
      <p:cxnSp>
        <p:nvCxnSpPr>
          <p:cNvPr id="113840" name="AutoShape 176"/>
          <p:cNvCxnSpPr>
            <a:cxnSpLocks noChangeShapeType="1"/>
            <a:stCxn id="113758" idx="2"/>
            <a:endCxn id="113774" idx="0"/>
          </p:cNvCxnSpPr>
          <p:nvPr/>
        </p:nvCxnSpPr>
        <p:spPr bwMode="auto">
          <a:xfrm rot="5400000">
            <a:off x="6409531" y="1980407"/>
            <a:ext cx="207963" cy="3886200"/>
          </a:xfrm>
          <a:prstGeom prst="curvedConnector3">
            <a:avLst>
              <a:gd name="adj1" fmla="val 496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7" name="Oval 176"/>
          <p:cNvSpPr/>
          <p:nvPr/>
        </p:nvSpPr>
        <p:spPr>
          <a:xfrm>
            <a:off x="7848600" y="3352800"/>
            <a:ext cx="990600" cy="609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One way to view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On an </a:t>
            </a:r>
            <a:r>
              <a:rPr lang="en-US" b="1" dirty="0" smtClean="0"/>
              <a:t>average</a:t>
            </a:r>
            <a:r>
              <a:rPr lang="en-US" dirty="0" smtClean="0"/>
              <a:t> we want to minimize re-expansion of same paths</a:t>
            </a:r>
          </a:p>
          <a:p>
            <a:r>
              <a:rPr lang="en-US" dirty="0" smtClean="0"/>
              <a:t>We deal with average statistics</a:t>
            </a:r>
          </a:p>
          <a:p>
            <a:r>
              <a:rPr lang="en-US" dirty="0" smtClean="0"/>
              <a:t>Finer details of the algorithm do vary at implementation level</a:t>
            </a:r>
          </a:p>
          <a:p>
            <a:r>
              <a:rPr lang="en-US" dirty="0" smtClean="0"/>
              <a:t>Possible to develop variants with some improvements but may not be significant or may add other overheads</a:t>
            </a:r>
          </a:p>
          <a:p>
            <a:r>
              <a:rPr lang="en-US" dirty="0" smtClean="0"/>
              <a:t>For purposes of this class, please stick with the rule mentioned earlier </a:t>
            </a:r>
          </a:p>
          <a:p>
            <a:pPr lvl="1"/>
            <a:r>
              <a:rPr lang="en-US" dirty="0" smtClean="0"/>
              <a:t>New rules are obviously encouraged if you can demonstrate (ex: proof or large scale experimentation) that it is (significantly)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SMA*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case of tie, expands newest best leaf and deletes oldest worst leaf</a:t>
            </a:r>
          </a:p>
          <a:p>
            <a:r>
              <a:rPr lang="en-US" dirty="0" smtClean="0"/>
              <a:t>If leaf is not goal node and no more memory, solution is </a:t>
            </a:r>
            <a:r>
              <a:rPr lang="en-US" b="1" dirty="0" smtClean="0"/>
              <a:t>not reachable </a:t>
            </a:r>
            <a:r>
              <a:rPr lang="en-US" dirty="0" smtClean="0"/>
              <a:t>even if on optimal solution path</a:t>
            </a:r>
          </a:p>
          <a:p>
            <a:r>
              <a:rPr lang="en-US" dirty="0" smtClean="0"/>
              <a:t>Node can discarded as if it has no successors i.e. f-value is infinity</a:t>
            </a:r>
          </a:p>
          <a:p>
            <a:r>
              <a:rPr lang="en-US" dirty="0" smtClean="0"/>
              <a:t>SMA* is </a:t>
            </a:r>
            <a:r>
              <a:rPr lang="en-US" b="1" dirty="0" smtClean="0"/>
              <a:t>complete</a:t>
            </a:r>
            <a:r>
              <a:rPr lang="en-US" dirty="0" smtClean="0"/>
              <a:t> if there is reachable solution i.e. depth of shallowest goal node is less than memory size</a:t>
            </a:r>
          </a:p>
          <a:p>
            <a:r>
              <a:rPr lang="en-US" dirty="0" smtClean="0"/>
              <a:t>Pretty robust choice for finding optimal solutions</a:t>
            </a:r>
          </a:p>
          <a:p>
            <a:r>
              <a:rPr lang="en-US" dirty="0" smtClean="0"/>
              <a:t>On very hard problems, possible to delete and regenerate a path many times due to limited memory (thrashing)</a:t>
            </a:r>
          </a:p>
          <a:p>
            <a:r>
              <a:rPr lang="en-US" dirty="0" smtClean="0"/>
              <a:t>Problem can become intractable due to overhead of repeated regeneration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Classical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slides that may enhance your reading experience of </a:t>
            </a:r>
            <a:r>
              <a:rPr lang="en-US" dirty="0" smtClean="0"/>
              <a:t>thi</a:t>
            </a:r>
            <a:r>
              <a:rPr lang="en-US" dirty="0" smtClean="0"/>
              <a:t>s chapter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Beyond Classical Search 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Considered </a:t>
            </a:r>
            <a:r>
              <a:rPr lang="en-US" b="1" dirty="0" smtClean="0"/>
              <a:t>observable, deterministic, known</a:t>
            </a:r>
            <a:r>
              <a:rPr lang="en-US" dirty="0" smtClean="0"/>
              <a:t> environments where solution is a sequence of actions</a:t>
            </a:r>
          </a:p>
          <a:p>
            <a:r>
              <a:rPr lang="en-US" dirty="0" smtClean="0"/>
              <a:t>Plan to relax the simplifying assumptions</a:t>
            </a:r>
          </a:p>
          <a:p>
            <a:r>
              <a:rPr lang="en-US" dirty="0" smtClean="0"/>
              <a:t>Techniques to perform </a:t>
            </a:r>
            <a:r>
              <a:rPr lang="en-US" b="1" dirty="0" smtClean="0"/>
              <a:t>local search</a:t>
            </a:r>
            <a:r>
              <a:rPr lang="en-US" dirty="0" smtClean="0"/>
              <a:t> in state space -- Evaluating and modifying one or more current states (instead of exploring paths from a start state)</a:t>
            </a:r>
          </a:p>
          <a:p>
            <a:pPr lvl="1"/>
            <a:r>
              <a:rPr lang="en-US" dirty="0" smtClean="0"/>
              <a:t>Inspired by Statistical Physics (Simulated Annealing) and Evolutionary Biology (Genetic Algorithms)</a:t>
            </a:r>
          </a:p>
          <a:p>
            <a:pPr lvl="1"/>
            <a:r>
              <a:rPr lang="en-US" dirty="0" smtClean="0"/>
              <a:t>Suitable for problems where the </a:t>
            </a:r>
            <a:r>
              <a:rPr lang="en-US" b="1" dirty="0" smtClean="0"/>
              <a:t>goal is important</a:t>
            </a:r>
            <a:r>
              <a:rPr lang="en-US" dirty="0" smtClean="0"/>
              <a:t> and </a:t>
            </a:r>
            <a:r>
              <a:rPr lang="en-US" b="1" dirty="0" smtClean="0"/>
              <a:t>not the path</a:t>
            </a:r>
            <a:r>
              <a:rPr lang="en-US" dirty="0" smtClean="0"/>
              <a:t> ex: 8-queens problem where only the final configuration matters</a:t>
            </a:r>
          </a:p>
          <a:p>
            <a:pPr lvl="2"/>
            <a:r>
              <a:rPr lang="en-US" dirty="0" smtClean="0"/>
              <a:t>Use very little memory (since path is not retained)</a:t>
            </a:r>
          </a:p>
          <a:p>
            <a:pPr lvl="2"/>
            <a:r>
              <a:rPr lang="en-US" dirty="0" smtClean="0"/>
              <a:t>Can find reasonable solutions in large or continuous spaces</a:t>
            </a:r>
          </a:p>
          <a:p>
            <a:pPr lvl="2"/>
            <a:r>
              <a:rPr lang="en-US" dirty="0" smtClean="0"/>
              <a:t>Suitable for solving optimization problems (explicit objective function ex: maximize profit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Hill climbing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Stochastic hill climbing</a:t>
            </a:r>
            <a:r>
              <a:rPr lang="en-US" dirty="0" smtClean="0"/>
              <a:t> – </a:t>
            </a:r>
          </a:p>
          <a:p>
            <a:pPr lvl="1"/>
            <a:r>
              <a:rPr lang="en-US" dirty="0" smtClean="0"/>
              <a:t>Instead of best successor, pick randomly an uphill successor </a:t>
            </a:r>
          </a:p>
          <a:p>
            <a:pPr lvl="1"/>
            <a:r>
              <a:rPr lang="en-US" dirty="0" smtClean="0"/>
              <a:t>Probability of selection dependent on steepness of move</a:t>
            </a:r>
          </a:p>
          <a:p>
            <a:r>
              <a:rPr lang="en-US" b="1" dirty="0" smtClean="0"/>
              <a:t>Random restart hill climbing</a:t>
            </a:r>
            <a:r>
              <a:rPr lang="en-US" dirty="0" smtClean="0"/>
              <a:t> – Perform a series of hill climbing searches from randomly generated initial states</a:t>
            </a:r>
          </a:p>
          <a:p>
            <a:pPr lvl="1"/>
            <a:r>
              <a:rPr lang="en-US" dirty="0" smtClean="0"/>
              <a:t>If each search has success probability of p, 1/p restarts needed</a:t>
            </a:r>
          </a:p>
          <a:p>
            <a:pPr lvl="1"/>
            <a:r>
              <a:rPr lang="en-US" dirty="0" smtClean="0"/>
              <a:t>For p = .94, 1/p = 1.06 iterations needed on average</a:t>
            </a:r>
          </a:p>
          <a:p>
            <a:pPr lvl="1"/>
            <a:r>
              <a:rPr lang="en-US" dirty="0" smtClean="0"/>
              <a:t># of steps = Cost of successful step + (1-p)/p * cost of unsuccessful step = (1 * 21) + (.06/.94) * 64 ~ 25 steps</a:t>
            </a:r>
          </a:p>
          <a:p>
            <a:r>
              <a:rPr lang="en-US" b="1" dirty="0" smtClean="0"/>
              <a:t>Random restarts very effective for 8-queens</a:t>
            </a:r>
          </a:p>
          <a:p>
            <a:pPr lvl="1"/>
            <a:r>
              <a:rPr lang="en-US" b="1" dirty="0" smtClean="0"/>
              <a:t>Less than a minute for even 3 million queens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Simulated </a:t>
            </a:r>
            <a:r>
              <a:rPr lang="en-US" dirty="0" smtClean="0"/>
              <a:t>Annealing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Pick a random move</a:t>
            </a:r>
          </a:p>
          <a:p>
            <a:r>
              <a:rPr lang="en-US" dirty="0" smtClean="0"/>
              <a:t>If move improves situation accept</a:t>
            </a:r>
          </a:p>
          <a:p>
            <a:r>
              <a:rPr lang="en-US" dirty="0" smtClean="0"/>
              <a:t>If not, accept with probability &lt; 1</a:t>
            </a:r>
          </a:p>
          <a:p>
            <a:pPr lvl="1"/>
            <a:r>
              <a:rPr lang="en-US" dirty="0" smtClean="0"/>
              <a:t>Probability </a:t>
            </a:r>
            <a:r>
              <a:rPr lang="en-US" b="1" dirty="0" smtClean="0"/>
              <a:t>decreases</a:t>
            </a:r>
            <a:r>
              <a:rPr lang="en-US" dirty="0" smtClean="0"/>
              <a:t>  exponentially with badness of move ∆E (= </a:t>
            </a:r>
            <a:r>
              <a:rPr lang="en-US" dirty="0" err="1" smtClean="0"/>
              <a:t>next.VALUE</a:t>
            </a:r>
            <a:r>
              <a:rPr lang="en-US" dirty="0" smtClean="0"/>
              <a:t> – </a:t>
            </a:r>
            <a:r>
              <a:rPr lang="en-US" dirty="0" err="1" smtClean="0"/>
              <a:t>current.VALUE</a:t>
            </a:r>
            <a:r>
              <a:rPr lang="en-US" dirty="0" smtClean="0"/>
              <a:t>, a negative value for bad move)</a:t>
            </a:r>
          </a:p>
          <a:p>
            <a:pPr lvl="1"/>
            <a:r>
              <a:rPr lang="en-US" dirty="0" smtClean="0"/>
              <a:t>Probability = </a:t>
            </a:r>
            <a:r>
              <a:rPr lang="en-US" b="1" dirty="0" smtClean="0"/>
              <a:t>e^(∆E/T)</a:t>
            </a:r>
          </a:p>
          <a:p>
            <a:pPr lvl="1"/>
            <a:r>
              <a:rPr lang="en-US" dirty="0" smtClean="0"/>
              <a:t>Probability also decreases as </a:t>
            </a:r>
            <a:r>
              <a:rPr lang="en-US" b="1" dirty="0" smtClean="0"/>
              <a:t>temperature goes down</a:t>
            </a:r>
          </a:p>
          <a:p>
            <a:pPr lvl="1"/>
            <a:r>
              <a:rPr lang="en-US" dirty="0" smtClean="0"/>
              <a:t>If T decreases slowly enough, algorithm likely to find global optimum (i.e. bad moves less likely to be accepted over 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AND-OR Tree: Matrix Multiplication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143000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A1 A2 A3</a:t>
            </a:r>
          </a:p>
          <a:p>
            <a:pPr algn="ctr"/>
            <a:r>
              <a:rPr lang="en-US" sz="2400" dirty="0" smtClean="0"/>
              <a:t>[3,4] [4,10] [10,1]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1943100" y="1905000"/>
            <a:ext cx="24384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8200" y="2590800"/>
            <a:ext cx="2209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A1 (A2 A3)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914400" y="3352800"/>
            <a:ext cx="10287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" y="46482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A1</a:t>
            </a:r>
          </a:p>
          <a:p>
            <a:pPr algn="ctr"/>
            <a:r>
              <a:rPr lang="en-US" sz="2400" dirty="0" smtClean="0"/>
              <a:t>3*4 (0)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438400" y="46482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(A2 A3)</a:t>
            </a:r>
          </a:p>
          <a:p>
            <a:pPr algn="ctr"/>
            <a:r>
              <a:rPr lang="en-US" sz="2400" dirty="0" smtClean="0"/>
              <a:t>4*1 (40)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7" idx="2"/>
            <a:endCxn id="14" idx="0"/>
          </p:cNvCxnSpPr>
          <p:nvPr/>
        </p:nvCxnSpPr>
        <p:spPr>
          <a:xfrm>
            <a:off x="1943100" y="3352800"/>
            <a:ext cx="14097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00200" y="3810000"/>
            <a:ext cx="83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38400" y="34290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* 4 * 1 = 12</a:t>
            </a:r>
          </a:p>
          <a:p>
            <a:r>
              <a:rPr lang="en-US" sz="2400" dirty="0" smtClean="0"/>
              <a:t>12 + 40 = 52</a:t>
            </a:r>
            <a:endParaRPr lang="en-US" sz="2400" dirty="0"/>
          </a:p>
        </p:txBody>
      </p:sp>
      <p:cxnSp>
        <p:nvCxnSpPr>
          <p:cNvPr id="31" name="Straight Arrow Connector 30"/>
          <p:cNvCxnSpPr>
            <a:stCxn id="4" idx="2"/>
          </p:cNvCxnSpPr>
          <p:nvPr/>
        </p:nvCxnSpPr>
        <p:spPr>
          <a:xfrm>
            <a:off x="4381500" y="1905000"/>
            <a:ext cx="29337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43600" y="2667000"/>
            <a:ext cx="2209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(A1 A2) A3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638800" y="3429000"/>
            <a:ext cx="10287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00600" y="47244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A1A2</a:t>
            </a:r>
          </a:p>
          <a:p>
            <a:pPr algn="ctr"/>
            <a:r>
              <a:rPr lang="en-US" sz="2400" dirty="0" smtClean="0"/>
              <a:t>3*10  (120)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7162800" y="47244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A3</a:t>
            </a:r>
          </a:p>
          <a:p>
            <a:pPr algn="ctr"/>
            <a:r>
              <a:rPr lang="en-US" sz="2400" dirty="0" smtClean="0"/>
              <a:t>10*1 (0)</a:t>
            </a:r>
            <a:endParaRPr lang="en-US" sz="2400" dirty="0"/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6667500" y="3429000"/>
            <a:ext cx="14097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324600" y="3886200"/>
            <a:ext cx="83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34200" y="35052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* 10 * 1 = 30</a:t>
            </a:r>
          </a:p>
          <a:p>
            <a:r>
              <a:rPr lang="en-US" sz="2400" dirty="0" smtClean="0"/>
              <a:t>120 + 30 = 150</a:t>
            </a:r>
            <a:endParaRPr lang="en-US" sz="2400" dirty="0"/>
          </a:p>
        </p:txBody>
      </p:sp>
      <p:cxnSp>
        <p:nvCxnSpPr>
          <p:cNvPr id="47" name="Straight Arrow Connector 46"/>
          <p:cNvCxnSpPr>
            <a:stCxn id="14" idx="2"/>
          </p:cNvCxnSpPr>
          <p:nvPr/>
        </p:nvCxnSpPr>
        <p:spPr>
          <a:xfrm flipH="1">
            <a:off x="2514600" y="5410200"/>
            <a:ext cx="8382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</p:cNvCxnSpPr>
          <p:nvPr/>
        </p:nvCxnSpPr>
        <p:spPr>
          <a:xfrm>
            <a:off x="3352800" y="5410200"/>
            <a:ext cx="9144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953000" y="5486400"/>
            <a:ext cx="8382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791200" y="5486400"/>
            <a:ext cx="9144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38400" y="6172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 * 10 * 1 = 40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800600" y="6172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* 4 * 10 = 120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3048000" y="5638800"/>
            <a:ext cx="68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86400" y="5715000"/>
            <a:ext cx="68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86200" y="2057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52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 animBg="1"/>
      <p:bldP spid="14" grpId="0" animBg="1"/>
      <p:bldP spid="29" grpId="0"/>
      <p:bldP spid="32" grpId="0" animBg="1"/>
      <p:bldP spid="41" grpId="0" animBg="1"/>
      <p:bldP spid="42" grpId="0" animBg="1"/>
      <p:bldP spid="45" grpId="0"/>
      <p:bldP spid="52" grpId="0"/>
      <p:bldP spid="53" grpId="0"/>
      <p:bldP spid="5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Adversarial Search: 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3 of chapter Adversarial Search part of Mid 1</a:t>
            </a:r>
          </a:p>
          <a:p>
            <a:r>
              <a:rPr lang="en-US" dirty="0" smtClean="0"/>
              <a:t>A worked out example presented here to enable your understanding of textbook material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3075" name="Picture 4" descr="astar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152400" y="304800"/>
            <a:ext cx="1219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Open List:</a:t>
            </a:r>
          </a:p>
          <a:p>
            <a:pPr>
              <a:spcBef>
                <a:spcPct val="50000"/>
              </a:spcBef>
            </a:pPr>
            <a:r>
              <a:rPr lang="en-US" dirty="0"/>
              <a:t>Arad</a:t>
            </a: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152400" y="4572000"/>
            <a:ext cx="8839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We start with our initial state Arad.  We </a:t>
            </a:r>
            <a:r>
              <a:rPr lang="en-US" sz="2400" dirty="0" smtClean="0"/>
              <a:t>take </a:t>
            </a:r>
            <a:r>
              <a:rPr lang="en-US" sz="2400" dirty="0"/>
              <a:t>a node and add it to the open list.  Since it’s the only thing on </a:t>
            </a:r>
            <a:r>
              <a:rPr lang="en-US" sz="2400" dirty="0" smtClean="0"/>
              <a:t>open </a:t>
            </a:r>
            <a:r>
              <a:rPr lang="en-US" sz="2400" dirty="0"/>
              <a:t>list, we expand the node.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Open </a:t>
            </a:r>
            <a:r>
              <a:rPr lang="en-US" sz="2400" dirty="0"/>
              <a:t>list </a:t>
            </a:r>
            <a:r>
              <a:rPr lang="en-US" sz="2400" dirty="0" smtClean="0"/>
              <a:t>is sorts </a:t>
            </a:r>
            <a:r>
              <a:rPr lang="en-US" sz="2400" dirty="0"/>
              <a:t>the nodes inside of it according to their   g()+h()   score.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http://yoda.cis.temple.edu:8080/UGAIWWW/lectures95/search/alpha1.gif"/>
          <p:cNvPicPr>
            <a:picLocks noChangeAspect="1" noChangeArrowheads="1"/>
          </p:cNvPicPr>
          <p:nvPr/>
        </p:nvPicPr>
        <p:blipFill>
          <a:blip r:embed="rId2" cstate="print"/>
          <a:srcRect b="21135"/>
          <a:stretch>
            <a:fillRect/>
          </a:stretch>
        </p:blipFill>
        <p:spPr bwMode="auto">
          <a:xfrm>
            <a:off x="1981200" y="0"/>
            <a:ext cx="7239000" cy="5656263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170363" y="6629400"/>
            <a:ext cx="4973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Originally from http://yoda.cis.temple.edu:8080/UGAIWWW/lectures95/search/alpha-beta.html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0" y="1588"/>
            <a:ext cx="272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A: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0" y="838200"/>
            <a:ext cx="272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B: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0" y="1600200"/>
            <a:ext cx="171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C: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0" y="2759075"/>
            <a:ext cx="1738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D: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0" y="4206875"/>
            <a:ext cx="20462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E: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10,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10</a:t>
            </a:r>
            <a:br>
              <a:rPr lang="en-US" sz="2400"/>
            </a:br>
            <a:r>
              <a:rPr lang="en-US" sz="2400"/>
              <a:t>    utility = 10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133600" y="4419600"/>
            <a:ext cx="2286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yoda.cis.temple.edu:8080/UGAIWWW/lectures95/search/alpha1.gif"/>
          <p:cNvPicPr>
            <a:picLocks noChangeAspect="1" noChangeArrowheads="1"/>
          </p:cNvPicPr>
          <p:nvPr/>
        </p:nvPicPr>
        <p:blipFill>
          <a:blip r:embed="rId2" cstate="print"/>
          <a:srcRect b="21135"/>
          <a:stretch>
            <a:fillRect/>
          </a:stretch>
        </p:blipFill>
        <p:spPr bwMode="auto">
          <a:xfrm>
            <a:off x="1981200" y="0"/>
            <a:ext cx="7239000" cy="5656263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70363" y="6629400"/>
            <a:ext cx="4973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Originally from http://yoda.cis.temple.edu:8080/UGAIWWW/lectures95/search/alpha-beta.html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0" y="1588"/>
            <a:ext cx="272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A: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838200"/>
            <a:ext cx="272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B: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0" y="1600200"/>
            <a:ext cx="171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C: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0" y="2759075"/>
            <a:ext cx="1738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D: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10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0" y="4206875"/>
            <a:ext cx="15890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E: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10,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10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2362200" y="3200400"/>
            <a:ext cx="228600" cy="228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yoda.cis.temple.edu:8080/UGAIWWW/lectures95/search/alpha1.gif"/>
          <p:cNvPicPr>
            <a:picLocks noChangeAspect="1" noChangeArrowheads="1"/>
          </p:cNvPicPr>
          <p:nvPr/>
        </p:nvPicPr>
        <p:blipFill>
          <a:blip r:embed="rId2" cstate="print"/>
          <a:srcRect b="21135"/>
          <a:stretch>
            <a:fillRect/>
          </a:stretch>
        </p:blipFill>
        <p:spPr bwMode="auto">
          <a:xfrm>
            <a:off x="1981200" y="0"/>
            <a:ext cx="7239000" cy="5656263"/>
          </a:xfrm>
          <a:prstGeom prst="rect">
            <a:avLst/>
          </a:prstGeom>
          <a:noFill/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170363" y="6629400"/>
            <a:ext cx="4973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Originally from http://yoda.cis.temple.edu:8080/UGAIWWW/lectures95/search/alpha-beta.html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1588"/>
            <a:ext cx="272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A: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0" y="838200"/>
            <a:ext cx="272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B: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0" y="1600200"/>
            <a:ext cx="171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C: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0" y="2759075"/>
            <a:ext cx="1738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D: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10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0" y="4206875"/>
            <a:ext cx="1576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F: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11,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11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514600" y="4419600"/>
            <a:ext cx="2286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yoda.cis.temple.edu:8080/UGAIWWW/lectures95/search/alpha1.gif"/>
          <p:cNvPicPr>
            <a:picLocks noChangeAspect="1" noChangeArrowheads="1"/>
          </p:cNvPicPr>
          <p:nvPr/>
        </p:nvPicPr>
        <p:blipFill>
          <a:blip r:embed="rId2" cstate="print"/>
          <a:srcRect b="21135"/>
          <a:stretch>
            <a:fillRect/>
          </a:stretch>
        </p:blipFill>
        <p:spPr bwMode="auto">
          <a:xfrm>
            <a:off x="1981200" y="0"/>
            <a:ext cx="7239000" cy="5656263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170363" y="6629400"/>
            <a:ext cx="4973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Originally from http://yoda.cis.temple.edu:8080/UGAIWWW/lectures95/search/alpha-beta.html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0" y="1588"/>
            <a:ext cx="272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A: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0" y="838200"/>
            <a:ext cx="272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B: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1600200"/>
            <a:ext cx="171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C: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0" y="2759075"/>
            <a:ext cx="19510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D: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10</a:t>
            </a:r>
            <a:br>
              <a:rPr lang="en-US" sz="2400"/>
            </a:br>
            <a:r>
              <a:rPr lang="en-US" sz="2400"/>
              <a:t>   utility = 10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2362200" y="3200400"/>
            <a:ext cx="228600" cy="228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0" y="4206875"/>
            <a:ext cx="19510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F: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11,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11</a:t>
            </a:r>
          </a:p>
          <a:p>
            <a:pPr algn="l"/>
            <a:r>
              <a:rPr lang="en-US" sz="2400"/>
              <a:t>   utility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yoda.cis.temple.edu:8080/UGAIWWW/lectures95/search/alpha1.gif"/>
          <p:cNvPicPr>
            <a:picLocks noChangeAspect="1" noChangeArrowheads="1"/>
          </p:cNvPicPr>
          <p:nvPr/>
        </p:nvPicPr>
        <p:blipFill>
          <a:blip r:embed="rId2" cstate="print"/>
          <a:srcRect b="21135"/>
          <a:stretch>
            <a:fillRect/>
          </a:stretch>
        </p:blipFill>
        <p:spPr bwMode="auto">
          <a:xfrm>
            <a:off x="1981200" y="0"/>
            <a:ext cx="7239000" cy="5656263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170363" y="6629400"/>
            <a:ext cx="4973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Originally from http://yoda.cis.temple.edu:8080/UGAIWWW/lectures95/search/alpha-beta.html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0" y="1588"/>
            <a:ext cx="272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A: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0" y="838200"/>
            <a:ext cx="272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B: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0" y="1600200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C: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10,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667000" y="2209800"/>
            <a:ext cx="2286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0" y="2759075"/>
            <a:ext cx="19510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D: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10</a:t>
            </a:r>
            <a:br>
              <a:rPr lang="en-US" sz="2400"/>
            </a:br>
            <a:r>
              <a:rPr lang="en-US" sz="2400"/>
              <a:t>   utility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yoda.cis.temple.edu:8080/UGAIWWW/lectures95/search/alpha1.gif"/>
          <p:cNvPicPr>
            <a:picLocks noChangeAspect="1" noChangeArrowheads="1"/>
          </p:cNvPicPr>
          <p:nvPr/>
        </p:nvPicPr>
        <p:blipFill>
          <a:blip r:embed="rId2" cstate="print"/>
          <a:srcRect b="21135"/>
          <a:stretch>
            <a:fillRect/>
          </a:stretch>
        </p:blipFill>
        <p:spPr bwMode="auto">
          <a:xfrm>
            <a:off x="1981200" y="0"/>
            <a:ext cx="7239000" cy="5656263"/>
          </a:xfrm>
          <a:prstGeom prst="rect">
            <a:avLst/>
          </a:prstGeom>
          <a:noFill/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170363" y="6629400"/>
            <a:ext cx="4973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Originally from http://yoda.cis.temple.edu:8080/UGAIWWW/lectures95/search/alpha-beta.html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0" y="1588"/>
            <a:ext cx="272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A: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0" y="838200"/>
            <a:ext cx="272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B: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0" y="1600200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C: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10,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0" y="2759075"/>
            <a:ext cx="1620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G: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10,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2895600" y="3276600"/>
            <a:ext cx="228600" cy="228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yoda.cis.temple.edu:8080/UGAIWWW/lectures95/search/alpha1.gif"/>
          <p:cNvPicPr>
            <a:picLocks noChangeAspect="1" noChangeArrowheads="1"/>
          </p:cNvPicPr>
          <p:nvPr/>
        </p:nvPicPr>
        <p:blipFill>
          <a:blip r:embed="rId2" cstate="print"/>
          <a:srcRect b="21135"/>
          <a:stretch>
            <a:fillRect/>
          </a:stretch>
        </p:blipFill>
        <p:spPr bwMode="auto">
          <a:xfrm>
            <a:off x="1981200" y="0"/>
            <a:ext cx="7239000" cy="5656263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170363" y="6629400"/>
            <a:ext cx="4973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Originally from http://yoda.cis.temple.edu:8080/UGAIWWW/lectures95/search/alpha-beta.html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1588"/>
            <a:ext cx="272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A: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0" y="838200"/>
            <a:ext cx="272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B: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0" y="1600200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C: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10,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0" y="2759075"/>
            <a:ext cx="1620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G: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10,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2895600" y="4419600"/>
            <a:ext cx="2286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0" y="4206875"/>
            <a:ext cx="16891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H: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9,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9</a:t>
            </a:r>
          </a:p>
          <a:p>
            <a:pPr algn="l"/>
            <a:r>
              <a:rPr lang="en-US" sz="2400"/>
              <a:t>  utility 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yoda.cis.temple.edu:8080/UGAIWWW/lectures95/search/alpha1.gif"/>
          <p:cNvPicPr>
            <a:picLocks noChangeAspect="1" noChangeArrowheads="1"/>
          </p:cNvPicPr>
          <p:nvPr/>
        </p:nvPicPr>
        <p:blipFill>
          <a:blip r:embed="rId2" cstate="print"/>
          <a:srcRect b="21135"/>
          <a:stretch>
            <a:fillRect/>
          </a:stretch>
        </p:blipFill>
        <p:spPr bwMode="auto">
          <a:xfrm>
            <a:off x="1981200" y="0"/>
            <a:ext cx="7239000" cy="5656263"/>
          </a:xfrm>
          <a:prstGeom prst="rect">
            <a:avLst/>
          </a:prstGeom>
          <a:noFill/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170363" y="6629400"/>
            <a:ext cx="4973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Originally from http://yoda.cis.temple.edu:8080/UGAIWWW/lectures95/search/alpha-beta.html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0" y="1588"/>
            <a:ext cx="272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A: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0" y="838200"/>
            <a:ext cx="272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B: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0" y="1600200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C: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10,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0" y="2759075"/>
            <a:ext cx="16208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G: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10,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9</a:t>
            </a:r>
          </a:p>
          <a:p>
            <a:pPr algn="l"/>
            <a:r>
              <a:rPr lang="en-US" sz="2400"/>
              <a:t> utility = ?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990600" y="5791200"/>
            <a:ext cx="723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/>
              <a:t>At an opponent node, with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&gt;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: Stop here and backtrack (never visit I)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2895600" y="3276600"/>
            <a:ext cx="228600" cy="228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0" y="4206875"/>
            <a:ext cx="1457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H: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9,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yoda.cis.temple.edu:8080/UGAIWWW/lectures95/search/alpha1.gif"/>
          <p:cNvPicPr>
            <a:picLocks noChangeAspect="1" noChangeArrowheads="1"/>
          </p:cNvPicPr>
          <p:nvPr/>
        </p:nvPicPr>
        <p:blipFill>
          <a:blip r:embed="rId2" cstate="print"/>
          <a:srcRect b="21135"/>
          <a:stretch>
            <a:fillRect/>
          </a:stretch>
        </p:blipFill>
        <p:spPr bwMode="auto">
          <a:xfrm>
            <a:off x="1981200" y="0"/>
            <a:ext cx="7239000" cy="5656263"/>
          </a:xfrm>
          <a:prstGeom prst="rect">
            <a:avLst/>
          </a:prstGeom>
          <a:noFill/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170363" y="6629400"/>
            <a:ext cx="4973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Originally from http://yoda.cis.temple.edu:8080/UGAIWWW/lectures95/search/alpha-beta.html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0" y="1588"/>
            <a:ext cx="272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A: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838200"/>
            <a:ext cx="272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B: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0" y="1600200"/>
            <a:ext cx="18557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C: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10,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  <a:p>
            <a:pPr algn="l"/>
            <a:r>
              <a:rPr lang="en-US" sz="2400"/>
              <a:t>  utility = 10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743200" y="2133600"/>
            <a:ext cx="2286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0" y="2759075"/>
            <a:ext cx="1666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G: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10,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9</a:t>
            </a:r>
          </a:p>
          <a:p>
            <a:pPr algn="l"/>
            <a:r>
              <a:rPr lang="en-US" sz="2400"/>
              <a:t>  utility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yoda.cis.temple.edu:8080/UGAIWWW/lectures95/search/alpha1.gif"/>
          <p:cNvPicPr>
            <a:picLocks noChangeAspect="1" noChangeArrowheads="1"/>
          </p:cNvPicPr>
          <p:nvPr/>
        </p:nvPicPr>
        <p:blipFill>
          <a:blip r:embed="rId2" cstate="print"/>
          <a:srcRect b="21135"/>
          <a:stretch>
            <a:fillRect/>
          </a:stretch>
        </p:blipFill>
        <p:spPr bwMode="auto">
          <a:xfrm>
            <a:off x="1981200" y="0"/>
            <a:ext cx="7239000" cy="5656263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170363" y="6629400"/>
            <a:ext cx="4973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Originally from http://yoda.cis.temple.edu:8080/UGAIWWW/lectures95/search/alpha-beta.html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0" y="1588"/>
            <a:ext cx="272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A: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0" y="838200"/>
            <a:ext cx="2719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B: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-inf,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10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0" y="1600200"/>
            <a:ext cx="18557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/>
              <a:t>C: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= 10,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= inf</a:t>
            </a:r>
          </a:p>
          <a:p>
            <a:pPr algn="l"/>
            <a:r>
              <a:rPr lang="en-US" sz="2400"/>
              <a:t>  utility = 10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3200400" y="1143000"/>
            <a:ext cx="228600" cy="228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astar-progress0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152400" y="304800"/>
            <a:ext cx="12192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Open List:</a:t>
            </a:r>
          </a:p>
          <a:p>
            <a:pPr>
              <a:spcBef>
                <a:spcPct val="50000"/>
              </a:spcBef>
            </a:pPr>
            <a:r>
              <a:rPr lang="en-US" dirty="0"/>
              <a:t>Sibiu</a:t>
            </a:r>
          </a:p>
          <a:p>
            <a:pPr>
              <a:spcBef>
                <a:spcPct val="50000"/>
              </a:spcBef>
            </a:pPr>
            <a:r>
              <a:rPr lang="en-US" dirty="0"/>
              <a:t>Timisoara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Zerind</a:t>
            </a:r>
            <a:endParaRPr lang="en-US" dirty="0"/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152400" y="5638800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We add the three nodes we found to the open list. 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We sort them according to the </a:t>
            </a:r>
            <a:r>
              <a:rPr lang="en-US" sz="2400" dirty="0" smtClean="0"/>
              <a:t> g</a:t>
            </a:r>
            <a:r>
              <a:rPr lang="en-US" sz="2400" dirty="0"/>
              <a:t>()+h()  </a:t>
            </a:r>
            <a:r>
              <a:rPr lang="en-US" sz="2400" dirty="0" smtClean="0"/>
              <a:t>calculation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5123" name="Picture 5" descr="astar-progress0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52400" y="304800"/>
            <a:ext cx="1447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Open List: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Rimricu</a:t>
            </a:r>
            <a:r>
              <a:rPr lang="en-US" dirty="0"/>
              <a:t> </a:t>
            </a:r>
            <a:r>
              <a:rPr lang="en-US" dirty="0" err="1"/>
              <a:t>Vicea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err="1"/>
              <a:t>Fagaras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Timisoara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Zerind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Arad</a:t>
            </a:r>
          </a:p>
          <a:p>
            <a:pPr>
              <a:spcBef>
                <a:spcPct val="50000"/>
              </a:spcBef>
            </a:pPr>
            <a:r>
              <a:rPr lang="en-US" dirty="0"/>
              <a:t>Oradea</a:t>
            </a:r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 flipH="1">
            <a:off x="228600" y="2514600"/>
            <a:ext cx="6096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Line 8"/>
          <p:cNvSpPr>
            <a:spLocks noChangeShapeType="1"/>
          </p:cNvSpPr>
          <p:nvPr/>
        </p:nvSpPr>
        <p:spPr bwMode="auto">
          <a:xfrm>
            <a:off x="228600" y="2514600"/>
            <a:ext cx="6096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1066800" y="2895600"/>
            <a:ext cx="12192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We’ve been to Arad before.  Don’t list it again on the open list.</a:t>
            </a:r>
          </a:p>
        </p:txBody>
      </p:sp>
      <p:sp>
        <p:nvSpPr>
          <p:cNvPr id="5128" name="Line 10"/>
          <p:cNvSpPr>
            <a:spLocks noChangeShapeType="1"/>
          </p:cNvSpPr>
          <p:nvPr/>
        </p:nvSpPr>
        <p:spPr bwMode="auto">
          <a:xfrm flipH="1">
            <a:off x="9144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304800" y="556260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When we expand Sibiu, we run into Arad again.  But we’ve already expanded this node once; so, we don’t add it to the open list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6147" name="Picture 3" descr="astar-progress0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14478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Open List: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Rimricu</a:t>
            </a:r>
            <a:r>
              <a:rPr lang="en-US" dirty="0"/>
              <a:t> </a:t>
            </a:r>
            <a:r>
              <a:rPr lang="en-US" dirty="0" err="1"/>
              <a:t>Vicea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err="1"/>
              <a:t>Fagaras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Timisoara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Zerind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Oradea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609600" y="5791200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We see that </a:t>
            </a:r>
            <a:r>
              <a:rPr lang="en-US" sz="2400" dirty="0" err="1"/>
              <a:t>Rimricu</a:t>
            </a:r>
            <a:r>
              <a:rPr lang="en-US" sz="2400" dirty="0"/>
              <a:t> </a:t>
            </a:r>
            <a:r>
              <a:rPr lang="en-US" sz="2400" dirty="0" err="1"/>
              <a:t>Vicea</a:t>
            </a:r>
            <a:r>
              <a:rPr lang="en-US" sz="2400" dirty="0"/>
              <a:t> is at the top of the open list; so, it’s the next node we will expand.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7171" name="Picture 4" descr="astar-progress0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152400" y="304800"/>
            <a:ext cx="14478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Open List: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Fagaras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Pitesti</a:t>
            </a:r>
          </a:p>
          <a:p>
            <a:pPr>
              <a:spcBef>
                <a:spcPct val="50000"/>
              </a:spcBef>
            </a:pPr>
            <a:r>
              <a:rPr lang="en-US" dirty="0"/>
              <a:t>Timisoara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Zerind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Craiova</a:t>
            </a:r>
          </a:p>
          <a:p>
            <a:pPr>
              <a:spcBef>
                <a:spcPct val="50000"/>
              </a:spcBef>
            </a:pPr>
            <a:r>
              <a:rPr lang="en-US" dirty="0"/>
              <a:t>Sibiu</a:t>
            </a:r>
          </a:p>
          <a:p>
            <a:pPr>
              <a:spcBef>
                <a:spcPct val="50000"/>
              </a:spcBef>
            </a:pPr>
            <a:r>
              <a:rPr lang="en-US" dirty="0"/>
              <a:t>Oradea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 flipH="1">
            <a:off x="228600" y="2895600"/>
            <a:ext cx="6096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28600" y="2895600"/>
            <a:ext cx="6096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381000" y="5257800"/>
            <a:ext cx="845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When we expand </a:t>
            </a:r>
            <a:r>
              <a:rPr lang="en-US" sz="2400" dirty="0" err="1"/>
              <a:t>Rimricu</a:t>
            </a:r>
            <a:r>
              <a:rPr lang="en-US" sz="2400" dirty="0"/>
              <a:t> </a:t>
            </a:r>
            <a:r>
              <a:rPr lang="en-US" sz="2400" dirty="0" err="1" smtClean="0"/>
              <a:t>Vincea</a:t>
            </a:r>
            <a:r>
              <a:rPr lang="en-US" sz="2400" dirty="0"/>
              <a:t>, we run into Sibiu again. 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But we’ve already expanded this node once; so, we don’t add it to the open list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8195" name="Picture 3" descr="astar-progress0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1447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Open List: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Fagaras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Pitesti</a:t>
            </a:r>
          </a:p>
          <a:p>
            <a:pPr>
              <a:spcBef>
                <a:spcPct val="50000"/>
              </a:spcBef>
            </a:pPr>
            <a:r>
              <a:rPr lang="en-US" dirty="0"/>
              <a:t>Timisoara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Zerind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Craiova</a:t>
            </a:r>
          </a:p>
          <a:p>
            <a:pPr>
              <a:spcBef>
                <a:spcPct val="50000"/>
              </a:spcBef>
            </a:pPr>
            <a:r>
              <a:rPr lang="en-US" dirty="0"/>
              <a:t>Oradea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381000" y="55626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Fagaras</a:t>
            </a:r>
            <a:r>
              <a:rPr lang="en-US" sz="2400" dirty="0"/>
              <a:t> will be the next node we should expand – it’s at the top of the sorted open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2443</Words>
  <Application>Microsoft Office PowerPoint</Application>
  <PresentationFormat>On-screen Show (4:3)</PresentationFormat>
  <Paragraphs>768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Example</vt:lpstr>
      <vt:lpstr>A* Algorithm</vt:lpstr>
      <vt:lpstr>Romania with step costs in km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Memory bounded heuristics</vt:lpstr>
      <vt:lpstr>Memory bounded heuristic search</vt:lpstr>
      <vt:lpstr>SMA* Example</vt:lpstr>
      <vt:lpstr>SMA* Example</vt:lpstr>
      <vt:lpstr>SMA* Example</vt:lpstr>
      <vt:lpstr>SMA* Example</vt:lpstr>
      <vt:lpstr>SMA* Example</vt:lpstr>
      <vt:lpstr>SMA* Example</vt:lpstr>
      <vt:lpstr>SMA* Example</vt:lpstr>
      <vt:lpstr>SMA* Example</vt:lpstr>
      <vt:lpstr>SMA* Example</vt:lpstr>
      <vt:lpstr>SMA* Example</vt:lpstr>
      <vt:lpstr>SMA* Example</vt:lpstr>
      <vt:lpstr>SMA* Example</vt:lpstr>
      <vt:lpstr>SMA* Example</vt:lpstr>
      <vt:lpstr>Question</vt:lpstr>
      <vt:lpstr>Simple Memory-bounded A* (SMA*)</vt:lpstr>
      <vt:lpstr>One way to view this</vt:lpstr>
      <vt:lpstr>SMA* Details</vt:lpstr>
      <vt:lpstr>Beyond Classical Search</vt:lpstr>
      <vt:lpstr>Beyond Classical Search (Chapter 4)</vt:lpstr>
      <vt:lpstr>Hill climbing variants</vt:lpstr>
      <vt:lpstr>Simulated Annealing Concept</vt:lpstr>
      <vt:lpstr>AND-OR Tree: Matrix Multiplication Example</vt:lpstr>
      <vt:lpstr>Adversarial Search: Alpha-Beta Pruning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</dc:title>
  <dc:creator>Praveen</dc:creator>
  <cp:lastModifiedBy>Praveen</cp:lastModifiedBy>
  <cp:revision>13</cp:revision>
  <dcterms:created xsi:type="dcterms:W3CDTF">2015-01-23T12:47:34Z</dcterms:created>
  <dcterms:modified xsi:type="dcterms:W3CDTF">2015-01-23T15:14:37Z</dcterms:modified>
</cp:coreProperties>
</file>