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102"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428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84343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97706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44043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183462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1729383"/>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Exploring Risk Analytics in Lending Club Finance</a:t>
            </a:r>
            <a:endParaRPr lang="en-US" sz="5249" dirty="0"/>
          </a:p>
        </p:txBody>
      </p:sp>
      <p:sp>
        <p:nvSpPr>
          <p:cNvPr id="6" name="Text 2"/>
          <p:cNvSpPr/>
          <p:nvPr/>
        </p:nvSpPr>
        <p:spPr>
          <a:xfrm>
            <a:off x="6319599" y="3729038"/>
            <a:ext cx="7477601" cy="2132409"/>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Welcome to the intricate world of risk analytics in consumer finance. This presentation delves into the critical task of identifying potential defaulters in loan applications, a significant concern for lending institutions. By examining past data and employing Exploratory Data Analysis (EDA), we aim to uncover patterns that signal the likelihood of loan defaults, enabling lenders to make informed decisions and minimize financial risks.</a:t>
            </a:r>
            <a:endParaRPr lang="en-US" sz="1750" dirty="0"/>
          </a:p>
        </p:txBody>
      </p:sp>
      <p:sp>
        <p:nvSpPr>
          <p:cNvPr id="7" name="Shape 3"/>
          <p:cNvSpPr/>
          <p:nvPr/>
        </p:nvSpPr>
        <p:spPr>
          <a:xfrm>
            <a:off x="13441799" y="6128028"/>
            <a:ext cx="355402" cy="355402"/>
          </a:xfrm>
          <a:prstGeom prst="roundRect">
            <a:avLst>
              <a:gd name="adj" fmla="val 25726039"/>
            </a:avLst>
          </a:prstGeom>
          <a:noFill/>
          <a:ln w="7620">
            <a:solidFill>
              <a:srgbClr val="FFFFFF"/>
            </a:solidFill>
            <a:prstDash val="solid"/>
          </a:ln>
        </p:spPr>
      </p:sp>
      <p:sp>
        <p:nvSpPr>
          <p:cNvPr id="9" name="Text 4"/>
          <p:cNvSpPr/>
          <p:nvPr/>
        </p:nvSpPr>
        <p:spPr>
          <a:xfrm>
            <a:off x="9932789" y="6111359"/>
            <a:ext cx="3397925" cy="388858"/>
          </a:xfrm>
          <a:prstGeom prst="rect">
            <a:avLst/>
          </a:prstGeom>
          <a:noFill/>
          <a:ln/>
        </p:spPr>
        <p:txBody>
          <a:bodyPr wrap="none" rtlCol="0" anchor="t"/>
          <a:lstStyle/>
          <a:p>
            <a:pPr marL="0" indent="0" algn="r">
              <a:lnSpc>
                <a:spcPts val="3062"/>
              </a:lnSpc>
              <a:buNone/>
            </a:pPr>
            <a:r>
              <a:rPr lang="en-US" sz="2187" b="1" dirty="0">
                <a:solidFill>
                  <a:srgbClr val="272525"/>
                </a:solidFill>
                <a:latin typeface="Lato" pitchFamily="34" charset="0"/>
                <a:ea typeface="Lato" pitchFamily="34" charset="-122"/>
                <a:cs typeface="Lato" pitchFamily="34" charset="-120"/>
              </a:rPr>
              <a:t>Mohd Farman</a:t>
            </a:r>
          </a:p>
          <a:p>
            <a:pPr marL="0" indent="0" algn="r">
              <a:lnSpc>
                <a:spcPts val="3062"/>
              </a:lnSpc>
              <a:buNone/>
            </a:pPr>
            <a:r>
              <a:rPr lang="en-US" sz="2187" b="1" dirty="0">
                <a:solidFill>
                  <a:srgbClr val="272525"/>
                </a:solidFill>
                <a:latin typeface="Lato" pitchFamily="34" charset="0"/>
                <a:ea typeface="Lato" pitchFamily="34" charset="-122"/>
                <a:cs typeface="Lato" pitchFamily="34" charset="-120"/>
              </a:rPr>
              <a:t>Venkata Kiran Kumar Kudupudi</a:t>
            </a: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756285" y="460652"/>
            <a:ext cx="690598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Bivariate Analysis Few Insights</a:t>
            </a:r>
            <a:endParaRPr lang="en-US" sz="4374" dirty="0"/>
          </a:p>
        </p:txBody>
      </p:sp>
      <p:sp>
        <p:nvSpPr>
          <p:cNvPr id="6" name="Text 3"/>
          <p:cNvSpPr/>
          <p:nvPr/>
        </p:nvSpPr>
        <p:spPr>
          <a:xfrm>
            <a:off x="2273975" y="2790468"/>
            <a:ext cx="2733675"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7662267" y="2790468"/>
            <a:ext cx="317123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2273975" y="5031224"/>
            <a:ext cx="2531507"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7662267" y="5031224"/>
            <a:ext cx="3007162" cy="347186"/>
          </a:xfrm>
          <a:prstGeom prst="rect">
            <a:avLst/>
          </a:prstGeom>
          <a:noFill/>
          <a:ln/>
        </p:spPr>
        <p:txBody>
          <a:bodyPr wrap="none" rtlCol="0" anchor="t"/>
          <a:lstStyle/>
          <a:p>
            <a:pPr marL="0" indent="0">
              <a:lnSpc>
                <a:spcPts val="2734"/>
              </a:lnSpc>
              <a:buNone/>
            </a:pP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endParaRPr lang="en-US" sz="1750" dirty="0"/>
          </a:p>
        </p:txBody>
      </p:sp>
      <p:pic>
        <p:nvPicPr>
          <p:cNvPr id="11" name="Picture 10">
            <a:extLst>
              <a:ext uri="{FF2B5EF4-FFF2-40B4-BE49-F238E27FC236}">
                <a16:creationId xmlns:a16="http://schemas.microsoft.com/office/drawing/2014/main" id="{6605A960-D9E4-9510-4BC1-B567FADBCB1C}"/>
              </a:ext>
            </a:extLst>
          </p:cNvPr>
          <p:cNvPicPr>
            <a:picLocks noChangeAspect="1"/>
          </p:cNvPicPr>
          <p:nvPr/>
        </p:nvPicPr>
        <p:blipFill>
          <a:blip r:embed="rId4"/>
          <a:stretch>
            <a:fillRect/>
          </a:stretch>
        </p:blipFill>
        <p:spPr>
          <a:xfrm>
            <a:off x="833818" y="1168880"/>
            <a:ext cx="6030167" cy="3610479"/>
          </a:xfrm>
          <a:prstGeom prst="rect">
            <a:avLst/>
          </a:prstGeom>
        </p:spPr>
      </p:pic>
      <p:pic>
        <p:nvPicPr>
          <p:cNvPr id="18" name="Picture 17">
            <a:extLst>
              <a:ext uri="{FF2B5EF4-FFF2-40B4-BE49-F238E27FC236}">
                <a16:creationId xmlns:a16="http://schemas.microsoft.com/office/drawing/2014/main" id="{7C70EFED-536F-3032-BD8D-DBA6E259A7E7}"/>
              </a:ext>
            </a:extLst>
          </p:cNvPr>
          <p:cNvPicPr>
            <a:picLocks noChangeAspect="1"/>
          </p:cNvPicPr>
          <p:nvPr/>
        </p:nvPicPr>
        <p:blipFill>
          <a:blip r:embed="rId5"/>
          <a:stretch>
            <a:fillRect/>
          </a:stretch>
        </p:blipFill>
        <p:spPr>
          <a:xfrm>
            <a:off x="7834422" y="1123360"/>
            <a:ext cx="6039693" cy="3801005"/>
          </a:xfrm>
          <a:prstGeom prst="rect">
            <a:avLst/>
          </a:prstGeom>
        </p:spPr>
      </p:pic>
      <p:pic>
        <p:nvPicPr>
          <p:cNvPr id="22" name="Picture 21">
            <a:extLst>
              <a:ext uri="{FF2B5EF4-FFF2-40B4-BE49-F238E27FC236}">
                <a16:creationId xmlns:a16="http://schemas.microsoft.com/office/drawing/2014/main" id="{F0FAFF5B-6B66-ADD6-743B-D5AC5E1565DE}"/>
              </a:ext>
            </a:extLst>
          </p:cNvPr>
          <p:cNvPicPr>
            <a:picLocks noChangeAspect="1"/>
          </p:cNvPicPr>
          <p:nvPr/>
        </p:nvPicPr>
        <p:blipFill>
          <a:blip r:embed="rId6"/>
          <a:stretch>
            <a:fillRect/>
          </a:stretch>
        </p:blipFill>
        <p:spPr>
          <a:xfrm>
            <a:off x="4918988" y="4824593"/>
            <a:ext cx="4620270" cy="4163006"/>
          </a:xfrm>
          <a:prstGeom prst="rect">
            <a:avLst/>
          </a:prstGeom>
        </p:spPr>
      </p:pic>
    </p:spTree>
    <p:extLst>
      <p:ext uri="{BB962C8B-B14F-4D97-AF65-F5344CB8AC3E}">
        <p14:creationId xmlns:p14="http://schemas.microsoft.com/office/powerpoint/2010/main" val="14996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591628"/>
            <a:ext cx="10554414" cy="1388745"/>
          </a:xfrm>
          <a:prstGeom prst="rect">
            <a:avLst/>
          </a:prstGeom>
          <a:noFill/>
          <a:ln/>
        </p:spPr>
        <p:txBody>
          <a:bodyPr wrap="squar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Segmented Univariate and Bivariate Analysis</a:t>
            </a:r>
            <a:endParaRPr lang="en-US" sz="4374" dirty="0"/>
          </a:p>
        </p:txBody>
      </p:sp>
      <p:sp>
        <p:nvSpPr>
          <p:cNvPr id="5" name="Shape 2"/>
          <p:cNvSpPr/>
          <p:nvPr/>
        </p:nvSpPr>
        <p:spPr>
          <a:xfrm>
            <a:off x="2037993" y="3424714"/>
            <a:ext cx="10554414" cy="3213140"/>
          </a:xfrm>
          <a:prstGeom prst="roundRect">
            <a:avLst>
              <a:gd name="adj" fmla="val 3112"/>
            </a:avLst>
          </a:prstGeom>
          <a:noFill/>
          <a:ln w="13811">
            <a:solidFill>
              <a:srgbClr val="000000">
                <a:alpha val="8000"/>
              </a:srgbClr>
            </a:solidFill>
            <a:prstDash val="solid"/>
          </a:ln>
        </p:spPr>
      </p:sp>
      <p:sp>
        <p:nvSpPr>
          <p:cNvPr id="6" name="Shape 3"/>
          <p:cNvSpPr/>
          <p:nvPr/>
        </p:nvSpPr>
        <p:spPr>
          <a:xfrm>
            <a:off x="2051804" y="3438525"/>
            <a:ext cx="10525720" cy="637103"/>
          </a:xfrm>
          <a:prstGeom prst="rect">
            <a:avLst/>
          </a:prstGeom>
          <a:solidFill>
            <a:srgbClr val="FFFFFF">
              <a:alpha val="4000"/>
            </a:srgbClr>
          </a:solidFill>
          <a:ln/>
        </p:spPr>
      </p:sp>
      <p:sp>
        <p:nvSpPr>
          <p:cNvPr id="7" name="Text 4"/>
          <p:cNvSpPr/>
          <p:nvPr/>
        </p:nvSpPr>
        <p:spPr>
          <a:xfrm>
            <a:off x="2275165" y="3579376"/>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Loan Purpose</a:t>
            </a:r>
            <a:endParaRPr lang="en-US" sz="1750" dirty="0"/>
          </a:p>
        </p:txBody>
      </p:sp>
      <p:sp>
        <p:nvSpPr>
          <p:cNvPr id="8" name="Text 5"/>
          <p:cNvSpPr/>
          <p:nvPr/>
        </p:nvSpPr>
        <p:spPr>
          <a:xfrm>
            <a:off x="5787152" y="3579376"/>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Debt Consolidation</a:t>
            </a:r>
            <a:endParaRPr lang="en-US" sz="1750" dirty="0"/>
          </a:p>
        </p:txBody>
      </p:sp>
      <p:sp>
        <p:nvSpPr>
          <p:cNvPr id="9" name="Text 6"/>
          <p:cNvSpPr/>
          <p:nvPr/>
        </p:nvSpPr>
        <p:spPr>
          <a:xfrm>
            <a:off x="9295328" y="3579376"/>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Highest number of defaults</a:t>
            </a:r>
            <a:endParaRPr lang="en-US" sz="1750" dirty="0"/>
          </a:p>
        </p:txBody>
      </p:sp>
      <p:sp>
        <p:nvSpPr>
          <p:cNvPr id="10" name="Shape 7"/>
          <p:cNvSpPr/>
          <p:nvPr/>
        </p:nvSpPr>
        <p:spPr>
          <a:xfrm>
            <a:off x="2051804" y="4075628"/>
            <a:ext cx="10525720" cy="637103"/>
          </a:xfrm>
          <a:prstGeom prst="rect">
            <a:avLst/>
          </a:prstGeom>
          <a:solidFill>
            <a:srgbClr val="000000">
              <a:alpha val="4000"/>
            </a:srgbClr>
          </a:solidFill>
          <a:ln/>
        </p:spPr>
      </p:sp>
      <p:sp>
        <p:nvSpPr>
          <p:cNvPr id="11" name="Text 8"/>
          <p:cNvSpPr/>
          <p:nvPr/>
        </p:nvSpPr>
        <p:spPr>
          <a:xfrm>
            <a:off x="2275165" y="4216479"/>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Loan Term vs. Default</a:t>
            </a:r>
            <a:endParaRPr lang="en-US" sz="1750" dirty="0"/>
          </a:p>
        </p:txBody>
      </p:sp>
      <p:sp>
        <p:nvSpPr>
          <p:cNvPr id="12" name="Text 9"/>
          <p:cNvSpPr/>
          <p:nvPr/>
        </p:nvSpPr>
        <p:spPr>
          <a:xfrm>
            <a:off x="5787152" y="4216479"/>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60 months</a:t>
            </a:r>
            <a:endParaRPr lang="en-US" sz="1750" dirty="0"/>
          </a:p>
        </p:txBody>
      </p:sp>
      <p:sp>
        <p:nvSpPr>
          <p:cNvPr id="13" name="Text 10"/>
          <p:cNvSpPr/>
          <p:nvPr/>
        </p:nvSpPr>
        <p:spPr>
          <a:xfrm>
            <a:off x="9295328" y="4216479"/>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Higher default rate</a:t>
            </a:r>
            <a:endParaRPr lang="en-US" sz="1750" dirty="0"/>
          </a:p>
        </p:txBody>
      </p:sp>
      <p:sp>
        <p:nvSpPr>
          <p:cNvPr id="14" name="Shape 11"/>
          <p:cNvSpPr/>
          <p:nvPr/>
        </p:nvSpPr>
        <p:spPr>
          <a:xfrm>
            <a:off x="2051804" y="4712732"/>
            <a:ext cx="10525720" cy="637103"/>
          </a:xfrm>
          <a:prstGeom prst="rect">
            <a:avLst/>
          </a:prstGeom>
          <a:solidFill>
            <a:srgbClr val="FFFFFF">
              <a:alpha val="4000"/>
            </a:srgbClr>
          </a:solidFill>
          <a:ln/>
        </p:spPr>
      </p:sp>
      <p:sp>
        <p:nvSpPr>
          <p:cNvPr id="15" name="Text 12"/>
          <p:cNvSpPr/>
          <p:nvPr/>
        </p:nvSpPr>
        <p:spPr>
          <a:xfrm>
            <a:off x="2275165" y="4853583"/>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Grade vs. Interest Rate</a:t>
            </a:r>
            <a:endParaRPr lang="en-US" sz="1750" dirty="0"/>
          </a:p>
        </p:txBody>
      </p:sp>
      <p:sp>
        <p:nvSpPr>
          <p:cNvPr id="16" name="Text 13"/>
          <p:cNvSpPr/>
          <p:nvPr/>
        </p:nvSpPr>
        <p:spPr>
          <a:xfrm>
            <a:off x="5787152" y="4853583"/>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Grade A</a:t>
            </a:r>
            <a:endParaRPr lang="en-US" sz="1750" dirty="0"/>
          </a:p>
        </p:txBody>
      </p:sp>
      <p:sp>
        <p:nvSpPr>
          <p:cNvPr id="17" name="Text 14"/>
          <p:cNvSpPr/>
          <p:nvPr/>
        </p:nvSpPr>
        <p:spPr>
          <a:xfrm>
            <a:off x="9295328" y="4853583"/>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Lowest interest rates</a:t>
            </a:r>
            <a:endParaRPr lang="en-US" sz="1750" dirty="0"/>
          </a:p>
        </p:txBody>
      </p:sp>
      <p:sp>
        <p:nvSpPr>
          <p:cNvPr id="18" name="Shape 15"/>
          <p:cNvSpPr/>
          <p:nvPr/>
        </p:nvSpPr>
        <p:spPr>
          <a:xfrm>
            <a:off x="2051804" y="5349835"/>
            <a:ext cx="10525720" cy="637103"/>
          </a:xfrm>
          <a:prstGeom prst="rect">
            <a:avLst/>
          </a:prstGeom>
          <a:solidFill>
            <a:srgbClr val="000000">
              <a:alpha val="4000"/>
            </a:srgbClr>
          </a:solidFill>
          <a:ln/>
        </p:spPr>
      </p:sp>
      <p:sp>
        <p:nvSpPr>
          <p:cNvPr id="19" name="Text 16"/>
          <p:cNvSpPr/>
          <p:nvPr/>
        </p:nvSpPr>
        <p:spPr>
          <a:xfrm>
            <a:off x="2275165" y="5490686"/>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Annual Income</a:t>
            </a:r>
            <a:endParaRPr lang="en-US" sz="1750" dirty="0"/>
          </a:p>
        </p:txBody>
      </p:sp>
      <p:sp>
        <p:nvSpPr>
          <p:cNvPr id="20" name="Text 17"/>
          <p:cNvSpPr/>
          <p:nvPr/>
        </p:nvSpPr>
        <p:spPr>
          <a:xfrm>
            <a:off x="5787152" y="5490686"/>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Less than $50,000</a:t>
            </a:r>
            <a:endParaRPr lang="en-US" sz="1750" dirty="0"/>
          </a:p>
        </p:txBody>
      </p:sp>
      <p:sp>
        <p:nvSpPr>
          <p:cNvPr id="21" name="Text 18"/>
          <p:cNvSpPr/>
          <p:nvPr/>
        </p:nvSpPr>
        <p:spPr>
          <a:xfrm>
            <a:off x="9295328" y="5490686"/>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Higher likelihood of default</a:t>
            </a:r>
            <a:endParaRPr lang="en-US" sz="1750" dirty="0"/>
          </a:p>
        </p:txBody>
      </p:sp>
      <p:sp>
        <p:nvSpPr>
          <p:cNvPr id="22" name="Shape 19"/>
          <p:cNvSpPr/>
          <p:nvPr/>
        </p:nvSpPr>
        <p:spPr>
          <a:xfrm>
            <a:off x="2051804" y="5986939"/>
            <a:ext cx="10525720" cy="637103"/>
          </a:xfrm>
          <a:prstGeom prst="rect">
            <a:avLst/>
          </a:prstGeom>
          <a:solidFill>
            <a:srgbClr val="FFFFFF">
              <a:alpha val="4000"/>
            </a:srgbClr>
          </a:solidFill>
          <a:ln/>
        </p:spPr>
      </p:sp>
      <p:sp>
        <p:nvSpPr>
          <p:cNvPr id="23" name="Text 20"/>
          <p:cNvSpPr/>
          <p:nvPr/>
        </p:nvSpPr>
        <p:spPr>
          <a:xfrm>
            <a:off x="2275165" y="6127790"/>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Public Record Bankruptcy</a:t>
            </a:r>
            <a:endParaRPr lang="en-US" sz="1750" dirty="0"/>
          </a:p>
        </p:txBody>
      </p:sp>
      <p:sp>
        <p:nvSpPr>
          <p:cNvPr id="24" name="Text 21"/>
          <p:cNvSpPr/>
          <p:nvPr/>
        </p:nvSpPr>
        <p:spPr>
          <a:xfrm>
            <a:off x="5787152" y="6127790"/>
            <a:ext cx="305621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No records</a:t>
            </a:r>
            <a:endParaRPr lang="en-US" sz="1750" dirty="0"/>
          </a:p>
        </p:txBody>
      </p:sp>
      <p:sp>
        <p:nvSpPr>
          <p:cNvPr id="25" name="Text 22"/>
          <p:cNvSpPr/>
          <p:nvPr/>
        </p:nvSpPr>
        <p:spPr>
          <a:xfrm>
            <a:off x="9295328" y="6127790"/>
            <a:ext cx="3060025" cy="355402"/>
          </a:xfrm>
          <a:prstGeom prst="rect">
            <a:avLst/>
          </a:prstGeom>
          <a:noFill/>
          <a:ln/>
        </p:spPr>
        <p:txBody>
          <a:bodyPr wrap="non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Safer loan issuance</a:t>
            </a:r>
            <a:endParaRPr lang="en-US" sz="17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687943"/>
            <a:ext cx="878597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Conclusions and Recommendations</a:t>
            </a:r>
            <a:endParaRPr lang="en-US" sz="4374" dirty="0"/>
          </a:p>
        </p:txBody>
      </p:sp>
      <p:sp>
        <p:nvSpPr>
          <p:cNvPr id="6" name="Text 3"/>
          <p:cNvSpPr/>
          <p:nvPr/>
        </p:nvSpPr>
        <p:spPr>
          <a:xfrm>
            <a:off x="3482221" y="3159681"/>
            <a:ext cx="2221944" cy="347186"/>
          </a:xfrm>
          <a:prstGeom prst="rect">
            <a:avLst/>
          </a:prstGeom>
          <a:noFill/>
          <a:ln/>
        </p:spPr>
        <p:txBody>
          <a:bodyPr wrap="none" rtlCol="0" anchor="t"/>
          <a:lstStyle/>
          <a:p>
            <a:pPr marL="0" indent="0" algn="ctr">
              <a:lnSpc>
                <a:spcPts val="2734"/>
              </a:lnSpc>
              <a:buNone/>
            </a:pPr>
            <a:endParaRPr lang="en-US" sz="2187" dirty="0"/>
          </a:p>
        </p:txBody>
      </p:sp>
      <p:sp>
        <p:nvSpPr>
          <p:cNvPr id="7" name="Text 4"/>
          <p:cNvSpPr/>
          <p:nvPr/>
        </p:nvSpPr>
        <p:spPr>
          <a:xfrm>
            <a:off x="2386214" y="2199862"/>
            <a:ext cx="7636094"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DTI  :  Debt-to-Income ratio is a critical predictor of loan default.</a:t>
            </a:r>
            <a:endParaRPr lang="en-US" sz="1750" dirty="0"/>
          </a:p>
        </p:txBody>
      </p:sp>
      <p:sp>
        <p:nvSpPr>
          <p:cNvPr id="9" name="Text 6"/>
          <p:cNvSpPr/>
          <p:nvPr/>
        </p:nvSpPr>
        <p:spPr>
          <a:xfrm>
            <a:off x="8926116" y="3159681"/>
            <a:ext cx="2221944" cy="347186"/>
          </a:xfrm>
          <a:prstGeom prst="rect">
            <a:avLst/>
          </a:prstGeom>
          <a:noFill/>
          <a:ln/>
        </p:spPr>
        <p:txBody>
          <a:bodyPr wrap="none" rtlCol="0" anchor="t"/>
          <a:lstStyle/>
          <a:p>
            <a:pPr marL="0" indent="0" algn="ctr">
              <a:lnSpc>
                <a:spcPts val="2734"/>
              </a:lnSpc>
              <a:buNone/>
            </a:pPr>
            <a:endParaRPr lang="en-US" sz="2187" dirty="0"/>
          </a:p>
        </p:txBody>
      </p:sp>
      <p:sp>
        <p:nvSpPr>
          <p:cNvPr id="10" name="Text 7"/>
          <p:cNvSpPr/>
          <p:nvPr/>
        </p:nvSpPr>
        <p:spPr>
          <a:xfrm>
            <a:off x="2345003" y="3181440"/>
            <a:ext cx="7380532"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Grades : Loan grades correlate with risk levels and default rates.</a:t>
            </a:r>
          </a:p>
        </p:txBody>
      </p:sp>
      <p:sp>
        <p:nvSpPr>
          <p:cNvPr id="12" name="Text 9"/>
          <p:cNvSpPr/>
          <p:nvPr/>
        </p:nvSpPr>
        <p:spPr>
          <a:xfrm>
            <a:off x="3482221" y="6350437"/>
            <a:ext cx="2221944" cy="347186"/>
          </a:xfrm>
          <a:prstGeom prst="rect">
            <a:avLst/>
          </a:prstGeom>
          <a:noFill/>
          <a:ln/>
        </p:spPr>
        <p:txBody>
          <a:bodyPr wrap="none" rtlCol="0" anchor="t"/>
          <a:lstStyle/>
          <a:p>
            <a:pPr marL="0" indent="0" algn="ctr">
              <a:lnSpc>
                <a:spcPts val="2734"/>
              </a:lnSpc>
              <a:buNone/>
            </a:pPr>
            <a:endParaRPr lang="en-US" sz="2187" dirty="0"/>
          </a:p>
        </p:txBody>
      </p:sp>
      <p:sp>
        <p:nvSpPr>
          <p:cNvPr id="13" name="Text 10"/>
          <p:cNvSpPr/>
          <p:nvPr/>
        </p:nvSpPr>
        <p:spPr>
          <a:xfrm>
            <a:off x="2345003" y="4805325"/>
            <a:ext cx="11543275" cy="710803"/>
          </a:xfrm>
          <a:prstGeom prst="rect">
            <a:avLst/>
          </a:prstGeom>
          <a:noFill/>
          <a:ln/>
        </p:spPr>
        <p:txBody>
          <a:bodyPr wrap="square" rtlCol="0" anchor="t"/>
          <a:lstStyle/>
          <a:p>
            <a:pPr>
              <a:lnSpc>
                <a:spcPts val="2799"/>
              </a:lnSpc>
            </a:pPr>
            <a:r>
              <a:rPr lang="en-US" sz="1750" dirty="0">
                <a:solidFill>
                  <a:srgbClr val="272525"/>
                </a:solidFill>
                <a:latin typeface="Lato" pitchFamily="34" charset="0"/>
                <a:ea typeface="Lato" pitchFamily="34" charset="-122"/>
                <a:cs typeface="Lato" pitchFamily="34" charset="-120"/>
              </a:rPr>
              <a:t>Verification</a:t>
            </a:r>
            <a:r>
              <a:rPr lang="en-US" sz="1800" dirty="0">
                <a:solidFill>
                  <a:srgbClr val="272525"/>
                </a:solidFill>
                <a:latin typeface="Gelasio" pitchFamily="34" charset="0"/>
                <a:ea typeface="Gelasio" pitchFamily="34" charset="-122"/>
                <a:cs typeface="Gelasio" pitchFamily="34" charset="-120"/>
              </a:rPr>
              <a:t> </a:t>
            </a:r>
            <a:r>
              <a:rPr lang="en-US" sz="1750" dirty="0">
                <a:solidFill>
                  <a:srgbClr val="272525"/>
                </a:solidFill>
                <a:latin typeface="Lato" pitchFamily="34" charset="0"/>
                <a:ea typeface="Lato" pitchFamily="34" charset="-122"/>
                <a:cs typeface="Lato" pitchFamily="34" charset="-120"/>
              </a:rPr>
              <a:t>: Verification status serves as an indicator of borrower reliability.</a:t>
            </a:r>
            <a:endParaRPr lang="en-US" sz="1750" dirty="0"/>
          </a:p>
        </p:txBody>
      </p:sp>
      <p:sp>
        <p:nvSpPr>
          <p:cNvPr id="15" name="Text 12"/>
          <p:cNvSpPr/>
          <p:nvPr/>
        </p:nvSpPr>
        <p:spPr>
          <a:xfrm>
            <a:off x="8926116" y="6350437"/>
            <a:ext cx="2221944" cy="347186"/>
          </a:xfrm>
          <a:prstGeom prst="rect">
            <a:avLst/>
          </a:prstGeom>
          <a:noFill/>
          <a:ln/>
        </p:spPr>
        <p:txBody>
          <a:bodyPr wrap="none" rtlCol="0" anchor="t"/>
          <a:lstStyle/>
          <a:p>
            <a:pPr marL="0" indent="0" algn="ctr">
              <a:lnSpc>
                <a:spcPts val="2734"/>
              </a:lnSpc>
              <a:buNone/>
            </a:pPr>
            <a:endParaRPr lang="en-US" sz="2187" dirty="0"/>
          </a:p>
        </p:txBody>
      </p:sp>
      <p:sp>
        <p:nvSpPr>
          <p:cNvPr id="16" name="Text 13"/>
          <p:cNvSpPr/>
          <p:nvPr/>
        </p:nvSpPr>
        <p:spPr>
          <a:xfrm>
            <a:off x="2386214" y="4010085"/>
            <a:ext cx="8089536" cy="710803"/>
          </a:xfrm>
          <a:prstGeom prst="rect">
            <a:avLst/>
          </a:prstGeom>
          <a:noFill/>
          <a:ln/>
        </p:spPr>
        <p:txBody>
          <a:bodyPr wrap="square" rtlCol="0" anchor="t"/>
          <a:lstStyle/>
          <a:p>
            <a:pPr>
              <a:lnSpc>
                <a:spcPts val="2799"/>
              </a:lnSpc>
            </a:pPr>
            <a:r>
              <a:rPr lang="en-US" sz="1750" dirty="0">
                <a:solidFill>
                  <a:srgbClr val="272525"/>
                </a:solidFill>
                <a:latin typeface="Lato" pitchFamily="34" charset="0"/>
                <a:ea typeface="Lato" pitchFamily="34" charset="-122"/>
                <a:cs typeface="Lato" pitchFamily="34" charset="-120"/>
              </a:rPr>
              <a:t>Income</a:t>
            </a:r>
            <a:r>
              <a:rPr lang="en-US" dirty="0"/>
              <a:t> : </a:t>
            </a:r>
            <a:r>
              <a:rPr lang="en-US" sz="1750" dirty="0">
                <a:solidFill>
                  <a:srgbClr val="272525"/>
                </a:solidFill>
                <a:latin typeface="Lato" pitchFamily="34" charset="0"/>
                <a:ea typeface="Lato" pitchFamily="34" charset="-122"/>
                <a:cs typeface="Lato" pitchFamily="34" charset="-120"/>
              </a:rPr>
              <a:t>Annual income levels can influence the likelihood of loan repayment.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202299"/>
          </a:xfrm>
          <a:prstGeom prst="rect">
            <a:avLst/>
          </a:prstGeom>
        </p:spPr>
      </p:pic>
      <p:sp>
        <p:nvSpPr>
          <p:cNvPr id="5" name="Text 1"/>
          <p:cNvSpPr/>
          <p:nvPr/>
        </p:nvSpPr>
        <p:spPr>
          <a:xfrm>
            <a:off x="3130629" y="2687003"/>
            <a:ext cx="7104459" cy="550664"/>
          </a:xfrm>
          <a:prstGeom prst="rect">
            <a:avLst/>
          </a:prstGeom>
          <a:noFill/>
          <a:ln/>
        </p:spPr>
        <p:txBody>
          <a:bodyPr wrap="none" rtlCol="0" anchor="t"/>
          <a:lstStyle/>
          <a:p>
            <a:pPr marL="0" indent="0">
              <a:lnSpc>
                <a:spcPts val="4335"/>
              </a:lnSpc>
              <a:buNone/>
            </a:pPr>
            <a:r>
              <a:rPr lang="en-US" sz="3468" dirty="0">
                <a:solidFill>
                  <a:srgbClr val="312F2B"/>
                </a:solidFill>
                <a:latin typeface="Gelasio" pitchFamily="34" charset="0"/>
                <a:ea typeface="Gelasio" pitchFamily="34" charset="-122"/>
                <a:cs typeface="Gelasio" pitchFamily="34" charset="-120"/>
              </a:rPr>
              <a:t>Understanding the Business Context</a:t>
            </a:r>
            <a:endParaRPr lang="en-US" sz="3468" dirty="0"/>
          </a:p>
        </p:txBody>
      </p:sp>
      <p:sp>
        <p:nvSpPr>
          <p:cNvPr id="6" name="Shape 2"/>
          <p:cNvSpPr/>
          <p:nvPr/>
        </p:nvSpPr>
        <p:spPr>
          <a:xfrm>
            <a:off x="3377327" y="3501866"/>
            <a:ext cx="35123" cy="4243030"/>
          </a:xfrm>
          <a:prstGeom prst="roundRect">
            <a:avLst>
              <a:gd name="adj" fmla="val 225741"/>
            </a:avLst>
          </a:prstGeom>
          <a:solidFill>
            <a:srgbClr val="CECEC9"/>
          </a:solidFill>
          <a:ln/>
        </p:spPr>
      </p:sp>
      <p:sp>
        <p:nvSpPr>
          <p:cNvPr id="7" name="Shape 3"/>
          <p:cNvSpPr/>
          <p:nvPr/>
        </p:nvSpPr>
        <p:spPr>
          <a:xfrm>
            <a:off x="3593009" y="3820061"/>
            <a:ext cx="616625" cy="35123"/>
          </a:xfrm>
          <a:prstGeom prst="roundRect">
            <a:avLst>
              <a:gd name="adj" fmla="val 225741"/>
            </a:avLst>
          </a:prstGeom>
          <a:solidFill>
            <a:srgbClr val="CECEC9"/>
          </a:solidFill>
          <a:ln/>
        </p:spPr>
      </p:sp>
      <p:sp>
        <p:nvSpPr>
          <p:cNvPr id="8" name="Shape 4"/>
          <p:cNvSpPr/>
          <p:nvPr/>
        </p:nvSpPr>
        <p:spPr>
          <a:xfrm>
            <a:off x="3196650" y="3639503"/>
            <a:ext cx="396359" cy="396359"/>
          </a:xfrm>
          <a:prstGeom prst="roundRect">
            <a:avLst>
              <a:gd name="adj" fmla="val 20004"/>
            </a:avLst>
          </a:prstGeom>
          <a:solidFill>
            <a:srgbClr val="E8E8E3"/>
          </a:solidFill>
          <a:ln w="10954">
            <a:solidFill>
              <a:srgbClr val="CECEC9"/>
            </a:solidFill>
            <a:prstDash val="solid"/>
          </a:ln>
        </p:spPr>
      </p:sp>
      <p:sp>
        <p:nvSpPr>
          <p:cNvPr id="9" name="Text 5"/>
          <p:cNvSpPr/>
          <p:nvPr/>
        </p:nvSpPr>
        <p:spPr>
          <a:xfrm>
            <a:off x="3337977" y="3672483"/>
            <a:ext cx="113586" cy="330398"/>
          </a:xfrm>
          <a:prstGeom prst="rect">
            <a:avLst/>
          </a:prstGeom>
          <a:noFill/>
          <a:ln/>
        </p:spPr>
        <p:txBody>
          <a:bodyPr wrap="none" rtlCol="0" anchor="t"/>
          <a:lstStyle/>
          <a:p>
            <a:pPr marL="0" indent="0" algn="ctr">
              <a:lnSpc>
                <a:spcPts val="2601"/>
              </a:lnSpc>
              <a:buNone/>
            </a:pPr>
            <a:r>
              <a:rPr lang="en-US" sz="2081" dirty="0">
                <a:solidFill>
                  <a:srgbClr val="272525"/>
                </a:solidFill>
                <a:latin typeface="Gelasio" pitchFamily="34" charset="0"/>
                <a:ea typeface="Gelasio" pitchFamily="34" charset="-122"/>
                <a:cs typeface="Gelasio" pitchFamily="34" charset="-120"/>
              </a:rPr>
              <a:t>1</a:t>
            </a:r>
            <a:endParaRPr lang="en-US" sz="2081" dirty="0"/>
          </a:p>
        </p:txBody>
      </p:sp>
      <p:sp>
        <p:nvSpPr>
          <p:cNvPr id="10" name="Text 6"/>
          <p:cNvSpPr/>
          <p:nvPr/>
        </p:nvSpPr>
        <p:spPr>
          <a:xfrm>
            <a:off x="4363879" y="3677960"/>
            <a:ext cx="2599611" cy="275273"/>
          </a:xfrm>
          <a:prstGeom prst="rect">
            <a:avLst/>
          </a:prstGeom>
          <a:noFill/>
          <a:ln/>
        </p:spPr>
        <p:txBody>
          <a:bodyPr wrap="none" rtlCol="0" anchor="t"/>
          <a:lstStyle/>
          <a:p>
            <a:pPr marL="0" indent="0" algn="l">
              <a:lnSpc>
                <a:spcPts val="2168"/>
              </a:lnSpc>
              <a:buNone/>
            </a:pPr>
            <a:r>
              <a:rPr lang="en-US" sz="1734" dirty="0">
                <a:solidFill>
                  <a:srgbClr val="272525"/>
                </a:solidFill>
                <a:latin typeface="Gelasio" pitchFamily="34" charset="0"/>
                <a:ea typeface="Gelasio" pitchFamily="34" charset="-122"/>
                <a:cs typeface="Gelasio" pitchFamily="34" charset="-120"/>
              </a:rPr>
              <a:t>Loan Application Received</a:t>
            </a:r>
            <a:endParaRPr lang="en-US" sz="1734" dirty="0"/>
          </a:p>
        </p:txBody>
      </p:sp>
      <p:sp>
        <p:nvSpPr>
          <p:cNvPr id="11" name="Text 7"/>
          <p:cNvSpPr/>
          <p:nvPr/>
        </p:nvSpPr>
        <p:spPr>
          <a:xfrm>
            <a:off x="4363879" y="4058841"/>
            <a:ext cx="7135892" cy="563880"/>
          </a:xfrm>
          <a:prstGeom prst="rect">
            <a:avLst/>
          </a:prstGeom>
          <a:noFill/>
          <a:ln/>
        </p:spPr>
        <p:txBody>
          <a:bodyPr wrap="square" rtlCol="0" anchor="t"/>
          <a:lstStyle/>
          <a:p>
            <a:pPr marL="0" indent="0" algn="l">
              <a:lnSpc>
                <a:spcPts val="2220"/>
              </a:lnSpc>
              <a:buNone/>
            </a:pPr>
            <a:r>
              <a:rPr lang="en-US" sz="1387" dirty="0">
                <a:solidFill>
                  <a:srgbClr val="272525"/>
                </a:solidFill>
                <a:latin typeface="Lato" pitchFamily="34" charset="0"/>
                <a:ea typeface="Lato" pitchFamily="34" charset="-122"/>
                <a:cs typeface="Lato" pitchFamily="34" charset="-120"/>
              </a:rPr>
              <a:t>Each loan application triggers a crucial decision-making process based on the applicant's profile, balancing the risk of default against potential business loss.</a:t>
            </a:r>
            <a:endParaRPr lang="en-US" sz="1387" dirty="0"/>
          </a:p>
        </p:txBody>
      </p:sp>
      <p:sp>
        <p:nvSpPr>
          <p:cNvPr id="12" name="Shape 8"/>
          <p:cNvSpPr/>
          <p:nvPr/>
        </p:nvSpPr>
        <p:spPr>
          <a:xfrm>
            <a:off x="3593009" y="5293102"/>
            <a:ext cx="616625" cy="35123"/>
          </a:xfrm>
          <a:prstGeom prst="roundRect">
            <a:avLst>
              <a:gd name="adj" fmla="val 225741"/>
            </a:avLst>
          </a:prstGeom>
          <a:solidFill>
            <a:srgbClr val="CECEC9"/>
          </a:solidFill>
          <a:ln/>
        </p:spPr>
      </p:sp>
      <p:sp>
        <p:nvSpPr>
          <p:cNvPr id="13" name="Shape 9"/>
          <p:cNvSpPr/>
          <p:nvPr/>
        </p:nvSpPr>
        <p:spPr>
          <a:xfrm>
            <a:off x="3196650" y="5112544"/>
            <a:ext cx="396359" cy="396359"/>
          </a:xfrm>
          <a:prstGeom prst="roundRect">
            <a:avLst>
              <a:gd name="adj" fmla="val 20004"/>
            </a:avLst>
          </a:prstGeom>
          <a:solidFill>
            <a:srgbClr val="E8E8E3"/>
          </a:solidFill>
          <a:ln w="10954">
            <a:solidFill>
              <a:srgbClr val="CECEC9"/>
            </a:solidFill>
            <a:prstDash val="solid"/>
          </a:ln>
        </p:spPr>
      </p:sp>
      <p:sp>
        <p:nvSpPr>
          <p:cNvPr id="14" name="Text 10"/>
          <p:cNvSpPr/>
          <p:nvPr/>
        </p:nvSpPr>
        <p:spPr>
          <a:xfrm>
            <a:off x="3320951" y="5145524"/>
            <a:ext cx="147637" cy="330398"/>
          </a:xfrm>
          <a:prstGeom prst="rect">
            <a:avLst/>
          </a:prstGeom>
          <a:noFill/>
          <a:ln/>
        </p:spPr>
        <p:txBody>
          <a:bodyPr wrap="none" rtlCol="0" anchor="t"/>
          <a:lstStyle/>
          <a:p>
            <a:pPr marL="0" indent="0" algn="ctr">
              <a:lnSpc>
                <a:spcPts val="2601"/>
              </a:lnSpc>
              <a:buNone/>
            </a:pPr>
            <a:r>
              <a:rPr lang="en-US" sz="2081" dirty="0">
                <a:solidFill>
                  <a:srgbClr val="272525"/>
                </a:solidFill>
                <a:latin typeface="Gelasio" pitchFamily="34" charset="0"/>
                <a:ea typeface="Gelasio" pitchFamily="34" charset="-122"/>
                <a:cs typeface="Gelasio" pitchFamily="34" charset="-120"/>
              </a:rPr>
              <a:t>2</a:t>
            </a:r>
            <a:endParaRPr lang="en-US" sz="2081" dirty="0"/>
          </a:p>
        </p:txBody>
      </p:sp>
      <p:sp>
        <p:nvSpPr>
          <p:cNvPr id="15" name="Text 11"/>
          <p:cNvSpPr/>
          <p:nvPr/>
        </p:nvSpPr>
        <p:spPr>
          <a:xfrm>
            <a:off x="4363879" y="5151001"/>
            <a:ext cx="2119789" cy="275273"/>
          </a:xfrm>
          <a:prstGeom prst="rect">
            <a:avLst/>
          </a:prstGeom>
          <a:noFill/>
          <a:ln/>
        </p:spPr>
        <p:txBody>
          <a:bodyPr wrap="none" rtlCol="0" anchor="t"/>
          <a:lstStyle/>
          <a:p>
            <a:pPr marL="0" indent="0" algn="l">
              <a:lnSpc>
                <a:spcPts val="2168"/>
              </a:lnSpc>
              <a:buNone/>
            </a:pPr>
            <a:r>
              <a:rPr lang="en-US" sz="1734" dirty="0">
                <a:solidFill>
                  <a:srgbClr val="272525"/>
                </a:solidFill>
                <a:latin typeface="Gelasio" pitchFamily="34" charset="0"/>
                <a:ea typeface="Gelasio" pitchFamily="34" charset="-122"/>
                <a:cs typeface="Gelasio" pitchFamily="34" charset="-120"/>
              </a:rPr>
              <a:t>Risk of Non-Approval</a:t>
            </a:r>
            <a:endParaRPr lang="en-US" sz="1734" dirty="0"/>
          </a:p>
        </p:txBody>
      </p:sp>
      <p:sp>
        <p:nvSpPr>
          <p:cNvPr id="16" name="Text 12"/>
          <p:cNvSpPr/>
          <p:nvPr/>
        </p:nvSpPr>
        <p:spPr>
          <a:xfrm>
            <a:off x="4363879" y="5531882"/>
            <a:ext cx="7135892" cy="563880"/>
          </a:xfrm>
          <a:prstGeom prst="rect">
            <a:avLst/>
          </a:prstGeom>
          <a:noFill/>
          <a:ln/>
        </p:spPr>
        <p:txBody>
          <a:bodyPr wrap="square" rtlCol="0" anchor="t"/>
          <a:lstStyle/>
          <a:p>
            <a:pPr marL="0" indent="0" algn="l">
              <a:lnSpc>
                <a:spcPts val="2220"/>
              </a:lnSpc>
              <a:buNone/>
            </a:pPr>
            <a:r>
              <a:rPr lang="en-US" sz="1387" dirty="0">
                <a:solidFill>
                  <a:srgbClr val="272525"/>
                </a:solidFill>
                <a:latin typeface="Lato" pitchFamily="34" charset="0"/>
                <a:ea typeface="Lato" pitchFamily="34" charset="-122"/>
                <a:cs typeface="Lato" pitchFamily="34" charset="-120"/>
              </a:rPr>
              <a:t>Not approving a loan to an applicant who is likely to repay results in a missed opportunity and loss of business.</a:t>
            </a:r>
            <a:endParaRPr lang="en-US" sz="1387" dirty="0"/>
          </a:p>
        </p:txBody>
      </p:sp>
      <p:sp>
        <p:nvSpPr>
          <p:cNvPr id="17" name="Shape 13"/>
          <p:cNvSpPr/>
          <p:nvPr/>
        </p:nvSpPr>
        <p:spPr>
          <a:xfrm>
            <a:off x="3593009" y="6766143"/>
            <a:ext cx="616625" cy="35123"/>
          </a:xfrm>
          <a:prstGeom prst="roundRect">
            <a:avLst>
              <a:gd name="adj" fmla="val 225741"/>
            </a:avLst>
          </a:prstGeom>
          <a:solidFill>
            <a:srgbClr val="CECEC9"/>
          </a:solidFill>
          <a:ln/>
        </p:spPr>
      </p:sp>
      <p:sp>
        <p:nvSpPr>
          <p:cNvPr id="18" name="Shape 14"/>
          <p:cNvSpPr/>
          <p:nvPr/>
        </p:nvSpPr>
        <p:spPr>
          <a:xfrm>
            <a:off x="3196650" y="6585585"/>
            <a:ext cx="396359" cy="396359"/>
          </a:xfrm>
          <a:prstGeom prst="roundRect">
            <a:avLst>
              <a:gd name="adj" fmla="val 20004"/>
            </a:avLst>
          </a:prstGeom>
          <a:solidFill>
            <a:srgbClr val="E8E8E3"/>
          </a:solidFill>
          <a:ln w="10954">
            <a:solidFill>
              <a:srgbClr val="CECEC9"/>
            </a:solidFill>
            <a:prstDash val="solid"/>
          </a:ln>
        </p:spPr>
      </p:sp>
      <p:sp>
        <p:nvSpPr>
          <p:cNvPr id="19" name="Text 15"/>
          <p:cNvSpPr/>
          <p:nvPr/>
        </p:nvSpPr>
        <p:spPr>
          <a:xfrm>
            <a:off x="3321903" y="6618565"/>
            <a:ext cx="145852" cy="330398"/>
          </a:xfrm>
          <a:prstGeom prst="rect">
            <a:avLst/>
          </a:prstGeom>
          <a:noFill/>
          <a:ln/>
        </p:spPr>
        <p:txBody>
          <a:bodyPr wrap="none" rtlCol="0" anchor="t"/>
          <a:lstStyle/>
          <a:p>
            <a:pPr marL="0" indent="0" algn="ctr">
              <a:lnSpc>
                <a:spcPts val="2601"/>
              </a:lnSpc>
              <a:buNone/>
            </a:pPr>
            <a:r>
              <a:rPr lang="en-US" sz="2081" dirty="0">
                <a:solidFill>
                  <a:srgbClr val="272525"/>
                </a:solidFill>
                <a:latin typeface="Gelasio" pitchFamily="34" charset="0"/>
                <a:ea typeface="Gelasio" pitchFamily="34" charset="-122"/>
                <a:cs typeface="Gelasio" pitchFamily="34" charset="-120"/>
              </a:rPr>
              <a:t>3</a:t>
            </a:r>
            <a:endParaRPr lang="en-US" sz="2081" dirty="0"/>
          </a:p>
        </p:txBody>
      </p:sp>
      <p:sp>
        <p:nvSpPr>
          <p:cNvPr id="20" name="Text 16"/>
          <p:cNvSpPr/>
          <p:nvPr/>
        </p:nvSpPr>
        <p:spPr>
          <a:xfrm>
            <a:off x="4363879" y="6624042"/>
            <a:ext cx="1761887" cy="275273"/>
          </a:xfrm>
          <a:prstGeom prst="rect">
            <a:avLst/>
          </a:prstGeom>
          <a:noFill/>
          <a:ln/>
        </p:spPr>
        <p:txBody>
          <a:bodyPr wrap="none" rtlCol="0" anchor="t"/>
          <a:lstStyle/>
          <a:p>
            <a:pPr marL="0" indent="0" algn="l">
              <a:lnSpc>
                <a:spcPts val="2168"/>
              </a:lnSpc>
              <a:buNone/>
            </a:pPr>
            <a:r>
              <a:rPr lang="en-US" sz="1734" dirty="0">
                <a:solidFill>
                  <a:srgbClr val="272525"/>
                </a:solidFill>
                <a:latin typeface="Gelasio" pitchFamily="34" charset="0"/>
                <a:ea typeface="Gelasio" pitchFamily="34" charset="-122"/>
                <a:cs typeface="Gelasio" pitchFamily="34" charset="-120"/>
              </a:rPr>
              <a:t>Risk of Approval</a:t>
            </a:r>
            <a:endParaRPr lang="en-US" sz="1734" dirty="0"/>
          </a:p>
        </p:txBody>
      </p:sp>
      <p:sp>
        <p:nvSpPr>
          <p:cNvPr id="21" name="Text 17"/>
          <p:cNvSpPr/>
          <p:nvPr/>
        </p:nvSpPr>
        <p:spPr>
          <a:xfrm>
            <a:off x="4363879" y="7004923"/>
            <a:ext cx="7135892" cy="563880"/>
          </a:xfrm>
          <a:prstGeom prst="rect">
            <a:avLst/>
          </a:prstGeom>
          <a:noFill/>
          <a:ln/>
        </p:spPr>
        <p:txBody>
          <a:bodyPr wrap="square" rtlCol="0" anchor="t"/>
          <a:lstStyle/>
          <a:p>
            <a:pPr marL="0" indent="0" algn="l">
              <a:lnSpc>
                <a:spcPts val="2220"/>
              </a:lnSpc>
              <a:buNone/>
            </a:pPr>
            <a:r>
              <a:rPr lang="en-US" sz="1387" dirty="0">
                <a:solidFill>
                  <a:srgbClr val="272525"/>
                </a:solidFill>
                <a:latin typeface="Lato" pitchFamily="34" charset="0"/>
                <a:ea typeface="Lato" pitchFamily="34" charset="-122"/>
                <a:cs typeface="Lato" pitchFamily="34" charset="-120"/>
              </a:rPr>
              <a:t>Approving a loan to an applicant who may default poses a financial risk to the company, potentially leading to credit loss.</a:t>
            </a:r>
            <a:endParaRPr lang="en-US" sz="138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2394466"/>
            <a:ext cx="6233398"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Loan Approval Outcomes</a:t>
            </a:r>
            <a:endParaRPr lang="en-US" sz="4374" dirty="0"/>
          </a:p>
        </p:txBody>
      </p:sp>
      <p:sp>
        <p:nvSpPr>
          <p:cNvPr id="5" name="Text 2"/>
          <p:cNvSpPr/>
          <p:nvPr/>
        </p:nvSpPr>
        <p:spPr>
          <a:xfrm>
            <a:off x="2037993" y="3644265"/>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Fully Paid</a:t>
            </a:r>
            <a:endParaRPr lang="en-US" sz="2187" dirty="0"/>
          </a:p>
        </p:txBody>
      </p:sp>
      <p:sp>
        <p:nvSpPr>
          <p:cNvPr id="6" name="Text 3"/>
          <p:cNvSpPr/>
          <p:nvPr/>
        </p:nvSpPr>
        <p:spPr>
          <a:xfrm>
            <a:off x="2037993" y="4213622"/>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Applicants who have completely settled their loans, including principal and interest, fall into this positive outcome category.</a:t>
            </a:r>
            <a:endParaRPr lang="en-US" sz="1750" dirty="0"/>
          </a:p>
        </p:txBody>
      </p:sp>
      <p:sp>
        <p:nvSpPr>
          <p:cNvPr id="7" name="Text 4"/>
          <p:cNvSpPr/>
          <p:nvPr/>
        </p:nvSpPr>
        <p:spPr>
          <a:xfrm>
            <a:off x="5743932" y="3644265"/>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Current</a:t>
            </a:r>
            <a:endParaRPr lang="en-US" sz="2187" dirty="0"/>
          </a:p>
        </p:txBody>
      </p:sp>
      <p:sp>
        <p:nvSpPr>
          <p:cNvPr id="8" name="Text 5"/>
          <p:cNvSpPr/>
          <p:nvPr/>
        </p:nvSpPr>
        <p:spPr>
          <a:xfrm>
            <a:off x="5743932" y="4213622"/>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These are applicants actively repaying their loans. Their tenure is ongoing, and they are not considered defaulters.</a:t>
            </a:r>
            <a:endParaRPr lang="en-US" sz="1750" dirty="0"/>
          </a:p>
        </p:txBody>
      </p:sp>
      <p:sp>
        <p:nvSpPr>
          <p:cNvPr id="9" name="Text 6"/>
          <p:cNvSpPr/>
          <p:nvPr/>
        </p:nvSpPr>
        <p:spPr>
          <a:xfrm>
            <a:off x="9449872" y="3644265"/>
            <a:ext cx="2221944" cy="347186"/>
          </a:xfrm>
          <a:prstGeom prst="rect">
            <a:avLst/>
          </a:prstGeom>
          <a:noFill/>
          <a:ln/>
        </p:spPr>
        <p:txBody>
          <a:bodyPr wrap="none" rtlCol="0" anchor="t"/>
          <a:lstStyle/>
          <a:p>
            <a:pPr marL="0" indent="0">
              <a:lnSpc>
                <a:spcPts val="2734"/>
              </a:lnSpc>
              <a:buNone/>
            </a:pPr>
            <a:r>
              <a:rPr lang="en-US" sz="2187" dirty="0">
                <a:solidFill>
                  <a:srgbClr val="312F2B"/>
                </a:solidFill>
                <a:latin typeface="Gelasio" pitchFamily="34" charset="0"/>
                <a:ea typeface="Gelasio" pitchFamily="34" charset="-122"/>
                <a:cs typeface="Gelasio" pitchFamily="34" charset="-120"/>
              </a:rPr>
              <a:t>Charged-off</a:t>
            </a:r>
            <a:endParaRPr lang="en-US" sz="2187" dirty="0"/>
          </a:p>
        </p:txBody>
      </p:sp>
      <p:sp>
        <p:nvSpPr>
          <p:cNvPr id="10" name="Text 7"/>
          <p:cNvSpPr/>
          <p:nvPr/>
        </p:nvSpPr>
        <p:spPr>
          <a:xfrm>
            <a:off x="9449872" y="4213622"/>
            <a:ext cx="3156347"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Applicants who have failed to make timely payments over an extended period, leading to default on their loan obligations.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2777490"/>
          </a:xfrm>
          <a:prstGeom prst="rect">
            <a:avLst/>
          </a:prstGeom>
        </p:spPr>
      </p:pic>
      <p:sp>
        <p:nvSpPr>
          <p:cNvPr id="5" name="Text 1"/>
          <p:cNvSpPr/>
          <p:nvPr/>
        </p:nvSpPr>
        <p:spPr>
          <a:xfrm>
            <a:off x="2037993" y="3562469"/>
            <a:ext cx="8811816"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Business Objectives and Credit Loss</a:t>
            </a:r>
            <a:endParaRPr lang="en-US" sz="4374" dirty="0"/>
          </a:p>
        </p:txBody>
      </p:sp>
      <p:sp>
        <p:nvSpPr>
          <p:cNvPr id="6" name="Shape 2"/>
          <p:cNvSpPr/>
          <p:nvPr/>
        </p:nvSpPr>
        <p:spPr>
          <a:xfrm>
            <a:off x="2037993" y="4763691"/>
            <a:ext cx="499943" cy="499943"/>
          </a:xfrm>
          <a:prstGeom prst="roundRect">
            <a:avLst>
              <a:gd name="adj" fmla="val 20000"/>
            </a:avLst>
          </a:prstGeom>
          <a:solidFill>
            <a:srgbClr val="E8E8E3"/>
          </a:solidFill>
          <a:ln w="13811">
            <a:solidFill>
              <a:srgbClr val="CECEC9"/>
            </a:solidFill>
            <a:prstDash val="solid"/>
          </a:ln>
        </p:spPr>
      </p:sp>
      <p:sp>
        <p:nvSpPr>
          <p:cNvPr id="7" name="Text 3"/>
          <p:cNvSpPr/>
          <p:nvPr/>
        </p:nvSpPr>
        <p:spPr>
          <a:xfrm>
            <a:off x="2216348" y="4805362"/>
            <a:ext cx="14323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2760107" y="4840010"/>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Minimizing Risk</a:t>
            </a:r>
            <a:endParaRPr lang="en-US" sz="2187" dirty="0"/>
          </a:p>
        </p:txBody>
      </p:sp>
      <p:sp>
        <p:nvSpPr>
          <p:cNvPr id="9" name="Text 5"/>
          <p:cNvSpPr/>
          <p:nvPr/>
        </p:nvSpPr>
        <p:spPr>
          <a:xfrm>
            <a:off x="2760107" y="5320427"/>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primary goal is to reduce the number of risky loans, thereby decreasing the potential for credit loss.</a:t>
            </a:r>
            <a:endParaRPr lang="en-US" sz="1750" dirty="0"/>
          </a:p>
        </p:txBody>
      </p:sp>
      <p:sp>
        <p:nvSpPr>
          <p:cNvPr id="10" name="Shape 6"/>
          <p:cNvSpPr/>
          <p:nvPr/>
        </p:nvSpPr>
        <p:spPr>
          <a:xfrm>
            <a:off x="5630228" y="4763691"/>
            <a:ext cx="499943" cy="499943"/>
          </a:xfrm>
          <a:prstGeom prst="roundRect">
            <a:avLst>
              <a:gd name="adj" fmla="val 20000"/>
            </a:avLst>
          </a:prstGeom>
          <a:solidFill>
            <a:srgbClr val="E8E8E3"/>
          </a:solidFill>
          <a:ln w="13811">
            <a:solidFill>
              <a:srgbClr val="CECEC9"/>
            </a:solidFill>
            <a:prstDash val="solid"/>
          </a:ln>
        </p:spPr>
      </p:sp>
      <p:sp>
        <p:nvSpPr>
          <p:cNvPr id="11" name="Text 7"/>
          <p:cNvSpPr/>
          <p:nvPr/>
        </p:nvSpPr>
        <p:spPr>
          <a:xfrm>
            <a:off x="5787033" y="4805362"/>
            <a:ext cx="186214"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6352342" y="4840010"/>
            <a:ext cx="2647950" cy="694373"/>
          </a:xfrm>
          <a:prstGeom prst="rect">
            <a:avLst/>
          </a:prstGeom>
          <a:noFill/>
          <a:ln/>
        </p:spPr>
        <p:txBody>
          <a:bodyPr wrap="squar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Identifying Indicators</a:t>
            </a:r>
            <a:endParaRPr lang="en-US" sz="2187" dirty="0"/>
          </a:p>
        </p:txBody>
      </p:sp>
      <p:sp>
        <p:nvSpPr>
          <p:cNvPr id="13" name="Text 9"/>
          <p:cNvSpPr/>
          <p:nvPr/>
        </p:nvSpPr>
        <p:spPr>
          <a:xfrm>
            <a:off x="6352342" y="5667613"/>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Understanding the key indicators of default can help the company in risk assessment and portfolio management.</a:t>
            </a:r>
            <a:endParaRPr lang="en-US" sz="1750" dirty="0"/>
          </a:p>
        </p:txBody>
      </p:sp>
      <p:sp>
        <p:nvSpPr>
          <p:cNvPr id="14" name="Shape 10"/>
          <p:cNvSpPr/>
          <p:nvPr/>
        </p:nvSpPr>
        <p:spPr>
          <a:xfrm>
            <a:off x="9222462" y="4763691"/>
            <a:ext cx="499943" cy="499943"/>
          </a:xfrm>
          <a:prstGeom prst="roundRect">
            <a:avLst>
              <a:gd name="adj" fmla="val 20000"/>
            </a:avLst>
          </a:prstGeom>
          <a:solidFill>
            <a:srgbClr val="E8E8E3"/>
          </a:solidFill>
          <a:ln w="13811">
            <a:solidFill>
              <a:srgbClr val="CECEC9"/>
            </a:solidFill>
            <a:prstDash val="solid"/>
          </a:ln>
        </p:spPr>
      </p:sp>
      <p:sp>
        <p:nvSpPr>
          <p:cNvPr id="15" name="Text 11"/>
          <p:cNvSpPr/>
          <p:nvPr/>
        </p:nvSpPr>
        <p:spPr>
          <a:xfrm>
            <a:off x="9380458" y="4805362"/>
            <a:ext cx="183952"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3</a:t>
            </a:r>
            <a:endParaRPr lang="en-US" sz="2624" dirty="0"/>
          </a:p>
        </p:txBody>
      </p:sp>
      <p:sp>
        <p:nvSpPr>
          <p:cNvPr id="16" name="Text 12"/>
          <p:cNvSpPr/>
          <p:nvPr/>
        </p:nvSpPr>
        <p:spPr>
          <a:xfrm>
            <a:off x="9944576" y="4840010"/>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Strategic Lending</a:t>
            </a:r>
            <a:endParaRPr lang="en-US" sz="2187" dirty="0"/>
          </a:p>
        </p:txBody>
      </p:sp>
      <p:sp>
        <p:nvSpPr>
          <p:cNvPr id="17" name="Text 13"/>
          <p:cNvSpPr/>
          <p:nvPr/>
        </p:nvSpPr>
        <p:spPr>
          <a:xfrm>
            <a:off x="9944576" y="5320427"/>
            <a:ext cx="2647950" cy="1777008"/>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Using EDA to identify risky applicants allows for strategic decisions such as loan denial or adjusting loan terms.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FFFFF">
              <a:alpha val="85000"/>
            </a:srgbClr>
          </a:solidFill>
          <a:ln/>
        </p:spPr>
        <p:txBody>
          <a:bodyPr/>
          <a:lstStyle/>
          <a:p>
            <a:endParaRPr lang="en-US" dirty="0"/>
          </a:p>
        </p:txBody>
      </p:sp>
      <p:sp>
        <p:nvSpPr>
          <p:cNvPr id="6" name="Text 2"/>
          <p:cNvSpPr/>
          <p:nvPr/>
        </p:nvSpPr>
        <p:spPr>
          <a:xfrm>
            <a:off x="2037993" y="1927860"/>
            <a:ext cx="7497485"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Data Sanitization and Analysis</a:t>
            </a:r>
            <a:endParaRPr lang="en-US" sz="4374" dirty="0"/>
          </a:p>
        </p:txBody>
      </p:sp>
      <p:sp>
        <p:nvSpPr>
          <p:cNvPr id="8" name="Text 3"/>
          <p:cNvSpPr/>
          <p:nvPr/>
        </p:nvSpPr>
        <p:spPr>
          <a:xfrm>
            <a:off x="887896" y="4114800"/>
            <a:ext cx="2221944"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Cleaning Data</a:t>
            </a:r>
            <a:endParaRPr lang="en-US" sz="2187" dirty="0"/>
          </a:p>
        </p:txBody>
      </p:sp>
      <p:sp>
        <p:nvSpPr>
          <p:cNvPr id="9" name="Text 4"/>
          <p:cNvSpPr/>
          <p:nvPr/>
        </p:nvSpPr>
        <p:spPr>
          <a:xfrm>
            <a:off x="887896" y="4690088"/>
            <a:ext cx="3073718" cy="1066205"/>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Columns with more than 50% null values are removed to ensure data quality for analysis.</a:t>
            </a:r>
            <a:endParaRPr lang="en-US" sz="1750" dirty="0"/>
          </a:p>
        </p:txBody>
      </p:sp>
      <p:sp>
        <p:nvSpPr>
          <p:cNvPr id="11" name="Text 5"/>
          <p:cNvSpPr/>
          <p:nvPr/>
        </p:nvSpPr>
        <p:spPr>
          <a:xfrm>
            <a:off x="4142007" y="4177427"/>
            <a:ext cx="2383988"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Irrelevant Columns</a:t>
            </a:r>
            <a:endParaRPr lang="en-US" sz="2187" dirty="0"/>
          </a:p>
        </p:txBody>
      </p:sp>
      <p:sp>
        <p:nvSpPr>
          <p:cNvPr id="12" name="Text 6"/>
          <p:cNvSpPr/>
          <p:nvPr/>
        </p:nvSpPr>
        <p:spPr>
          <a:xfrm>
            <a:off x="4142007" y="4690679"/>
            <a:ext cx="307383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Columns not useful for decision-making, such as customer behavior variables, columns with only one unique value are discarded.</a:t>
            </a:r>
            <a:endParaRPr lang="en-US" sz="1750" dirty="0"/>
          </a:p>
        </p:txBody>
      </p:sp>
      <p:sp>
        <p:nvSpPr>
          <p:cNvPr id="14" name="Text 7"/>
          <p:cNvSpPr/>
          <p:nvPr/>
        </p:nvSpPr>
        <p:spPr>
          <a:xfrm>
            <a:off x="7424403" y="4167167"/>
            <a:ext cx="2891433"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Outliers and Duplicates</a:t>
            </a:r>
            <a:endParaRPr lang="en-US" sz="2187" dirty="0"/>
          </a:p>
        </p:txBody>
      </p:sp>
      <p:sp>
        <p:nvSpPr>
          <p:cNvPr id="15" name="Text 8"/>
          <p:cNvSpPr/>
          <p:nvPr/>
        </p:nvSpPr>
        <p:spPr>
          <a:xfrm>
            <a:off x="7424403" y="4690679"/>
            <a:ext cx="307383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Outliers that skew data and duplicate rows are identified and corrected to maintain data integrity.</a:t>
            </a:r>
            <a:endParaRPr lang="en-US" sz="1750" dirty="0"/>
          </a:p>
        </p:txBody>
      </p:sp>
      <p:sp>
        <p:nvSpPr>
          <p:cNvPr id="21" name="Arrow: Chevron 20">
            <a:extLst>
              <a:ext uri="{FF2B5EF4-FFF2-40B4-BE49-F238E27FC236}">
                <a16:creationId xmlns:a16="http://schemas.microsoft.com/office/drawing/2014/main" id="{91DC8B31-B5BA-10CB-EE8B-698A0803B346}"/>
              </a:ext>
            </a:extLst>
          </p:cNvPr>
          <p:cNvSpPr/>
          <p:nvPr/>
        </p:nvSpPr>
        <p:spPr>
          <a:xfrm>
            <a:off x="887896" y="2981739"/>
            <a:ext cx="2570921" cy="590017"/>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tx1"/>
                </a:solidFill>
              </a:rPr>
              <a:t>1</a:t>
            </a:r>
          </a:p>
        </p:txBody>
      </p:sp>
      <p:sp>
        <p:nvSpPr>
          <p:cNvPr id="22" name="Arrow: Chevron 21">
            <a:extLst>
              <a:ext uri="{FF2B5EF4-FFF2-40B4-BE49-F238E27FC236}">
                <a16:creationId xmlns:a16="http://schemas.microsoft.com/office/drawing/2014/main" id="{5B5D98E4-7252-16E4-0036-D2734F658522}"/>
              </a:ext>
            </a:extLst>
          </p:cNvPr>
          <p:cNvSpPr/>
          <p:nvPr/>
        </p:nvSpPr>
        <p:spPr>
          <a:xfrm>
            <a:off x="4048540" y="2973861"/>
            <a:ext cx="2570921" cy="590017"/>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tx1"/>
                </a:solidFill>
              </a:rPr>
              <a:t>2</a:t>
            </a:r>
          </a:p>
        </p:txBody>
      </p:sp>
      <p:sp>
        <p:nvSpPr>
          <p:cNvPr id="23" name="Arrow: Chevron 22">
            <a:extLst>
              <a:ext uri="{FF2B5EF4-FFF2-40B4-BE49-F238E27FC236}">
                <a16:creationId xmlns:a16="http://schemas.microsoft.com/office/drawing/2014/main" id="{8DAB8084-0073-6FEA-E4B5-ACC53507D6C1}"/>
              </a:ext>
            </a:extLst>
          </p:cNvPr>
          <p:cNvSpPr/>
          <p:nvPr/>
        </p:nvSpPr>
        <p:spPr>
          <a:xfrm>
            <a:off x="7395328" y="2932898"/>
            <a:ext cx="2570921" cy="590017"/>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tx1"/>
                </a:solidFill>
              </a:rPr>
              <a:t>3</a:t>
            </a:r>
          </a:p>
        </p:txBody>
      </p:sp>
      <p:sp>
        <p:nvSpPr>
          <p:cNvPr id="24" name="Arrow: Chevron 23">
            <a:extLst>
              <a:ext uri="{FF2B5EF4-FFF2-40B4-BE49-F238E27FC236}">
                <a16:creationId xmlns:a16="http://schemas.microsoft.com/office/drawing/2014/main" id="{070C16BC-A0A8-8293-CA5B-FAED4423DDCE}"/>
              </a:ext>
            </a:extLst>
          </p:cNvPr>
          <p:cNvSpPr/>
          <p:nvPr/>
        </p:nvSpPr>
        <p:spPr>
          <a:xfrm>
            <a:off x="10742116" y="2981736"/>
            <a:ext cx="2570921" cy="590017"/>
          </a:xfrm>
          <a:prstGeom prst="chevron">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tx1"/>
                </a:solidFill>
              </a:rPr>
              <a:t>4</a:t>
            </a:r>
          </a:p>
        </p:txBody>
      </p:sp>
      <p:sp>
        <p:nvSpPr>
          <p:cNvPr id="25" name="Text 7">
            <a:extLst>
              <a:ext uri="{FF2B5EF4-FFF2-40B4-BE49-F238E27FC236}">
                <a16:creationId xmlns:a16="http://schemas.microsoft.com/office/drawing/2014/main" id="{C7AC26B1-A442-FC67-4801-4D80E983B458}"/>
              </a:ext>
            </a:extLst>
          </p:cNvPr>
          <p:cNvSpPr/>
          <p:nvPr/>
        </p:nvSpPr>
        <p:spPr>
          <a:xfrm flipH="1">
            <a:off x="10595360" y="4203290"/>
            <a:ext cx="2717677" cy="347186"/>
          </a:xfrm>
          <a:prstGeom prst="rect">
            <a:avLst/>
          </a:prstGeom>
          <a:noFill/>
          <a:ln/>
        </p:spPr>
        <p:txBody>
          <a:bodyPr wrap="none" rtlCol="0" anchor="t"/>
          <a:lstStyle/>
          <a:p>
            <a:pPr marL="0" indent="0" algn="l">
              <a:lnSpc>
                <a:spcPts val="2734"/>
              </a:lnSpc>
              <a:buNone/>
            </a:pPr>
            <a:r>
              <a:rPr lang="en-US" sz="2187" dirty="0">
                <a:solidFill>
                  <a:srgbClr val="272525"/>
                </a:solidFill>
                <a:latin typeface="Gelasio" pitchFamily="34" charset="0"/>
                <a:ea typeface="Gelasio" pitchFamily="34" charset="-122"/>
                <a:cs typeface="Gelasio" pitchFamily="34" charset="-120"/>
              </a:rPr>
              <a:t>Fill missing/ drop unwanted</a:t>
            </a:r>
            <a:endParaRPr lang="en-US" sz="2187" dirty="0"/>
          </a:p>
        </p:txBody>
      </p:sp>
      <p:sp>
        <p:nvSpPr>
          <p:cNvPr id="26" name="Text 8">
            <a:extLst>
              <a:ext uri="{FF2B5EF4-FFF2-40B4-BE49-F238E27FC236}">
                <a16:creationId xmlns:a16="http://schemas.microsoft.com/office/drawing/2014/main" id="{98D110B0-F8B0-D3E6-1E2D-CC9430A5254C}"/>
              </a:ext>
            </a:extLst>
          </p:cNvPr>
          <p:cNvSpPr/>
          <p:nvPr/>
        </p:nvSpPr>
        <p:spPr>
          <a:xfrm>
            <a:off x="10595360" y="4700512"/>
            <a:ext cx="3073837" cy="1421606"/>
          </a:xfrm>
          <a:prstGeom prst="rect">
            <a:avLst/>
          </a:prstGeom>
          <a:noFill/>
          <a:ln/>
        </p:spPr>
        <p:txBody>
          <a:bodyPr wrap="square" rtlCol="0" anchor="t"/>
          <a:lstStyle/>
          <a:p>
            <a:pPr marL="0" indent="0" algn="l">
              <a:lnSpc>
                <a:spcPts val="2799"/>
              </a:lnSpc>
              <a:buNone/>
            </a:pPr>
            <a:r>
              <a:rPr lang="en-US" sz="1750" dirty="0">
                <a:solidFill>
                  <a:srgbClr val="272525"/>
                </a:solidFill>
                <a:latin typeface="Lato" pitchFamily="34" charset="0"/>
                <a:ea typeface="Lato" pitchFamily="34" charset="-122"/>
                <a:cs typeface="Lato" pitchFamily="34" charset="-120"/>
              </a:rPr>
              <a:t>Fill missing values such as inserting 0 if blank bank </a:t>
            </a:r>
            <a:r>
              <a:rPr lang="en-US" sz="1750" dirty="0" err="1">
                <a:solidFill>
                  <a:srgbClr val="272525"/>
                </a:solidFill>
                <a:latin typeface="Lato" pitchFamily="34" charset="0"/>
                <a:ea typeface="Lato" pitchFamily="34" charset="-122"/>
                <a:cs typeface="Lato" pitchFamily="34" charset="-120"/>
              </a:rPr>
              <a:t>ruptsy</a:t>
            </a:r>
            <a:r>
              <a:rPr lang="en-US" sz="1750" dirty="0">
                <a:solidFill>
                  <a:srgbClr val="272525"/>
                </a:solidFill>
                <a:latin typeface="Lato" pitchFamily="34" charset="0"/>
                <a:ea typeface="Lato" pitchFamily="34" charset="-122"/>
                <a:cs typeface="Lato" pitchFamily="34" charset="-120"/>
              </a:rPr>
              <a:t> or remove null values for columns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sp>
        <p:nvSpPr>
          <p:cNvPr id="4" name="Text 1"/>
          <p:cNvSpPr/>
          <p:nvPr/>
        </p:nvSpPr>
        <p:spPr>
          <a:xfrm>
            <a:off x="2037993" y="1415772"/>
            <a:ext cx="690598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Univariate Analysis Few Insights</a:t>
            </a:r>
            <a:endParaRPr lang="en-US" sz="4374" dirty="0"/>
          </a:p>
        </p:txBody>
      </p:sp>
      <p:sp>
        <p:nvSpPr>
          <p:cNvPr id="5" name="Shape 2"/>
          <p:cNvSpPr/>
          <p:nvPr/>
        </p:nvSpPr>
        <p:spPr>
          <a:xfrm>
            <a:off x="2037993" y="2554486"/>
            <a:ext cx="5166122" cy="2018586"/>
          </a:xfrm>
          <a:prstGeom prst="roundRect">
            <a:avLst>
              <a:gd name="adj" fmla="val 4953"/>
            </a:avLst>
          </a:prstGeom>
          <a:solidFill>
            <a:srgbClr val="E8E8E3"/>
          </a:solidFill>
          <a:ln w="13811">
            <a:solidFill>
              <a:srgbClr val="CECEC9"/>
            </a:solidFill>
            <a:prstDash val="solid"/>
          </a:ln>
        </p:spPr>
      </p:sp>
      <p:sp>
        <p:nvSpPr>
          <p:cNvPr id="6" name="Text 3"/>
          <p:cNvSpPr/>
          <p:nvPr/>
        </p:nvSpPr>
        <p:spPr>
          <a:xfrm>
            <a:off x="2273975" y="2790468"/>
            <a:ext cx="2733675"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Loan Term Preference</a:t>
            </a: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The majority of loans have a term of 36 months, indicating a preference for shorter loan durations among borrowers.</a:t>
            </a:r>
            <a:endParaRPr lang="en-US" sz="1750" dirty="0"/>
          </a:p>
        </p:txBody>
      </p:sp>
      <p:sp>
        <p:nvSpPr>
          <p:cNvPr id="8" name="Shape 5"/>
          <p:cNvSpPr/>
          <p:nvPr/>
        </p:nvSpPr>
        <p:spPr>
          <a:xfrm>
            <a:off x="7426285" y="2554486"/>
            <a:ext cx="5166122" cy="2018586"/>
          </a:xfrm>
          <a:prstGeom prst="roundRect">
            <a:avLst>
              <a:gd name="adj" fmla="val 4953"/>
            </a:avLst>
          </a:prstGeom>
          <a:solidFill>
            <a:srgbClr val="E8E8E3"/>
          </a:solidFill>
          <a:ln w="13811">
            <a:solidFill>
              <a:srgbClr val="CECEC9"/>
            </a:solidFill>
            <a:prstDash val="solid"/>
          </a:ln>
        </p:spPr>
      </p:sp>
      <p:sp>
        <p:nvSpPr>
          <p:cNvPr id="9" name="Text 6"/>
          <p:cNvSpPr/>
          <p:nvPr/>
        </p:nvSpPr>
        <p:spPr>
          <a:xfrm>
            <a:off x="7662267" y="2790468"/>
            <a:ext cx="317123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Interest Rate Distribution</a:t>
            </a: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Interest rates are concentrated around 5-15%, with a notable drop near the 10% mark, suggesting a competitive lending environment.</a:t>
            </a:r>
            <a:endParaRPr lang="en-US" sz="1750" dirty="0"/>
          </a:p>
        </p:txBody>
      </p:sp>
      <p:sp>
        <p:nvSpPr>
          <p:cNvPr id="11" name="Shape 8"/>
          <p:cNvSpPr/>
          <p:nvPr/>
        </p:nvSpPr>
        <p:spPr>
          <a:xfrm>
            <a:off x="2037993" y="4795242"/>
            <a:ext cx="5166122" cy="2018586"/>
          </a:xfrm>
          <a:prstGeom prst="roundRect">
            <a:avLst>
              <a:gd name="adj" fmla="val 4953"/>
            </a:avLst>
          </a:prstGeom>
          <a:solidFill>
            <a:srgbClr val="E8E8E3"/>
          </a:solidFill>
          <a:ln w="13811">
            <a:solidFill>
              <a:srgbClr val="CECEC9"/>
            </a:solidFill>
            <a:prstDash val="solid"/>
          </a:ln>
        </p:spPr>
      </p:sp>
      <p:sp>
        <p:nvSpPr>
          <p:cNvPr id="12" name="Text 9"/>
          <p:cNvSpPr/>
          <p:nvPr/>
        </p:nvSpPr>
        <p:spPr>
          <a:xfrm>
            <a:off x="2273975" y="5031224"/>
            <a:ext cx="2531507"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Loan Grade Analysis</a:t>
            </a: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A significant proportion of loans are graded 'A' and 'B', reflecting a high quality of the loan portfolio.</a:t>
            </a:r>
            <a:endParaRPr lang="en-US" sz="1750" dirty="0"/>
          </a:p>
        </p:txBody>
      </p:sp>
      <p:sp>
        <p:nvSpPr>
          <p:cNvPr id="14" name="Shape 11"/>
          <p:cNvSpPr/>
          <p:nvPr/>
        </p:nvSpPr>
        <p:spPr>
          <a:xfrm>
            <a:off x="7426285" y="4795242"/>
            <a:ext cx="5166122" cy="2018586"/>
          </a:xfrm>
          <a:prstGeom prst="roundRect">
            <a:avLst>
              <a:gd name="adj" fmla="val 4953"/>
            </a:avLst>
          </a:prstGeom>
          <a:solidFill>
            <a:srgbClr val="E8E8E3"/>
          </a:solidFill>
          <a:ln w="13811">
            <a:solidFill>
              <a:srgbClr val="CECEC9"/>
            </a:solidFill>
            <a:prstDash val="solid"/>
          </a:ln>
        </p:spPr>
      </p:sp>
      <p:sp>
        <p:nvSpPr>
          <p:cNvPr id="15" name="Text 12"/>
          <p:cNvSpPr/>
          <p:nvPr/>
        </p:nvSpPr>
        <p:spPr>
          <a:xfrm>
            <a:off x="7662267" y="5031224"/>
            <a:ext cx="3007162"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Borrower Demographics</a:t>
            </a: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Most borrowers have over 10 years of work experience and reside in major urban areas, indicating a mature customer base.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757683" y="190564"/>
            <a:ext cx="690598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Univariate Analysis Few Insights</a:t>
            </a:r>
            <a:endParaRPr lang="en-US" sz="4374" dirty="0"/>
          </a:p>
        </p:txBody>
      </p:sp>
      <p:sp>
        <p:nvSpPr>
          <p:cNvPr id="6" name="Text 3"/>
          <p:cNvSpPr/>
          <p:nvPr/>
        </p:nvSpPr>
        <p:spPr>
          <a:xfrm>
            <a:off x="2273975" y="2790468"/>
            <a:ext cx="2733675"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7662267" y="2790468"/>
            <a:ext cx="317123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2273975" y="5031224"/>
            <a:ext cx="2531507"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7662267" y="5031224"/>
            <a:ext cx="3007162" cy="347186"/>
          </a:xfrm>
          <a:prstGeom prst="rect">
            <a:avLst/>
          </a:prstGeom>
          <a:noFill/>
          <a:ln/>
        </p:spPr>
        <p:txBody>
          <a:bodyPr wrap="none" rtlCol="0" anchor="t"/>
          <a:lstStyle/>
          <a:p>
            <a:pPr marL="0" indent="0">
              <a:lnSpc>
                <a:spcPts val="2734"/>
              </a:lnSpc>
              <a:buNone/>
            </a:pP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endParaRPr lang="en-US" sz="1750" dirty="0"/>
          </a:p>
        </p:txBody>
      </p:sp>
      <p:pic>
        <p:nvPicPr>
          <p:cNvPr id="20" name="Picture 19">
            <a:extLst>
              <a:ext uri="{FF2B5EF4-FFF2-40B4-BE49-F238E27FC236}">
                <a16:creationId xmlns:a16="http://schemas.microsoft.com/office/drawing/2014/main" id="{09D98E0A-CB4B-77F7-9627-FC0D0B5C32D0}"/>
              </a:ext>
            </a:extLst>
          </p:cNvPr>
          <p:cNvPicPr>
            <a:picLocks noChangeAspect="1"/>
          </p:cNvPicPr>
          <p:nvPr/>
        </p:nvPicPr>
        <p:blipFill>
          <a:blip r:embed="rId4"/>
          <a:stretch>
            <a:fillRect/>
          </a:stretch>
        </p:blipFill>
        <p:spPr>
          <a:xfrm>
            <a:off x="769919" y="946789"/>
            <a:ext cx="5925377" cy="3610479"/>
          </a:xfrm>
          <a:prstGeom prst="rect">
            <a:avLst/>
          </a:prstGeom>
        </p:spPr>
      </p:pic>
      <p:pic>
        <p:nvPicPr>
          <p:cNvPr id="22" name="Picture 21">
            <a:extLst>
              <a:ext uri="{FF2B5EF4-FFF2-40B4-BE49-F238E27FC236}">
                <a16:creationId xmlns:a16="http://schemas.microsoft.com/office/drawing/2014/main" id="{838D6E82-E005-7382-3DDF-C3AF20D5369C}"/>
              </a:ext>
            </a:extLst>
          </p:cNvPr>
          <p:cNvPicPr>
            <a:picLocks noChangeAspect="1"/>
          </p:cNvPicPr>
          <p:nvPr/>
        </p:nvPicPr>
        <p:blipFill>
          <a:blip r:embed="rId5"/>
          <a:stretch>
            <a:fillRect/>
          </a:stretch>
        </p:blipFill>
        <p:spPr>
          <a:xfrm>
            <a:off x="7663665" y="940310"/>
            <a:ext cx="6058746" cy="3743847"/>
          </a:xfrm>
          <a:prstGeom prst="rect">
            <a:avLst/>
          </a:prstGeom>
        </p:spPr>
      </p:pic>
      <p:pic>
        <p:nvPicPr>
          <p:cNvPr id="24" name="Picture 23">
            <a:extLst>
              <a:ext uri="{FF2B5EF4-FFF2-40B4-BE49-F238E27FC236}">
                <a16:creationId xmlns:a16="http://schemas.microsoft.com/office/drawing/2014/main" id="{6DB5A21B-8815-AB6F-AC91-195162799906}"/>
              </a:ext>
            </a:extLst>
          </p:cNvPr>
          <p:cNvPicPr>
            <a:picLocks noChangeAspect="1"/>
          </p:cNvPicPr>
          <p:nvPr/>
        </p:nvPicPr>
        <p:blipFill>
          <a:blip r:embed="rId6"/>
          <a:stretch>
            <a:fillRect/>
          </a:stretch>
        </p:blipFill>
        <p:spPr>
          <a:xfrm>
            <a:off x="757683" y="4557268"/>
            <a:ext cx="6173061" cy="3600953"/>
          </a:xfrm>
          <a:prstGeom prst="rect">
            <a:avLst/>
          </a:prstGeom>
        </p:spPr>
      </p:pic>
      <p:pic>
        <p:nvPicPr>
          <p:cNvPr id="26" name="Picture 25">
            <a:extLst>
              <a:ext uri="{FF2B5EF4-FFF2-40B4-BE49-F238E27FC236}">
                <a16:creationId xmlns:a16="http://schemas.microsoft.com/office/drawing/2014/main" id="{E71E249D-566A-CA8D-0EAB-CD2ED3A303F9}"/>
              </a:ext>
            </a:extLst>
          </p:cNvPr>
          <p:cNvPicPr>
            <a:picLocks noChangeAspect="1"/>
          </p:cNvPicPr>
          <p:nvPr/>
        </p:nvPicPr>
        <p:blipFill>
          <a:blip r:embed="rId7"/>
          <a:stretch>
            <a:fillRect/>
          </a:stretch>
        </p:blipFill>
        <p:spPr>
          <a:xfrm>
            <a:off x="7626276" y="4615925"/>
            <a:ext cx="5992061" cy="3572374"/>
          </a:xfrm>
          <a:prstGeom prst="rect">
            <a:avLst/>
          </a:prstGeom>
        </p:spPr>
      </p:pic>
    </p:spTree>
    <p:extLst>
      <p:ext uri="{BB962C8B-B14F-4D97-AF65-F5344CB8AC3E}">
        <p14:creationId xmlns:p14="http://schemas.microsoft.com/office/powerpoint/2010/main" val="1402217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756285" y="460652"/>
            <a:ext cx="690598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Segmented Univariate Analysis Few Insights</a:t>
            </a:r>
            <a:endParaRPr lang="en-US" sz="4374" dirty="0"/>
          </a:p>
        </p:txBody>
      </p:sp>
      <p:sp>
        <p:nvSpPr>
          <p:cNvPr id="6" name="Text 3"/>
          <p:cNvSpPr/>
          <p:nvPr/>
        </p:nvSpPr>
        <p:spPr>
          <a:xfrm>
            <a:off x="2273975" y="2790468"/>
            <a:ext cx="2733675"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7662267" y="2790468"/>
            <a:ext cx="317123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2273975" y="5031224"/>
            <a:ext cx="2531507"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7662267" y="5031224"/>
            <a:ext cx="3007162" cy="347186"/>
          </a:xfrm>
          <a:prstGeom prst="rect">
            <a:avLst/>
          </a:prstGeom>
          <a:noFill/>
          <a:ln/>
        </p:spPr>
        <p:txBody>
          <a:bodyPr wrap="none" rtlCol="0" anchor="t"/>
          <a:lstStyle/>
          <a:p>
            <a:pPr marL="0" indent="0">
              <a:lnSpc>
                <a:spcPts val="2734"/>
              </a:lnSpc>
              <a:buNone/>
            </a:pP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endParaRPr lang="en-US" sz="1750" dirty="0"/>
          </a:p>
        </p:txBody>
      </p:sp>
      <p:pic>
        <p:nvPicPr>
          <p:cNvPr id="18" name="Picture 17">
            <a:extLst>
              <a:ext uri="{FF2B5EF4-FFF2-40B4-BE49-F238E27FC236}">
                <a16:creationId xmlns:a16="http://schemas.microsoft.com/office/drawing/2014/main" id="{5E05ACED-9FC5-3E54-04C8-35C8B29EB910}"/>
              </a:ext>
            </a:extLst>
          </p:cNvPr>
          <p:cNvPicPr>
            <a:picLocks noChangeAspect="1"/>
          </p:cNvPicPr>
          <p:nvPr/>
        </p:nvPicPr>
        <p:blipFill>
          <a:blip r:embed="rId4"/>
          <a:stretch>
            <a:fillRect/>
          </a:stretch>
        </p:blipFill>
        <p:spPr>
          <a:xfrm>
            <a:off x="756285" y="1222862"/>
            <a:ext cx="6363588" cy="3829584"/>
          </a:xfrm>
          <a:prstGeom prst="rect">
            <a:avLst/>
          </a:prstGeom>
        </p:spPr>
      </p:pic>
      <p:pic>
        <p:nvPicPr>
          <p:cNvPr id="20" name="Picture 19">
            <a:extLst>
              <a:ext uri="{FF2B5EF4-FFF2-40B4-BE49-F238E27FC236}">
                <a16:creationId xmlns:a16="http://schemas.microsoft.com/office/drawing/2014/main" id="{6FECE6FB-9F76-A239-1418-7E322E018F7E}"/>
              </a:ext>
            </a:extLst>
          </p:cNvPr>
          <p:cNvPicPr>
            <a:picLocks noChangeAspect="1"/>
          </p:cNvPicPr>
          <p:nvPr/>
        </p:nvPicPr>
        <p:blipFill>
          <a:blip r:embed="rId5"/>
          <a:stretch>
            <a:fillRect/>
          </a:stretch>
        </p:blipFill>
        <p:spPr>
          <a:xfrm>
            <a:off x="8019818" y="1186384"/>
            <a:ext cx="6277851" cy="3753374"/>
          </a:xfrm>
          <a:prstGeom prst="rect">
            <a:avLst/>
          </a:prstGeom>
        </p:spPr>
      </p:pic>
      <p:pic>
        <p:nvPicPr>
          <p:cNvPr id="22" name="Picture 21">
            <a:extLst>
              <a:ext uri="{FF2B5EF4-FFF2-40B4-BE49-F238E27FC236}">
                <a16:creationId xmlns:a16="http://schemas.microsoft.com/office/drawing/2014/main" id="{43B70ACA-67D2-E0B9-BB00-01AE24B49FF7}"/>
              </a:ext>
            </a:extLst>
          </p:cNvPr>
          <p:cNvPicPr>
            <a:picLocks noChangeAspect="1"/>
          </p:cNvPicPr>
          <p:nvPr/>
        </p:nvPicPr>
        <p:blipFill>
          <a:blip r:embed="rId6"/>
          <a:stretch>
            <a:fillRect/>
          </a:stretch>
        </p:blipFill>
        <p:spPr>
          <a:xfrm>
            <a:off x="7936724" y="5063626"/>
            <a:ext cx="6115904" cy="3791479"/>
          </a:xfrm>
          <a:prstGeom prst="rect">
            <a:avLst/>
          </a:prstGeom>
        </p:spPr>
      </p:pic>
      <p:pic>
        <p:nvPicPr>
          <p:cNvPr id="26" name="Picture 25">
            <a:extLst>
              <a:ext uri="{FF2B5EF4-FFF2-40B4-BE49-F238E27FC236}">
                <a16:creationId xmlns:a16="http://schemas.microsoft.com/office/drawing/2014/main" id="{5D8B69B0-F67F-93D4-8440-829AFC50817A}"/>
              </a:ext>
            </a:extLst>
          </p:cNvPr>
          <p:cNvPicPr>
            <a:picLocks noChangeAspect="1"/>
          </p:cNvPicPr>
          <p:nvPr/>
        </p:nvPicPr>
        <p:blipFill>
          <a:blip r:embed="rId7"/>
          <a:stretch>
            <a:fillRect/>
          </a:stretch>
        </p:blipFill>
        <p:spPr>
          <a:xfrm>
            <a:off x="694400" y="5031224"/>
            <a:ext cx="6620799" cy="3762900"/>
          </a:xfrm>
          <a:prstGeom prst="rect">
            <a:avLst/>
          </a:prstGeom>
        </p:spPr>
      </p:pic>
    </p:spTree>
    <p:extLst>
      <p:ext uri="{BB962C8B-B14F-4D97-AF65-F5344CB8AC3E}">
        <p14:creationId xmlns:p14="http://schemas.microsoft.com/office/powerpoint/2010/main" val="99749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txBody>
          <a:bodyPr/>
          <a:lstStyle/>
          <a:p>
            <a:endParaRPr lang="en-US" dirty="0"/>
          </a:p>
        </p:txBody>
      </p:sp>
      <p:sp>
        <p:nvSpPr>
          <p:cNvPr id="4" name="Text 1"/>
          <p:cNvSpPr/>
          <p:nvPr/>
        </p:nvSpPr>
        <p:spPr>
          <a:xfrm>
            <a:off x="756285" y="460652"/>
            <a:ext cx="6905982"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Segmented Univariate Analysis Few Insights</a:t>
            </a:r>
            <a:endParaRPr lang="en-US" sz="4374" dirty="0"/>
          </a:p>
        </p:txBody>
      </p:sp>
      <p:sp>
        <p:nvSpPr>
          <p:cNvPr id="6" name="Text 3"/>
          <p:cNvSpPr/>
          <p:nvPr/>
        </p:nvSpPr>
        <p:spPr>
          <a:xfrm>
            <a:off x="2273975" y="2790468"/>
            <a:ext cx="2733675" cy="347186"/>
          </a:xfrm>
          <a:prstGeom prst="rect">
            <a:avLst/>
          </a:prstGeom>
          <a:noFill/>
          <a:ln/>
        </p:spPr>
        <p:txBody>
          <a:bodyPr wrap="none" rtlCol="0" anchor="t"/>
          <a:lstStyle/>
          <a:p>
            <a:pPr marL="0" indent="0">
              <a:lnSpc>
                <a:spcPts val="2734"/>
              </a:lnSpc>
              <a:buNone/>
            </a:pPr>
            <a:endParaRPr lang="en-US" sz="2187" dirty="0"/>
          </a:p>
        </p:txBody>
      </p:sp>
      <p:sp>
        <p:nvSpPr>
          <p:cNvPr id="7" name="Text 4"/>
          <p:cNvSpPr/>
          <p:nvPr/>
        </p:nvSpPr>
        <p:spPr>
          <a:xfrm>
            <a:off x="2273975"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7662267" y="2790468"/>
            <a:ext cx="317123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7662267" y="3270885"/>
            <a:ext cx="4694158" cy="1066205"/>
          </a:xfrm>
          <a:prstGeom prst="rect">
            <a:avLst/>
          </a:prstGeom>
          <a:noFill/>
          <a:ln/>
        </p:spPr>
        <p:txBody>
          <a:bodyPr wrap="square" rtlCol="0" anchor="t"/>
          <a:lstStyle/>
          <a:p>
            <a:pPr marL="0" indent="0">
              <a:lnSpc>
                <a:spcPts val="2799"/>
              </a:lnSpc>
              <a:buNone/>
            </a:pPr>
            <a:endParaRPr lang="en-US" sz="1750" dirty="0"/>
          </a:p>
        </p:txBody>
      </p:sp>
      <p:sp>
        <p:nvSpPr>
          <p:cNvPr id="12" name="Text 9"/>
          <p:cNvSpPr/>
          <p:nvPr/>
        </p:nvSpPr>
        <p:spPr>
          <a:xfrm>
            <a:off x="2273975" y="5031224"/>
            <a:ext cx="2531507"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2273975" y="5511641"/>
            <a:ext cx="4694158" cy="1066205"/>
          </a:xfrm>
          <a:prstGeom prst="rect">
            <a:avLst/>
          </a:prstGeom>
          <a:noFill/>
          <a:ln/>
        </p:spPr>
        <p:txBody>
          <a:bodyPr wrap="square" rtlCol="0" anchor="t"/>
          <a:lstStyle/>
          <a:p>
            <a:pPr marL="0" indent="0">
              <a:lnSpc>
                <a:spcPts val="2799"/>
              </a:lnSpc>
              <a:buNone/>
            </a:pPr>
            <a:endParaRPr lang="en-US" sz="1750" dirty="0"/>
          </a:p>
        </p:txBody>
      </p:sp>
      <p:sp>
        <p:nvSpPr>
          <p:cNvPr id="15" name="Text 12"/>
          <p:cNvSpPr/>
          <p:nvPr/>
        </p:nvSpPr>
        <p:spPr>
          <a:xfrm>
            <a:off x="7662267" y="5031224"/>
            <a:ext cx="3007162" cy="347186"/>
          </a:xfrm>
          <a:prstGeom prst="rect">
            <a:avLst/>
          </a:prstGeom>
          <a:noFill/>
          <a:ln/>
        </p:spPr>
        <p:txBody>
          <a:bodyPr wrap="none" rtlCol="0" anchor="t"/>
          <a:lstStyle/>
          <a:p>
            <a:pPr marL="0" indent="0">
              <a:lnSpc>
                <a:spcPts val="2734"/>
              </a:lnSpc>
              <a:buNone/>
            </a:pPr>
            <a:endParaRPr lang="en-US" sz="2187" dirty="0"/>
          </a:p>
        </p:txBody>
      </p:sp>
      <p:sp>
        <p:nvSpPr>
          <p:cNvPr id="16" name="Text 13"/>
          <p:cNvSpPr/>
          <p:nvPr/>
        </p:nvSpPr>
        <p:spPr>
          <a:xfrm>
            <a:off x="7662267" y="5511641"/>
            <a:ext cx="4694158" cy="1066205"/>
          </a:xfrm>
          <a:prstGeom prst="rect">
            <a:avLst/>
          </a:prstGeom>
          <a:noFill/>
          <a:ln/>
        </p:spPr>
        <p:txBody>
          <a:bodyPr wrap="square" rtlCol="0" anchor="t"/>
          <a:lstStyle/>
          <a:p>
            <a:pPr marL="0" indent="0">
              <a:lnSpc>
                <a:spcPts val="2799"/>
              </a:lnSpc>
              <a:buNone/>
            </a:pPr>
            <a:endParaRPr lang="en-US" sz="1750" dirty="0"/>
          </a:p>
        </p:txBody>
      </p:sp>
      <p:pic>
        <p:nvPicPr>
          <p:cNvPr id="8" name="Picture 7">
            <a:extLst>
              <a:ext uri="{FF2B5EF4-FFF2-40B4-BE49-F238E27FC236}">
                <a16:creationId xmlns:a16="http://schemas.microsoft.com/office/drawing/2014/main" id="{CF522216-37F3-D4C5-4148-8AFCD14EF803}"/>
              </a:ext>
            </a:extLst>
          </p:cNvPr>
          <p:cNvPicPr>
            <a:picLocks noChangeAspect="1"/>
          </p:cNvPicPr>
          <p:nvPr/>
        </p:nvPicPr>
        <p:blipFill>
          <a:blip r:embed="rId4"/>
          <a:stretch>
            <a:fillRect/>
          </a:stretch>
        </p:blipFill>
        <p:spPr>
          <a:xfrm>
            <a:off x="85797" y="1652343"/>
            <a:ext cx="6982799" cy="3581900"/>
          </a:xfrm>
          <a:prstGeom prst="rect">
            <a:avLst/>
          </a:prstGeom>
        </p:spPr>
      </p:pic>
      <p:pic>
        <p:nvPicPr>
          <p:cNvPr id="14" name="Picture 13">
            <a:extLst>
              <a:ext uri="{FF2B5EF4-FFF2-40B4-BE49-F238E27FC236}">
                <a16:creationId xmlns:a16="http://schemas.microsoft.com/office/drawing/2014/main" id="{46A78FFD-32C3-27C7-1E12-2E25FBA2A23A}"/>
              </a:ext>
            </a:extLst>
          </p:cNvPr>
          <p:cNvPicPr>
            <a:picLocks noChangeAspect="1"/>
          </p:cNvPicPr>
          <p:nvPr/>
        </p:nvPicPr>
        <p:blipFill>
          <a:blip r:embed="rId5"/>
          <a:stretch>
            <a:fillRect/>
          </a:stretch>
        </p:blipFill>
        <p:spPr>
          <a:xfrm>
            <a:off x="7079457" y="1656945"/>
            <a:ext cx="7550943" cy="3620005"/>
          </a:xfrm>
          <a:prstGeom prst="rect">
            <a:avLst/>
          </a:prstGeom>
        </p:spPr>
      </p:pic>
    </p:spTree>
    <p:extLst>
      <p:ext uri="{BB962C8B-B14F-4D97-AF65-F5344CB8AC3E}">
        <p14:creationId xmlns:p14="http://schemas.microsoft.com/office/powerpoint/2010/main" val="46932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632</Words>
  <Application>Microsoft Office PowerPoint</Application>
  <PresentationFormat>Custom</PresentationFormat>
  <Paragraphs>90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Gelasio</vt:lpstr>
      <vt:lpstr>Lato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Venkata Kiran Kumar Kudupudi</cp:lastModifiedBy>
  <cp:revision>7</cp:revision>
  <dcterms:created xsi:type="dcterms:W3CDTF">2024-02-06T12:00:32Z</dcterms:created>
  <dcterms:modified xsi:type="dcterms:W3CDTF">2024-02-06T15:14:05Z</dcterms:modified>
</cp:coreProperties>
</file>