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8" r:id="rId2"/>
    <p:sldId id="256" r:id="rId3"/>
    <p:sldId id="263" r:id="rId4"/>
    <p:sldId id="312" r:id="rId5"/>
    <p:sldId id="262" r:id="rId6"/>
    <p:sldId id="302" r:id="rId7"/>
    <p:sldId id="306" r:id="rId8"/>
    <p:sldId id="303" r:id="rId9"/>
    <p:sldId id="313" r:id="rId10"/>
    <p:sldId id="314" r:id="rId11"/>
    <p:sldId id="315" r:id="rId12"/>
    <p:sldId id="316" r:id="rId13"/>
    <p:sldId id="305" r:id="rId14"/>
    <p:sldId id="280" r:id="rId15"/>
  </p:sldIdLst>
  <p:sldSz cx="9144000" cy="5143500" type="screen16x9"/>
  <p:notesSz cx="9144000" cy="6858000"/>
  <p:embeddedFontLst>
    <p:embeddedFont>
      <p:font typeface="Arial Rounded MT Bold" panose="020F0704030504030204" pitchFamily="34" charset="0"/>
      <p:regular r:id="rId17"/>
    </p:embeddedFont>
    <p:embeddedFont>
      <p:font typeface="Roboto Slab" pitchFamily="2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28" d="100"/>
          <a:sy n="128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058423" y="1262451"/>
            <a:ext cx="8085577" cy="5443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DEPARTMENT OF ARTIFICIAL INTELLIGENCE &amp; DATA SCIENCE</a:t>
            </a:r>
            <a:endParaRPr b="1" dirty="0"/>
          </a:p>
        </p:txBody>
      </p:sp>
      <p:cxnSp>
        <p:nvCxnSpPr>
          <p:cNvPr id="89" name="Google Shape;89;p14"/>
          <p:cNvCxnSpPr>
            <a:cxnSpLocks/>
          </p:cNvCxnSpPr>
          <p:nvPr/>
        </p:nvCxnSpPr>
        <p:spPr>
          <a:xfrm>
            <a:off x="6611856" y="3966063"/>
            <a:ext cx="297630" cy="824362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oogle Shape;227;p19">
            <a:extLst>
              <a:ext uri="{FF2B5EF4-FFF2-40B4-BE49-F238E27FC236}">
                <a16:creationId xmlns:a16="http://schemas.microsoft.com/office/drawing/2014/main" id="{225BDEAF-CE42-FC01-9213-78F47CDFA2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499" y="290280"/>
            <a:ext cx="4300792" cy="81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26;p19">
            <a:extLst>
              <a:ext uri="{FF2B5EF4-FFF2-40B4-BE49-F238E27FC236}">
                <a16:creationId xmlns:a16="http://schemas.microsoft.com/office/drawing/2014/main" id="{9232F5FC-5BF1-5149-F82A-7F454840B2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28059" y="182044"/>
            <a:ext cx="839123" cy="6427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2;p19">
            <a:extLst>
              <a:ext uri="{FF2B5EF4-FFF2-40B4-BE49-F238E27FC236}">
                <a16:creationId xmlns:a16="http://schemas.microsoft.com/office/drawing/2014/main" id="{4A623E4C-4959-875C-08E3-9C00FA368363}"/>
              </a:ext>
            </a:extLst>
          </p:cNvPr>
          <p:cNvSpPr txBox="1">
            <a:spLocks/>
          </p:cNvSpPr>
          <p:nvPr/>
        </p:nvSpPr>
        <p:spPr>
          <a:xfrm>
            <a:off x="628564" y="2905496"/>
            <a:ext cx="4932872" cy="158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en-GB" sz="2000" b="1" u="sng" dirty="0">
                <a:solidFill>
                  <a:srgbClr val="FF0000"/>
                </a:solidFill>
                <a:latin typeface="Roboto Slab" panose="020B0604020202020204" charset="0"/>
                <a:ea typeface="Roboto Slab" panose="020B0604020202020204" charset="0"/>
                <a:cs typeface="Stardos Stencil"/>
                <a:sym typeface="Stardos Stencil"/>
              </a:rPr>
              <a:t>TEAM MEMBERS: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2400"/>
            </a:pPr>
            <a:endParaRPr lang="en-GB" sz="1200" dirty="0">
              <a:solidFill>
                <a:srgbClr val="FF0000"/>
              </a:solidFill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KAVIN K V (927621BAD021)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DINESH S (927621BAD011)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SHARAN ADHITHYA S (927621BAD047)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ADF540-60E8-96D4-78DA-18A0FCBBFF2B}"/>
              </a:ext>
            </a:extLst>
          </p:cNvPr>
          <p:cNvSpPr txBox="1"/>
          <p:nvPr/>
        </p:nvSpPr>
        <p:spPr>
          <a:xfrm>
            <a:off x="6332745" y="3422177"/>
            <a:ext cx="1848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marL="0" indent="0" algn="r">
              <a:buNone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P. VIDHYA</a:t>
            </a:r>
          </a:p>
        </p:txBody>
      </p:sp>
      <p:sp>
        <p:nvSpPr>
          <p:cNvPr id="10" name="Google Shape;222;p19">
            <a:extLst>
              <a:ext uri="{FF2B5EF4-FFF2-40B4-BE49-F238E27FC236}">
                <a16:creationId xmlns:a16="http://schemas.microsoft.com/office/drawing/2014/main" id="{C409ED84-7DC0-B929-24E6-BEA1284C8658}"/>
              </a:ext>
            </a:extLst>
          </p:cNvPr>
          <p:cNvSpPr txBox="1">
            <a:spLocks/>
          </p:cNvSpPr>
          <p:nvPr/>
        </p:nvSpPr>
        <p:spPr>
          <a:xfrm>
            <a:off x="3642766" y="2144356"/>
            <a:ext cx="2342118" cy="54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en-IN" sz="24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  <a:cs typeface="Stardos Stencil"/>
                <a:sym typeface="Stardos Stencil"/>
              </a:rPr>
              <a:t>FIRST REVIEW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11BE4-FCD1-E8B5-093F-C3B27090E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B3A0-5235-B2D7-E318-12D4DF40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LITERATURE SURVEY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DB99C6-9928-13C8-CC0E-40A0E0CE8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41720"/>
              </p:ext>
            </p:extLst>
          </p:nvPr>
        </p:nvGraphicFramePr>
        <p:xfrm>
          <a:off x="1367169" y="1140647"/>
          <a:ext cx="5809938" cy="3573461"/>
        </p:xfrm>
        <a:graphic>
          <a:graphicData uri="http://schemas.openxmlformats.org/drawingml/2006/table">
            <a:tbl>
              <a:tblPr firstRow="1" firstCol="1" bandRow="1">
                <a:tableStyleId>{701FB10D-A61A-4DE4-8506-F670E7A89527}</a:tableStyleId>
              </a:tblPr>
              <a:tblGrid>
                <a:gridCol w="516927">
                  <a:extLst>
                    <a:ext uri="{9D8B030D-6E8A-4147-A177-3AD203B41FA5}">
                      <a16:colId xmlns:a16="http://schemas.microsoft.com/office/drawing/2014/main" val="901856196"/>
                    </a:ext>
                  </a:extLst>
                </a:gridCol>
                <a:gridCol w="2332894">
                  <a:extLst>
                    <a:ext uri="{9D8B030D-6E8A-4147-A177-3AD203B41FA5}">
                      <a16:colId xmlns:a16="http://schemas.microsoft.com/office/drawing/2014/main" val="758605044"/>
                    </a:ext>
                  </a:extLst>
                </a:gridCol>
                <a:gridCol w="1174784">
                  <a:extLst>
                    <a:ext uri="{9D8B030D-6E8A-4147-A177-3AD203B41FA5}">
                      <a16:colId xmlns:a16="http://schemas.microsoft.com/office/drawing/2014/main" val="1199372123"/>
                    </a:ext>
                  </a:extLst>
                </a:gridCol>
                <a:gridCol w="1785333">
                  <a:extLst>
                    <a:ext uri="{9D8B030D-6E8A-4147-A177-3AD203B41FA5}">
                      <a16:colId xmlns:a16="http://schemas.microsoft.com/office/drawing/2014/main" val="2321163034"/>
                    </a:ext>
                  </a:extLst>
                </a:gridCol>
              </a:tblGrid>
              <a:tr h="714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12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51" marR="51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A Systematic Literature Review of Tour Guide Performance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51" marR="51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Marceilla Suryana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51" marR="51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To be related to tourist satisfaction, tourist experience, behavior in the destination and the desire to revisit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51" marR="51451" marT="0" marB="0"/>
                </a:tc>
                <a:extLst>
                  <a:ext uri="{0D108BD9-81ED-4DB2-BD59-A6C34878D82A}">
                    <a16:rowId xmlns:a16="http://schemas.microsoft.com/office/drawing/2014/main" val="1238050633"/>
                  </a:ext>
                </a:extLst>
              </a:tr>
              <a:tr h="714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13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51" marR="51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Tour Guide Performances, Tourist Satisfaction And Behavioural Intentions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51" marR="51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Syakier, W. A., &amp; Hanafiah, M. H.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51" marR="51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A Study On Tours In Kuala Lumpur City Centre. Journal of Quality Assurance in Hospitality and Tourism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51" marR="51451" marT="0" marB="0"/>
                </a:tc>
                <a:extLst>
                  <a:ext uri="{0D108BD9-81ED-4DB2-BD59-A6C34878D82A}">
                    <a16:rowId xmlns:a16="http://schemas.microsoft.com/office/drawing/2014/main" val="2183013768"/>
                  </a:ext>
                </a:extLst>
              </a:tr>
              <a:tr h="714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14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51" marR="51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Tour guides’ performance and tourists’ immersion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51" marR="51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Hansen, A. H., &amp; Mossberg, L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51" marR="51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facilitating consumer immersion by performing a guide plus role. Scandinavian Journal of Hospitality and Tourism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51" marR="51451" marT="0" marB="0"/>
                </a:tc>
                <a:extLst>
                  <a:ext uri="{0D108BD9-81ED-4DB2-BD59-A6C34878D82A}">
                    <a16:rowId xmlns:a16="http://schemas.microsoft.com/office/drawing/2014/main" val="3522455976"/>
                  </a:ext>
                </a:extLst>
              </a:tr>
              <a:tr h="5700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15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51" marR="51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Virtual Tourist Guide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51" marR="51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Shila Jawale , Sakshi Jadhav, Priyanka Jaybhaye , Nikita Sonavale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51" marR="51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Virtual Tour, Android Based Guide Application, Gmap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51" marR="51451" marT="0" marB="0"/>
                </a:tc>
                <a:extLst>
                  <a:ext uri="{0D108BD9-81ED-4DB2-BD59-A6C34878D82A}">
                    <a16:rowId xmlns:a16="http://schemas.microsoft.com/office/drawing/2014/main" val="2584702108"/>
                  </a:ext>
                </a:extLst>
              </a:tr>
              <a:tr h="8593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16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51" marR="51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Virtual Reality Based Virtual Tour of College Using Unity 3D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51" marR="51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Chaisoong, U., &amp; Tirakoat, 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51" marR="51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The proposed system virtual tour of college specifically on Unity3D which provides virtual view of college infrastructure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51" marR="51451" marT="0" marB="0"/>
                </a:tc>
                <a:extLst>
                  <a:ext uri="{0D108BD9-81ED-4DB2-BD59-A6C34878D82A}">
                    <a16:rowId xmlns:a16="http://schemas.microsoft.com/office/drawing/2014/main" val="351332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64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2F549-49E1-D4F0-0F46-10E7F93A6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3956-0D66-C21D-9D79-41215CDD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LITERATURE SURVEY</a:t>
            </a:r>
            <a:endParaRPr lang="en-US" sz="3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1EAA9E-69BE-CC3A-33F7-5BDD5AA35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13774"/>
              </p:ext>
            </p:extLst>
          </p:nvPr>
        </p:nvGraphicFramePr>
        <p:xfrm>
          <a:off x="1537982" y="1086082"/>
          <a:ext cx="5866791" cy="3578595"/>
        </p:xfrm>
        <a:graphic>
          <a:graphicData uri="http://schemas.openxmlformats.org/drawingml/2006/table">
            <a:tbl>
              <a:tblPr firstRow="1" firstCol="1" bandRow="1">
                <a:tableStyleId>{701FB10D-A61A-4DE4-8506-F670E7A89527}</a:tableStyleId>
              </a:tblPr>
              <a:tblGrid>
                <a:gridCol w="565155">
                  <a:extLst>
                    <a:ext uri="{9D8B030D-6E8A-4147-A177-3AD203B41FA5}">
                      <a16:colId xmlns:a16="http://schemas.microsoft.com/office/drawing/2014/main" val="1581232900"/>
                    </a:ext>
                  </a:extLst>
                </a:gridCol>
                <a:gridCol w="2550548">
                  <a:extLst>
                    <a:ext uri="{9D8B030D-6E8A-4147-A177-3AD203B41FA5}">
                      <a16:colId xmlns:a16="http://schemas.microsoft.com/office/drawing/2014/main" val="3585081573"/>
                    </a:ext>
                  </a:extLst>
                </a:gridCol>
                <a:gridCol w="1284390">
                  <a:extLst>
                    <a:ext uri="{9D8B030D-6E8A-4147-A177-3AD203B41FA5}">
                      <a16:colId xmlns:a16="http://schemas.microsoft.com/office/drawing/2014/main" val="3018910726"/>
                    </a:ext>
                  </a:extLst>
                </a:gridCol>
                <a:gridCol w="1466698">
                  <a:extLst>
                    <a:ext uri="{9D8B030D-6E8A-4147-A177-3AD203B41FA5}">
                      <a16:colId xmlns:a16="http://schemas.microsoft.com/office/drawing/2014/main" val="1332904848"/>
                    </a:ext>
                  </a:extLst>
                </a:gridCol>
              </a:tblGrid>
              <a:tr h="825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17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50" marR="49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Design and Implementation of Threedimensional Virtual Tour Guide Training System Based on Unity3D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50" marR="49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 Burta, A., Szabo, R., &amp; Gontean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50" marR="49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provides a training environment with strong interactivity and immersion for the trainers, enabling them to "go to" the scenic spot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50" marR="49450" marT="0" marB="0"/>
                </a:tc>
                <a:extLst>
                  <a:ext uri="{0D108BD9-81ED-4DB2-BD59-A6C34878D82A}">
                    <a16:rowId xmlns:a16="http://schemas.microsoft.com/office/drawing/2014/main" val="2727200493"/>
                  </a:ext>
                </a:extLst>
              </a:tr>
              <a:tr h="686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18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50" marR="49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TOURIST GUIDE APPLICATION (CHAR DHAM YATRA &amp; OTHER PLACES) IN UTTARAKHAND STATE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50" marR="49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Yogendra Singh Chawda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50" marR="49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To provide a search platform where a tourist can find their tour places according to their choices.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50" marR="49450" marT="0" marB="0"/>
                </a:tc>
                <a:extLst>
                  <a:ext uri="{0D108BD9-81ED-4DB2-BD59-A6C34878D82A}">
                    <a16:rowId xmlns:a16="http://schemas.microsoft.com/office/drawing/2014/main" val="83923510"/>
                  </a:ext>
                </a:extLst>
              </a:tr>
              <a:tr h="686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19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50" marR="49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An innovative mobile electronic tourist guide application1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50" marR="49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M. Kenteris, D. Gavalas and D. Economou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50" marR="49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To promote responsible and interesting tourism so that people can enjoy their holidays at their favourable places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50" marR="49450" marT="0" marB="0"/>
                </a:tc>
                <a:extLst>
                  <a:ext uri="{0D108BD9-81ED-4DB2-BD59-A6C34878D82A}">
                    <a16:rowId xmlns:a16="http://schemas.microsoft.com/office/drawing/2014/main" val="512693612"/>
                  </a:ext>
                </a:extLst>
              </a:tr>
              <a:tr h="686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50" marR="49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A multiplatform mobile application tourist guide exemplar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50" marR="49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M. Kenteris, D. Gavalas and D. Economou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50" marR="49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To develop tourism with different cultures so that they enrich the tourism experience and build pride.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50" marR="49450" marT="0" marB="0"/>
                </a:tc>
                <a:extLst>
                  <a:ext uri="{0D108BD9-81ED-4DB2-BD59-A6C34878D82A}">
                    <a16:rowId xmlns:a16="http://schemas.microsoft.com/office/drawing/2014/main" val="2178382314"/>
                  </a:ext>
                </a:extLst>
              </a:tr>
              <a:tr h="686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21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50" marR="49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Go.Travel – A Smart Tourism Guide Mobile Application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50" marR="49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Wong Yit Meng, Abdul Samad Bin Shibghatullah, Kasthuri Subaramaniam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50" marR="49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This enables visitors to Malaysia to take advantage of tourism-related services to enhance their travels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50" marR="49450" marT="0" marB="0"/>
                </a:tc>
                <a:extLst>
                  <a:ext uri="{0D108BD9-81ED-4DB2-BD59-A6C34878D82A}">
                    <a16:rowId xmlns:a16="http://schemas.microsoft.com/office/drawing/2014/main" val="3806696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69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1391C-0362-01B5-C3F9-FA33F7CAA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B7B1-FF32-77CB-E86D-DCFE80D2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LITERATURE SURVEY</a:t>
            </a:r>
            <a:endParaRPr lang="en-US" sz="3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588028-7C8F-9505-C536-0922EE753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94594"/>
              </p:ext>
            </p:extLst>
          </p:nvPr>
        </p:nvGraphicFramePr>
        <p:xfrm>
          <a:off x="1341206" y="1134007"/>
          <a:ext cx="6171803" cy="3573463"/>
        </p:xfrm>
        <a:graphic>
          <a:graphicData uri="http://schemas.openxmlformats.org/drawingml/2006/table">
            <a:tbl>
              <a:tblPr firstRow="1" firstCol="1" bandRow="1">
                <a:tableStyleId>{701FB10D-A61A-4DE4-8506-F670E7A89527}</a:tableStyleId>
              </a:tblPr>
              <a:tblGrid>
                <a:gridCol w="594537">
                  <a:extLst>
                    <a:ext uri="{9D8B030D-6E8A-4147-A177-3AD203B41FA5}">
                      <a16:colId xmlns:a16="http://schemas.microsoft.com/office/drawing/2014/main" val="3955733989"/>
                    </a:ext>
                  </a:extLst>
                </a:gridCol>
                <a:gridCol w="2683151">
                  <a:extLst>
                    <a:ext uri="{9D8B030D-6E8A-4147-A177-3AD203B41FA5}">
                      <a16:colId xmlns:a16="http://schemas.microsoft.com/office/drawing/2014/main" val="3125056728"/>
                    </a:ext>
                  </a:extLst>
                </a:gridCol>
                <a:gridCol w="1351165">
                  <a:extLst>
                    <a:ext uri="{9D8B030D-6E8A-4147-A177-3AD203B41FA5}">
                      <a16:colId xmlns:a16="http://schemas.microsoft.com/office/drawing/2014/main" val="3831426767"/>
                    </a:ext>
                  </a:extLst>
                </a:gridCol>
                <a:gridCol w="1542950">
                  <a:extLst>
                    <a:ext uri="{9D8B030D-6E8A-4147-A177-3AD203B41FA5}">
                      <a16:colId xmlns:a16="http://schemas.microsoft.com/office/drawing/2014/main" val="3632753200"/>
                    </a:ext>
                  </a:extLst>
                </a:gridCol>
              </a:tblGrid>
              <a:tr h="4855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Tourism and mobile technology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Brown, B., Chalmers, M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Automatic construction of travel itineraries using social breadcrumbs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extLst>
                  <a:ext uri="{0D108BD9-81ED-4DB2-BD59-A6C34878D82A}">
                    <a16:rowId xmlns:a16="http://schemas.microsoft.com/office/drawing/2014/main" val="390268444"/>
                  </a:ext>
                </a:extLst>
              </a:tr>
              <a:tr h="815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Context-aware recommendations in the mobile tourist application COMPASS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Van Setten, M., Pokraev, S., Koolwaaij, J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A system for mining interesting tourist locations and travel sequences from public geo-tagged photos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extLst>
                  <a:ext uri="{0D108BD9-81ED-4DB2-BD59-A6C34878D82A}">
                    <a16:rowId xmlns:a16="http://schemas.microsoft.com/office/drawing/2014/main" val="772827507"/>
                  </a:ext>
                </a:extLst>
              </a:tr>
              <a:tr h="4855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Smart tourism destinations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Buhalis, D., Amaranggana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Information and communication technologies in tourism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extLst>
                  <a:ext uri="{0D108BD9-81ED-4DB2-BD59-A6C34878D82A}">
                    <a16:rowId xmlns:a16="http://schemas.microsoft.com/office/drawing/2014/main" val="1358757773"/>
                  </a:ext>
                </a:extLst>
              </a:tr>
              <a:tr h="4855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Research Design of Intelligent Tourist Guide System and Development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Kaijian Huang1, a and Junwu Zhu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Intelligent Tourist Guide System; Shortest Path Algorithm; Android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extLst>
                  <a:ext uri="{0D108BD9-81ED-4DB2-BD59-A6C34878D82A}">
                    <a16:rowId xmlns:a16="http://schemas.microsoft.com/office/drawing/2014/main" val="3478842501"/>
                  </a:ext>
                </a:extLst>
              </a:tr>
              <a:tr h="650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A Model for Intelligent Tourism Guide System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H.H. Owaied, H.A. Farhan, N. Al-Hawamdeh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system can provide the relevant service of the spot more accurately for the visitors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extLst>
                  <a:ext uri="{0D108BD9-81ED-4DB2-BD59-A6C34878D82A}">
                    <a16:rowId xmlns:a16="http://schemas.microsoft.com/office/drawing/2014/main" val="2569556922"/>
                  </a:ext>
                </a:extLst>
              </a:tr>
              <a:tr h="650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A systematic literature review for the tourist trip design problem: Extensions, solution techniques and future research lines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Jos´e Ruiz-Meza, Jairo R. Montoya-Torres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the trend of personalized tourism, which includes the management of itineraries by the tourist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extLst>
                  <a:ext uri="{0D108BD9-81ED-4DB2-BD59-A6C34878D82A}">
                    <a16:rowId xmlns:a16="http://schemas.microsoft.com/office/drawing/2014/main" val="49236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38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6ACF-451B-24DA-FFF3-50DCBA6F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CONCLUSION &amp;FUTURE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C664F-6343-DAF8-41A4-3ED970C58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conclusion, the implementation of an intelligent tourist guide represents a significant advancement in the travel industry.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Leveraging technologies like artificial intelligence and machine learning, it offers personalized recommendations, real-time information, and seamless navigation, enhancing the overall tourist experience.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080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1494764" y="1859790"/>
            <a:ext cx="77724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/>
              <a:t>THANK YOU !</a:t>
            </a:r>
            <a:endParaRPr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F279F374-9720-B851-547B-7F17500316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40" t="640" r="37220" b="5386"/>
          <a:stretch/>
        </p:blipFill>
        <p:spPr>
          <a:xfrm>
            <a:off x="505584" y="2717958"/>
            <a:ext cx="2633472" cy="2425542"/>
          </a:xfrm>
          <a:prstGeom prst="rect">
            <a:avLst/>
          </a:prstGeom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822320" y="1230330"/>
            <a:ext cx="684056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A Comprehensive Guide </a:t>
            </a:r>
            <a:br>
              <a:rPr lang="en-GB" sz="4000" dirty="0"/>
            </a:br>
            <a:r>
              <a:rPr lang="en-GB" sz="4000" dirty="0"/>
              <a:t>to Global Tourism and Cultural navigation</a:t>
            </a:r>
            <a:endParaRPr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ABSTRACT</a:t>
            </a:r>
            <a:endParaRPr sz="3200" b="1"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51219" y="1177756"/>
            <a:ext cx="7571700" cy="314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intelligent tourist guide employs advanced technologies such as artificial intelligence and data analytics to enhance the travel experience. </a:t>
            </a:r>
          </a:p>
          <a:p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Utilizing location-based services, user preferences, and historical data, the system delivers personalized recommendations for attractions, dining, and activities.</a:t>
            </a:r>
          </a:p>
          <a:p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Real-time updates, interactive maps, and multi-modal transportation information contribute to a seamless and tailored journey, providing travelers with an intelligent and efficient guide to explore destinations.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192AF-2E4F-6870-1759-70ABA7F20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2993-6DBD-83D7-5FD4-2D0E5D05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29743"/>
            <a:ext cx="7571700" cy="702600"/>
          </a:xfrm>
        </p:spPr>
        <p:txBody>
          <a:bodyPr/>
          <a:lstStyle/>
          <a:p>
            <a:pPr marL="38100"/>
            <a:r>
              <a:rPr lang="en-GB" sz="32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OBJECTIVES</a:t>
            </a:r>
            <a:endParaRPr lang="en-US" sz="32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C58E1-17BD-A3FE-2C7E-0264B9DC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045230"/>
            <a:ext cx="7571700" cy="3573600"/>
          </a:xfrm>
        </p:spPr>
        <p:txBody>
          <a:bodyPr/>
          <a:lstStyle/>
          <a:p>
            <a:r>
              <a:rPr lang="en-GB" sz="2000" dirty="0"/>
              <a:t>A tourism guide system project aims to provide comprehensive information and assistance to </a:t>
            </a:r>
            <a:r>
              <a:rPr lang="en-GB" sz="2000" dirty="0" err="1"/>
              <a:t>travelers</a:t>
            </a:r>
            <a:r>
              <a:rPr lang="en-GB" sz="2000" dirty="0"/>
              <a:t> visiting a particular destination.</a:t>
            </a:r>
          </a:p>
          <a:p>
            <a:r>
              <a:rPr lang="en-GB" sz="2000" dirty="0"/>
              <a:t>For Accessing information and services, ensuring that </a:t>
            </a:r>
            <a:r>
              <a:rPr lang="en-GB" sz="2000" dirty="0" err="1"/>
              <a:t>travelers</a:t>
            </a:r>
            <a:r>
              <a:rPr lang="en-GB" sz="2000" dirty="0"/>
              <a:t> can navigate the system effortlessly.</a:t>
            </a:r>
          </a:p>
          <a:p>
            <a:r>
              <a:rPr lang="en-GB" sz="2000" dirty="0"/>
              <a:t>Offer detailed information about tourist attractions, historical sites, accommodations, restaurants, transportation options, local events.</a:t>
            </a:r>
          </a:p>
          <a:p>
            <a:r>
              <a:rPr lang="en-GB" sz="2000" dirty="0"/>
              <a:t>Provide content and support in multiple languages to cater to the diverse needs of </a:t>
            </a:r>
            <a:r>
              <a:rPr lang="en-GB" sz="2000" dirty="0" err="1"/>
              <a:t>travelers</a:t>
            </a:r>
            <a:r>
              <a:rPr lang="en-GB" sz="2000" dirty="0"/>
              <a:t> from different regions.</a:t>
            </a:r>
          </a:p>
        </p:txBody>
      </p:sp>
    </p:spTree>
    <p:extLst>
      <p:ext uri="{BB962C8B-B14F-4D97-AF65-F5344CB8AC3E}">
        <p14:creationId xmlns:p14="http://schemas.microsoft.com/office/powerpoint/2010/main" val="115212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/>
              <a:t>METHODOLOGY</a:t>
            </a:r>
            <a:endParaRPr sz="3200"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1FE565-D872-1192-9173-2BB1A163D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571700" cy="2649693"/>
          </a:xfrm>
        </p:spPr>
        <p:txBody>
          <a:bodyPr/>
          <a:lstStyle/>
          <a:p>
            <a:r>
              <a:rPr lang="en-IN" sz="2800" dirty="0"/>
              <a:t>User Interface</a:t>
            </a:r>
          </a:p>
          <a:p>
            <a:r>
              <a:rPr lang="en-IN" sz="2800" dirty="0"/>
              <a:t>Search and Trip Planner</a:t>
            </a:r>
          </a:p>
          <a:p>
            <a:r>
              <a:rPr lang="en-GB" sz="2800" dirty="0"/>
              <a:t>Recommendation System</a:t>
            </a:r>
            <a:endParaRPr lang="en-IN" sz="2800" dirty="0"/>
          </a:p>
          <a:p>
            <a:r>
              <a:rPr lang="en-GB" sz="2800" dirty="0"/>
              <a:t>Navigation and Directions</a:t>
            </a:r>
          </a:p>
          <a:p>
            <a:r>
              <a:rPr lang="en-GB" sz="2800" dirty="0"/>
              <a:t>Review and Rating</a:t>
            </a:r>
            <a:endParaRPr lang="en-IN" sz="2800" dirty="0"/>
          </a:p>
          <a:p>
            <a:endParaRPr lang="en-IN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11656" y="1106715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1;p17">
            <a:extLst>
              <a:ext uri="{FF2B5EF4-FFF2-40B4-BE49-F238E27FC236}">
                <a16:creationId xmlns:a16="http://schemas.microsoft.com/office/drawing/2014/main" id="{0E2EBEC4-6C30-8D21-ACFE-2B19070D949D}"/>
              </a:ext>
            </a:extLst>
          </p:cNvPr>
          <p:cNvSpPr txBox="1">
            <a:spLocks/>
          </p:cNvSpPr>
          <p:nvPr/>
        </p:nvSpPr>
        <p:spPr>
          <a:xfrm>
            <a:off x="786150" y="1115651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GB" sz="1600" b="0" i="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F0B7-428F-7CCA-D44F-E6E5E39F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100"/>
            <a:r>
              <a:rPr lang="en-GB" sz="32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PROPOSED SYSTEM</a:t>
            </a:r>
            <a:endParaRPr lang="en-US" sz="32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A54-05CB-13D3-841F-A1E859034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Users can create accounts or log in using social media credentials.</a:t>
            </a:r>
          </a:p>
          <a:p>
            <a:r>
              <a:rPr lang="en-GB" sz="2000" dirty="0"/>
              <a:t>Users can search for destinations, attractions, accommodations, and activities based on various criteria such as location, category, ratings, and reviews.</a:t>
            </a:r>
          </a:p>
          <a:p>
            <a:r>
              <a:rPr lang="en-GB" sz="2000" dirty="0"/>
              <a:t>Personalized itinerary planning based on user preferences, interests, budget, and available time.</a:t>
            </a:r>
          </a:p>
          <a:p>
            <a:r>
              <a:rPr lang="en-GB" sz="2000" dirty="0"/>
              <a:t>Users can provide feedback, report issues, or seek assistance through the website.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4086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2B5E-0ABD-CC22-E2E5-461DE001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90" y="476567"/>
            <a:ext cx="7571700" cy="702600"/>
          </a:xfrm>
        </p:spPr>
        <p:txBody>
          <a:bodyPr/>
          <a:lstStyle/>
          <a:p>
            <a:r>
              <a:rPr lang="en-US" sz="3200" b="1" dirty="0"/>
              <a:t>WORK FLOW</a:t>
            </a:r>
          </a:p>
        </p:txBody>
      </p:sp>
      <p:pic>
        <p:nvPicPr>
          <p:cNvPr id="1026" name="Picture 2" descr="Travel And Tourism Management System DFD">
            <a:extLst>
              <a:ext uri="{FF2B5EF4-FFF2-40B4-BE49-F238E27FC236}">
                <a16:creationId xmlns:a16="http://schemas.microsoft.com/office/drawing/2014/main" id="{F53F591A-5BA7-312D-557C-01D411F93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0"/>
          <a:stretch/>
        </p:blipFill>
        <p:spPr bwMode="auto">
          <a:xfrm>
            <a:off x="1008017" y="1422279"/>
            <a:ext cx="6553200" cy="24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52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B157-CFAB-70E5-03A4-5946CB35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LITERATURE SURVEY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2C2795-5071-4AE2-BEF6-AA8DC4D70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816"/>
              </p:ext>
            </p:extLst>
          </p:nvPr>
        </p:nvGraphicFramePr>
        <p:xfrm>
          <a:off x="1157856" y="1142631"/>
          <a:ext cx="6220792" cy="3573463"/>
        </p:xfrm>
        <a:graphic>
          <a:graphicData uri="http://schemas.openxmlformats.org/drawingml/2006/table">
            <a:tbl>
              <a:tblPr firstRow="1" firstCol="1" bandRow="1">
                <a:tableStyleId>{701FB10D-A61A-4DE4-8506-F670E7A89527}</a:tableStyleId>
              </a:tblPr>
              <a:tblGrid>
                <a:gridCol w="599256">
                  <a:extLst>
                    <a:ext uri="{9D8B030D-6E8A-4147-A177-3AD203B41FA5}">
                      <a16:colId xmlns:a16="http://schemas.microsoft.com/office/drawing/2014/main" val="97534260"/>
                    </a:ext>
                  </a:extLst>
                </a:gridCol>
                <a:gridCol w="2704448">
                  <a:extLst>
                    <a:ext uri="{9D8B030D-6E8A-4147-A177-3AD203B41FA5}">
                      <a16:colId xmlns:a16="http://schemas.microsoft.com/office/drawing/2014/main" val="4110502352"/>
                    </a:ext>
                  </a:extLst>
                </a:gridCol>
                <a:gridCol w="1361890">
                  <a:extLst>
                    <a:ext uri="{9D8B030D-6E8A-4147-A177-3AD203B41FA5}">
                      <a16:colId xmlns:a16="http://schemas.microsoft.com/office/drawing/2014/main" val="3987212909"/>
                    </a:ext>
                  </a:extLst>
                </a:gridCol>
                <a:gridCol w="1555198">
                  <a:extLst>
                    <a:ext uri="{9D8B030D-6E8A-4147-A177-3AD203B41FA5}">
                      <a16:colId xmlns:a16="http://schemas.microsoft.com/office/drawing/2014/main" val="3291927774"/>
                    </a:ext>
                  </a:extLst>
                </a:gridCol>
              </a:tblGrid>
              <a:tr h="165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S.No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Paper Title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Author Name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Methods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extLst>
                  <a:ext uri="{0D108BD9-81ED-4DB2-BD59-A6C34878D82A}">
                    <a16:rowId xmlns:a16="http://schemas.microsoft.com/office/drawing/2014/main" val="1124682314"/>
                  </a:ext>
                </a:extLst>
              </a:tr>
              <a:tr h="629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An Overview of Tour-Guide Training Literature in Türkiye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Aslan &amp; Büyükkuru; Çokişler; Eser; Topsakal; Çokişler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tour guiding, training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extLst>
                  <a:ext uri="{0D108BD9-81ED-4DB2-BD59-A6C34878D82A}">
                    <a16:rowId xmlns:a16="http://schemas.microsoft.com/office/drawing/2014/main" val="3900393644"/>
                  </a:ext>
                </a:extLst>
              </a:tr>
              <a:tr h="1047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Survey on context-aware tour guide systems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Hamed Vahdat-Nejad , Hossein Khosravi-Mahmouei , Mohammad Ghanei-Ostad, Azam Ramazani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it fulfil the smartness of the infrastructure to provide intelligent personalised services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extLst>
                  <a:ext uri="{0D108BD9-81ED-4DB2-BD59-A6C34878D82A}">
                    <a16:rowId xmlns:a16="http://schemas.microsoft.com/office/drawing/2014/main" val="4120239674"/>
                  </a:ext>
                </a:extLst>
              </a:tr>
              <a:tr h="5183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Intelligent mobile tourist guide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Smirnov, A., Kashevnik, A., Balandin, S.I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Next Generation Wired/Wireless Advanced Networking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extLst>
                  <a:ext uri="{0D108BD9-81ED-4DB2-BD59-A6C34878D82A}">
                    <a16:rowId xmlns:a16="http://schemas.microsoft.com/office/drawing/2014/main" val="622860545"/>
                  </a:ext>
                </a:extLst>
              </a:tr>
              <a:tr h="6945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 location aware mobile tourist guide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Ten Hagen, K., Modsching, M., Kramer, 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selecting and interpreting sights and services by context matching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extLst>
                  <a:ext uri="{0D108BD9-81ED-4DB2-BD59-A6C34878D82A}">
                    <a16:rowId xmlns:a16="http://schemas.microsoft.com/office/drawing/2014/main" val="1757454615"/>
                  </a:ext>
                </a:extLst>
              </a:tr>
              <a:tr h="5183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Tourism and mobile technology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Brown, B., Chalmers, M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Automatic construction of travel itineraries using social breadcrumbs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0" marR="62690" marT="0" marB="0"/>
                </a:tc>
                <a:extLst>
                  <a:ext uri="{0D108BD9-81ED-4DB2-BD59-A6C34878D82A}">
                    <a16:rowId xmlns:a16="http://schemas.microsoft.com/office/drawing/2014/main" val="2995918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73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C855A-71B3-EF24-F5CA-DDCFB70C7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CF05-4FF6-8954-E15D-50652A83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LITERATURE SURVEY</a:t>
            </a:r>
            <a:endParaRPr lang="en-US" sz="3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89A641-15A6-CA72-4B64-859CC82F2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86996"/>
              </p:ext>
            </p:extLst>
          </p:nvPr>
        </p:nvGraphicFramePr>
        <p:xfrm>
          <a:off x="1341206" y="1134007"/>
          <a:ext cx="6171803" cy="3573463"/>
        </p:xfrm>
        <a:graphic>
          <a:graphicData uri="http://schemas.openxmlformats.org/drawingml/2006/table">
            <a:tbl>
              <a:tblPr firstRow="1" firstCol="1" bandRow="1">
                <a:tableStyleId>{701FB10D-A61A-4DE4-8506-F670E7A89527}</a:tableStyleId>
              </a:tblPr>
              <a:tblGrid>
                <a:gridCol w="594537">
                  <a:extLst>
                    <a:ext uri="{9D8B030D-6E8A-4147-A177-3AD203B41FA5}">
                      <a16:colId xmlns:a16="http://schemas.microsoft.com/office/drawing/2014/main" val="3955733989"/>
                    </a:ext>
                  </a:extLst>
                </a:gridCol>
                <a:gridCol w="2683151">
                  <a:extLst>
                    <a:ext uri="{9D8B030D-6E8A-4147-A177-3AD203B41FA5}">
                      <a16:colId xmlns:a16="http://schemas.microsoft.com/office/drawing/2014/main" val="3125056728"/>
                    </a:ext>
                  </a:extLst>
                </a:gridCol>
                <a:gridCol w="1351165">
                  <a:extLst>
                    <a:ext uri="{9D8B030D-6E8A-4147-A177-3AD203B41FA5}">
                      <a16:colId xmlns:a16="http://schemas.microsoft.com/office/drawing/2014/main" val="3831426767"/>
                    </a:ext>
                  </a:extLst>
                </a:gridCol>
                <a:gridCol w="1542950">
                  <a:extLst>
                    <a:ext uri="{9D8B030D-6E8A-4147-A177-3AD203B41FA5}">
                      <a16:colId xmlns:a16="http://schemas.microsoft.com/office/drawing/2014/main" val="3632753200"/>
                    </a:ext>
                  </a:extLst>
                </a:gridCol>
              </a:tblGrid>
              <a:tr h="4855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Tourism and mobile technology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Brown, B., Chalmers, M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Automatic construction of travel itineraries using social breadcrumbs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extLst>
                  <a:ext uri="{0D108BD9-81ED-4DB2-BD59-A6C34878D82A}">
                    <a16:rowId xmlns:a16="http://schemas.microsoft.com/office/drawing/2014/main" val="390268444"/>
                  </a:ext>
                </a:extLst>
              </a:tr>
              <a:tr h="815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Context-aware recommendations in the mobile tourist application COMPASS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Van Setten, M., Pokraev, S., Koolwaaij, J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A system for mining interesting tourist locations and travel sequences from public geo-tagged photos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extLst>
                  <a:ext uri="{0D108BD9-81ED-4DB2-BD59-A6C34878D82A}">
                    <a16:rowId xmlns:a16="http://schemas.microsoft.com/office/drawing/2014/main" val="772827507"/>
                  </a:ext>
                </a:extLst>
              </a:tr>
              <a:tr h="4855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Smart tourism destinations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Buhalis, D., Amaranggana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Information and communication technologies in tourism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extLst>
                  <a:ext uri="{0D108BD9-81ED-4DB2-BD59-A6C34878D82A}">
                    <a16:rowId xmlns:a16="http://schemas.microsoft.com/office/drawing/2014/main" val="1358757773"/>
                  </a:ext>
                </a:extLst>
              </a:tr>
              <a:tr h="4855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Research Design of Intelligent Tourist Guide System and Development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Kaijian Huang1, a and Junwu Zhu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Intelligent Tourist Guide System; Shortest Path Algorithm; Android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extLst>
                  <a:ext uri="{0D108BD9-81ED-4DB2-BD59-A6C34878D82A}">
                    <a16:rowId xmlns:a16="http://schemas.microsoft.com/office/drawing/2014/main" val="3478842501"/>
                  </a:ext>
                </a:extLst>
              </a:tr>
              <a:tr h="650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A Model for Intelligent Tourism Guide System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H.H. Owaied, H.A. Farhan, N. Al-Hawamdeh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system can provide the relevant service of the spot more accurately for the visitors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extLst>
                  <a:ext uri="{0D108BD9-81ED-4DB2-BD59-A6C34878D82A}">
                    <a16:rowId xmlns:a16="http://schemas.microsoft.com/office/drawing/2014/main" val="2569556922"/>
                  </a:ext>
                </a:extLst>
              </a:tr>
              <a:tr h="650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11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A systematic literature review for the tourist trip design problem: Extensions, solution techniques and future research lines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Jos´e Ruiz-Meza, Jairo R. Montoya-Torres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the trend of personalized tourism, which includes the management of itineraries by the tourist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20" marR="58720" marT="0" marB="0"/>
                </a:tc>
                <a:extLst>
                  <a:ext uri="{0D108BD9-81ED-4DB2-BD59-A6C34878D82A}">
                    <a16:rowId xmlns:a16="http://schemas.microsoft.com/office/drawing/2014/main" val="49236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57953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1204</Words>
  <Application>Microsoft Office PowerPoint</Application>
  <PresentationFormat>On-screen Show (16:9)</PresentationFormat>
  <Paragraphs>154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 Slab</vt:lpstr>
      <vt:lpstr>Arial Rounded MT Bold</vt:lpstr>
      <vt:lpstr>Arial</vt:lpstr>
      <vt:lpstr>Times New Roman</vt:lpstr>
      <vt:lpstr>Calibri</vt:lpstr>
      <vt:lpstr>Source Sans Pro</vt:lpstr>
      <vt:lpstr>Cordelia template</vt:lpstr>
      <vt:lpstr>DEPARTMENT OF ARTIFICIAL INTELLIGENCE &amp; DATA SCIENCE</vt:lpstr>
      <vt:lpstr>A Comprehensive Guide  to Global Tourism and Cultural navigation</vt:lpstr>
      <vt:lpstr>ABSTRACT</vt:lpstr>
      <vt:lpstr>OBJECTIVES</vt:lpstr>
      <vt:lpstr>METHODOLOGY</vt:lpstr>
      <vt:lpstr>PROPOSED SYSTEM</vt:lpstr>
      <vt:lpstr>WORK FLOW</vt:lpstr>
      <vt:lpstr>LITERATURE SURVEY</vt:lpstr>
      <vt:lpstr>LITERATURE SURVEY</vt:lpstr>
      <vt:lpstr>LITERATURE SURVEY</vt:lpstr>
      <vt:lpstr>LITERATURE SURVEY</vt:lpstr>
      <vt:lpstr>LITERATURE SURVEY</vt:lpstr>
      <vt:lpstr>CONCLUSION &amp;FUTURE STEPS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KAVIN K V</cp:lastModifiedBy>
  <cp:revision>23</cp:revision>
  <cp:lastPrinted>2022-09-16T05:54:24Z</cp:lastPrinted>
  <dcterms:modified xsi:type="dcterms:W3CDTF">2024-02-29T07:06:16Z</dcterms:modified>
</cp:coreProperties>
</file>