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19"/>
  </p:notesMasterIdLst>
  <p:sldIdLst>
    <p:sldId id="256" r:id="rId3"/>
    <p:sldId id="257" r:id="rId4"/>
    <p:sldId id="258" r:id="rId5"/>
    <p:sldId id="260" r:id="rId6"/>
    <p:sldId id="261" r:id="rId7"/>
    <p:sldId id="271" r:id="rId8"/>
    <p:sldId id="262" r:id="rId9"/>
    <p:sldId id="270" r:id="rId10"/>
    <p:sldId id="263" r:id="rId11"/>
    <p:sldId id="264" r:id="rId12"/>
    <p:sldId id="265" r:id="rId13"/>
    <p:sldId id="267" r:id="rId14"/>
    <p:sldId id="268" r:id="rId15"/>
    <p:sldId id="269" r:id="rId16"/>
    <p:sldId id="266" r:id="rId17"/>
    <p:sldId id="259" r:id="rId18"/>
  </p:sldIdLst>
  <p:sldSz cx="20104100" cy="11309350"/>
  <p:notesSz cx="20104100" cy="11309350"/>
  <p:embeddedFontLs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Kaushan Script" panose="020B0604020202020204" charset="0"/>
      <p:regular r:id="rId24"/>
    </p:embeddedFont>
    <p:embeddedFont>
      <p:font typeface="Playfair Display" panose="00000500000000000000" pitchFamily="2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BEF58-4AE3-454E-8BC2-96688A57512D}" v="807" dt="2025-06-02T15:47:01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46" y="53"/>
      </p:cViewPr>
      <p:guideLst>
        <p:guide orient="horz" pos="2880"/>
        <p:guide pos="2160"/>
        <p:guide orient="horz"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5BCC4C8-1DA9-6C10-D183-77B08B699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FD2154ED-1D31-478A-0B68-CE638549C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B3651047-F4C2-FF81-7FFC-3F5CC0585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781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04FC6AA-A7BC-E8D8-6DB7-615A1F84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1D16785-40AE-F862-F643-248EA6456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E68C15E1-7436-FD63-9627-685597E2B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333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90A128D-42D5-787A-2F90-0059D638C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AE602897-519D-DE9E-EF51-F7316BB19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93A94D7D-E91A-8E5F-5EA5-2F5CA13D24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4797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74FB3C6-5A33-5D59-A9BF-0A38D143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D26BD02C-0ACA-8084-B8A2-7597274061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6B25C98C-CAAF-2A5C-82E0-8C9FF5C77F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049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BC1A922-A37E-928C-FEDD-F15E684EE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F9F69EFF-E47D-3A6F-50E1-935BFFA3F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DAA34CAF-DE2E-CEB9-7EDE-665CEA461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7031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4C2F518-1DCD-125A-978F-1BFA60D2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87B904E8-CAD1-4F33-A281-593B4E72FB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D99E4E77-8F96-B738-9856-9CC2253CB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6773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83ED00F-D05F-5FBF-5D0B-EDCFC025D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B6BB25F0-E2C8-EE91-5A27-ADA97EF3C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F9214746-7BAD-5F65-DAF8-BAC24B971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35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5C6C7F6-CFBD-F700-E531-6086253D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AF0CCAB0-D570-E306-A92B-21F1020CEA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B0418483-1FA3-275E-1E83-01B6FB3FF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9548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9C70757-CB15-4968-4F65-C8E19479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3499D3A4-6ABF-D475-C820-AA899DEE2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1CA249A9-1B26-7EF8-1E23-1B19CAFB8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36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124ACBA-31BC-0D94-A2E7-EC6C73838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875C36A2-D9FB-6C71-4D42-05EBFEDAC5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2F5C7846-30C2-587D-AE43-3A8D5BFA3D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16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80947D8-8B77-6CD9-C392-84EB4C44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25171FE7-AD3E-F3D9-99BC-8955386A5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4F46130A-5D4D-39B7-6DEB-894EB7623E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1031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2E6E1A5-93B1-FF60-69B5-FA36CD556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6AFCE0A8-52B2-3257-B79F-C5F11F8E72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13CE7538-3CFC-87ED-B435-4052EE34B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813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6835777" y="10517188"/>
            <a:ext cx="643254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1004887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1027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746377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004887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6835777" y="10517188"/>
            <a:ext cx="643254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1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1027" y="407987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46377" y="2613025"/>
            <a:ext cx="14611350" cy="227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835777" y="10517188"/>
            <a:ext cx="6432549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1004887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11296650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0" y="11274425"/>
            <a:ext cx="20075525" cy="0"/>
          </a:xfrm>
          <a:custGeom>
            <a:avLst/>
            <a:gdLst/>
            <a:ahLst/>
            <a:cxnLst/>
            <a:rect l="l" t="t" r="r" b="b"/>
            <a:pathLst>
              <a:path w="20076160" h="120000" extrusionOk="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8575" y="47625"/>
            <a:ext cx="0" cy="1121410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00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23813"/>
            <a:ext cx="201041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20075525" y="11261725"/>
            <a:ext cx="28575" cy="23813"/>
          </a:xfrm>
          <a:custGeom>
            <a:avLst/>
            <a:gdLst/>
            <a:ahLst/>
            <a:cxnLst/>
            <a:rect l="l" t="t" r="r" b="b"/>
            <a:pathLst>
              <a:path w="28575" h="22859" extrusionOk="0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20075525" y="47625"/>
            <a:ext cx="0" cy="1121410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5" cap="flat" cmpd="sng">
            <a:solidFill>
              <a:srgbClr val="E76A8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-65088" y="15875"/>
            <a:ext cx="20234275" cy="11309350"/>
          </a:xfrm>
          <a:prstGeom prst="rect">
            <a:avLst/>
          </a:prstGeom>
          <a:solidFill>
            <a:srgbClr val="DAEEF3">
              <a:alpha val="98039"/>
            </a:srgb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/>
          <p:nvPr/>
        </p:nvSpPr>
        <p:spPr>
          <a:xfrm>
            <a:off x="2508250" y="4249977"/>
            <a:ext cx="18249900" cy="72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>
              <a:buSzPts val="3600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      </a:t>
            </a:r>
            <a:endParaRPr lang="en-US" dirty="0">
              <a:ea typeface="Times New Roman"/>
              <a:sym typeface="Times New Roman"/>
            </a:endParaRPr>
          </a:p>
          <a:p>
            <a:pPr marL="12700" algn="ctr">
              <a:buSzPts val="3600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Hemanth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Raj M V (1BM23CD022)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2700" algn="ctr">
              <a:spcBef>
                <a:spcPts val="720"/>
              </a:spcBef>
              <a:buSzPts val="3600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Kushal KV(1BM23CD030)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dirty="0">
              <a:ea typeface="Times New Roman"/>
            </a:endParaRPr>
          </a:p>
          <a:p>
            <a:pPr marL="12700" algn="ctr">
              <a:spcBef>
                <a:spcPts val="720"/>
              </a:spcBef>
              <a:buSzPts val="3600"/>
            </a:pP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Rohan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R (1BM23CD051)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Lavanya Naik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CSE(Data Science)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BMSCE, Bengaluru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0" y="56776"/>
            <a:ext cx="8645236" cy="6110979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5603875" y="1336675"/>
            <a:ext cx="146050" cy="1476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2508250" y="720725"/>
            <a:ext cx="3810000" cy="123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46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14634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sz="41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4119563" y="1188663"/>
            <a:ext cx="14979650" cy="335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Visualization using Tools AAT</a:t>
            </a:r>
            <a:endParaRPr sz="40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23DS4AEDVZ</a:t>
            </a:r>
            <a:r>
              <a:rPr lang="en-US" sz="4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ts val="4400"/>
            </a:pPr>
            <a:r>
              <a:rPr lang="en-US" sz="4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AQI Analysis of Indian cities</a:t>
            </a:r>
            <a:endParaRPr lang="en-US" sz="4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4474826" y="10517188"/>
            <a:ext cx="4624387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625" y="348456"/>
            <a:ext cx="21526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69092DF-914C-E798-D037-931D0E14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77240BF3-47BA-B0F3-300C-3A11545E71E9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8481BBDC-76CD-E6A0-4D72-4DEA72F0068C}"/>
              </a:ext>
            </a:extLst>
          </p:cNvPr>
          <p:cNvSpPr txBox="1"/>
          <p:nvPr/>
        </p:nvSpPr>
        <p:spPr>
          <a:xfrm>
            <a:off x="5553075" y="281421"/>
            <a:ext cx="8983163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Dashboard</a:t>
            </a:r>
            <a:endParaRPr lang="en-US"/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58973F18-D782-C234-D749-EF0D83178978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69614DD8-2D25-B99D-C545-056DA05A0B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A205E2DD-CFB3-7931-BA3B-DB3510353B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8EC8B9E3-120B-88FE-69EE-C7DA4974BDC7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8640C7B1-99A1-91ED-B467-EBAD64B7B886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AEAA5-5810-B8C3-2A65-4614AA4B17F7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8AA199-096D-2A54-4072-A791C784981D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6F5BE4-7515-606C-00BD-6155D368F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170" y="1530066"/>
            <a:ext cx="14055760" cy="790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9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3FA16387-A782-7570-F51F-A8CAA59E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1900FE11-994C-5C90-8C34-391282AE241A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3EBDCC39-43F0-7EF2-B1CB-129F5D899680}"/>
              </a:ext>
            </a:extLst>
          </p:cNvPr>
          <p:cNvSpPr txBox="1"/>
          <p:nvPr/>
        </p:nvSpPr>
        <p:spPr>
          <a:xfrm>
            <a:off x="5553075" y="281421"/>
            <a:ext cx="8983163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 dirty="0">
                <a:solidFill>
                  <a:srgbClr val="002060"/>
                </a:solidFill>
                <a:latin typeface="Times New Roman"/>
                <a:cs typeface="Times New Roman"/>
              </a:rPr>
              <a:t>Analysis </a:t>
            </a:r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396DE799-C183-A9C4-B061-7864916810AD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35074410-CDA5-BEC5-F73F-EAC4423642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EDFDE14D-1C5B-3613-0ED6-4A6DE255B4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E47BB63C-D11E-3278-3084-283B19B2CDBE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687F1962-BE62-EBF8-394A-FA6F9E9D77F3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369A8-A04F-2711-8F7D-953ACE2F1A0D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68D8B-4CD6-FC70-182E-BF88EDEF2A6E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36C1B-F16B-055C-B52E-6826ADC65BDD}"/>
              </a:ext>
            </a:extLst>
          </p:cNvPr>
          <p:cNvSpPr txBox="1"/>
          <p:nvPr/>
        </p:nvSpPr>
        <p:spPr>
          <a:xfrm>
            <a:off x="804454" y="1595831"/>
            <a:ext cx="18645126" cy="72635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1. Cities with Highest Pollution Burden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Delhi: Average AQI of ~268.92, consistently ranks among the highest polluted cities.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Ahmedabad has the highest AQI (~375.32) among all cities displayed.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Gurugram follows with an average AQI of ~208.33.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Talcher shows exceptionally high values in specific months (e.g., AQI in February: 278.49, March: 204.81), indicating episodic pollution spikes.</a:t>
            </a:r>
          </a:p>
          <a:p>
            <a:endParaRPr lang="en-US" sz="3600" dirty="0"/>
          </a:p>
          <a:p>
            <a:r>
              <a:rPr lang="en-US" sz="3600" b="1" dirty="0"/>
              <a:t>2. Worst Pollutants and Their Contributors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NOx is the most harmful pollutant, with Patna (67.4), Delhi (61.5), and Ahmedabad (53.8) showing the highest average NOx levels.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Seasonal peak for NOx occurs between October and February, possibly due to lower dispersion rates and combustion-based heating sources.</a:t>
            </a:r>
          </a:p>
          <a:p>
            <a:pPr algn="l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79508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9665170-D9E2-F032-8F72-5F36C2D5F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D359D380-DC6C-B77F-89B7-3B64B1996F4F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40290F94-86B7-14B9-D2B7-5A60228CC672}"/>
              </a:ext>
            </a:extLst>
          </p:cNvPr>
          <p:cNvSpPr txBox="1"/>
          <p:nvPr/>
        </p:nvSpPr>
        <p:spPr>
          <a:xfrm>
            <a:off x="5553075" y="281421"/>
            <a:ext cx="8983163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 dirty="0">
                <a:solidFill>
                  <a:srgbClr val="002060"/>
                </a:solidFill>
                <a:latin typeface="Times New Roman"/>
                <a:cs typeface="Times New Roman"/>
              </a:rPr>
              <a:t>Analysis </a:t>
            </a:r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EBBE8DF5-9D81-66AD-F1EF-68F8C1D4A90A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383603B5-1EBB-3A9B-1645-EACDB45878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61A937E2-0EEB-D8B3-8228-F23D67845A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9BE2994F-0DA0-5F42-1142-8C09AC30385A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08BF7DDA-522A-50BE-2770-4E63FABAF8DE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810C7-0B6B-0CAE-4F94-58BCE90B04A0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48A7E1-429C-4136-8057-15EE886B2E29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47BE0-D8F1-62E5-9880-8CAEEAB87D3D}"/>
              </a:ext>
            </a:extLst>
          </p:cNvPr>
          <p:cNvSpPr txBox="1"/>
          <p:nvPr/>
        </p:nvSpPr>
        <p:spPr>
          <a:xfrm>
            <a:off x="804454" y="1595831"/>
            <a:ext cx="18645126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3. PM2.5 and PM10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PM2.5 and PM10 values show a strong linear correlation (confirmed by scatter plot), with cities like Bhopal, Delhi, and Gurugram exhibiting values above 300+ combined levels.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Despite slight decline from 2015 to 2016, both PM values consistently remain above safe limits, indicating persistent air quality challenges.</a:t>
            </a:r>
          </a:p>
          <a:p>
            <a:endParaRPr lang="en-US" sz="3600" dirty="0"/>
          </a:p>
          <a:p>
            <a:r>
              <a:rPr lang="en-US" sz="3600" b="1" dirty="0"/>
              <a:t>4. AQI Bucket Distribution in India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34.36% of AQI readings fall under Moderate, while 35.7% fall under Poor to Very Poor combined, reflecting widespread hazardous exposure.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Only 1.99% of readings qualify as Good, showing that air quality is poor in most urban centers across India.</a:t>
            </a:r>
          </a:p>
        </p:txBody>
      </p:sp>
    </p:spTree>
    <p:extLst>
      <p:ext uri="{BB962C8B-B14F-4D97-AF65-F5344CB8AC3E}">
        <p14:creationId xmlns:p14="http://schemas.microsoft.com/office/powerpoint/2010/main" val="157244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3FCB965B-3C41-AF01-1706-6F351BBF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AA6A210E-8ECB-B499-BEDF-AEA79A26AEF0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63AEBAD3-ABCB-F8D2-400C-8F94246441F8}"/>
              </a:ext>
            </a:extLst>
          </p:cNvPr>
          <p:cNvSpPr txBox="1"/>
          <p:nvPr/>
        </p:nvSpPr>
        <p:spPr>
          <a:xfrm>
            <a:off x="5553075" y="281421"/>
            <a:ext cx="8983163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 dirty="0">
                <a:solidFill>
                  <a:srgbClr val="002060"/>
                </a:solidFill>
                <a:latin typeface="Times New Roman"/>
                <a:cs typeface="Times New Roman"/>
              </a:rPr>
              <a:t>Analysis </a:t>
            </a:r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127D0144-EE2E-D178-7D24-4B0A0ABA84F2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CD09168D-5A1B-55EA-1FA1-13A2FA01E6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B996006D-17B9-A978-735D-568DB73F1C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952809BB-4226-15BC-F863-7E0EFCF2E86E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65DDFF67-F213-94E5-2D13-C9329E13C5E6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471D7-9004-7715-54C8-DC15D941D337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002517-0D38-90E7-054C-3EAE774812FA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92BDB-EE03-F085-43CD-DC64CE73C5B8}"/>
              </a:ext>
            </a:extLst>
          </p:cNvPr>
          <p:cNvSpPr txBox="1"/>
          <p:nvPr/>
        </p:nvSpPr>
        <p:spPr>
          <a:xfrm>
            <a:off x="804454" y="1595831"/>
            <a:ext cx="18645126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5. Geographic &amp; Monthly Patterns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Heatmap reveals Talcher, Patna, and Delhi peak over 300+ AQI in December–February months.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Southern cities like Visakhapatnam, Kochi, and Thiruvananthapuram report relatively lower AQI values (typically under 150), except for seasonal spikes.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Cities with consistent poor AQI occurrences: Delhi, Gurugram, Kolkata, Talcher, </a:t>
            </a:r>
            <a:r>
              <a:rPr lang="en-US" sz="3600" dirty="0" err="1"/>
              <a:t>Brajrajnagar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b="1" dirty="0"/>
              <a:t>6. Pollution Source Indicators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High levels of NO and NO₂ correlate with vehicular and industrial emissions—e.g., Delhi and Patna show top-tier NO levels (&gt;60).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Ozone (O₃) levels spike in cities like Kolkata (~58) and Delhi (~50), likely due to secondary reactions under sunlight from NOx</a:t>
            </a:r>
          </a:p>
        </p:txBody>
      </p:sp>
    </p:spTree>
    <p:extLst>
      <p:ext uri="{BB962C8B-B14F-4D97-AF65-F5344CB8AC3E}">
        <p14:creationId xmlns:p14="http://schemas.microsoft.com/office/powerpoint/2010/main" val="258062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4774C579-FCFB-B547-6A1E-75C95D029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5704366D-5BA0-0419-AF75-30C8973194F6}"/>
              </a:ext>
            </a:extLst>
          </p:cNvPr>
          <p:cNvSpPr/>
          <p:nvPr/>
        </p:nvSpPr>
        <p:spPr>
          <a:xfrm>
            <a:off x="-20205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72043408-2602-A2A7-8C7B-801FBB58CBE0}"/>
              </a:ext>
            </a:extLst>
          </p:cNvPr>
          <p:cNvSpPr txBox="1"/>
          <p:nvPr/>
        </p:nvSpPr>
        <p:spPr>
          <a:xfrm>
            <a:off x="5553075" y="281421"/>
            <a:ext cx="8983163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 dirty="0">
                <a:solidFill>
                  <a:srgbClr val="002060"/>
                </a:solidFill>
                <a:latin typeface="Times New Roman"/>
                <a:cs typeface="Times New Roman"/>
              </a:rPr>
              <a:t>Analysis </a:t>
            </a:r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0E809144-0DED-3349-31CC-A5AC27BEABE3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08123F7A-70D0-AC41-9349-5C23EEE6DB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D7789D42-911A-9BDB-8BB7-F8E766A687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269613B0-619D-063E-ED37-EF7C05AD6709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F3A4CDC5-0AE3-CE28-2EBF-1B5D446C3E1C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EE100-952C-C59B-86D6-67208DFDD22E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0BCBA5-6E6E-911F-61D0-8C9BBCF9A416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C2811-C227-486C-E652-17DB8E023DEB}"/>
              </a:ext>
            </a:extLst>
          </p:cNvPr>
          <p:cNvSpPr txBox="1"/>
          <p:nvPr/>
        </p:nvSpPr>
        <p:spPr>
          <a:xfrm>
            <a:off x="804454" y="1595831"/>
            <a:ext cx="18645126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7. Temporal AQI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Delhi’s AQI reached a high of ~442 in Nov 2015, and again above 400 in Nov 2016, aligning with crop burning seasons.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While Bengaluru and Mumbai maintain better AQI (averages: Bengaluru ~114, Mumbai ~225), occasional upticks still occur in winter.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b="1" dirty="0"/>
              <a:t>8. Interactive Visualizations for Decision-Making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Decomposition tree clearly isolates city-year level AQI contributions, facilitating root-cause understanding.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Treemaps</a:t>
            </a:r>
            <a:r>
              <a:rPr lang="en-US" sz="3600" dirty="0"/>
              <a:t> and boxplots show frequency and severity of pollution, aiding policy planning for high-risk areas.</a:t>
            </a:r>
          </a:p>
        </p:txBody>
      </p:sp>
    </p:spTree>
    <p:extLst>
      <p:ext uri="{BB962C8B-B14F-4D97-AF65-F5344CB8AC3E}">
        <p14:creationId xmlns:p14="http://schemas.microsoft.com/office/powerpoint/2010/main" val="409115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7FE1C6FF-5E39-4514-9C39-2BD6210D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E0396632-0B5C-38EC-2E54-26BE41C5C6DF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D66D34C0-282C-2D21-D790-E32A1BF25210}"/>
              </a:ext>
            </a:extLst>
          </p:cNvPr>
          <p:cNvSpPr txBox="1"/>
          <p:nvPr/>
        </p:nvSpPr>
        <p:spPr>
          <a:xfrm>
            <a:off x="5553075" y="304454"/>
            <a:ext cx="9708568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 dirty="0">
                <a:solidFill>
                  <a:srgbClr val="002060"/>
                </a:solidFill>
                <a:latin typeface="Times New Roman"/>
                <a:cs typeface="Times New Roman"/>
              </a:rPr>
              <a:t>Conclusion and Future Enhancements</a:t>
            </a:r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B92DBAE8-1378-FADB-A297-5EEA91358F3E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D122688A-27A3-9340-1A30-53E3D5C1E6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F03D18ED-F6C3-70CF-E37F-410AD08470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D38DFE53-6765-7273-053F-95AC31451238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58E27E59-3E64-500D-5CAA-43744383658A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FD897-3727-2B6C-6B22-BF3CD4655D82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16108A-7F1D-1C0A-5548-5ACBB1F2E489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15754-8830-3912-65D9-E9E70F495357}"/>
              </a:ext>
            </a:extLst>
          </p:cNvPr>
          <p:cNvSpPr txBox="1"/>
          <p:nvPr/>
        </p:nvSpPr>
        <p:spPr>
          <a:xfrm>
            <a:off x="919574" y="1952654"/>
            <a:ext cx="18541499" cy="8956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Air quality in major Indian cities like Delhi, Ahmedabad, Gurugram, and Talcher remains alarmingly poor, with AQI levels often exceeding 300, especially during winter months.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NOx, PM2.5, and PM10 are the most critical pollutants, showing seasonal peaks and strong correlations with industrial activity and vehicular emissions.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Only about 2% of AQI readings fall under the 'Good' category, while a significant portion lies in the 'Poor' to 'Very Poor' range, indicating a widespread air quality crisis.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interactive visuals made it easier to understand complex data and identify seasonal trends.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• Future Enhancements:</a:t>
            </a:r>
          </a:p>
          <a:p>
            <a:r>
              <a:rPr lang="en-US" sz="3600" dirty="0"/>
              <a:t>  - Integrate real-time data using APIs for up-to-date monitoring.</a:t>
            </a:r>
          </a:p>
          <a:p>
            <a:r>
              <a:rPr lang="en-US" sz="3600" dirty="0"/>
              <a:t>  - Incorporate predictive models to forecast AQI trends and alert high-risk periods.</a:t>
            </a:r>
          </a:p>
          <a:p>
            <a:r>
              <a:rPr lang="en-US" sz="3600" dirty="0"/>
              <a:t>  - Expand analysis to cover post-2017 data for recent insights.</a:t>
            </a:r>
          </a:p>
          <a:p>
            <a:r>
              <a:rPr lang="en-US" sz="3600" dirty="0"/>
              <a:t>  - Add deeper analysis of seasonal and festival-related pollution peaks.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719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894008" y="4686301"/>
            <a:ext cx="12963380" cy="112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002060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6867525" y="358198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1136650" y="1844675"/>
            <a:ext cx="17962563" cy="6900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0" indent="-9144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 ON DATASET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EXPLORED IN POWER BI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914400" algn="just" rtl="0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AutoNum type="arabicPeriod"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&amp; FUTURE ENHANCEMENT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5553075" y="223838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about the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E1FCF-0DE8-7051-9340-FED1061998AC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D0337B-BCD2-67B3-18BE-ECDDCDDE99B1}"/>
              </a:ext>
            </a:extLst>
          </p:cNvPr>
          <p:cNvSpPr>
            <a:spLocks noGrp="1"/>
          </p:cNvSpPr>
          <p:nvPr/>
        </p:nvSpPr>
        <p:spPr>
          <a:xfrm>
            <a:off x="457200" y="1911149"/>
            <a:ext cx="19306429" cy="8936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>
                <a:ea typeface="+mn-lt"/>
                <a:cs typeface="+mn-lt"/>
              </a:rPr>
              <a:t>• Air pollution is a growing concern in Indian cities, driven by traffic, industry, and construction activities.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Poor air quality affects millions, contributing to respiratory issues and other health risks.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This project uses pollution data from 2015–2017 and visualizes it using Microsoft Power BI.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Objectives: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- Identify cities with the worst air quality.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- Analyze key pollutants like PM2.5, NOx, and CO.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- Track AQI changes over time and across regions.</a:t>
            </a:r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Interactive dashboards allow for easy data exploration and help uncover patterns for better environmental awareness.</a:t>
            </a:r>
          </a:p>
          <a:p>
            <a:pPr>
              <a:buNone/>
            </a:pP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72823BF-1883-332B-530C-B09BD4E4C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A61CDD14-198A-0F4D-F12E-DDEF3E4E1D41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F13820B0-0B04-1ADB-E296-3DFEE37E04F3}"/>
              </a:ext>
            </a:extLst>
          </p:cNvPr>
          <p:cNvSpPr txBox="1"/>
          <p:nvPr/>
        </p:nvSpPr>
        <p:spPr>
          <a:xfrm>
            <a:off x="5553075" y="223838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>
              <a:buSzPts val="4800"/>
            </a:pPr>
            <a:r>
              <a:rPr lang="en-US" sz="4800" dirty="0">
                <a:solidFill>
                  <a:srgbClr val="002060"/>
                </a:solidFill>
                <a:latin typeface="Times New Roman"/>
                <a:cs typeface="Times New Roman"/>
              </a:rPr>
              <a:t>Insights on the Dataset</a:t>
            </a:r>
            <a:endParaRPr lang="en-US"/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444A9B55-4B0F-1A33-B101-73B2B36AA1EA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E626723F-AE3A-9D2A-76DA-0DF3462C02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D8A2286A-466B-8C46-6B9A-34B6A7B514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95BD0EB6-1770-E882-8EAC-0B04C7AEFDAD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860A1D8B-F1E4-64F3-ED53-0018F2455128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FAEF1-0571-9A15-C016-5B96CD5CD6EB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6012E0-AF2C-400B-01E3-30F938AED915}"/>
              </a:ext>
            </a:extLst>
          </p:cNvPr>
          <p:cNvSpPr>
            <a:spLocks noGrp="1"/>
          </p:cNvSpPr>
          <p:nvPr/>
        </p:nvSpPr>
        <p:spPr>
          <a:xfrm>
            <a:off x="457200" y="1528197"/>
            <a:ext cx="19306429" cy="914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ea typeface="+mn-lt"/>
                <a:cs typeface="+mn-lt"/>
              </a:rPr>
              <a:t>• The dataset contains air quality data from January 2015 to mid-2017, with over 29,000 records across ~25 Indian cities.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Key columns include: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- Pollutants: PM2.5, PM10, NO, NO2, NOx, CO, O3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- AQI (Air Quality Index) and AQI Bucket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- City and Date for time-based and city-wise analysis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Common cities: Delhi, Ahmedabad, Gurugram, Patna, Talcher, Mumbai, etc.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Some columns have missing values; analysis focuses on well-populated fields.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Average AQI is around 166, with peak PM2.5 and PM10 levels reaching close to 1000 — indicating severe pollution in some regions.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• This dataset forms the basis for all Power BI visualizations and insights.</a:t>
            </a:r>
            <a:endParaRPr lang="en-US" dirty="0">
              <a:cs typeface="Arial"/>
            </a:endParaRPr>
          </a:p>
          <a:p>
            <a:pPr>
              <a:buNone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99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13923AB1-2EA4-4854-D224-9BBBC429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402EF49B-4856-3DDC-6485-3D999F622CD8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A3BEF428-47A3-05FD-4350-38CC4477B30A}"/>
              </a:ext>
            </a:extLst>
          </p:cNvPr>
          <p:cNvSpPr txBox="1"/>
          <p:nvPr/>
        </p:nvSpPr>
        <p:spPr>
          <a:xfrm>
            <a:off x="5553075" y="223838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en-US" sz="4800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Features Explored in Power BI</a:t>
            </a:r>
            <a:endParaRPr lang="en-US" dirty="0"/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96CD5C14-9264-41A8-9B5E-3F7E2D884CE5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B6A88F45-A4F5-7251-2572-231B596EEA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DA8BF6E2-CD2E-C569-6CFB-DF4C20D8D8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49D1818E-442C-209F-636D-CA236AB94D9B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7072A4DD-B28A-34FB-CC67-1EC3C17FB34D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E4DB0-8922-1489-4E90-C06B3EE0D043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551E75-964A-D1AD-0E35-16C3946F3B1D}"/>
              </a:ext>
            </a:extLst>
          </p:cNvPr>
          <p:cNvSpPr>
            <a:spLocks noGrp="1"/>
          </p:cNvSpPr>
          <p:nvPr/>
        </p:nvSpPr>
        <p:spPr>
          <a:xfrm>
            <a:off x="457200" y="1392902"/>
            <a:ext cx="19306429" cy="9673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300" dirty="0">
                <a:ea typeface="+mn-lt"/>
                <a:cs typeface="+mn-lt"/>
              </a:rPr>
              <a:t>• Power BI was used to create interactive and insightful dashboards from raw pollution data.</a:t>
            </a:r>
          </a:p>
          <a:p>
            <a:pPr>
              <a:buNone/>
            </a:pPr>
            <a:r>
              <a:rPr lang="en-US" sz="3400" dirty="0">
                <a:ea typeface="+mn-lt"/>
                <a:cs typeface="+mn-lt"/>
              </a:rPr>
              <a:t>• Key features and visuals used:</a:t>
            </a:r>
            <a:endParaRPr lang="en-US" sz="3400" dirty="0">
              <a:cs typeface="Arial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Line Chart – Shows overall average AQI trend from 2015 onwards.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Area Chart – Compares PM2.5 and PM10 levels over time.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Bar Chart – Displays average AQI by city, highlighting the most polluted ones.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Pie Chart – Illustrates AQI bucket distribution across India.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Stacked Bar Chart – Compares average PM2.5, PM10, and NO by city.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/>
              <a:t>Treemap</a:t>
            </a:r>
            <a:r>
              <a:rPr lang="en-US" dirty="0"/>
              <a:t> – Highlights cities with frequent poor AQI readings.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Map Visual – Plots average AQI geographically across Indian cities.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Scatter Plot – Analyzes correlation between PM2.5 and PM10 across cities.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Line Chart – Tracks NO₂, NOx, and NO levels over time.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Donut Chart – Shows NOx concentration distribution by top contributing cities.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cs typeface="Arial"/>
              </a:rPr>
              <a:t> - </a:t>
            </a:r>
            <a:r>
              <a:rPr lang="en-US" dirty="0"/>
              <a:t>Stacked Area Chart – Displays harmful pollutant levels (CO, NO, NO₂, NOx) by city.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Column Chart – Compares average CO and O₃ levels across cities.</a:t>
            </a:r>
          </a:p>
          <a:p>
            <a:pPr>
              <a:buNone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765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ABBBA2E-FD20-2C35-E588-21822FC7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D4A5C4C1-6764-CA95-6D38-65518AAC21B7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BF264F25-6D75-AF8C-32DF-21EEC2361CF0}"/>
              </a:ext>
            </a:extLst>
          </p:cNvPr>
          <p:cNvSpPr txBox="1"/>
          <p:nvPr/>
        </p:nvSpPr>
        <p:spPr>
          <a:xfrm>
            <a:off x="5553075" y="223838"/>
            <a:ext cx="10134600" cy="75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en-US" sz="4800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Features Explored in Power BI</a:t>
            </a:r>
            <a:endParaRPr lang="en-US" dirty="0"/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41C8AA37-F4C0-589F-4AE1-931B7E65C48B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6B16AC0E-7514-5CC1-D847-6EBAE532C0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379399AC-8D5F-7C99-E5D1-35F28DE59A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DEEDB7DF-30F4-2E65-9851-71696CEB3DD5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B9277DAD-B847-2E1F-157D-CB85244C14CC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3540C-F9B3-20DF-E2BB-940B2AEF6C53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BA807C-4936-E175-4DA7-A253D774B1F7}"/>
              </a:ext>
            </a:extLst>
          </p:cNvPr>
          <p:cNvSpPr>
            <a:spLocks noGrp="1"/>
          </p:cNvSpPr>
          <p:nvPr/>
        </p:nvSpPr>
        <p:spPr>
          <a:xfrm>
            <a:off x="457200" y="1392902"/>
            <a:ext cx="19306429" cy="96739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Line Chart – Compares AQI trends of Delhi, Mumbai, and Bengaluru over time.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Decomposition Tree – Breaks down AQI composition by city and year.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Heatmap – Shows monthly AQI levels across multiple cities using color intensity.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/>
              <a:t>Box Plot – Displays variation in AQI and classification by bucket across cities.</a:t>
            </a:r>
            <a:endParaRPr lang="en-US" dirty="0">
              <a:ea typeface="+mn-lt"/>
              <a:cs typeface="+mn-lt"/>
            </a:endParaRPr>
          </a:p>
          <a:p>
            <a:pPr>
              <a:buNone/>
            </a:pPr>
            <a:endParaRPr lang="en-US" sz="3300" dirty="0">
              <a:ea typeface="+mn-lt"/>
              <a:cs typeface="+mn-lt"/>
            </a:endParaRPr>
          </a:p>
          <a:p>
            <a:pPr>
              <a:buNone/>
            </a:pPr>
            <a:endParaRPr lang="en-US" sz="3300" dirty="0">
              <a:ea typeface="+mn-lt"/>
              <a:cs typeface="+mn-lt"/>
            </a:endParaRPr>
          </a:p>
          <a:p>
            <a:pPr>
              <a:buNone/>
            </a:pPr>
            <a:r>
              <a:rPr lang="en-US" sz="3300" dirty="0">
                <a:ea typeface="+mn-lt"/>
                <a:cs typeface="+mn-lt"/>
              </a:rPr>
              <a:t>• Custom Measures:</a:t>
            </a:r>
            <a:endParaRPr lang="en-US" sz="3300" dirty="0">
              <a:cs typeface="Arial"/>
            </a:endParaRPr>
          </a:p>
          <a:p>
            <a:pPr>
              <a:buNone/>
            </a:pPr>
            <a:r>
              <a:rPr lang="en-US" sz="3300" dirty="0">
                <a:ea typeface="+mn-lt"/>
                <a:cs typeface="+mn-lt"/>
              </a:rPr>
              <a:t>  - Average pollutant levels, AQI trends, and % distribution by AQI Bucket using DAX.</a:t>
            </a:r>
          </a:p>
          <a:p>
            <a:endParaRPr lang="en-US" sz="33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21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328A9B27-495F-2DE6-69DC-AF7A605C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39BC7526-C0CC-7B06-C34C-7E4308CE2A1E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AAB04805-0D0B-2E17-2D0D-5C92EB6E132F}"/>
              </a:ext>
            </a:extLst>
          </p:cNvPr>
          <p:cNvSpPr txBox="1"/>
          <p:nvPr/>
        </p:nvSpPr>
        <p:spPr>
          <a:xfrm>
            <a:off x="5553075" y="281421"/>
            <a:ext cx="8983163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Dashboard</a:t>
            </a:r>
            <a:endParaRPr lang="en-US"/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CD9B78F0-49EF-1669-8549-1BCBE3E93CB4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0EA02597-4A80-2E5D-78F0-51331ADDB5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95D48E4A-D79E-81A2-0040-98FC064564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2A0CFB80-187D-5005-978E-184CDB9D4705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99CF9AB9-A407-8CC0-293B-ED895E07FFBC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2813C-96D9-4E5D-EB03-577E0AB6BA32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523A13-642E-97F4-6A38-07C80B6480A8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B6C47-8F12-607E-7906-14574E864813}"/>
              </a:ext>
            </a:extLst>
          </p:cNvPr>
          <p:cNvSpPr txBox="1"/>
          <p:nvPr/>
        </p:nvSpPr>
        <p:spPr>
          <a:xfrm>
            <a:off x="564813" y="1332959"/>
            <a:ext cx="19022915" cy="9059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36BBBB-7ABA-9383-EDDE-F004FAC8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769" y="1463324"/>
            <a:ext cx="14012976" cy="787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0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229B36CE-7FA8-1CC0-8D2D-AF69F845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6D58F7FC-55F6-F695-219A-4A7430CF2F63}"/>
              </a:ext>
            </a:extLst>
          </p:cNvPr>
          <p:cNvSpPr/>
          <p:nvPr/>
        </p:nvSpPr>
        <p:spPr>
          <a:xfrm>
            <a:off x="-6350" y="-18905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0E9A36DA-348D-CA7F-34E3-07A69F6C65E7}"/>
              </a:ext>
            </a:extLst>
          </p:cNvPr>
          <p:cNvSpPr txBox="1"/>
          <p:nvPr/>
        </p:nvSpPr>
        <p:spPr>
          <a:xfrm>
            <a:off x="5553075" y="281421"/>
            <a:ext cx="8983163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Dashboard</a:t>
            </a:r>
            <a:endParaRPr lang="en-US"/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0C0D8799-6B20-279B-8749-490965712D8E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CE1C08D7-3C1B-71E7-09D7-0E36E3DE12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34567341-3CC5-4FE8-11DC-58A649C08C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DA68E8E3-01E4-75D3-25F4-2572FDF3B403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81E9B655-3D59-0BA3-D426-B68280600583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0DF8F-49E4-8603-21EC-83A85DC3053E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3123AF-5947-1866-2B16-59B91FEA1DFA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141E4-36F6-6B33-C354-F46363B3F1CC}"/>
              </a:ext>
            </a:extLst>
          </p:cNvPr>
          <p:cNvSpPr txBox="1"/>
          <p:nvPr/>
        </p:nvSpPr>
        <p:spPr>
          <a:xfrm>
            <a:off x="564813" y="1332959"/>
            <a:ext cx="19022915" cy="9059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0249DC-9A4E-77CE-E6AA-2166B002A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14" y="1503857"/>
            <a:ext cx="14406010" cy="811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1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D56815D9-52AD-5876-0CD2-C2B13F86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>
            <a:extLst>
              <a:ext uri="{FF2B5EF4-FFF2-40B4-BE49-F238E27FC236}">
                <a16:creationId xmlns:a16="http://schemas.microsoft.com/office/drawing/2014/main" id="{306911EA-2859-8C20-D39A-04B4BF1F0BDD}"/>
              </a:ext>
            </a:extLst>
          </p:cNvPr>
          <p:cNvSpPr/>
          <p:nvPr/>
        </p:nvSpPr>
        <p:spPr>
          <a:xfrm>
            <a:off x="-6350" y="-5050"/>
            <a:ext cx="20110450" cy="11309350"/>
          </a:xfrm>
          <a:prstGeom prst="rect">
            <a:avLst/>
          </a:prstGeom>
          <a:solidFill>
            <a:schemeClr val="lt1">
              <a:alpha val="98039"/>
            </a:schemeClr>
          </a:solidFill>
          <a:ln w="76200" cap="flat" cmpd="sng">
            <a:solidFill>
              <a:srgbClr val="005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12">
            <a:extLst>
              <a:ext uri="{FF2B5EF4-FFF2-40B4-BE49-F238E27FC236}">
                <a16:creationId xmlns:a16="http://schemas.microsoft.com/office/drawing/2014/main" id="{6E9F676F-0066-3301-0D0C-5C48E534B188}"/>
              </a:ext>
            </a:extLst>
          </p:cNvPr>
          <p:cNvSpPr txBox="1"/>
          <p:nvPr/>
        </p:nvSpPr>
        <p:spPr>
          <a:xfrm>
            <a:off x="5553075" y="281421"/>
            <a:ext cx="8983163" cy="75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algn="ctr"/>
            <a:r>
              <a:rPr lang="en-US" sz="480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Dashboard</a:t>
            </a:r>
            <a:endParaRPr lang="en-US"/>
          </a:p>
        </p:txBody>
      </p:sp>
      <p:sp>
        <p:nvSpPr>
          <p:cNvPr id="91" name="Google Shape;91;p12">
            <a:extLst>
              <a:ext uri="{FF2B5EF4-FFF2-40B4-BE49-F238E27FC236}">
                <a16:creationId xmlns:a16="http://schemas.microsoft.com/office/drawing/2014/main" id="{1EDB321F-EFC0-1B9F-EB57-B7E57D7CA503}"/>
              </a:ext>
            </a:extLst>
          </p:cNvPr>
          <p:cNvSpPr/>
          <p:nvPr/>
        </p:nvSpPr>
        <p:spPr>
          <a:xfrm>
            <a:off x="1008063" y="1192213"/>
            <a:ext cx="18527712" cy="0"/>
          </a:xfrm>
          <a:custGeom>
            <a:avLst/>
            <a:gdLst/>
            <a:ahLst/>
            <a:cxnLst/>
            <a:rect l="l" t="t" r="r" b="b"/>
            <a:pathLst>
              <a:path w="18527395" h="120000" extrusionOk="0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0" cap="flat" cmpd="sng">
            <a:solidFill>
              <a:srgbClr val="5E6DB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>
            <a:extLst>
              <a:ext uri="{FF2B5EF4-FFF2-40B4-BE49-F238E27FC236}">
                <a16:creationId xmlns:a16="http://schemas.microsoft.com/office/drawing/2014/main" id="{6FF8709E-1676-0F44-BB53-79B76A869D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2">
            <a:extLst>
              <a:ext uri="{FF2B5EF4-FFF2-40B4-BE49-F238E27FC236}">
                <a16:creationId xmlns:a16="http://schemas.microsoft.com/office/drawing/2014/main" id="{6A4C19F5-A406-2944-6269-13984E8F3B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735" y="326737"/>
            <a:ext cx="662565" cy="8035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>
            <a:extLst>
              <a:ext uri="{FF2B5EF4-FFF2-40B4-BE49-F238E27FC236}">
                <a16:creationId xmlns:a16="http://schemas.microsoft.com/office/drawing/2014/main" id="{FC77C598-3C97-DFD0-62B4-43FE9BE5D83C}"/>
              </a:ext>
            </a:extLst>
          </p:cNvPr>
          <p:cNvSpPr txBox="1"/>
          <p:nvPr/>
        </p:nvSpPr>
        <p:spPr>
          <a:xfrm>
            <a:off x="1136650" y="460496"/>
            <a:ext cx="2628901" cy="59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B.M.S. College of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>
            <a:extLst>
              <a:ext uri="{FF2B5EF4-FFF2-40B4-BE49-F238E27FC236}">
                <a16:creationId xmlns:a16="http://schemas.microsoft.com/office/drawing/2014/main" id="{4EF06C19-13AA-E631-8F8C-6337F2AEB203}"/>
              </a:ext>
            </a:extLst>
          </p:cNvPr>
          <p:cNvSpPr txBox="1"/>
          <p:nvPr/>
        </p:nvSpPr>
        <p:spPr>
          <a:xfrm>
            <a:off x="7079673" y="10492779"/>
            <a:ext cx="1324494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Engineering(Data Science)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52A7B-4B4B-38A1-E4DF-71C5DEB2109B}"/>
              </a:ext>
            </a:extLst>
          </p:cNvPr>
          <p:cNvSpPr txBox="1"/>
          <p:nvPr/>
        </p:nvSpPr>
        <p:spPr>
          <a:xfrm>
            <a:off x="926294" y="1604070"/>
            <a:ext cx="18525880" cy="8788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095046-5A7B-E248-94E5-D6D3569CA2BD}"/>
              </a:ext>
            </a:extLst>
          </p:cNvPr>
          <p:cNvSpPr>
            <a:spLocks noGrp="1"/>
          </p:cNvSpPr>
          <p:nvPr/>
        </p:nvSpPr>
        <p:spPr>
          <a:xfrm>
            <a:off x="457200" y="1266218"/>
            <a:ext cx="19306429" cy="98236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>
              <a:cs typeface="Arial"/>
            </a:endParaRP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8C767D0-3C56-74A4-A663-A89BE986F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843" y="1598157"/>
            <a:ext cx="14194443" cy="797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14826"/>
      </p:ext>
    </p:extLst>
  </p:cSld>
  <p:clrMapOvr>
    <a:masterClrMapping/>
  </p:clrMapOvr>
</p:sld>
</file>

<file path=ppt/theme/theme1.xml><?xml version="1.0" encoding="utf-8"?>
<a:theme xmlns:a="http://schemas.openxmlformats.org/drawingml/2006/main" name="1_RVCE_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1546</Words>
  <Application>Microsoft Office PowerPoint</Application>
  <PresentationFormat>Custom</PresentationFormat>
  <Paragraphs>187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Kaushan Script</vt:lpstr>
      <vt:lpstr>Times New Roman</vt:lpstr>
      <vt:lpstr>Calibri</vt:lpstr>
      <vt:lpstr>Cambria</vt:lpstr>
      <vt:lpstr>Playfair Display</vt:lpstr>
      <vt:lpstr>1_RVCE_2020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Kush</dc:creator>
  <cp:lastModifiedBy>Kushal KV</cp:lastModifiedBy>
  <cp:revision>168</cp:revision>
  <dcterms:modified xsi:type="dcterms:W3CDTF">2025-06-05T16:21:42Z</dcterms:modified>
</cp:coreProperties>
</file>