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66" r:id="rId2"/>
    <p:sldId id="268" r:id="rId3"/>
    <p:sldId id="292" r:id="rId4"/>
    <p:sldId id="280" r:id="rId5"/>
    <p:sldId id="295" r:id="rId6"/>
    <p:sldId id="296" r:id="rId7"/>
    <p:sldId id="281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82" r:id="rId16"/>
    <p:sldId id="293" r:id="rId17"/>
    <p:sldId id="294" r:id="rId18"/>
    <p:sldId id="269" r:id="rId19"/>
  </p:sldIdLst>
  <p:sldSz cx="9144000" cy="6858000" type="screen4x3"/>
  <p:notesSz cx="6858000" cy="9144000"/>
  <p:embeddedFontLst>
    <p:embeddedFont>
      <p:font typeface="Ahellya" panose="020B0600000101010101" charset="0"/>
      <p:regular r:id="rId21"/>
      <p:italic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922"/>
    <a:srgbClr val="FFCC66"/>
    <a:srgbClr val="019096"/>
    <a:srgbClr val="037679"/>
    <a:srgbClr val="01AAB1"/>
    <a:srgbClr val="007042"/>
    <a:srgbClr val="291F09"/>
    <a:srgbClr val="3A2C0C"/>
    <a:srgbClr val="686868"/>
    <a:srgbClr val="4A7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52" y="7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A6137-BEFB-4037-BD3B-D8B6E997FD7D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B73AB-2D8F-4463-A016-4CFFFE25A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34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B73AB-2D8F-4463-A016-4CFFFE25A6C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97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2849-A083-443C-980D-B9A1D458CE60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250512" y="1052736"/>
            <a:ext cx="6606464" cy="2483698"/>
            <a:chOff x="2142000" y="1124744"/>
            <a:chExt cx="4860000" cy="248369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142000" y="11247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142000" y="29249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303748" y="1484784"/>
              <a:ext cx="4536504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6600" dirty="0">
                  <a:solidFill>
                    <a:schemeClr val="bg1"/>
                  </a:solidFill>
                  <a:latin typeface="Bebas Neue" pitchFamily="34" charset="0"/>
                  <a:ea typeface="08서울남산체 B" pitchFamily="18" charset="-127"/>
                </a:rPr>
                <a:t>Database Project</a:t>
              </a:r>
              <a:endParaRPr lang="ko-KR" altLang="en-US" sz="6600" dirty="0">
                <a:solidFill>
                  <a:schemeClr val="bg1"/>
                </a:solidFill>
                <a:latin typeface="Bebas Neue" pitchFamily="34" charset="0"/>
                <a:ea typeface="08서울남산체 B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613113" y="3503777"/>
            <a:ext cx="6012668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alpha val="92000"/>
                  </a:schemeClr>
                </a:solidFill>
                <a:latin typeface="경기천년바탕 Regular" pitchFamily="18" charset="-127"/>
                <a:ea typeface="경기천년바탕 Regular" pitchFamily="18" charset="-127"/>
              </a:rPr>
              <a:t>Team member : </a:t>
            </a:r>
            <a:r>
              <a:rPr lang="en-US" altLang="ko-KR" sz="1600" dirty="0" err="1">
                <a:solidFill>
                  <a:schemeClr val="bg1">
                    <a:alpha val="92000"/>
                  </a:schemeClr>
                </a:solidFill>
                <a:latin typeface="경기천년바탕 Regular" pitchFamily="18" charset="-127"/>
                <a:ea typeface="경기천년바탕 Regular" pitchFamily="18" charset="-127"/>
              </a:rPr>
              <a:t>Heewon</a:t>
            </a:r>
            <a:r>
              <a:rPr lang="en-US" altLang="ko-KR" sz="1600" dirty="0">
                <a:solidFill>
                  <a:schemeClr val="bg1">
                    <a:alpha val="92000"/>
                  </a:schemeClr>
                </a:solidFill>
                <a:latin typeface="경기천년바탕 Regular" pitchFamily="18" charset="-127"/>
                <a:ea typeface="경기천년바탕 Regular" pitchFamily="18" charset="-127"/>
              </a:rPr>
              <a:t> Kim, </a:t>
            </a:r>
            <a:r>
              <a:rPr lang="en-US" altLang="ko-KR" sz="1600" dirty="0" err="1">
                <a:solidFill>
                  <a:schemeClr val="bg1">
                    <a:alpha val="92000"/>
                  </a:schemeClr>
                </a:solidFill>
                <a:latin typeface="경기천년바탕 Regular" pitchFamily="18" charset="-127"/>
                <a:ea typeface="경기천년바탕 Regular" pitchFamily="18" charset="-127"/>
              </a:rPr>
              <a:t>Seonggi</a:t>
            </a:r>
            <a:r>
              <a:rPr lang="en-US" altLang="ko-KR" sz="1600" dirty="0">
                <a:solidFill>
                  <a:schemeClr val="bg1">
                    <a:alpha val="92000"/>
                  </a:schemeClr>
                </a:solidFill>
                <a:latin typeface="경기천년바탕 Regular" pitchFamily="18" charset="-127"/>
                <a:ea typeface="경기천년바탕 Regular" pitchFamily="18" charset="-127"/>
              </a:rPr>
              <a:t> Kim, </a:t>
            </a:r>
            <a:r>
              <a:rPr lang="en-US" altLang="ko-KR" sz="1600" dirty="0" err="1">
                <a:solidFill>
                  <a:schemeClr val="bg1">
                    <a:alpha val="92000"/>
                  </a:schemeClr>
                </a:solidFill>
                <a:latin typeface="경기천년바탕 Regular" pitchFamily="18" charset="-127"/>
                <a:ea typeface="경기천년바탕 Regular" pitchFamily="18" charset="-127"/>
              </a:rPr>
              <a:t>Seongbin</a:t>
            </a:r>
            <a:r>
              <a:rPr lang="en-US" altLang="ko-KR" sz="1600" dirty="0">
                <a:solidFill>
                  <a:schemeClr val="bg1">
                    <a:alpha val="92000"/>
                  </a:schemeClr>
                </a:solidFill>
                <a:latin typeface="경기천년바탕 Regular" pitchFamily="18" charset="-127"/>
                <a:ea typeface="경기천년바탕 Regular" pitchFamily="18" charset="-127"/>
              </a:rPr>
              <a:t> Hong</a:t>
            </a:r>
            <a:endParaRPr lang="ko-KR" altLang="en-US" sz="1600" dirty="0">
              <a:solidFill>
                <a:schemeClr val="bg1">
                  <a:alpha val="92000"/>
                </a:schemeClr>
              </a:solidFill>
              <a:latin typeface="경기천년바탕 Regular" pitchFamily="18" charset="-127"/>
              <a:ea typeface="경기천년바탕 Regular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3848" y="5991671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Team3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Bebas Neue" pitchFamily="34" charset="0"/>
              <a:ea typeface="08서울남산체 B" pitchFamily="18" charset="-127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3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1520" y="863914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2. 4 </a:t>
            </a:r>
            <a:r>
              <a:rPr lang="en-US" altLang="ko-KR" sz="2400" dirty="0">
                <a:solidFill>
                  <a:schemeClr val="bg1"/>
                </a:solidFill>
                <a:latin typeface="Ahellya" panose="020B0600000101010101" charset="0"/>
              </a:rPr>
              <a:t>Functionalities</a:t>
            </a:r>
            <a:endParaRPr lang="ko-KR" altLang="en-US" sz="2400" dirty="0">
              <a:solidFill>
                <a:schemeClr val="bg1"/>
              </a:solidFill>
              <a:latin typeface="Ahellya" panose="020B0600000101010101" charset="0"/>
              <a:ea typeface="-윤고딕33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Team3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Bebas Neue" pitchFamily="34" charset="0"/>
              <a:ea typeface="08서울남산체 B" pitchFamily="18" charset="-127"/>
              <a:cs typeface="Ebrima" pitchFamily="2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504" y="116632"/>
            <a:ext cx="8784008" cy="369332"/>
            <a:chOff x="107504" y="116632"/>
            <a:chExt cx="8784008" cy="36933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79512" y="476672"/>
              <a:ext cx="871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7504" y="116632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Bebas Neue" pitchFamily="34" charset="0"/>
                  <a:ea typeface="-윤고딕330" pitchFamily="18" charset="-127"/>
                </a:rPr>
                <a:t>2. Project Description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  <a:ea typeface="-윤고딕330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F2AD6D9-2DC4-4293-AB7E-AC371445E372}"/>
              </a:ext>
            </a:extLst>
          </p:cNvPr>
          <p:cNvSpPr txBox="1"/>
          <p:nvPr/>
        </p:nvSpPr>
        <p:spPr>
          <a:xfrm>
            <a:off x="395536" y="1628800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4) Manager-Related Function</a:t>
            </a:r>
            <a:endParaRPr lang="ko-KR" altLang="en-US" sz="24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0CB72E-3C1F-4208-85FD-2AF6461500D6}"/>
              </a:ext>
            </a:extLst>
          </p:cNvPr>
          <p:cNvSpPr txBox="1"/>
          <p:nvPr/>
        </p:nvSpPr>
        <p:spPr>
          <a:xfrm>
            <a:off x="647564" y="2328845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Register For New Vehicle Sale</a:t>
            </a:r>
            <a:endParaRPr lang="ko-KR" altLang="en-US" sz="20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700F741-BCD4-447D-BEA5-024114DE33E0}"/>
              </a:ext>
            </a:extLst>
          </p:cNvPr>
          <p:cNvSpPr/>
          <p:nvPr/>
        </p:nvSpPr>
        <p:spPr>
          <a:xfrm>
            <a:off x="611560" y="2492896"/>
            <a:ext cx="72008" cy="72008"/>
          </a:xfrm>
          <a:prstGeom prst="ellipse">
            <a:avLst/>
          </a:prstGeom>
          <a:solidFill>
            <a:srgbClr val="FFCC66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B9CFC0-444B-4C96-8495-71FD61DCBC94}"/>
              </a:ext>
            </a:extLst>
          </p:cNvPr>
          <p:cNvSpPr txBox="1"/>
          <p:nvPr/>
        </p:nvSpPr>
        <p:spPr>
          <a:xfrm>
            <a:off x="647564" y="3203738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Revise Registered Vehicle Information</a:t>
            </a:r>
            <a:endParaRPr lang="ko-KR" altLang="en-US" sz="20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EB6FBAC-4370-48FA-9D22-F0E4F116BEFC}"/>
              </a:ext>
            </a:extLst>
          </p:cNvPr>
          <p:cNvSpPr/>
          <p:nvPr/>
        </p:nvSpPr>
        <p:spPr>
          <a:xfrm>
            <a:off x="611560" y="3367789"/>
            <a:ext cx="72008" cy="72008"/>
          </a:xfrm>
          <a:prstGeom prst="ellipse">
            <a:avLst/>
          </a:prstGeom>
          <a:solidFill>
            <a:srgbClr val="FFCC66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71E234-5931-4C4E-A1BB-EE825E673603}"/>
              </a:ext>
            </a:extLst>
          </p:cNvPr>
          <p:cNvSpPr txBox="1"/>
          <p:nvPr/>
        </p:nvSpPr>
        <p:spPr>
          <a:xfrm>
            <a:off x="647564" y="4129046"/>
            <a:ext cx="723680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Revise Registered Vehicle Disclosure / Closure</a:t>
            </a:r>
            <a:endParaRPr lang="ko-KR" altLang="en-US" sz="20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149A082-6B30-41E1-A13E-6D74C2C93331}"/>
              </a:ext>
            </a:extLst>
          </p:cNvPr>
          <p:cNvSpPr/>
          <p:nvPr/>
        </p:nvSpPr>
        <p:spPr>
          <a:xfrm>
            <a:off x="611560" y="4293097"/>
            <a:ext cx="72008" cy="72008"/>
          </a:xfrm>
          <a:prstGeom prst="ellipse">
            <a:avLst/>
          </a:prstGeom>
          <a:solidFill>
            <a:srgbClr val="FFCC66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66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0" grpId="0"/>
      <p:bldP spid="17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1520" y="863914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2. 3 </a:t>
            </a:r>
            <a:r>
              <a:rPr lang="en-US" altLang="ko-KR" sz="2400" dirty="0">
                <a:solidFill>
                  <a:schemeClr val="bg1"/>
                </a:solidFill>
                <a:latin typeface="Ahellya" panose="020B0600000101010101" charset="0"/>
              </a:rPr>
              <a:t>UI Design</a:t>
            </a:r>
            <a:endParaRPr lang="ko-KR" altLang="en-US" sz="2400" dirty="0">
              <a:solidFill>
                <a:schemeClr val="bg1"/>
              </a:solidFill>
              <a:latin typeface="Ahellya" panose="020B0600000101010101" charset="0"/>
              <a:ea typeface="-윤고딕33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Team3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Bebas Neue" pitchFamily="34" charset="0"/>
              <a:ea typeface="08서울남산체 B" pitchFamily="18" charset="-127"/>
              <a:cs typeface="Ebrima" pitchFamily="2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504" y="116632"/>
            <a:ext cx="8784008" cy="369332"/>
            <a:chOff x="107504" y="116632"/>
            <a:chExt cx="8784008" cy="36933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79512" y="476672"/>
              <a:ext cx="871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7504" y="116632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Bebas Neue" pitchFamily="34" charset="0"/>
                  <a:ea typeface="-윤고딕330" pitchFamily="18" charset="-127"/>
                </a:rPr>
                <a:t>2. Project Description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  <a:ea typeface="-윤고딕330" pitchFamily="18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A71E234-5931-4C4E-A1BB-EE825E673603}"/>
              </a:ext>
            </a:extLst>
          </p:cNvPr>
          <p:cNvSpPr txBox="1"/>
          <p:nvPr/>
        </p:nvSpPr>
        <p:spPr>
          <a:xfrm>
            <a:off x="883114" y="5616065"/>
            <a:ext cx="723680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Simple And Luxurious </a:t>
            </a:r>
            <a:r>
              <a:rPr lang="en-US" altLang="ko-KR" sz="2400" dirty="0" err="1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Desgin</a:t>
            </a:r>
            <a:endParaRPr lang="ko-KR" altLang="en-US" sz="24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3F3B52-D5AC-437B-B9F8-B4C894C66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884816"/>
            <a:ext cx="3635896" cy="27573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9284BBE-F263-4953-8D54-37BF0554E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884812"/>
            <a:ext cx="3693238" cy="27232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C6911AB-C6FC-453A-BD1E-2D462E5FE385}"/>
              </a:ext>
            </a:extLst>
          </p:cNvPr>
          <p:cNvSpPr txBox="1"/>
          <p:nvPr/>
        </p:nvSpPr>
        <p:spPr>
          <a:xfrm>
            <a:off x="1619672" y="474685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Main Page</a:t>
            </a:r>
            <a:endParaRPr lang="ko-KR" altLang="en-US" sz="14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13E62-4751-48DF-9107-7173BE5194F9}"/>
              </a:ext>
            </a:extLst>
          </p:cNvPr>
          <p:cNvSpPr txBox="1"/>
          <p:nvPr/>
        </p:nvSpPr>
        <p:spPr>
          <a:xfrm>
            <a:off x="6156178" y="476715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Login Page</a:t>
            </a:r>
            <a:endParaRPr lang="ko-KR" altLang="en-US" sz="14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42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1520" y="863914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2. 4 </a:t>
            </a:r>
            <a:r>
              <a:rPr lang="en-US" altLang="ko-KR" sz="2400" dirty="0">
                <a:solidFill>
                  <a:schemeClr val="bg1"/>
                </a:solidFill>
                <a:latin typeface="Ahellya" panose="020B0600000101010101" charset="0"/>
              </a:rPr>
              <a:t>Concurrency Control</a:t>
            </a:r>
            <a:endParaRPr lang="ko-KR" altLang="en-US" sz="2400" dirty="0">
              <a:solidFill>
                <a:schemeClr val="bg1"/>
              </a:solidFill>
              <a:latin typeface="Ahellya" panose="020B0600000101010101" charset="0"/>
              <a:ea typeface="-윤고딕33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Team3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Bebas Neue" pitchFamily="34" charset="0"/>
              <a:ea typeface="08서울남산체 B" pitchFamily="18" charset="-127"/>
              <a:cs typeface="Ebrima" pitchFamily="2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504" y="116632"/>
            <a:ext cx="8784008" cy="369332"/>
            <a:chOff x="107504" y="116632"/>
            <a:chExt cx="8784008" cy="36933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79512" y="476672"/>
              <a:ext cx="871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7504" y="116632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Bebas Neue" pitchFamily="34" charset="0"/>
                  <a:ea typeface="-윤고딕330" pitchFamily="18" charset="-127"/>
                </a:rPr>
                <a:t>2. Project Description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  <a:ea typeface="-윤고딕330" pitchFamily="18" charset="-127"/>
              </a:endParaRPr>
            </a:p>
          </p:txBody>
        </p:sp>
      </p:grpSp>
      <p:pic>
        <p:nvPicPr>
          <p:cNvPr id="1026" name="Picture 2" descr="Avatar free icon">
            <a:extLst>
              <a:ext uri="{FF2B5EF4-FFF2-40B4-BE49-F238E27FC236}">
                <a16:creationId xmlns:a16="http://schemas.microsoft.com/office/drawing/2014/main" id="{9BB70A69-0332-496F-835A-FB7464C9E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12820"/>
            <a:ext cx="1666344" cy="16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Avatar free icon">
            <a:extLst>
              <a:ext uri="{FF2B5EF4-FFF2-40B4-BE49-F238E27FC236}">
                <a16:creationId xmlns:a16="http://schemas.microsoft.com/office/drawing/2014/main" id="{14B9A191-EDB6-4360-B6F6-EB66A61EF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28" y="1703529"/>
            <a:ext cx="1666344" cy="16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Avatar free icon">
            <a:extLst>
              <a:ext uri="{FF2B5EF4-FFF2-40B4-BE49-F238E27FC236}">
                <a16:creationId xmlns:a16="http://schemas.microsoft.com/office/drawing/2014/main" id="{D23C7448-FB70-4980-8AF9-2CF8E616F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124" y="1703529"/>
            <a:ext cx="1666344" cy="16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 free icon">
            <a:extLst>
              <a:ext uri="{FF2B5EF4-FFF2-40B4-BE49-F238E27FC236}">
                <a16:creationId xmlns:a16="http://schemas.microsoft.com/office/drawing/2014/main" id="{94250DE0-ADD4-4685-AC3A-B9B964824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463879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Diagonal arrow free icon">
            <a:extLst>
              <a:ext uri="{FF2B5EF4-FFF2-40B4-BE49-F238E27FC236}">
                <a16:creationId xmlns:a16="http://schemas.microsoft.com/office/drawing/2014/main" id="{9713380A-7234-4B1E-B78F-AC5B6BC30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847" y="3613044"/>
            <a:ext cx="1400132" cy="140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Diagonal arrow free icon">
            <a:extLst>
              <a:ext uri="{FF2B5EF4-FFF2-40B4-BE49-F238E27FC236}">
                <a16:creationId xmlns:a16="http://schemas.microsoft.com/office/drawing/2014/main" id="{1F8B939F-6F3C-44A6-BCC3-C982551F9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35767">
            <a:off x="5642189" y="3580410"/>
            <a:ext cx="1400132" cy="140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Diagonal arrow free icon">
            <a:extLst>
              <a:ext uri="{FF2B5EF4-FFF2-40B4-BE49-F238E27FC236}">
                <a16:creationId xmlns:a16="http://schemas.microsoft.com/office/drawing/2014/main" id="{0C99650D-6A1B-499C-AD57-086DE12AA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89961">
            <a:off x="4021280" y="3648117"/>
            <a:ext cx="1101441" cy="110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D75469-AE40-4944-A8B1-22985713F10D}"/>
              </a:ext>
            </a:extLst>
          </p:cNvPr>
          <p:cNvSpPr txBox="1"/>
          <p:nvPr/>
        </p:nvSpPr>
        <p:spPr>
          <a:xfrm>
            <a:off x="2119905" y="423304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hellya" panose="020B0600000101010101" charset="0"/>
              </a:rPr>
              <a:t>1st</a:t>
            </a:r>
            <a:endParaRPr lang="ko-KR" altLang="en-US" sz="2400" dirty="0">
              <a:solidFill>
                <a:schemeClr val="bg1"/>
              </a:solidFill>
              <a:latin typeface="Ahellya" panose="020B0600000101010101" charset="0"/>
            </a:endParaRPr>
          </a:p>
        </p:txBody>
      </p:sp>
      <p:sp>
        <p:nvSpPr>
          <p:cNvPr id="4" name="빼기 기호 3">
            <a:extLst>
              <a:ext uri="{FF2B5EF4-FFF2-40B4-BE49-F238E27FC236}">
                <a16:creationId xmlns:a16="http://schemas.microsoft.com/office/drawing/2014/main" id="{FC1BD2AA-CEE7-450B-917C-EAD04AAA4108}"/>
              </a:ext>
            </a:extLst>
          </p:cNvPr>
          <p:cNvSpPr/>
          <p:nvPr/>
        </p:nvSpPr>
        <p:spPr>
          <a:xfrm rot="2599739">
            <a:off x="5868062" y="3888366"/>
            <a:ext cx="1152128" cy="617281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빼기 기호 24">
            <a:extLst>
              <a:ext uri="{FF2B5EF4-FFF2-40B4-BE49-F238E27FC236}">
                <a16:creationId xmlns:a16="http://schemas.microsoft.com/office/drawing/2014/main" id="{04A8362A-FC87-424B-8035-5A3FEEAB658A}"/>
              </a:ext>
            </a:extLst>
          </p:cNvPr>
          <p:cNvSpPr/>
          <p:nvPr/>
        </p:nvSpPr>
        <p:spPr>
          <a:xfrm>
            <a:off x="4004872" y="3747316"/>
            <a:ext cx="1152128" cy="617281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77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1520" y="863914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2. 5 </a:t>
            </a:r>
            <a:r>
              <a:rPr lang="en-US" altLang="ko-KR" sz="2400" dirty="0">
                <a:solidFill>
                  <a:schemeClr val="bg1"/>
                </a:solidFill>
                <a:latin typeface="Ahellya" panose="020B0600000101010101" charset="0"/>
              </a:rPr>
              <a:t>Recommendation Service</a:t>
            </a:r>
            <a:endParaRPr lang="ko-KR" altLang="en-US" sz="2400" dirty="0">
              <a:solidFill>
                <a:schemeClr val="bg1"/>
              </a:solidFill>
              <a:latin typeface="Ahellya" panose="020B0600000101010101" charset="0"/>
              <a:ea typeface="-윤고딕33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Team3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Bebas Neue" pitchFamily="34" charset="0"/>
              <a:ea typeface="08서울남산체 B" pitchFamily="18" charset="-127"/>
              <a:cs typeface="Ebrima" pitchFamily="2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504" y="116632"/>
            <a:ext cx="8784008" cy="369332"/>
            <a:chOff x="107504" y="116632"/>
            <a:chExt cx="8784008" cy="36933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79512" y="476672"/>
              <a:ext cx="871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7504" y="116632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Bebas Neue" pitchFamily="34" charset="0"/>
                  <a:ea typeface="-윤고딕330" pitchFamily="18" charset="-127"/>
                </a:rPr>
                <a:t>2. Project Description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  <a:ea typeface="-윤고딕330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20CB72E-3C1F-4208-85FD-2AF6461500D6}"/>
              </a:ext>
            </a:extLst>
          </p:cNvPr>
          <p:cNvSpPr txBox="1"/>
          <p:nvPr/>
        </p:nvSpPr>
        <p:spPr>
          <a:xfrm>
            <a:off x="647564" y="2328845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aaa</a:t>
            </a:r>
            <a:endParaRPr lang="ko-KR" altLang="en-US" sz="20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700F741-BCD4-447D-BEA5-024114DE33E0}"/>
              </a:ext>
            </a:extLst>
          </p:cNvPr>
          <p:cNvSpPr/>
          <p:nvPr/>
        </p:nvSpPr>
        <p:spPr>
          <a:xfrm>
            <a:off x="611560" y="2492896"/>
            <a:ext cx="72008" cy="72008"/>
          </a:xfrm>
          <a:prstGeom prst="ellipse">
            <a:avLst/>
          </a:prstGeom>
          <a:solidFill>
            <a:srgbClr val="FFCC66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B9CFC0-444B-4C96-8495-71FD61DCBC94}"/>
              </a:ext>
            </a:extLst>
          </p:cNvPr>
          <p:cNvSpPr txBox="1"/>
          <p:nvPr/>
        </p:nvSpPr>
        <p:spPr>
          <a:xfrm>
            <a:off x="557990" y="3678521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aa</a:t>
            </a:r>
            <a:endParaRPr lang="ko-KR" altLang="en-US" sz="20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EB6FBAC-4370-48FA-9D22-F0E4F116BEFC}"/>
              </a:ext>
            </a:extLst>
          </p:cNvPr>
          <p:cNvSpPr/>
          <p:nvPr/>
        </p:nvSpPr>
        <p:spPr>
          <a:xfrm>
            <a:off x="611560" y="3367789"/>
            <a:ext cx="72008" cy="72008"/>
          </a:xfrm>
          <a:prstGeom prst="ellipse">
            <a:avLst/>
          </a:prstGeom>
          <a:solidFill>
            <a:srgbClr val="FFCC66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71E234-5931-4C4E-A1BB-EE825E673603}"/>
              </a:ext>
            </a:extLst>
          </p:cNvPr>
          <p:cNvSpPr txBox="1"/>
          <p:nvPr/>
        </p:nvSpPr>
        <p:spPr>
          <a:xfrm>
            <a:off x="525942" y="4129046"/>
            <a:ext cx="723680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aaa</a:t>
            </a:r>
            <a:endParaRPr lang="ko-KR" altLang="en-US" sz="20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149A082-6B30-41E1-A13E-6D74C2C93331}"/>
              </a:ext>
            </a:extLst>
          </p:cNvPr>
          <p:cNvSpPr/>
          <p:nvPr/>
        </p:nvSpPr>
        <p:spPr>
          <a:xfrm>
            <a:off x="611560" y="4293097"/>
            <a:ext cx="72008" cy="72008"/>
          </a:xfrm>
          <a:prstGeom prst="ellipse">
            <a:avLst/>
          </a:prstGeom>
          <a:solidFill>
            <a:srgbClr val="FFCC66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1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17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1520" y="863914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2. 6 </a:t>
            </a:r>
            <a:r>
              <a:rPr lang="en-US" altLang="ko-KR" sz="2400" dirty="0">
                <a:solidFill>
                  <a:schemeClr val="bg1"/>
                </a:solidFill>
                <a:latin typeface="Ahellya" panose="020B0600000101010101" charset="0"/>
              </a:rPr>
              <a:t>Summary Of Project Code</a:t>
            </a:r>
            <a:endParaRPr lang="ko-KR" altLang="en-US" sz="2400" dirty="0">
              <a:solidFill>
                <a:schemeClr val="bg1"/>
              </a:solidFill>
              <a:latin typeface="Ahellya" panose="020B0600000101010101" charset="0"/>
              <a:ea typeface="-윤고딕33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Team3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Bebas Neue" pitchFamily="34" charset="0"/>
              <a:ea typeface="08서울남산체 B" pitchFamily="18" charset="-127"/>
              <a:cs typeface="Ebrima" pitchFamily="2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504" y="116632"/>
            <a:ext cx="8784008" cy="369332"/>
            <a:chOff x="107504" y="116632"/>
            <a:chExt cx="8784008" cy="36933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79512" y="476672"/>
              <a:ext cx="871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7504" y="116632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Bebas Neue" pitchFamily="34" charset="0"/>
                  <a:ea typeface="-윤고딕330" pitchFamily="18" charset="-127"/>
                </a:rPr>
                <a:t>2. Project Description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  <a:ea typeface="-윤고딕330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20CB72E-3C1F-4208-85FD-2AF6461500D6}"/>
              </a:ext>
            </a:extLst>
          </p:cNvPr>
          <p:cNvSpPr txBox="1"/>
          <p:nvPr/>
        </p:nvSpPr>
        <p:spPr>
          <a:xfrm>
            <a:off x="647564" y="1814773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Total line of code :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700F741-BCD4-447D-BEA5-024114DE33E0}"/>
              </a:ext>
            </a:extLst>
          </p:cNvPr>
          <p:cNvSpPr/>
          <p:nvPr/>
        </p:nvSpPr>
        <p:spPr>
          <a:xfrm>
            <a:off x="611560" y="2014828"/>
            <a:ext cx="72008" cy="72008"/>
          </a:xfrm>
          <a:prstGeom prst="ellipse">
            <a:avLst/>
          </a:prstGeom>
          <a:solidFill>
            <a:srgbClr val="FFCC66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B24FD6-407C-41F5-9AAF-C2EAB54AED1F}"/>
              </a:ext>
            </a:extLst>
          </p:cNvPr>
          <p:cNvSpPr txBox="1"/>
          <p:nvPr/>
        </p:nvSpPr>
        <p:spPr>
          <a:xfrm>
            <a:off x="647564" y="2414938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OS :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DB3CC22-29E2-4F79-A26F-953032CFD2BD}"/>
              </a:ext>
            </a:extLst>
          </p:cNvPr>
          <p:cNvSpPr/>
          <p:nvPr/>
        </p:nvSpPr>
        <p:spPr>
          <a:xfrm>
            <a:off x="611560" y="2614993"/>
            <a:ext cx="72008" cy="72008"/>
          </a:xfrm>
          <a:prstGeom prst="ellipse">
            <a:avLst/>
          </a:prstGeom>
          <a:solidFill>
            <a:srgbClr val="FFCC66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3F7B3D-16D1-405B-AEBE-EE54102C078F}"/>
              </a:ext>
            </a:extLst>
          </p:cNvPr>
          <p:cNvSpPr txBox="1"/>
          <p:nvPr/>
        </p:nvSpPr>
        <p:spPr>
          <a:xfrm>
            <a:off x="647564" y="3045324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DBMS :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AF50887-2AF9-48A6-BF65-9B8B8B33E87A}"/>
              </a:ext>
            </a:extLst>
          </p:cNvPr>
          <p:cNvSpPr/>
          <p:nvPr/>
        </p:nvSpPr>
        <p:spPr>
          <a:xfrm>
            <a:off x="611560" y="3245379"/>
            <a:ext cx="72008" cy="72008"/>
          </a:xfrm>
          <a:prstGeom prst="ellipse">
            <a:avLst/>
          </a:prstGeom>
          <a:solidFill>
            <a:srgbClr val="FFCC66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1CE4D8-255B-4422-889C-C532D8DCF7CC}"/>
              </a:ext>
            </a:extLst>
          </p:cNvPr>
          <p:cNvSpPr txBox="1"/>
          <p:nvPr/>
        </p:nvSpPr>
        <p:spPr>
          <a:xfrm>
            <a:off x="647564" y="3670779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Language :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ED5A259-4E59-4294-A6CF-4070FF82B096}"/>
              </a:ext>
            </a:extLst>
          </p:cNvPr>
          <p:cNvSpPr/>
          <p:nvPr/>
        </p:nvSpPr>
        <p:spPr>
          <a:xfrm>
            <a:off x="611560" y="3870834"/>
            <a:ext cx="72008" cy="72008"/>
          </a:xfrm>
          <a:prstGeom prst="ellipse">
            <a:avLst/>
          </a:prstGeom>
          <a:solidFill>
            <a:srgbClr val="FFCC66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CA990A-6D02-4606-85C9-52DEFB312663}"/>
              </a:ext>
            </a:extLst>
          </p:cNvPr>
          <p:cNvSpPr txBox="1"/>
          <p:nvPr/>
        </p:nvSpPr>
        <p:spPr>
          <a:xfrm>
            <a:off x="647564" y="4270944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IDE :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631B5E9-DCFF-44E4-9E8D-4A4B2882CC0A}"/>
              </a:ext>
            </a:extLst>
          </p:cNvPr>
          <p:cNvSpPr/>
          <p:nvPr/>
        </p:nvSpPr>
        <p:spPr>
          <a:xfrm>
            <a:off x="611560" y="4470999"/>
            <a:ext cx="72008" cy="72008"/>
          </a:xfrm>
          <a:prstGeom prst="ellipse">
            <a:avLst/>
          </a:prstGeom>
          <a:solidFill>
            <a:srgbClr val="FFCC66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26BDD1-A936-4A15-BF24-11A78135400B}"/>
              </a:ext>
            </a:extLst>
          </p:cNvPr>
          <p:cNvSpPr txBox="1"/>
          <p:nvPr/>
        </p:nvSpPr>
        <p:spPr>
          <a:xfrm>
            <a:off x="647564" y="4915979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Github</a:t>
            </a:r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 URL :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5EBE8FB-0DBB-4614-ADC9-42283F1F3F73}"/>
              </a:ext>
            </a:extLst>
          </p:cNvPr>
          <p:cNvSpPr/>
          <p:nvPr/>
        </p:nvSpPr>
        <p:spPr>
          <a:xfrm>
            <a:off x="611560" y="5116034"/>
            <a:ext cx="72008" cy="72008"/>
          </a:xfrm>
          <a:prstGeom prst="ellipse">
            <a:avLst/>
          </a:prstGeom>
          <a:solidFill>
            <a:srgbClr val="FFCC66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13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16" grpId="0"/>
      <p:bldP spid="22" grpId="0"/>
      <p:bldP spid="24" grpId="0"/>
      <p:bldP spid="32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1520" y="863914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3. Demo Video</a:t>
            </a:r>
            <a:endParaRPr lang="ko-KR" altLang="en-US" sz="2400" dirty="0">
              <a:solidFill>
                <a:schemeClr val="bg1"/>
              </a:solidFill>
              <a:latin typeface="Ahellya" panose="020B0600000101010101" charset="0"/>
              <a:ea typeface="-윤고딕33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Team3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Bebas Neue" pitchFamily="34" charset="0"/>
              <a:ea typeface="08서울남산체 B" pitchFamily="18" charset="-127"/>
              <a:cs typeface="Ebrima" pitchFamily="2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504" y="116632"/>
            <a:ext cx="8784008" cy="369332"/>
            <a:chOff x="107504" y="116632"/>
            <a:chExt cx="8784008" cy="36933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79512" y="476672"/>
              <a:ext cx="871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7504" y="116632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Bebas Neue" pitchFamily="34" charset="0"/>
                  <a:ea typeface="-윤고딕330" pitchFamily="18" charset="-127"/>
                </a:rPr>
                <a:t>3. Project Description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  <a:ea typeface="-윤고딕330" pitchFamily="18" charset="-127"/>
              </a:endParaRPr>
            </a:p>
          </p:txBody>
        </p:sp>
      </p:grpSp>
      <p:pic>
        <p:nvPicPr>
          <p:cNvPr id="2054" name="Picture 6" descr="Youtube free icon">
            <a:extLst>
              <a:ext uri="{FF2B5EF4-FFF2-40B4-BE49-F238E27FC236}">
                <a16:creationId xmlns:a16="http://schemas.microsoft.com/office/drawing/2014/main" id="{70C8B5D5-8FE5-420C-B417-206DC4721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672" y="1556792"/>
            <a:ext cx="4742656" cy="474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99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1520" y="863914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4. Lessons</a:t>
            </a:r>
            <a:endParaRPr lang="ko-KR" altLang="en-US" sz="2400" dirty="0">
              <a:solidFill>
                <a:schemeClr val="bg1"/>
              </a:solidFill>
              <a:latin typeface="Ahellya" panose="020B0600000101010101" charset="0"/>
              <a:ea typeface="-윤고딕33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Team3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Bebas Neue" pitchFamily="34" charset="0"/>
              <a:ea typeface="08서울남산체 B" pitchFamily="18" charset="-127"/>
              <a:cs typeface="Ebrima" pitchFamily="2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504" y="116632"/>
            <a:ext cx="8784008" cy="369332"/>
            <a:chOff x="107504" y="116632"/>
            <a:chExt cx="8784008" cy="36933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79512" y="476672"/>
              <a:ext cx="871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7504" y="116632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Bebas Neue" pitchFamily="34" charset="0"/>
                  <a:ea typeface="-윤고딕330" pitchFamily="18" charset="-127"/>
                </a:rPr>
                <a:t>4. Project Description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  <a:ea typeface="-윤고딕330" pitchFamily="18" charset="-127"/>
              </a:endParaRPr>
            </a:p>
          </p:txBody>
        </p:sp>
      </p:grpSp>
      <p:pic>
        <p:nvPicPr>
          <p:cNvPr id="8" name="Picture 4" descr="Grandfather premium icon">
            <a:extLst>
              <a:ext uri="{FF2B5EF4-FFF2-40B4-BE49-F238E27FC236}">
                <a16:creationId xmlns:a16="http://schemas.microsoft.com/office/drawing/2014/main" id="{7A246323-3ABF-440A-BA58-7B8B33ED9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28" y="4503282"/>
            <a:ext cx="792089" cy="7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4564C93F-DA3A-4BF1-9982-B68A37AC05CE}"/>
              </a:ext>
            </a:extLst>
          </p:cNvPr>
          <p:cNvSpPr/>
          <p:nvPr/>
        </p:nvSpPr>
        <p:spPr>
          <a:xfrm>
            <a:off x="2771800" y="1340778"/>
            <a:ext cx="5904656" cy="3954577"/>
          </a:xfrm>
          <a:prstGeom prst="wedgeEllipseCallout">
            <a:avLst>
              <a:gd name="adj1" fmla="val -56325"/>
              <a:gd name="adj2" fmla="val 48553"/>
            </a:avLst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 can get used to database!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From design to development,</a:t>
            </a:r>
          </a:p>
          <a:p>
            <a:pPr algn="ctr"/>
            <a:r>
              <a:rPr lang="en-US" altLang="ko-KR" dirty="0"/>
              <a:t>We could experience many things!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We were impressed by the </a:t>
            </a:r>
          </a:p>
          <a:p>
            <a:pPr algn="ctr"/>
            <a:r>
              <a:rPr lang="en-US" altLang="ko-KR" dirty="0"/>
              <a:t>well-crafted database technology!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This class is a really good lecture!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Thank you!!</a:t>
            </a:r>
            <a:endParaRPr lang="ko-KR" altLang="en-US" dirty="0"/>
          </a:p>
        </p:txBody>
      </p:sp>
      <p:pic>
        <p:nvPicPr>
          <p:cNvPr id="10" name="Picture 2" descr="Man premium icon">
            <a:extLst>
              <a:ext uri="{FF2B5EF4-FFF2-40B4-BE49-F238E27FC236}">
                <a16:creationId xmlns:a16="http://schemas.microsoft.com/office/drawing/2014/main" id="{F9EFD06A-8F1A-44EB-B515-3C880DA0A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38772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Yahoo! premium icon">
            <a:extLst>
              <a:ext uri="{FF2B5EF4-FFF2-40B4-BE49-F238E27FC236}">
                <a16:creationId xmlns:a16="http://schemas.microsoft.com/office/drawing/2014/main" id="{D837D58B-FD06-46D5-B0BE-EA94A3AAB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0563" y="5373216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16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738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916832"/>
            <a:ext cx="4860000" cy="1656184"/>
            <a:chOff x="2142000" y="1916832"/>
            <a:chExt cx="4860000" cy="165618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2142000" y="1916832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142000" y="3573016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9752" y="2299519"/>
              <a:ext cx="4536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hellya" pitchFamily="2" charset="0"/>
                  <a:ea typeface="08서울남산체 B" pitchFamily="18" charset="-127"/>
                </a:rPr>
                <a:t>Q&amp;A</a:t>
              </a:r>
              <a:endParaRPr lang="ko-KR" altLang="en-US" sz="4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236296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ANDRES OSPINA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Bebas Neue" pitchFamily="34" charset="0"/>
              <a:ea typeface="08서울남산체 B" pitchFamily="18" charset="-127"/>
              <a:cs typeface="Ebrima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11760" y="3728065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alpha val="85000"/>
                  </a:schemeClr>
                </a:solidFill>
                <a:latin typeface="경기천년바탕 Regular" pitchFamily="18" charset="-127"/>
                <a:ea typeface="경기천년바탕 Regular" pitchFamily="18" charset="-127"/>
              </a:rPr>
              <a:t>Principles &amp; Methods to go Beyond UX</a:t>
            </a:r>
            <a:endParaRPr lang="ko-KR" altLang="en-US" sz="1200" dirty="0">
              <a:solidFill>
                <a:schemeClr val="bg1">
                  <a:alpha val="85000"/>
                </a:schemeClr>
              </a:solidFill>
              <a:latin typeface="경기천년바탕 Regular" pitchFamily="18" charset="-127"/>
              <a:ea typeface="경기천년바탕 Regula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577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3347864" y="787351"/>
            <a:ext cx="2448272" cy="841449"/>
            <a:chOff x="3347864" y="787351"/>
            <a:chExt cx="2448272" cy="84144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91880" y="787351"/>
              <a:ext cx="21602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Bebas Neue" pitchFamily="34" charset="0"/>
                </a:rPr>
                <a:t>YOUR TITLE</a:t>
              </a:r>
              <a:endParaRPr lang="ko-KR" altLang="en-US" sz="44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15616" y="276176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HGPHeiseiKakugothictaiW5" pitchFamily="50" charset="-128"/>
                <a:cs typeface="Cul De Sac" pitchFamily="2" charset="0"/>
              </a:rPr>
              <a:t>“</a:t>
            </a:r>
            <a:r>
              <a:rPr lang="en-US" altLang="ko-KR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HGHeiseiKakugothictaiW5" pitchFamily="49" charset="-128"/>
                <a:cs typeface="Cul De Sac" pitchFamily="2" charset="0"/>
              </a:rPr>
              <a:t>Click here to add your text…</a:t>
            </a:r>
            <a:endParaRPr lang="ko-KR" altLang="en-US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hellya" pitchFamily="2" charset="0"/>
              <a:ea typeface="08서울남산체 B" pitchFamily="18" charset="-127"/>
              <a:cs typeface="Cul De Sac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36296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ANDRES OSPINA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Bebas Neue" pitchFamily="34" charset="0"/>
              <a:ea typeface="08서울남산체 B" pitchFamily="18" charset="-127"/>
              <a:cs typeface="Ebrima" pitchFamily="2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B618F07-0445-46D9-B245-CD48E608944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476672"/>
            <a:ext cx="9144000" cy="5692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4809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/>
        </p:nvCxnSpPr>
        <p:spPr>
          <a:xfrm>
            <a:off x="827584" y="1124744"/>
            <a:ext cx="7560840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67644" y="1456204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Individual Role</a:t>
            </a:r>
            <a:endParaRPr lang="ko-KR" altLang="en-US" sz="28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576" y="601524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  <a:ea typeface="-윤고딕330" pitchFamily="18" charset="-127"/>
              </a:rPr>
              <a:t>Contents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Bebas Neue" pitchFamily="34" charset="0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87251" y="1414029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</a:rPr>
              <a:t>1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Bebas Neue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87251" y="2278345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</a:rPr>
              <a:t>2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Bebas Neue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7251" y="3187899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</a:rPr>
              <a:t>3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Bebas Neue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7251" y="4101842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</a:rPr>
              <a:t>4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27584" y="5589240"/>
            <a:ext cx="7560840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36296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Team3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Bebas Neue" pitchFamily="34" charset="0"/>
              <a:ea typeface="08서울남산체 B" pitchFamily="18" charset="-127"/>
              <a:cs typeface="Ebrim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BF8F2C-5E8C-4299-B90B-0124B8089921}"/>
              </a:ext>
            </a:extLst>
          </p:cNvPr>
          <p:cNvSpPr txBox="1"/>
          <p:nvPr/>
        </p:nvSpPr>
        <p:spPr>
          <a:xfrm>
            <a:off x="1367644" y="230912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Project Description</a:t>
            </a:r>
            <a:endParaRPr lang="ko-KR" altLang="en-US" sz="28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64D5D-FF26-4619-A980-D6F33499EF83}"/>
              </a:ext>
            </a:extLst>
          </p:cNvPr>
          <p:cNvSpPr txBox="1"/>
          <p:nvPr/>
        </p:nvSpPr>
        <p:spPr>
          <a:xfrm>
            <a:off x="1367644" y="3218676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Demo Video</a:t>
            </a:r>
            <a:endParaRPr lang="ko-KR" altLang="en-US" sz="28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43704E-2089-41AD-A767-18B9414B62A2}"/>
              </a:ext>
            </a:extLst>
          </p:cNvPr>
          <p:cNvSpPr txBox="1"/>
          <p:nvPr/>
        </p:nvSpPr>
        <p:spPr>
          <a:xfrm>
            <a:off x="1367644" y="4129777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Lesson</a:t>
            </a:r>
            <a:endParaRPr lang="ko-KR" altLang="en-US" sz="28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32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1520" y="86391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1 Individual Role</a:t>
            </a:r>
            <a:endParaRPr lang="ko-KR" altLang="en-US" sz="2400" dirty="0">
              <a:solidFill>
                <a:schemeClr val="bg1"/>
              </a:solidFill>
              <a:latin typeface="Ahellya" panose="020B0600000101010101" charset="0"/>
              <a:ea typeface="-윤고딕33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Team3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Bebas Neue" pitchFamily="34" charset="0"/>
              <a:ea typeface="08서울남산체 B" pitchFamily="18" charset="-127"/>
              <a:cs typeface="Ebrima" pitchFamily="2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504" y="116632"/>
            <a:ext cx="8784008" cy="369332"/>
            <a:chOff x="107504" y="116632"/>
            <a:chExt cx="8784008" cy="36933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79512" y="476672"/>
              <a:ext cx="871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7504" y="116632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Bebas Neue" pitchFamily="34" charset="0"/>
                  <a:ea typeface="-윤고딕330" pitchFamily="18" charset="-127"/>
                </a:rPr>
                <a:t>2. Project Description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  <a:ea typeface="-윤고딕330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05B2343-168E-4731-8E84-DBE546A76C56}"/>
              </a:ext>
            </a:extLst>
          </p:cNvPr>
          <p:cNvSpPr txBox="1"/>
          <p:nvPr/>
        </p:nvSpPr>
        <p:spPr>
          <a:xfrm>
            <a:off x="475416" y="4087058"/>
            <a:ext cx="2274018" cy="22467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Heewon</a:t>
            </a:r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 Kim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Good At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Technical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Deployment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  <a:p>
            <a:pPr algn="ctr"/>
            <a:endParaRPr lang="ko-KR" altLang="en-US" sz="20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pic>
        <p:nvPicPr>
          <p:cNvPr id="17" name="Picture 2" descr="Man premium icon">
            <a:extLst>
              <a:ext uri="{FF2B5EF4-FFF2-40B4-BE49-F238E27FC236}">
                <a16:creationId xmlns:a16="http://schemas.microsoft.com/office/drawing/2014/main" id="{A1B89112-AD2E-496F-BD8D-69EF3310F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951" y="2379613"/>
            <a:ext cx="1575263" cy="157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Grandfather premium icon">
            <a:extLst>
              <a:ext uri="{FF2B5EF4-FFF2-40B4-BE49-F238E27FC236}">
                <a16:creationId xmlns:a16="http://schemas.microsoft.com/office/drawing/2014/main" id="{8D9E9F15-8A56-4F62-B6F1-24EE2F088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71" y="2353717"/>
            <a:ext cx="1528315" cy="152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Yahoo! premium icon">
            <a:extLst>
              <a:ext uri="{FF2B5EF4-FFF2-40B4-BE49-F238E27FC236}">
                <a16:creationId xmlns:a16="http://schemas.microsoft.com/office/drawing/2014/main" id="{B8DFAFE6-E32C-4F6A-A2E2-0CA95D9DA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60833" y="2379613"/>
            <a:ext cx="1575263" cy="157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6E688C8-A724-4CB7-A855-FFB51167F9B8}"/>
              </a:ext>
            </a:extLst>
          </p:cNvPr>
          <p:cNvSpPr txBox="1"/>
          <p:nvPr/>
        </p:nvSpPr>
        <p:spPr>
          <a:xfrm>
            <a:off x="3541522" y="4127737"/>
            <a:ext cx="2274018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Seonggi</a:t>
            </a:r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 Hong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Good At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Database</a:t>
            </a:r>
          </a:p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Desigin</a:t>
            </a:r>
            <a:endParaRPr lang="ko-KR" altLang="en-US" sz="20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A7EF60-26E0-42E5-895D-08B09B012B0C}"/>
              </a:ext>
            </a:extLst>
          </p:cNvPr>
          <p:cNvSpPr txBox="1"/>
          <p:nvPr/>
        </p:nvSpPr>
        <p:spPr>
          <a:xfrm>
            <a:off x="6431346" y="4102436"/>
            <a:ext cx="2274018" cy="22467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Seongbin</a:t>
            </a:r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 Hong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Good At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Organize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&amp;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Create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Report</a:t>
            </a:r>
            <a:endParaRPr lang="ko-KR" altLang="en-US" sz="20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A52C40-A735-49CB-8973-51D22BA3B51F}"/>
              </a:ext>
            </a:extLst>
          </p:cNvPr>
          <p:cNvSpPr txBox="1"/>
          <p:nvPr/>
        </p:nvSpPr>
        <p:spPr>
          <a:xfrm>
            <a:off x="2483768" y="1481987"/>
            <a:ext cx="450098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Everyone worked together but</a:t>
            </a:r>
            <a:endParaRPr lang="ko-KR" altLang="en-US" sz="2400" dirty="0">
              <a:solidFill>
                <a:schemeClr val="bg1"/>
              </a:solidFill>
              <a:latin typeface="Ahellya" panose="020B0600000101010101" charset="0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67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1520" y="86391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2. 1 </a:t>
            </a:r>
            <a:r>
              <a:rPr lang="en-US" altLang="ko-KR" sz="2400" dirty="0">
                <a:solidFill>
                  <a:schemeClr val="bg1"/>
                </a:solidFill>
                <a:latin typeface="Ahellya" panose="020B0600000101010101" charset="0"/>
              </a:rPr>
              <a:t>What our project can do</a:t>
            </a:r>
            <a:endParaRPr lang="ko-KR" altLang="en-US" sz="2400" dirty="0">
              <a:solidFill>
                <a:schemeClr val="bg1"/>
              </a:solidFill>
              <a:latin typeface="Ahellya" panose="020B0600000101010101" charset="0"/>
              <a:ea typeface="-윤고딕33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91030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1) Implement all the features of phase 3</a:t>
            </a:r>
            <a:endParaRPr lang="ko-KR" altLang="en-US" sz="24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Team3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Bebas Neue" pitchFamily="34" charset="0"/>
              <a:ea typeface="08서울남산체 B" pitchFamily="18" charset="-127"/>
              <a:cs typeface="Ebrima" pitchFamily="2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504" y="116632"/>
            <a:ext cx="8784008" cy="369332"/>
            <a:chOff x="107504" y="116632"/>
            <a:chExt cx="8784008" cy="36933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79512" y="476672"/>
              <a:ext cx="871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7504" y="116632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Bebas Neue" pitchFamily="34" charset="0"/>
                  <a:ea typeface="-윤고딕330" pitchFamily="18" charset="-127"/>
                </a:rPr>
                <a:t>2. Project Description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  <a:ea typeface="-윤고딕330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9A5F2E2-547A-47DB-9E66-3B5A3B6F94D7}"/>
              </a:ext>
            </a:extLst>
          </p:cNvPr>
          <p:cNvSpPr txBox="1"/>
          <p:nvPr/>
        </p:nvSpPr>
        <p:spPr>
          <a:xfrm>
            <a:off x="467544" y="2868426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2) Concurrency Control</a:t>
            </a:r>
            <a:endParaRPr lang="ko-KR" altLang="en-US" sz="24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473B1E-D56D-40DE-BD3B-AC5EDC2E8BB0}"/>
              </a:ext>
            </a:extLst>
          </p:cNvPr>
          <p:cNvSpPr txBox="1"/>
          <p:nvPr/>
        </p:nvSpPr>
        <p:spPr>
          <a:xfrm>
            <a:off x="467544" y="3715816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3) Recommendation Service</a:t>
            </a:r>
            <a:endParaRPr lang="ko-KR" altLang="en-US" sz="24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307962-E0D1-4423-ADCB-50796A3D95A0}"/>
              </a:ext>
            </a:extLst>
          </p:cNvPr>
          <p:cNvSpPr txBox="1"/>
          <p:nvPr/>
        </p:nvSpPr>
        <p:spPr>
          <a:xfrm>
            <a:off x="467544" y="4563206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4) Searchable Under Complex Conditions</a:t>
            </a:r>
            <a:endParaRPr lang="ko-KR" altLang="en-US" sz="24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2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1520" y="86391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2. 2 </a:t>
            </a:r>
            <a:r>
              <a:rPr lang="en-US" altLang="ko-KR" sz="2400" dirty="0">
                <a:solidFill>
                  <a:schemeClr val="bg1"/>
                </a:solidFill>
                <a:latin typeface="Ahellya" panose="020B0600000101010101" charset="0"/>
              </a:rPr>
              <a:t>E-R Diagram</a:t>
            </a:r>
            <a:endParaRPr lang="ko-KR" altLang="en-US" sz="2400" dirty="0">
              <a:solidFill>
                <a:schemeClr val="bg1"/>
              </a:solidFill>
              <a:latin typeface="Ahellya" panose="020B0600000101010101" charset="0"/>
              <a:ea typeface="-윤고딕33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Team3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Bebas Neue" pitchFamily="34" charset="0"/>
              <a:ea typeface="08서울남산체 B" pitchFamily="18" charset="-127"/>
              <a:cs typeface="Ebrima" pitchFamily="2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504" y="116632"/>
            <a:ext cx="8784008" cy="369332"/>
            <a:chOff x="107504" y="116632"/>
            <a:chExt cx="8784008" cy="36933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79512" y="476672"/>
              <a:ext cx="871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7504" y="116632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Bebas Neue" pitchFamily="34" charset="0"/>
                  <a:ea typeface="-윤고딕330" pitchFamily="18" charset="-127"/>
                </a:rPr>
                <a:t>2. Project Description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  <a:ea typeface="-윤고딕330" pitchFamily="18" charset="-127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1F893154-2153-4E3E-8B7B-CA2B01F6460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3064" y="1412776"/>
            <a:ext cx="8064896" cy="4896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1623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1520" y="86391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2. 3 </a:t>
            </a:r>
            <a:r>
              <a:rPr lang="en-US" altLang="ko-KR" sz="2400" dirty="0">
                <a:solidFill>
                  <a:schemeClr val="bg1"/>
                </a:solidFill>
                <a:latin typeface="Ahellya" panose="020B0600000101010101" charset="0"/>
              </a:rPr>
              <a:t>Relation Schema</a:t>
            </a:r>
            <a:endParaRPr lang="ko-KR" altLang="en-US" sz="2400" dirty="0">
              <a:solidFill>
                <a:schemeClr val="bg1"/>
              </a:solidFill>
              <a:latin typeface="Ahellya" panose="020B0600000101010101" charset="0"/>
              <a:ea typeface="-윤고딕33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Team3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Bebas Neue" pitchFamily="34" charset="0"/>
              <a:ea typeface="08서울남산체 B" pitchFamily="18" charset="-127"/>
              <a:cs typeface="Ebrima" pitchFamily="2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504" y="116632"/>
            <a:ext cx="8784008" cy="369332"/>
            <a:chOff x="107504" y="116632"/>
            <a:chExt cx="8784008" cy="36933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79512" y="476672"/>
              <a:ext cx="871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7504" y="116632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Bebas Neue" pitchFamily="34" charset="0"/>
                  <a:ea typeface="-윤고딕330" pitchFamily="18" charset="-127"/>
                </a:rPr>
                <a:t>2. Project Description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  <a:ea typeface="-윤고딕330" pitchFamily="18" charset="-127"/>
              </a:endParaRPr>
            </a:p>
          </p:txBody>
        </p:sp>
      </p:grp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2F4D0DD4-F253-445A-ADA9-E4791B4F321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421809"/>
            <a:ext cx="8280920" cy="50204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237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1520" y="863914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2. 4 </a:t>
            </a:r>
            <a:r>
              <a:rPr lang="en-US" altLang="ko-KR" sz="2400" dirty="0">
                <a:solidFill>
                  <a:schemeClr val="bg1"/>
                </a:solidFill>
                <a:latin typeface="Ahellya" panose="020B0600000101010101" charset="0"/>
              </a:rPr>
              <a:t>Functionalities</a:t>
            </a:r>
            <a:endParaRPr lang="ko-KR" altLang="en-US" sz="2400" dirty="0">
              <a:solidFill>
                <a:schemeClr val="bg1"/>
              </a:solidFill>
              <a:latin typeface="Ahellya" panose="020B0600000101010101" charset="0"/>
              <a:ea typeface="-윤고딕33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Team3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Bebas Neue" pitchFamily="34" charset="0"/>
              <a:ea typeface="08서울남산체 B" pitchFamily="18" charset="-127"/>
              <a:cs typeface="Ebrima" pitchFamily="2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504" y="116632"/>
            <a:ext cx="8784008" cy="369332"/>
            <a:chOff x="107504" y="116632"/>
            <a:chExt cx="8784008" cy="36933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79512" y="476672"/>
              <a:ext cx="871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7504" y="116632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Bebas Neue" pitchFamily="34" charset="0"/>
                  <a:ea typeface="-윤고딕330" pitchFamily="18" charset="-127"/>
                </a:rPr>
                <a:t>2. Project Description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  <a:ea typeface="-윤고딕330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F2AD6D9-2DC4-4293-AB7E-AC371445E372}"/>
              </a:ext>
            </a:extLst>
          </p:cNvPr>
          <p:cNvSpPr txBox="1"/>
          <p:nvPr/>
        </p:nvSpPr>
        <p:spPr>
          <a:xfrm>
            <a:off x="395536" y="1628800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1) Member-Related Function</a:t>
            </a:r>
            <a:endParaRPr lang="ko-KR" altLang="en-US" sz="24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0CB72E-3C1F-4208-85FD-2AF6461500D6}"/>
              </a:ext>
            </a:extLst>
          </p:cNvPr>
          <p:cNvSpPr txBox="1"/>
          <p:nvPr/>
        </p:nvSpPr>
        <p:spPr>
          <a:xfrm>
            <a:off x="647564" y="2328845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Register</a:t>
            </a:r>
            <a:endParaRPr lang="ko-KR" altLang="en-US" sz="20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700F741-BCD4-447D-BEA5-024114DE33E0}"/>
              </a:ext>
            </a:extLst>
          </p:cNvPr>
          <p:cNvSpPr/>
          <p:nvPr/>
        </p:nvSpPr>
        <p:spPr>
          <a:xfrm>
            <a:off x="611560" y="2492896"/>
            <a:ext cx="72008" cy="72008"/>
          </a:xfrm>
          <a:prstGeom prst="ellipse">
            <a:avLst/>
          </a:prstGeom>
          <a:solidFill>
            <a:srgbClr val="FFCC66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CD53FE-46F3-406A-AE0A-73CCF00AD485}"/>
              </a:ext>
            </a:extLst>
          </p:cNvPr>
          <p:cNvSpPr txBox="1"/>
          <p:nvPr/>
        </p:nvSpPr>
        <p:spPr>
          <a:xfrm>
            <a:off x="647564" y="2803628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Change Member Info</a:t>
            </a:r>
            <a:endParaRPr lang="ko-KR" altLang="en-US" sz="20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764CA32-013B-433A-B25C-19A330079E8E}"/>
              </a:ext>
            </a:extLst>
          </p:cNvPr>
          <p:cNvSpPr/>
          <p:nvPr/>
        </p:nvSpPr>
        <p:spPr>
          <a:xfrm>
            <a:off x="611560" y="2967679"/>
            <a:ext cx="72008" cy="72008"/>
          </a:xfrm>
          <a:prstGeom prst="ellipse">
            <a:avLst/>
          </a:prstGeom>
          <a:solidFill>
            <a:srgbClr val="FFCC66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B929D4-6E29-4701-A5CB-E0E769FDB3DA}"/>
              </a:ext>
            </a:extLst>
          </p:cNvPr>
          <p:cNvSpPr txBox="1"/>
          <p:nvPr/>
        </p:nvSpPr>
        <p:spPr>
          <a:xfrm>
            <a:off x="647564" y="3298339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Change Password</a:t>
            </a:r>
            <a:endParaRPr lang="ko-KR" altLang="en-US" sz="20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0739560-D559-4F9D-BCD0-216E287D26D1}"/>
              </a:ext>
            </a:extLst>
          </p:cNvPr>
          <p:cNvSpPr/>
          <p:nvPr/>
        </p:nvSpPr>
        <p:spPr>
          <a:xfrm>
            <a:off x="611560" y="3462390"/>
            <a:ext cx="72008" cy="72008"/>
          </a:xfrm>
          <a:prstGeom prst="ellipse">
            <a:avLst/>
          </a:prstGeom>
          <a:solidFill>
            <a:srgbClr val="FFCC66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C06B2D-876C-4D86-8690-5FBBCC744AF7}"/>
              </a:ext>
            </a:extLst>
          </p:cNvPr>
          <p:cNvSpPr txBox="1"/>
          <p:nvPr/>
        </p:nvSpPr>
        <p:spPr>
          <a:xfrm>
            <a:off x="647564" y="3840287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Login</a:t>
            </a:r>
            <a:endParaRPr lang="ko-KR" altLang="en-US" sz="20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8219E93-3EB5-4386-8E3B-2C30A82F4C16}"/>
              </a:ext>
            </a:extLst>
          </p:cNvPr>
          <p:cNvSpPr/>
          <p:nvPr/>
        </p:nvSpPr>
        <p:spPr>
          <a:xfrm>
            <a:off x="611560" y="4004338"/>
            <a:ext cx="72008" cy="72008"/>
          </a:xfrm>
          <a:prstGeom prst="ellipse">
            <a:avLst/>
          </a:prstGeom>
          <a:solidFill>
            <a:srgbClr val="FFCC66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F35BDE-F163-491C-86D4-31F7E21312E4}"/>
              </a:ext>
            </a:extLst>
          </p:cNvPr>
          <p:cNvSpPr txBox="1"/>
          <p:nvPr/>
        </p:nvSpPr>
        <p:spPr>
          <a:xfrm>
            <a:off x="649560" y="4387226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Member Withdrawal</a:t>
            </a:r>
            <a:endParaRPr lang="ko-KR" altLang="en-US" sz="20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25A89FE-421F-4429-8E57-1E35B94812D3}"/>
              </a:ext>
            </a:extLst>
          </p:cNvPr>
          <p:cNvSpPr/>
          <p:nvPr/>
        </p:nvSpPr>
        <p:spPr>
          <a:xfrm>
            <a:off x="613556" y="4551277"/>
            <a:ext cx="72008" cy="72008"/>
          </a:xfrm>
          <a:prstGeom prst="ellipse">
            <a:avLst/>
          </a:prstGeom>
          <a:solidFill>
            <a:srgbClr val="FFCC66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F6BD5C-DA18-426D-9B4D-ABC768EDC99F}"/>
              </a:ext>
            </a:extLst>
          </p:cNvPr>
          <p:cNvSpPr txBox="1"/>
          <p:nvPr/>
        </p:nvSpPr>
        <p:spPr>
          <a:xfrm>
            <a:off x="647564" y="5007340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Logout</a:t>
            </a:r>
            <a:endParaRPr lang="ko-KR" altLang="en-US" sz="20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5B1941B-8FEB-4FD7-9A59-F48207F0BEEE}"/>
              </a:ext>
            </a:extLst>
          </p:cNvPr>
          <p:cNvSpPr/>
          <p:nvPr/>
        </p:nvSpPr>
        <p:spPr>
          <a:xfrm>
            <a:off x="611560" y="5171391"/>
            <a:ext cx="72008" cy="72008"/>
          </a:xfrm>
          <a:prstGeom prst="ellipse">
            <a:avLst/>
          </a:prstGeom>
          <a:solidFill>
            <a:srgbClr val="FFCC66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25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0" grpId="0"/>
      <p:bldP spid="22" grpId="0"/>
      <p:bldP spid="24" grpId="0"/>
      <p:bldP spid="30" grpId="0"/>
      <p:bldP spid="32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1520" y="863914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2. 4 </a:t>
            </a:r>
            <a:r>
              <a:rPr lang="en-US" altLang="ko-KR" sz="2400" dirty="0">
                <a:solidFill>
                  <a:schemeClr val="bg1"/>
                </a:solidFill>
                <a:latin typeface="Ahellya" panose="020B0600000101010101" charset="0"/>
              </a:rPr>
              <a:t>Functionalities</a:t>
            </a:r>
            <a:endParaRPr lang="ko-KR" altLang="en-US" sz="2400" dirty="0">
              <a:solidFill>
                <a:schemeClr val="bg1"/>
              </a:solidFill>
              <a:latin typeface="Ahellya" panose="020B0600000101010101" charset="0"/>
              <a:ea typeface="-윤고딕33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Team3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Bebas Neue" pitchFamily="34" charset="0"/>
              <a:ea typeface="08서울남산체 B" pitchFamily="18" charset="-127"/>
              <a:cs typeface="Ebrima" pitchFamily="2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504" y="116632"/>
            <a:ext cx="8784008" cy="369332"/>
            <a:chOff x="107504" y="116632"/>
            <a:chExt cx="8784008" cy="36933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79512" y="476672"/>
              <a:ext cx="871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7504" y="116632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Bebas Neue" pitchFamily="34" charset="0"/>
                  <a:ea typeface="-윤고딕330" pitchFamily="18" charset="-127"/>
                </a:rPr>
                <a:t>2. Project Description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  <a:ea typeface="-윤고딕330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F2AD6D9-2DC4-4293-AB7E-AC371445E372}"/>
              </a:ext>
            </a:extLst>
          </p:cNvPr>
          <p:cNvSpPr txBox="1"/>
          <p:nvPr/>
        </p:nvSpPr>
        <p:spPr>
          <a:xfrm>
            <a:off x="395536" y="1628800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2) Vehicle-Related Function</a:t>
            </a:r>
            <a:endParaRPr lang="ko-KR" altLang="en-US" sz="24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0CB72E-3C1F-4208-85FD-2AF6461500D6}"/>
              </a:ext>
            </a:extLst>
          </p:cNvPr>
          <p:cNvSpPr txBox="1"/>
          <p:nvPr/>
        </p:nvSpPr>
        <p:spPr>
          <a:xfrm>
            <a:off x="647564" y="2328845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Search For All Vehicles For Sales</a:t>
            </a:r>
            <a:endParaRPr lang="ko-KR" altLang="en-US" sz="20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700F741-BCD4-447D-BEA5-024114DE33E0}"/>
              </a:ext>
            </a:extLst>
          </p:cNvPr>
          <p:cNvSpPr/>
          <p:nvPr/>
        </p:nvSpPr>
        <p:spPr>
          <a:xfrm>
            <a:off x="611560" y="2492896"/>
            <a:ext cx="72008" cy="72008"/>
          </a:xfrm>
          <a:prstGeom prst="ellipse">
            <a:avLst/>
          </a:prstGeom>
          <a:solidFill>
            <a:srgbClr val="FFCC66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CD53FE-46F3-406A-AE0A-73CCF00AD485}"/>
              </a:ext>
            </a:extLst>
          </p:cNvPr>
          <p:cNvSpPr txBox="1"/>
          <p:nvPr/>
        </p:nvSpPr>
        <p:spPr>
          <a:xfrm>
            <a:off x="647564" y="2803628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Search By Manufacturer</a:t>
            </a:r>
            <a:endParaRPr lang="ko-KR" altLang="en-US" sz="20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764CA32-013B-433A-B25C-19A330079E8E}"/>
              </a:ext>
            </a:extLst>
          </p:cNvPr>
          <p:cNvSpPr/>
          <p:nvPr/>
        </p:nvSpPr>
        <p:spPr>
          <a:xfrm>
            <a:off x="611560" y="2967679"/>
            <a:ext cx="72008" cy="72008"/>
          </a:xfrm>
          <a:prstGeom prst="ellipse">
            <a:avLst/>
          </a:prstGeom>
          <a:solidFill>
            <a:srgbClr val="FFCC66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B929D4-6E29-4701-A5CB-E0E769FDB3DA}"/>
              </a:ext>
            </a:extLst>
          </p:cNvPr>
          <p:cNvSpPr txBox="1"/>
          <p:nvPr/>
        </p:nvSpPr>
        <p:spPr>
          <a:xfrm>
            <a:off x="647564" y="3298339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Search For a Vehicle Under Certain Conditions</a:t>
            </a:r>
            <a:endParaRPr lang="ko-KR" altLang="en-US" sz="20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0739560-D559-4F9D-BCD0-216E287D26D1}"/>
              </a:ext>
            </a:extLst>
          </p:cNvPr>
          <p:cNvSpPr/>
          <p:nvPr/>
        </p:nvSpPr>
        <p:spPr>
          <a:xfrm>
            <a:off x="611560" y="3462390"/>
            <a:ext cx="72008" cy="72008"/>
          </a:xfrm>
          <a:prstGeom prst="ellipse">
            <a:avLst/>
          </a:prstGeom>
          <a:solidFill>
            <a:srgbClr val="FFCC66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C06B2D-876C-4D86-8690-5FBBCC744AF7}"/>
              </a:ext>
            </a:extLst>
          </p:cNvPr>
          <p:cNvSpPr txBox="1"/>
          <p:nvPr/>
        </p:nvSpPr>
        <p:spPr>
          <a:xfrm>
            <a:off x="647564" y="3840287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Search By Vehicle Name</a:t>
            </a:r>
            <a:endParaRPr lang="ko-KR" altLang="en-US" sz="20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8219E93-3EB5-4386-8E3B-2C30A82F4C16}"/>
              </a:ext>
            </a:extLst>
          </p:cNvPr>
          <p:cNvSpPr/>
          <p:nvPr/>
        </p:nvSpPr>
        <p:spPr>
          <a:xfrm>
            <a:off x="611560" y="4004338"/>
            <a:ext cx="72008" cy="72008"/>
          </a:xfrm>
          <a:prstGeom prst="ellipse">
            <a:avLst/>
          </a:prstGeom>
          <a:solidFill>
            <a:srgbClr val="FFCC66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DF5C27-62F8-4B68-BC18-2EBA62098C17}"/>
              </a:ext>
            </a:extLst>
          </p:cNvPr>
          <p:cNvSpPr txBox="1"/>
          <p:nvPr/>
        </p:nvSpPr>
        <p:spPr>
          <a:xfrm>
            <a:off x="647564" y="4377113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Recommendation Service</a:t>
            </a:r>
            <a:endParaRPr lang="ko-KR" altLang="en-US" sz="20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707652B-1F34-486F-981C-7B7915E27191}"/>
              </a:ext>
            </a:extLst>
          </p:cNvPr>
          <p:cNvSpPr/>
          <p:nvPr/>
        </p:nvSpPr>
        <p:spPr>
          <a:xfrm>
            <a:off x="611560" y="4541164"/>
            <a:ext cx="72008" cy="72008"/>
          </a:xfrm>
          <a:prstGeom prst="ellipse">
            <a:avLst/>
          </a:prstGeom>
          <a:solidFill>
            <a:srgbClr val="FFCC66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5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0" grpId="0"/>
      <p:bldP spid="22" grpId="0"/>
      <p:bldP spid="24" grpId="0"/>
      <p:bldP spid="30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1520" y="863914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2. 4 </a:t>
            </a:r>
            <a:r>
              <a:rPr lang="en-US" altLang="ko-KR" sz="2400" dirty="0">
                <a:solidFill>
                  <a:schemeClr val="bg1"/>
                </a:solidFill>
                <a:latin typeface="Ahellya" panose="020B0600000101010101" charset="0"/>
              </a:rPr>
              <a:t>Functionalities</a:t>
            </a:r>
            <a:endParaRPr lang="ko-KR" altLang="en-US" sz="2400" dirty="0">
              <a:solidFill>
                <a:schemeClr val="bg1"/>
              </a:solidFill>
              <a:latin typeface="Ahellya" panose="020B0600000101010101" charset="0"/>
              <a:ea typeface="-윤고딕33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Team3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Bebas Neue" pitchFamily="34" charset="0"/>
              <a:ea typeface="08서울남산체 B" pitchFamily="18" charset="-127"/>
              <a:cs typeface="Ebrima" pitchFamily="2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504" y="116632"/>
            <a:ext cx="8784008" cy="369332"/>
            <a:chOff x="107504" y="116632"/>
            <a:chExt cx="8784008" cy="36933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79512" y="476672"/>
              <a:ext cx="871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7504" y="116632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Bebas Neue" pitchFamily="34" charset="0"/>
                  <a:ea typeface="-윤고딕330" pitchFamily="18" charset="-127"/>
                </a:rPr>
                <a:t>2. Project Description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  <a:ea typeface="-윤고딕330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F2AD6D9-2DC4-4293-AB7E-AC371445E372}"/>
              </a:ext>
            </a:extLst>
          </p:cNvPr>
          <p:cNvSpPr txBox="1"/>
          <p:nvPr/>
        </p:nvSpPr>
        <p:spPr>
          <a:xfrm>
            <a:off x="395536" y="1628800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3) Transaction-Related Function</a:t>
            </a:r>
            <a:endParaRPr lang="ko-KR" altLang="en-US" sz="24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0CB72E-3C1F-4208-85FD-2AF6461500D6}"/>
              </a:ext>
            </a:extLst>
          </p:cNvPr>
          <p:cNvSpPr txBox="1"/>
          <p:nvPr/>
        </p:nvSpPr>
        <p:spPr>
          <a:xfrm>
            <a:off x="647564" y="2328845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Check Your Transaction Details</a:t>
            </a:r>
            <a:endParaRPr lang="ko-KR" altLang="en-US" sz="20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700F741-BCD4-447D-BEA5-024114DE33E0}"/>
              </a:ext>
            </a:extLst>
          </p:cNvPr>
          <p:cNvSpPr/>
          <p:nvPr/>
        </p:nvSpPr>
        <p:spPr>
          <a:xfrm>
            <a:off x="611560" y="2492896"/>
            <a:ext cx="72008" cy="72008"/>
          </a:xfrm>
          <a:prstGeom prst="ellipse">
            <a:avLst/>
          </a:prstGeom>
          <a:solidFill>
            <a:srgbClr val="FFCC66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B9CFC0-444B-4C96-8495-71FD61DCBC94}"/>
              </a:ext>
            </a:extLst>
          </p:cNvPr>
          <p:cNvSpPr txBox="1"/>
          <p:nvPr/>
        </p:nvSpPr>
        <p:spPr>
          <a:xfrm>
            <a:off x="647564" y="3203738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Check All Vehicle Transaction (For Manager)</a:t>
            </a:r>
            <a:endParaRPr lang="ko-KR" altLang="en-US" sz="20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EB6FBAC-4370-48FA-9D22-F0E4F116BEFC}"/>
              </a:ext>
            </a:extLst>
          </p:cNvPr>
          <p:cNvSpPr/>
          <p:nvPr/>
        </p:nvSpPr>
        <p:spPr>
          <a:xfrm>
            <a:off x="611560" y="3367789"/>
            <a:ext cx="72008" cy="72008"/>
          </a:xfrm>
          <a:prstGeom prst="ellipse">
            <a:avLst/>
          </a:prstGeom>
          <a:solidFill>
            <a:srgbClr val="FFCC66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71E234-5931-4C4E-A1BB-EE825E673603}"/>
              </a:ext>
            </a:extLst>
          </p:cNvPr>
          <p:cNvSpPr txBox="1"/>
          <p:nvPr/>
        </p:nvSpPr>
        <p:spPr>
          <a:xfrm>
            <a:off x="647564" y="4129046"/>
            <a:ext cx="723680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Check Sales By Month, Year, And Manufacturer (For Manager)</a:t>
            </a:r>
            <a:endParaRPr lang="ko-KR" altLang="en-US" sz="2000" dirty="0">
              <a:solidFill>
                <a:schemeClr val="bg1"/>
              </a:solidFill>
              <a:latin typeface="Ahellya" pitchFamily="2" charset="0"/>
              <a:ea typeface="-윤고딕330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149A082-6B30-41E1-A13E-6D74C2C93331}"/>
              </a:ext>
            </a:extLst>
          </p:cNvPr>
          <p:cNvSpPr/>
          <p:nvPr/>
        </p:nvSpPr>
        <p:spPr>
          <a:xfrm>
            <a:off x="611560" y="4293097"/>
            <a:ext cx="72008" cy="72008"/>
          </a:xfrm>
          <a:prstGeom prst="ellipse">
            <a:avLst/>
          </a:prstGeom>
          <a:solidFill>
            <a:srgbClr val="FFCC66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59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0" grpId="0"/>
      <p:bldP spid="17" grpId="0"/>
      <p:bldP spid="2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389</Words>
  <Application>Microsoft Office PowerPoint</Application>
  <PresentationFormat>화면 슬라이드 쇼(4:3)</PresentationFormat>
  <Paragraphs>129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Bebas Neue</vt:lpstr>
      <vt:lpstr>Arial</vt:lpstr>
      <vt:lpstr>경기천년바탕 Regular</vt:lpstr>
      <vt:lpstr>Ahellya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성빈 홍</cp:lastModifiedBy>
  <cp:revision>122</cp:revision>
  <dcterms:created xsi:type="dcterms:W3CDTF">2016-02-28T00:49:02Z</dcterms:created>
  <dcterms:modified xsi:type="dcterms:W3CDTF">2019-12-16T13:56:13Z</dcterms:modified>
</cp:coreProperties>
</file>