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47" d="100"/>
          <a:sy n="147" d="100"/>
        </p:scale>
        <p:origin x="4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9291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88E356-C358-431E-A55F-11A1ADD99C63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18665-DF94-4BBD-A1E7-69B0BF4625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0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mniconvert.com/blog/above-the-fold-design/#:~:text=The%20term%20,%E2%80%9D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omniconvert.com/blog/above-the-fold-design/#:~:text=1,CTAs%20in%20the%20hero%20section" TargetMode="External"/><Relationship Id="rId4" Type="http://schemas.openxmlformats.org/officeDocument/2006/relationships/hyperlink" Target="https://www.omniconvert.com/blog/above-the-fold-design/#:~:text=1,guide%20users%20below%20the%20fold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omniconvert.com/blog/above-the-fold-design/#:~:text=1,guide%20users%20below%20the%20fold" TargetMode="External"/><Relationship Id="rId4" Type="http://schemas.openxmlformats.org/officeDocument/2006/relationships/hyperlink" Target="https://www.omniconvert.com/blog/above-the-fold-design/#:~:text=The%20term%20,%E2%80%9D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omniconvert.com/blog/above-the-fold-design/#:~:text=The%20term%20,%E2%80%9D" TargetMode="Externa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omniconvert.com/blog/above-the-fold-design/#:~:text=1,guide%20users%20below%20the%20fold" TargetMode="External"/><Relationship Id="rId5" Type="http://schemas.openxmlformats.org/officeDocument/2006/relationships/hyperlink" Target="https://www.omniconvert.com/blog/above-the-fold-design/#:~:text=The%20term%20,%E2%80%9D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omniconvert.com/blog/above-the-fold-design/#:~:text=1,guide%20users%20below%20the%20fold" TargetMode="External"/><Relationship Id="rId4" Type="http://schemas.openxmlformats.org/officeDocument/2006/relationships/hyperlink" Target="https://www.omniconvert.com/blog/above-the-fold-design/#:~:text=The%20term%20,%E2%80%9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omniconvert.com/blog/above-the-fold-design/#:~:text=1,guide%20users%20below%20the%20fold" TargetMode="External"/><Relationship Id="rId4" Type="http://schemas.openxmlformats.org/officeDocument/2006/relationships/hyperlink" Target="https://www.omniconvert.com/blog/above-the-fold-design/#:~:text=The%20term%20,%E2%80%9D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omniconvert.com/blog/above-the-fold-design/#:~:text=1,guide%20users%20below%20the%20fold" TargetMode="External"/><Relationship Id="rId4" Type="http://schemas.openxmlformats.org/officeDocument/2006/relationships/hyperlink" Target="https://www.omniconvert.com/blog/above-the-fold-design/#:~:text=The%20term%20,%E2%80%9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dfa94c31-2698-4213-b185-be013463736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0"/>
            <a:ext cx="43434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463040"/>
            <a:ext cx="41148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3600" b="1" dirty="0">
                <a:solidFill>
                  <a:srgbClr val="030A18"/>
                </a:solidFill>
              </a:rPr>
              <a:t>Internal Web Portal UI Improvement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57200" y="2377440"/>
            <a:ext cx="41148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600" i="1" dirty="0">
                <a:solidFill>
                  <a:srgbClr val="97B1DF"/>
                </a:solidFill>
              </a:rPr>
              <a:t>Microstructural Analysis Tools</a:t>
            </a:r>
            <a:endParaRPr lang="en-US" sz="1600" dirty="0"/>
          </a:p>
        </p:txBody>
      </p:sp>
      <p:sp>
        <p:nvSpPr>
          <p:cNvPr id="5" name="Text 2"/>
          <p:cNvSpPr/>
          <p:nvPr/>
        </p:nvSpPr>
        <p:spPr>
          <a:xfrm>
            <a:off x="457200" y="4389120"/>
            <a:ext cx="4114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200" dirty="0">
                <a:solidFill>
                  <a:srgbClr val="97B1DF"/>
                </a:solidFill>
              </a:rPr>
              <a:t>28 July 2025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Best practices &amp; next steps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548640" y="1280160"/>
            <a:ext cx="4297680" cy="256032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Prioritise key information above the fold to capture attention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 smtClean="0">
                <a:solidFill>
                  <a:srgbClr val="030A18"/>
                </a:solidFill>
              </a:rPr>
              <a:t>Use </a:t>
            </a:r>
            <a:r>
              <a:rPr lang="en-US" sz="1200" dirty="0">
                <a:solidFill>
                  <a:srgbClr val="030A18"/>
                </a:solidFill>
              </a:rPr>
              <a:t>visual hierarchy (typography, colour, spacing) to guide users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Avoid overcrowding – leave white space and avoid excessive </a:t>
            </a:r>
            <a:r>
              <a:rPr lang="en-US" sz="1200" dirty="0" smtClean="0">
                <a:solidFill>
                  <a:srgbClr val="030A18"/>
                </a:solidFill>
              </a:rPr>
              <a:t>text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548640" y="2963693"/>
            <a:ext cx="4297680" cy="1000003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Implement these layout changes in the internal portal using Codex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 smtClean="0">
                <a:solidFill>
                  <a:srgbClr val="030A18"/>
                </a:solidFill>
              </a:rPr>
              <a:t>Try best to ensure the layout is reserved and renders well across screens of different sizes.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00" u="sng" dirty="0">
                <a:solidFill>
                  <a:srgbClr val="97B1DF"/>
                </a:solidFill>
                <a:hlinkClick r:id="rId3"/>
              </a:rPr>
              <a:t>[12]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4"/>
              </a:rPr>
              <a:t>[13]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5"/>
              </a:rPr>
              <a:t>[14]</a:t>
            </a:r>
            <a:endParaRPr lang="en-US" sz="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Agenda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051560"/>
            <a:ext cx="274320" cy="27432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60120" y="1097280"/>
            <a:ext cx="7315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30A18"/>
                </a:solidFill>
              </a:rPr>
              <a:t>Home page</a:t>
            </a:r>
            <a:endParaRPr lang="en-US" sz="16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8640" y="1508760"/>
            <a:ext cx="274320" cy="27432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960120" y="1554480"/>
            <a:ext cx="7315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30A18"/>
                </a:solidFill>
              </a:rPr>
              <a:t>Header &amp; navigation</a:t>
            </a:r>
            <a:endParaRPr lang="en-US" sz="16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640" y="1965960"/>
            <a:ext cx="274320" cy="274320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960120" y="2011680"/>
            <a:ext cx="7315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30A18"/>
                </a:solidFill>
              </a:rPr>
              <a:t>Tools layout</a:t>
            </a:r>
            <a:endParaRPr lang="en-US" sz="16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640" y="2423160"/>
            <a:ext cx="274320" cy="274320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960120" y="2468880"/>
            <a:ext cx="7315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30A18"/>
                </a:solidFill>
              </a:rPr>
              <a:t>Hydride segmentation</a:t>
            </a:r>
            <a:endParaRPr lang="en-US" sz="1600" dirty="0"/>
          </a:p>
        </p:txBody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8640" y="2880360"/>
            <a:ext cx="274320" cy="274320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960120" y="2926080"/>
            <a:ext cx="7315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30A18"/>
                </a:solidFill>
              </a:rPr>
              <a:t>Super resolution</a:t>
            </a:r>
            <a:endParaRPr lang="en-US" sz="1600" dirty="0"/>
          </a:p>
        </p:txBody>
      </p:sp>
      <p:pic>
        <p:nvPicPr>
          <p:cNvPr id="13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8640" y="3337560"/>
            <a:ext cx="274320" cy="274320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960120" y="3383280"/>
            <a:ext cx="7315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30A18"/>
                </a:solidFill>
              </a:rPr>
              <a:t>PDF tools</a:t>
            </a:r>
            <a:endParaRPr lang="en-US" sz="1600" dirty="0"/>
          </a:p>
        </p:txBody>
      </p:sp>
      <p:pic>
        <p:nvPicPr>
          <p:cNvPr id="15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8640" y="3794760"/>
            <a:ext cx="274320" cy="274320"/>
          </a:xfrm>
          <a:prstGeom prst="rect">
            <a:avLst/>
          </a:prstGeom>
        </p:spPr>
      </p:pic>
      <p:sp>
        <p:nvSpPr>
          <p:cNvPr id="16" name="Text 7"/>
          <p:cNvSpPr/>
          <p:nvPr/>
        </p:nvSpPr>
        <p:spPr>
          <a:xfrm>
            <a:off x="960120" y="3840480"/>
            <a:ext cx="7315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30A18"/>
                </a:solidFill>
              </a:rPr>
              <a:t>Best practices &amp; next steps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Home page improvements</a:t>
            </a:r>
            <a:endParaRPr lang="en-US" sz="2400" dirty="0"/>
          </a:p>
        </p:txBody>
      </p:sp>
      <p:pic>
        <p:nvPicPr>
          <p:cNvPr id="3" name="Image 0" descr="/home/oai/share/tmp/guidelines_images/slide-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246577"/>
            <a:ext cx="4023360" cy="226172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0" y="1371600"/>
            <a:ext cx="4114800" cy="22860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Fit essential content above the fold (first and second halves)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Relocate the 'About' section beneath tool icons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Introduce a 'General Utility Tools' section next to microstructural tools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00" u="sng" dirty="0">
                <a:solidFill>
                  <a:srgbClr val="97B1DF"/>
                </a:solidFill>
                <a:hlinkClick r:id="rId4"/>
              </a:rPr>
              <a:t>[1]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5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Header &amp; navigation</a:t>
            </a:r>
            <a:endParaRPr lang="en-US" sz="2400" dirty="0"/>
          </a:p>
        </p:txBody>
      </p:sp>
      <p:pic>
        <p:nvPicPr>
          <p:cNvPr id="3" name="Image 0" descr="/home/oai/share/tmp/guidelines_images/slide-2.png"/>
          <p:cNvPicPr>
            <a:picLocks noChangeAspect="1"/>
          </p:cNvPicPr>
          <p:nvPr/>
        </p:nvPicPr>
        <p:blipFill>
          <a:blip r:embed="rId3"/>
          <a:srcRect t="5528" b="5528"/>
          <a:stretch/>
        </p:blipFill>
        <p:spPr>
          <a:xfrm>
            <a:off x="365760" y="1188720"/>
            <a:ext cx="4023360" cy="201168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0" y="1371600"/>
            <a:ext cx="4114800" cy="228600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Move the logo and title to the far left for stronger branding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Increase the logo and text size to improve visibility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Remove unnecessary links (GitHub, Research Portal) to streamline navigation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Keep core links such as Home, About and API Docs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00" u="sng" dirty="0">
                <a:solidFill>
                  <a:srgbClr val="97B1DF"/>
                </a:solidFill>
                <a:hlinkClick r:id="rId4"/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Tools layout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457200" y="1371600"/>
            <a:ext cx="3931920" cy="1828800"/>
          </a:xfrm>
          <a:prstGeom prst="roundRect">
            <a:avLst>
              <a:gd name="adj" fmla="val 2500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40" y="1463040"/>
            <a:ext cx="365760" cy="36576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005840" y="1463040"/>
            <a:ext cx="2468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Microstructural Analysis</a:t>
            </a:r>
            <a:endParaRPr lang="en-US" sz="1600" dirty="0"/>
          </a:p>
        </p:txBody>
      </p:sp>
      <p:sp>
        <p:nvSpPr>
          <p:cNvPr id="10" name="Shape 5"/>
          <p:cNvSpPr/>
          <p:nvPr/>
        </p:nvSpPr>
        <p:spPr>
          <a:xfrm>
            <a:off x="4754880" y="1371600"/>
            <a:ext cx="3931920" cy="1828800"/>
          </a:xfrm>
          <a:prstGeom prst="roundRect">
            <a:avLst>
              <a:gd name="adj" fmla="val 2500"/>
            </a:avLst>
          </a:prstGeom>
          <a:solidFill>
            <a:srgbClr val="F5F5F5"/>
          </a:solidFill>
          <a:ln w="12700">
            <a:solidFill>
              <a:srgbClr val="97B1DF"/>
            </a:solidFill>
            <a:prstDash val="solid"/>
          </a:ln>
        </p:spPr>
        <p:txBody>
          <a:bodyPr/>
          <a:lstStyle/>
          <a:p>
            <a:endParaRPr/>
          </a:p>
        </p:txBody>
      </p:sp>
      <p:pic>
        <p:nvPicPr>
          <p:cNvPr id="11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6320" y="1463040"/>
            <a:ext cx="365760" cy="36576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5303520" y="1463040"/>
            <a:ext cx="246888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b="1" dirty="0">
                <a:solidFill>
                  <a:srgbClr val="030A18"/>
                </a:solidFill>
              </a:rPr>
              <a:t>General Utility Tools</a:t>
            </a:r>
            <a:endParaRPr lang="en-US" sz="1600" dirty="0"/>
          </a:p>
        </p:txBody>
      </p:sp>
      <p:sp>
        <p:nvSpPr>
          <p:cNvPr id="15" name="Text 8"/>
          <p:cNvSpPr/>
          <p:nvPr/>
        </p:nvSpPr>
        <p:spPr>
          <a:xfrm>
            <a:off x="548640" y="3383280"/>
            <a:ext cx="8686800" cy="1188720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Position categories side by side to use horizontal space effectively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 smtClean="0">
                <a:solidFill>
                  <a:srgbClr val="030A18"/>
                </a:solidFill>
              </a:rPr>
              <a:t>Use the existing icons present in repo for each individual tool.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Allow additional categories to be added without redesigning the </a:t>
            </a:r>
            <a:r>
              <a:rPr lang="en-US" sz="1200" dirty="0" smtClean="0">
                <a:solidFill>
                  <a:srgbClr val="030A18"/>
                </a:solidFill>
              </a:rPr>
              <a:t>page</a:t>
            </a:r>
          </a:p>
        </p:txBody>
      </p:sp>
      <p:sp>
        <p:nvSpPr>
          <p:cNvPr id="16" name="Text 9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00" u="sng" dirty="0">
                <a:solidFill>
                  <a:srgbClr val="97B1DF"/>
                </a:solidFill>
                <a:hlinkClick r:id="rId5"/>
              </a:rPr>
              <a:t>[4]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6"/>
              </a:rPr>
              <a:t>[5]</a:t>
            </a:r>
            <a:endParaRPr lang="en-US" sz="6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7"/>
          <a:srcRect b="19270"/>
          <a:stretch/>
        </p:blipFill>
        <p:spPr>
          <a:xfrm>
            <a:off x="1097280" y="1844178"/>
            <a:ext cx="2080978" cy="933311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77514" y="1902261"/>
            <a:ext cx="643326" cy="76747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Hydride segmentation</a:t>
            </a:r>
            <a:endParaRPr lang="en-US" sz="2400" dirty="0"/>
          </a:p>
        </p:txBody>
      </p:sp>
      <p:pic>
        <p:nvPicPr>
          <p:cNvPr id="3" name="Image 0" descr="/home/oai/share/tmp/guidelines_images/slide-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338017"/>
            <a:ext cx="4023360" cy="226172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00664" y="1351170"/>
            <a:ext cx="4701702" cy="1720499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Reduce vertical spacing between form controls to shorten the page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Group related parameters horizontally where possible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Place the 'Run segmentation' button directly below the form in view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 smtClean="0">
                <a:solidFill>
                  <a:srgbClr val="030A18"/>
                </a:solidFill>
              </a:rPr>
              <a:t>Also add clear (crisp and short) instructions as bulleted point on say left of page about how to use tool.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00" u="sng" dirty="0">
                <a:solidFill>
                  <a:srgbClr val="97B1DF"/>
                </a:solidFill>
                <a:hlinkClick r:id="rId4"/>
              </a:rPr>
              <a:t>[6]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5"/>
              </a:rPr>
              <a:t>[7]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904" y="1277540"/>
            <a:ext cx="2752724" cy="242501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043657" y="1680776"/>
            <a:ext cx="1503341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Please replace the icon with this</a:t>
            </a:r>
            <a:endParaRPr lang="en-US" sz="135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5" y="990600"/>
            <a:ext cx="2752725" cy="2752725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>
            <a:off x="3123428" y="2238375"/>
            <a:ext cx="781050" cy="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2866417" y="298315"/>
            <a:ext cx="35149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Main icon of the web-site.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16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Super resolution</a:t>
            </a:r>
            <a:endParaRPr lang="en-US" sz="2400" dirty="0"/>
          </a:p>
        </p:txBody>
      </p:sp>
      <p:pic>
        <p:nvPicPr>
          <p:cNvPr id="3" name="Image 0" descr="/home/oai/share/tmp/guidelines_images/slide-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338017"/>
            <a:ext cx="4023360" cy="226172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215318" y="777240"/>
            <a:ext cx="4870315" cy="1434182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Change the 'Super Resolution' heading to white for contrast on blue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Ensure description, upload form and supported formats appear above the fold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 smtClean="0">
                <a:solidFill>
                  <a:srgbClr val="030A18"/>
                </a:solidFill>
              </a:rPr>
              <a:t>Change the submit feed back to simple thumbs up and thumbs down icons, removing all the present form altogether.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00" u="sng" dirty="0">
                <a:solidFill>
                  <a:srgbClr val="97B1DF"/>
                </a:solidFill>
                <a:hlinkClick r:id="rId4"/>
              </a:rPr>
              <a:t>[8]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5"/>
              </a:rPr>
              <a:t>[9]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30A18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PDF tools</a:t>
            </a:r>
            <a:endParaRPr lang="en-US" sz="2400" dirty="0"/>
          </a:p>
        </p:txBody>
      </p:sp>
      <p:pic>
        <p:nvPicPr>
          <p:cNvPr id="3" name="Image 0" descr="/home/oai/share/tmp/guidelines_images/slide-8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" y="1338017"/>
            <a:ext cx="4023360" cy="226172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4572000" y="1371600"/>
            <a:ext cx="4114800" cy="1468877"/>
          </a:xfrm>
          <a:prstGeom prst="rect">
            <a:avLst/>
          </a:prstGeom>
          <a:noFill/>
          <a:ln/>
        </p:spPr>
        <p:txBody>
          <a:bodyPr wrap="square" lIns="1270" tIns="1270" rIns="1270" bIns="1270" rtlCol="0" anchor="ctr"/>
          <a:lstStyle/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Consolidate file previews and form controls into a single compact area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Place 'Add file' and 'Merge' buttons within immediate view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Provide clear placeholder text for page number input</a:t>
            </a:r>
            <a:endParaRPr lang="en-US" sz="1200" dirty="0"/>
          </a:p>
          <a:p>
            <a:pPr marL="190500" indent="-190500"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Maintain visual consistency with the rest of the </a:t>
            </a:r>
            <a:r>
              <a:rPr lang="en-US" sz="1200" dirty="0" smtClean="0">
                <a:solidFill>
                  <a:srgbClr val="030A18"/>
                </a:solidFill>
              </a:rPr>
              <a:t>portal</a:t>
            </a:r>
          </a:p>
          <a:p>
            <a:pPr marL="190500" indent="-190500">
              <a:buSzPct val="100000"/>
              <a:buChar char="•"/>
            </a:pPr>
            <a:r>
              <a:rPr lang="en-US" sz="1200" dirty="0" smtClean="0">
                <a:solidFill>
                  <a:srgbClr val="030A18"/>
                </a:solidFill>
              </a:rPr>
              <a:t>Also on left side of the page add clear, crisp instructions of how to use tool in bulleted form, with appropriate fonts.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777740"/>
            <a:ext cx="8229600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600" u="sng" dirty="0">
                <a:solidFill>
                  <a:srgbClr val="97B1DF"/>
                </a:solidFill>
                <a:hlinkClick r:id="rId4"/>
              </a:rPr>
              <a:t>[10]</a:t>
            </a:r>
            <a:r>
              <a:rPr lang="en-US" sz="600" dirty="0">
                <a:solidFill>
                  <a:srgbClr val="000000"/>
                </a:solidFill>
              </a:rPr>
              <a:t>   </a:t>
            </a:r>
            <a:r>
              <a:rPr lang="en-US" sz="600" u="sng" dirty="0">
                <a:solidFill>
                  <a:srgbClr val="97B1DF"/>
                </a:solidFill>
                <a:hlinkClick r:id="rId5"/>
              </a:rPr>
              <a:t>[11]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443</Words>
  <Application>Microsoft Office PowerPoint</Application>
  <PresentationFormat>On-screen Show (16:9)</PresentationFormat>
  <Paragraphs>65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Pushpa</cp:lastModifiedBy>
  <cp:revision>4</cp:revision>
  <dcterms:created xsi:type="dcterms:W3CDTF">2025-07-28T13:53:22Z</dcterms:created>
  <dcterms:modified xsi:type="dcterms:W3CDTF">2025-07-29T05:45:31Z</dcterms:modified>
</cp:coreProperties>
</file>