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7" r:id="rId6"/>
    <p:sldId id="268" r:id="rId7"/>
    <p:sldId id="269" r:id="rId8"/>
    <p:sldId id="270" r:id="rId9"/>
    <p:sldId id="271" r:id="rId10"/>
    <p:sldId id="273" r:id="rId11"/>
    <p:sldId id="272" r:id="rId12"/>
    <p:sldId id="280" r:id="rId13"/>
    <p:sldId id="281" r:id="rId14"/>
    <p:sldId id="282" r:id="rId15"/>
    <p:sldId id="276" r:id="rId16"/>
    <p:sldId id="278" r:id="rId17"/>
    <p:sldId id="277" r:id="rId18"/>
    <p:sldId id="274" r:id="rId19"/>
    <p:sldId id="275" r:id="rId20"/>
    <p:sldId id="279" r:id="rId21"/>
    <p:sldId id="260" r:id="rId2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68195" y="2072640"/>
            <a:ext cx="5207634" cy="9398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4600" b="1" i="1">
                <a:solidFill>
                  <a:srgbClr val="00AF5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5" name="Holder 5"/>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6" name="Holder 6"/>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59740" y="694690"/>
            <a:ext cx="6759575" cy="492443"/>
          </a:xfrm>
        </p:spPr>
        <p:txBody>
          <a:bodyPr lIns="0" tIns="0" rIns="0" bIns="0"/>
          <a:lstStyle>
            <a:lvl1pPr>
              <a:defRPr sz="3200" b="0" i="0" baseline="0">
                <a:solidFill>
                  <a:srgbClr val="001F5F"/>
                </a:solidFill>
                <a:latin typeface="Calibri" panose="020F0502020204030204" pitchFamily="34" charset="0"/>
                <a:cs typeface="Calibri"/>
              </a:defRPr>
            </a:lvl1pPr>
          </a:lstStyle>
          <a:p>
            <a:endParaRPr dirty="0"/>
          </a:p>
        </p:txBody>
      </p:sp>
      <p:sp>
        <p:nvSpPr>
          <p:cNvPr id="3" name="Holder 3"/>
          <p:cNvSpPr>
            <a:spLocks noGrp="1"/>
          </p:cNvSpPr>
          <p:nvPr>
            <p:ph type="body" idx="1"/>
          </p:nvPr>
        </p:nvSpPr>
        <p:spPr>
          <a:xfrm>
            <a:off x="1783079" y="2385054"/>
            <a:ext cx="5577840" cy="276999"/>
          </a:xfrm>
        </p:spPr>
        <p:txBody>
          <a:bodyPr lIns="0" tIns="0" rIns="0" bIns="0"/>
          <a:lstStyle>
            <a:lvl1pPr>
              <a:defRPr sz="1800" b="0" i="0" baseline="0">
                <a:solidFill>
                  <a:schemeClr val="tx1"/>
                </a:solidFill>
                <a:latin typeface="Calibri" panose="020F0502020204030204" pitchFamily="34" charset="0"/>
                <a:cs typeface="Verdana"/>
              </a:defRPr>
            </a:lvl1pPr>
          </a:lstStyle>
          <a:p>
            <a:endParaRPr dirty="0"/>
          </a:p>
        </p:txBody>
      </p:sp>
      <p:sp>
        <p:nvSpPr>
          <p:cNvPr id="4" name="Holder 4"/>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5" name="Holder 5"/>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6" name="Holder 6"/>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6" name="Holder 6"/>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7" name="Holder 7"/>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4" name="Holder 4"/>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Holder 5"/>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3" name="Holder 3"/>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4" name="Holder 4"/>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9740" y="694690"/>
            <a:ext cx="6759575" cy="51435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a:xfrm>
            <a:off x="1783079" y="2385054"/>
            <a:ext cx="5577840" cy="2357120"/>
          </a:xfrm>
          <a:prstGeom prst="rect">
            <a:avLst/>
          </a:prstGeom>
        </p:spPr>
        <p:txBody>
          <a:bodyPr wrap="square" lIns="0" tIns="0" rIns="0" bIns="0">
            <a:spAutoFit/>
          </a:bodyPr>
          <a:lstStyle>
            <a:lvl1pPr>
              <a:defRPr sz="4600" b="1" i="1">
                <a:solidFill>
                  <a:srgbClr val="00AF50"/>
                </a:solidFill>
                <a:latin typeface="Verdana"/>
                <a:cs typeface="Verdana"/>
              </a:defRPr>
            </a:lvl1pPr>
          </a:lstStyle>
          <a:p>
            <a:endParaRPr/>
          </a:p>
        </p:txBody>
      </p:sp>
      <p:sp>
        <p:nvSpPr>
          <p:cNvPr id="4" name="Holder 4"/>
          <p:cNvSpPr>
            <a:spLocks noGrp="1"/>
          </p:cNvSpPr>
          <p:nvPr>
            <p:ph type="ftr" sz="quarter" idx="5"/>
          </p:nvPr>
        </p:nvSpPr>
        <p:spPr>
          <a:xfrm>
            <a:off x="6151245" y="6332220"/>
            <a:ext cx="1674495" cy="254000"/>
          </a:xfrm>
          <a:prstGeom prst="rect">
            <a:avLst/>
          </a:prstGeom>
        </p:spPr>
        <p:txBody>
          <a:bodyPr wrap="square" lIns="0" tIns="0" rIns="0" bIns="0">
            <a:spAutoFit/>
          </a:bodyPr>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5" name="Holder 5"/>
          <p:cNvSpPr>
            <a:spLocks noGrp="1"/>
          </p:cNvSpPr>
          <p:nvPr>
            <p:ph type="dt" sz="half" idx="6"/>
          </p:nvPr>
        </p:nvSpPr>
        <p:spPr>
          <a:xfrm>
            <a:off x="664844" y="6332220"/>
            <a:ext cx="2891790" cy="254000"/>
          </a:xfrm>
          <a:prstGeom prst="rect">
            <a:avLst/>
          </a:prstGeom>
        </p:spPr>
        <p:txBody>
          <a:bodyPr wrap="square" lIns="0" tIns="0" rIns="0" bIns="0">
            <a:spAutoFit/>
          </a:bodyPr>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6" name="Holder 6"/>
          <p:cNvSpPr>
            <a:spLocks noGrp="1"/>
          </p:cNvSpPr>
          <p:nvPr>
            <p:ph type="sldNum" sz="quarter" idx="7"/>
          </p:nvPr>
        </p:nvSpPr>
        <p:spPr>
          <a:xfrm>
            <a:off x="8595359" y="6280951"/>
            <a:ext cx="203200" cy="344170"/>
          </a:xfrm>
          <a:prstGeom prst="rect">
            <a:avLst/>
          </a:prstGeom>
        </p:spPr>
        <p:txBody>
          <a:bodyPr wrap="square" lIns="0" tIns="0" rIns="0" bIns="0">
            <a:spAutoFit/>
          </a:bodyPr>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98622"/>
            <a:ext cx="8798559" cy="1813317"/>
          </a:xfrm>
          <a:prstGeom prst="rect">
            <a:avLst/>
          </a:prstGeom>
        </p:spPr>
        <p:txBody>
          <a:bodyPr vert="horz" wrap="square" lIns="0" tIns="12700" rIns="0" bIns="0" rtlCol="0">
            <a:spAutoFit/>
          </a:bodyPr>
          <a:lstStyle/>
          <a:p>
            <a:pPr marL="12700" marR="5080" algn="ctr">
              <a:lnSpc>
                <a:spcPct val="100000"/>
              </a:lnSpc>
              <a:spcBef>
                <a:spcPts val="100"/>
              </a:spcBef>
            </a:pPr>
            <a:r>
              <a:rPr lang="en-US" sz="3900" b="1" i="1" dirty="0">
                <a:solidFill>
                  <a:srgbClr val="00AF50"/>
                </a:solidFill>
                <a:latin typeface="+mj-lt"/>
                <a:cs typeface="Times New Roman" panose="02020603050405020304" pitchFamily="18" charset="0"/>
              </a:rPr>
              <a:t>	</a:t>
            </a:r>
            <a:r>
              <a:rPr sz="3900" b="1" i="1" dirty="0">
                <a:solidFill>
                  <a:srgbClr val="00AF50"/>
                </a:solidFill>
                <a:latin typeface="+mj-lt"/>
                <a:cs typeface="Times New Roman" panose="02020603050405020304" pitchFamily="18" charset="0"/>
              </a:rPr>
              <a:t>I</a:t>
            </a:r>
            <a:r>
              <a:rPr sz="3900" b="1" dirty="0">
                <a:solidFill>
                  <a:srgbClr val="FF0000"/>
                </a:solidFill>
                <a:latin typeface="+mj-lt"/>
                <a:cs typeface="Times New Roman" panose="02020603050405020304" pitchFamily="18" charset="0"/>
              </a:rPr>
              <a:t>nternational</a:t>
            </a:r>
            <a:r>
              <a:rPr sz="3900" b="1" spc="-210"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C</a:t>
            </a:r>
            <a:r>
              <a:rPr sz="3900" b="1" spc="-10" dirty="0">
                <a:solidFill>
                  <a:srgbClr val="FF0000"/>
                </a:solidFill>
                <a:latin typeface="+mj-lt"/>
                <a:cs typeface="Times New Roman" panose="02020603050405020304" pitchFamily="18" charset="0"/>
              </a:rPr>
              <a:t>onference</a:t>
            </a:r>
            <a:r>
              <a:rPr sz="3900" b="1" spc="-210" dirty="0">
                <a:solidFill>
                  <a:srgbClr val="FF0000"/>
                </a:solidFill>
                <a:latin typeface="+mj-lt"/>
                <a:cs typeface="Times New Roman" panose="02020603050405020304" pitchFamily="18" charset="0"/>
              </a:rPr>
              <a:t> </a:t>
            </a:r>
            <a:r>
              <a:rPr sz="3700" b="1" spc="-25" dirty="0">
                <a:solidFill>
                  <a:srgbClr val="FF0000"/>
                </a:solidFill>
                <a:latin typeface="+mj-lt"/>
                <a:cs typeface="Times New Roman" panose="02020603050405020304" pitchFamily="18" charset="0"/>
              </a:rPr>
              <a:t>on </a:t>
            </a:r>
            <a:br>
              <a:rPr lang="en-US" sz="3700" b="1" spc="-25" dirty="0">
                <a:solidFill>
                  <a:srgbClr val="FF0000"/>
                </a:solidFill>
                <a:latin typeface="+mj-lt"/>
                <a:cs typeface="Times New Roman" panose="02020603050405020304" pitchFamily="18" charset="0"/>
              </a:rPr>
            </a:br>
            <a:r>
              <a:rPr lang="en-US" sz="3700" b="1" spc="-25"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A</a:t>
            </a:r>
            <a:r>
              <a:rPr sz="3700" b="1" spc="-10" dirty="0">
                <a:solidFill>
                  <a:srgbClr val="FF0000"/>
                </a:solidFill>
                <a:latin typeface="+mj-lt"/>
                <a:cs typeface="Times New Roman" panose="02020603050405020304" pitchFamily="18" charset="0"/>
              </a:rPr>
              <a:t>dvanced</a:t>
            </a:r>
            <a:r>
              <a:rPr sz="3700" b="1" spc="-165"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C</a:t>
            </a:r>
            <a:r>
              <a:rPr sz="3700" b="1" spc="-10" dirty="0">
                <a:solidFill>
                  <a:srgbClr val="FF0000"/>
                </a:solidFill>
                <a:latin typeface="+mj-lt"/>
                <a:cs typeface="Times New Roman" panose="02020603050405020304" pitchFamily="18" charset="0"/>
              </a:rPr>
              <a:t>omputing </a:t>
            </a:r>
            <a:br>
              <a:rPr lang="en-US" sz="3700" b="1" spc="-10" dirty="0">
                <a:solidFill>
                  <a:srgbClr val="FF0000"/>
                </a:solidFill>
                <a:latin typeface="+mj-lt"/>
                <a:cs typeface="Times New Roman" panose="02020603050405020304" pitchFamily="18" charset="0"/>
              </a:rPr>
            </a:br>
            <a:r>
              <a:rPr lang="en-US" sz="3700" b="1" spc="-10"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T</a:t>
            </a:r>
            <a:r>
              <a:rPr sz="3700" b="1" spc="-10" dirty="0">
                <a:solidFill>
                  <a:srgbClr val="FF0000"/>
                </a:solidFill>
                <a:latin typeface="+mj-lt"/>
                <a:cs typeface="Times New Roman" panose="02020603050405020304" pitchFamily="18" charset="0"/>
              </a:rPr>
              <a:t>echnologies</a:t>
            </a:r>
            <a:endParaRPr sz="3700" dirty="0">
              <a:latin typeface="+mj-lt"/>
              <a:cs typeface="Times New Roman" panose="02020603050405020304" pitchFamily="18" charset="0"/>
            </a:endParaRPr>
          </a:p>
        </p:txBody>
      </p:sp>
      <p:pic>
        <p:nvPicPr>
          <p:cNvPr id="3" name="object 3"/>
          <p:cNvPicPr/>
          <p:nvPr/>
        </p:nvPicPr>
        <p:blipFill>
          <a:blip r:embed="rId2" cstate="print"/>
          <a:stretch>
            <a:fillRect/>
          </a:stretch>
        </p:blipFill>
        <p:spPr>
          <a:xfrm>
            <a:off x="345441" y="198622"/>
            <a:ext cx="1401725" cy="1066800"/>
          </a:xfrm>
          <a:prstGeom prst="rect">
            <a:avLst/>
          </a:prstGeom>
        </p:spPr>
      </p:pic>
      <p:sp>
        <p:nvSpPr>
          <p:cNvPr id="4" name="object 4"/>
          <p:cNvSpPr txBox="1">
            <a:spLocks noGrp="1"/>
          </p:cNvSpPr>
          <p:nvPr>
            <p:ph type="body" idx="1"/>
          </p:nvPr>
        </p:nvSpPr>
        <p:spPr>
          <a:xfrm>
            <a:off x="0" y="1913776"/>
            <a:ext cx="9142730" cy="4491614"/>
          </a:xfrm>
          <a:prstGeom prst="rect">
            <a:avLst/>
          </a:prstGeom>
        </p:spPr>
        <p:txBody>
          <a:bodyPr vert="horz" wrap="square" lIns="0" tIns="15875" rIns="0" bIns="0" rtlCol="0">
            <a:spAutoFit/>
          </a:bodyPr>
          <a:lstStyle/>
          <a:p>
            <a:pPr algn="ctr">
              <a:lnSpc>
                <a:spcPct val="100000"/>
              </a:lnSpc>
              <a:spcBef>
                <a:spcPts val="125"/>
              </a:spcBef>
            </a:pPr>
            <a:r>
              <a:rPr lang="en-US" sz="3600" b="1" i="1" spc="-120" dirty="0">
                <a:solidFill>
                  <a:srgbClr val="00B050"/>
                </a:solidFill>
                <a:latin typeface="+mj-lt"/>
                <a:cs typeface="Times New Roman" panose="02020603050405020304" pitchFamily="18" charset="0"/>
              </a:rPr>
              <a:t>   </a:t>
            </a:r>
            <a:r>
              <a:rPr lang="en-US" sz="4200" b="1" i="1" spc="-120" dirty="0">
                <a:solidFill>
                  <a:srgbClr val="00B050"/>
                </a:solidFill>
                <a:latin typeface="+mj-lt"/>
                <a:cs typeface="Times New Roman" panose="02020603050405020304" pitchFamily="18" charset="0"/>
              </a:rPr>
              <a:t>[ICACT – 2025]</a:t>
            </a:r>
          </a:p>
          <a:p>
            <a:pPr algn="ctr">
              <a:lnSpc>
                <a:spcPct val="100000"/>
              </a:lnSpc>
              <a:spcBef>
                <a:spcPts val="2750"/>
              </a:spcBef>
            </a:pPr>
            <a:r>
              <a:rPr lang="en-US" sz="3800" b="1" i="0" dirty="0">
                <a:solidFill>
                  <a:srgbClr val="001F5F"/>
                </a:solidFill>
                <a:latin typeface="+mj-lt"/>
                <a:cs typeface="Times New Roman" panose="02020603050405020304" pitchFamily="18" charset="0"/>
              </a:rPr>
              <a:t>CNN DRIVEN DDoS DETECTION</a:t>
            </a:r>
          </a:p>
          <a:p>
            <a:pPr algn="ctr">
              <a:lnSpc>
                <a:spcPct val="100000"/>
              </a:lnSpc>
              <a:spcBef>
                <a:spcPts val="2750"/>
              </a:spcBef>
            </a:pPr>
            <a:r>
              <a:rPr lang="en-US" sz="3800" b="1" i="0" dirty="0">
                <a:solidFill>
                  <a:srgbClr val="001F5F"/>
                </a:solidFill>
                <a:latin typeface="+mj-lt"/>
                <a:cs typeface="Times New Roman" panose="02020603050405020304" pitchFamily="18" charset="0"/>
              </a:rPr>
              <a:t>A DRILL DOWN ANALYSIS APPROACH</a:t>
            </a:r>
            <a:endParaRPr lang="en-US" sz="3800" b="1" dirty="0">
              <a:latin typeface="+mj-lt"/>
              <a:cs typeface="Times New Roman" panose="02020603050405020304" pitchFamily="18" charset="0"/>
            </a:endParaRPr>
          </a:p>
          <a:p>
            <a:pPr algn="ctr">
              <a:lnSpc>
                <a:spcPct val="100000"/>
              </a:lnSpc>
              <a:spcBef>
                <a:spcPts val="495"/>
              </a:spcBef>
            </a:pPr>
            <a:r>
              <a:rPr lang="en-US" sz="2400" b="0" i="0" spc="-25" dirty="0">
                <a:solidFill>
                  <a:srgbClr val="001F5F"/>
                </a:solidFill>
                <a:latin typeface="+mj-lt"/>
                <a:cs typeface="Times New Roman" panose="02020603050405020304" pitchFamily="18" charset="0"/>
              </a:rPr>
              <a:t>By</a:t>
            </a:r>
            <a:endParaRPr lang="en-US" sz="2400" dirty="0">
              <a:latin typeface="+mj-lt"/>
              <a:cs typeface="Times New Roman" panose="02020603050405020304" pitchFamily="18" charset="0"/>
            </a:endParaRPr>
          </a:p>
          <a:p>
            <a:pPr algn="ctr">
              <a:lnSpc>
                <a:spcPct val="100000"/>
              </a:lnSpc>
              <a:spcBef>
                <a:spcPts val="565"/>
              </a:spcBef>
            </a:pPr>
            <a:r>
              <a:rPr lang="en-US" sz="2000" b="0" i="0" dirty="0" err="1">
                <a:solidFill>
                  <a:srgbClr val="001F5F"/>
                </a:solidFill>
                <a:latin typeface="+mj-lt"/>
                <a:cs typeface="Times New Roman" panose="02020603050405020304" pitchFamily="18" charset="0"/>
              </a:rPr>
              <a:t>Kollapudi</a:t>
            </a:r>
            <a:r>
              <a:rPr lang="en-US" sz="2000" b="0" i="0" dirty="0">
                <a:solidFill>
                  <a:srgbClr val="001F5F"/>
                </a:solidFill>
                <a:latin typeface="+mj-lt"/>
                <a:cs typeface="Times New Roman" panose="02020603050405020304" pitchFamily="18" charset="0"/>
              </a:rPr>
              <a:t> Venkata Mani Sai Lokesh, </a:t>
            </a:r>
            <a:r>
              <a:rPr lang="en-US" sz="2000" b="0" i="0" dirty="0" err="1">
                <a:solidFill>
                  <a:srgbClr val="001F5F"/>
                </a:solidFill>
                <a:latin typeface="+mj-lt"/>
                <a:cs typeface="Times New Roman" panose="02020603050405020304" pitchFamily="18" charset="0"/>
              </a:rPr>
              <a:t>Konchada</a:t>
            </a:r>
            <a:r>
              <a:rPr lang="en-US" sz="2000" b="0" i="0" dirty="0">
                <a:solidFill>
                  <a:srgbClr val="001F5F"/>
                </a:solidFill>
                <a:latin typeface="+mj-lt"/>
                <a:cs typeface="Times New Roman" panose="02020603050405020304" pitchFamily="18" charset="0"/>
              </a:rPr>
              <a:t> Rama Krishna,</a:t>
            </a:r>
          </a:p>
          <a:p>
            <a:pPr algn="ctr">
              <a:lnSpc>
                <a:spcPct val="100000"/>
              </a:lnSpc>
              <a:spcBef>
                <a:spcPts val="565"/>
              </a:spcBef>
            </a:pPr>
            <a:r>
              <a:rPr lang="en-US" sz="2000" b="0" i="0" dirty="0" err="1">
                <a:solidFill>
                  <a:srgbClr val="001F5F"/>
                </a:solidFill>
                <a:latin typeface="+mj-lt"/>
                <a:cs typeface="Times New Roman" panose="02020603050405020304" pitchFamily="18" charset="0"/>
              </a:rPr>
              <a:t>Kundurthi</a:t>
            </a:r>
            <a:r>
              <a:rPr lang="en-US" sz="2000" b="0" i="0" dirty="0">
                <a:solidFill>
                  <a:srgbClr val="001F5F"/>
                </a:solidFill>
                <a:latin typeface="+mj-lt"/>
                <a:cs typeface="Times New Roman" panose="02020603050405020304" pitchFamily="18" charset="0"/>
              </a:rPr>
              <a:t> </a:t>
            </a:r>
            <a:r>
              <a:rPr lang="en-US" sz="2000" b="0" i="0" dirty="0" err="1">
                <a:solidFill>
                  <a:srgbClr val="001F5F"/>
                </a:solidFill>
                <a:latin typeface="+mj-lt"/>
                <a:cs typeface="Times New Roman" panose="02020603050405020304" pitchFamily="18" charset="0"/>
              </a:rPr>
              <a:t>Khuresh</a:t>
            </a:r>
            <a:r>
              <a:rPr lang="en-US" sz="2000" b="0" i="0" dirty="0">
                <a:solidFill>
                  <a:srgbClr val="001F5F"/>
                </a:solidFill>
                <a:latin typeface="+mj-lt"/>
                <a:cs typeface="Times New Roman" panose="02020603050405020304" pitchFamily="18" charset="0"/>
              </a:rPr>
              <a:t>, Mr. M. Jeevan Babu</a:t>
            </a:r>
          </a:p>
          <a:p>
            <a:pPr algn="ctr">
              <a:spcBef>
                <a:spcPts val="565"/>
              </a:spcBef>
            </a:pPr>
            <a:r>
              <a:rPr lang="en-US" b="0" i="0" u="none" strike="noStrike" dirty="0">
                <a:solidFill>
                  <a:srgbClr val="17375E"/>
                </a:solidFill>
                <a:effectLst/>
                <a:latin typeface="+mn-lt"/>
                <a:ea typeface="Lato" panose="020F0502020204030203" pitchFamily="34" charset="0"/>
                <a:cs typeface="Lato" panose="020F0502020204030203" pitchFamily="34" charset="0"/>
              </a:rPr>
              <a:t>Dept. Computer Science &amp; Engineering, </a:t>
            </a:r>
            <a:r>
              <a:rPr lang="en-US" b="0" i="0" u="none" strike="noStrike" dirty="0" err="1">
                <a:solidFill>
                  <a:srgbClr val="17375E"/>
                </a:solidFill>
                <a:effectLst/>
                <a:latin typeface="+mn-lt"/>
                <a:ea typeface="Lato" panose="020F0502020204030203" pitchFamily="34" charset="0"/>
                <a:cs typeface="Lato" panose="020F0502020204030203" pitchFamily="34" charset="0"/>
              </a:rPr>
              <a:t>Vasireddy</a:t>
            </a:r>
            <a:r>
              <a:rPr lang="en-US" b="0" i="0" u="none" strike="noStrike" dirty="0">
                <a:solidFill>
                  <a:srgbClr val="17375E"/>
                </a:solidFill>
                <a:effectLst/>
                <a:latin typeface="+mn-lt"/>
                <a:ea typeface="Lato" panose="020F0502020204030203" pitchFamily="34" charset="0"/>
                <a:cs typeface="Lato" panose="020F0502020204030203" pitchFamily="34" charset="0"/>
              </a:rPr>
              <a:t> Venkatadri Institute of Technology, India</a:t>
            </a:r>
            <a:endParaRPr lang="en-US" sz="2000" dirty="0">
              <a:latin typeface="+mn-lt"/>
              <a:ea typeface="Lato" panose="020F0502020204030203" pitchFamily="34" charset="0"/>
              <a:cs typeface="Lato" panose="020F0502020204030203" pitchFamily="34" charset="0"/>
            </a:endParaRPr>
          </a:p>
          <a:p>
            <a:pPr algn="ctr">
              <a:lnSpc>
                <a:spcPct val="100000"/>
              </a:lnSpc>
              <a:spcBef>
                <a:spcPts val="565"/>
              </a:spcBef>
            </a:pPr>
            <a:endParaRPr lang="en-US" sz="2000" dirty="0">
              <a:latin typeface="+mj-lt"/>
              <a:cs typeface="Times New Roman" panose="02020603050405020304" pitchFamily="18" charset="0"/>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latin typeface="+mj-lt"/>
            </a:endParaRPr>
          </a:p>
        </p:txBody>
      </p:sp>
      <p:sp>
        <p:nvSpPr>
          <p:cNvPr id="6" name="object 6"/>
          <p:cNvSpPr txBox="1">
            <a:spLocks noGrp="1"/>
          </p:cNvSpPr>
          <p:nvPr>
            <p:ph type="sldNum" sz="quarter" idx="7"/>
          </p:nvPr>
        </p:nvSpPr>
        <p:spPr>
          <a:xfrm>
            <a:off x="8595359" y="6280951"/>
            <a:ext cx="203200"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latin typeface="+mj-lt"/>
              </a:rPr>
              <a:t>1</a:t>
            </a:fld>
            <a:endParaRPr spc="-50" dirty="0">
              <a:latin typeface="+mj-lt"/>
            </a:endParaRPr>
          </a:p>
        </p:txBody>
      </p:sp>
      <p:sp>
        <p:nvSpPr>
          <p:cNvPr id="7" name="object 7"/>
          <p:cNvSpPr txBox="1">
            <a:spLocks noGrp="1"/>
          </p:cNvSpPr>
          <p:nvPr>
            <p:ph type="dt" sz="half" idx="6"/>
          </p:nvPr>
        </p:nvSpPr>
        <p:spPr>
          <a:xfrm>
            <a:off x="664844" y="6332220"/>
            <a:ext cx="2891790" cy="234038"/>
          </a:xfrm>
          <a:prstGeom prst="rect">
            <a:avLst/>
          </a:prstGeom>
        </p:spPr>
        <p:txBody>
          <a:bodyPr vert="horz" wrap="square" lIns="0" tIns="0" rIns="0" bIns="0" rtlCol="0">
            <a:spAutoFit/>
          </a:bodyPr>
          <a:lstStyle/>
          <a:p>
            <a:pPr marL="12700">
              <a:lnSpc>
                <a:spcPts val="1810"/>
              </a:lnSpc>
            </a:pPr>
            <a:r>
              <a:rPr dirty="0">
                <a:latin typeface="+mj-lt"/>
              </a:rPr>
              <a:t>Dept.</a:t>
            </a:r>
            <a:r>
              <a:rPr spc="-35" dirty="0">
                <a:latin typeface="+mj-lt"/>
              </a:rPr>
              <a:t> </a:t>
            </a:r>
            <a:r>
              <a:rPr dirty="0">
                <a:latin typeface="+mj-lt"/>
              </a:rPr>
              <a:t>of</a:t>
            </a:r>
            <a:r>
              <a:rPr spc="-35" dirty="0">
                <a:latin typeface="+mj-lt"/>
              </a:rPr>
              <a:t> </a:t>
            </a:r>
            <a:r>
              <a:rPr dirty="0">
                <a:latin typeface="+mj-lt"/>
              </a:rPr>
              <a:t>CSE,</a:t>
            </a:r>
            <a:r>
              <a:rPr spc="-35" dirty="0">
                <a:latin typeface="+mj-lt"/>
              </a:rPr>
              <a:t> </a:t>
            </a:r>
            <a:r>
              <a:rPr dirty="0">
                <a:latin typeface="+mj-lt"/>
              </a:rPr>
              <a:t>VVIT</a:t>
            </a:r>
            <a:r>
              <a:rPr spc="-35" dirty="0">
                <a:latin typeface="+mj-lt"/>
              </a:rPr>
              <a:t> </a:t>
            </a:r>
            <a:r>
              <a:rPr dirty="0">
                <a:latin typeface="+mj-lt"/>
              </a:rPr>
              <a:t>(A),</a:t>
            </a:r>
            <a:r>
              <a:rPr spc="-30" dirty="0">
                <a:latin typeface="+mj-lt"/>
              </a:rPr>
              <a:t> </a:t>
            </a:r>
            <a:r>
              <a:rPr spc="-10" dirty="0">
                <a:latin typeface="+mj-lt"/>
              </a:rPr>
              <a:t>Nambur</a:t>
            </a:r>
          </a:p>
        </p:txBody>
      </p:sp>
      <p:sp>
        <p:nvSpPr>
          <p:cNvPr id="8" name="object 8"/>
          <p:cNvSpPr txBox="1">
            <a:spLocks noGrp="1"/>
          </p:cNvSpPr>
          <p:nvPr>
            <p:ph type="ftr" sz="quarter" idx="5"/>
          </p:nvPr>
        </p:nvSpPr>
        <p:spPr>
          <a:xfrm>
            <a:off x="6151245" y="6332220"/>
            <a:ext cx="1674495" cy="234038"/>
          </a:xfrm>
          <a:prstGeom prst="rect">
            <a:avLst/>
          </a:prstGeom>
        </p:spPr>
        <p:txBody>
          <a:bodyPr vert="horz" wrap="square" lIns="0" tIns="0" rIns="0" bIns="0" rtlCol="0">
            <a:spAutoFit/>
          </a:bodyPr>
          <a:lstStyle/>
          <a:p>
            <a:pPr marL="12700">
              <a:lnSpc>
                <a:spcPts val="1810"/>
              </a:lnSpc>
            </a:pPr>
            <a:r>
              <a:rPr dirty="0">
                <a:latin typeface="+mj-lt"/>
              </a:rPr>
              <a:t>Date:</a:t>
            </a:r>
            <a:r>
              <a:rPr spc="-100" dirty="0">
                <a:latin typeface="+mj-lt"/>
              </a:rPr>
              <a:t> </a:t>
            </a:r>
            <a:r>
              <a:rPr spc="-10" dirty="0">
                <a:latin typeface="+mj-lt"/>
              </a:rPr>
              <a:t>03/04/2025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IMPLEMENTATION</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10</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pic>
        <p:nvPicPr>
          <p:cNvPr id="3" name="Content Placeholder 5">
            <a:extLst>
              <a:ext uri="{FF2B5EF4-FFF2-40B4-BE49-F238E27FC236}">
                <a16:creationId xmlns:a16="http://schemas.microsoft.com/office/drawing/2014/main" id="{EE204631-6AE2-79B2-F1D6-05D11ED084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04189" y="1777232"/>
            <a:ext cx="8135617" cy="3477736"/>
          </a:xfrm>
          <a:prstGeom prst="rect">
            <a:avLst/>
          </a:prstGeom>
        </p:spPr>
      </p:pic>
      <p:sp>
        <p:nvSpPr>
          <p:cNvPr id="10" name="Text Box 18">
            <a:extLst>
              <a:ext uri="{FF2B5EF4-FFF2-40B4-BE49-F238E27FC236}">
                <a16:creationId xmlns:a16="http://schemas.microsoft.com/office/drawing/2014/main" id="{6D178060-83DF-FC79-74A7-55D8E4DEBA21}"/>
              </a:ext>
            </a:extLst>
          </p:cNvPr>
          <p:cNvSpPr txBox="1"/>
          <p:nvPr/>
        </p:nvSpPr>
        <p:spPr>
          <a:xfrm>
            <a:off x="1933889" y="5378095"/>
            <a:ext cx="527621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b="1" i="0" kern="100" dirty="0">
                <a:solidFill>
                  <a:srgbClr val="0E2841"/>
                </a:solidFill>
                <a:effectLst/>
                <a:latin typeface="Times New Roman" panose="02020603050405020304" pitchFamily="18" charset="0"/>
                <a:ea typeface="Aptos" panose="020B0004020202020204" pitchFamily="34" charset="0"/>
                <a:cs typeface="Times New Roman" panose="02020603050405020304" pitchFamily="18" charset="0"/>
              </a:rPr>
              <a:t>Overview of DDoS Detection</a:t>
            </a:r>
            <a:endParaRPr lang="en-US" sz="11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3389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IMPLEMENTATION</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11</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pic>
        <p:nvPicPr>
          <p:cNvPr id="3" name="Content Placeholder 5">
            <a:extLst>
              <a:ext uri="{FF2B5EF4-FFF2-40B4-BE49-F238E27FC236}">
                <a16:creationId xmlns:a16="http://schemas.microsoft.com/office/drawing/2014/main" id="{EE204631-6AE2-79B2-F1D6-05D11ED08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89" y="1777232"/>
            <a:ext cx="8135617" cy="3435498"/>
          </a:xfrm>
          <a:prstGeom prst="rect">
            <a:avLst/>
          </a:prstGeom>
        </p:spPr>
      </p:pic>
      <p:sp>
        <p:nvSpPr>
          <p:cNvPr id="10" name="Text Box 18">
            <a:extLst>
              <a:ext uri="{FF2B5EF4-FFF2-40B4-BE49-F238E27FC236}">
                <a16:creationId xmlns:a16="http://schemas.microsoft.com/office/drawing/2014/main" id="{6D178060-83DF-FC79-74A7-55D8E4DEBA21}"/>
              </a:ext>
            </a:extLst>
          </p:cNvPr>
          <p:cNvSpPr txBox="1"/>
          <p:nvPr/>
        </p:nvSpPr>
        <p:spPr>
          <a:xfrm>
            <a:off x="1933889" y="5484001"/>
            <a:ext cx="527621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b="1" i="0" kern="100" dirty="0">
                <a:solidFill>
                  <a:srgbClr val="0E2841"/>
                </a:solidFill>
                <a:effectLst/>
                <a:latin typeface="Times New Roman" panose="02020603050405020304" pitchFamily="18" charset="0"/>
                <a:ea typeface="Aptos" panose="020B0004020202020204" pitchFamily="34" charset="0"/>
                <a:cs typeface="Times New Roman" panose="02020603050405020304" pitchFamily="18" charset="0"/>
              </a:rPr>
              <a:t>Drill Down Process</a:t>
            </a:r>
            <a:endParaRPr lang="en-US" sz="11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7591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RESULTS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12</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grpSp>
        <p:nvGrpSpPr>
          <p:cNvPr id="2" name="Group 1">
            <a:extLst>
              <a:ext uri="{FF2B5EF4-FFF2-40B4-BE49-F238E27FC236}">
                <a16:creationId xmlns:a16="http://schemas.microsoft.com/office/drawing/2014/main" id="{9E23F0D2-87E5-0A0D-17BB-5E2AF4CBA1EC}"/>
              </a:ext>
            </a:extLst>
          </p:cNvPr>
          <p:cNvGrpSpPr>
            <a:grpSpLocks/>
          </p:cNvGrpSpPr>
          <p:nvPr/>
        </p:nvGrpSpPr>
        <p:grpSpPr>
          <a:xfrm>
            <a:off x="762000" y="1858053"/>
            <a:ext cx="3165475" cy="3374708"/>
            <a:chOff x="9525" y="9525"/>
            <a:chExt cx="2609850" cy="2787015"/>
          </a:xfrm>
        </p:grpSpPr>
        <p:pic>
          <p:nvPicPr>
            <p:cNvPr id="3" name="Image 43">
              <a:extLst>
                <a:ext uri="{FF2B5EF4-FFF2-40B4-BE49-F238E27FC236}">
                  <a16:creationId xmlns:a16="http://schemas.microsoft.com/office/drawing/2014/main" id="{23B5AF98-F399-F9B5-D72C-23E5534BF0F8}"/>
                </a:ext>
              </a:extLst>
            </p:cNvPr>
            <p:cNvPicPr/>
            <p:nvPr/>
          </p:nvPicPr>
          <p:blipFill>
            <a:blip r:embed="rId2" cstate="print"/>
            <a:stretch>
              <a:fillRect/>
            </a:stretch>
          </p:blipFill>
          <p:spPr>
            <a:xfrm>
              <a:off x="19050" y="89223"/>
              <a:ext cx="2590800" cy="2557443"/>
            </a:xfrm>
            <a:prstGeom prst="rect">
              <a:avLst/>
            </a:prstGeom>
          </p:spPr>
        </p:pic>
        <p:sp>
          <p:nvSpPr>
            <p:cNvPr id="10" name="Graphic 44">
              <a:extLst>
                <a:ext uri="{FF2B5EF4-FFF2-40B4-BE49-F238E27FC236}">
                  <a16:creationId xmlns:a16="http://schemas.microsoft.com/office/drawing/2014/main" id="{915BD1BC-C7B6-A987-8063-D69DF3CB62F9}"/>
                </a:ext>
              </a:extLst>
            </p:cNvPr>
            <p:cNvSpPr/>
            <p:nvPr/>
          </p:nvSpPr>
          <p:spPr>
            <a:xfrm>
              <a:off x="9525" y="9525"/>
              <a:ext cx="2609850" cy="2787015"/>
            </a:xfrm>
            <a:custGeom>
              <a:avLst/>
              <a:gdLst/>
              <a:ahLst/>
              <a:cxnLst/>
              <a:rect l="l" t="t" r="r" b="b"/>
              <a:pathLst>
                <a:path w="2609850" h="2787015">
                  <a:moveTo>
                    <a:pt x="0" y="2787014"/>
                  </a:moveTo>
                  <a:lnTo>
                    <a:pt x="2609850" y="2787014"/>
                  </a:lnTo>
                  <a:lnTo>
                    <a:pt x="2609850" y="0"/>
                  </a:lnTo>
                  <a:lnTo>
                    <a:pt x="0" y="0"/>
                  </a:lnTo>
                  <a:lnTo>
                    <a:pt x="0" y="2787014"/>
                  </a:lnTo>
                  <a:close/>
                </a:path>
              </a:pathLst>
            </a:custGeom>
            <a:ln w="19050">
              <a:solidFill>
                <a:srgbClr val="155F82"/>
              </a:solidFill>
              <a:prstDash val="solid"/>
            </a:ln>
          </p:spPr>
          <p:txBody>
            <a:bodyPr wrap="square" lIns="0" tIns="0" rIns="0" bIns="0" rtlCol="0">
              <a:prstTxWarp prst="textNoShape">
                <a:avLst/>
              </a:prstTxWarp>
              <a:noAutofit/>
            </a:bodyPr>
            <a:lstStyle/>
            <a:p>
              <a:endParaRPr lang="en-US"/>
            </a:p>
          </p:txBody>
        </p:sp>
      </p:grpSp>
      <p:grpSp>
        <p:nvGrpSpPr>
          <p:cNvPr id="16" name="Group 15">
            <a:extLst>
              <a:ext uri="{FF2B5EF4-FFF2-40B4-BE49-F238E27FC236}">
                <a16:creationId xmlns:a16="http://schemas.microsoft.com/office/drawing/2014/main" id="{FD2EDCF1-E666-8E3B-75C6-8EA40EC2E22A}"/>
              </a:ext>
            </a:extLst>
          </p:cNvPr>
          <p:cNvGrpSpPr>
            <a:grpSpLocks/>
          </p:cNvGrpSpPr>
          <p:nvPr/>
        </p:nvGrpSpPr>
        <p:grpSpPr>
          <a:xfrm>
            <a:off x="4989814" y="1858053"/>
            <a:ext cx="3163824" cy="3374708"/>
            <a:chOff x="9525" y="9525"/>
            <a:chExt cx="2804160" cy="2957195"/>
          </a:xfrm>
        </p:grpSpPr>
        <p:pic>
          <p:nvPicPr>
            <p:cNvPr id="17" name="Image 46">
              <a:extLst>
                <a:ext uri="{FF2B5EF4-FFF2-40B4-BE49-F238E27FC236}">
                  <a16:creationId xmlns:a16="http://schemas.microsoft.com/office/drawing/2014/main" id="{57A75178-421A-2413-0327-BB82991C5779}"/>
                </a:ext>
              </a:extLst>
            </p:cNvPr>
            <p:cNvPicPr/>
            <p:nvPr/>
          </p:nvPicPr>
          <p:blipFill>
            <a:blip r:embed="rId3" cstate="print"/>
            <a:stretch>
              <a:fillRect/>
            </a:stretch>
          </p:blipFill>
          <p:spPr>
            <a:xfrm>
              <a:off x="19050" y="61508"/>
              <a:ext cx="2785110" cy="2742834"/>
            </a:xfrm>
            <a:prstGeom prst="rect">
              <a:avLst/>
            </a:prstGeom>
          </p:spPr>
        </p:pic>
        <p:sp>
          <p:nvSpPr>
            <p:cNvPr id="18" name="Graphic 47">
              <a:extLst>
                <a:ext uri="{FF2B5EF4-FFF2-40B4-BE49-F238E27FC236}">
                  <a16:creationId xmlns:a16="http://schemas.microsoft.com/office/drawing/2014/main" id="{B5B9F715-1F44-D5D4-D6A1-C8B15A6912DE}"/>
                </a:ext>
              </a:extLst>
            </p:cNvPr>
            <p:cNvSpPr/>
            <p:nvPr/>
          </p:nvSpPr>
          <p:spPr>
            <a:xfrm>
              <a:off x="9525" y="9525"/>
              <a:ext cx="2804160" cy="2957195"/>
            </a:xfrm>
            <a:custGeom>
              <a:avLst/>
              <a:gdLst/>
              <a:ahLst/>
              <a:cxnLst/>
              <a:rect l="l" t="t" r="r" b="b"/>
              <a:pathLst>
                <a:path w="2804160" h="2957195">
                  <a:moveTo>
                    <a:pt x="0" y="2957194"/>
                  </a:moveTo>
                  <a:lnTo>
                    <a:pt x="2804160" y="2957194"/>
                  </a:lnTo>
                  <a:lnTo>
                    <a:pt x="2804160" y="0"/>
                  </a:lnTo>
                  <a:lnTo>
                    <a:pt x="0" y="0"/>
                  </a:lnTo>
                  <a:lnTo>
                    <a:pt x="0" y="2957194"/>
                  </a:lnTo>
                  <a:close/>
                </a:path>
              </a:pathLst>
            </a:custGeom>
            <a:ln w="19050">
              <a:solidFill>
                <a:srgbClr val="155F82"/>
              </a:solidFill>
              <a:prstDash val="solid"/>
            </a:ln>
          </p:spPr>
          <p:txBody>
            <a:bodyPr wrap="square" lIns="0" tIns="0" rIns="0" bIns="0" rtlCol="0">
              <a:prstTxWarp prst="textNoShape">
                <a:avLst/>
              </a:prstTxWarp>
              <a:noAutofit/>
            </a:bodyPr>
            <a:lstStyle/>
            <a:p>
              <a:endParaRPr lang="en-US"/>
            </a:p>
          </p:txBody>
        </p:sp>
      </p:grpSp>
      <p:sp>
        <p:nvSpPr>
          <p:cNvPr id="19" name="TextBox 18">
            <a:extLst>
              <a:ext uri="{FF2B5EF4-FFF2-40B4-BE49-F238E27FC236}">
                <a16:creationId xmlns:a16="http://schemas.microsoft.com/office/drawing/2014/main" id="{2312AAED-CDE1-B32D-711F-2FBF20FE8E7E}"/>
              </a:ext>
            </a:extLst>
          </p:cNvPr>
          <p:cNvSpPr txBox="1"/>
          <p:nvPr/>
        </p:nvSpPr>
        <p:spPr>
          <a:xfrm>
            <a:off x="664844" y="5379599"/>
            <a:ext cx="3262631" cy="646331"/>
          </a:xfrm>
          <a:prstGeom prst="rect">
            <a:avLst/>
          </a:prstGeom>
          <a:noFill/>
        </p:spPr>
        <p:txBody>
          <a:bodyPr wrap="square" rtlCol="0">
            <a:spAutoFit/>
          </a:bodyPr>
          <a:lstStyle/>
          <a:p>
            <a:pPr algn="ctr"/>
            <a:r>
              <a:rPr lang="en-US" b="1" dirty="0">
                <a:latin typeface="+mj-lt"/>
              </a:rPr>
              <a:t>Real Time Attack Prediction</a:t>
            </a:r>
          </a:p>
          <a:p>
            <a:pPr algn="ctr"/>
            <a:r>
              <a:rPr lang="en-US" b="1" dirty="0">
                <a:latin typeface="+mj-lt"/>
              </a:rPr>
              <a:t>(Benign)</a:t>
            </a:r>
          </a:p>
        </p:txBody>
      </p:sp>
      <p:sp>
        <p:nvSpPr>
          <p:cNvPr id="20" name="TextBox 19">
            <a:extLst>
              <a:ext uri="{FF2B5EF4-FFF2-40B4-BE49-F238E27FC236}">
                <a16:creationId xmlns:a16="http://schemas.microsoft.com/office/drawing/2014/main" id="{7ACFE350-FA55-F37C-CAA3-E2BB83576833}"/>
              </a:ext>
            </a:extLst>
          </p:cNvPr>
          <p:cNvSpPr txBox="1"/>
          <p:nvPr/>
        </p:nvSpPr>
        <p:spPr>
          <a:xfrm>
            <a:off x="5000560" y="5379599"/>
            <a:ext cx="3163823" cy="646331"/>
          </a:xfrm>
          <a:prstGeom prst="rect">
            <a:avLst/>
          </a:prstGeom>
          <a:noFill/>
        </p:spPr>
        <p:txBody>
          <a:bodyPr wrap="square" rtlCol="0">
            <a:spAutoFit/>
          </a:bodyPr>
          <a:lstStyle/>
          <a:p>
            <a:pPr algn="ctr"/>
            <a:r>
              <a:rPr lang="en-US" b="1" dirty="0">
                <a:latin typeface="+mj-lt"/>
              </a:rPr>
              <a:t>Real Time Attack Prediction</a:t>
            </a:r>
          </a:p>
          <a:p>
            <a:pPr algn="ctr"/>
            <a:r>
              <a:rPr lang="en-US" b="1" dirty="0">
                <a:latin typeface="+mj-lt"/>
              </a:rPr>
              <a:t>(Malicious)</a:t>
            </a:r>
          </a:p>
        </p:txBody>
      </p:sp>
    </p:spTree>
    <p:extLst>
      <p:ext uri="{BB962C8B-B14F-4D97-AF65-F5344CB8AC3E}">
        <p14:creationId xmlns:p14="http://schemas.microsoft.com/office/powerpoint/2010/main" val="63477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RESULTS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13</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
        <p:nvSpPr>
          <p:cNvPr id="19" name="TextBox 18">
            <a:extLst>
              <a:ext uri="{FF2B5EF4-FFF2-40B4-BE49-F238E27FC236}">
                <a16:creationId xmlns:a16="http://schemas.microsoft.com/office/drawing/2014/main" id="{2312AAED-CDE1-B32D-711F-2FBF20FE8E7E}"/>
              </a:ext>
            </a:extLst>
          </p:cNvPr>
          <p:cNvSpPr txBox="1"/>
          <p:nvPr/>
        </p:nvSpPr>
        <p:spPr>
          <a:xfrm>
            <a:off x="758819" y="5379599"/>
            <a:ext cx="3262631" cy="369332"/>
          </a:xfrm>
          <a:prstGeom prst="rect">
            <a:avLst/>
          </a:prstGeom>
          <a:noFill/>
        </p:spPr>
        <p:txBody>
          <a:bodyPr wrap="square" rtlCol="0">
            <a:spAutoFit/>
          </a:bodyPr>
          <a:lstStyle/>
          <a:p>
            <a:pPr algn="ctr"/>
            <a:r>
              <a:rPr lang="en-US" b="1" dirty="0">
                <a:latin typeface="+mj-lt"/>
              </a:rPr>
              <a:t>Model Accuracy Plot</a:t>
            </a:r>
          </a:p>
        </p:txBody>
      </p:sp>
      <p:sp>
        <p:nvSpPr>
          <p:cNvPr id="20" name="TextBox 19">
            <a:extLst>
              <a:ext uri="{FF2B5EF4-FFF2-40B4-BE49-F238E27FC236}">
                <a16:creationId xmlns:a16="http://schemas.microsoft.com/office/drawing/2014/main" id="{7ACFE350-FA55-F37C-CAA3-E2BB83576833}"/>
              </a:ext>
            </a:extLst>
          </p:cNvPr>
          <p:cNvSpPr txBox="1"/>
          <p:nvPr/>
        </p:nvSpPr>
        <p:spPr>
          <a:xfrm>
            <a:off x="5086697" y="5379599"/>
            <a:ext cx="3163823" cy="369332"/>
          </a:xfrm>
          <a:prstGeom prst="rect">
            <a:avLst/>
          </a:prstGeom>
          <a:noFill/>
        </p:spPr>
        <p:txBody>
          <a:bodyPr wrap="square" rtlCol="0">
            <a:spAutoFit/>
          </a:bodyPr>
          <a:lstStyle/>
          <a:p>
            <a:pPr algn="ctr"/>
            <a:r>
              <a:rPr lang="en-US" b="1" dirty="0">
                <a:latin typeface="+mj-lt"/>
              </a:rPr>
              <a:t>Model Loss Plot</a:t>
            </a:r>
          </a:p>
        </p:txBody>
      </p:sp>
      <p:grpSp>
        <p:nvGrpSpPr>
          <p:cNvPr id="12" name="Group 11">
            <a:extLst>
              <a:ext uri="{FF2B5EF4-FFF2-40B4-BE49-F238E27FC236}">
                <a16:creationId xmlns:a16="http://schemas.microsoft.com/office/drawing/2014/main" id="{168D3D21-E002-02AD-0EF9-77B07DCF06E6}"/>
              </a:ext>
            </a:extLst>
          </p:cNvPr>
          <p:cNvGrpSpPr>
            <a:grpSpLocks/>
          </p:cNvGrpSpPr>
          <p:nvPr/>
        </p:nvGrpSpPr>
        <p:grpSpPr>
          <a:xfrm>
            <a:off x="762000" y="1858053"/>
            <a:ext cx="3259450" cy="3374708"/>
            <a:chOff x="4762" y="4762"/>
            <a:chExt cx="3539490" cy="3015615"/>
          </a:xfrm>
        </p:grpSpPr>
        <p:pic>
          <p:nvPicPr>
            <p:cNvPr id="13" name="Image 33">
              <a:extLst>
                <a:ext uri="{FF2B5EF4-FFF2-40B4-BE49-F238E27FC236}">
                  <a16:creationId xmlns:a16="http://schemas.microsoft.com/office/drawing/2014/main" id="{3B994FB3-5568-D042-1D4E-C8264802826C}"/>
                </a:ext>
              </a:extLst>
            </p:cNvPr>
            <p:cNvPicPr/>
            <p:nvPr/>
          </p:nvPicPr>
          <p:blipFill>
            <a:blip r:embed="rId2" cstate="print"/>
            <a:stretch>
              <a:fillRect/>
            </a:stretch>
          </p:blipFill>
          <p:spPr>
            <a:xfrm>
              <a:off x="186626" y="261175"/>
              <a:ext cx="3008122" cy="2637662"/>
            </a:xfrm>
            <a:prstGeom prst="rect">
              <a:avLst/>
            </a:prstGeom>
          </p:spPr>
        </p:pic>
        <p:sp>
          <p:nvSpPr>
            <p:cNvPr id="14" name="Graphic 34">
              <a:extLst>
                <a:ext uri="{FF2B5EF4-FFF2-40B4-BE49-F238E27FC236}">
                  <a16:creationId xmlns:a16="http://schemas.microsoft.com/office/drawing/2014/main" id="{2FAA6C7F-E852-8359-A03E-CABD385E04BE}"/>
                </a:ext>
              </a:extLst>
            </p:cNvPr>
            <p:cNvSpPr/>
            <p:nvPr/>
          </p:nvSpPr>
          <p:spPr>
            <a:xfrm>
              <a:off x="4762" y="4762"/>
              <a:ext cx="3539490" cy="3015615"/>
            </a:xfrm>
            <a:custGeom>
              <a:avLst/>
              <a:gdLst/>
              <a:ahLst/>
              <a:cxnLst/>
              <a:rect l="l" t="t" r="r" b="b"/>
              <a:pathLst>
                <a:path w="3539490" h="3015615">
                  <a:moveTo>
                    <a:pt x="0" y="3015360"/>
                  </a:moveTo>
                  <a:lnTo>
                    <a:pt x="3539363" y="3015360"/>
                  </a:lnTo>
                  <a:lnTo>
                    <a:pt x="3539363" y="0"/>
                  </a:lnTo>
                  <a:lnTo>
                    <a:pt x="0" y="0"/>
                  </a:lnTo>
                  <a:lnTo>
                    <a:pt x="0" y="3015360"/>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grpSp>
        <p:nvGrpSpPr>
          <p:cNvPr id="15" name="Group 14">
            <a:extLst>
              <a:ext uri="{FF2B5EF4-FFF2-40B4-BE49-F238E27FC236}">
                <a16:creationId xmlns:a16="http://schemas.microsoft.com/office/drawing/2014/main" id="{E7335144-DC87-12E1-5384-EAEA5F9DF8DD}"/>
              </a:ext>
            </a:extLst>
          </p:cNvPr>
          <p:cNvGrpSpPr>
            <a:grpSpLocks/>
          </p:cNvGrpSpPr>
          <p:nvPr/>
        </p:nvGrpSpPr>
        <p:grpSpPr>
          <a:xfrm>
            <a:off x="5000560" y="1863257"/>
            <a:ext cx="3336098" cy="3369503"/>
            <a:chOff x="4762" y="4762"/>
            <a:chExt cx="3508375" cy="2684780"/>
          </a:xfrm>
        </p:grpSpPr>
        <p:pic>
          <p:nvPicPr>
            <p:cNvPr id="21" name="Image 36">
              <a:extLst>
                <a:ext uri="{FF2B5EF4-FFF2-40B4-BE49-F238E27FC236}">
                  <a16:creationId xmlns:a16="http://schemas.microsoft.com/office/drawing/2014/main" id="{8232C647-DCCE-B834-14FE-43D777CE7443}"/>
                </a:ext>
              </a:extLst>
            </p:cNvPr>
            <p:cNvPicPr/>
            <p:nvPr/>
          </p:nvPicPr>
          <p:blipFill>
            <a:blip r:embed="rId3" cstate="print"/>
            <a:stretch>
              <a:fillRect/>
            </a:stretch>
          </p:blipFill>
          <p:spPr>
            <a:xfrm>
              <a:off x="154368" y="232981"/>
              <a:ext cx="3012313" cy="2348356"/>
            </a:xfrm>
            <a:prstGeom prst="rect">
              <a:avLst/>
            </a:prstGeom>
          </p:spPr>
        </p:pic>
        <p:sp>
          <p:nvSpPr>
            <p:cNvPr id="22" name="Graphic 37">
              <a:extLst>
                <a:ext uri="{FF2B5EF4-FFF2-40B4-BE49-F238E27FC236}">
                  <a16:creationId xmlns:a16="http://schemas.microsoft.com/office/drawing/2014/main" id="{436AD969-38BC-25AD-9255-2F049D3F3544}"/>
                </a:ext>
              </a:extLst>
            </p:cNvPr>
            <p:cNvSpPr/>
            <p:nvPr/>
          </p:nvSpPr>
          <p:spPr>
            <a:xfrm>
              <a:off x="4762" y="4762"/>
              <a:ext cx="3508375" cy="2684780"/>
            </a:xfrm>
            <a:custGeom>
              <a:avLst/>
              <a:gdLst/>
              <a:ahLst/>
              <a:cxnLst/>
              <a:rect l="l" t="t" r="r" b="b"/>
              <a:pathLst>
                <a:path w="3508375" h="2684780">
                  <a:moveTo>
                    <a:pt x="0" y="2684526"/>
                  </a:moveTo>
                  <a:lnTo>
                    <a:pt x="3508375" y="2684526"/>
                  </a:lnTo>
                  <a:lnTo>
                    <a:pt x="3508375" y="0"/>
                  </a:lnTo>
                  <a:lnTo>
                    <a:pt x="0" y="0"/>
                  </a:lnTo>
                  <a:lnTo>
                    <a:pt x="0" y="2684526"/>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222847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RESULTS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14</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
        <p:nvSpPr>
          <p:cNvPr id="19" name="TextBox 18">
            <a:extLst>
              <a:ext uri="{FF2B5EF4-FFF2-40B4-BE49-F238E27FC236}">
                <a16:creationId xmlns:a16="http://schemas.microsoft.com/office/drawing/2014/main" id="{2312AAED-CDE1-B32D-711F-2FBF20FE8E7E}"/>
              </a:ext>
            </a:extLst>
          </p:cNvPr>
          <p:cNvSpPr txBox="1"/>
          <p:nvPr/>
        </p:nvSpPr>
        <p:spPr>
          <a:xfrm>
            <a:off x="2648425" y="5317304"/>
            <a:ext cx="3847149" cy="369332"/>
          </a:xfrm>
          <a:prstGeom prst="rect">
            <a:avLst/>
          </a:prstGeom>
          <a:noFill/>
        </p:spPr>
        <p:txBody>
          <a:bodyPr wrap="square" rtlCol="0">
            <a:spAutoFit/>
          </a:bodyPr>
          <a:lstStyle/>
          <a:p>
            <a:pPr algn="ctr"/>
            <a:r>
              <a:rPr lang="en-US" b="1" dirty="0">
                <a:latin typeface="+mj-lt"/>
              </a:rPr>
              <a:t>Confusion Matrix</a:t>
            </a:r>
          </a:p>
        </p:txBody>
      </p:sp>
      <p:grpSp>
        <p:nvGrpSpPr>
          <p:cNvPr id="2" name="Group 1">
            <a:extLst>
              <a:ext uri="{FF2B5EF4-FFF2-40B4-BE49-F238E27FC236}">
                <a16:creationId xmlns:a16="http://schemas.microsoft.com/office/drawing/2014/main" id="{9221D97E-9B97-6F60-3281-9754E60A8F4A}"/>
              </a:ext>
            </a:extLst>
          </p:cNvPr>
          <p:cNvGrpSpPr>
            <a:grpSpLocks/>
          </p:cNvGrpSpPr>
          <p:nvPr/>
        </p:nvGrpSpPr>
        <p:grpSpPr>
          <a:xfrm>
            <a:off x="2648425" y="1791957"/>
            <a:ext cx="3847150" cy="3274086"/>
            <a:chOff x="4762" y="4762"/>
            <a:chExt cx="3338195" cy="2743835"/>
          </a:xfrm>
        </p:grpSpPr>
        <p:pic>
          <p:nvPicPr>
            <p:cNvPr id="3" name="Image 39">
              <a:extLst>
                <a:ext uri="{FF2B5EF4-FFF2-40B4-BE49-F238E27FC236}">
                  <a16:creationId xmlns:a16="http://schemas.microsoft.com/office/drawing/2014/main" id="{FDDE9544-78AD-597D-C961-66B49F9CAFB5}"/>
                </a:ext>
              </a:extLst>
            </p:cNvPr>
            <p:cNvPicPr/>
            <p:nvPr/>
          </p:nvPicPr>
          <p:blipFill>
            <a:blip r:embed="rId2" cstate="print"/>
            <a:stretch>
              <a:fillRect/>
            </a:stretch>
          </p:blipFill>
          <p:spPr>
            <a:xfrm>
              <a:off x="363410" y="209486"/>
              <a:ext cx="2620645" cy="2458974"/>
            </a:xfrm>
            <a:prstGeom prst="rect">
              <a:avLst/>
            </a:prstGeom>
          </p:spPr>
        </p:pic>
        <p:sp>
          <p:nvSpPr>
            <p:cNvPr id="10" name="Graphic 40">
              <a:extLst>
                <a:ext uri="{FF2B5EF4-FFF2-40B4-BE49-F238E27FC236}">
                  <a16:creationId xmlns:a16="http://schemas.microsoft.com/office/drawing/2014/main" id="{01E2BA85-4AA4-DB47-13A4-72CF9EBF3847}"/>
                </a:ext>
              </a:extLst>
            </p:cNvPr>
            <p:cNvSpPr/>
            <p:nvPr/>
          </p:nvSpPr>
          <p:spPr>
            <a:xfrm>
              <a:off x="4762" y="4762"/>
              <a:ext cx="3338195" cy="2743835"/>
            </a:xfrm>
            <a:custGeom>
              <a:avLst/>
              <a:gdLst/>
              <a:ahLst/>
              <a:cxnLst/>
              <a:rect l="l" t="t" r="r" b="b"/>
              <a:pathLst>
                <a:path w="3338195" h="2743835">
                  <a:moveTo>
                    <a:pt x="0" y="2743454"/>
                  </a:moveTo>
                  <a:lnTo>
                    <a:pt x="3338067" y="2743454"/>
                  </a:lnTo>
                  <a:lnTo>
                    <a:pt x="3338067" y="0"/>
                  </a:lnTo>
                  <a:lnTo>
                    <a:pt x="0" y="0"/>
                  </a:lnTo>
                  <a:lnTo>
                    <a:pt x="0" y="2743454"/>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76100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CONCLUSION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835641"/>
            <a:ext cx="8135619" cy="3383619"/>
          </a:xfrm>
        </p:spPr>
        <p:txBody>
          <a:bodyPr/>
          <a:lstStyle/>
          <a:p>
            <a:pPr marL="0" marR="0" indent="457200" algn="just">
              <a:lnSpc>
                <a:spcPct val="150000"/>
              </a:lnSpc>
              <a:spcBef>
                <a:spcPts val="0"/>
              </a:spcBef>
              <a:spcAft>
                <a:spcPts val="800"/>
              </a:spcAft>
            </a:pPr>
            <a:r>
              <a:rPr lang="en-US" sz="1800" kern="100" dirty="0">
                <a:effectLst/>
                <a:latin typeface="+mn-lt"/>
                <a:ea typeface="Aptos" panose="020B0004020202020204" pitchFamily="34" charset="0"/>
                <a:cs typeface="Times New Roman" panose="02020603050405020304" pitchFamily="18" charset="0"/>
              </a:rPr>
              <a:t>The proposed Drill-Down CNN Model successfully improves accuracy, efficiency, and scalability in DDoS detection within SDN networks. By leveraging deep learning techniques, it eliminates the need for manual feature engineering, achieving fast and precise detection with low false positives.</a:t>
            </a:r>
            <a:r>
              <a:rPr lang="en-US" sz="1800" dirty="0">
                <a:effectLst/>
                <a:latin typeface="+mn-lt"/>
                <a:ea typeface="Aptos" panose="020B0004020202020204" pitchFamily="34" charset="0"/>
              </a:rPr>
              <a:t>	</a:t>
            </a:r>
          </a:p>
          <a:p>
            <a:pPr>
              <a:lnSpc>
                <a:spcPct val="150000"/>
              </a:lnSpc>
            </a:pPr>
            <a:r>
              <a:rPr lang="en-US" dirty="0">
                <a:latin typeface="+mn-lt"/>
                <a:ea typeface="Aptos" panose="020B0004020202020204" pitchFamily="34" charset="0"/>
              </a:rPr>
              <a:t>	</a:t>
            </a:r>
            <a:r>
              <a:rPr lang="en-US" sz="1800" dirty="0">
                <a:effectLst/>
                <a:latin typeface="+mn-lt"/>
                <a:ea typeface="Aptos" panose="020B0004020202020204" pitchFamily="34" charset="0"/>
              </a:rPr>
              <a:t>With continued advancements in federated learning, edge-cloud integration, and explainable AI, the model can be further optimized for large-scale network security. Future enhancements will ensure its applicability in highly dynamic, privacy-sensitive, and real-time cyber defense scenario</a:t>
            </a:r>
            <a:endParaRPr lang="en-US" sz="1800" dirty="0">
              <a:latin typeface="+mn-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15</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50367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LIMITATIONS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835641"/>
            <a:ext cx="8135619" cy="3588803"/>
          </a:xfrm>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Computational Cost: </a:t>
            </a:r>
            <a:r>
              <a:rPr lang="en-US" sz="1800" kern="100" dirty="0">
                <a:effectLst/>
                <a:latin typeface="+mn-lt"/>
                <a:ea typeface="Aptos" panose="020B0004020202020204" pitchFamily="34" charset="0"/>
                <a:cs typeface="Times New Roman" panose="02020603050405020304" pitchFamily="18" charset="0"/>
              </a:rPr>
              <a:t>Deep learning demands high processing power, challenging deployment in resource-limited environments.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Data Dependence: </a:t>
            </a:r>
            <a:r>
              <a:rPr lang="en-US" sz="1800" kern="100" dirty="0">
                <a:effectLst/>
                <a:latin typeface="+mn-lt"/>
                <a:ea typeface="Aptos" panose="020B0004020202020204" pitchFamily="34" charset="0"/>
                <a:cs typeface="Times New Roman" panose="02020603050405020304" pitchFamily="18" charset="0"/>
              </a:rPr>
              <a:t>Model accuracy hinges on diverse training data; insufficient data can lead to poor detection of novel attacks.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Maintenance Complexity: </a:t>
            </a:r>
            <a:r>
              <a:rPr lang="en-US" sz="1800" kern="100" dirty="0">
                <a:effectLst/>
                <a:latin typeface="+mn-lt"/>
                <a:ea typeface="Aptos" panose="020B0004020202020204" pitchFamily="34" charset="0"/>
                <a:cs typeface="Times New Roman" panose="02020603050405020304" pitchFamily="18" charset="0"/>
              </a:rPr>
              <a:t>Deep learning security systems require specialized expertise for deployment and ongoing updates.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Continuous Updates:</a:t>
            </a:r>
            <a:r>
              <a:rPr lang="en-US" sz="1800" kern="100" dirty="0">
                <a:effectLst/>
                <a:latin typeface="+mn-lt"/>
                <a:ea typeface="Aptos" panose="020B0004020202020204" pitchFamily="34" charset="0"/>
                <a:cs typeface="Times New Roman" panose="02020603050405020304" pitchFamily="18" charset="0"/>
              </a:rPr>
              <a:t> Regular model retraining is essential to adapt to evolving cyber threats.</a:t>
            </a:r>
            <a:endParaRPr lang="en-US" sz="1800" dirty="0">
              <a:latin typeface="+mn-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16</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604339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FUTURE SCOPE</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835641"/>
            <a:ext cx="8135619" cy="4004301"/>
          </a:xfrm>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Expand Attack Classification: </a:t>
            </a:r>
            <a:r>
              <a:rPr lang="en-US" sz="1800" kern="100" dirty="0">
                <a:effectLst/>
                <a:latin typeface="+mn-lt"/>
                <a:ea typeface="Aptos" panose="020B0004020202020204" pitchFamily="34" charset="0"/>
                <a:cs typeface="Times New Roman" panose="02020603050405020304" pitchFamily="18" charset="0"/>
              </a:rPr>
              <a:t>Incorporate multi-class detection for botnets, spoofing, phishing, and malware, enhancing overall threat coverage.</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Decentralized Federated Learning (DFL): </a:t>
            </a:r>
            <a:r>
              <a:rPr lang="en-US" sz="1800" kern="100" dirty="0">
                <a:effectLst/>
                <a:latin typeface="+mn-lt"/>
                <a:ea typeface="Aptos" panose="020B0004020202020204" pitchFamily="34" charset="0"/>
                <a:cs typeface="Times New Roman" panose="02020603050405020304" pitchFamily="18" charset="0"/>
              </a:rPr>
              <a:t>Implement peer-to-peer learning via blockchain or gossip protocols for scalable, distributed model updates across SDN nodes.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Edge-Cloud Federated Learning: </a:t>
            </a:r>
            <a:r>
              <a:rPr lang="en-US" sz="1800" kern="100" dirty="0">
                <a:effectLst/>
                <a:latin typeface="+mn-lt"/>
                <a:ea typeface="Aptos" panose="020B0004020202020204" pitchFamily="34" charset="0"/>
                <a:cs typeface="Times New Roman" panose="02020603050405020304" pitchFamily="18" charset="0"/>
              </a:rPr>
              <a:t>Integrate edge devices for initial threat filtering with cloud-based advanced model refinement and global knowledge sharing.</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Explainable AI (XAI): </a:t>
            </a:r>
            <a:r>
              <a:rPr lang="en-US" sz="1800" kern="100" dirty="0">
                <a:effectLst/>
                <a:latin typeface="+mn-lt"/>
                <a:ea typeface="Aptos" panose="020B0004020202020204" pitchFamily="34" charset="0"/>
                <a:cs typeface="Times New Roman" panose="02020603050405020304" pitchFamily="18" charset="0"/>
              </a:rPr>
              <a:t>Enhance model transparency with XAI techniques, providing visual explanations for decisions and improving incident response strategies.</a:t>
            </a:r>
            <a:endParaRPr lang="en-US" sz="1800" dirty="0">
              <a:latin typeface="+mn-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17</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24337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REFERENCES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112023"/>
          </a:xfrm>
        </p:spPr>
        <p:txBody>
          <a:bodyPr/>
          <a:lstStyle/>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A. </a:t>
            </a:r>
            <a:r>
              <a:rPr lang="en-US" sz="1800" dirty="0" err="1">
                <a:latin typeface="+mn-lt"/>
                <a:cs typeface="Times New Roman" panose="02020603050405020304" pitchFamily="18" charset="0"/>
              </a:rPr>
              <a:t>Alashhab</a:t>
            </a:r>
            <a:r>
              <a:rPr lang="en-US" sz="1800" dirty="0">
                <a:latin typeface="+mn-lt"/>
                <a:cs typeface="Times New Roman" panose="02020603050405020304" pitchFamily="18" charset="0"/>
              </a:rPr>
              <a:t> et al., "Enhancing DDoS Attack Detection and Mitigation in SDN Using an Ensemble Online Machine Learning Model," in IEEE Access, vol. 12, pp. 51630-51649, 2024,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10.1109/ACCESS.2024.3384398.</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H. Liu, Y. Sun, V. C. </a:t>
            </a:r>
            <a:r>
              <a:rPr lang="en-US" sz="1800" dirty="0" err="1">
                <a:latin typeface="+mn-lt"/>
                <a:cs typeface="Times New Roman" panose="02020603050405020304" pitchFamily="18" charset="0"/>
              </a:rPr>
              <a:t>Valgenti</a:t>
            </a:r>
            <a:r>
              <a:rPr lang="en-US" sz="1800" dirty="0">
                <a:latin typeface="+mn-lt"/>
                <a:cs typeface="Times New Roman" panose="02020603050405020304" pitchFamily="18" charset="0"/>
              </a:rPr>
              <a:t> and M. S. Kim, 2011 IEEE Consumer Communications and Networking Conference (CCNC), Las Vegas, NV, USA, 2011, pp. 287-291,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10.1109/CCNC.2011.5766474.</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J. A. Pérez-Díaz, I. A. </a:t>
            </a:r>
            <a:r>
              <a:rPr lang="en-US" sz="1800" dirty="0" err="1">
                <a:latin typeface="+mn-lt"/>
                <a:cs typeface="Times New Roman" panose="02020603050405020304" pitchFamily="18" charset="0"/>
              </a:rPr>
              <a:t>Valdovinos</a:t>
            </a:r>
            <a:r>
              <a:rPr lang="en-US" sz="1800" dirty="0">
                <a:latin typeface="+mn-lt"/>
                <a:cs typeface="Times New Roman" panose="02020603050405020304" pitchFamily="18" charset="0"/>
              </a:rPr>
              <a:t>, K. -K. R. Choo and D. Zhu, "A Flexible SDN-Based Architecture for Identifying and Mitigating Low-Rate DDoS Attacks Using Machine Learning," in IEEE Access, vol. 8, pp. 155859-155872, 2020,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10.1109/ACCESS.2020.3019330.</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18</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4064890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REFERENCES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20725"/>
          </a:xfrm>
        </p:spPr>
        <p:txBody>
          <a:bodyPr/>
          <a:lstStyle/>
          <a:p>
            <a:pPr marL="283464" indent="-283464" algn="just">
              <a:lnSpc>
                <a:spcPct val="150000"/>
              </a:lnSpc>
              <a:spcBef>
                <a:spcPts val="0"/>
              </a:spcBef>
              <a:spcAft>
                <a:spcPts val="0"/>
              </a:spcAft>
              <a:buClrTx/>
              <a:buSzPts val="1800"/>
              <a:buFont typeface="Arial" panose="020B0604020202020204" pitchFamily="34" charset="0"/>
              <a:buChar char="•"/>
            </a:pPr>
            <a:r>
              <a:rPr lang="en-US" sz="1800" i="0" baseline="0" dirty="0">
                <a:solidFill>
                  <a:srgbClr val="000000"/>
                </a:solidFill>
                <a:effectLst/>
                <a:latin typeface="+mn-lt"/>
                <a:ea typeface="+mn-ea"/>
                <a:cs typeface="Times New Roman" panose="02020603050405020304" pitchFamily="18" charset="0"/>
              </a:rPr>
              <a:t>B. Jia and Y. Liang</a:t>
            </a:r>
            <a:r>
              <a:rPr lang="en-US" sz="1800" b="0" i="0" baseline="0" dirty="0">
                <a:solidFill>
                  <a:srgbClr val="000000"/>
                </a:solidFill>
                <a:effectLst/>
                <a:latin typeface="+mn-lt"/>
                <a:ea typeface="+mn-ea"/>
                <a:cs typeface="Times New Roman" panose="02020603050405020304" pitchFamily="18" charset="0"/>
              </a:rPr>
              <a:t>, "Anti-D chain: A lightweight DDoS attack detection scheme based on heterogeneous ensemble learning in blockchain," in China Communications, vol. 17, no. 9, pp. 11-24, Sept. 2020, </a:t>
            </a:r>
            <a:r>
              <a:rPr lang="en-US" sz="1800" b="0" i="0" baseline="0" dirty="0" err="1">
                <a:solidFill>
                  <a:srgbClr val="000000"/>
                </a:solidFill>
                <a:effectLst/>
                <a:latin typeface="+mn-lt"/>
                <a:ea typeface="+mn-ea"/>
                <a:cs typeface="Times New Roman" panose="02020603050405020304" pitchFamily="18" charset="0"/>
              </a:rPr>
              <a:t>doi</a:t>
            </a:r>
            <a:r>
              <a:rPr lang="en-US" sz="1800" b="0" i="0" baseline="0" dirty="0">
                <a:solidFill>
                  <a:srgbClr val="000000"/>
                </a:solidFill>
                <a:effectLst/>
                <a:latin typeface="+mn-lt"/>
                <a:ea typeface="+mn-ea"/>
                <a:cs typeface="Times New Roman" panose="02020603050405020304" pitchFamily="18" charset="0"/>
              </a:rPr>
              <a:t>: 10.23919/JCC.2020.09.002.</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M. Hassan, K. </a:t>
            </a:r>
            <a:r>
              <a:rPr lang="en-US" sz="1800" dirty="0" err="1">
                <a:latin typeface="+mn-lt"/>
                <a:cs typeface="Times New Roman" panose="02020603050405020304" pitchFamily="18" charset="0"/>
              </a:rPr>
              <a:t>Metwally</a:t>
            </a:r>
            <a:r>
              <a:rPr lang="en-US" sz="1800" dirty="0">
                <a:latin typeface="+mn-lt"/>
                <a:cs typeface="Times New Roman" panose="02020603050405020304" pitchFamily="18" charset="0"/>
              </a:rPr>
              <a:t> and M. A. </a:t>
            </a:r>
            <a:r>
              <a:rPr lang="en-US" sz="1800" dirty="0" err="1">
                <a:latin typeface="+mn-lt"/>
                <a:cs typeface="Times New Roman" panose="02020603050405020304" pitchFamily="18" charset="0"/>
              </a:rPr>
              <a:t>Elshafey</a:t>
            </a:r>
            <a:r>
              <a:rPr lang="en-US" sz="1800" dirty="0">
                <a:latin typeface="+mn-lt"/>
                <a:cs typeface="Times New Roman" panose="02020603050405020304" pitchFamily="18" charset="0"/>
              </a:rPr>
              <a:t>, "ZF-DDOS: An Enhanced Statistical-Based DDoS Detection Approach using Integrated Z-Score and Fast-Entropy Measures," 2024 6th International Conference on Computing and Informatics (ICCI), New Cairo - Cairo, Egypt, 2024, pp. 145-152,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10.1109/ICCI61671.2024.10485097.</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J. </a:t>
            </a:r>
            <a:r>
              <a:rPr lang="en-US" sz="1800" dirty="0" err="1">
                <a:latin typeface="+mn-lt"/>
                <a:cs typeface="Times New Roman" panose="02020603050405020304" pitchFamily="18" charset="0"/>
              </a:rPr>
              <a:t>Bhayo</a:t>
            </a:r>
            <a:r>
              <a:rPr lang="en-US" sz="1800" dirty="0">
                <a:latin typeface="+mn-lt"/>
                <a:cs typeface="Times New Roman" panose="02020603050405020304" pitchFamily="18" charset="0"/>
              </a:rPr>
              <a:t>, S. Hameed and S. A. Shah, "An Efficient Counter-Based DDoS Attack Detection Framework Leveraging Software Defined IoT (SD-IoT)," in IEEE Access, vol. 8, pp. 221612-221631, 2020,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10.1109/ACCESS.2020.3043082.</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19</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292869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694690"/>
            <a:ext cx="6657975" cy="5089214"/>
          </a:xfrm>
          <a:prstGeom prst="rect">
            <a:avLst/>
          </a:prstGeom>
        </p:spPr>
        <p:txBody>
          <a:bodyPr vert="horz" wrap="square" lIns="0" tIns="13335" rIns="0" bIns="0" rtlCol="0">
            <a:spAutoFit/>
          </a:bodyPr>
          <a:lstStyle/>
          <a:p>
            <a:pPr marL="12700">
              <a:lnSpc>
                <a:spcPct val="100000"/>
              </a:lnSpc>
              <a:spcBef>
                <a:spcPts val="105"/>
              </a:spcBef>
            </a:pPr>
            <a:r>
              <a:rPr sz="4000" b="1" spc="-10" dirty="0">
                <a:solidFill>
                  <a:srgbClr val="001F5F"/>
                </a:solidFill>
                <a:latin typeface="Calibri"/>
                <a:cs typeface="Calibri"/>
              </a:rPr>
              <a:t>Outline:</a:t>
            </a:r>
            <a:endParaRPr sz="4000" b="1" dirty="0">
              <a:latin typeface="Calibri"/>
              <a:cs typeface="Calibri"/>
            </a:endParaRPr>
          </a:p>
          <a:p>
            <a:pPr marL="469265" indent="-456565">
              <a:lnSpc>
                <a:spcPct val="100000"/>
              </a:lnSpc>
              <a:spcBef>
                <a:spcPts val="3065"/>
              </a:spcBef>
              <a:buFont typeface="Wingdings"/>
              <a:buChar char=""/>
              <a:tabLst>
                <a:tab pos="469265" algn="l"/>
              </a:tabLst>
            </a:pPr>
            <a:r>
              <a:rPr sz="3200" spc="-10" dirty="0">
                <a:latin typeface="Calibri"/>
                <a:cs typeface="Calibri"/>
              </a:rPr>
              <a:t>Abstract</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Introduction</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dirty="0">
                <a:latin typeface="Calibri"/>
                <a:cs typeface="Calibri"/>
              </a:rPr>
              <a:t>Methods,</a:t>
            </a:r>
            <a:r>
              <a:rPr sz="3200" spc="-114" dirty="0">
                <a:latin typeface="Calibri"/>
                <a:cs typeface="Calibri"/>
              </a:rPr>
              <a:t> </a:t>
            </a:r>
            <a:r>
              <a:rPr sz="3200" spc="-10" dirty="0">
                <a:latin typeface="Calibri"/>
                <a:cs typeface="Calibri"/>
              </a:rPr>
              <a:t>Implementation</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Results</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dirty="0">
                <a:latin typeface="Calibri"/>
                <a:cs typeface="Calibri"/>
              </a:rPr>
              <a:t>Conclusion,</a:t>
            </a:r>
            <a:r>
              <a:rPr sz="3200" spc="-135" dirty="0">
                <a:latin typeface="Calibri"/>
                <a:cs typeface="Calibri"/>
              </a:rPr>
              <a:t> </a:t>
            </a:r>
            <a:r>
              <a:rPr sz="3200" spc="-10" dirty="0">
                <a:latin typeface="Calibri"/>
                <a:cs typeface="Calibri"/>
              </a:rPr>
              <a:t>Limitations,</a:t>
            </a:r>
            <a:r>
              <a:rPr sz="3200" spc="-135" dirty="0">
                <a:latin typeface="Calibri"/>
                <a:cs typeface="Calibri"/>
              </a:rPr>
              <a:t> </a:t>
            </a:r>
            <a:r>
              <a:rPr sz="3200" dirty="0">
                <a:latin typeface="Calibri"/>
                <a:cs typeface="Calibri"/>
              </a:rPr>
              <a:t>Future</a:t>
            </a:r>
            <a:r>
              <a:rPr sz="3200" spc="-140" dirty="0">
                <a:latin typeface="Calibri"/>
                <a:cs typeface="Calibri"/>
              </a:rPr>
              <a:t> </a:t>
            </a:r>
            <a:r>
              <a:rPr sz="3200" spc="-10" dirty="0">
                <a:latin typeface="Calibri"/>
                <a:cs typeface="Calibri"/>
              </a:rPr>
              <a:t>Scope</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References</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Acknowledgements</a:t>
            </a:r>
            <a:endParaRPr sz="3200" dirty="0">
              <a:latin typeface="Calibri"/>
              <a:cs typeface="Calibri"/>
            </a:endParaRPr>
          </a:p>
        </p:txBody>
      </p:sp>
      <p:sp>
        <p:nvSpPr>
          <p:cNvPr id="3" name="object 3"/>
          <p:cNvSpPr txBox="1">
            <a:spLocks noGrp="1"/>
          </p:cNvSpPr>
          <p:nvPr>
            <p:ph type="title"/>
          </p:nvPr>
        </p:nvSpPr>
        <p:spPr>
          <a:xfrm>
            <a:off x="762000" y="121920"/>
            <a:ext cx="1644650" cy="299720"/>
          </a:xfrm>
          <a:prstGeom prst="rect">
            <a:avLst/>
          </a:prstGeom>
        </p:spPr>
        <p:txBody>
          <a:bodyPr vert="horz" wrap="square" lIns="0" tIns="12700" rIns="0" bIns="0" rtlCol="0">
            <a:spAutoFit/>
          </a:bodyPr>
          <a:lstStyle/>
          <a:p>
            <a:pPr marL="12700" algn="ctr">
              <a:lnSpc>
                <a:spcPct val="100000"/>
              </a:lnSpc>
              <a:spcBef>
                <a:spcPts val="100"/>
              </a:spcBef>
            </a:pPr>
            <a:r>
              <a:rPr sz="1800" b="1" spc="-20" dirty="0">
                <a:solidFill>
                  <a:srgbClr val="C00000"/>
                </a:solidFill>
                <a:latin typeface="Calibri"/>
                <a:cs typeface="Calibri"/>
              </a:rPr>
              <a:t>VVIT,</a:t>
            </a:r>
            <a:r>
              <a:rPr sz="1800" b="1" spc="-45" dirty="0">
                <a:solidFill>
                  <a:srgbClr val="C00000"/>
                </a:solidFill>
                <a:latin typeface="Calibri"/>
                <a:cs typeface="Calibri"/>
              </a:rPr>
              <a:t> </a:t>
            </a:r>
            <a:r>
              <a:rPr sz="1800" b="1" spc="-10" dirty="0">
                <a:solidFill>
                  <a:srgbClr val="C00000"/>
                </a:solidFill>
                <a:latin typeface="Calibri"/>
                <a:cs typeface="Calibri"/>
              </a:rPr>
              <a:t>ICACT-</a:t>
            </a:r>
            <a:r>
              <a:rPr sz="1800" b="1" spc="-20" dirty="0">
                <a:solidFill>
                  <a:srgbClr val="C00000"/>
                </a:solidFill>
                <a:latin typeface="Calibri"/>
                <a:cs typeface="Calibri"/>
              </a:rPr>
              <a:t>2025</a:t>
            </a:r>
            <a:endParaRPr sz="1800" dirty="0">
              <a:latin typeface="Calibri"/>
              <a:cs typeface="Calibri"/>
            </a:endParaRPr>
          </a:p>
        </p:txBody>
      </p:sp>
      <p:sp>
        <p:nvSpPr>
          <p:cNvPr id="4" name="object 4"/>
          <p:cNvSpPr txBox="1"/>
          <p:nvPr/>
        </p:nvSpPr>
        <p:spPr>
          <a:xfrm>
            <a:off x="5334000"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2</a:t>
            </a:fld>
            <a:endParaRPr spc="-50"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ACKNOWLEDGEMENT</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27521"/>
          </a:xfrm>
        </p:spPr>
        <p:txBody>
          <a:bodyPr/>
          <a:lstStyle/>
          <a:p>
            <a:pPr>
              <a:lnSpc>
                <a:spcPct val="150000"/>
              </a:lnSpc>
            </a:pPr>
            <a:r>
              <a:rPr lang="en-US" dirty="0"/>
              <a:t>I extend my deepest gratitude to all supported this project.</a:t>
            </a:r>
          </a:p>
          <a:p>
            <a:pPr marL="285750" indent="-285750">
              <a:lnSpc>
                <a:spcPct val="150000"/>
              </a:lnSpc>
              <a:buFont typeface="Arial" panose="020B0604020202020204" pitchFamily="34" charset="0"/>
              <a:buChar char="•"/>
            </a:pPr>
            <a:r>
              <a:rPr lang="en-US" b="1" dirty="0"/>
              <a:t>Mr. </a:t>
            </a:r>
            <a:r>
              <a:rPr lang="en-US" b="1" dirty="0" err="1"/>
              <a:t>Vasireddy</a:t>
            </a:r>
            <a:r>
              <a:rPr lang="en-US" b="1" dirty="0"/>
              <a:t> Vidya Sagar, Chairman, VVIT:</a:t>
            </a:r>
            <a:r>
              <a:rPr lang="en-US" dirty="0"/>
              <a:t> For providing vital facilities and resources.</a:t>
            </a:r>
          </a:p>
          <a:p>
            <a:pPr marL="285750" indent="-285750">
              <a:lnSpc>
                <a:spcPct val="150000"/>
              </a:lnSpc>
              <a:buFont typeface="Arial" panose="020B0604020202020204" pitchFamily="34" charset="0"/>
              <a:buChar char="•"/>
            </a:pPr>
            <a:r>
              <a:rPr lang="en-US" b="1" dirty="0"/>
              <a:t>Dr. Y. </a:t>
            </a:r>
            <a:r>
              <a:rPr lang="en-US" b="1" dirty="0" err="1"/>
              <a:t>Mallikarjuna</a:t>
            </a:r>
            <a:r>
              <a:rPr lang="en-US" b="1" dirty="0"/>
              <a:t> Reddy, Principal, VVIT:</a:t>
            </a:r>
            <a:r>
              <a:rPr lang="en-US" dirty="0"/>
              <a:t> For unwavering support throughout the program.</a:t>
            </a:r>
          </a:p>
          <a:p>
            <a:pPr marL="285750" indent="-285750">
              <a:lnSpc>
                <a:spcPct val="150000"/>
              </a:lnSpc>
              <a:buFont typeface="Arial" panose="020B0604020202020204" pitchFamily="34" charset="0"/>
              <a:buChar char="•"/>
            </a:pPr>
            <a:r>
              <a:rPr lang="en-US" b="1" dirty="0"/>
              <a:t>Dr. V. Ramchandran, Professor &amp; HOD, CSE, VVIT:</a:t>
            </a:r>
            <a:r>
              <a:rPr lang="en-US" dirty="0"/>
              <a:t> For constant encouragement, motivation, and guidance.</a:t>
            </a:r>
          </a:p>
          <a:p>
            <a:pPr marL="285750" indent="-285750">
              <a:lnSpc>
                <a:spcPct val="150000"/>
              </a:lnSpc>
              <a:buFont typeface="Arial" panose="020B0604020202020204" pitchFamily="34" charset="0"/>
              <a:buChar char="•"/>
            </a:pPr>
            <a:r>
              <a:rPr lang="en-US" b="1" dirty="0"/>
              <a:t>Mr. M. Jeevan Babu (Asst. Prof., Project Guide):</a:t>
            </a:r>
            <a:r>
              <a:rPr lang="en-US" dirty="0"/>
              <a:t> For insightful advice, invaluable guidance, and dedicated support.</a:t>
            </a:r>
          </a:p>
          <a:p>
            <a:pPr marL="285750" indent="-285750">
              <a:lnSpc>
                <a:spcPct val="150000"/>
              </a:lnSpc>
              <a:buFont typeface="Arial" panose="020B0604020202020204" pitchFamily="34" charset="0"/>
              <a:buChar char="•"/>
            </a:pPr>
            <a:r>
              <a:rPr lang="en-US" b="1" dirty="0"/>
              <a:t>CSE Department, VVIT (Teaching &amp; Non-Teaching Staff):</a:t>
            </a:r>
            <a:r>
              <a:rPr lang="en-US" dirty="0"/>
              <a:t> For their generous assistance and support</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20</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824472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70" y="2072640"/>
            <a:ext cx="9143999" cy="939800"/>
          </a:xfrm>
          <a:prstGeom prst="rect">
            <a:avLst/>
          </a:prstGeom>
        </p:spPr>
        <p:txBody>
          <a:bodyPr vert="horz" wrap="square" lIns="0" tIns="12700" rIns="0" bIns="0" rtlCol="0">
            <a:spAutoFit/>
          </a:bodyPr>
          <a:lstStyle/>
          <a:p>
            <a:pPr marL="12700" algn="ctr">
              <a:lnSpc>
                <a:spcPct val="100000"/>
              </a:lnSpc>
              <a:spcBef>
                <a:spcPts val="100"/>
              </a:spcBef>
            </a:pPr>
            <a:r>
              <a:rPr sz="6000" b="1" dirty="0">
                <a:solidFill>
                  <a:srgbClr val="001F5F"/>
                </a:solidFill>
              </a:rPr>
              <a:t>Thanks</a:t>
            </a:r>
            <a:r>
              <a:rPr sz="6000" b="1" spc="-100" dirty="0">
                <a:solidFill>
                  <a:srgbClr val="001F5F"/>
                </a:solidFill>
              </a:rPr>
              <a:t> </a:t>
            </a:r>
            <a:r>
              <a:rPr sz="6000" b="1" dirty="0">
                <a:solidFill>
                  <a:srgbClr val="001F5F"/>
                </a:solidFill>
              </a:rPr>
              <a:t>to</a:t>
            </a:r>
            <a:r>
              <a:rPr sz="6000" b="1" spc="-95" dirty="0">
                <a:solidFill>
                  <a:srgbClr val="001F5F"/>
                </a:solidFill>
              </a:rPr>
              <a:t> </a:t>
            </a:r>
            <a:r>
              <a:rPr sz="6000" b="1" dirty="0">
                <a:solidFill>
                  <a:srgbClr val="001F5F"/>
                </a:solidFill>
              </a:rPr>
              <a:t>All</a:t>
            </a:r>
            <a:r>
              <a:rPr lang="en-US" sz="6000" b="1" spc="-100" dirty="0">
                <a:solidFill>
                  <a:srgbClr val="001F5F"/>
                </a:solidFill>
              </a:rPr>
              <a:t> …</a:t>
            </a:r>
            <a:endParaRPr sz="6000" b="1" dirty="0"/>
          </a:p>
        </p:txBody>
      </p:sp>
      <p:sp>
        <p:nvSpPr>
          <p:cNvPr id="3" name="object 3"/>
          <p:cNvSpPr txBox="1"/>
          <p:nvPr/>
        </p:nvSpPr>
        <p:spPr>
          <a:xfrm>
            <a:off x="0" y="3751580"/>
            <a:ext cx="9144000" cy="1122680"/>
          </a:xfrm>
          <a:prstGeom prst="rect">
            <a:avLst/>
          </a:prstGeom>
        </p:spPr>
        <p:txBody>
          <a:bodyPr vert="horz" wrap="square" lIns="0" tIns="12700" rIns="0" bIns="0" rtlCol="0">
            <a:spAutoFit/>
          </a:bodyPr>
          <a:lstStyle/>
          <a:p>
            <a:pPr marL="12700" algn="ctr">
              <a:lnSpc>
                <a:spcPct val="100000"/>
              </a:lnSpc>
              <a:spcBef>
                <a:spcPts val="100"/>
              </a:spcBef>
            </a:pPr>
            <a:r>
              <a:rPr sz="7200" dirty="0">
                <a:solidFill>
                  <a:srgbClr val="C00000"/>
                </a:solidFill>
                <a:latin typeface="Calibri"/>
                <a:cs typeface="Calibri"/>
              </a:rPr>
              <a:t>Questions</a:t>
            </a:r>
            <a:r>
              <a:rPr sz="7200" spc="-265" dirty="0">
                <a:solidFill>
                  <a:srgbClr val="C00000"/>
                </a:solidFill>
                <a:latin typeface="Calibri"/>
                <a:cs typeface="Calibri"/>
              </a:rPr>
              <a:t> </a:t>
            </a:r>
            <a:r>
              <a:rPr sz="7200" dirty="0">
                <a:solidFill>
                  <a:srgbClr val="C00000"/>
                </a:solidFill>
                <a:latin typeface="Calibri"/>
                <a:cs typeface="Calibri"/>
              </a:rPr>
              <a:t>&amp;</a:t>
            </a:r>
            <a:r>
              <a:rPr sz="7200" spc="-260" dirty="0">
                <a:solidFill>
                  <a:srgbClr val="C00000"/>
                </a:solidFill>
                <a:latin typeface="Calibri"/>
                <a:cs typeface="Calibri"/>
              </a:rPr>
              <a:t> </a:t>
            </a:r>
            <a:r>
              <a:rPr sz="7200" dirty="0">
                <a:solidFill>
                  <a:srgbClr val="C00000"/>
                </a:solidFill>
                <a:latin typeface="Calibri"/>
                <a:cs typeface="Calibri"/>
              </a:rPr>
              <a:t>Answers</a:t>
            </a:r>
            <a:r>
              <a:rPr sz="7200" spc="-265" dirty="0">
                <a:solidFill>
                  <a:srgbClr val="C00000"/>
                </a:solidFill>
                <a:latin typeface="Calibri"/>
                <a:cs typeface="Calibri"/>
              </a:rPr>
              <a:t> </a:t>
            </a:r>
            <a:r>
              <a:rPr lang="en-US" sz="7200" spc="-50" dirty="0">
                <a:solidFill>
                  <a:srgbClr val="C00000"/>
                </a:solidFill>
                <a:latin typeface="Calibri"/>
                <a:cs typeface="Calibri"/>
              </a:rPr>
              <a:t>?</a:t>
            </a:r>
            <a:endParaRPr sz="7200" dirty="0">
              <a:latin typeface="Calibri"/>
              <a:cs typeface="Calibri"/>
            </a:endParaRPr>
          </a:p>
        </p:txBody>
      </p:sp>
      <p:pic>
        <p:nvPicPr>
          <p:cNvPr id="4" name="object 4"/>
          <p:cNvPicPr/>
          <p:nvPr/>
        </p:nvPicPr>
        <p:blipFill>
          <a:blip r:embed="rId2" cstate="print"/>
          <a:stretch>
            <a:fillRect/>
          </a:stretch>
        </p:blipFill>
        <p:spPr>
          <a:xfrm>
            <a:off x="340241" y="266700"/>
            <a:ext cx="1401725" cy="1066800"/>
          </a:xfrm>
          <a:prstGeom prst="rect">
            <a:avLst/>
          </a:prstGeom>
        </p:spPr>
      </p:pic>
      <p:sp>
        <p:nvSpPr>
          <p:cNvPr id="5" name="object 5"/>
          <p:cNvSpPr txBox="1"/>
          <p:nvPr/>
        </p:nvSpPr>
        <p:spPr>
          <a:xfrm>
            <a:off x="1582334" y="422753"/>
            <a:ext cx="6494865" cy="754694"/>
          </a:xfrm>
          <a:prstGeom prst="rect">
            <a:avLst/>
          </a:prstGeom>
        </p:spPr>
        <p:txBody>
          <a:bodyPr vert="horz" wrap="square" lIns="0" tIns="15875" rIns="0" bIns="0" rtlCol="0">
            <a:spAutoFit/>
          </a:bodyPr>
          <a:lstStyle/>
          <a:p>
            <a:pPr marL="12700" algn="ctr">
              <a:lnSpc>
                <a:spcPct val="100000"/>
              </a:lnSpc>
              <a:spcBef>
                <a:spcPts val="125"/>
              </a:spcBef>
            </a:pPr>
            <a:r>
              <a:rPr lang="en-US" sz="4000" b="1" i="1" spc="-120" dirty="0">
                <a:solidFill>
                  <a:srgbClr val="00B050"/>
                </a:solidFill>
                <a:latin typeface="+mj-lt"/>
                <a:cs typeface="Times New Roman" panose="02020603050405020304" pitchFamily="18" charset="0"/>
              </a:rPr>
              <a:t> </a:t>
            </a:r>
            <a:r>
              <a:rPr lang="en-US" sz="4800" b="1" i="1" spc="-120" dirty="0">
                <a:solidFill>
                  <a:srgbClr val="00B050"/>
                </a:solidFill>
                <a:latin typeface="+mj-lt"/>
                <a:cs typeface="Times New Roman" panose="02020603050405020304" pitchFamily="18" charset="0"/>
              </a:rPr>
              <a:t>[ICACT – 2025]</a:t>
            </a:r>
            <a:endParaRPr sz="4600" dirty="0">
              <a:latin typeface="Verdana"/>
              <a:cs typeface="Verdana"/>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xfrm>
            <a:off x="8595358" y="6280951"/>
            <a:ext cx="3962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21</a:t>
            </a:fld>
            <a:endParaRPr spc="-50" dirty="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ABSTRACT</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482090"/>
            <a:ext cx="8135619" cy="4527521"/>
          </a:xfrm>
        </p:spPr>
        <p:txBody>
          <a:bodyPr/>
          <a:lstStyle/>
          <a:p>
            <a:pPr>
              <a:lnSpc>
                <a:spcPct val="150000"/>
              </a:lnSpc>
            </a:pPr>
            <a:r>
              <a:rPr lang="en-US" sz="1800" b="0" i="0" dirty="0">
                <a:solidFill>
                  <a:schemeClr val="tx1"/>
                </a:solidFill>
                <a:latin typeface="+mn-lt"/>
              </a:rPr>
              <a:t>Volumetric DDoS attacks challenge detection systems due to their sophistication, causing delays and false positives in traditional volume-based analysis. This project proposes a CNN-driven framework, converting network traffic into images for granular pattern analysis. Multi-class classification will progressively identify targeted subnets and IPs.</a:t>
            </a:r>
          </a:p>
          <a:p>
            <a:pPr>
              <a:lnSpc>
                <a:spcPct val="150000"/>
              </a:lnSpc>
            </a:pPr>
            <a:r>
              <a:rPr lang="en-US" sz="1800" b="0" i="0" dirty="0">
                <a:solidFill>
                  <a:schemeClr val="tx1"/>
                </a:solidFill>
                <a:latin typeface="+mn-lt"/>
              </a:rPr>
              <a:t>	The methodology involves capturing real-time traffic, converting it to images, and using CNNs for detailed analysis, aiming for real-time, accurate detection. This approach seeks to improve speed and reduce false positives. The project focuses on CNN model development for complex traffic analysis. While challenges exist, the framework aims to provide fine-grained DDoS target identification, enhancing network security</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3</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INTRODUCTION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90"/>
            <a:ext cx="8135619" cy="3835024"/>
          </a:xfrm>
        </p:spPr>
        <p:txBody>
          <a:bodyPr/>
          <a:lstStyle/>
          <a:p>
            <a:pPr marL="0" indent="0" algn="just">
              <a:lnSpc>
                <a:spcPct val="150000"/>
              </a:lnSpc>
              <a:buNone/>
            </a:pPr>
            <a:r>
              <a:rPr lang="en-US" sz="2000" b="1" i="0" dirty="0">
                <a:solidFill>
                  <a:schemeClr val="tx1"/>
                </a:solidFill>
                <a:latin typeface="+mn-lt"/>
              </a:rPr>
              <a:t>Background</a:t>
            </a:r>
            <a:endParaRPr lang="en-US" sz="1800" b="1" i="0" dirty="0">
              <a:solidFill>
                <a:schemeClr val="tx1"/>
              </a:solidFill>
              <a:latin typeface="+mn-lt"/>
            </a:endParaRPr>
          </a:p>
          <a:p>
            <a:pPr marL="285750" indent="-285750" algn="just">
              <a:lnSpc>
                <a:spcPct val="150000"/>
              </a:lnSpc>
              <a:buFont typeface="Arial" panose="020B0604020202020204" pitchFamily="34" charset="0"/>
              <a:buChar char="•"/>
            </a:pPr>
            <a:r>
              <a:rPr lang="en-US" sz="1800" b="0" i="0" dirty="0">
                <a:solidFill>
                  <a:schemeClr val="tx1"/>
                </a:solidFill>
                <a:latin typeface="+mn-lt"/>
              </a:rPr>
              <a:t>DDoS attacks disrupt services by overwhelming networks.</a:t>
            </a:r>
          </a:p>
          <a:p>
            <a:pPr marL="285750" indent="-285750" algn="just">
              <a:lnSpc>
                <a:spcPct val="150000"/>
              </a:lnSpc>
              <a:buFont typeface="Arial" panose="020B0604020202020204" pitchFamily="34" charset="0"/>
              <a:buChar char="•"/>
            </a:pPr>
            <a:r>
              <a:rPr lang="en-US" sz="1800" b="0" i="0" dirty="0">
                <a:solidFill>
                  <a:schemeClr val="tx1"/>
                </a:solidFill>
                <a:latin typeface="+mn-lt"/>
              </a:rPr>
              <a:t>Attackers mimic legitimate traffic, making detection challenging.</a:t>
            </a:r>
          </a:p>
          <a:p>
            <a:pPr marL="285750" indent="-285750" algn="just">
              <a:lnSpc>
                <a:spcPct val="150000"/>
              </a:lnSpc>
              <a:buFont typeface="Arial" panose="020B0604020202020204" pitchFamily="34" charset="0"/>
              <a:buChar char="•"/>
            </a:pPr>
            <a:r>
              <a:rPr lang="en-US" sz="1800" b="0" i="0" dirty="0">
                <a:solidFill>
                  <a:schemeClr val="tx1"/>
                </a:solidFill>
                <a:latin typeface="+mn-lt"/>
              </a:rPr>
              <a:t>The rise of IoT and cloud computing has increased attack sophistication.</a:t>
            </a:r>
          </a:p>
          <a:p>
            <a:pPr marL="0" indent="0" algn="just">
              <a:lnSpc>
                <a:spcPct val="150000"/>
              </a:lnSpc>
              <a:buNone/>
            </a:pPr>
            <a:endParaRPr lang="en-US" sz="2000" i="0" dirty="0">
              <a:solidFill>
                <a:schemeClr val="tx1"/>
              </a:solidFill>
              <a:latin typeface="+mn-lt"/>
            </a:endParaRPr>
          </a:p>
          <a:p>
            <a:pPr marL="0" indent="0" algn="just">
              <a:lnSpc>
                <a:spcPct val="150000"/>
              </a:lnSpc>
              <a:buNone/>
            </a:pPr>
            <a:r>
              <a:rPr lang="en-US" sz="2000" b="1" i="0" dirty="0">
                <a:solidFill>
                  <a:schemeClr val="tx1"/>
                </a:solidFill>
                <a:latin typeface="+mn-lt"/>
              </a:rPr>
              <a:t>Motivation</a:t>
            </a:r>
            <a:endParaRPr lang="en-US" sz="1800" b="1" i="0" dirty="0">
              <a:solidFill>
                <a:schemeClr val="tx1"/>
              </a:solidFill>
              <a:latin typeface="+mn-lt"/>
            </a:endParaRPr>
          </a:p>
          <a:p>
            <a:pPr marL="285750" indent="-285750" algn="just">
              <a:lnSpc>
                <a:spcPct val="150000"/>
              </a:lnSpc>
              <a:buFont typeface="Arial" panose="020B0604020202020204" pitchFamily="34" charset="0"/>
              <a:buChar char="•"/>
            </a:pPr>
            <a:r>
              <a:rPr lang="en-US" sz="1800" b="0" i="0" dirty="0">
                <a:solidFill>
                  <a:schemeClr val="tx1"/>
                </a:solidFill>
                <a:latin typeface="+mn-lt"/>
              </a:rPr>
              <a:t>Traditional methods struggle with evolving attack patterns.</a:t>
            </a:r>
          </a:p>
          <a:p>
            <a:pPr marL="285750" indent="-285750" algn="just">
              <a:lnSpc>
                <a:spcPct val="150000"/>
              </a:lnSpc>
              <a:buFont typeface="Arial" panose="020B0604020202020204" pitchFamily="34" charset="0"/>
              <a:buChar char="•"/>
            </a:pPr>
            <a:r>
              <a:rPr lang="en-US" sz="1800" b="0" i="0" dirty="0">
                <a:solidFill>
                  <a:schemeClr val="tx1"/>
                </a:solidFill>
                <a:latin typeface="+mn-lt"/>
              </a:rPr>
              <a:t>CNNs analyze network traffic as 2D images for better detection.</a:t>
            </a:r>
          </a:p>
          <a:p>
            <a:pPr marL="285750" indent="-285750" algn="just">
              <a:lnSpc>
                <a:spcPct val="150000"/>
              </a:lnSpc>
              <a:buFont typeface="Arial" panose="020B0604020202020204" pitchFamily="34" charset="0"/>
              <a:buChar char="•"/>
            </a:pPr>
            <a:r>
              <a:rPr lang="en-US" sz="1800" b="0" i="0" dirty="0">
                <a:solidFill>
                  <a:schemeClr val="tx1"/>
                </a:solidFill>
                <a:latin typeface="+mn-lt"/>
              </a:rPr>
              <a:t>A drill-down approach refines detection to pinpoint attack sources.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4</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218298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INTRODUCTION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90"/>
            <a:ext cx="8135619" cy="3835024"/>
          </a:xfrm>
        </p:spPr>
        <p:txBody>
          <a:bodyPr/>
          <a:lstStyle/>
          <a:p>
            <a:pPr algn="just">
              <a:lnSpc>
                <a:spcPct val="150000"/>
              </a:lnSpc>
            </a:pPr>
            <a:r>
              <a:rPr lang="en-US" sz="2000" b="1" dirty="0"/>
              <a:t>Scope &amp; Contributions</a:t>
            </a:r>
          </a:p>
          <a:p>
            <a:pPr marL="285750" indent="-285750" algn="just">
              <a:lnSpc>
                <a:spcPct val="150000"/>
              </a:lnSpc>
              <a:buFont typeface="Arial" panose="020B0604020202020204" pitchFamily="34" charset="0"/>
              <a:buChar char="•"/>
            </a:pPr>
            <a:r>
              <a:rPr lang="en-US" dirty="0"/>
              <a:t>CNN-based system achieves 97% accuracy in detecting malicious traffic.</a:t>
            </a:r>
          </a:p>
          <a:p>
            <a:pPr marL="285750" indent="-285750" algn="just">
              <a:lnSpc>
                <a:spcPct val="150000"/>
              </a:lnSpc>
              <a:buFont typeface="Arial" panose="020B0604020202020204" pitchFamily="34" charset="0"/>
              <a:buChar char="•"/>
            </a:pPr>
            <a:r>
              <a:rPr lang="en-US" dirty="0"/>
              <a:t>Drill-down approach reduces memory usage and enhances precision.</a:t>
            </a:r>
          </a:p>
          <a:p>
            <a:pPr marL="285750" indent="-285750" algn="just">
              <a:lnSpc>
                <a:spcPct val="150000"/>
              </a:lnSpc>
              <a:buFont typeface="Arial" panose="020B0604020202020204" pitchFamily="34" charset="0"/>
              <a:buChar char="•"/>
            </a:pPr>
            <a:r>
              <a:rPr lang="en-US" dirty="0"/>
              <a:t>Protocol-based classification helps distinguish different attack types.</a:t>
            </a:r>
          </a:p>
          <a:p>
            <a:pPr algn="just">
              <a:lnSpc>
                <a:spcPct val="150000"/>
              </a:lnSpc>
            </a:pPr>
            <a:endParaRPr lang="en-US" sz="2000" b="1" dirty="0"/>
          </a:p>
          <a:p>
            <a:pPr algn="just">
              <a:lnSpc>
                <a:spcPct val="150000"/>
              </a:lnSpc>
            </a:pPr>
            <a:r>
              <a:rPr lang="en-US" sz="2000" b="1" dirty="0"/>
              <a:t>Key Features</a:t>
            </a:r>
          </a:p>
          <a:p>
            <a:pPr marL="285750" indent="-285750" algn="just">
              <a:lnSpc>
                <a:spcPct val="150000"/>
              </a:lnSpc>
              <a:buFont typeface="Arial" panose="020B0604020202020204" pitchFamily="34" charset="0"/>
              <a:buChar char="•"/>
            </a:pPr>
            <a:r>
              <a:rPr lang="en-US" dirty="0"/>
              <a:t>Converts raw network traffic into structured images for analysis.</a:t>
            </a:r>
          </a:p>
          <a:p>
            <a:pPr marL="285750" indent="-285750" algn="just">
              <a:lnSpc>
                <a:spcPct val="150000"/>
              </a:lnSpc>
              <a:buFont typeface="Arial" panose="020B0604020202020204" pitchFamily="34" charset="0"/>
              <a:buChar char="•"/>
            </a:pPr>
            <a:r>
              <a:rPr lang="en-US" dirty="0"/>
              <a:t>Classifies attack types by protocol (TCP SYN, UDP flood, ICMP).</a:t>
            </a:r>
          </a:p>
          <a:p>
            <a:pPr marL="285750" indent="-285750" algn="just">
              <a:lnSpc>
                <a:spcPct val="150000"/>
              </a:lnSpc>
              <a:buFont typeface="Arial" panose="020B0604020202020204" pitchFamily="34" charset="0"/>
              <a:buChar char="•"/>
            </a:pPr>
            <a:r>
              <a:rPr lang="en-US" dirty="0"/>
              <a:t>Scalable system efficiently processes high-volume network traffic.</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5</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25418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EXISTING METHODS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90"/>
            <a:ext cx="8135619" cy="4204356"/>
          </a:xfrm>
        </p:spPr>
        <p:txBody>
          <a:bodyPr/>
          <a:lstStyle/>
          <a:p>
            <a:pPr algn="just">
              <a:lnSpc>
                <a:spcPct val="150000"/>
              </a:lnSpc>
            </a:pPr>
            <a:r>
              <a:rPr lang="en-US" sz="2000" b="1" dirty="0">
                <a:latin typeface="+mn-lt"/>
                <a:cs typeface="Times New Roman" panose="02020603050405020304" pitchFamily="18" charset="0"/>
              </a:rPr>
              <a:t>Traditional DDoS Detection Approaches</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Signature-Based Detection</a:t>
            </a:r>
            <a:r>
              <a:rPr lang="en-US" dirty="0">
                <a:latin typeface="+mn-lt"/>
                <a:cs typeface="Times New Roman" panose="02020603050405020304" pitchFamily="18" charset="0"/>
              </a:rPr>
              <a:t>: Matches traffic against known attack patterns but fails to detect zero-day attacks.</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Anomaly-Based Detection</a:t>
            </a:r>
            <a:r>
              <a:rPr lang="en-US" dirty="0">
                <a:latin typeface="+mn-lt"/>
                <a:cs typeface="Times New Roman" panose="02020603050405020304" pitchFamily="18" charset="0"/>
              </a:rPr>
              <a:t>: Identifies deviations in network behavior but suffers from high false-positive rates.</a:t>
            </a:r>
          </a:p>
          <a:p>
            <a:pPr algn="just">
              <a:lnSpc>
                <a:spcPct val="150000"/>
              </a:lnSpc>
            </a:pPr>
            <a:r>
              <a:rPr lang="en-US" sz="2000" b="1" dirty="0">
                <a:latin typeface="+mn-lt"/>
                <a:cs typeface="Times New Roman" panose="02020603050405020304" pitchFamily="18" charset="0"/>
              </a:rPr>
              <a:t>Limitations of the Existing System</a:t>
            </a:r>
            <a:endParaRPr lang="en-US" b="1" dirty="0">
              <a:latin typeface="+mn-lt"/>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Scalability Issues</a:t>
            </a:r>
            <a:r>
              <a:rPr lang="en-US" dirty="0">
                <a:latin typeface="+mn-lt"/>
                <a:cs typeface="Times New Roman" panose="02020603050405020304" pitchFamily="18" charset="0"/>
              </a:rPr>
              <a:t>: Struggles with processing large-scale traffic.</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High Computational Overhead</a:t>
            </a:r>
            <a:r>
              <a:rPr lang="en-US" dirty="0">
                <a:latin typeface="+mn-lt"/>
                <a:cs typeface="Times New Roman" panose="02020603050405020304" pitchFamily="18" charset="0"/>
              </a:rPr>
              <a:t>: Requires extensive processing power, making real-time detection difficult.</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Slow Response Time</a:t>
            </a:r>
            <a:r>
              <a:rPr lang="en-US" dirty="0">
                <a:latin typeface="+mn-lt"/>
                <a:cs typeface="Times New Roman" panose="02020603050405020304" pitchFamily="18" charset="0"/>
              </a:rPr>
              <a:t>: Delayed detection can cause severe network outages.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6</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398157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PROPOSED METHOD	</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61313"/>
          </a:xfrm>
        </p:spPr>
        <p:txBody>
          <a:bodyPr/>
          <a:lstStyle/>
          <a:p>
            <a:pPr marL="0" indent="0" algn="just">
              <a:lnSpc>
                <a:spcPct val="150000"/>
              </a:lnSpc>
              <a:buNone/>
            </a:pPr>
            <a:r>
              <a:rPr lang="en-US" sz="2000" b="1" dirty="0">
                <a:latin typeface="+mn-lt"/>
                <a:cs typeface="Times New Roman" panose="02020603050405020304" pitchFamily="18" charset="0"/>
              </a:rPr>
              <a:t>A Drill Down Approach: </a:t>
            </a:r>
            <a:r>
              <a:rPr lang="en-US" sz="2000" dirty="0">
                <a:latin typeface="+mn-lt"/>
                <a:cs typeface="Times New Roman" panose="02020603050405020304" pitchFamily="18" charset="0"/>
              </a:rPr>
              <a:t>Utilizes CNN based learning for hierarchical attack classification.</a:t>
            </a:r>
          </a:p>
          <a:p>
            <a:pPr marL="0" indent="0" algn="just">
              <a:lnSpc>
                <a:spcPct val="150000"/>
              </a:lnSpc>
              <a:buNone/>
            </a:pPr>
            <a:r>
              <a:rPr lang="en-US" sz="2000" dirty="0">
                <a:latin typeface="+mn-lt"/>
                <a:cs typeface="Times New Roman" panose="02020603050405020304" pitchFamily="18" charset="0"/>
              </a:rPr>
              <a:t>Addresses limitations of traditional detection methods.</a:t>
            </a:r>
          </a:p>
          <a:p>
            <a:pPr marL="0" indent="0" algn="just">
              <a:lnSpc>
                <a:spcPct val="150000"/>
              </a:lnSpc>
              <a:buNone/>
            </a:pPr>
            <a:r>
              <a:rPr lang="en-US" sz="2000" b="1" dirty="0">
                <a:latin typeface="+mn-lt"/>
                <a:cs typeface="Times New Roman" panose="02020603050405020304" pitchFamily="18" charset="0"/>
              </a:rPr>
              <a:t>Key Features</a:t>
            </a:r>
          </a:p>
          <a:p>
            <a:pPr marL="342900" indent="-342900" algn="just">
              <a:lnSpc>
                <a:spcPct val="150000"/>
              </a:lnSpc>
              <a:buFont typeface="Arial" panose="020B0604020202020204" pitchFamily="34" charset="0"/>
              <a:buChar char="•"/>
            </a:pPr>
            <a:r>
              <a:rPr lang="en-US" sz="2000" b="1" dirty="0">
                <a:latin typeface="+mn-lt"/>
                <a:cs typeface="Times New Roman" panose="02020603050405020304" pitchFamily="18" charset="0"/>
              </a:rPr>
              <a:t>CNN-Based Classification </a:t>
            </a:r>
            <a:r>
              <a:rPr lang="en-US" sz="2000" dirty="0">
                <a:latin typeface="+mn-lt"/>
                <a:cs typeface="Times New Roman" panose="02020603050405020304" pitchFamily="18" charset="0"/>
              </a:rPr>
              <a:t>– CNNs extract complex traffic patterns for accurate detection.</a:t>
            </a:r>
          </a:p>
          <a:p>
            <a:pPr marL="342900" indent="-342900" algn="just">
              <a:lnSpc>
                <a:spcPct val="150000"/>
              </a:lnSpc>
              <a:buFont typeface="Arial" panose="020B0604020202020204" pitchFamily="34" charset="0"/>
              <a:buChar char="•"/>
            </a:pPr>
            <a:r>
              <a:rPr lang="en-US" sz="2000" b="1" dirty="0">
                <a:latin typeface="+mn-lt"/>
                <a:cs typeface="Times New Roman" panose="02020603050405020304" pitchFamily="18" charset="0"/>
              </a:rPr>
              <a:t>Drill-Down Attack Classification </a:t>
            </a:r>
            <a:r>
              <a:rPr lang="en-US" sz="2000" dirty="0">
                <a:latin typeface="+mn-lt"/>
                <a:cs typeface="Times New Roman" panose="02020603050405020304" pitchFamily="18" charset="0"/>
              </a:rPr>
              <a:t>– Classifies attacks into detailed subcategories for better mitigation.</a:t>
            </a:r>
          </a:p>
          <a:p>
            <a:pPr marL="342900" indent="-342900" algn="just">
              <a:lnSpc>
                <a:spcPct val="150000"/>
              </a:lnSpc>
              <a:buFont typeface="Arial" panose="020B0604020202020204" pitchFamily="34" charset="0"/>
              <a:buChar char="•"/>
            </a:pPr>
            <a:r>
              <a:rPr lang="en-US" sz="2000" b="1" dirty="0">
                <a:latin typeface="+mn-lt"/>
                <a:cs typeface="Times New Roman" panose="02020603050405020304" pitchFamily="18" charset="0"/>
              </a:rPr>
              <a:t>Adaptive Learning</a:t>
            </a:r>
            <a:r>
              <a:rPr lang="en-US" sz="2000" dirty="0">
                <a:latin typeface="+mn-lt"/>
                <a:cs typeface="Times New Roman" panose="02020603050405020304" pitchFamily="18" charset="0"/>
              </a:rPr>
              <a:t> – Detects zero-day attacks by continuously learning new traffic patterns.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7</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66017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PROPOSED METHOD	</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73688"/>
          </a:xfrm>
        </p:spPr>
        <p:txBody>
          <a:bodyPr/>
          <a:lstStyle/>
          <a:p>
            <a:pPr marL="342900" indent="-342900" algn="just">
              <a:lnSpc>
                <a:spcPct val="150000"/>
              </a:lnSpc>
              <a:buFont typeface="Arial" panose="020B0604020202020204" pitchFamily="34" charset="0"/>
              <a:buChar char="•"/>
            </a:pPr>
            <a:r>
              <a:rPr lang="en-US" b="1" dirty="0">
                <a:latin typeface="+mj-lt"/>
                <a:cs typeface="Times New Roman" panose="02020603050405020304" pitchFamily="18" charset="0"/>
              </a:rPr>
              <a:t>Reduced False Positives </a:t>
            </a:r>
            <a:r>
              <a:rPr lang="en-US" dirty="0">
                <a:latin typeface="+mj-lt"/>
                <a:cs typeface="Times New Roman" panose="02020603050405020304" pitchFamily="18" charset="0"/>
              </a:rPr>
              <a:t>– Differentiates between normal traffic surges and DDoS attacks.</a:t>
            </a:r>
          </a:p>
          <a:p>
            <a:pPr marL="342900" indent="-342900" algn="l">
              <a:lnSpc>
                <a:spcPct val="150000"/>
              </a:lnSpc>
              <a:buFont typeface="Arial" panose="020B0604020202020204" pitchFamily="34" charset="0"/>
              <a:buChar char="•"/>
            </a:pPr>
            <a:r>
              <a:rPr lang="en-US" b="1" dirty="0">
                <a:latin typeface="+mj-lt"/>
                <a:cs typeface="Times New Roman" panose="02020603050405020304" pitchFamily="18" charset="0"/>
              </a:rPr>
              <a:t>Scalability</a:t>
            </a:r>
            <a:r>
              <a:rPr lang="en-US" dirty="0">
                <a:latin typeface="+mj-lt"/>
                <a:cs typeface="Times New Roman" panose="02020603050405020304" pitchFamily="18" charset="0"/>
              </a:rPr>
              <a:t> – Handles high dense and various intense traffic volumes in enterprise and cloud environments.</a:t>
            </a:r>
          </a:p>
          <a:p>
            <a:pPr algn="l">
              <a:lnSpc>
                <a:spcPct val="150000"/>
              </a:lnSpc>
            </a:pPr>
            <a:r>
              <a:rPr lang="en-US" sz="2000" b="1" dirty="0">
                <a:latin typeface="+mj-lt"/>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High Detection Accuracy </a:t>
            </a:r>
            <a:r>
              <a:rPr lang="en-US" dirty="0">
                <a:latin typeface="+mj-lt"/>
                <a:cs typeface="Times New Roman" panose="02020603050405020304" pitchFamily="18" charset="0"/>
              </a:rPr>
              <a:t>– CNNs enhance classification precision.</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Granular Attack Classification </a:t>
            </a:r>
            <a:r>
              <a:rPr lang="en-US" dirty="0">
                <a:latin typeface="+mj-lt"/>
                <a:cs typeface="Times New Roman" panose="02020603050405020304" pitchFamily="18" charset="0"/>
              </a:rPr>
              <a:t>– Enables detailed attack categorization.</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Lower False Positives </a:t>
            </a:r>
            <a:r>
              <a:rPr lang="en-US" dirty="0">
                <a:latin typeface="+mj-lt"/>
                <a:cs typeface="Times New Roman" panose="02020603050405020304" pitchFamily="18" charset="0"/>
              </a:rPr>
              <a:t>– Reduces misclassification of legitimate traffic.</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Scalability</a:t>
            </a:r>
            <a:r>
              <a:rPr lang="en-US" dirty="0">
                <a:latin typeface="+mj-lt"/>
                <a:cs typeface="Times New Roman" panose="02020603050405020304" pitchFamily="18" charset="0"/>
              </a:rPr>
              <a:t> – Supports large-scale SDN networks efficiently.</a:t>
            </a:r>
          </a:p>
          <a:p>
            <a:pPr algn="l">
              <a:lnSpc>
                <a:spcPct val="150000"/>
              </a:lnSpc>
            </a:pPr>
            <a:br>
              <a:rPr lang="en-US" dirty="0">
                <a:latin typeface="+mj-lt"/>
                <a:cs typeface="Times New Roman" panose="02020603050405020304" pitchFamily="18" charset="0"/>
              </a:rPr>
            </a:br>
            <a:endParaRPr lang="en-US" dirty="0">
              <a:latin typeface="+mj-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8</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93388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IMPLEMENTATION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27521"/>
          </a:xfrm>
        </p:spPr>
        <p:txBody>
          <a:bodyPr/>
          <a:lstStyle/>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Dataset Acquisition:</a:t>
            </a:r>
            <a:r>
              <a:rPr lang="en-US" dirty="0">
                <a:latin typeface="+mn-lt"/>
                <a:cs typeface="Times New Roman" panose="02020603050405020304" pitchFamily="18" charset="0"/>
              </a:rPr>
              <a:t> Analysis of pre-captured network traffic datasets.</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Feature Extraction :</a:t>
            </a:r>
            <a:r>
              <a:rPr lang="en-US" dirty="0">
                <a:latin typeface="+mn-lt"/>
                <a:cs typeface="Times New Roman" panose="02020603050405020304" pitchFamily="18" charset="0"/>
              </a:rPr>
              <a:t> Filters and extracts relevant network flow parameters.</a:t>
            </a:r>
          </a:p>
          <a:p>
            <a:pPr algn="just">
              <a:lnSpc>
                <a:spcPct val="150000"/>
              </a:lnSpc>
            </a:pPr>
            <a:r>
              <a:rPr lang="en-US" i="1" dirty="0">
                <a:latin typeface="+mn-lt"/>
                <a:cs typeface="Times New Roman" panose="02020603050405020304" pitchFamily="18" charset="0"/>
              </a:rPr>
              <a:t>	Technologies</a:t>
            </a:r>
            <a:r>
              <a:rPr lang="en-US" dirty="0">
                <a:latin typeface="+mn-lt"/>
                <a:cs typeface="Times New Roman" panose="02020603050405020304" pitchFamily="18" charset="0"/>
              </a:rPr>
              <a:t>: Python, Scikit-learn.</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Hierarchical CNN-based Classification: </a:t>
            </a:r>
            <a:r>
              <a:rPr lang="en-US" dirty="0">
                <a:latin typeface="+mn-lt"/>
                <a:cs typeface="Times New Roman" panose="02020603050405020304" pitchFamily="18" charset="0"/>
              </a:rPr>
              <a:t>Detects and categorizes different DDoS attack types within the dataset.</a:t>
            </a:r>
          </a:p>
          <a:p>
            <a:pPr algn="just">
              <a:lnSpc>
                <a:spcPct val="150000"/>
              </a:lnSpc>
            </a:pPr>
            <a:r>
              <a:rPr lang="en-US" i="1" dirty="0">
                <a:latin typeface="+mn-lt"/>
                <a:cs typeface="Times New Roman" panose="02020603050405020304" pitchFamily="18" charset="0"/>
              </a:rPr>
              <a:t>	Technologies: </a:t>
            </a:r>
            <a:r>
              <a:rPr lang="en-US" dirty="0">
                <a:latin typeface="+mn-lt"/>
                <a:cs typeface="Times New Roman" panose="02020603050405020304" pitchFamily="18" charset="0"/>
              </a:rPr>
              <a:t>Python, TensorFlow.</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Drill-Down Refinement: </a:t>
            </a:r>
            <a:r>
              <a:rPr lang="en-US" dirty="0">
                <a:latin typeface="+mn-lt"/>
                <a:cs typeface="Times New Roman" panose="02020603050405020304" pitchFamily="18" charset="0"/>
              </a:rPr>
              <a:t>Further classifies attack subtypes for targeted analysis. </a:t>
            </a:r>
          </a:p>
          <a:p>
            <a:pPr marL="742950" lvl="1" indent="-285750" algn="just">
              <a:lnSpc>
                <a:spcPct val="150000"/>
              </a:lnSpc>
              <a:buFont typeface="Courier New" panose="02070309020205020404" pitchFamily="49" charset="0"/>
              <a:buChar char="o"/>
            </a:pPr>
            <a:r>
              <a:rPr lang="en-US" dirty="0">
                <a:latin typeface="+mn-lt"/>
                <a:cs typeface="Times New Roman" panose="02020603050405020304" pitchFamily="18" charset="0"/>
              </a:rPr>
              <a:t>If traffic is classified as malicious, further categorize the attack type. </a:t>
            </a:r>
          </a:p>
          <a:p>
            <a:pPr marL="742950" lvl="1" indent="-285750" algn="just">
              <a:lnSpc>
                <a:spcPct val="150000"/>
              </a:lnSpc>
              <a:buFont typeface="Courier New" panose="02070309020205020404" pitchFamily="49" charset="0"/>
              <a:buChar char="o"/>
            </a:pPr>
            <a:r>
              <a:rPr lang="en-US" dirty="0">
                <a:latin typeface="+mn-lt"/>
                <a:cs typeface="Times New Roman" panose="02020603050405020304" pitchFamily="18" charset="0"/>
              </a:rPr>
              <a:t>Assign probabilities to each class for improved threat identification.</a:t>
            </a:r>
            <a:endParaRPr lang="en-US" b="1" dirty="0">
              <a:latin typeface="+mn-lt"/>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Results Presentation: </a:t>
            </a:r>
            <a:r>
              <a:rPr lang="en-US" dirty="0">
                <a:latin typeface="+mn-lt"/>
                <a:cs typeface="Times New Roman" panose="02020603050405020304" pitchFamily="18" charset="0"/>
              </a:rPr>
              <a:t>Flask API used to visualize the results.</a:t>
            </a:r>
          </a:p>
          <a:p>
            <a:pPr algn="just">
              <a:lnSpc>
                <a:spcPct val="150000"/>
              </a:lnSpc>
            </a:pPr>
            <a:r>
              <a:rPr lang="en-US" dirty="0">
                <a:latin typeface="+mn-lt"/>
                <a:cs typeface="Times New Roman" panose="02020603050405020304" pitchFamily="18" charset="0"/>
              </a:rPr>
              <a:t>	</a:t>
            </a:r>
            <a:r>
              <a:rPr lang="en-US" i="1" dirty="0">
                <a:latin typeface="+mn-lt"/>
                <a:cs typeface="Times New Roman" panose="02020603050405020304" pitchFamily="18" charset="0"/>
              </a:rPr>
              <a:t>Technologies</a:t>
            </a:r>
            <a:r>
              <a:rPr lang="en-US" dirty="0">
                <a:latin typeface="+mn-lt"/>
                <a:cs typeface="Times New Roman" panose="02020603050405020304" pitchFamily="18" charset="0"/>
              </a:rPr>
              <a:t>: Python, Flask.</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9</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3253060997"/>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1930</Words>
  <Application>Microsoft Office PowerPoint</Application>
  <PresentationFormat>On-screen Show (4:3)</PresentationFormat>
  <Paragraphs>239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Calibri</vt:lpstr>
      <vt:lpstr>Comic Sans MS</vt:lpstr>
      <vt:lpstr>Courier New</vt:lpstr>
      <vt:lpstr>Times New Roman</vt:lpstr>
      <vt:lpstr>Verdana</vt:lpstr>
      <vt:lpstr>Wingdings</vt:lpstr>
      <vt:lpstr>Office Theme</vt:lpstr>
      <vt:lpstr> International Conference on   Advanced Computing   Technologies</vt:lpstr>
      <vt:lpstr>VVIT, ICACT-2025</vt:lpstr>
      <vt:lpstr>ABSTRACT</vt:lpstr>
      <vt:lpstr>INTRODUCTION</vt:lpstr>
      <vt:lpstr>INTRODUCTION</vt:lpstr>
      <vt:lpstr>EXISTING METHODS</vt:lpstr>
      <vt:lpstr>PROPOSED METHOD </vt:lpstr>
      <vt:lpstr>PROPOSED METHOD </vt:lpstr>
      <vt:lpstr>IMPLEMENTATION</vt:lpstr>
      <vt:lpstr>IMPLEMENTATION</vt:lpstr>
      <vt:lpstr>IMPLEMENTATION</vt:lpstr>
      <vt:lpstr>RESULTS</vt:lpstr>
      <vt:lpstr>RESULTS</vt:lpstr>
      <vt:lpstr>RESULTS</vt:lpstr>
      <vt:lpstr>CONCLUSION</vt:lpstr>
      <vt:lpstr>LIMITATIONS</vt:lpstr>
      <vt:lpstr>FUTURE SCOPE</vt:lpstr>
      <vt:lpstr>REFERENCES</vt:lpstr>
      <vt:lpstr>REFERENCES</vt:lpstr>
      <vt:lpstr>ACKNOWLEDGEMENT</vt:lpstr>
      <vt:lpstr>Thanks to 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 KVMS</dc:creator>
  <dc:description/>
  <cp:lastModifiedBy>LOKESH KVMS</cp:lastModifiedBy>
  <cp:revision>108</cp:revision>
  <dcterms:created xsi:type="dcterms:W3CDTF">2025-04-02T14:41:01Z</dcterms:created>
  <dcterms:modified xsi:type="dcterms:W3CDTF">2025-04-03T01:06:56Z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2025-04-02T00:00:00Z</vt:filetime>
  </property>
  <property fmtid="{D5CDD505-2E9C-101B-9397-08002B2CF9AE}" pid="3" name="Creator">
    <vt:lpwstr>WPS Presentation</vt:lpwstr>
  </property>
  <property fmtid="{D5CDD505-2E9C-101B-9397-08002B2CF9AE}" pid="4" name="LastSaved">
    <vt:filetime>2025-04-02T00:00:00Z</vt:filetime>
  </property>
  <property fmtid="{D5CDD505-2E9C-101B-9397-08002B2CF9AE}" pid="5" name="SourceModified">
    <vt:lpwstr>D:20250402140213+05'30'</vt:lpwstr>
  </property>
</Properties>
</file>