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88825"/>
  <p:notesSz cx="6858000" cy="9144000"/>
  <p:embeddedFontLst>
    <p:embeddedFont>
      <p:font typeface="Constanti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hON5EEtfXo645aNGG42ziqphSa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11" Type="http://schemas.openxmlformats.org/officeDocument/2006/relationships/slide" Target="slides/slide6.xml"/><Relationship Id="rId22" Type="http://schemas.openxmlformats.org/officeDocument/2006/relationships/font" Target="fonts/Constantia-boldItalic.fntdata"/><Relationship Id="rId10" Type="http://schemas.openxmlformats.org/officeDocument/2006/relationships/slide" Target="slides/slide5.xml"/><Relationship Id="rId21" Type="http://schemas.openxmlformats.org/officeDocument/2006/relationships/font" Target="fonts/Constanti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nstanti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a9416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208" name="Google Shape;208;g102a94164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a94164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2a94164b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24" name="Google Shape;24;p13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7" name="Google Shape;27;p13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 rot="5400000">
            <a:off x="3808413" y="-989330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3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101" name="Google Shape;101;p23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Google Shape;103;p2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4" name="Google Shape;104;p23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05" name="Google Shape;105;p23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 rot="5400000">
              <a:off x="4023569" y="23069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8154380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2821768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141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6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47" name="Google Shape;47;p16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50" name="Google Shape;50;p16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51" name="Google Shape;51;p16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53" name="Google Shape;53;p16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1828324" y="4084264"/>
            <a:ext cx="9141619" cy="9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1141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6094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9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74" name="Google Shape;74;p19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1218883" y="1600202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8" name="Google Shape;88;p21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8125883" y="1600200"/>
            <a:ext cx="284405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11" name="Google Shape;11;p12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Google Shape;13;p12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14" name="Google Shape;14;p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Google Shape;17;p1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llrecipes.com/" TargetMode="External"/><Relationship Id="rId4" Type="http://schemas.openxmlformats.org/officeDocument/2006/relationships/hyperlink" Target="http://www.epicurious.com/" TargetMode="External"/><Relationship Id="rId5" Type="http://schemas.openxmlformats.org/officeDocument/2006/relationships/hyperlink" Target="http://www.menupan.com/" TargetMode="External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845786" y="609600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tantia"/>
              <a:buNone/>
            </a:pPr>
            <a:r>
              <a:rPr lang="en-US" sz="4000"/>
              <a:t>A MACHINE LEARNING APPROACH FOR CLASSIFYING CUISINES</a:t>
            </a:r>
            <a:endParaRPr sz="4000"/>
          </a:p>
        </p:txBody>
      </p:sp>
      <p:pic>
        <p:nvPicPr>
          <p:cNvPr descr="Icon&#10;&#10;Description automatically generated"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descr="Icon&#10;&#10;Description automatically generated"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157" y="1600200"/>
            <a:ext cx="10616509" cy="297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DEMO DATA</a:t>
            </a:r>
            <a:endParaRPr/>
          </a:p>
        </p:txBody>
      </p:sp>
      <p:pic>
        <p:nvPicPr>
          <p:cNvPr descr="Graphical user interface&#10;&#10;Description automatically generated with low confidence" id="204" name="Google Shape;20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388" y="1413764"/>
            <a:ext cx="4695824" cy="44536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05" name="Google Shape;2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a94164b4_0_0"/>
          <p:cNvSpPr txBox="1"/>
          <p:nvPr>
            <p:ph idx="1" type="body"/>
          </p:nvPr>
        </p:nvSpPr>
        <p:spPr>
          <a:xfrm>
            <a:off x="2984765" y="2681550"/>
            <a:ext cx="62193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6200"/>
          </a:p>
        </p:txBody>
      </p:sp>
      <p:pic>
        <p:nvPicPr>
          <p:cNvPr descr="Icon&#10;&#10;Description automatically generated" id="211" name="Google Shape;211;g102a94164b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PLOTLY TEAM CONTRIBUTING MEMBERS</a:t>
            </a:r>
            <a:endParaRPr sz="5400"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1141412" y="1828800"/>
            <a:ext cx="7696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fontScale="77500" lnSpcReduction="20000"/>
          </a:bodyPr>
          <a:lstStyle/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John Kennedy Kalu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Lois Wakili (Presenter 1)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Chukwuka Kennedy Uche</a:t>
            </a:r>
            <a:endParaRPr/>
          </a:p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Adedamola Adesoye (Presenter 2)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Rakiya Emmanuel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Taiwo Kuponu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Humphery Otuniyo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2887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Ikechukwu Okoye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Icon&#10;&#10;Description automatically generated"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AIM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TO PREDICT A CUISINE BASED ON ITS INGREDIENTS</a:t>
            </a:r>
            <a:endParaRPr/>
          </a:p>
        </p:txBody>
      </p:sp>
      <p:pic>
        <p:nvPicPr>
          <p:cNvPr descr="Icon&#10;&#10;Description automatically generated"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The data was scraped from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www.allrecipes.com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www.epicurious.com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www.menupan.com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n-US"/>
              <a:t>by Yong-Yeol Ahn, Sebastian E. Ahnert, James P. Bagrow &amp; Albert-Laszlo Barabasi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n-US"/>
              <a:t>in 2011.</a:t>
            </a:r>
            <a:endParaRPr/>
          </a:p>
          <a:p>
            <a:pPr indent="-126947" lvl="0" marL="304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31" name="Google Shape;13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DATA LAYOUT</a:t>
            </a:r>
            <a:endParaRPr/>
          </a:p>
        </p:txBody>
      </p:sp>
      <p:pic>
        <p:nvPicPr>
          <p:cNvPr descr="A picture containing text, white&#10;&#10;Description automatically generated" id="137" name="Google Shape;13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2" y="1850186"/>
            <a:ext cx="11835824" cy="4017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NO. OF RECIPES FROM EACH CONTINENT</a:t>
            </a:r>
            <a:endParaRPr/>
          </a:p>
        </p:txBody>
      </p:sp>
      <p:pic>
        <p:nvPicPr>
          <p:cNvPr id="144" name="Google Shape;14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557" y="1953600"/>
            <a:ext cx="7181710" cy="3865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NO. OF INGREDIENTS PER RECIPE</a:t>
            </a:r>
            <a:endParaRPr/>
          </a:p>
        </p:txBody>
      </p:sp>
      <p:pic>
        <p:nvPicPr>
          <p:cNvPr descr="Icon&#10;&#10;Description automatically generated"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hart&#10;&#10;Description automatically generated" id="152" name="Google Shape;152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7269" y="1792849"/>
            <a:ext cx="9583919" cy="369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FEATURE ENGINEERING</a:t>
            </a:r>
            <a:endParaRPr/>
          </a:p>
        </p:txBody>
      </p:sp>
      <p:pic>
        <p:nvPicPr>
          <p:cNvPr descr="Icon&#10;&#10;Description automatically generated"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7800"/>
            <a:ext cx="11884024" cy="42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a94164b4_0_6"/>
          <p:cNvSpPr txBox="1"/>
          <p:nvPr>
            <p:ph type="title"/>
          </p:nvPr>
        </p:nvSpPr>
        <p:spPr>
          <a:xfrm>
            <a:off x="1141412" y="152400"/>
            <a:ext cx="9751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FEATURE ENGINEERING</a:t>
            </a:r>
            <a:endParaRPr/>
          </a:p>
        </p:txBody>
      </p:sp>
      <p:pic>
        <p:nvPicPr>
          <p:cNvPr descr="Icon&#10;&#10;Description automatically generated" id="165" name="Google Shape;165;g102a94164b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66" name="Google Shape;166;g102a94164b4_0_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5630" y="1390655"/>
            <a:ext cx="2429100" cy="444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67" name="Google Shape;167;g102a94164b4_0_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837" y="1504960"/>
            <a:ext cx="3953400" cy="43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218900" y="-188050"/>
            <a:ext cx="9751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nstantia"/>
              <a:buNone/>
            </a:pPr>
            <a:r>
              <a:rPr lang="en-US"/>
              <a:t>ALGORITHMS EXPLORED</a:t>
            </a:r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>
            <a:off x="3096650" y="1107350"/>
            <a:ext cx="5723110" cy="5004837"/>
            <a:chOff x="82028" y="1314"/>
            <a:chExt cx="4711154" cy="4539946"/>
          </a:xfrm>
        </p:grpSpPr>
        <p:sp>
          <p:nvSpPr>
            <p:cNvPr id="174" name="Google Shape;174;p8"/>
            <p:cNvSpPr/>
            <p:nvPr/>
          </p:nvSpPr>
          <p:spPr>
            <a:xfrm>
              <a:off x="554893" y="564188"/>
              <a:ext cx="3765425" cy="3765425"/>
            </a:xfrm>
            <a:prstGeom prst="blockArc">
              <a:avLst>
                <a:gd fmla="val 11880000" name="adj1"/>
                <a:gd fmla="val 16200000" name="adj2"/>
                <a:gd fmla="val 4639" name="adj3"/>
              </a:avLst>
            </a:prstGeom>
            <a:solidFill>
              <a:srgbClr val="F6A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554893" y="564188"/>
              <a:ext cx="3765425" cy="3765425"/>
            </a:xfrm>
            <a:prstGeom prst="blockArc">
              <a:avLst>
                <a:gd fmla="val 7560000" name="adj1"/>
                <a:gd fmla="val 11880000" name="adj2"/>
                <a:gd fmla="val 4639" name="adj3"/>
              </a:avLst>
            </a:prstGeom>
            <a:solidFill>
              <a:srgbClr val="F6A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54893" y="564188"/>
              <a:ext cx="3765425" cy="3765425"/>
            </a:xfrm>
            <a:prstGeom prst="blockArc">
              <a:avLst>
                <a:gd fmla="val 3240000" name="adj1"/>
                <a:gd fmla="val 7560000" name="adj2"/>
                <a:gd fmla="val 4639" name="adj3"/>
              </a:avLst>
            </a:prstGeom>
            <a:solidFill>
              <a:srgbClr val="F6A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54893" y="564188"/>
              <a:ext cx="3765425" cy="3765425"/>
            </a:xfrm>
            <a:prstGeom prst="blockArc">
              <a:avLst>
                <a:gd fmla="val 20520000" name="adj1"/>
                <a:gd fmla="val 3240000" name="adj2"/>
                <a:gd fmla="val 4639" name="adj3"/>
              </a:avLst>
            </a:prstGeom>
            <a:solidFill>
              <a:srgbClr val="F6A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554893" y="564188"/>
              <a:ext cx="3765425" cy="3765425"/>
            </a:xfrm>
            <a:prstGeom prst="blockArc">
              <a:avLst>
                <a:gd fmla="val 16200000" name="adj1"/>
                <a:gd fmla="val 20520000" name="adj2"/>
                <a:gd fmla="val 4639" name="adj3"/>
              </a:avLst>
            </a:prstGeom>
            <a:solidFill>
              <a:srgbClr val="F6A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571113" y="1580408"/>
              <a:ext cx="1732985" cy="1732985"/>
            </a:xfrm>
            <a:prstGeom prst="ellipse">
              <a:avLst/>
            </a:prstGeom>
            <a:solidFill>
              <a:schemeClr val="lt1"/>
            </a:solidFill>
            <a:ln cap="flat" cmpd="sng" w="10775">
              <a:solidFill>
                <a:srgbClr val="DA2F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1824903" y="1834198"/>
              <a:ext cx="1225405" cy="122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nstantia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Algorithms</a:t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831061" y="1314"/>
              <a:ext cx="1213089" cy="1213089"/>
            </a:xfrm>
            <a:prstGeom prst="ellipse">
              <a:avLst/>
            </a:prstGeom>
            <a:solidFill>
              <a:schemeClr val="lt1"/>
            </a:solidFill>
            <a:ln cap="flat" cmpd="sng" w="10775">
              <a:solidFill>
                <a:srgbClr val="DA2F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2008714" y="178967"/>
              <a:ext cx="857700" cy="8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nstantia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Decision Tree Classifier</a:t>
              </a:r>
              <a:endPara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580093" y="1272060"/>
              <a:ext cx="1213089" cy="1213089"/>
            </a:xfrm>
            <a:prstGeom prst="ellipse">
              <a:avLst/>
            </a:prstGeom>
            <a:solidFill>
              <a:schemeClr val="lt1"/>
            </a:solidFill>
            <a:ln cap="flat" cmpd="sng" w="10775">
              <a:solidFill>
                <a:srgbClr val="DA2F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3757746" y="1449713"/>
              <a:ext cx="857783" cy="857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nstantia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Random Forest Classifier</a:t>
              </a:r>
              <a:endPara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912022" y="3328171"/>
              <a:ext cx="1213089" cy="1213089"/>
            </a:xfrm>
            <a:prstGeom prst="ellipse">
              <a:avLst/>
            </a:prstGeom>
            <a:solidFill>
              <a:schemeClr val="lt1"/>
            </a:solidFill>
            <a:ln cap="flat" cmpd="sng" w="10775">
              <a:solidFill>
                <a:srgbClr val="DA2F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3089675" y="3505824"/>
              <a:ext cx="857783" cy="857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nstantia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Multi Layer Perceptron Classifier</a:t>
              </a:r>
              <a:endPara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750099" y="3328171"/>
              <a:ext cx="1213089" cy="1213089"/>
            </a:xfrm>
            <a:prstGeom prst="ellipse">
              <a:avLst/>
            </a:prstGeom>
            <a:solidFill>
              <a:schemeClr val="lt1"/>
            </a:solidFill>
            <a:ln cap="flat" cmpd="sng" w="10775">
              <a:solidFill>
                <a:srgbClr val="DA2F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927752" y="3505824"/>
              <a:ext cx="857783" cy="857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nstantia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Extra Tree Classifier</a:t>
              </a:r>
              <a:endPara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028" y="1272060"/>
              <a:ext cx="1213089" cy="1213089"/>
            </a:xfrm>
            <a:prstGeom prst="ellipse">
              <a:avLst/>
            </a:prstGeom>
            <a:solidFill>
              <a:schemeClr val="lt1"/>
            </a:solidFill>
            <a:ln cap="flat" cmpd="sng" w="10775">
              <a:solidFill>
                <a:srgbClr val="DA2F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259681" y="1449713"/>
              <a:ext cx="857783" cy="857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nstantia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xGBoost Classifier</a:t>
              </a:r>
              <a:endPara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pic>
        <p:nvPicPr>
          <p:cNvPr descr="Icon&#10;&#10;Description automatically generated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7730" y="5289992"/>
            <a:ext cx="2091095" cy="15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oking 16x9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2021-11-11T19:01:33Z</dcterms:created>
  <dc:creator>ewash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