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309" r:id="rId3"/>
    <p:sldId id="413" r:id="rId4"/>
    <p:sldId id="417" r:id="rId5"/>
    <p:sldId id="418" r:id="rId6"/>
    <p:sldId id="419" r:id="rId7"/>
    <p:sldId id="420" r:id="rId8"/>
    <p:sldId id="421" r:id="rId9"/>
    <p:sldId id="422" r:id="rId10"/>
    <p:sldId id="425" r:id="rId11"/>
    <p:sldId id="424" r:id="rId12"/>
    <p:sldId id="423" r:id="rId13"/>
    <p:sldId id="426" r:id="rId14"/>
    <p:sldId id="427" r:id="rId15"/>
    <p:sldId id="428" r:id="rId16"/>
    <p:sldId id="429" r:id="rId17"/>
    <p:sldId id="431" r:id="rId18"/>
    <p:sldId id="432" r:id="rId19"/>
    <p:sldId id="433" r:id="rId20"/>
    <p:sldId id="434" r:id="rId21"/>
    <p:sldId id="437" r:id="rId22"/>
    <p:sldId id="438" r:id="rId23"/>
    <p:sldId id="436" r:id="rId24"/>
    <p:sldId id="439" r:id="rId25"/>
    <p:sldId id="440" r:id="rId26"/>
    <p:sldId id="443" r:id="rId27"/>
    <p:sldId id="444" r:id="rId28"/>
    <p:sldId id="445" r:id="rId29"/>
    <p:sldId id="282" r:id="rId3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48"/>
  </p:normalViewPr>
  <p:slideViewPr>
    <p:cSldViewPr>
      <p:cViewPr varScale="1">
        <p:scale>
          <a:sx n="121" d="100"/>
          <a:sy n="121" d="100"/>
        </p:scale>
        <p:origin x="192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6D9D7F8C-50B7-4F8F-852C-4281BD509AD4}" type="datetimeFigureOut">
              <a:rPr lang="en-US" smtClean="0"/>
              <a:pPr/>
              <a:t>5/5/25</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CEEF98CA-9404-4C57-9B28-8F2AAE12DBD4}" type="slidenum">
              <a:rPr lang="en-US" smtClean="0"/>
              <a:pPr/>
              <a:t>‹#›</a:t>
            </a:fld>
            <a:endParaRPr lang="en-US"/>
          </a:p>
        </p:txBody>
      </p:sp>
    </p:spTree>
    <p:extLst>
      <p:ext uri="{BB962C8B-B14F-4D97-AF65-F5344CB8AC3E}">
        <p14:creationId xmlns:p14="http://schemas.microsoft.com/office/powerpoint/2010/main" val="25323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75B869A-F55D-401C-ACC2-92E93CE284AC}" type="datetimeFigureOut">
              <a:rPr lang="en-US" smtClean="0"/>
              <a:pPr/>
              <a:t>5/5/25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7F46490-6D81-42E3-8365-FBF885325F23}" type="slidenum">
              <a:rPr lang="en-US" smtClean="0"/>
              <a:pPr/>
              <a:t>‹#›</a:t>
            </a:fld>
            <a:endParaRPr lang="en-US"/>
          </a:p>
        </p:txBody>
      </p:sp>
    </p:spTree>
    <p:extLst>
      <p:ext uri="{BB962C8B-B14F-4D97-AF65-F5344CB8AC3E}">
        <p14:creationId xmlns:p14="http://schemas.microsoft.com/office/powerpoint/2010/main" val="135163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a:t>
            </a:fld>
            <a:endParaRPr lang="en-US"/>
          </a:p>
        </p:txBody>
      </p:sp>
    </p:spTree>
    <p:extLst>
      <p:ext uri="{BB962C8B-B14F-4D97-AF65-F5344CB8AC3E}">
        <p14:creationId xmlns:p14="http://schemas.microsoft.com/office/powerpoint/2010/main" val="2632315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11</a:t>
            </a:fld>
            <a:endParaRPr lang="en-US"/>
          </a:p>
        </p:txBody>
      </p:sp>
    </p:spTree>
    <p:extLst>
      <p:ext uri="{BB962C8B-B14F-4D97-AF65-F5344CB8AC3E}">
        <p14:creationId xmlns:p14="http://schemas.microsoft.com/office/powerpoint/2010/main" val="361624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12</a:t>
            </a:fld>
            <a:endParaRPr lang="en-US"/>
          </a:p>
        </p:txBody>
      </p:sp>
    </p:spTree>
    <p:extLst>
      <p:ext uri="{BB962C8B-B14F-4D97-AF65-F5344CB8AC3E}">
        <p14:creationId xmlns:p14="http://schemas.microsoft.com/office/powerpoint/2010/main" val="224946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13</a:t>
            </a:fld>
            <a:endParaRPr lang="en-US"/>
          </a:p>
        </p:txBody>
      </p:sp>
    </p:spTree>
    <p:extLst>
      <p:ext uri="{BB962C8B-B14F-4D97-AF65-F5344CB8AC3E}">
        <p14:creationId xmlns:p14="http://schemas.microsoft.com/office/powerpoint/2010/main" val="328886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14</a:t>
            </a:fld>
            <a:endParaRPr lang="en-US"/>
          </a:p>
        </p:txBody>
      </p:sp>
    </p:spTree>
    <p:extLst>
      <p:ext uri="{BB962C8B-B14F-4D97-AF65-F5344CB8AC3E}">
        <p14:creationId xmlns:p14="http://schemas.microsoft.com/office/powerpoint/2010/main" val="122692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15</a:t>
            </a:fld>
            <a:endParaRPr lang="en-US"/>
          </a:p>
        </p:txBody>
      </p:sp>
    </p:spTree>
    <p:extLst>
      <p:ext uri="{BB962C8B-B14F-4D97-AF65-F5344CB8AC3E}">
        <p14:creationId xmlns:p14="http://schemas.microsoft.com/office/powerpoint/2010/main" val="1314683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16</a:t>
            </a:fld>
            <a:endParaRPr lang="en-US"/>
          </a:p>
        </p:txBody>
      </p:sp>
    </p:spTree>
    <p:extLst>
      <p:ext uri="{BB962C8B-B14F-4D97-AF65-F5344CB8AC3E}">
        <p14:creationId xmlns:p14="http://schemas.microsoft.com/office/powerpoint/2010/main" val="151552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17</a:t>
            </a:fld>
            <a:endParaRPr lang="en-US"/>
          </a:p>
        </p:txBody>
      </p:sp>
    </p:spTree>
    <p:extLst>
      <p:ext uri="{BB962C8B-B14F-4D97-AF65-F5344CB8AC3E}">
        <p14:creationId xmlns:p14="http://schemas.microsoft.com/office/powerpoint/2010/main" val="12971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18</a:t>
            </a:fld>
            <a:endParaRPr lang="en-US"/>
          </a:p>
        </p:txBody>
      </p:sp>
    </p:spTree>
    <p:extLst>
      <p:ext uri="{BB962C8B-B14F-4D97-AF65-F5344CB8AC3E}">
        <p14:creationId xmlns:p14="http://schemas.microsoft.com/office/powerpoint/2010/main" val="2866445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19</a:t>
            </a:fld>
            <a:endParaRPr lang="en-US"/>
          </a:p>
        </p:txBody>
      </p:sp>
    </p:spTree>
    <p:extLst>
      <p:ext uri="{BB962C8B-B14F-4D97-AF65-F5344CB8AC3E}">
        <p14:creationId xmlns:p14="http://schemas.microsoft.com/office/powerpoint/2010/main" val="369014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20</a:t>
            </a:fld>
            <a:endParaRPr lang="en-US"/>
          </a:p>
        </p:txBody>
      </p:sp>
    </p:spTree>
    <p:extLst>
      <p:ext uri="{BB962C8B-B14F-4D97-AF65-F5344CB8AC3E}">
        <p14:creationId xmlns:p14="http://schemas.microsoft.com/office/powerpoint/2010/main" val="376985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3</a:t>
            </a:fld>
            <a:endParaRPr lang="en-US"/>
          </a:p>
        </p:txBody>
      </p:sp>
    </p:spTree>
    <p:extLst>
      <p:ext uri="{BB962C8B-B14F-4D97-AF65-F5344CB8AC3E}">
        <p14:creationId xmlns:p14="http://schemas.microsoft.com/office/powerpoint/2010/main" val="3163632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21</a:t>
            </a:fld>
            <a:endParaRPr lang="en-US"/>
          </a:p>
        </p:txBody>
      </p:sp>
    </p:spTree>
    <p:extLst>
      <p:ext uri="{BB962C8B-B14F-4D97-AF65-F5344CB8AC3E}">
        <p14:creationId xmlns:p14="http://schemas.microsoft.com/office/powerpoint/2010/main" val="3419466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22</a:t>
            </a:fld>
            <a:endParaRPr lang="en-US"/>
          </a:p>
        </p:txBody>
      </p:sp>
    </p:spTree>
    <p:extLst>
      <p:ext uri="{BB962C8B-B14F-4D97-AF65-F5344CB8AC3E}">
        <p14:creationId xmlns:p14="http://schemas.microsoft.com/office/powerpoint/2010/main" val="2386643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23</a:t>
            </a:fld>
            <a:endParaRPr lang="en-US"/>
          </a:p>
        </p:txBody>
      </p:sp>
    </p:spTree>
    <p:extLst>
      <p:ext uri="{BB962C8B-B14F-4D97-AF65-F5344CB8AC3E}">
        <p14:creationId xmlns:p14="http://schemas.microsoft.com/office/powerpoint/2010/main" val="1656707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24</a:t>
            </a:fld>
            <a:endParaRPr lang="en-US"/>
          </a:p>
        </p:txBody>
      </p:sp>
    </p:spTree>
    <p:extLst>
      <p:ext uri="{BB962C8B-B14F-4D97-AF65-F5344CB8AC3E}">
        <p14:creationId xmlns:p14="http://schemas.microsoft.com/office/powerpoint/2010/main" val="960685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46490-6D81-42E3-8365-FBF885325F23}" type="slidenum">
              <a:rPr lang="en-US" smtClean="0"/>
              <a:pPr/>
              <a:t>25</a:t>
            </a:fld>
            <a:endParaRPr lang="en-US"/>
          </a:p>
        </p:txBody>
      </p:sp>
    </p:spTree>
    <p:extLst>
      <p:ext uri="{BB962C8B-B14F-4D97-AF65-F5344CB8AC3E}">
        <p14:creationId xmlns:p14="http://schemas.microsoft.com/office/powerpoint/2010/main" val="2139860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46490-6D81-42E3-8365-FBF885325F23}" type="slidenum">
              <a:rPr lang="en-US" smtClean="0"/>
              <a:pPr/>
              <a:t>26</a:t>
            </a:fld>
            <a:endParaRPr lang="en-US"/>
          </a:p>
        </p:txBody>
      </p:sp>
    </p:spTree>
    <p:extLst>
      <p:ext uri="{BB962C8B-B14F-4D97-AF65-F5344CB8AC3E}">
        <p14:creationId xmlns:p14="http://schemas.microsoft.com/office/powerpoint/2010/main" val="228640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46490-6D81-42E3-8365-FBF885325F23}" type="slidenum">
              <a:rPr lang="en-US" smtClean="0"/>
              <a:pPr/>
              <a:t>27</a:t>
            </a:fld>
            <a:endParaRPr lang="en-US"/>
          </a:p>
        </p:txBody>
      </p:sp>
    </p:spTree>
    <p:extLst>
      <p:ext uri="{BB962C8B-B14F-4D97-AF65-F5344CB8AC3E}">
        <p14:creationId xmlns:p14="http://schemas.microsoft.com/office/powerpoint/2010/main" val="118459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46490-6D81-42E3-8365-FBF885325F23}" type="slidenum">
              <a:rPr lang="en-US" smtClean="0"/>
              <a:pPr/>
              <a:t>28</a:t>
            </a:fld>
            <a:endParaRPr lang="en-US"/>
          </a:p>
        </p:txBody>
      </p:sp>
    </p:spTree>
    <p:extLst>
      <p:ext uri="{BB962C8B-B14F-4D97-AF65-F5344CB8AC3E}">
        <p14:creationId xmlns:p14="http://schemas.microsoft.com/office/powerpoint/2010/main" val="254764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4</a:t>
            </a:fld>
            <a:endParaRPr lang="en-US"/>
          </a:p>
        </p:txBody>
      </p:sp>
    </p:spTree>
    <p:extLst>
      <p:ext uri="{BB962C8B-B14F-4D97-AF65-F5344CB8AC3E}">
        <p14:creationId xmlns:p14="http://schemas.microsoft.com/office/powerpoint/2010/main" val="125729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5</a:t>
            </a:fld>
            <a:endParaRPr lang="en-US"/>
          </a:p>
        </p:txBody>
      </p:sp>
    </p:spTree>
    <p:extLst>
      <p:ext uri="{BB962C8B-B14F-4D97-AF65-F5344CB8AC3E}">
        <p14:creationId xmlns:p14="http://schemas.microsoft.com/office/powerpoint/2010/main" val="119173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6</a:t>
            </a:fld>
            <a:endParaRPr lang="en-US"/>
          </a:p>
        </p:txBody>
      </p:sp>
    </p:spTree>
    <p:extLst>
      <p:ext uri="{BB962C8B-B14F-4D97-AF65-F5344CB8AC3E}">
        <p14:creationId xmlns:p14="http://schemas.microsoft.com/office/powerpoint/2010/main" val="77623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7</a:t>
            </a:fld>
            <a:endParaRPr lang="en-US"/>
          </a:p>
        </p:txBody>
      </p:sp>
    </p:spTree>
    <p:extLst>
      <p:ext uri="{BB962C8B-B14F-4D97-AF65-F5344CB8AC3E}">
        <p14:creationId xmlns:p14="http://schemas.microsoft.com/office/powerpoint/2010/main" val="131641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8</a:t>
            </a:fld>
            <a:endParaRPr lang="en-US"/>
          </a:p>
        </p:txBody>
      </p:sp>
    </p:spTree>
    <p:extLst>
      <p:ext uri="{BB962C8B-B14F-4D97-AF65-F5344CB8AC3E}">
        <p14:creationId xmlns:p14="http://schemas.microsoft.com/office/powerpoint/2010/main" val="1299225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9</a:t>
            </a:fld>
            <a:endParaRPr lang="en-US"/>
          </a:p>
        </p:txBody>
      </p:sp>
    </p:spTree>
    <p:extLst>
      <p:ext uri="{BB962C8B-B14F-4D97-AF65-F5344CB8AC3E}">
        <p14:creationId xmlns:p14="http://schemas.microsoft.com/office/powerpoint/2010/main" val="344311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46490-6D81-42E3-8365-FBF885325F23}" type="slidenum">
              <a:rPr lang="en-US" smtClean="0"/>
              <a:pPr/>
              <a:t>10</a:t>
            </a:fld>
            <a:endParaRPr lang="en-US"/>
          </a:p>
        </p:txBody>
      </p:sp>
    </p:spTree>
    <p:extLst>
      <p:ext uri="{BB962C8B-B14F-4D97-AF65-F5344CB8AC3E}">
        <p14:creationId xmlns:p14="http://schemas.microsoft.com/office/powerpoint/2010/main" val="188163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1722DD-CF75-4FB1-86F5-E767006C0FAA}" type="datetime1">
              <a:rPr lang="en-US" smtClean="0"/>
              <a:pPr/>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C9AB67-3D6F-4400-A297-70DE79378D76}" type="datetime1">
              <a:rPr lang="en-US" smtClean="0"/>
              <a:pPr/>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3E61D5-DFC7-4973-97C2-9963777AC000}" type="datetime1">
              <a:rPr lang="en-US" smtClean="0"/>
              <a:pPr/>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28EA8E-012C-4754-9D0C-2433C5C94BD1}" type="datetime1">
              <a:rPr lang="en-US" smtClean="0"/>
              <a:pPr/>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6298C-B2DF-4747-82CC-3EF41E8D7C3B}" type="datetime1">
              <a:rPr lang="en-US" smtClean="0"/>
              <a:pPr/>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0D6184-46B1-4987-B0C3-53988C73EBF6}" type="datetime1">
              <a:rPr lang="en-US" smtClean="0"/>
              <a:pPr/>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94B441-1671-4010-BA0D-19286D5068A5}" type="datetime1">
              <a:rPr lang="en-US" smtClean="0"/>
              <a:pPr/>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C6A74F-8205-4BC5-8327-95D1A51F4AF0}" type="datetime1">
              <a:rPr lang="en-US" smtClean="0"/>
              <a:pPr/>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CB4C5-8993-40C9-8128-38B0071FB78F}" type="datetime1">
              <a:rPr lang="en-US" smtClean="0"/>
              <a:pPr/>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7AFA3D-07D9-4D9C-ADBF-3119AD16435F}" type="datetime1">
              <a:rPr lang="en-US" smtClean="0"/>
              <a:pPr/>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03827-B3F3-4783-B923-3F37A2CFAC81}" type="datetime1">
              <a:rPr lang="en-US" smtClean="0"/>
              <a:pPr/>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BA65F-2CBE-465C-908C-4BBEE9DD5254}" type="datetime1">
              <a:rPr lang="en-US" smtClean="0"/>
              <a:pPr/>
              <a:t>5/5/25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31ABB-4D19-4AA2-9333-E03AAD223B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733800"/>
            <a:ext cx="9144000" cy="2209800"/>
          </a:xfrm>
        </p:spPr>
        <p:txBody>
          <a:bodyPr>
            <a:noAutofit/>
          </a:bodyPr>
          <a:lstStyle/>
          <a:p>
            <a:pPr algn="l"/>
            <a:r>
              <a:rPr lang="en-US" sz="4000" b="1" dirty="0">
                <a:latin typeface="Times New Roman" panose="02020603050405020304" pitchFamily="18" charset="0"/>
                <a:cs typeface="Times New Roman" panose="02020603050405020304" pitchFamily="18" charset="0"/>
              </a:rPr>
              <a:t>RECORDS MANAGEMENT TECHNOLOGIES</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4000" b="1" dirty="0">
                <a:latin typeface="Apple Chancery" panose="03020702040506060504" pitchFamily="66" charset="-79"/>
                <a:cs typeface="Apple Chancery" panose="03020702040506060504" pitchFamily="66" charset="-79"/>
              </a:rPr>
              <a:t>WEEK 9</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Future Trends in ERMS</a:t>
            </a:r>
          </a:p>
        </p:txBody>
      </p:sp>
      <p:sp>
        <p:nvSpPr>
          <p:cNvPr id="4" name="Slide Number Placeholder 3"/>
          <p:cNvSpPr>
            <a:spLocks noGrp="1"/>
          </p:cNvSpPr>
          <p:nvPr>
            <p:ph type="sldNum" sz="quarter" idx="12"/>
          </p:nvPr>
        </p:nvSpPr>
        <p:spPr/>
        <p:txBody>
          <a:bodyPr/>
          <a:lstStyle/>
          <a:p>
            <a:fld id="{CBC31ABB-4D19-4AA2-9333-E03AAD223BBB}" type="slidenum">
              <a:rPr lang="en-US" smtClean="0"/>
              <a:pPr/>
              <a:t>10</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143000"/>
            <a:ext cx="8229600" cy="461985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Integration with AI and Machine Learning:</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Classification: AI can automatically classify and categorize records, improving accuracy and efficiency.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Predictive Analytics: Machine learning algorithms can analyze records to predict trends and provide insights for decision-making.</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Increased Use of Cloud-Based ERMS: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Scalability: Cloud-based ERMS solutions offer scalability, allowing organizations to easily expand their storage and processing capabilities.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Accessibility: Provides remote access to records, enabling employees to work from anywhere with an internet connection.</a:t>
            </a:r>
          </a:p>
        </p:txBody>
      </p:sp>
    </p:spTree>
    <p:extLst>
      <p:ext uri="{BB962C8B-B14F-4D97-AF65-F5344CB8AC3E}">
        <p14:creationId xmlns:p14="http://schemas.microsoft.com/office/powerpoint/2010/main" val="7436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Future Trends in ERMS</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11</a:t>
            </a:fld>
            <a:endParaRPr lang="en-US"/>
          </a:p>
        </p:txBody>
      </p:sp>
      <p:sp>
        <p:nvSpPr>
          <p:cNvPr id="3" name="TextBox 2">
            <a:extLst>
              <a:ext uri="{FF2B5EF4-FFF2-40B4-BE49-F238E27FC236}">
                <a16:creationId xmlns:a16="http://schemas.microsoft.com/office/drawing/2014/main" id="{8C67D53E-9EDD-3944-9BA4-AB73FD7A5A82}"/>
              </a:ext>
            </a:extLst>
          </p:cNvPr>
          <p:cNvSpPr txBox="1"/>
          <p:nvPr/>
        </p:nvSpPr>
        <p:spPr>
          <a:xfrm>
            <a:off x="304800" y="1204079"/>
            <a:ext cx="8153400" cy="4619854"/>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Enhanced Mobile Access and Usability: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Apps: Development of mobile applications for ERMS, allowing users to access and manage records on-the-go.</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Interfaces: Focus on creating intuitive and user-friendly interfaces to improve user adoption and satisfaction.</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Greater Focus on Data Privacy and Security: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Encryption: Implementation of advanced encryption techniques to protect sensitive data.</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Compliance: Ongoing updates to ensure compliance with evolving data privacy regulations and standards.</a:t>
            </a:r>
          </a:p>
        </p:txBody>
      </p:sp>
    </p:spTree>
    <p:extLst>
      <p:ext uri="{BB962C8B-B14F-4D97-AF65-F5344CB8AC3E}">
        <p14:creationId xmlns:p14="http://schemas.microsoft.com/office/powerpoint/2010/main" val="349261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Introduction to Email Archiving</a:t>
            </a:r>
          </a:p>
        </p:txBody>
      </p:sp>
      <p:sp>
        <p:nvSpPr>
          <p:cNvPr id="4" name="Slide Number Placeholder 3"/>
          <p:cNvSpPr>
            <a:spLocks noGrp="1"/>
          </p:cNvSpPr>
          <p:nvPr>
            <p:ph type="sldNum" sz="quarter" idx="12"/>
          </p:nvPr>
        </p:nvSpPr>
        <p:spPr/>
        <p:txBody>
          <a:bodyPr/>
          <a:lstStyle/>
          <a:p>
            <a:fld id="{CBC31ABB-4D19-4AA2-9333-E03AAD223BBB}" type="slidenum">
              <a:rPr lang="en-US" smtClean="0"/>
              <a:pPr/>
              <a:t>12</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152400" y="1136847"/>
            <a:ext cx="8915400" cy="50353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Email Archiving</a:t>
            </a:r>
            <a:r>
              <a:rPr lang="en-US" dirty="0">
                <a:latin typeface="Times New Roman" panose="02020603050405020304" pitchFamily="18" charset="0"/>
                <a:cs typeface="Times New Roman" panose="02020603050405020304" pitchFamily="18" charset="0"/>
              </a:rPr>
              <a:t>: The process of capturing, storing, and managing email messages and attachments in a secure and searchable format.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Ensures that emails are preserved for long-term access, compliance, and e-discovery.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Brief History and Evolution:</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Methods: Initially, email archiving involved manual processes and local storage solutions.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Advancements: With advancements in technology, automated and cloud-based email archiving solutions have become prevalent.</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Modern Solutions: Today's email archiving solutions offer advanced features like automated capture, indexing, and secure storage.</a:t>
            </a:r>
          </a:p>
        </p:txBody>
      </p:sp>
    </p:spTree>
    <p:extLst>
      <p:ext uri="{BB962C8B-B14F-4D97-AF65-F5344CB8AC3E}">
        <p14:creationId xmlns:p14="http://schemas.microsoft.com/office/powerpoint/2010/main" val="21786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Importance of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13</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295400"/>
            <a:ext cx="82296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Facilitates E-Discovery and Litigation Support:</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E-Discovery: Simplifies the process of locating and retrieving emails for legal proceedings and audits.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Litigation Support: Provides a reliable and secure repository of emails that can be used as evidence in legal cases.</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Enhances Data Security and Integrity: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Storage: Protects emails from unauthorized access and potential data breaches through encryption and access controls.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Integrity: Maintains the integrity of email records by preventing unauthorized alterations and ensuring accurate version histories.</a:t>
            </a:r>
          </a:p>
        </p:txBody>
      </p:sp>
    </p:spTree>
    <p:extLst>
      <p:ext uri="{BB962C8B-B14F-4D97-AF65-F5344CB8AC3E}">
        <p14:creationId xmlns:p14="http://schemas.microsoft.com/office/powerpoint/2010/main" val="200555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Importance</a:t>
            </a:r>
            <a:r>
              <a:rPr lang="en-US" b="1" dirty="0">
                <a:solidFill>
                  <a:schemeClr val="tx2"/>
                </a:solidFill>
                <a:latin typeface="Times New Roman" panose="02020603050405020304" pitchFamily="18" charset="0"/>
                <a:cs typeface="Times New Roman" panose="02020603050405020304" pitchFamily="18" charset="0"/>
              </a:rPr>
              <a:t> of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14</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219908"/>
            <a:ext cx="8229600" cy="502849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Improved Email Management and Organization: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Centralized Repository: Provides a centralized location for storing and managing all emails, improving organization.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Management: Simplifies the management of large volumes of emails, making it easier to maintain an organized email system.</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Enhanced Data Protection and Recovery: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Protection: Protects emails from loss or corruption through secure storage and regular backups.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Disaster Recovery: Ensures that emails can be quickly recovered in the event of a disaster, minimizing downtime and data loss.</a:t>
            </a:r>
          </a:p>
          <a:p>
            <a:pPr lvl="1">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93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Challenges of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15</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132583"/>
            <a:ext cx="82296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High Initial Costs: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and Hardware: The cost of purchasing and implementing email archiving software and necessary hardware can be significant.</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Customization: Customizing the solution to meet specific organizational needs can add to the initial expenses.</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Integration with Existing Email Systems: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Compatibility: Ensuring compatibility with existing email systems and infrastructure can be complex.</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Migration: Migrating existing emails to the new archiving system without data loss or corruption requires careful planning and execution.</a:t>
            </a:r>
          </a:p>
        </p:txBody>
      </p:sp>
    </p:spTree>
    <p:extLst>
      <p:ext uri="{BB962C8B-B14F-4D97-AF65-F5344CB8AC3E}">
        <p14:creationId xmlns:p14="http://schemas.microsoft.com/office/powerpoint/2010/main" val="1086005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Challenges</a:t>
            </a:r>
            <a:r>
              <a:rPr lang="en-US" b="1" dirty="0">
                <a:solidFill>
                  <a:schemeClr val="tx2"/>
                </a:solidFill>
                <a:latin typeface="Times New Roman" panose="02020603050405020304" pitchFamily="18" charset="0"/>
                <a:cs typeface="Times New Roman" panose="02020603050405020304" pitchFamily="18" charset="0"/>
              </a:rPr>
              <a:t> of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16</a:t>
            </a:fld>
            <a:endParaRPr lang="en-US"/>
          </a:p>
        </p:txBody>
      </p:sp>
      <p:sp>
        <p:nvSpPr>
          <p:cNvPr id="3" name="Rectangle 2">
            <a:extLst>
              <a:ext uri="{FF2B5EF4-FFF2-40B4-BE49-F238E27FC236}">
                <a16:creationId xmlns:a16="http://schemas.microsoft.com/office/drawing/2014/main" id="{B564D7CA-85FF-D349-8F7E-72D574A2CD50}"/>
              </a:ext>
            </a:extLst>
          </p:cNvPr>
          <p:cNvSpPr/>
          <p:nvPr/>
        </p:nvSpPr>
        <p:spPr>
          <a:xfrm>
            <a:off x="228600" y="1014042"/>
            <a:ext cx="8534400" cy="4612994"/>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Ensuring User Adoption and Compliance:</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Providing adequate training to ensure that all users are comfortable with the new system can be challenging.</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Compliance: Ensuring that all users adhere to the organization's email archiving policies and procedures.</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Managing Large Volumes of Data:</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Scalability: The system must be able to handle large volumes of emails and scale as the organization grows.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Maintaining system performance and ensuring quick access to archived emails despite the large volume of data.</a:t>
            </a:r>
          </a:p>
        </p:txBody>
      </p:sp>
    </p:spTree>
    <p:extLst>
      <p:ext uri="{BB962C8B-B14F-4D97-AF65-F5344CB8AC3E}">
        <p14:creationId xmlns:p14="http://schemas.microsoft.com/office/powerpoint/2010/main" val="428226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Best Practices for Email Archiving</a:t>
            </a:r>
          </a:p>
        </p:txBody>
      </p:sp>
      <p:sp>
        <p:nvSpPr>
          <p:cNvPr id="4" name="Slide Number Placeholder 3"/>
          <p:cNvSpPr>
            <a:spLocks noGrp="1"/>
          </p:cNvSpPr>
          <p:nvPr>
            <p:ph type="sldNum" sz="quarter" idx="12"/>
          </p:nvPr>
        </p:nvSpPr>
        <p:spPr/>
        <p:txBody>
          <a:bodyPr/>
          <a:lstStyle/>
          <a:p>
            <a:fld id="{CBC31ABB-4D19-4AA2-9333-E03AAD223BBB}" type="slidenum">
              <a:rPr lang="en-US" smtClean="0"/>
              <a:pPr/>
              <a:t>17</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81000" y="1143708"/>
            <a:ext cx="8229600" cy="502849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Assess Organizational Needs:</a:t>
            </a:r>
          </a:p>
          <a:p>
            <a:pPr lvl="1" algn="just">
              <a:lnSpc>
                <a:spcPct val="150000"/>
              </a:lnSpc>
            </a:pPr>
            <a:r>
              <a:rPr lang="en-US" dirty="0">
                <a:latin typeface="Times New Roman" panose="02020603050405020304" pitchFamily="18" charset="0"/>
                <a:cs typeface="Times New Roman" panose="02020603050405020304" pitchFamily="18" charset="0"/>
              </a:rPr>
              <a:t>Step 1: Conduct a thorough assessment to understand the specific email archiving needs of your organization. This includes determining the volume of emails, regulatory requirements, and user needs.</a:t>
            </a:r>
          </a:p>
          <a:p>
            <a:pPr lvl="1" algn="just">
              <a:lnSpc>
                <a:spcPct val="150000"/>
              </a:lnSpc>
            </a:pPr>
            <a:r>
              <a:rPr lang="en-US" dirty="0">
                <a:latin typeface="Times New Roman" panose="02020603050405020304" pitchFamily="18" charset="0"/>
                <a:cs typeface="Times New Roman" panose="02020603050405020304" pitchFamily="18" charset="0"/>
              </a:rPr>
              <a:t>Step 2: Engage key stakeholders, including IT, legal, and compliance teams, to gather diverse perspectives and ensure all requirements are addressed.</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Select the Right Solution:</a:t>
            </a:r>
          </a:p>
          <a:p>
            <a:pPr lvl="1" algn="just">
              <a:lnSpc>
                <a:spcPct val="150000"/>
              </a:lnSpc>
            </a:pPr>
            <a:r>
              <a:rPr lang="en-US" dirty="0">
                <a:latin typeface="Times New Roman" panose="02020603050405020304" pitchFamily="18" charset="0"/>
                <a:cs typeface="Times New Roman" panose="02020603050405020304" pitchFamily="18" charset="0"/>
              </a:rPr>
              <a:t>Step 1: Research and evaluate different email archiving solutions based on features, scalability, cost, and vendor reputation.</a:t>
            </a:r>
          </a:p>
          <a:p>
            <a:pPr lvl="1" algn="just">
              <a:lnSpc>
                <a:spcPct val="150000"/>
              </a:lnSpc>
            </a:pPr>
            <a:r>
              <a:rPr lang="en-US" dirty="0">
                <a:latin typeface="Times New Roman" panose="02020603050405020304" pitchFamily="18" charset="0"/>
                <a:cs typeface="Times New Roman" panose="02020603050405020304" pitchFamily="18" charset="0"/>
              </a:rPr>
              <a:t>Step 2: Implement a pilot program with a small group of users to test the solution's functionality and gather feedback before full deployment.</a:t>
            </a:r>
          </a:p>
        </p:txBody>
      </p:sp>
    </p:spTree>
    <p:extLst>
      <p:ext uri="{BB962C8B-B14F-4D97-AF65-F5344CB8AC3E}">
        <p14:creationId xmlns:p14="http://schemas.microsoft.com/office/powerpoint/2010/main" val="338286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Best Practices for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18</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178206"/>
            <a:ext cx="82296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Develop a Clear Policy:</a:t>
            </a:r>
          </a:p>
          <a:p>
            <a:pPr lvl="1" algn="just">
              <a:lnSpc>
                <a:spcPct val="150000"/>
              </a:lnSpc>
            </a:pPr>
            <a:r>
              <a:rPr lang="en-US" dirty="0">
                <a:latin typeface="Times New Roman" panose="02020603050405020304" pitchFamily="18" charset="0"/>
                <a:cs typeface="Times New Roman" panose="02020603050405020304" pitchFamily="18" charset="0"/>
              </a:rPr>
              <a:t>Step 1: Establish clear retention policies that specify how long emails should be retained based on regulatory and business requirements.</a:t>
            </a:r>
          </a:p>
          <a:p>
            <a:pPr lvl="1" algn="just">
              <a:lnSpc>
                <a:spcPct val="150000"/>
              </a:lnSpc>
            </a:pPr>
            <a:r>
              <a:rPr lang="en-US" dirty="0">
                <a:latin typeface="Times New Roman" panose="02020603050405020304" pitchFamily="18" charset="0"/>
                <a:cs typeface="Times New Roman" panose="02020603050405020304" pitchFamily="18" charset="0"/>
              </a:rPr>
              <a:t>Step 2: Communicate these policies to all employees through training sessions and documentation to ensure everyone understands and adheres to them.</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Implement Robust Security Measures:</a:t>
            </a:r>
          </a:p>
          <a:p>
            <a:pPr lvl="1" algn="just">
              <a:lnSpc>
                <a:spcPct val="150000"/>
              </a:lnSpc>
            </a:pPr>
            <a:r>
              <a:rPr lang="en-US" dirty="0">
                <a:latin typeface="Times New Roman" panose="02020603050405020304" pitchFamily="18" charset="0"/>
                <a:cs typeface="Times New Roman" panose="02020603050405020304" pitchFamily="18" charset="0"/>
              </a:rPr>
              <a:t>Step 1: Set up strict access controls to ensure that only authorized personnel can access archived emails.</a:t>
            </a:r>
          </a:p>
          <a:p>
            <a:pPr lvl="1" algn="just">
              <a:lnSpc>
                <a:spcPct val="150000"/>
              </a:lnSpc>
            </a:pPr>
            <a:r>
              <a:rPr lang="en-US" dirty="0">
                <a:latin typeface="Times New Roman" panose="02020603050405020304" pitchFamily="18" charset="0"/>
                <a:cs typeface="Times New Roman" panose="02020603050405020304" pitchFamily="18" charset="0"/>
              </a:rPr>
              <a:t>Step 2: Use encryption to protect emails both in transit and at rest, safeguarding sensitive information from unauthorized access.</a:t>
            </a:r>
          </a:p>
        </p:txBody>
      </p:sp>
    </p:spTree>
    <p:extLst>
      <p:ext uri="{BB962C8B-B14F-4D97-AF65-F5344CB8AC3E}">
        <p14:creationId xmlns:p14="http://schemas.microsoft.com/office/powerpoint/2010/main" val="310393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Best Practices for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19</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106212"/>
            <a:ext cx="82296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Provide Comprehensive Training:</a:t>
            </a:r>
          </a:p>
          <a:p>
            <a:pPr lvl="1" algn="just">
              <a:lnSpc>
                <a:spcPct val="150000"/>
              </a:lnSpc>
            </a:pPr>
            <a:r>
              <a:rPr lang="en-US" dirty="0">
                <a:latin typeface="Times New Roman" panose="02020603050405020304" pitchFamily="18" charset="0"/>
                <a:cs typeface="Times New Roman" panose="02020603050405020304" pitchFamily="18" charset="0"/>
              </a:rPr>
              <a:t>Step 1: Conduct training sessions for all employees to ensure they understand how to use the email archiving system effectively.</a:t>
            </a:r>
          </a:p>
          <a:p>
            <a:pPr lvl="1" algn="just">
              <a:lnSpc>
                <a:spcPct val="150000"/>
              </a:lnSpc>
            </a:pPr>
            <a:r>
              <a:rPr lang="en-US" dirty="0">
                <a:latin typeface="Times New Roman" panose="02020603050405020304" pitchFamily="18" charset="0"/>
                <a:cs typeface="Times New Roman" panose="02020603050405020304" pitchFamily="18" charset="0"/>
              </a:rPr>
              <a:t>Step 2: Offer ongoing support and resources, such as user manuals and helpdesk services, to assist employees with any issues.</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Monitor and Review Regularly:</a:t>
            </a:r>
          </a:p>
          <a:p>
            <a:pPr lvl="1" algn="just">
              <a:lnSpc>
                <a:spcPct val="150000"/>
              </a:lnSpc>
            </a:pPr>
            <a:r>
              <a:rPr lang="en-US" dirty="0">
                <a:latin typeface="Times New Roman" panose="02020603050405020304" pitchFamily="18" charset="0"/>
                <a:cs typeface="Times New Roman" panose="02020603050405020304" pitchFamily="18" charset="0"/>
              </a:rPr>
              <a:t>Step 1: Regularly monitor the performance of the email archiving system to ensure it is functioning optimally.</a:t>
            </a:r>
          </a:p>
          <a:p>
            <a:pPr lvl="1" algn="just">
              <a:lnSpc>
                <a:spcPct val="150000"/>
              </a:lnSpc>
            </a:pPr>
            <a:r>
              <a:rPr lang="en-US" dirty="0">
                <a:latin typeface="Times New Roman" panose="02020603050405020304" pitchFamily="18" charset="0"/>
                <a:cs typeface="Times New Roman" panose="02020603050405020304" pitchFamily="18" charset="0"/>
              </a:rPr>
              <a:t>Step 2: Periodically review and update retention policies and security measures to adapt to changing regulatory requirements and organizational needs.</a:t>
            </a:r>
          </a:p>
        </p:txBody>
      </p:sp>
    </p:spTree>
    <p:extLst>
      <p:ext uri="{BB962C8B-B14F-4D97-AF65-F5344CB8AC3E}">
        <p14:creationId xmlns:p14="http://schemas.microsoft.com/office/powerpoint/2010/main" val="61227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nSpc>
                <a:spcPct val="82000"/>
              </a:lnSpc>
            </a:pPr>
            <a:r>
              <a:rPr lang="en-US" b="1" dirty="0">
                <a:solidFill>
                  <a:schemeClr val="tx2"/>
                </a:solidFill>
                <a:effectLst/>
                <a:latin typeface="Times New Roman" panose="02020603050405020304" pitchFamily="18" charset="0"/>
                <a:ea typeface="Century Gothic" panose="020B0502020202020204" pitchFamily="34" charset="0"/>
                <a:cs typeface="Times New Roman" panose="02020603050405020304" pitchFamily="18" charset="0"/>
              </a:rPr>
              <a:t>Objectives </a:t>
            </a:r>
            <a:r>
              <a:rPr lang="en-GH" sz="4000" b="1" dirty="0">
                <a:solidFill>
                  <a:schemeClr val="tx2"/>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en-GH" sz="4000"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2190777"/>
              </p:ext>
            </p:extLst>
          </p:nvPr>
        </p:nvGraphicFramePr>
        <p:xfrm>
          <a:off x="914400" y="1084729"/>
          <a:ext cx="7098030" cy="5216274"/>
        </p:xfrm>
        <a:graphic>
          <a:graphicData uri="http://schemas.openxmlformats.org/drawingml/2006/table">
            <a:tbl>
              <a:tblPr firstRow="1" bandRow="1">
                <a:tableStyleId>{5940675A-B579-460E-94D1-54222C63F5DA}</a:tableStyleId>
              </a:tblPr>
              <a:tblGrid>
                <a:gridCol w="688975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295899">
                <a:tc>
                  <a:txBody>
                    <a:bodyPr/>
                    <a:lstStyle/>
                    <a:p>
                      <a:pPr marL="285750" indent="-285750">
                        <a:buFont typeface="Wingdings" pitchFamily="2" charset="2"/>
                        <a:buChar char="Ø"/>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Overview of Electronic Records Management Systems </a:t>
                      </a:r>
                      <a:r>
                        <a:rPr lang="en-US" sz="1800" b="0" i="0" u="none" strike="noStrike" kern="1200" dirty="0">
                          <a:solidFill>
                            <a:schemeClr val="tx1"/>
                          </a:solidFill>
                          <a:effectLst/>
                          <a:latin typeface="+mn-lt"/>
                          <a:ea typeface="+mn-ea"/>
                          <a:cs typeface="+mn-cs"/>
                        </a:rPr>
                        <a:t>(</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ERMS)</a:t>
                      </a:r>
                    </a:p>
                    <a:p>
                      <a:pPr marL="285750" indent="-285750">
                        <a:buFont typeface="Wingdings" pitchFamily="2" charset="2"/>
                        <a:buChar char="Ø"/>
                      </a:pPr>
                      <a:endPar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Wingdings" pitchFamily="2" charset="2"/>
                        <a:buChar char="Ø"/>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Overview of Email Archiving Solutions</a:t>
                      </a:r>
                    </a:p>
                    <a:p>
                      <a:pPr marL="285750" indent="-285750">
                        <a:buFont typeface="Wingdings" pitchFamily="2" charset="2"/>
                        <a:buChar char="Ø"/>
                      </a:pPr>
                      <a:endPar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Wingdings" pitchFamily="2" charset="2"/>
                        <a:buChar char="Ø"/>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Overview of Cloud-Based Records Management</a:t>
                      </a:r>
                    </a:p>
                    <a:p>
                      <a:pPr marL="285750" indent="-285750">
                        <a:buFont typeface="Wingdings" pitchFamily="2" charset="2"/>
                        <a:buChar char="Ø"/>
                      </a:pPr>
                      <a:endPar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Wingdings" pitchFamily="2" charset="2"/>
                        <a:buChar char="Ø"/>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Practical Case Study Assignment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52529">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0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52529">
                <a:tc>
                  <a:txBody>
                    <a:bodyPr/>
                    <a:lstStyle/>
                    <a:p>
                      <a:pPr marL="342900" indent="-342900">
                        <a:lnSpc>
                          <a:spcPct val="150000"/>
                        </a:lnSpc>
                        <a:buFont typeface="Wingdings" panose="05000000000000000000" pitchFamily="2" charset="2"/>
                        <a:buChar char="Ø"/>
                      </a:pPr>
                      <a:endParaRPr lang="en-US" sz="2000" b="0" dirty="0">
                        <a:solidFill>
                          <a:srgbClr val="00206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52529">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52529">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52529">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52529">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sz="2200"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CBC31ABB-4D19-4AA2-9333-E03AAD223BB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pPr>
              <a:lnSpc>
                <a:spcPct val="82000"/>
              </a:lnSpc>
            </a:pPr>
            <a:r>
              <a:rPr lang="en-US" sz="4000" b="1" dirty="0">
                <a:solidFill>
                  <a:schemeClr val="tx2"/>
                </a:solidFill>
                <a:latin typeface="Times New Roman" panose="02020603050405020304" pitchFamily="18" charset="0"/>
                <a:cs typeface="Times New Roman" panose="02020603050405020304" pitchFamily="18" charset="0"/>
              </a:rPr>
              <a:t>Best Practices for Email Archiving</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20</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232796"/>
            <a:ext cx="8229600" cy="212000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Ensure Compliance and Auditing:</a:t>
            </a:r>
          </a:p>
          <a:p>
            <a:pPr lvl="1" algn="just">
              <a:lnSpc>
                <a:spcPct val="150000"/>
              </a:lnSpc>
            </a:pPr>
            <a:r>
              <a:rPr lang="en-US" dirty="0">
                <a:latin typeface="Times New Roman" panose="02020603050405020304" pitchFamily="18" charset="0"/>
                <a:cs typeface="Times New Roman" panose="02020603050405020304" pitchFamily="18" charset="0"/>
              </a:rPr>
              <a:t>Step 1: Conduct regular compliance checks to ensure that the email archiving system adheres to relevant legal and regulatory requirements.</a:t>
            </a:r>
          </a:p>
          <a:p>
            <a:pPr lvl="1" algn="just">
              <a:lnSpc>
                <a:spcPct val="150000"/>
              </a:lnSpc>
            </a:pPr>
            <a:r>
              <a:rPr lang="en-US" dirty="0">
                <a:latin typeface="Times New Roman" panose="02020603050405020304" pitchFamily="18" charset="0"/>
                <a:cs typeface="Times New Roman" panose="02020603050405020304" pitchFamily="18" charset="0"/>
              </a:rPr>
              <a:t>Step 2: Maintain detailed audit trails of all actions performed on archived emails to provide transparency and accountability.</a:t>
            </a:r>
          </a:p>
        </p:txBody>
      </p:sp>
    </p:spTree>
    <p:extLst>
      <p:ext uri="{BB962C8B-B14F-4D97-AF65-F5344CB8AC3E}">
        <p14:creationId xmlns:p14="http://schemas.microsoft.com/office/powerpoint/2010/main" val="341831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a:solidFill>
                  <a:schemeClr val="tx2"/>
                </a:solidFill>
                <a:latin typeface="Times New Roman" panose="02020603050405020304" pitchFamily="18" charset="0"/>
                <a:cs typeface="Times New Roman" panose="02020603050405020304" pitchFamily="18" charset="0"/>
              </a:rPr>
              <a:t>Introduction to Cloud-Based Records Management</a:t>
            </a:r>
          </a:p>
        </p:txBody>
      </p:sp>
      <p:sp>
        <p:nvSpPr>
          <p:cNvPr id="4" name="Slide Number Placeholder 3"/>
          <p:cNvSpPr>
            <a:spLocks noGrp="1"/>
          </p:cNvSpPr>
          <p:nvPr>
            <p:ph type="sldNum" sz="quarter" idx="12"/>
          </p:nvPr>
        </p:nvSpPr>
        <p:spPr/>
        <p:txBody>
          <a:bodyPr/>
          <a:lstStyle/>
          <a:p>
            <a:fld id="{CBC31ABB-4D19-4AA2-9333-E03AAD223BBB}" type="slidenum">
              <a:rPr lang="en-US" smtClean="0"/>
              <a:pPr/>
              <a:t>21</a:t>
            </a:fld>
            <a:endParaRPr lang="en-US"/>
          </a:p>
        </p:txBody>
      </p:sp>
      <p:sp>
        <p:nvSpPr>
          <p:cNvPr id="5" name="TextBox 4">
            <a:extLst>
              <a:ext uri="{FF2B5EF4-FFF2-40B4-BE49-F238E27FC236}">
                <a16:creationId xmlns:a16="http://schemas.microsoft.com/office/drawing/2014/main" id="{9064A1EE-8C53-E948-9001-0BC1F4D07B6F}"/>
              </a:ext>
            </a:extLst>
          </p:cNvPr>
          <p:cNvSpPr txBox="1"/>
          <p:nvPr/>
        </p:nvSpPr>
        <p:spPr>
          <a:xfrm>
            <a:off x="0" y="1066800"/>
            <a:ext cx="9144000" cy="54439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Cloud-Based Records Management</a:t>
            </a:r>
            <a:r>
              <a:rPr lang="en-US" dirty="0">
                <a:latin typeface="Times New Roman" panose="02020603050405020304" pitchFamily="18" charset="0"/>
                <a:cs typeface="Times New Roman" panose="02020603050405020304" pitchFamily="18" charset="0"/>
              </a:rPr>
              <a:t>: The practice of managing and storing records in a cloud environment, leveraging cloud computing technologies.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Ensures that records are securely stored, easily accessible, and managed efficiently throughout their lifecycle.</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Brief History and Evolution: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Methods: Initially, records were managed using on-premises systems and physical storage solutions.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Advancements: With the advent of cloud computing, organizations began to adopt cloud-based solutions for greater flexibility and efficiency.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Modern Solutions: Today's cloud-based records management systems offer advanced features such as automated workflows and integration with other cloud services.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6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2730"/>
            <a:ext cx="8229600" cy="990600"/>
          </a:xfrm>
        </p:spPr>
        <p:txBody>
          <a:bodyPr>
            <a:normAutofit fontScale="90000"/>
          </a:bodyPr>
          <a:lstStyle/>
          <a:p>
            <a:r>
              <a:rPr lang="en-US" b="1" dirty="0">
                <a:solidFill>
                  <a:schemeClr val="tx2"/>
                </a:solidFill>
                <a:latin typeface="Times New Roman" panose="02020603050405020304" pitchFamily="18" charset="0"/>
                <a:cs typeface="Times New Roman" panose="02020603050405020304" pitchFamily="18" charset="0"/>
              </a:rPr>
              <a:t>Benefits of Cloud-Based Records Management</a:t>
            </a:r>
          </a:p>
        </p:txBody>
      </p:sp>
      <p:sp>
        <p:nvSpPr>
          <p:cNvPr id="4" name="Slide Number Placeholder 3"/>
          <p:cNvSpPr>
            <a:spLocks noGrp="1"/>
          </p:cNvSpPr>
          <p:nvPr>
            <p:ph type="sldNum" sz="quarter" idx="12"/>
          </p:nvPr>
        </p:nvSpPr>
        <p:spPr/>
        <p:txBody>
          <a:bodyPr/>
          <a:lstStyle/>
          <a:p>
            <a:fld id="{CBC31ABB-4D19-4AA2-9333-E03AAD223BBB}" type="slidenum">
              <a:rPr lang="en-US" smtClean="0"/>
              <a:pPr/>
              <a:t>22</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8100" y="1557317"/>
            <a:ext cx="9067800" cy="461299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Streamlined Document Retrieval:</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Quick Access: Cloud-based systems enable fast and efficient retrieval of records, reducing the time spent searching for documents.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Organization: Organizes records in a structured manner, making it easier to locate specific documents.</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Enhanced Collaboration and Information Sharing: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Collaboration Tools: Cloud-based systems include features that facilitate collaboration, such as document sharing, version control, and real-time editing.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Sharing: Makes it easier to share records with stakeholders, both within and outside the organization.</a:t>
            </a:r>
          </a:p>
        </p:txBody>
      </p:sp>
    </p:spTree>
    <p:extLst>
      <p:ext uri="{BB962C8B-B14F-4D97-AF65-F5344CB8AC3E}">
        <p14:creationId xmlns:p14="http://schemas.microsoft.com/office/powerpoint/2010/main" val="2891482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Benefits of Cloud-Based Records Management</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23</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81000" y="1550075"/>
            <a:ext cx="8229600" cy="295100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Better Disaster Recovery Capabilities: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Backup and Recovery: Cloud-based systems include backup and recovery features that ensure records are protected in the event of a disaster.</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 Continuity: Helps organizations maintain business continuity by ensuring that critical records are always accessible.</a:t>
            </a:r>
          </a:p>
          <a:p>
            <a:pPr lvl="1" algn="just">
              <a:lnSpc>
                <a:spcPct val="150000"/>
              </a:lnSpc>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5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Hybrid Cloud Infrastructure</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24</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143000"/>
            <a:ext cx="8229600" cy="50353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hybrid cloud solution integrates both on-premises infrastructure and cloud-based services to create a unified and flexible IT environment.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On-Premises Infrastructure: This refers to the physical servers and storage devices located within an organization's own facilities. It provides direct control over data and applications, ensuring high security and compliance with specific regulatory requirements.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Cloud-Based Services: These are services provided by third-party cloud providers, such as Amazon Web Services (AWS), Microsoft Azure, or Google Cloud. They offer scalable resources, such as storage and computing power, that can be accessed over the internet.</a:t>
            </a:r>
          </a:p>
        </p:txBody>
      </p:sp>
    </p:spTree>
    <p:extLst>
      <p:ext uri="{BB962C8B-B14F-4D97-AF65-F5344CB8AC3E}">
        <p14:creationId xmlns:p14="http://schemas.microsoft.com/office/powerpoint/2010/main" val="308393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Use Cases for Hybrid Cloud Solutions:</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25</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81000" y="1165412"/>
            <a:ext cx="8763000" cy="42043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Segmentation: Sensitive data, such as financial records or personal information, can be stored on-premises, while less sensitive data, like marketing materials, can be stored in the cloud.</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Bursting: During peak periods, organizations can "burst" additional workloads to the cloud to handle increased demand without overloading on-premises infrastructure.</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Disaster Recovery: Hybrid cloud solutions enhance disaster recovery capabilities by providing multiple backup locations, both on-premises and in the cloud, ensuring data redundancy and availability.</a:t>
            </a:r>
          </a:p>
        </p:txBody>
      </p:sp>
    </p:spTree>
    <p:extLst>
      <p:ext uri="{BB962C8B-B14F-4D97-AF65-F5344CB8AC3E}">
        <p14:creationId xmlns:p14="http://schemas.microsoft.com/office/powerpoint/2010/main" val="362185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r>
              <a:rPr lang="en-US" b="1" dirty="0">
                <a:solidFill>
                  <a:schemeClr val="tx2"/>
                </a:solidFill>
                <a:latin typeface="Times New Roman" panose="02020603050405020304" pitchFamily="18" charset="0"/>
                <a:cs typeface="Times New Roman" panose="02020603050405020304" pitchFamily="18" charset="0"/>
              </a:rPr>
              <a:t>Challenges and Considerations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26</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228600" y="1323339"/>
            <a:ext cx="88392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Managing a hybrid cloud environment can be complex, requiring specialized skills and tools to ensure seamless integration and operation.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Security: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Ensuring consistent security policies and practices across both on-premises and cloud environments is crucial to protect data and applications.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Compliance</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Organizations must ensure that their hybrid cloud solutions comply with relevant regulations and standards, particularly when handling sensitive data.</a:t>
            </a:r>
          </a:p>
        </p:txBody>
      </p:sp>
    </p:spTree>
    <p:extLst>
      <p:ext uri="{BB962C8B-B14F-4D97-AF65-F5344CB8AC3E}">
        <p14:creationId xmlns:p14="http://schemas.microsoft.com/office/powerpoint/2010/main" val="268765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Summary of Key Points</a:t>
            </a:r>
          </a:p>
        </p:txBody>
      </p:sp>
      <p:sp>
        <p:nvSpPr>
          <p:cNvPr id="4" name="Slide Number Placeholder 3"/>
          <p:cNvSpPr>
            <a:spLocks noGrp="1"/>
          </p:cNvSpPr>
          <p:nvPr>
            <p:ph type="sldNum" sz="quarter" idx="12"/>
          </p:nvPr>
        </p:nvSpPr>
        <p:spPr/>
        <p:txBody>
          <a:bodyPr/>
          <a:lstStyle/>
          <a:p>
            <a:fld id="{CBC31ABB-4D19-4AA2-9333-E03AAD223BBB}" type="slidenum">
              <a:rPr lang="en-US" smtClean="0"/>
              <a:pPr/>
              <a:t>27</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228600" y="1323339"/>
            <a:ext cx="88392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Electronic Records Management Systems (ERMS):</a:t>
            </a:r>
          </a:p>
          <a:p>
            <a:pPr lvl="1" algn="just">
              <a:lnSpc>
                <a:spcPct val="150000"/>
              </a:lnSpc>
            </a:pPr>
            <a:r>
              <a:rPr lang="en-US" dirty="0">
                <a:latin typeface="Times New Roman" panose="02020603050405020304" pitchFamily="18" charset="0"/>
                <a:cs typeface="Times New Roman" panose="02020603050405020304" pitchFamily="18" charset="0"/>
              </a:rPr>
              <a:t>Definition: Manages and stores electronic records.</a:t>
            </a:r>
          </a:p>
          <a:p>
            <a:pPr lvl="1" algn="just">
              <a:lnSpc>
                <a:spcPct val="150000"/>
              </a:lnSpc>
            </a:pPr>
            <a:r>
              <a:rPr lang="en-US" dirty="0">
                <a:latin typeface="Times New Roman" panose="02020603050405020304" pitchFamily="18" charset="0"/>
                <a:cs typeface="Times New Roman" panose="02020603050405020304" pitchFamily="18" charset="0"/>
              </a:rPr>
              <a:t>Importance: Enhances efficiency, compliance, and security.</a:t>
            </a:r>
          </a:p>
          <a:p>
            <a:pPr lvl="1" algn="just">
              <a:lnSpc>
                <a:spcPct val="150000"/>
              </a:lnSpc>
            </a:pPr>
            <a:r>
              <a:rPr lang="en-US" dirty="0">
                <a:latin typeface="Times New Roman" panose="02020603050405020304" pitchFamily="18" charset="0"/>
                <a:cs typeface="Times New Roman" panose="02020603050405020304" pitchFamily="18" charset="0"/>
              </a:rPr>
              <a:t>Key Features: Document capture, metadata management, access control.</a:t>
            </a:r>
          </a:p>
          <a:p>
            <a:pPr lvl="1" algn="just">
              <a:lnSpc>
                <a:spcPct val="150000"/>
              </a:lnSpc>
            </a:pPr>
            <a:r>
              <a:rPr lang="en-US" dirty="0">
                <a:latin typeface="Times New Roman" panose="02020603050405020304" pitchFamily="18" charset="0"/>
                <a:cs typeface="Times New Roman" panose="02020603050405020304" pitchFamily="18" charset="0"/>
              </a:rPr>
              <a:t>Benefits: Streamlined retrieval, reduced storage, better collaboration.</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Email Archiving Solutions:</a:t>
            </a:r>
          </a:p>
          <a:p>
            <a:pPr lvl="1" algn="just">
              <a:lnSpc>
                <a:spcPct val="150000"/>
              </a:lnSpc>
            </a:pPr>
            <a:r>
              <a:rPr lang="en-US" dirty="0">
                <a:latin typeface="Times New Roman" panose="02020603050405020304" pitchFamily="18" charset="0"/>
                <a:cs typeface="Times New Roman" panose="02020603050405020304" pitchFamily="18" charset="0"/>
              </a:rPr>
              <a:t>Definition: Captures and stores emails securely.</a:t>
            </a:r>
          </a:p>
          <a:p>
            <a:pPr lvl="1" algn="just">
              <a:lnSpc>
                <a:spcPct val="150000"/>
              </a:lnSpc>
            </a:pPr>
            <a:r>
              <a:rPr lang="en-US" dirty="0">
                <a:latin typeface="Times New Roman" panose="02020603050405020304" pitchFamily="18" charset="0"/>
                <a:cs typeface="Times New Roman" panose="02020603050405020304" pitchFamily="18" charset="0"/>
              </a:rPr>
              <a:t>Importance: Ensures compliance, aids e-discovery, enhances security.</a:t>
            </a:r>
          </a:p>
          <a:p>
            <a:pPr lvl="1" algn="just">
              <a:lnSpc>
                <a:spcPct val="150000"/>
              </a:lnSpc>
            </a:pPr>
            <a:r>
              <a:rPr lang="en-US" dirty="0">
                <a:latin typeface="Times New Roman" panose="02020603050405020304" pitchFamily="18" charset="0"/>
                <a:cs typeface="Times New Roman" panose="02020603050405020304" pitchFamily="18" charset="0"/>
              </a:rPr>
              <a:t>Key Features: Automated capture, search, retention policies.</a:t>
            </a:r>
          </a:p>
          <a:p>
            <a:pPr lvl="1" algn="just">
              <a:lnSpc>
                <a:spcPct val="150000"/>
              </a:lnSpc>
            </a:pPr>
            <a:r>
              <a:rPr lang="en-US" dirty="0">
                <a:latin typeface="Times New Roman" panose="02020603050405020304" pitchFamily="18" charset="0"/>
                <a:cs typeface="Times New Roman" panose="02020603050405020304" pitchFamily="18" charset="0"/>
              </a:rPr>
              <a:t>Benefits: Improved management, reduced costs, better protection.</a:t>
            </a:r>
          </a:p>
        </p:txBody>
      </p:sp>
    </p:spTree>
    <p:extLst>
      <p:ext uri="{BB962C8B-B14F-4D97-AF65-F5344CB8AC3E}">
        <p14:creationId xmlns:p14="http://schemas.microsoft.com/office/powerpoint/2010/main" val="219874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Summary of Key Points</a:t>
            </a:r>
          </a:p>
        </p:txBody>
      </p:sp>
      <p:sp>
        <p:nvSpPr>
          <p:cNvPr id="4" name="Slide Number Placeholder 3"/>
          <p:cNvSpPr>
            <a:spLocks noGrp="1"/>
          </p:cNvSpPr>
          <p:nvPr>
            <p:ph type="sldNum" sz="quarter" idx="12"/>
          </p:nvPr>
        </p:nvSpPr>
        <p:spPr/>
        <p:txBody>
          <a:bodyPr/>
          <a:lstStyle/>
          <a:p>
            <a:fld id="{CBC31ABB-4D19-4AA2-9333-E03AAD223BBB}" type="slidenum">
              <a:rPr lang="en-US" smtClean="0"/>
              <a:pPr/>
              <a:t>28</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228600" y="1323339"/>
            <a:ext cx="8839200" cy="502849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Cloud-Based Records Management:</a:t>
            </a:r>
          </a:p>
          <a:p>
            <a:pPr lvl="1" algn="just">
              <a:lnSpc>
                <a:spcPct val="150000"/>
              </a:lnSpc>
            </a:pPr>
            <a:r>
              <a:rPr lang="en-US" dirty="0">
                <a:latin typeface="Times New Roman" panose="02020603050405020304" pitchFamily="18" charset="0"/>
                <a:cs typeface="Times New Roman" panose="02020603050405020304" pitchFamily="18" charset="0"/>
              </a:rPr>
              <a:t>Definition: Manages records in the cloud.</a:t>
            </a:r>
          </a:p>
          <a:p>
            <a:pPr lvl="1" algn="just">
              <a:lnSpc>
                <a:spcPct val="150000"/>
              </a:lnSpc>
            </a:pPr>
            <a:r>
              <a:rPr lang="en-US" dirty="0">
                <a:latin typeface="Times New Roman" panose="02020603050405020304" pitchFamily="18" charset="0"/>
                <a:cs typeface="Times New Roman" panose="02020603050405020304" pitchFamily="18" charset="0"/>
              </a:rPr>
              <a:t>Importance: Enhances accessibility, reduces physical storage, improves security.</a:t>
            </a:r>
          </a:p>
          <a:p>
            <a:pPr lvl="1" algn="just">
              <a:lnSpc>
                <a:spcPct val="150000"/>
              </a:lnSpc>
            </a:pPr>
            <a:r>
              <a:rPr lang="en-US" dirty="0">
                <a:latin typeface="Times New Roman" panose="02020603050405020304" pitchFamily="18" charset="0"/>
                <a:cs typeface="Times New Roman" panose="02020603050405020304" pitchFamily="18" charset="0"/>
              </a:rPr>
              <a:t>Key Features: Document capture, metadata management, access control.</a:t>
            </a:r>
          </a:p>
          <a:p>
            <a:pPr lvl="1" algn="just">
              <a:lnSpc>
                <a:spcPct val="150000"/>
              </a:lnSpc>
            </a:pPr>
            <a:r>
              <a:rPr lang="en-US" dirty="0">
                <a:latin typeface="Times New Roman" panose="02020603050405020304" pitchFamily="18" charset="0"/>
                <a:cs typeface="Times New Roman" panose="02020603050405020304" pitchFamily="18" charset="0"/>
              </a:rPr>
              <a:t>Benefits: Streamlined retrieval, reduced storage, better collaboration.</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Hybrid Cloud Solutions:</a:t>
            </a:r>
          </a:p>
          <a:p>
            <a:pPr lvl="1" algn="just">
              <a:lnSpc>
                <a:spcPct val="150000"/>
              </a:lnSpc>
            </a:pPr>
            <a:r>
              <a:rPr lang="en-US" dirty="0">
                <a:latin typeface="Times New Roman" panose="02020603050405020304" pitchFamily="18" charset="0"/>
                <a:cs typeface="Times New Roman" panose="02020603050405020304" pitchFamily="18" charset="0"/>
              </a:rPr>
              <a:t>Definition: Combines on-premises and cloud services.</a:t>
            </a:r>
          </a:p>
          <a:p>
            <a:pPr lvl="1" algn="just">
              <a:lnSpc>
                <a:spcPct val="150000"/>
              </a:lnSpc>
            </a:pPr>
            <a:r>
              <a:rPr lang="en-US" dirty="0">
                <a:latin typeface="Times New Roman" panose="02020603050405020304" pitchFamily="18" charset="0"/>
                <a:cs typeface="Times New Roman" panose="02020603050405020304" pitchFamily="18" charset="0"/>
              </a:rPr>
              <a:t>Purpose: Provides flexibility, scalability, cost efficiency.</a:t>
            </a:r>
          </a:p>
          <a:p>
            <a:pPr lvl="1" algn="just">
              <a:lnSpc>
                <a:spcPct val="150000"/>
              </a:lnSpc>
            </a:pPr>
            <a:r>
              <a:rPr lang="en-US" dirty="0">
                <a:latin typeface="Times New Roman" panose="02020603050405020304" pitchFamily="18" charset="0"/>
                <a:cs typeface="Times New Roman" panose="02020603050405020304" pitchFamily="18" charset="0"/>
              </a:rPr>
              <a:t>Benefits: Flexible storage, scalable resources, enhanced recovery.</a:t>
            </a:r>
          </a:p>
          <a:p>
            <a:pPr lvl="1" algn="just">
              <a:lnSpc>
                <a:spcPct val="150000"/>
              </a:lnSpc>
            </a:pPr>
            <a:r>
              <a:rPr lang="en-US" dirty="0">
                <a:latin typeface="Times New Roman" panose="02020603050405020304" pitchFamily="18" charset="0"/>
                <a:cs typeface="Times New Roman" panose="02020603050405020304" pitchFamily="18" charset="0"/>
              </a:rPr>
              <a:t>Challenges: Complexity, security, compliance.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60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C31ABB-4D19-4AA2-9333-E03AAD223BB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Introduction to ERMS</a:t>
            </a:r>
          </a:p>
        </p:txBody>
      </p:sp>
      <p:sp>
        <p:nvSpPr>
          <p:cNvPr id="4" name="Slide Number Placeholder 3"/>
          <p:cNvSpPr>
            <a:spLocks noGrp="1"/>
          </p:cNvSpPr>
          <p:nvPr>
            <p:ph type="sldNum" sz="quarter" idx="12"/>
          </p:nvPr>
        </p:nvSpPr>
        <p:spPr/>
        <p:txBody>
          <a:bodyPr/>
          <a:lstStyle/>
          <a:p>
            <a:fld id="{CBC31ABB-4D19-4AA2-9333-E03AAD223BBB}" type="slidenum">
              <a:rPr lang="en-US" smtClean="0"/>
              <a:pPr/>
              <a:t>3</a:t>
            </a:fld>
            <a:endParaRPr lang="en-US"/>
          </a:p>
        </p:txBody>
      </p:sp>
      <p:sp>
        <p:nvSpPr>
          <p:cNvPr id="8" name="TextBox 7">
            <a:extLst>
              <a:ext uri="{FF2B5EF4-FFF2-40B4-BE49-F238E27FC236}">
                <a16:creationId xmlns:a16="http://schemas.microsoft.com/office/drawing/2014/main" id="{36959331-9141-C8E6-F522-B7749D95DEAA}"/>
              </a:ext>
            </a:extLst>
          </p:cNvPr>
          <p:cNvSpPr txBox="1"/>
          <p:nvPr/>
        </p:nvSpPr>
        <p:spPr>
          <a:xfrm>
            <a:off x="228600" y="762000"/>
            <a:ext cx="8839200" cy="5490157"/>
          </a:xfrm>
          <a:prstGeom prst="rect">
            <a:avLst/>
          </a:prstGeom>
          <a:noFill/>
          <a:ln>
            <a:noFill/>
          </a:ln>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Electronic Records Management System (ERMS) is a software solution designed to manage and store electronic records throughout their lifecycle, from creation to disposal.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ensures that records are easily accessible, secure, and compliant with regulatory requirements</a:t>
            </a:r>
          </a:p>
          <a:p>
            <a:pPr lvl="0">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Brief History and Evolution:</a:t>
            </a:r>
          </a:p>
          <a:p>
            <a:pPr lvl="1">
              <a:lnSpc>
                <a:spcPct val="150000"/>
              </a:lnSpc>
            </a:pPr>
            <a:r>
              <a:rPr lang="en-US" b="1" dirty="0">
                <a:latin typeface="Times New Roman" panose="02020603050405020304" pitchFamily="18" charset="0"/>
                <a:cs typeface="Times New Roman" panose="02020603050405020304" pitchFamily="18" charset="0"/>
              </a:rPr>
              <a:t>Early Systems</a:t>
            </a:r>
            <a:r>
              <a:rPr lang="en-US" dirty="0">
                <a:latin typeface="Times New Roman" panose="02020603050405020304" pitchFamily="18" charset="0"/>
                <a:cs typeface="Times New Roman" panose="02020603050405020304" pitchFamily="18" charset="0"/>
              </a:rPr>
              <a:t>: Initially, records management was manual, involving physical storage and filing systems.</a:t>
            </a:r>
          </a:p>
          <a:p>
            <a:pPr lvl="1">
              <a:lnSpc>
                <a:spcPct val="150000"/>
              </a:lnSpc>
            </a:pPr>
            <a:r>
              <a:rPr lang="en-US" b="1" dirty="0">
                <a:latin typeface="Times New Roman" panose="02020603050405020304" pitchFamily="18" charset="0"/>
                <a:cs typeface="Times New Roman" panose="02020603050405020304" pitchFamily="18" charset="0"/>
              </a:rPr>
              <a:t>Digital Transformation</a:t>
            </a:r>
            <a:r>
              <a:rPr lang="en-US" dirty="0">
                <a:latin typeface="Times New Roman" panose="02020603050405020304" pitchFamily="18" charset="0"/>
                <a:cs typeface="Times New Roman" panose="02020603050405020304" pitchFamily="18" charset="0"/>
              </a:rPr>
              <a:t>: With the advent of computers, records began to be stored electronically, leading to the development of early ERMS.</a:t>
            </a:r>
          </a:p>
          <a:p>
            <a:pPr lvl="1">
              <a:lnSpc>
                <a:spcPct val="150000"/>
              </a:lnSpc>
            </a:pPr>
            <a:r>
              <a:rPr lang="en-US" b="1" dirty="0">
                <a:latin typeface="Times New Roman" panose="02020603050405020304" pitchFamily="18" charset="0"/>
                <a:cs typeface="Times New Roman" panose="02020603050405020304" pitchFamily="18" charset="0"/>
              </a:rPr>
              <a:t>Modern ERMS</a:t>
            </a:r>
            <a:r>
              <a:rPr lang="en-US" dirty="0">
                <a:latin typeface="Times New Roman" panose="02020603050405020304" pitchFamily="18" charset="0"/>
                <a:cs typeface="Times New Roman" panose="02020603050405020304" pitchFamily="18" charset="0"/>
              </a:rPr>
              <a:t>: Today's systems are highly sophisticated, incorporating advanced features like metadata management, automated workflows, and integration with other enterprise systems.</a:t>
            </a:r>
          </a:p>
        </p:txBody>
      </p:sp>
    </p:spTree>
    <p:extLst>
      <p:ext uri="{BB962C8B-B14F-4D97-AF65-F5344CB8AC3E}">
        <p14:creationId xmlns:p14="http://schemas.microsoft.com/office/powerpoint/2010/main" val="161195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Autofit/>
          </a:bodyPr>
          <a:lstStyle/>
          <a:p>
            <a:pPr>
              <a:lnSpc>
                <a:spcPct val="82000"/>
              </a:lnSpc>
            </a:pPr>
            <a:r>
              <a:rPr lang="en-US" sz="4000" b="1" dirty="0">
                <a:solidFill>
                  <a:schemeClr val="tx2"/>
                </a:solidFill>
                <a:latin typeface="Times New Roman" panose="02020603050405020304" pitchFamily="18" charset="0"/>
                <a:ea typeface="Arial" panose="020B0604020202020204" pitchFamily="34" charset="0"/>
                <a:cs typeface="Times New Roman" panose="02020603050405020304" pitchFamily="18" charset="0"/>
              </a:rPr>
              <a:t>Importance of ERMS</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4</a:t>
            </a:fld>
            <a:endParaRPr lang="en-US"/>
          </a:p>
        </p:txBody>
      </p:sp>
      <p:sp>
        <p:nvSpPr>
          <p:cNvPr id="8" name="TextBox 7">
            <a:extLst>
              <a:ext uri="{FF2B5EF4-FFF2-40B4-BE49-F238E27FC236}">
                <a16:creationId xmlns:a16="http://schemas.microsoft.com/office/drawing/2014/main" id="{36959331-9141-C8E6-F522-B7749D95DEAA}"/>
              </a:ext>
            </a:extLst>
          </p:cNvPr>
          <p:cNvSpPr txBox="1"/>
          <p:nvPr/>
        </p:nvSpPr>
        <p:spPr>
          <a:xfrm>
            <a:off x="304800" y="1143708"/>
            <a:ext cx="8305800" cy="502849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Enhances Efficiency and Productivity: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Quick Retrieval: ERMS allows for fast and efficient retrieval of records, saving time and improving productivity.</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Workflows: Automates routine tasks such as document routing, approval processes, and notifications, reducing manual effort.</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Ensures Compliance with Legal and Regulatory Requirements: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Regulatory Compliance: Helps organizations adhere to industry-specific regulations and standards.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Audit Trails: Maintains detailed audit trails of all actions performed on records, providing transparency and accountability.</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05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pPr>
              <a:lnSpc>
                <a:spcPct val="82000"/>
              </a:lnSpc>
            </a:pPr>
            <a:r>
              <a:rPr lang="en-US" sz="4000" b="1" dirty="0">
                <a:solidFill>
                  <a:schemeClr val="tx2"/>
                </a:solidFill>
                <a:latin typeface="Times New Roman" panose="02020603050405020304" pitchFamily="18" charset="0"/>
                <a:ea typeface="Arial" panose="020B0604020202020204" pitchFamily="34" charset="0"/>
                <a:cs typeface="Times New Roman" panose="02020603050405020304" pitchFamily="18" charset="0"/>
              </a:rPr>
              <a:t>Importance of ERMS</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5</a:t>
            </a:fld>
            <a:endParaRPr lang="en-US"/>
          </a:p>
        </p:txBody>
      </p:sp>
      <p:sp>
        <p:nvSpPr>
          <p:cNvPr id="8" name="TextBox 7">
            <a:extLst>
              <a:ext uri="{FF2B5EF4-FFF2-40B4-BE49-F238E27FC236}">
                <a16:creationId xmlns:a16="http://schemas.microsoft.com/office/drawing/2014/main" id="{36959331-9141-C8E6-F522-B7749D95DEAA}"/>
              </a:ext>
            </a:extLst>
          </p:cNvPr>
          <p:cNvSpPr txBox="1"/>
          <p:nvPr/>
        </p:nvSpPr>
        <p:spPr>
          <a:xfrm>
            <a:off x="381000" y="1295400"/>
            <a:ext cx="8305800" cy="461299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Enhanced Collaboration and Information Sharing:</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Collaboration Tools: ERMS includes features that facilitate collaboration, such as document sharing, version control, and real-time editing.</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Sharing: Makes it easier to share records with stakeholders, both within and outside the organization.</a:t>
            </a:r>
          </a:p>
          <a:p>
            <a:pPr lvl="1"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Better Disaster Recovery Capabilities:</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Backup and Recovery: ERMS includes backup and recovery features that ensure records are protected in the event of a disaster.</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 Continuity: Helps organizations maintain business continuity by ensuring that critical records are always accessible.</a:t>
            </a:r>
          </a:p>
        </p:txBody>
      </p:sp>
    </p:spTree>
    <p:extLst>
      <p:ext uri="{BB962C8B-B14F-4D97-AF65-F5344CB8AC3E}">
        <p14:creationId xmlns:p14="http://schemas.microsoft.com/office/powerpoint/2010/main" val="11691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Challenges in Implementing ERMS</a:t>
            </a:r>
            <a:br>
              <a:rPr lang="en-US" b="1" dirty="0">
                <a:solidFill>
                  <a:schemeClr val="tx2"/>
                </a:solidFill>
                <a:latin typeface="Times New Roman" panose="02020603050405020304" pitchFamily="18" charset="0"/>
                <a:cs typeface="Times New Roman" panose="02020603050405020304" pitchFamily="18" charset="0"/>
              </a:rPr>
            </a:b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6</a:t>
            </a:fld>
            <a:endParaRPr lang="en-US"/>
          </a:p>
        </p:txBody>
      </p:sp>
      <p:sp>
        <p:nvSpPr>
          <p:cNvPr id="8" name="TextBox 7">
            <a:extLst>
              <a:ext uri="{FF2B5EF4-FFF2-40B4-BE49-F238E27FC236}">
                <a16:creationId xmlns:a16="http://schemas.microsoft.com/office/drawing/2014/main" id="{36959331-9141-C8E6-F522-B7749D95DEAA}"/>
              </a:ext>
            </a:extLst>
          </p:cNvPr>
          <p:cNvSpPr txBox="1"/>
          <p:nvPr/>
        </p:nvSpPr>
        <p:spPr>
          <a:xfrm>
            <a:off x="381000" y="838200"/>
            <a:ext cx="8001000" cy="5443991"/>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High Initial Costs: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and Hardware: The cost of purchasing and implementing ERMS software and necessary hardware can be significant.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Customization: Customizing the system to meet specific organizational needs can add to the initial expenses.</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Resistance to Change from Staff:</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Adoption: Employees may be resistant to adopting new systems and processes, preferring familiar methods.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Ensuring that all staff are adequately trained and comfortable using the new system can be challenging.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Downtime: Minimizing downtime during the migration process to avoid disruptions to business operations.</a:t>
            </a:r>
          </a:p>
        </p:txBody>
      </p:sp>
    </p:spTree>
    <p:extLst>
      <p:ext uri="{BB962C8B-B14F-4D97-AF65-F5344CB8AC3E}">
        <p14:creationId xmlns:p14="http://schemas.microsoft.com/office/powerpoint/2010/main" val="388380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Challenges in Implementing ERMS</a:t>
            </a:r>
            <a:br>
              <a:rPr lang="en-US" b="1" dirty="0">
                <a:solidFill>
                  <a:schemeClr val="tx2"/>
                </a:solidFill>
                <a:latin typeface="Times New Roman" panose="02020603050405020304" pitchFamily="18" charset="0"/>
                <a:cs typeface="Times New Roman" panose="02020603050405020304" pitchFamily="18" charset="0"/>
              </a:rPr>
            </a:b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7</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457200" y="1295400"/>
            <a:ext cx="8229600" cy="502849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Integration with Existing Systems: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Compatibility: Integrating ERMS with existing IT infrastructure and other software systems can be complex.</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Migration: Migrating existing records to the new system without data loss or corruption requires careful planning and execution.</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Migration Issues: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 Ensuring the quality and integrity of data during migration is critical.</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Downtime: Minimizing downtime during the migration process to avoid disruptions to business operations.</a:t>
            </a:r>
          </a:p>
          <a:p>
            <a:pPr marL="742950" lvl="1"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15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2"/>
            <a:ext cx="8229600" cy="990600"/>
          </a:xfrm>
        </p:spPr>
        <p:txBody>
          <a:bodyPr>
            <a:normAutofit fontScale="90000"/>
          </a:bodyPr>
          <a:lstStyle/>
          <a:p>
            <a:r>
              <a:rPr lang="en-US" b="1" dirty="0">
                <a:solidFill>
                  <a:schemeClr val="tx2"/>
                </a:solidFill>
                <a:latin typeface="Times New Roman" panose="02020603050405020304" pitchFamily="18" charset="0"/>
                <a:cs typeface="Times New Roman" panose="02020603050405020304" pitchFamily="18" charset="0"/>
              </a:rPr>
              <a:t>Implementing ERMS - Best Practices</a:t>
            </a:r>
          </a:p>
        </p:txBody>
      </p:sp>
      <p:sp>
        <p:nvSpPr>
          <p:cNvPr id="4" name="Slide Number Placeholder 3"/>
          <p:cNvSpPr>
            <a:spLocks noGrp="1"/>
          </p:cNvSpPr>
          <p:nvPr>
            <p:ph type="sldNum" sz="quarter" idx="12"/>
          </p:nvPr>
        </p:nvSpPr>
        <p:spPr/>
        <p:txBody>
          <a:bodyPr/>
          <a:lstStyle/>
          <a:p>
            <a:fld id="{CBC31ABB-4D19-4AA2-9333-E03AAD223BBB}" type="slidenum">
              <a:rPr lang="en-US" smtClean="0"/>
              <a:pPr/>
              <a:t>8</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04800" y="1294419"/>
            <a:ext cx="8686800" cy="46198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Conducting a Needs Assessment: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Requirements: Identify the specific needs and requirements of the organization to choose the most suitable ERMS.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Stakeholder Input: Involve key stakeholders in the assessment process to ensure all perspectives are considered.</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Choosing the Right ERMS Solution: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Vendor Evaluation: Evaluate different ERMS vendors based on features, cost, support, and scalability.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Pilot Testing: Conduct pilot testing with a small group of users to identify any issues before full-scale implementation.</a:t>
            </a:r>
          </a:p>
        </p:txBody>
      </p:sp>
    </p:spTree>
    <p:extLst>
      <p:ext uri="{BB962C8B-B14F-4D97-AF65-F5344CB8AC3E}">
        <p14:creationId xmlns:p14="http://schemas.microsoft.com/office/powerpoint/2010/main" val="275394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90600"/>
          </a:xfrm>
        </p:spPr>
        <p:txBody>
          <a:bodyPr>
            <a:normAutofit fontScale="90000"/>
          </a:bodyPr>
          <a:lstStyle/>
          <a:p>
            <a:pPr>
              <a:lnSpc>
                <a:spcPct val="82000"/>
              </a:lnSpc>
            </a:pPr>
            <a:r>
              <a:rPr lang="en-US" b="1" dirty="0">
                <a:solidFill>
                  <a:schemeClr val="tx2"/>
                </a:solidFill>
                <a:latin typeface="Times New Roman" panose="02020603050405020304" pitchFamily="18" charset="0"/>
                <a:cs typeface="Times New Roman" panose="02020603050405020304" pitchFamily="18" charset="0"/>
              </a:rPr>
              <a:t>Implementing ERMS - Best </a:t>
            </a:r>
            <a:br>
              <a:rPr lang="en-US" b="1" dirty="0">
                <a:solidFill>
                  <a:schemeClr val="tx2"/>
                </a:solidFill>
                <a:latin typeface="Times New Roman" panose="02020603050405020304" pitchFamily="18" charset="0"/>
                <a:cs typeface="Times New Roman" panose="02020603050405020304" pitchFamily="18" charset="0"/>
              </a:rPr>
            </a:br>
            <a:r>
              <a:rPr lang="en-US" b="1" dirty="0">
                <a:solidFill>
                  <a:schemeClr val="tx2"/>
                </a:solidFill>
                <a:latin typeface="Times New Roman" panose="02020603050405020304" pitchFamily="18" charset="0"/>
                <a:cs typeface="Times New Roman" panose="02020603050405020304" pitchFamily="18" charset="0"/>
              </a:rPr>
              <a:t>Practices</a:t>
            </a:r>
            <a:endParaRPr lang="en-GH" sz="4000" b="1" dirty="0">
              <a:solidFill>
                <a:schemeClr val="tx2"/>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C31ABB-4D19-4AA2-9333-E03AAD223BBB}" type="slidenum">
              <a:rPr lang="en-US" smtClean="0"/>
              <a:pPr/>
              <a:t>9</a:t>
            </a:fld>
            <a:endParaRPr lang="en-US"/>
          </a:p>
        </p:txBody>
      </p:sp>
      <p:sp>
        <p:nvSpPr>
          <p:cNvPr id="6" name="TextBox 5">
            <a:extLst>
              <a:ext uri="{FF2B5EF4-FFF2-40B4-BE49-F238E27FC236}">
                <a16:creationId xmlns:a16="http://schemas.microsoft.com/office/drawing/2014/main" id="{59FD2EB8-C665-6C4E-E15B-1A3716BBBA9D}"/>
              </a:ext>
            </a:extLst>
          </p:cNvPr>
          <p:cNvSpPr txBox="1"/>
          <p:nvPr/>
        </p:nvSpPr>
        <p:spPr>
          <a:xfrm>
            <a:off x="381000" y="1295400"/>
            <a:ext cx="8229600" cy="46198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Training Staff Effectively: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Comprehensive Training: Provide comprehensive training programs to ensure all users are proficient in using the ERMS.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Ongoing Support: Offer ongoing support and resources to help staff adapt to the new system.</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Regularly Reviewing and Updating the System:</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Improvement: Regularly review the system's performance and make necessary updates to improve functionality.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Feedback: Gather feedback from users to identify areas for improvement and address any issues promptly.</a:t>
            </a:r>
          </a:p>
        </p:txBody>
      </p:sp>
    </p:spTree>
    <p:extLst>
      <p:ext uri="{BB962C8B-B14F-4D97-AF65-F5344CB8AC3E}">
        <p14:creationId xmlns:p14="http://schemas.microsoft.com/office/powerpoint/2010/main" val="240011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9387</TotalTime>
  <Words>2585</Words>
  <Application>Microsoft Macintosh PowerPoint</Application>
  <PresentationFormat>On-screen Show (4:3)</PresentationFormat>
  <Paragraphs>270</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 Chancery</vt:lpstr>
      <vt:lpstr>Arial</vt:lpstr>
      <vt:lpstr>Calibri</vt:lpstr>
      <vt:lpstr>Century Gothic</vt:lpstr>
      <vt:lpstr>Times New Roman</vt:lpstr>
      <vt:lpstr>Wingdings</vt:lpstr>
      <vt:lpstr>Office Theme</vt:lpstr>
      <vt:lpstr>RECORDS MANAGEMENT TECHNOLOGIES             WEEK 9 </vt:lpstr>
      <vt:lpstr>Objectives  </vt:lpstr>
      <vt:lpstr>Introduction to ERMS</vt:lpstr>
      <vt:lpstr>Importance of ERMS</vt:lpstr>
      <vt:lpstr>Importance of ERMS</vt:lpstr>
      <vt:lpstr>Challenges in Implementing ERMS </vt:lpstr>
      <vt:lpstr>Challenges in Implementing ERMS </vt:lpstr>
      <vt:lpstr>Implementing ERMS - Best Practices</vt:lpstr>
      <vt:lpstr>Implementing ERMS - Best  Practices</vt:lpstr>
      <vt:lpstr>Future Trends in ERMS</vt:lpstr>
      <vt:lpstr>Future Trends in ERMS</vt:lpstr>
      <vt:lpstr>Introduction to Email Archiving</vt:lpstr>
      <vt:lpstr>Importance of Email Archiving</vt:lpstr>
      <vt:lpstr>Importance of Email Archiving</vt:lpstr>
      <vt:lpstr>Challenges of Email Archiving</vt:lpstr>
      <vt:lpstr>Challenges of Email Archiving</vt:lpstr>
      <vt:lpstr>Best Practices for Email Archiving</vt:lpstr>
      <vt:lpstr>Best Practices for Email Archiving</vt:lpstr>
      <vt:lpstr>Best Practices for Email Archiving</vt:lpstr>
      <vt:lpstr>Best Practices for Email Archiving</vt:lpstr>
      <vt:lpstr>Introduction to Cloud-Based Records Management</vt:lpstr>
      <vt:lpstr>Benefits of Cloud-Based Records Management</vt:lpstr>
      <vt:lpstr>Benefits of Cloud-Based Records Management</vt:lpstr>
      <vt:lpstr>Hybrid Cloud Infrastructure</vt:lpstr>
      <vt:lpstr>Use Cases for Hybrid Cloud Solutions:</vt:lpstr>
      <vt:lpstr>Challenges and Considerations</vt:lpstr>
      <vt:lpstr>Summary of Key Points</vt:lpstr>
      <vt:lpstr>Summary of Key Points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Kotodwe</dc:creator>
  <cp:lastModifiedBy>Microsoft Office User</cp:lastModifiedBy>
  <cp:revision>303</cp:revision>
  <cp:lastPrinted>2017-10-19T09:51:44Z</cp:lastPrinted>
  <dcterms:created xsi:type="dcterms:W3CDTF">2014-07-08T11:36:18Z</dcterms:created>
  <dcterms:modified xsi:type="dcterms:W3CDTF">2025-05-05T10:36:00Z</dcterms:modified>
</cp:coreProperties>
</file>