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8" r:id="rId2"/>
    <p:sldId id="261" r:id="rId3"/>
    <p:sldId id="262" r:id="rId4"/>
    <p:sldId id="269" r:id="rId5"/>
    <p:sldId id="273" r:id="rId6"/>
    <p:sldId id="275" r:id="rId7"/>
    <p:sldId id="270" r:id="rId8"/>
    <p:sldId id="272" r:id="rId9"/>
    <p:sldId id="276" r:id="rId10"/>
    <p:sldId id="259" r:id="rId11"/>
    <p:sldId id="264" r:id="rId12"/>
    <p:sldId id="277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A54C45-2D52-4E65-932A-B45FDA79E2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584A-9C50-40E4-A85C-83BD57DAC9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17D3-761F-49FF-9F23-E0A417A0BE43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B51F-DF0D-4781-ABA6-2F006BDA89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C4AEA-31A4-4B06-A132-974ADB5079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2DAB-0D66-47BB-B42F-3CFE05C846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95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6353" y="2116183"/>
            <a:ext cx="5532120" cy="1898626"/>
          </a:xfrm>
        </p:spPr>
        <p:txBody>
          <a:bodyPr anchor="b">
            <a:normAutofit/>
          </a:bodyPr>
          <a:lstStyle>
            <a:lvl1pPr algn="r">
              <a:defRPr lang="en-US" sz="3600" b="1" kern="1200" dirty="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7428" y="4014811"/>
            <a:ext cx="5101046" cy="918347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1600" kern="1200" dirty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A07996-5D5C-4CE1-9E1C-A3A491F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5D1767-537B-44B9-A313-BBE523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073" y="6356352"/>
            <a:ext cx="2057400" cy="365125"/>
          </a:xfrm>
        </p:spPr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E7BB-7343-4C29-B856-6101F1F1CB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5579462"/>
            <a:ext cx="1160624" cy="1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53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282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3CEA7-AE3C-4D79-A95A-1D66189B45E4}"/>
              </a:ext>
            </a:extLst>
          </p:cNvPr>
          <p:cNvSpPr txBox="1"/>
          <p:nvPr userDrawn="1"/>
        </p:nvSpPr>
        <p:spPr>
          <a:xfrm>
            <a:off x="1" y="4872448"/>
            <a:ext cx="2429691" cy="17697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365760"/>
            <a:r>
              <a:rPr lang="en-US" sz="1100" b="0" baseline="0" dirty="0">
                <a:solidFill>
                  <a:srgbClr val="333333"/>
                </a:solidFill>
              </a:rPr>
              <a:t>informatika.unpar.ac.id</a:t>
            </a:r>
          </a:p>
          <a:p>
            <a:pPr marL="365760"/>
            <a:r>
              <a:rPr lang="en-US" sz="1100" b="0" baseline="0" dirty="0">
                <a:solidFill>
                  <a:srgbClr val="333333"/>
                </a:solidFill>
              </a:rPr>
              <a:t>informatika@unpar.ac.id</a:t>
            </a:r>
          </a:p>
          <a:p>
            <a:pPr marL="365760"/>
            <a:r>
              <a:rPr lang="en-US" sz="1100" b="0" baseline="0" dirty="0" err="1">
                <a:solidFill>
                  <a:srgbClr val="333333"/>
                </a:solidFill>
              </a:rPr>
              <a:t>if.unpar</a:t>
            </a:r>
            <a:endParaRPr lang="en-US" sz="1100" b="0" baseline="0" dirty="0">
              <a:solidFill>
                <a:srgbClr val="333333"/>
              </a:solidFill>
            </a:endParaRPr>
          </a:p>
          <a:p>
            <a:pPr marL="365760"/>
            <a:r>
              <a:rPr lang="en-US" sz="1100" b="0" baseline="0" dirty="0" err="1">
                <a:solidFill>
                  <a:srgbClr val="333333"/>
                </a:solidFill>
              </a:rPr>
              <a:t>if.unpar</a:t>
            </a:r>
            <a:endParaRPr lang="en-US" sz="1100" b="0" baseline="0" dirty="0">
              <a:solidFill>
                <a:srgbClr val="333333"/>
              </a:solidFill>
            </a:endParaRPr>
          </a:p>
          <a:p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97028-BA61-4AD3-9FA0-172DE5A0E0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9" y="5040522"/>
            <a:ext cx="1881553" cy="498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FE3A1-E9F4-47AB-8FB5-7061E642D6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2855" y="5760600"/>
            <a:ext cx="149291" cy="143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4E8CA-E71F-4D31-BEC3-F524E309B0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164" y="5939980"/>
            <a:ext cx="159982" cy="12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A81400-E3FE-412B-B850-1ED35A2376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279" y="6243864"/>
            <a:ext cx="180559" cy="180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93A659-CDD1-49EA-A5AC-99C645DCE1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74935" y="6097933"/>
            <a:ext cx="144830" cy="1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9EB699-AF27-45D9-9305-3DC1993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BECBC2E-7142-4EC5-84C9-12ADD3D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006ECE0-F096-4C90-BE50-BB204B1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9E3DB7-D2A8-41C8-B09A-68C24A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231" y="2163308"/>
            <a:ext cx="5481638" cy="1785214"/>
          </a:xfrm>
        </p:spPr>
        <p:txBody>
          <a:bodyPr anchor="b"/>
          <a:lstStyle>
            <a:lvl1pPr algn="r">
              <a:defRPr lang="en-US" sz="3600" b="1" kern="120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231" y="3948521"/>
            <a:ext cx="5481638" cy="622616"/>
          </a:xfrm>
        </p:spPr>
        <p:txBody>
          <a:bodyPr>
            <a:normAutofit/>
          </a:bodyPr>
          <a:lstStyle>
            <a:lvl1pPr marL="0" indent="0" algn="r">
              <a:buNone/>
              <a:defRPr lang="en-US" sz="1600" kern="1200" dirty="0" smtClean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A3666-5AE8-482D-8735-2F3B8D2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89A8B-5646-42F8-804F-059A986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1013C-4F60-45E9-8BD2-57949E5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4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6B87A36-3434-46ED-B5CE-A1BE5A7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419190-7DCA-4A7E-9172-D9A3B0B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705846-77CA-4DF0-9632-D0539BE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6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E4966-5E44-4CB7-8C74-19BFA3BA6A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1982" y="2506664"/>
            <a:ext cx="3886200" cy="368300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2E77F0-D550-43CD-9B39-5A384BCA8B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745" y="2548302"/>
            <a:ext cx="3886200" cy="365442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09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1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806EB-9A3A-4350-A569-35F431399B3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7390" y="987426"/>
            <a:ext cx="4627959" cy="488156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7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4F66-DF20-4124-A806-447FFF5FC074}" type="datetimeFigureOut">
              <a:rPr lang="id-ID" smtClean="0"/>
              <a:t>11/04/2018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0977-F4D2-419E-9C11-72051A45EA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rgbClr val="1B2E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portalgaruda.org/article.php?...Pengujian%20Model%2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journal.undip.ac.id/index.php/jsinbis/article/view/612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0467/2564bed3b75048d41566644b0f1514f7a354.pdf" TargetMode="External"/><Relationship Id="rId2" Type="http://schemas.openxmlformats.org/officeDocument/2006/relationships/hyperlink" Target="https://www.researchgate.net/publication/228388768_An_Introduction_to_Ant_Colony_Optim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uthm.edu.my/7027/1/NUR_FAZLINDA_MOHD_PAUZI.pdf" TargetMode="External"/><Relationship Id="rId2" Type="http://schemas.openxmlformats.org/officeDocument/2006/relationships/hyperlink" Target="https://http/www.scholarpedia.org/article/Artificial_bee_colony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td.ohiolink.edu/rws_etd/document/get/ohiou1204990296/inline" TargetMode="External"/><Relationship Id="rId2" Type="http://schemas.openxmlformats.org/officeDocument/2006/relationships/hyperlink" Target="http://markread.info/pubs/ai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9169-8EB8-4867-933A-F21489C1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980" y="2116183"/>
            <a:ext cx="6030495" cy="1898626"/>
          </a:xfrm>
        </p:spPr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Skripsi</a:t>
            </a:r>
            <a:br>
              <a:rPr lang="en-US" dirty="0"/>
            </a:br>
            <a:r>
              <a:rPr lang="en-US" dirty="0"/>
              <a:t>Semester </a:t>
            </a:r>
            <a:r>
              <a:rPr lang="en-US" dirty="0" err="1"/>
              <a:t>Ganjil</a:t>
            </a:r>
            <a:r>
              <a:rPr lang="en-US" dirty="0"/>
              <a:t> 2018/2019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92C7-5927-4C9A-BC99-182CEF8CD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Cecilia E. </a:t>
            </a:r>
            <a:r>
              <a:rPr lang="en-US" dirty="0" err="1"/>
              <a:t>Nugraheni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6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04*</a:t>
            </a:r>
            <a:br>
              <a:rPr lang="en-US" sz="28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</a:t>
            </a:r>
            <a:r>
              <a:rPr lang="en-US" sz="2400" dirty="0" err="1"/>
              <a:t>Beasiswa</a:t>
            </a:r>
            <a:r>
              <a:rPr lang="en-US" sz="2400" dirty="0"/>
              <a:t>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FCD85BC-70BE-40AA-B2D8-C19FF7A15D03}"/>
              </a:ext>
            </a:extLst>
          </p:cNvPr>
          <p:cNvSpPr txBox="1">
            <a:spLocks/>
          </p:cNvSpPr>
          <p:nvPr/>
        </p:nvSpPr>
        <p:spPr>
          <a:xfrm>
            <a:off x="438771" y="1418329"/>
            <a:ext cx="8319466" cy="4534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w Cen MT" pitchFamily="34" charset="0"/>
              </a:rPr>
              <a:t>Tujuan</a:t>
            </a:r>
            <a:endParaRPr lang="en-US" sz="2000" dirty="0">
              <a:latin typeface="Tw Cen MT" pitchFamily="34" charset="0"/>
            </a:endParaRPr>
          </a:p>
          <a:p>
            <a:pPr lvl="1"/>
            <a:r>
              <a:rPr lang="en-US" sz="1800" dirty="0" err="1">
                <a:latin typeface="Tw Cen MT" pitchFamily="34" charset="0"/>
              </a:rPr>
              <a:t>Mengembangkan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id-ID" sz="1800" dirty="0">
                <a:latin typeface="Tw Cen MT" pitchFamily="34" charset="0"/>
              </a:rPr>
              <a:t>Sistem Rekomendasi Seleksi Beasiswa berbasis Jaringan Syaraf Tiruan</a:t>
            </a:r>
          </a:p>
          <a:p>
            <a:pPr lvl="1"/>
            <a:endParaRPr lang="en-US" sz="1800" dirty="0">
              <a:latin typeface="Tw Cen MT" pitchFamily="34" charset="0"/>
            </a:endParaRPr>
          </a:p>
          <a:p>
            <a:r>
              <a:rPr lang="en-US" sz="2000" dirty="0">
                <a:latin typeface="Tw Cen MT" pitchFamily="34" charset="0"/>
              </a:rPr>
              <a:t>Yang </a:t>
            </a:r>
            <a:r>
              <a:rPr lang="en-US" sz="2000" dirty="0" err="1">
                <a:latin typeface="Tw Cen MT" pitchFamily="34" charset="0"/>
              </a:rPr>
              <a:t>harus</a:t>
            </a:r>
            <a:r>
              <a:rPr lang="en-US" sz="2000" dirty="0">
                <a:latin typeface="Tw Cen MT" pitchFamily="34" charset="0"/>
              </a:rPr>
              <a:t> </a:t>
            </a:r>
            <a:r>
              <a:rPr lang="en-US" sz="2000" dirty="0" err="1">
                <a:latin typeface="Tw Cen MT" pitchFamily="34" charset="0"/>
              </a:rPr>
              <a:t>dikerjakan</a:t>
            </a:r>
            <a:r>
              <a:rPr lang="en-US" sz="2000" dirty="0">
                <a:latin typeface="Tw Cen MT" pitchFamily="34" charset="0"/>
              </a:rPr>
              <a:t>:</a:t>
            </a:r>
          </a:p>
          <a:p>
            <a:pPr lvl="1"/>
            <a:r>
              <a:rPr lang="en-US" sz="1800" dirty="0" err="1">
                <a:latin typeface="Tw Cen MT" pitchFamily="34" charset="0"/>
              </a:rPr>
              <a:t>Melakukan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studi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literatur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mengenai</a:t>
            </a:r>
            <a:r>
              <a:rPr lang="en-US" sz="1800" dirty="0">
                <a:latin typeface="Tw Cen MT" pitchFamily="34" charset="0"/>
              </a:rPr>
              <a:t> JST</a:t>
            </a:r>
          </a:p>
          <a:p>
            <a:pPr lvl="1"/>
            <a:r>
              <a:rPr lang="en-US" sz="1800" dirty="0" err="1">
                <a:latin typeface="Tw Cen MT" pitchFamily="34" charset="0"/>
              </a:rPr>
              <a:t>Mempelajari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id-ID" sz="1800" dirty="0">
                <a:latin typeface="Tw Cen MT" pitchFamily="34" charset="0"/>
              </a:rPr>
              <a:t>sistem beasiswa (Dharmasiswa) </a:t>
            </a:r>
            <a:r>
              <a:rPr lang="en-US" sz="1800" dirty="0">
                <a:latin typeface="Tw Cen MT" pitchFamily="34" charset="0"/>
              </a:rPr>
              <a:t>UNPAR</a:t>
            </a:r>
          </a:p>
          <a:p>
            <a:pPr lvl="1"/>
            <a:r>
              <a:rPr lang="en-US" sz="1800" dirty="0" err="1">
                <a:latin typeface="Tw Cen MT" pitchFamily="34" charset="0"/>
              </a:rPr>
              <a:t>Mengembangkan</a:t>
            </a:r>
            <a:r>
              <a:rPr lang="en-US" sz="1800" dirty="0">
                <a:latin typeface="Tw Cen MT" pitchFamily="34" charset="0"/>
              </a:rPr>
              <a:t> program (</a:t>
            </a:r>
            <a:r>
              <a:rPr lang="en-US" sz="1800" dirty="0" err="1">
                <a:latin typeface="Tw Cen MT" pitchFamily="34" charset="0"/>
              </a:rPr>
              <a:t>analisis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desain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implementasi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pengujian</a:t>
            </a:r>
            <a:r>
              <a:rPr lang="en-US" sz="1800" dirty="0">
                <a:latin typeface="Tw Cen MT" pitchFamily="34" charset="0"/>
              </a:rPr>
              <a:t>)</a:t>
            </a:r>
          </a:p>
          <a:p>
            <a:pPr lvl="1"/>
            <a:r>
              <a:rPr lang="en-US" sz="1800" dirty="0" err="1">
                <a:latin typeface="Tw Cen MT" pitchFamily="34" charset="0"/>
              </a:rPr>
              <a:t>Melakukan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eksperimen</a:t>
            </a:r>
            <a:r>
              <a:rPr lang="en-US" sz="1800" dirty="0">
                <a:latin typeface="Tw Cen MT" pitchFamily="34" charset="0"/>
              </a:rPr>
              <a:t>.</a:t>
            </a:r>
            <a:endParaRPr lang="id-ID" sz="1800" dirty="0">
              <a:latin typeface="Tw Cen MT" pitchFamily="34" charset="0"/>
            </a:endParaRPr>
          </a:p>
          <a:p>
            <a:pPr lvl="1"/>
            <a:endParaRPr lang="en-US" sz="1800" dirty="0">
              <a:latin typeface="Tw Cen MT" pitchFamily="34" charset="0"/>
            </a:endParaRPr>
          </a:p>
          <a:p>
            <a:r>
              <a:rPr lang="id-ID" sz="2000" dirty="0">
                <a:latin typeface="Tw Cen MT" pitchFamily="34" charset="0"/>
              </a:rPr>
              <a:t>Referensi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Ilham Sayekti. Pengujian Model Jaringan Syaraf Tiruan Untuk Kualifikasi Calon Mahasiswa Baru Program Bidik Misi. </a:t>
            </a:r>
            <a:r>
              <a:rPr lang="id-ID" sz="1800" dirty="0">
                <a:latin typeface="Tw Cen MT" pitchFamily="34" charset="0"/>
                <a:hlinkClick r:id="rId2"/>
              </a:rPr>
              <a:t>https://download.portalgaruda.org/article.php?...Pengujian%20Model%20</a:t>
            </a:r>
            <a:r>
              <a:rPr lang="id-ID" sz="1800" dirty="0">
                <a:latin typeface="Tw Cen MT" pitchFamily="34" charset="0"/>
              </a:rPr>
              <a:t>...  </a:t>
            </a:r>
            <a:r>
              <a:rPr lang="id-ID" sz="2000" dirty="0">
                <a:latin typeface="Tw Cen MT" pitchFamily="34" charset="0"/>
              </a:rPr>
              <a:t> </a:t>
            </a:r>
            <a:endParaRPr lang="en-US" sz="2000" dirty="0">
              <a:latin typeface="Tw Cen MT" pitchFamily="34" charset="0"/>
            </a:endParaRPr>
          </a:p>
          <a:p>
            <a:r>
              <a:rPr lang="id-ID" sz="2000" dirty="0">
                <a:latin typeface="Tw Cen MT" pitchFamily="34" charset="0"/>
              </a:rPr>
              <a:t>Prasyarat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Sudah/sedang mengambil matakuliah Jaringan Syaraf Tiruan.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Nilai untuk Matakuliah Pemrograman Berbasis Objek atau Desain dan Analisis Algoritma adalah D.   </a:t>
            </a:r>
            <a:endParaRPr lang="en-US" sz="18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2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/>
              <a:t>CEN4305*</a:t>
            </a:r>
            <a:br>
              <a:rPr lang="en-US" sz="28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PMDK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3" y="1865185"/>
            <a:ext cx="8480853" cy="406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237" y="149585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Illustrasi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9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FCD85BC-70BE-40AA-B2D8-C19FF7A15D03}"/>
              </a:ext>
            </a:extLst>
          </p:cNvPr>
          <p:cNvSpPr txBox="1">
            <a:spLocks/>
          </p:cNvSpPr>
          <p:nvPr/>
        </p:nvSpPr>
        <p:spPr>
          <a:xfrm>
            <a:off x="139148" y="1431583"/>
            <a:ext cx="8865704" cy="4959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w Cen MT" pitchFamily="34" charset="0"/>
              </a:rPr>
              <a:t>Tujuan</a:t>
            </a:r>
            <a:endParaRPr lang="en-US" sz="2000" dirty="0">
              <a:latin typeface="Tw Cen MT" pitchFamily="34" charset="0"/>
            </a:endParaRPr>
          </a:p>
          <a:p>
            <a:pPr lvl="1"/>
            <a:r>
              <a:rPr lang="en-US" sz="1800" dirty="0" err="1">
                <a:latin typeface="Tw Cen MT" pitchFamily="34" charset="0"/>
              </a:rPr>
              <a:t>Mengembangkan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id-ID" sz="1800" dirty="0">
                <a:latin typeface="Tw Cen MT" pitchFamily="34" charset="0"/>
              </a:rPr>
              <a:t>Sistem Rekomendasi Seleksi PMDK berbasis Jaringan Syaraf Tiruan</a:t>
            </a:r>
          </a:p>
          <a:p>
            <a:pPr lvl="1"/>
            <a:endParaRPr lang="en-US" sz="1800" dirty="0">
              <a:latin typeface="Tw Cen MT" pitchFamily="34" charset="0"/>
            </a:endParaRPr>
          </a:p>
          <a:p>
            <a:r>
              <a:rPr lang="en-US" sz="2000" dirty="0">
                <a:latin typeface="Tw Cen MT" pitchFamily="34" charset="0"/>
              </a:rPr>
              <a:t>Yang </a:t>
            </a:r>
            <a:r>
              <a:rPr lang="en-US" sz="2000" dirty="0" err="1">
                <a:latin typeface="Tw Cen MT" pitchFamily="34" charset="0"/>
              </a:rPr>
              <a:t>harus</a:t>
            </a:r>
            <a:r>
              <a:rPr lang="en-US" sz="2000" dirty="0">
                <a:latin typeface="Tw Cen MT" pitchFamily="34" charset="0"/>
              </a:rPr>
              <a:t> </a:t>
            </a:r>
            <a:r>
              <a:rPr lang="en-US" sz="2000" dirty="0" err="1">
                <a:latin typeface="Tw Cen MT" pitchFamily="34" charset="0"/>
              </a:rPr>
              <a:t>dikerjakan</a:t>
            </a:r>
            <a:r>
              <a:rPr lang="en-US" sz="2000" dirty="0">
                <a:latin typeface="Tw Cen MT" pitchFamily="34" charset="0"/>
              </a:rPr>
              <a:t>:</a:t>
            </a:r>
          </a:p>
          <a:p>
            <a:pPr lvl="1"/>
            <a:r>
              <a:rPr lang="en-US" sz="1800" dirty="0" err="1">
                <a:latin typeface="Tw Cen MT" pitchFamily="34" charset="0"/>
              </a:rPr>
              <a:t>Melakukan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studi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literatur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mengenai</a:t>
            </a:r>
            <a:r>
              <a:rPr lang="en-US" sz="1800" dirty="0">
                <a:latin typeface="Tw Cen MT" pitchFamily="34" charset="0"/>
              </a:rPr>
              <a:t> JST</a:t>
            </a:r>
            <a:r>
              <a:rPr lang="id-ID" sz="1800" dirty="0">
                <a:latin typeface="Tw Cen MT" pitchFamily="34" charset="0"/>
              </a:rPr>
              <a:t>.</a:t>
            </a:r>
            <a:endParaRPr lang="en-US" sz="1800" dirty="0">
              <a:latin typeface="Tw Cen MT" pitchFamily="34" charset="0"/>
            </a:endParaRPr>
          </a:p>
          <a:p>
            <a:pPr lvl="1"/>
            <a:r>
              <a:rPr lang="en-US" sz="1800" dirty="0" err="1">
                <a:latin typeface="Tw Cen MT" pitchFamily="34" charset="0"/>
              </a:rPr>
              <a:t>Mempelajari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id-ID" sz="1800" dirty="0">
                <a:latin typeface="Tw Cen MT" pitchFamily="34" charset="0"/>
              </a:rPr>
              <a:t>sistem PMDK </a:t>
            </a:r>
            <a:r>
              <a:rPr lang="en-US" sz="1800" dirty="0">
                <a:latin typeface="Tw Cen MT" pitchFamily="34" charset="0"/>
              </a:rPr>
              <a:t>UNPAR</a:t>
            </a:r>
            <a:r>
              <a:rPr lang="id-ID" sz="1800" dirty="0">
                <a:latin typeface="Tw Cen MT" pitchFamily="34" charset="0"/>
              </a:rPr>
              <a:t>.</a:t>
            </a:r>
            <a:endParaRPr lang="en-US" sz="1800" dirty="0">
              <a:latin typeface="Tw Cen MT" pitchFamily="34" charset="0"/>
            </a:endParaRPr>
          </a:p>
          <a:p>
            <a:pPr lvl="1"/>
            <a:r>
              <a:rPr lang="en-US" sz="1800" dirty="0" err="1">
                <a:latin typeface="Tw Cen MT" pitchFamily="34" charset="0"/>
              </a:rPr>
              <a:t>Mengembangkan</a:t>
            </a:r>
            <a:r>
              <a:rPr lang="en-US" sz="1800" dirty="0">
                <a:latin typeface="Tw Cen MT" pitchFamily="34" charset="0"/>
              </a:rPr>
              <a:t> program (</a:t>
            </a:r>
            <a:r>
              <a:rPr lang="en-US" sz="1800" dirty="0" err="1">
                <a:latin typeface="Tw Cen MT" pitchFamily="34" charset="0"/>
              </a:rPr>
              <a:t>analisis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desain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implementasi</a:t>
            </a:r>
            <a:r>
              <a:rPr lang="en-US" sz="1800" dirty="0">
                <a:latin typeface="Tw Cen MT" pitchFamily="34" charset="0"/>
              </a:rPr>
              <a:t>, </a:t>
            </a:r>
            <a:r>
              <a:rPr lang="en-US" sz="1800" dirty="0" err="1">
                <a:latin typeface="Tw Cen MT" pitchFamily="34" charset="0"/>
              </a:rPr>
              <a:t>pengujian</a:t>
            </a:r>
            <a:r>
              <a:rPr lang="en-US" sz="1800" dirty="0">
                <a:latin typeface="Tw Cen MT" pitchFamily="34" charset="0"/>
              </a:rPr>
              <a:t>)</a:t>
            </a:r>
            <a:r>
              <a:rPr lang="id-ID" sz="1800" dirty="0">
                <a:latin typeface="Tw Cen MT" pitchFamily="34" charset="0"/>
              </a:rPr>
              <a:t>.</a:t>
            </a:r>
            <a:endParaRPr lang="en-US" sz="1800" dirty="0">
              <a:latin typeface="Tw Cen MT" pitchFamily="34" charset="0"/>
            </a:endParaRPr>
          </a:p>
          <a:p>
            <a:pPr lvl="1"/>
            <a:r>
              <a:rPr lang="en-US" sz="1800" dirty="0" err="1">
                <a:latin typeface="Tw Cen MT" pitchFamily="34" charset="0"/>
              </a:rPr>
              <a:t>Melakukan</a:t>
            </a:r>
            <a:r>
              <a:rPr lang="en-US" sz="1800" dirty="0">
                <a:latin typeface="Tw Cen MT" pitchFamily="34" charset="0"/>
              </a:rPr>
              <a:t> </a:t>
            </a:r>
            <a:r>
              <a:rPr lang="en-US" sz="1800" dirty="0" err="1">
                <a:latin typeface="Tw Cen MT" pitchFamily="34" charset="0"/>
              </a:rPr>
              <a:t>eksperimen</a:t>
            </a:r>
            <a:r>
              <a:rPr lang="en-US" sz="1800" dirty="0">
                <a:latin typeface="Tw Cen MT" pitchFamily="34" charset="0"/>
              </a:rPr>
              <a:t>.</a:t>
            </a:r>
            <a:endParaRPr lang="id-ID" sz="1800" dirty="0">
              <a:latin typeface="Tw Cen MT" pitchFamily="34" charset="0"/>
            </a:endParaRPr>
          </a:p>
          <a:p>
            <a:pPr lvl="1"/>
            <a:endParaRPr lang="en-US" sz="1800" dirty="0">
              <a:latin typeface="Tw Cen MT" pitchFamily="34" charset="0"/>
            </a:endParaRPr>
          </a:p>
          <a:p>
            <a:r>
              <a:rPr lang="id-ID" sz="2000" dirty="0">
                <a:latin typeface="Tw Cen MT" pitchFamily="34" charset="0"/>
              </a:rPr>
              <a:t>Referensi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Maria Agustin dan Toni Prahasto. Penggunaan Jaringan Syaraf Tiruan Backpropagation Untuk Seleksi Penerimaan Mahasiswa Baru Pada Jurusan Teknik Komputer Di Politeknik Negeri Sriwijaya. </a:t>
            </a:r>
            <a:r>
              <a:rPr lang="id-ID" sz="1800" dirty="0">
                <a:latin typeface="Tw Cen MT" pitchFamily="34" charset="0"/>
                <a:hlinkClick r:id="rId2"/>
              </a:rPr>
              <a:t>https://ejournal.undip.ac.id/index.php/jsinbis/article/view/6127</a:t>
            </a:r>
            <a:r>
              <a:rPr lang="id-ID" sz="1800" dirty="0">
                <a:latin typeface="Tw Cen MT" pitchFamily="34" charset="0"/>
              </a:rPr>
              <a:t> </a:t>
            </a:r>
          </a:p>
          <a:p>
            <a:pPr lvl="1"/>
            <a:endParaRPr lang="en-US" sz="2000" dirty="0">
              <a:latin typeface="Tw Cen MT" pitchFamily="34" charset="0"/>
            </a:endParaRPr>
          </a:p>
          <a:p>
            <a:r>
              <a:rPr lang="id-ID" sz="2000" dirty="0">
                <a:latin typeface="Tw Cen MT" pitchFamily="34" charset="0"/>
              </a:rPr>
              <a:t>Prasyarat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Sudah/sedang mengambil matakuliah Jaringan Syaraf Tiruan.</a:t>
            </a:r>
          </a:p>
          <a:p>
            <a:pPr lvl="1"/>
            <a:r>
              <a:rPr lang="id-ID" sz="1800" dirty="0">
                <a:latin typeface="Tw Cen MT" pitchFamily="34" charset="0"/>
              </a:rPr>
              <a:t>Nilai untuk Matakuliah Pemrograman Berbasis Objek atau Desain dan Analisis Algoritma adalah D.    </a:t>
            </a:r>
            <a:endParaRPr lang="en-US" sz="1800" dirty="0">
              <a:latin typeface="Tw Cen MT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29587D1-8D29-45C8-AB8E-15F18BDB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/>
              <a:t>CEN4305*</a:t>
            </a:r>
            <a:br>
              <a:rPr lang="en-US" sz="28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PMDK</a:t>
            </a:r>
          </a:p>
        </p:txBody>
      </p:sp>
    </p:spTree>
    <p:extLst>
      <p:ext uri="{BB962C8B-B14F-4D97-AF65-F5344CB8AC3E}">
        <p14:creationId xmlns:p14="http://schemas.microsoft.com/office/powerpoint/2010/main" val="211263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0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755681"/>
              </p:ext>
            </p:extLst>
          </p:nvPr>
        </p:nvGraphicFramePr>
        <p:xfrm>
          <a:off x="871838" y="1482219"/>
          <a:ext cx="7431314" cy="372726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Judul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CEN4501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Ant Colony Optimization untuk Permasalahan Multi Objective Flowshop Scheduling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CEN4502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Artificial </a:t>
                      </a:r>
                      <a:r>
                        <a:rPr lang="id-ID" dirty="0"/>
                        <a:t>Bee Colony Algorithm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Permasalahan</a:t>
                      </a:r>
                      <a:r>
                        <a:rPr lang="en-US" dirty="0"/>
                        <a:t> </a:t>
                      </a:r>
                      <a:r>
                        <a:rPr lang="id-ID" dirty="0"/>
                        <a:t>Flowshop </a:t>
                      </a:r>
                      <a:r>
                        <a:rPr lang="en-US" dirty="0"/>
                        <a:t>Scheduling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CEN4503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Artificial Immune System untuk Permasalahan Jobshop Scheduling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CEN4504*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JST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Permasalahan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Beasiswa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CEN4505*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JST </a:t>
                      </a:r>
                      <a:r>
                        <a:rPr lang="en-US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Permasalahan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Seleksi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Jalur</a:t>
                      </a:r>
                      <a:r>
                        <a:rPr lang="en-US" baseline="0" dirty="0"/>
                        <a:t> PMDK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9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E45484B-E3A0-4B09-A319-CDA81290696A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1</a:t>
            </a:r>
            <a:br>
              <a:rPr lang="en-US" sz="2800" dirty="0"/>
            </a:br>
            <a:r>
              <a:rPr lang="id-ID" sz="2400" dirty="0"/>
              <a:t>Ant Colony Optimization (ACO) untuk Permasalahan Multi Objective Flowshop Scheduling (MOFSP)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111303" y="1485758"/>
            <a:ext cx="9032697" cy="469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Flow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shop scheduling problem (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SP)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salah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jenis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penjadwalan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produksi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masing-masing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atas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ditangani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oleh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bisa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lvl="0" indent="-395288">
              <a:tabLst>
                <a:tab pos="0" algn="l"/>
              </a:tabLst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menentukan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pemrosesan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agar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kriteria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optimasi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tertentu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keseluruhan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tunggu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nganggur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dsb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.).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Kriteria optimasi bisa 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tunggal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single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 atau jamak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multi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Heuristik untuk proses penjadwalan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Low level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heuristic (FIFO, LIFO, SPT, LPT)</a:t>
            </a:r>
          </a:p>
          <a:p>
            <a:pPr marL="852488" lvl="1" indent="-395288">
              <a:tabLst>
                <a:tab pos="0" algn="l"/>
              </a:tabLst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eta-heuristic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algoritma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genetika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GA)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simulated annealing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(SA)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ant colony optimization (ACO), particle swarm optimization (PSO),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firefly algorithm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(FA)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Artificial Immune System (AIS), Artificial Bee Colony Algorithm (ABCA),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</a:t>
            </a: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yper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-heuristic (genetic programming HH,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kombinasi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meta-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hyperheuristic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E45484B-E3A0-4B09-A319-CDA81290696A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1</a:t>
            </a:r>
            <a:br>
              <a:rPr lang="en-US" sz="2800" dirty="0"/>
            </a:br>
            <a:r>
              <a:rPr lang="id-ID" sz="2400" dirty="0"/>
              <a:t>Ant Colony Optimization (ACO) untuk Permasalahan Multi Objective Flowshop Scheduling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245272" y="1502893"/>
            <a:ext cx="8433244" cy="4634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Tujuan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Membuat program untuk menyelesaikan permasalahan MOFSP dengan Ant Colony Optimization.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4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Yang harus dilakukan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Studi literatur: penjadwalan proses produksi secara umum, MOFSP,  ACO, aplikasi ACO untuk masalah penjadwalan.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Analisis aplikasi ACO pada masalah MOFSP.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Pengembangan perangkat lunak (analisis, desain, implementasi, pengujian) 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Eksperimen dengan sebuah benchmark. 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4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Referensi:</a:t>
            </a:r>
          </a:p>
          <a:p>
            <a:pPr marL="852488" lvl="1" indent="-395288">
              <a:tabLst>
                <a:tab pos="0" algn="l"/>
              </a:tabLst>
            </a:pP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Marco Dorigo and Krzysztof </a:t>
            </a:r>
            <a:r>
              <a:rPr lang="en-US" sz="18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Socha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An Introduction to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Ant Colony Optimization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2"/>
              </a:rPr>
              <a:t>https://www.researchgate.net/publication/228388768_An_Introduction_to_Ant_Colony_Optimization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Sun, et.al.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Multi-objective optimization algorithms for flow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shop scheduling problem: a review and prospects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Int J Adv Manuf Technol. 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3"/>
              </a:rPr>
              <a:t>https://pdfs.semanticscholar.org/0467/2564bed3b75048d41566644b0f1514f7a354.pdf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852488" lvl="1" indent="-395288">
              <a:tabLst>
                <a:tab pos="0" algn="l"/>
              </a:tabLst>
            </a:pPr>
            <a:endParaRPr lang="id-ID" sz="1800" dirty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E45484B-E3A0-4B09-A319-CDA81290696A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2</a:t>
            </a:r>
            <a:br>
              <a:rPr lang="en-US" sz="2800" dirty="0"/>
            </a:br>
            <a:r>
              <a:rPr lang="id-ID" sz="2400" dirty="0"/>
              <a:t>Artificial Bee Colony Algorithm untuk Permasalahan Flowshop Scheduling (FSP)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111303" y="1485758"/>
            <a:ext cx="9032697" cy="4421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Flow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shop scheduling problem (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SP)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salah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jenis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penjadwalan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produksi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masing-masing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atas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ditangani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oleh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bisa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lvl="0" indent="-395288">
              <a:tabLst>
                <a:tab pos="0" algn="l"/>
              </a:tabLst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menentukan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pemrosesan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agar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kriteria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optimasi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tertentu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keseluruhan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tunggu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nganggur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dsb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.).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Kriteria optimasi bisa 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tunggal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single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 atau jamak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multi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Heuristik untuk proses penjadwalan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Low level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heuristic (FIFO, LIFO, SPT, LPT)</a:t>
            </a:r>
          </a:p>
          <a:p>
            <a:pPr marL="852488" lvl="1" indent="-395288">
              <a:tabLst>
                <a:tab pos="0" algn="l"/>
              </a:tabLst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eta-heuristic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algoritma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genetika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GA)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simulated annealing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(SA)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ant colony optimization (ACO), particle swarm optimization (PSO),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firefly algorithm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(FA)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Artificial Immune System (AIS), Artificial Bee Colony Algorithm (ABCA),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</a:t>
            </a: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yper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-heuristic (genetic programming HH,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kombinasi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meta-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hyperheuristic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245272" y="1502893"/>
            <a:ext cx="8433244" cy="4634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Tujuan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Membuat program untuk menyelesaikan permasalahan FSP dengan Artificial Bee Colony Algorithm (ABCA).  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4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Yang harus dilakukan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Studi literatur: penjadwalan proses produksi secara umum, FSP,  ABCA, aplikasi ABCA untuk masalah penjadwalan produksi.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Analisis aplikasi ABCA pada masalah FSP.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Pengembangan perangkat lunak (analisis, desain, implementasi, pengujian) 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Eksperimen dengan sebuah benchmark. 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4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Referensi: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Artificial Bee Colony Algorithm. 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2"/>
              </a:rPr>
              <a:t>http://www.scholarpedia.org/article/Artificial_bee_colony_algorithm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852488" lvl="1" indent="-395288">
              <a:tabLst>
                <a:tab pos="0" algn="l"/>
              </a:tabLst>
            </a:pP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N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ur Fazlinda binti Mohd Pauzi. Flowshop Scheduling using Artificial Bee Colony (ABC) Algorithm with Varying Onlooker Bees Approaches. Master Thesis, Dept. of Mechanical Engineering, </a:t>
            </a:r>
            <a:r>
              <a:rPr lang="en-US" sz="18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Fac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Mechanical and Manufacturing Engineering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Universiti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Tun</a:t>
            </a:r>
            <a:r>
              <a:rPr lang="en-US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Hussein Onn Malaysia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2015. 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3"/>
              </a:rPr>
              <a:t>http://eprints.uthm.edu.my/7027/1/NUR_FAZLINDA_MOHD_PAUZI.pdf</a:t>
            </a:r>
            <a:r>
              <a:rPr lang="id-ID" sz="18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 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67DEA6-C928-474C-9D34-8E590CE22D19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2</a:t>
            </a:r>
            <a:br>
              <a:rPr lang="en-US" sz="2800" dirty="0"/>
            </a:br>
            <a:r>
              <a:rPr lang="id-ID" sz="2400" dirty="0"/>
              <a:t>Artificial Bee Colony Algorithm untuk Permasalahan Flowshop Scheduling (FSP)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7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E45484B-E3A0-4B09-A319-CDA81290696A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3</a:t>
            </a:r>
            <a:br>
              <a:rPr lang="en-US" sz="2800" dirty="0"/>
            </a:br>
            <a:r>
              <a:rPr lang="id-ID" sz="2400" dirty="0"/>
              <a:t>Artificial Immune System (AIS) untuk Jobshop Scheduling Problem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111303" y="1541177"/>
            <a:ext cx="9032697" cy="487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Job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shop scheduling problem (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SP)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salah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jenis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penjadwalan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produksi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Diberikan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yang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masing-masing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atas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ditangani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oleh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hanya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bisa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menangani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bisa berbeda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lvl="0" indent="-395288">
              <a:tabLst>
                <a:tab pos="0" algn="l"/>
              </a:tabLst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Masalah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menentukan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urutan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pemrosesan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 agar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memenuhi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kriteria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optimasi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tertentu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proses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keseluruhan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tunggu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job,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minimasi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waktu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nganggur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mesin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dsb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.).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Kriteria optimasi bisa 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tunggal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single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 atau jamak (</a:t>
            </a:r>
            <a:r>
              <a:rPr lang="id-ID" sz="2000" i="1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multi objective</a:t>
            </a:r>
            <a:r>
              <a:rPr lang="id-ID" sz="20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Heuristik untuk proses penjadwalan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Low level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heuristic (FIFO, LIFO, SPT, LPT)</a:t>
            </a:r>
          </a:p>
          <a:p>
            <a:pPr marL="852488" lvl="1" indent="-395288">
              <a:tabLst>
                <a:tab pos="0" algn="l"/>
              </a:tabLst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eta-heuristic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algoritma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genetika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GA)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simulated annealing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(SA)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ant colony optimization (ACO), particle swarm optimization (PSO),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firefly algorithm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(FA)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, </a:t>
            </a: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Artificial Immune System (AIS),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Artificial Bee Colony Algorithm (ABCA),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dll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.)</a:t>
            </a:r>
          </a:p>
          <a:p>
            <a:pPr marL="852488" marR="0" lvl="1" indent="-3952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yper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-heuristic (genetic programming HH,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kombinasi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 meta-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hyperheuristic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63A42-74BA-4790-8CD7-75FF56F11175}"/>
              </a:ext>
            </a:extLst>
          </p:cNvPr>
          <p:cNvSpPr txBox="1">
            <a:spLocks/>
          </p:cNvSpPr>
          <p:nvPr/>
        </p:nvSpPr>
        <p:spPr>
          <a:xfrm>
            <a:off x="245271" y="1613729"/>
            <a:ext cx="8433244" cy="434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</a:rPr>
              <a:t>Tujuan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Membuat program untuk menyelesaikan JSP dengan Artificial Immune System (AIS).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Yang harus dilakukan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Studi literatur: penjadwalan proses produksi secara umum, JSP,  AIS, aplikasi AIS untuk masalah penjadwalan.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Analisis aplikasi AIS pada masalah JSP.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Pengembangan perangkat lunak (analisis, desain, implementasi, pengujian) </a:t>
            </a:r>
          </a:p>
          <a:p>
            <a:pPr marL="852488" lvl="1" indent="-395288">
              <a:tabLst>
                <a:tab pos="0" algn="l"/>
              </a:tabLst>
            </a:pP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Eksperimen dengan sebuah benchmark. </a:t>
            </a:r>
          </a:p>
          <a:p>
            <a:pPr marL="395288" indent="-395288">
              <a:tabLst>
                <a:tab pos="0" algn="l"/>
              </a:tabLst>
            </a:pPr>
            <a:r>
              <a:rPr lang="id-ID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Referensi</a:t>
            </a:r>
            <a:endParaRPr lang="id-ID" sz="2000" dirty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  <a:p>
            <a:pPr marL="852488" lvl="1" indent="-395288">
              <a:tabLst>
                <a:tab pos="0" algn="l"/>
              </a:tabLst>
            </a:pP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Mark Read, Paul Andrews and Jon </a:t>
            </a:r>
            <a:r>
              <a:rPr lang="en-US" sz="16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Timmis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Artificial Immune Systems.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2"/>
              </a:rPr>
              <a:t>http://markread.info/pubs/ais.pdf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  </a:t>
            </a:r>
          </a:p>
          <a:p>
            <a:pPr marL="852488" lvl="1" indent="-395288">
              <a:tabLst>
                <a:tab pos="0" algn="l"/>
              </a:tabLst>
            </a:pPr>
            <a:r>
              <a:rPr lang="en-US" sz="16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Akshata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A. </a:t>
            </a:r>
            <a:r>
              <a:rPr lang="en-US" sz="1600" dirty="0" err="1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Bondal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Artificial Immune Systems Applied to Job Shop Scheduling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Master Thesis. F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ac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Of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the Russ College of Engineering and Technology of Ohio University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. 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  <a:hlinkClick r:id="rId3"/>
              </a:rPr>
              <a:t>https://etd.ohiolink.edu/rws_etd/document/get/ohiou1204990296/inline</a:t>
            </a:r>
            <a:r>
              <a:rPr lang="id-ID" sz="1600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  </a:t>
            </a:r>
          </a:p>
          <a:p>
            <a:pPr marL="852488" lvl="1" indent="-395288">
              <a:tabLst>
                <a:tab pos="0" algn="l"/>
              </a:tabLst>
            </a:pPr>
            <a:endParaRPr lang="id-ID" sz="1600" dirty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3C06BCF-01C0-4CA4-ACC0-B9A648FA0277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</a:t>
            </a:r>
            <a:r>
              <a:rPr lang="id-ID" sz="2400" dirty="0"/>
              <a:t>3</a:t>
            </a:r>
            <a:br>
              <a:rPr lang="en-US" sz="2800" dirty="0"/>
            </a:br>
            <a:r>
              <a:rPr lang="id-ID" sz="2400" dirty="0"/>
              <a:t>Artificial Immune System (AIS) untuk Jobshop Scheduling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42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2"/>
            <a:ext cx="91440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CEN4</a:t>
            </a:r>
            <a:r>
              <a:rPr lang="id-ID" sz="2400" dirty="0"/>
              <a:t>5</a:t>
            </a:r>
            <a:r>
              <a:rPr lang="en-US" sz="2400" dirty="0"/>
              <a:t>04*</a:t>
            </a:r>
            <a:br>
              <a:rPr lang="en-US" sz="2800" dirty="0"/>
            </a:b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Syaraf</a:t>
            </a:r>
            <a:r>
              <a:rPr lang="en-US" sz="2400" dirty="0"/>
              <a:t> </a:t>
            </a:r>
            <a:r>
              <a:rPr lang="en-US" sz="2400" dirty="0" err="1"/>
              <a:t>Tiruan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</a:t>
            </a:r>
            <a:r>
              <a:rPr lang="en-US" sz="2400" dirty="0" err="1"/>
              <a:t>Beasiswa</a:t>
            </a:r>
            <a:r>
              <a:rPr lang="en-US" sz="2400" dirty="0"/>
              <a:t>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FCD85BC-70BE-40AA-B2D8-C19FF7A15D03}"/>
              </a:ext>
            </a:extLst>
          </p:cNvPr>
          <p:cNvSpPr txBox="1">
            <a:spLocks/>
          </p:cNvSpPr>
          <p:nvPr/>
        </p:nvSpPr>
        <p:spPr>
          <a:xfrm>
            <a:off x="429491" y="1903551"/>
            <a:ext cx="7886700" cy="63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9B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>
                <a:latin typeface="Tw Cen MT" pitchFamily="34" charset="0"/>
              </a:rPr>
              <a:t>Illustrasi</a:t>
            </a:r>
            <a:endParaRPr lang="en-US" sz="2400" dirty="0">
              <a:latin typeface="Tw Cen MT" pitchFamily="34" charset="0"/>
            </a:endParaRPr>
          </a:p>
          <a:p>
            <a:endParaRPr lang="en-US" sz="2400" dirty="0">
              <a:latin typeface="Tw Cen MT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AA1C3-329E-448F-A570-214E13A7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2536173"/>
            <a:ext cx="8589818" cy="15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9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Informatika-v1.1.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080D8C-8077-4A9D-A88C-E31DACFA1B75}" vid="{E655F98A-38FA-49C9-8222-348FE80D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TemplateInformatika-v1.1.1</Template>
  <TotalTime>450</TotalTime>
  <Words>1240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Open Sans</vt:lpstr>
      <vt:lpstr>Tw Cen MT</vt:lpstr>
      <vt:lpstr>Wingdings</vt:lpstr>
      <vt:lpstr>TemplateInformatika-v1.1.1</vt:lpstr>
      <vt:lpstr>Topik Skripsi Semester Ganjil 2018/2019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CEN4305* Aplikasi Jaringan Syaraf Tiruan pada Permasalahan Seleksi PMDK</vt:lpstr>
      <vt:lpstr>CEN4305* Aplikasi Jaringan Syaraf Tiruan pada Permasalahan Seleksi PMDK</vt:lpstr>
      <vt:lpstr>PowerPoint Presentation</vt:lpstr>
    </vt:vector>
  </TitlesOfParts>
  <LinksUpToDate>false</LinksUpToDate>
  <SharedDoc>false</SharedDoc>
  <HyperlinkBase>http://informatika.unpar.ac.id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Cecilia Esti Nugraheni</cp:lastModifiedBy>
  <cp:revision>28</cp:revision>
  <dcterms:created xsi:type="dcterms:W3CDTF">2018-03-25T08:20:23Z</dcterms:created>
  <dcterms:modified xsi:type="dcterms:W3CDTF">2018-04-11T01:24:31Z</dcterms:modified>
</cp:coreProperties>
</file>