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6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3FEFF"/>
    <a:srgbClr val="8EFA00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0"/>
    <p:restoredTop sz="93934"/>
  </p:normalViewPr>
  <p:slideViewPr>
    <p:cSldViewPr snapToGrid="0" snapToObjects="1">
      <p:cViewPr>
        <p:scale>
          <a:sx n="100" d="100"/>
          <a:sy n="100" d="100"/>
        </p:scale>
        <p:origin x="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1600" y="-3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95ED-7FD1-744B-BA53-4FE8D2C8018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0F34D-F90C-A24E-9A56-EA9D22B5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11AC4-94BF-8547-A351-58CF77743770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B894-BD4C-AE49-832D-B66A1B55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B894-BD4C-AE49-832D-B66A1B55F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1B894-BD4C-AE49-832D-B66A1B55F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E909986-7734-1041-9AF7-DD7004FD38AC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32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AAA3-5E42-1F49-993C-11AE5DB6331D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0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D8025DF-AD5F-A449-B127-AF7C82652E6F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4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234-81CE-5A42-A9BD-6C59FC9BBD32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B6183FC-A540-434B-93C7-22FC59E20AD6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77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D253-61E0-5240-B310-171AFC3971C6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B90E-19A5-5D40-9E49-B3FB928557CB}" type="datetime1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08-F3C9-7C4E-A585-F4E502D5C57A}" type="datetime1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B2F6-4D48-ED49-AA7C-A93DF7DFA76C}" type="datetime1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9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22D227A-9E4E-2A4B-8E3C-3C6DC0A227B4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31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97722D9D-7172-0849-A479-13D0BCF92D80}" type="datetime1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BC312C9-553D-8E42-A044-8599A04D58BF}" type="datetime1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Confidential Document for Internal Viewing Only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081841E-6909-B342-AB9D-BF43920E39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4281" y="1162269"/>
            <a:ext cx="3402304" cy="4834142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666" y="327961"/>
            <a:ext cx="3703534" cy="651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07723" y="6124190"/>
            <a:ext cx="571500" cy="602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8669" y="2620076"/>
            <a:ext cx="1389608" cy="39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173666" y="327961"/>
            <a:ext cx="3703534" cy="82673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666" y="5991753"/>
            <a:ext cx="3703534" cy="84884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98669" y="3541496"/>
            <a:ext cx="1389608" cy="38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Account</a:t>
            </a: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23" y="1219514"/>
            <a:ext cx="622300" cy="6223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704946" y="800955"/>
            <a:ext cx="7770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04573" y="451291"/>
            <a:ext cx="177800" cy="17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/>
          <p:cNvSpPr/>
          <p:nvPr/>
        </p:nvSpPr>
        <p:spPr>
          <a:xfrm>
            <a:off x="0" y="0"/>
            <a:ext cx="2173666" cy="1154694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(Wireframe)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7200" y="451291"/>
            <a:ext cx="55657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/>
              <a:t>This is the initial screen, </a:t>
            </a:r>
            <a:r>
              <a:rPr lang="en-US" sz="1200" dirty="0" err="1"/>
              <a:t>i.e</a:t>
            </a:r>
            <a:r>
              <a:rPr lang="en-US" sz="1200" dirty="0"/>
              <a:t> </a:t>
            </a:r>
            <a:r>
              <a:rPr lang="en-US" sz="1200" b="1" u="sng" dirty="0"/>
              <a:t>home </a:t>
            </a:r>
            <a:r>
              <a:rPr lang="en-US" sz="1200" b="1" u="sng" dirty="0" smtClean="0"/>
              <a:t>screen </a:t>
            </a:r>
            <a:r>
              <a:rPr lang="en-US" sz="1200" b="1" dirty="0" smtClean="0"/>
              <a:t>(HS)</a:t>
            </a:r>
            <a:r>
              <a:rPr lang="en-US" sz="1200" dirty="0" smtClean="0"/>
              <a:t>,  </a:t>
            </a:r>
            <a:r>
              <a:rPr lang="en-US" sz="1200" dirty="0"/>
              <a:t>when the App is turned on or the [</a:t>
            </a:r>
            <a:r>
              <a:rPr lang="en-US" sz="1200" b="1" dirty="0"/>
              <a:t>home</a:t>
            </a:r>
            <a:r>
              <a:rPr lang="en-US" sz="1200" dirty="0"/>
              <a:t>] button is pressed.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Sign In</a:t>
            </a:r>
            <a:r>
              <a:rPr lang="en-US" sz="1200" dirty="0" smtClean="0"/>
              <a:t>] </a:t>
            </a:r>
            <a:r>
              <a:rPr lang="en-US" sz="1200" dirty="0"/>
              <a:t>button </a:t>
            </a:r>
            <a:r>
              <a:rPr lang="en-US" sz="1200" dirty="0" smtClean="0"/>
              <a:t>navigates to </a:t>
            </a:r>
            <a:r>
              <a:rPr lang="en-US" sz="1200" dirty="0" err="1" smtClean="0"/>
              <a:t>Wafeframe</a:t>
            </a:r>
            <a:r>
              <a:rPr lang="en-US" sz="1200" dirty="0" smtClean="0"/>
              <a:t>[Sign-in]</a:t>
            </a:r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Create Account</a:t>
            </a:r>
            <a:r>
              <a:rPr lang="en-US" sz="1200" dirty="0"/>
              <a:t>] button navigates to </a:t>
            </a:r>
            <a:r>
              <a:rPr lang="en-US" sz="1200" dirty="0" err="1" smtClean="0"/>
              <a:t>Wafeframe</a:t>
            </a:r>
            <a:r>
              <a:rPr lang="en-US" sz="1200" dirty="0" smtClean="0"/>
              <a:t>[Create Account]</a:t>
            </a:r>
          </a:p>
          <a:p>
            <a:endParaRPr lang="en-US" sz="1200" dirty="0"/>
          </a:p>
          <a:p>
            <a:r>
              <a:rPr lang="en-US" sz="1200" dirty="0" smtClean="0"/>
              <a:t>	Note: User accounts should be kept in the devise and in the cloud.</a:t>
            </a:r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Noise Detection</a:t>
            </a:r>
            <a:r>
              <a:rPr lang="en-US" sz="1200" dirty="0" smtClean="0"/>
              <a:t>] jumps to Wireframe[Noise Detection</a:t>
            </a:r>
            <a:r>
              <a:rPr lang="en-US" sz="1200" dirty="0" smtClean="0"/>
              <a:t>]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Note 1</a:t>
            </a:r>
            <a:r>
              <a:rPr lang="en-US" sz="1200" dirty="0" smtClean="0"/>
              <a:t>:  </a:t>
            </a:r>
            <a:r>
              <a:rPr lang="en-US" sz="1200" dirty="0" smtClean="0">
                <a:solidFill>
                  <a:srgbClr val="FF0000"/>
                </a:solidFill>
              </a:rPr>
              <a:t>You could choose the screen orientation to be either portrait or landscape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Note 2:  You may use any artworks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Note 3:  The screen layouts are reference only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98669" y="4455352"/>
            <a:ext cx="1389608" cy="39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Noise Detection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17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4281" y="1162269"/>
            <a:ext cx="3402304" cy="4834142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666" y="327961"/>
            <a:ext cx="3703534" cy="651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8823" y="6124190"/>
            <a:ext cx="571500" cy="602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3666" y="327961"/>
            <a:ext cx="3703534" cy="82673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666" y="5991753"/>
            <a:ext cx="3703534" cy="84884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83" y="1212260"/>
            <a:ext cx="622300" cy="6223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16046" y="800955"/>
            <a:ext cx="7770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15673" y="451291"/>
            <a:ext cx="177800" cy="17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/>
          <p:cNvSpPr/>
          <p:nvPr/>
        </p:nvSpPr>
        <p:spPr>
          <a:xfrm>
            <a:off x="0" y="0"/>
            <a:ext cx="2173666" cy="1154694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Sign-in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(Wireframe)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5436" y="1945991"/>
            <a:ext cx="177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Sign In with email or </a:t>
            </a:r>
            <a:r>
              <a:rPr lang="en-US" sz="1600" dirty="0" err="1" smtClean="0"/>
              <a:t>Moble</a:t>
            </a:r>
            <a:r>
              <a:rPr lang="en-US" sz="1600" dirty="0" smtClean="0"/>
              <a:t>#</a:t>
            </a:r>
            <a:endParaRPr lang="en-US" sz="1600" dirty="0"/>
          </a:p>
        </p:txBody>
      </p:sp>
      <p:pic>
        <p:nvPicPr>
          <p:cNvPr id="14" name="Picture 4" descr="mage result for logo for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38" y="4013843"/>
            <a:ext cx="382273" cy="3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ttp://www.logospike.com/wp-content/uploads/2014/11/Facebook_logo-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46" y="396737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ttps://upload.wikimedia.org/wikipedia/commons/thumb/c/ca/LinkedIn_logo_initials.png/480px-LinkedIn_logo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58" y="393891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ttps://upload.wikimedia.org/wikipedia/en/thumb/c/c9/Line_(application)_logo.svg/1024px-Line_(applic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46" y="45052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ttp://www.new-ocean.com.vn/Upload/images/Whatsapp%20cool%2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72" y="4479023"/>
            <a:ext cx="509655" cy="5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ttp://pic.qiantucdn.com/58pic/12/25/01/10458PICaU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86" y="4418690"/>
            <a:ext cx="543761" cy="5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ttps://www.linkdayton.org/images/librariesprovider38/default-album/google-plus-logo-icon-vector-fre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33" y="39396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ttp://director.marketing/wp-content/uploads/2015/09/yahoo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38" y="450525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61801" y="3598637"/>
            <a:ext cx="245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 </a:t>
            </a:r>
            <a:r>
              <a:rPr lang="en-US" sz="1400" dirty="0"/>
              <a:t>s</a:t>
            </a:r>
            <a:r>
              <a:rPr lang="en-US" sz="1400" dirty="0" smtClean="0"/>
              <a:t>ign in through</a:t>
            </a:r>
            <a:endParaRPr lang="en-US" sz="1400" dirty="0"/>
          </a:p>
        </p:txBody>
      </p:sp>
      <p:pic>
        <p:nvPicPr>
          <p:cNvPr id="23" name="Picture 2" descr="ttp://a1.mzstatic.com/us/r30/Purple30/v4/66/57/ea/6657ea11-f1ef-91d7-3437-0a3ce75f9c56/icon175x17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56" y="50496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53" y="5049694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146521" y="2954899"/>
            <a:ext cx="1887249" cy="17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Password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65706" y="2634478"/>
            <a:ext cx="1887249" cy="17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Email/Mobile#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86705" y="372030"/>
            <a:ext cx="5565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An User can either sign in using (A) Email/Mobile#  OR  (B)a social media login</a:t>
            </a:r>
          </a:p>
          <a:p>
            <a:endParaRPr lang="en-US" sz="1200" dirty="0"/>
          </a:p>
          <a:p>
            <a:r>
              <a:rPr lang="en-US" sz="1200" dirty="0" smtClean="0"/>
              <a:t>After (A) or (B) is completed User presses [</a:t>
            </a:r>
            <a:r>
              <a:rPr lang="en-US" sz="1200" b="1" dirty="0" smtClean="0"/>
              <a:t>NEXT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If the Account is verified it goes to Wireframe[Noise Detection] otherwise, it display a message asking to re-sign-in. (Account Locking might be needed after 3 attempts?)</a:t>
            </a:r>
          </a:p>
          <a:p>
            <a:endParaRPr lang="en-US" sz="1200" dirty="0"/>
          </a:p>
          <a:p>
            <a:r>
              <a:rPr lang="en-US" sz="1200" dirty="0" smtClean="0"/>
              <a:t>(B) is </a:t>
            </a:r>
            <a:r>
              <a:rPr lang="en-US" sz="1200" b="1" dirty="0" smtClean="0"/>
              <a:t>optional</a:t>
            </a:r>
          </a:p>
          <a:p>
            <a:endParaRPr lang="en-US" sz="1200" dirty="0"/>
          </a:p>
          <a:p>
            <a:r>
              <a:rPr lang="en-US" sz="1200" dirty="0" smtClean="0"/>
              <a:t>Press [</a:t>
            </a:r>
            <a:r>
              <a:rPr lang="en-US" sz="1200" b="1" dirty="0" smtClean="0"/>
              <a:t>HOME</a:t>
            </a:r>
            <a:r>
              <a:rPr lang="en-US" sz="1200" dirty="0" smtClean="0"/>
              <a:t>] cancel the current task and navigates back to HS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146520" y="3263821"/>
            <a:ext cx="1887249" cy="17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Confirm Password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8595" y="5707276"/>
            <a:ext cx="1234485" cy="16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33455" y="5707276"/>
            <a:ext cx="1234485" cy="16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NEXT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4281" y="1162269"/>
            <a:ext cx="3402304" cy="4834142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666" y="327961"/>
            <a:ext cx="3703534" cy="651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8823" y="6124190"/>
            <a:ext cx="571500" cy="602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3666" y="327961"/>
            <a:ext cx="3703534" cy="82673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666" y="5991753"/>
            <a:ext cx="3703534" cy="84884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23" y="1193317"/>
            <a:ext cx="622300" cy="6223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616046" y="800955"/>
            <a:ext cx="7770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15673" y="451291"/>
            <a:ext cx="177800" cy="17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/>
          <p:cNvSpPr/>
          <p:nvPr/>
        </p:nvSpPr>
        <p:spPr>
          <a:xfrm>
            <a:off x="0" y="0"/>
            <a:ext cx="2173666" cy="1154694"/>
          </a:xfrm>
          <a:prstGeom prst="flowChartProcess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Account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(Wireframe)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4686" y="1922057"/>
            <a:ext cx="1773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 Account</a:t>
            </a:r>
          </a:p>
          <a:p>
            <a:pPr algn="ctr"/>
            <a:r>
              <a:rPr lang="en-US" sz="1600" dirty="0" smtClean="0"/>
              <a:t>with email or Mobile#</a:t>
            </a:r>
            <a:endParaRPr lang="en-US" sz="1600" dirty="0"/>
          </a:p>
        </p:txBody>
      </p:sp>
      <p:pic>
        <p:nvPicPr>
          <p:cNvPr id="14" name="Picture 4" descr="mage result for logo for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81" y="4054705"/>
            <a:ext cx="382273" cy="3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ttp://www.logospike.com/wp-content/uploads/2014/11/Facebook_logo-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589" y="400823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ttps://upload.wikimedia.org/wikipedia/commons/thumb/c/ca/LinkedIn_logo_initials.png/480px-LinkedIn_logo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01" y="397977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ttps://upload.wikimedia.org/wikipedia/en/thumb/c/c9/Line_(application)_logo.svg/1024px-Line_(applic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89" y="45461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ttp://www.new-ocean.com.vn/Upload/images/Whatsapp%20cool%2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15" y="4519885"/>
            <a:ext cx="509655" cy="5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ttp://pic.qiantucdn.com/58pic/12/25/01/10458PICaU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729" y="4459552"/>
            <a:ext cx="543761" cy="54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ttps://www.linkdayton.org/images/librariesprovider38/default-album/google-plus-logo-icon-vector-fre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76" y="398048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 descr="ttp://director.marketing/wp-content/uploads/2015/09/yahoo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81" y="454611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65130" y="3640488"/>
            <a:ext cx="245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 Create through</a:t>
            </a:r>
            <a:endParaRPr lang="en-US" sz="1400" dirty="0"/>
          </a:p>
        </p:txBody>
      </p:sp>
      <p:pic>
        <p:nvPicPr>
          <p:cNvPr id="23" name="Picture 2" descr="ttp://a1.mzstatic.com/us/r30/Purple30/v4/66/57/ea/6657ea11-f1ef-91d7-3437-0a3ce75f9c56/icon175x17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9" y="50905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96" y="5090556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142936" y="3233284"/>
            <a:ext cx="1887249" cy="17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Password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26889" y="2832998"/>
            <a:ext cx="1887249" cy="17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Email/Mobile#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86705" y="372030"/>
            <a:ext cx="5565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An User can either crate an account using (A) Email/Mobile#  OR  (B) a social media login</a:t>
            </a:r>
          </a:p>
          <a:p>
            <a:endParaRPr lang="en-US" sz="1200" dirty="0"/>
          </a:p>
          <a:p>
            <a:r>
              <a:rPr lang="en-US" sz="1200" dirty="0" smtClean="0"/>
              <a:t>After (A) or (B) is completed User presses [</a:t>
            </a:r>
            <a:r>
              <a:rPr lang="en-US" sz="1200" b="1" dirty="0" smtClean="0"/>
              <a:t>NEXT</a:t>
            </a:r>
            <a:r>
              <a:rPr lang="en-US" sz="1200" dirty="0" smtClean="0"/>
              <a:t>] and it goes to Wireframe[Noise Detection]</a:t>
            </a:r>
          </a:p>
          <a:p>
            <a:endParaRPr lang="en-US" sz="1200" dirty="0"/>
          </a:p>
          <a:p>
            <a:r>
              <a:rPr lang="en-US" sz="1200" dirty="0"/>
              <a:t>(B) is </a:t>
            </a:r>
            <a:r>
              <a:rPr lang="en-US" sz="1200" b="1" dirty="0"/>
              <a:t>optional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Press [</a:t>
            </a:r>
            <a:r>
              <a:rPr lang="en-US" sz="1200" b="1" dirty="0"/>
              <a:t>HOME</a:t>
            </a:r>
            <a:r>
              <a:rPr lang="en-US" sz="1200" dirty="0"/>
              <a:t>] cancel the current task and navigates back to HS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595" y="5707276"/>
            <a:ext cx="1234485" cy="16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33455" y="5707276"/>
            <a:ext cx="1234485" cy="16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NEXT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5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4281" y="1162269"/>
            <a:ext cx="3402304" cy="4834142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666" y="327961"/>
            <a:ext cx="3703534" cy="651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8823" y="6124190"/>
            <a:ext cx="571500" cy="602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3666" y="327961"/>
            <a:ext cx="3703534" cy="82673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666" y="5991753"/>
            <a:ext cx="3703534" cy="84884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39" y="1208697"/>
            <a:ext cx="622300" cy="6223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79562" y="778610"/>
            <a:ext cx="7770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79189" y="428946"/>
            <a:ext cx="177800" cy="17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/>
          <p:cNvSpPr/>
          <p:nvPr/>
        </p:nvSpPr>
        <p:spPr>
          <a:xfrm>
            <a:off x="0" y="0"/>
            <a:ext cx="2164161" cy="1154694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Noise</a:t>
            </a:r>
          </a:p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(Wireframe)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99293" y="5726619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4153" y="5726619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NEXT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32-Point Star 34"/>
          <p:cNvSpPr/>
          <p:nvPr/>
        </p:nvSpPr>
        <p:spPr>
          <a:xfrm>
            <a:off x="3327505" y="2400485"/>
            <a:ext cx="1257703" cy="1042312"/>
          </a:xfrm>
          <a:prstGeom prst="star3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27dB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5493" y="3690362"/>
            <a:ext cx="22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Hearing Test Should always be conducted in a </a:t>
            </a:r>
            <a:r>
              <a:rPr lang="en-US" sz="1200" b="1" dirty="0" smtClean="0"/>
              <a:t>Quiet</a:t>
            </a:r>
            <a:r>
              <a:rPr lang="en-US" sz="1200" dirty="0" smtClean="0"/>
              <a:t> or </a:t>
            </a:r>
            <a:r>
              <a:rPr lang="en-US" sz="1200" b="1" dirty="0" smtClean="0"/>
              <a:t>Very Quiet </a:t>
            </a:r>
            <a:r>
              <a:rPr lang="en-US" sz="1200" dirty="0" smtClean="0"/>
              <a:t>Environment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979854" y="1242946"/>
            <a:ext cx="689121" cy="4383654"/>
            <a:chOff x="7431634" y="1172496"/>
            <a:chExt cx="1035771" cy="4383654"/>
          </a:xfrm>
        </p:grpSpPr>
        <p:sp>
          <p:nvSpPr>
            <p:cNvPr id="38" name="Rectangle 37"/>
            <p:cNvSpPr/>
            <p:nvPr/>
          </p:nvSpPr>
          <p:spPr>
            <a:xfrm>
              <a:off x="7910286" y="1328865"/>
              <a:ext cx="299357" cy="8454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10286" y="2174322"/>
              <a:ext cx="299357" cy="84545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10285" y="4710693"/>
              <a:ext cx="299357" cy="84545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10285" y="3865236"/>
              <a:ext cx="299357" cy="8454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10286" y="3019779"/>
              <a:ext cx="299357" cy="84545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7965184" y="5006463"/>
              <a:ext cx="7505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/>
                <a:t>Very quiet</a:t>
              </a:r>
              <a:endParaRPr lang="en-US" sz="105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8076883" y="4206380"/>
              <a:ext cx="4892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/>
                <a:t>Quiet</a:t>
              </a:r>
              <a:endParaRPr lang="en-US" sz="105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8009597" y="3330776"/>
              <a:ext cx="6335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/>
                <a:t>Average</a:t>
              </a:r>
              <a:endParaRPr lang="en-US" sz="105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8097431" y="2468312"/>
              <a:ext cx="4860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/>
                <a:t>Noisy</a:t>
              </a:r>
              <a:endParaRPr lang="en-US" sz="105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7936660" y="1653826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/>
                <a:t>Very noisy</a:t>
              </a:r>
              <a:endParaRPr 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7961288" y="4914417"/>
              <a:ext cx="184731" cy="38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7941290" y="4097142"/>
              <a:ext cx="184731" cy="38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7968379" y="3198132"/>
              <a:ext cx="184731" cy="38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/>
            </a:p>
          </p:txBody>
        </p:sp>
        <p:sp>
          <p:nvSpPr>
            <p:cNvPr id="51" name="TextBox 50"/>
            <p:cNvSpPr txBox="1"/>
            <p:nvPr/>
          </p:nvSpPr>
          <p:spPr>
            <a:xfrm rot="16200000">
              <a:off x="7941290" y="1560771"/>
              <a:ext cx="184731" cy="38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7967596" y="2358607"/>
              <a:ext cx="184731" cy="381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50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7118895" y="1485235"/>
              <a:ext cx="1088077" cy="46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Noise Level</a:t>
              </a:r>
              <a:endParaRPr lang="en-US" sz="140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7694930" y="4676107"/>
              <a:ext cx="203200" cy="278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3666381" y="5726134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86705" y="372030"/>
            <a:ext cx="5565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microphone(s) will </a:t>
            </a:r>
            <a:r>
              <a:rPr lang="en-US" sz="1200" dirty="0" smtClean="0"/>
              <a:t>start to pick </a:t>
            </a:r>
            <a:r>
              <a:rPr lang="en-US" sz="1200" dirty="0"/>
              <a:t>up the surrounding noise and display the noise in dB </a:t>
            </a:r>
            <a:r>
              <a:rPr lang="en-US" sz="1200" dirty="0" smtClean="0"/>
              <a:t>in 2 places: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in </a:t>
            </a:r>
            <a:r>
              <a:rPr lang="en-US" sz="1200" dirty="0"/>
              <a:t>the center with proper color and </a:t>
            </a:r>
          </a:p>
          <a:p>
            <a:pPr marL="228600" indent="-228600">
              <a:buAutoNum type="arabicParenBoth"/>
            </a:pPr>
            <a:r>
              <a:rPr lang="en-US" sz="1200" dirty="0"/>
              <a:t>(</a:t>
            </a:r>
            <a:r>
              <a:rPr lang="en-US" sz="1200" b="1" dirty="0" smtClean="0"/>
              <a:t>optional</a:t>
            </a:r>
            <a:r>
              <a:rPr lang="en-US" sz="1200" dirty="0" smtClean="0"/>
              <a:t>) move </a:t>
            </a:r>
            <a:r>
              <a:rPr lang="en-US" sz="1200" dirty="0"/>
              <a:t>the pointer along the Noise Level Bar in the correct color region and scale.   </a:t>
            </a:r>
            <a:r>
              <a:rPr lang="en-US" sz="1200" dirty="0" smtClean="0"/>
              <a:t>The colors of the noise level do have meanings, therefore, it is preferred to use a color system close to this wireframe.</a:t>
            </a:r>
          </a:p>
          <a:p>
            <a:endParaRPr lang="en-US" sz="1200" dirty="0"/>
          </a:p>
          <a:p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Note</a:t>
            </a:r>
            <a:r>
              <a:rPr lang="en-US" sz="1200" dirty="0"/>
              <a:t>: </a:t>
            </a:r>
            <a:r>
              <a:rPr lang="en-US" sz="1200" dirty="0" smtClean="0"/>
              <a:t>iPhone, by default, returns a  </a:t>
            </a:r>
            <a:r>
              <a:rPr lang="en-US" sz="1200" dirty="0"/>
              <a:t>value of 0 dB indicates full scale, or maximum power; a return value of -160 dB indicates minimum power (that is, near silence).  see: https://</a:t>
            </a:r>
            <a:r>
              <a:rPr lang="en-US" sz="1200" dirty="0" err="1"/>
              <a:t>developer.apple.com</a:t>
            </a:r>
            <a:r>
              <a:rPr lang="en-US" sz="1200" dirty="0"/>
              <a:t>/reference/</a:t>
            </a:r>
            <a:r>
              <a:rPr lang="en-US" sz="1200" dirty="0" err="1"/>
              <a:t>avfoundation</a:t>
            </a:r>
            <a:r>
              <a:rPr lang="en-US" sz="1200" dirty="0"/>
              <a:t>/</a:t>
            </a:r>
            <a:r>
              <a:rPr lang="en-US" sz="1200" dirty="0" err="1"/>
              <a:t>avaudiorecorder</a:t>
            </a:r>
            <a:r>
              <a:rPr lang="en-US" sz="1200" dirty="0"/>
              <a:t>/1387176-averagepower</a:t>
            </a:r>
          </a:p>
          <a:p>
            <a:endParaRPr lang="en-US" sz="1200" dirty="0" smtClean="0"/>
          </a:p>
          <a:p>
            <a:r>
              <a:rPr lang="en-US" sz="1200" dirty="0" smtClean="0"/>
              <a:t>However, following the common practice, we advise </a:t>
            </a:r>
            <a:r>
              <a:rPr lang="en-US" sz="1200" dirty="0"/>
              <a:t>to </a:t>
            </a:r>
            <a:r>
              <a:rPr lang="en-US" sz="1200" dirty="0" smtClean="0"/>
              <a:t>set the 50 dB when the noise level is detected in a quite room.  The dB scale then can be calculated using logarithmic scale.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BACK</a:t>
            </a:r>
            <a:r>
              <a:rPr lang="en-US" sz="1200" dirty="0" smtClean="0"/>
              <a:t>] goes back to the previous screen</a:t>
            </a:r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HOME</a:t>
            </a:r>
            <a:r>
              <a:rPr lang="en-US" sz="1200" dirty="0" smtClean="0"/>
              <a:t>] goes to </a:t>
            </a:r>
            <a:r>
              <a:rPr lang="en-US" sz="1200" b="1" u="sng" dirty="0" smtClean="0"/>
              <a:t>HS</a:t>
            </a:r>
            <a:endParaRPr lang="en-US" sz="1200" b="1" u="sng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NEXT</a:t>
            </a:r>
            <a:r>
              <a:rPr lang="en-US" sz="1200" dirty="0" smtClean="0"/>
              <a:t>] goes </a:t>
            </a:r>
            <a:r>
              <a:rPr lang="en-US" sz="1200" dirty="0"/>
              <a:t>to </a:t>
            </a:r>
            <a:r>
              <a:rPr lang="en-US" sz="1200" dirty="0" smtClean="0"/>
              <a:t>Wireframe[</a:t>
            </a:r>
            <a:r>
              <a:rPr lang="en-US" sz="1200" b="1" u="sng" dirty="0" err="1" smtClean="0"/>
              <a:t>Equlizer</a:t>
            </a:r>
            <a:r>
              <a:rPr lang="en-US" sz="1200" b="1" u="sng" dirty="0" smtClean="0"/>
              <a:t>]</a:t>
            </a:r>
            <a:endParaRPr lang="en-US" sz="1200" b="1" u="sng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84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4281" y="1162269"/>
            <a:ext cx="3402304" cy="4834142"/>
          </a:xfrm>
          <a:prstGeom prst="rect">
            <a:avLst/>
          </a:prstGeom>
          <a:solidFill>
            <a:schemeClr val="bg1">
              <a:lumMod val="95000"/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666" y="327961"/>
            <a:ext cx="3703534" cy="651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18823" y="6124190"/>
            <a:ext cx="571500" cy="602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3666" y="327961"/>
            <a:ext cx="3703534" cy="826733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3666" y="5991753"/>
            <a:ext cx="3703534" cy="84884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39" y="1208697"/>
            <a:ext cx="622300" cy="6223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79562" y="778610"/>
            <a:ext cx="77705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79189" y="428946"/>
            <a:ext cx="177800" cy="17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/>
          <p:cNvSpPr/>
          <p:nvPr/>
        </p:nvSpPr>
        <p:spPr>
          <a:xfrm>
            <a:off x="0" y="0"/>
            <a:ext cx="2164161" cy="1154694"/>
          </a:xfrm>
          <a:prstGeom prst="flowChartProcess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Equalizer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(Wireframe)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99293" y="5726619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4153" y="5726619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66381" y="5726134"/>
            <a:ext cx="819979" cy="139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86705" y="372030"/>
            <a:ext cx="55657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microphone(s) will </a:t>
            </a:r>
            <a:r>
              <a:rPr lang="en-US" sz="1200" dirty="0" smtClean="0"/>
              <a:t>start to pick </a:t>
            </a:r>
            <a:r>
              <a:rPr lang="en-US" sz="1200" dirty="0"/>
              <a:t>up the </a:t>
            </a:r>
            <a:r>
              <a:rPr lang="en-US" sz="1200" dirty="0" smtClean="0"/>
              <a:t>sound and </a:t>
            </a:r>
            <a:r>
              <a:rPr lang="en-US" sz="1200" dirty="0"/>
              <a:t>display </a:t>
            </a:r>
            <a:r>
              <a:rPr lang="en-US" sz="1200" dirty="0" smtClean="0"/>
              <a:t>multiple (&gt;= 12) frequency bands for the left and right ears/microphones.  </a:t>
            </a:r>
          </a:p>
          <a:p>
            <a:endParaRPr lang="en-US" sz="1200" dirty="0"/>
          </a:p>
          <a:p>
            <a:r>
              <a:rPr lang="en-US" sz="1200" dirty="0" smtClean="0"/>
              <a:t>The knobs of the frequency bands shall be placed at the horizontal bar initially.</a:t>
            </a:r>
          </a:p>
          <a:p>
            <a:endParaRPr lang="en-US" sz="1200" dirty="0"/>
          </a:p>
          <a:p>
            <a:r>
              <a:rPr lang="en-US" sz="1200" dirty="0" smtClean="0"/>
              <a:t>Adjust the knobs shall increase or decrease the volume of a particular frequency.</a:t>
            </a:r>
          </a:p>
          <a:p>
            <a:endParaRPr lang="en-US" sz="1200" dirty="0"/>
          </a:p>
          <a:p>
            <a:r>
              <a:rPr lang="en-US" sz="1200" dirty="0" smtClean="0"/>
              <a:t>(Optional) The </a:t>
            </a:r>
            <a:r>
              <a:rPr lang="en-US" sz="1200" dirty="0"/>
              <a:t>BLUE and RED curves are </a:t>
            </a:r>
            <a:r>
              <a:rPr lang="en-US" sz="1200" dirty="0" smtClean="0"/>
              <a:t>plotted when the knobs are adjusted to enhance visual effect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BACK</a:t>
            </a:r>
            <a:r>
              <a:rPr lang="en-US" sz="1200" dirty="0" smtClean="0"/>
              <a:t>] goes back to the previous screen</a:t>
            </a:r>
            <a:endParaRPr lang="en-US" sz="1200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HOME</a:t>
            </a:r>
            <a:r>
              <a:rPr lang="en-US" sz="1200" dirty="0" smtClean="0"/>
              <a:t>] goes to </a:t>
            </a:r>
            <a:r>
              <a:rPr lang="en-US" sz="1200" b="1" u="sng" dirty="0" smtClean="0"/>
              <a:t>HS</a:t>
            </a:r>
            <a:endParaRPr lang="en-US" sz="1200" b="1" u="sng" dirty="0"/>
          </a:p>
          <a:p>
            <a:r>
              <a:rPr lang="en-US" sz="1200" dirty="0" smtClean="0"/>
              <a:t>[</a:t>
            </a:r>
            <a:r>
              <a:rPr lang="en-US" sz="1200" b="1" dirty="0" smtClean="0"/>
              <a:t>SAVE</a:t>
            </a:r>
            <a:r>
              <a:rPr lang="en-US" sz="1200" dirty="0" smtClean="0"/>
              <a:t>] saves the current knob settings into a user’s profile database; display a WARNING  message: “Equalizer setting can only be saved when an User has log into his/her account..  Please press </a:t>
            </a:r>
            <a:r>
              <a:rPr lang="en-US" sz="1200" smtClean="0"/>
              <a:t>HOME button to login your account or create an account”</a:t>
            </a:r>
            <a:endParaRPr lang="en-US" sz="1200" b="1" u="sng" dirty="0"/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2017508" y="2655422"/>
            <a:ext cx="929501" cy="248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Left Ear X 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954286" y="2505226"/>
            <a:ext cx="2648323" cy="485995"/>
          </a:xfrm>
          <a:custGeom>
            <a:avLst/>
            <a:gdLst>
              <a:gd name="connsiteX0" fmla="*/ 0 w 2980944"/>
              <a:gd name="connsiteY0" fmla="*/ 733279 h 733279"/>
              <a:gd name="connsiteX1" fmla="*/ 265176 w 2980944"/>
              <a:gd name="connsiteY1" fmla="*/ 733279 h 733279"/>
              <a:gd name="connsiteX2" fmla="*/ 466344 w 2980944"/>
              <a:gd name="connsiteY2" fmla="*/ 724135 h 733279"/>
              <a:gd name="connsiteX3" fmla="*/ 704088 w 2980944"/>
              <a:gd name="connsiteY3" fmla="*/ 705847 h 733279"/>
              <a:gd name="connsiteX4" fmla="*/ 896112 w 2980944"/>
              <a:gd name="connsiteY4" fmla="*/ 632695 h 733279"/>
              <a:gd name="connsiteX5" fmla="*/ 1161288 w 2980944"/>
              <a:gd name="connsiteY5" fmla="*/ 486391 h 733279"/>
              <a:gd name="connsiteX6" fmla="*/ 1371600 w 2980944"/>
              <a:gd name="connsiteY6" fmla="*/ 129775 h 733279"/>
              <a:gd name="connsiteX7" fmla="*/ 1600200 w 2980944"/>
              <a:gd name="connsiteY7" fmla="*/ 93199 h 733279"/>
              <a:gd name="connsiteX8" fmla="*/ 1828800 w 2980944"/>
              <a:gd name="connsiteY8" fmla="*/ 56623 h 733279"/>
              <a:gd name="connsiteX9" fmla="*/ 2057400 w 2980944"/>
              <a:gd name="connsiteY9" fmla="*/ 56623 h 733279"/>
              <a:gd name="connsiteX10" fmla="*/ 2313432 w 2980944"/>
              <a:gd name="connsiteY10" fmla="*/ 20047 h 733279"/>
              <a:gd name="connsiteX11" fmla="*/ 2496312 w 2980944"/>
              <a:gd name="connsiteY11" fmla="*/ 1759 h 733279"/>
              <a:gd name="connsiteX12" fmla="*/ 2743200 w 2980944"/>
              <a:gd name="connsiteY12" fmla="*/ 1759 h 733279"/>
              <a:gd name="connsiteX13" fmla="*/ 2980944 w 2980944"/>
              <a:gd name="connsiteY13" fmla="*/ 10903 h 73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80944" h="733279">
                <a:moveTo>
                  <a:pt x="0" y="733279"/>
                </a:moveTo>
                <a:lnTo>
                  <a:pt x="265176" y="733279"/>
                </a:lnTo>
                <a:cubicBezTo>
                  <a:pt x="342900" y="731755"/>
                  <a:pt x="393192" y="728707"/>
                  <a:pt x="466344" y="724135"/>
                </a:cubicBezTo>
                <a:cubicBezTo>
                  <a:pt x="539496" y="719563"/>
                  <a:pt x="632460" y="721087"/>
                  <a:pt x="704088" y="705847"/>
                </a:cubicBezTo>
                <a:cubicBezTo>
                  <a:pt x="775716" y="690607"/>
                  <a:pt x="819912" y="669271"/>
                  <a:pt x="896112" y="632695"/>
                </a:cubicBezTo>
                <a:cubicBezTo>
                  <a:pt x="972312" y="596119"/>
                  <a:pt x="1082040" y="570211"/>
                  <a:pt x="1161288" y="486391"/>
                </a:cubicBezTo>
                <a:cubicBezTo>
                  <a:pt x="1240536" y="402571"/>
                  <a:pt x="1298448" y="195307"/>
                  <a:pt x="1371600" y="129775"/>
                </a:cubicBezTo>
                <a:cubicBezTo>
                  <a:pt x="1444752" y="64243"/>
                  <a:pt x="1600200" y="93199"/>
                  <a:pt x="1600200" y="93199"/>
                </a:cubicBezTo>
                <a:cubicBezTo>
                  <a:pt x="1676400" y="81007"/>
                  <a:pt x="1752600" y="62719"/>
                  <a:pt x="1828800" y="56623"/>
                </a:cubicBezTo>
                <a:cubicBezTo>
                  <a:pt x="1905000" y="50527"/>
                  <a:pt x="1976628" y="62719"/>
                  <a:pt x="2057400" y="56623"/>
                </a:cubicBezTo>
                <a:cubicBezTo>
                  <a:pt x="2138172" y="50527"/>
                  <a:pt x="2240280" y="29191"/>
                  <a:pt x="2313432" y="20047"/>
                </a:cubicBezTo>
                <a:cubicBezTo>
                  <a:pt x="2386584" y="10903"/>
                  <a:pt x="2424684" y="4807"/>
                  <a:pt x="2496312" y="1759"/>
                </a:cubicBezTo>
                <a:cubicBezTo>
                  <a:pt x="2567940" y="-1289"/>
                  <a:pt x="2662428" y="235"/>
                  <a:pt x="2743200" y="1759"/>
                </a:cubicBezTo>
                <a:cubicBezTo>
                  <a:pt x="2823972" y="3283"/>
                  <a:pt x="2980944" y="10903"/>
                  <a:pt x="2980944" y="10903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ç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63962" y="2204303"/>
            <a:ext cx="2656724" cy="1117045"/>
            <a:chOff x="4167755" y="1238528"/>
            <a:chExt cx="3289245" cy="1685422"/>
          </a:xfrm>
        </p:grpSpPr>
        <p:sp>
          <p:nvSpPr>
            <p:cNvPr id="88" name="Rectangle 87"/>
            <p:cNvSpPr/>
            <p:nvPr/>
          </p:nvSpPr>
          <p:spPr>
            <a:xfrm>
              <a:off x="416775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8399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0022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1646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3269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4893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6516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68140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9763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11387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3010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4634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6257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97881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95045" y="1238528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411281" y="1238528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799568" y="3067855"/>
            <a:ext cx="2845877" cy="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4273128" y="2293117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4445318" y="2301439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flipH="1">
            <a:off x="4793924" y="2283744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flipH="1">
            <a:off x="4614524" y="2279781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4976580" y="2262195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5139907" y="2248243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3211220" y="2764859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3395725" y="2766796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3580467" y="2696366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3031112" y="2751913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3736922" y="2658049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 flipH="1">
            <a:off x="3900720" y="2544817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 flipH="1">
            <a:off x="4094942" y="2330475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821304" y="2195931"/>
            <a:ext cx="0" cy="1142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41118" y="2224671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90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2543570" y="2366625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70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2543570" y="2509656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60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543570" y="2652686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50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543570" y="2795717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40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543570" y="2938747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30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538963" y="3085465"/>
            <a:ext cx="483269" cy="17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20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2876626" y="2744396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304530" y="2254344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478014" y="2248243"/>
            <a:ext cx="229429" cy="244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 rot="16200000">
            <a:off x="1950993" y="4273501"/>
            <a:ext cx="1002902" cy="241750"/>
            <a:chOff x="3675075" y="1637740"/>
            <a:chExt cx="1002902" cy="307777"/>
          </a:xfrm>
        </p:grpSpPr>
        <p:sp>
          <p:nvSpPr>
            <p:cNvPr id="151" name="TextBox 150"/>
            <p:cNvSpPr txBox="1"/>
            <p:nvPr/>
          </p:nvSpPr>
          <p:spPr>
            <a:xfrm>
              <a:off x="3675075" y="1637740"/>
              <a:ext cx="890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Right </a:t>
              </a:r>
              <a:r>
                <a:rPr lang="en-US" sz="1400" b="1" dirty="0">
                  <a:solidFill>
                    <a:srgbClr val="FF0000"/>
                  </a:solidFill>
                </a:rPr>
                <a:t>E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ar 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539416" y="1741117"/>
              <a:ext cx="138561" cy="13566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Freeform 106"/>
          <p:cNvSpPr/>
          <p:nvPr/>
        </p:nvSpPr>
        <p:spPr>
          <a:xfrm>
            <a:off x="2927889" y="4173320"/>
            <a:ext cx="2608952" cy="335966"/>
          </a:xfrm>
          <a:custGeom>
            <a:avLst/>
            <a:gdLst>
              <a:gd name="connsiteX0" fmla="*/ 0 w 2971800"/>
              <a:gd name="connsiteY0" fmla="*/ 577426 h 577426"/>
              <a:gd name="connsiteX1" fmla="*/ 228600 w 2971800"/>
              <a:gd name="connsiteY1" fmla="*/ 540850 h 577426"/>
              <a:gd name="connsiteX2" fmla="*/ 475488 w 2971800"/>
              <a:gd name="connsiteY2" fmla="*/ 458554 h 577426"/>
              <a:gd name="connsiteX3" fmla="*/ 676656 w 2971800"/>
              <a:gd name="connsiteY3" fmla="*/ 376258 h 577426"/>
              <a:gd name="connsiteX4" fmla="*/ 923544 w 2971800"/>
              <a:gd name="connsiteY4" fmla="*/ 284818 h 577426"/>
              <a:gd name="connsiteX5" fmla="*/ 1143000 w 2971800"/>
              <a:gd name="connsiteY5" fmla="*/ 229954 h 577426"/>
              <a:gd name="connsiteX6" fmla="*/ 1371600 w 2971800"/>
              <a:gd name="connsiteY6" fmla="*/ 129370 h 577426"/>
              <a:gd name="connsiteX7" fmla="*/ 1609344 w 2971800"/>
              <a:gd name="connsiteY7" fmla="*/ 74506 h 577426"/>
              <a:gd name="connsiteX8" fmla="*/ 1819656 w 2971800"/>
              <a:gd name="connsiteY8" fmla="*/ 47074 h 577426"/>
              <a:gd name="connsiteX9" fmla="*/ 2066544 w 2971800"/>
              <a:gd name="connsiteY9" fmla="*/ 37930 h 577426"/>
              <a:gd name="connsiteX10" fmla="*/ 2276856 w 2971800"/>
              <a:gd name="connsiteY10" fmla="*/ 28786 h 577426"/>
              <a:gd name="connsiteX11" fmla="*/ 2505456 w 2971800"/>
              <a:gd name="connsiteY11" fmla="*/ 19642 h 577426"/>
              <a:gd name="connsiteX12" fmla="*/ 2743200 w 2971800"/>
              <a:gd name="connsiteY12" fmla="*/ 1354 h 577426"/>
              <a:gd name="connsiteX13" fmla="*/ 2971800 w 2971800"/>
              <a:gd name="connsiteY13" fmla="*/ 1354 h 577426"/>
              <a:gd name="connsiteX14" fmla="*/ 2971800 w 2971800"/>
              <a:gd name="connsiteY14" fmla="*/ 1354 h 5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71800" h="577426">
                <a:moveTo>
                  <a:pt x="0" y="577426"/>
                </a:moveTo>
                <a:cubicBezTo>
                  <a:pt x="74676" y="569044"/>
                  <a:pt x="149352" y="560662"/>
                  <a:pt x="228600" y="540850"/>
                </a:cubicBezTo>
                <a:cubicBezTo>
                  <a:pt x="307848" y="521038"/>
                  <a:pt x="400812" y="485986"/>
                  <a:pt x="475488" y="458554"/>
                </a:cubicBezTo>
                <a:cubicBezTo>
                  <a:pt x="550164" y="431122"/>
                  <a:pt x="601980" y="405214"/>
                  <a:pt x="676656" y="376258"/>
                </a:cubicBezTo>
                <a:cubicBezTo>
                  <a:pt x="751332" y="347302"/>
                  <a:pt x="845820" y="309202"/>
                  <a:pt x="923544" y="284818"/>
                </a:cubicBezTo>
                <a:cubicBezTo>
                  <a:pt x="1001268" y="260434"/>
                  <a:pt x="1068324" y="255862"/>
                  <a:pt x="1143000" y="229954"/>
                </a:cubicBezTo>
                <a:cubicBezTo>
                  <a:pt x="1217676" y="204046"/>
                  <a:pt x="1293876" y="155278"/>
                  <a:pt x="1371600" y="129370"/>
                </a:cubicBezTo>
                <a:cubicBezTo>
                  <a:pt x="1449324" y="103462"/>
                  <a:pt x="1534668" y="88222"/>
                  <a:pt x="1609344" y="74506"/>
                </a:cubicBezTo>
                <a:cubicBezTo>
                  <a:pt x="1684020" y="60790"/>
                  <a:pt x="1743456" y="53170"/>
                  <a:pt x="1819656" y="47074"/>
                </a:cubicBezTo>
                <a:cubicBezTo>
                  <a:pt x="1895856" y="40978"/>
                  <a:pt x="2066544" y="37930"/>
                  <a:pt x="2066544" y="37930"/>
                </a:cubicBezTo>
                <a:lnTo>
                  <a:pt x="2276856" y="28786"/>
                </a:lnTo>
                <a:lnTo>
                  <a:pt x="2505456" y="19642"/>
                </a:lnTo>
                <a:cubicBezTo>
                  <a:pt x="2583180" y="15070"/>
                  <a:pt x="2665476" y="4402"/>
                  <a:pt x="2743200" y="1354"/>
                </a:cubicBezTo>
                <a:cubicBezTo>
                  <a:pt x="2820924" y="-1694"/>
                  <a:pt x="2971800" y="1354"/>
                  <a:pt x="2971800" y="1354"/>
                </a:cubicBezTo>
                <a:lnTo>
                  <a:pt x="2971800" y="1354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93365" y="4590154"/>
            <a:ext cx="2794544" cy="4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78126" y="3817603"/>
            <a:ext cx="15239" cy="1011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511004" y="3830724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90</a:t>
            </a:r>
            <a:endParaRPr 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511004" y="3958673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70</a:t>
            </a:r>
            <a:endParaRPr lang="en-US" sz="9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511004" y="4086622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60</a:t>
            </a:r>
            <a:endParaRPr lang="en-US" sz="9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511004" y="4214570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50</a:t>
            </a:r>
            <a:endParaRPr lang="en-US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511004" y="4342519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40</a:t>
            </a:r>
            <a:endParaRPr 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511004" y="4470468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30</a:t>
            </a:r>
            <a:endParaRPr 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11004" y="4598416"/>
            <a:ext cx="322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20</a:t>
            </a:r>
            <a:endParaRPr lang="en-US" sz="9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953236" y="3805153"/>
            <a:ext cx="2583605" cy="999259"/>
            <a:chOff x="4167755" y="1238528"/>
            <a:chExt cx="3289245" cy="1685422"/>
          </a:xfrm>
        </p:grpSpPr>
        <p:sp>
          <p:nvSpPr>
            <p:cNvPr id="127" name="Rectangle 126"/>
            <p:cNvSpPr/>
            <p:nvPr/>
          </p:nvSpPr>
          <p:spPr>
            <a:xfrm>
              <a:off x="416775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8399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0022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1646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03269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24893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46516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68140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9763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11387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3010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54634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762575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978810" y="1238529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195045" y="1238528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11281" y="1238528"/>
              <a:ext cx="45719" cy="1685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Oval 110"/>
          <p:cNvSpPr/>
          <p:nvPr/>
        </p:nvSpPr>
        <p:spPr>
          <a:xfrm flipH="1">
            <a:off x="5290313" y="4126304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2" name="Oval 111"/>
          <p:cNvSpPr/>
          <p:nvPr/>
        </p:nvSpPr>
        <p:spPr>
          <a:xfrm flipH="1">
            <a:off x="3763987" y="4270572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 flipH="1">
            <a:off x="3934756" y="4223888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 flipH="1">
            <a:off x="4107146" y="4180405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 flipH="1">
            <a:off x="3419143" y="4335099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/>
          <p:cNvSpPr/>
          <p:nvPr/>
        </p:nvSpPr>
        <p:spPr>
          <a:xfrm flipH="1">
            <a:off x="3588728" y="4296792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 flipH="1">
            <a:off x="2878905" y="4460528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 flipH="1">
            <a:off x="3052694" y="4437845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 flipH="1">
            <a:off x="3236688" y="4395659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 flipH="1">
            <a:off x="4282856" y="4160881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 flipH="1">
            <a:off x="4961094" y="4130127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/>
          <p:cNvSpPr/>
          <p:nvPr/>
        </p:nvSpPr>
        <p:spPr>
          <a:xfrm flipH="1">
            <a:off x="5136091" y="4130127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4610401" y="4135234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4792111" y="4126536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 flipH="1">
            <a:off x="5455882" y="4118874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6" name="Oval 125"/>
          <p:cNvSpPr/>
          <p:nvPr/>
        </p:nvSpPr>
        <p:spPr>
          <a:xfrm flipH="1">
            <a:off x="4432634" y="4147176"/>
            <a:ext cx="132028" cy="97584"/>
          </a:xfrm>
          <a:prstGeom prst="ellipse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1314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18447</TotalTime>
  <Words>627</Words>
  <Application>Microsoft Macintosh PowerPoint</Application>
  <PresentationFormat>Widescreen</PresentationFormat>
  <Paragraphs>136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JubiAudio Design </dc:title>
  <dc:creator>steven wang</dc:creator>
  <cp:lastModifiedBy>steven wang</cp:lastModifiedBy>
  <cp:revision>489</cp:revision>
  <cp:lastPrinted>2017-03-16T19:39:00Z</cp:lastPrinted>
  <dcterms:created xsi:type="dcterms:W3CDTF">2016-08-11T22:33:19Z</dcterms:created>
  <dcterms:modified xsi:type="dcterms:W3CDTF">2017-05-17T13:29:07Z</dcterms:modified>
</cp:coreProperties>
</file>