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6f3cbb2f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6f3cbb2f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6f3cbb2f1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6f3cbb2f1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6f3cbb2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6f3cbb2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6f3cbb2f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6f3cbb2f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6eeadaf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6eeadaf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6eeadaf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6eeadaf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6f3cbb2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6f3cbb2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6eeadaf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6eeadaf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6eeadaf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6eeadaf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6eeadafb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6eeadaf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6f3cbb2f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6f3cbb2f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youtu.be/E352JJ8xv48?feature=shared"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en.wikipedia.org/wiki/Tabula_recta"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15000" y="647900"/>
            <a:ext cx="8520600" cy="167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400">
                <a:solidFill>
                  <a:schemeClr val="lt1"/>
                </a:solidFill>
                <a:latin typeface="Georgia"/>
                <a:ea typeface="Georgia"/>
                <a:cs typeface="Georgia"/>
                <a:sym typeface="Georgia"/>
              </a:rPr>
              <a:t>Vigenere Cipher</a:t>
            </a:r>
            <a:endParaRPr sz="5400">
              <a:solidFill>
                <a:schemeClr val="lt1"/>
              </a:solidFill>
              <a:latin typeface="Georgia"/>
              <a:ea typeface="Georgia"/>
              <a:cs typeface="Georgia"/>
              <a:sym typeface="Georgia"/>
            </a:endParaRPr>
          </a:p>
        </p:txBody>
      </p:sp>
      <p:sp>
        <p:nvSpPr>
          <p:cNvPr id="55" name="Google Shape;55;p13"/>
          <p:cNvSpPr txBox="1"/>
          <p:nvPr>
            <p:ph idx="1" type="subTitle"/>
          </p:nvPr>
        </p:nvSpPr>
        <p:spPr>
          <a:xfrm>
            <a:off x="271825" y="2630700"/>
            <a:ext cx="8520600" cy="2298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800">
                <a:solidFill>
                  <a:schemeClr val="lt1"/>
                </a:solidFill>
              </a:rPr>
              <a:t>MACUNO</a:t>
            </a:r>
            <a:endParaRPr sz="1800">
              <a:solidFill>
                <a:schemeClr val="lt1"/>
              </a:solidFill>
            </a:endParaRPr>
          </a:p>
          <a:p>
            <a:pPr indent="0" lvl="0" marL="0" rtl="0" algn="ctr">
              <a:spcBef>
                <a:spcPts val="0"/>
              </a:spcBef>
              <a:spcAft>
                <a:spcPts val="0"/>
              </a:spcAft>
              <a:buNone/>
            </a:pPr>
            <a:r>
              <a:rPr lang="en" sz="1800">
                <a:solidFill>
                  <a:schemeClr val="lt1"/>
                </a:solidFill>
              </a:rPr>
              <a:t>PATRIARCA</a:t>
            </a:r>
            <a:endParaRPr sz="1800">
              <a:solidFill>
                <a:schemeClr val="lt1"/>
              </a:solidFill>
            </a:endParaRPr>
          </a:p>
          <a:p>
            <a:pPr indent="0" lvl="0" marL="0" rtl="0" algn="ctr">
              <a:spcBef>
                <a:spcPts val="0"/>
              </a:spcBef>
              <a:spcAft>
                <a:spcPts val="0"/>
              </a:spcAft>
              <a:buNone/>
            </a:pPr>
            <a:r>
              <a:rPr lang="en" sz="1800">
                <a:solidFill>
                  <a:schemeClr val="lt1"/>
                </a:solidFill>
              </a:rPr>
              <a:t>SAYSON</a:t>
            </a:r>
            <a:endParaRPr sz="1800">
              <a:solidFill>
                <a:schemeClr val="lt1"/>
              </a:solidFill>
            </a:endParaRPr>
          </a:p>
          <a:p>
            <a:pPr indent="0" lvl="0" marL="0" rtl="0" algn="ctr">
              <a:spcBef>
                <a:spcPts val="0"/>
              </a:spcBef>
              <a:spcAft>
                <a:spcPts val="0"/>
              </a:spcAft>
              <a:buNone/>
            </a:pPr>
            <a:r>
              <a:rPr lang="en" sz="1800">
                <a:solidFill>
                  <a:schemeClr val="lt1"/>
                </a:solidFill>
              </a:rPr>
              <a:t>BALANDRA</a:t>
            </a:r>
            <a:br>
              <a:rPr lang="en" sz="1800">
                <a:solidFill>
                  <a:schemeClr val="lt1"/>
                </a:solidFill>
              </a:rPr>
            </a:br>
            <a:r>
              <a:rPr lang="en" sz="1800">
                <a:solidFill>
                  <a:schemeClr val="lt1"/>
                </a:solidFill>
              </a:rPr>
              <a:t>CADIENTE</a:t>
            </a:r>
            <a:endParaRPr sz="1800">
              <a:solidFill>
                <a:schemeClr val="lt1"/>
              </a:solidFill>
            </a:endParaRPr>
          </a:p>
          <a:p>
            <a:pPr indent="0" lvl="0" marL="0" rtl="0" algn="ctr">
              <a:spcBef>
                <a:spcPts val="0"/>
              </a:spcBef>
              <a:spcAft>
                <a:spcPts val="0"/>
              </a:spcAft>
              <a:buNone/>
            </a:pPr>
            <a:r>
              <a:rPr lang="en" sz="1800">
                <a:solidFill>
                  <a:schemeClr val="lt1"/>
                </a:solidFill>
              </a:rPr>
              <a:t>MARIANO</a:t>
            </a:r>
            <a:endParaRPr sz="1800">
              <a:solidFill>
                <a:schemeClr val="lt1"/>
              </a:solidFill>
            </a:endParaRPr>
          </a:p>
          <a:p>
            <a:pPr indent="0" lvl="0" marL="0" rtl="0" algn="ctr">
              <a:spcBef>
                <a:spcPts val="0"/>
              </a:spcBef>
              <a:spcAft>
                <a:spcPts val="0"/>
              </a:spcAft>
              <a:buNone/>
            </a:pPr>
            <a:r>
              <a:rPr lang="en" sz="1800">
                <a:solidFill>
                  <a:schemeClr val="lt1"/>
                </a:solidFill>
              </a:rPr>
              <a:t>MENDOZA</a:t>
            </a:r>
            <a:endParaRPr sz="1800">
              <a:solidFill>
                <a:schemeClr val="lt1"/>
              </a:solidFill>
            </a:endParaRPr>
          </a:p>
          <a:p>
            <a:pPr indent="0" lvl="0" marL="0" rtl="0" algn="ctr">
              <a:spcBef>
                <a:spcPts val="0"/>
              </a:spcBef>
              <a:spcAft>
                <a:spcPts val="0"/>
              </a:spcAft>
              <a:buNone/>
            </a:pPr>
            <a:r>
              <a:rPr lang="en" sz="1800">
                <a:solidFill>
                  <a:schemeClr val="lt1"/>
                </a:solidFill>
              </a:rPr>
              <a:t>DEPACAQUIBO</a:t>
            </a:r>
            <a:endParaRPr sz="1800">
              <a:solidFill>
                <a:schemeClr val="lt1"/>
              </a:solidFill>
            </a:endParaRPr>
          </a:p>
        </p:txBody>
      </p:sp>
      <p:sp>
        <p:nvSpPr>
          <p:cNvPr id="56" name="Google Shape;56;p13"/>
          <p:cNvSpPr txBox="1"/>
          <p:nvPr/>
        </p:nvSpPr>
        <p:spPr>
          <a:xfrm>
            <a:off x="1475275" y="1186175"/>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rotWithShape="1">
          <a:blip r:embed="rId3">
            <a:alphaModFix/>
          </a:blip>
          <a:srcRect b="0" l="0" r="0" t="-13999"/>
          <a:stretch/>
        </p:blipFill>
        <p:spPr>
          <a:xfrm>
            <a:off x="311700" y="1200150"/>
            <a:ext cx="8432951" cy="354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150">
                <a:solidFill>
                  <a:srgbClr val="1A1A1A"/>
                </a:solidFill>
                <a:highlight>
                  <a:srgbClr val="FFFFFF"/>
                </a:highlight>
                <a:latin typeface="Georgia"/>
                <a:ea typeface="Georgia"/>
                <a:cs typeface="Georgia"/>
                <a:sym typeface="Georgia"/>
              </a:rPr>
              <a:t>Vigenère Cipher </a:t>
            </a:r>
            <a:endParaRPr sz="3600"/>
          </a:p>
        </p:txBody>
      </p:sp>
      <p:sp>
        <p:nvSpPr>
          <p:cNvPr id="126" name="Google Shape;126;p23"/>
          <p:cNvSpPr txBox="1"/>
          <p:nvPr>
            <p:ph idx="1" type="body"/>
          </p:nvPr>
        </p:nvSpPr>
        <p:spPr>
          <a:xfrm>
            <a:off x="311700" y="1152475"/>
            <a:ext cx="8629500" cy="395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50">
                <a:solidFill>
                  <a:srgbClr val="1A1A1A"/>
                </a:solidFill>
                <a:highlight>
                  <a:srgbClr val="FFFFFF"/>
                </a:highlight>
                <a:latin typeface="Georgia"/>
                <a:ea typeface="Georgia"/>
                <a:cs typeface="Georgia"/>
                <a:sym typeface="Georgia"/>
              </a:rPr>
              <a:t>Vigenère cipher, type of</a:t>
            </a:r>
            <a:r>
              <a:rPr b="1" lang="en" sz="1350">
                <a:solidFill>
                  <a:srgbClr val="1A1A1A"/>
                </a:solidFill>
                <a:highlight>
                  <a:srgbClr val="FFFFFF"/>
                </a:highlight>
                <a:latin typeface="Georgia"/>
                <a:ea typeface="Georgia"/>
                <a:cs typeface="Georgia"/>
                <a:sym typeface="Georgia"/>
              </a:rPr>
              <a:t> substitution cipher </a:t>
            </a:r>
            <a:r>
              <a:rPr lang="en" sz="1350">
                <a:solidFill>
                  <a:srgbClr val="1A1A1A"/>
                </a:solidFill>
                <a:highlight>
                  <a:srgbClr val="FFFFFF"/>
                </a:highlight>
                <a:latin typeface="Georgia"/>
                <a:ea typeface="Georgia"/>
                <a:cs typeface="Georgia"/>
                <a:sym typeface="Georgia"/>
              </a:rPr>
              <a:t>used for</a:t>
            </a:r>
            <a:r>
              <a:rPr b="1" lang="en" sz="1350">
                <a:solidFill>
                  <a:srgbClr val="1A1A1A"/>
                </a:solidFill>
                <a:highlight>
                  <a:srgbClr val="FFFFFF"/>
                </a:highlight>
                <a:latin typeface="Georgia"/>
                <a:ea typeface="Georgia"/>
                <a:cs typeface="Georgia"/>
                <a:sym typeface="Georgia"/>
              </a:rPr>
              <a:t> data encryption </a:t>
            </a:r>
            <a:r>
              <a:rPr lang="en" sz="1350">
                <a:solidFill>
                  <a:srgbClr val="1A1A1A"/>
                </a:solidFill>
                <a:highlight>
                  <a:srgbClr val="FFFFFF"/>
                </a:highlight>
                <a:latin typeface="Georgia"/>
                <a:ea typeface="Georgia"/>
                <a:cs typeface="Georgia"/>
                <a:sym typeface="Georgia"/>
              </a:rPr>
              <a:t>in which the original plaintext structure is somewhat concealed in the ciphertext by using several different monoalphabetic </a:t>
            </a:r>
            <a:r>
              <a:rPr b="1" lang="en" sz="1350">
                <a:solidFill>
                  <a:srgbClr val="1A1A1A"/>
                </a:solidFill>
                <a:highlight>
                  <a:srgbClr val="FFFFFF"/>
                </a:highlight>
                <a:latin typeface="Georgia"/>
                <a:ea typeface="Georgia"/>
                <a:cs typeface="Georgia"/>
                <a:sym typeface="Georgia"/>
              </a:rPr>
              <a:t>substitution </a:t>
            </a:r>
            <a:r>
              <a:rPr lang="en" sz="1350">
                <a:solidFill>
                  <a:srgbClr val="1A1A1A"/>
                </a:solidFill>
                <a:highlight>
                  <a:srgbClr val="FFFFFF"/>
                </a:highlight>
                <a:latin typeface="Georgia"/>
                <a:ea typeface="Georgia"/>
                <a:cs typeface="Georgia"/>
                <a:sym typeface="Georgia"/>
              </a:rPr>
              <a:t>ciphers rather than just one; the code key specifies which particular substitution is to be employed for encrypting each plaintext symbol. Such resulting ciphers, known generically as polyalphabetics, have a long history of usage. The systems differ mainly in the way in which the key is used to choose among the collection of monoalphabetic substitution rules.</a:t>
            </a:r>
            <a:br>
              <a:rPr b="1" lang="en" sz="1350">
                <a:solidFill>
                  <a:srgbClr val="1A1A1A"/>
                </a:solidFill>
                <a:highlight>
                  <a:srgbClr val="FFFFFF"/>
                </a:highlight>
                <a:latin typeface="Georgia"/>
                <a:ea typeface="Georgia"/>
                <a:cs typeface="Georgia"/>
                <a:sym typeface="Georgia"/>
              </a:rPr>
            </a:br>
            <a:br>
              <a:rPr b="1" lang="en" sz="1350">
                <a:solidFill>
                  <a:srgbClr val="1A1A1A"/>
                </a:solidFill>
                <a:highlight>
                  <a:srgbClr val="FFFFFF"/>
                </a:highlight>
                <a:latin typeface="Georgia"/>
                <a:ea typeface="Georgia"/>
                <a:cs typeface="Georgia"/>
                <a:sym typeface="Georgia"/>
              </a:rPr>
            </a:br>
            <a:endParaRPr b="1"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1A1A1A"/>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rgbClr val="1A1A1A"/>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350">
                <a:solidFill>
                  <a:srgbClr val="1A1A1A"/>
                </a:solidFill>
                <a:highlight>
                  <a:srgbClr val="FFFFFF"/>
                </a:highlight>
                <a:latin typeface="Georgia"/>
                <a:ea typeface="Georgia"/>
                <a:cs typeface="Georgia"/>
                <a:sym typeface="Georgia"/>
              </a:rPr>
              <a:t> </a:t>
            </a:r>
            <a:endParaRPr/>
          </a:p>
        </p:txBody>
      </p:sp>
      <p:sp>
        <p:nvSpPr>
          <p:cNvPr id="127" name="Google Shape;127;p23"/>
          <p:cNvSpPr txBox="1"/>
          <p:nvPr/>
        </p:nvSpPr>
        <p:spPr>
          <a:xfrm>
            <a:off x="5512325" y="3189775"/>
            <a:ext cx="364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28" name="Google Shape;128;p23"/>
          <p:cNvSpPr txBox="1"/>
          <p:nvPr/>
        </p:nvSpPr>
        <p:spPr>
          <a:xfrm>
            <a:off x="4724850" y="2701350"/>
            <a:ext cx="4346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Plain Text: MAKE IT HAPPEN</a:t>
            </a:r>
            <a:endParaRPr sz="1800">
              <a:solidFill>
                <a:schemeClr val="dk1"/>
              </a:solidFill>
            </a:endParaRPr>
          </a:p>
          <a:p>
            <a:pPr indent="0" lvl="0" marL="0" rtl="0" algn="l">
              <a:spcBef>
                <a:spcPts val="0"/>
              </a:spcBef>
              <a:spcAft>
                <a:spcPts val="0"/>
              </a:spcAft>
              <a:buNone/>
            </a:pPr>
            <a:br>
              <a:rPr lang="en" sz="1800">
                <a:solidFill>
                  <a:schemeClr val="dk1"/>
                </a:solidFill>
              </a:rPr>
            </a:br>
            <a:r>
              <a:rPr lang="en" sz="1800">
                <a:solidFill>
                  <a:schemeClr val="dk1"/>
                </a:solidFill>
              </a:rPr>
              <a:t>Key Word: MATH </a:t>
            </a:r>
            <a:endParaRPr sz="1800">
              <a:solidFill>
                <a:schemeClr val="dk1"/>
              </a:solidFill>
            </a:endParaRPr>
          </a:p>
          <a:p>
            <a:pPr indent="0" lvl="0" marL="0" rtl="0" algn="l">
              <a:spcBef>
                <a:spcPts val="0"/>
              </a:spcBef>
              <a:spcAft>
                <a:spcPts val="0"/>
              </a:spcAft>
              <a:buNone/>
            </a:pPr>
            <a:br>
              <a:rPr lang="en" sz="1800">
                <a:solidFill>
                  <a:schemeClr val="dk1"/>
                </a:solidFill>
              </a:rPr>
            </a:br>
            <a:r>
              <a:rPr lang="en" sz="1800">
                <a:solidFill>
                  <a:schemeClr val="dk1"/>
                </a:solidFill>
              </a:rPr>
              <a:t>Cypher Text: YADL UT AHBPX</a:t>
            </a:r>
            <a:br>
              <a:rPr lang="en" sz="1800">
                <a:solidFill>
                  <a:schemeClr val="dk1"/>
                </a:solidFill>
              </a:rPr>
            </a:br>
            <a:endParaRPr sz="1800">
              <a:solidFill>
                <a:schemeClr val="dk1"/>
              </a:solidFill>
            </a:endParaRPr>
          </a:p>
        </p:txBody>
      </p:sp>
      <p:sp>
        <p:nvSpPr>
          <p:cNvPr id="129" name="Google Shape;129;p23"/>
          <p:cNvSpPr txBox="1"/>
          <p:nvPr/>
        </p:nvSpPr>
        <p:spPr>
          <a:xfrm>
            <a:off x="6309725" y="3512150"/>
            <a:ext cx="285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30" name="Google Shape;130;p23"/>
          <p:cNvPicPr preferRelativeResize="0"/>
          <p:nvPr/>
        </p:nvPicPr>
        <p:blipFill>
          <a:blip r:embed="rId3">
            <a:alphaModFix/>
          </a:blip>
          <a:stretch>
            <a:fillRect/>
          </a:stretch>
        </p:blipFill>
        <p:spPr>
          <a:xfrm>
            <a:off x="1026700" y="2571749"/>
            <a:ext cx="3588474" cy="198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Process Reference</a:t>
            </a:r>
            <a:endParaRPr/>
          </a:p>
        </p:txBody>
      </p:sp>
      <p:sp>
        <p:nvSpPr>
          <p:cNvPr id="136" name="Google Shape;136;p24"/>
          <p:cNvSpPr txBox="1"/>
          <p:nvPr>
            <p:ph idx="1" type="body"/>
          </p:nvPr>
        </p:nvSpPr>
        <p:spPr>
          <a:xfrm>
            <a:off x="48115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https://youtu.be/E352JJ8xv48?feature=shared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7" name="Google Shape;137;p24"/>
          <p:cNvPicPr preferRelativeResize="0"/>
          <p:nvPr/>
        </p:nvPicPr>
        <p:blipFill>
          <a:blip r:embed="rId4">
            <a:alphaModFix/>
          </a:blip>
          <a:stretch>
            <a:fillRect/>
          </a:stretch>
        </p:blipFill>
        <p:spPr>
          <a:xfrm>
            <a:off x="986825" y="1532600"/>
            <a:ext cx="6628750" cy="330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76200" y="641500"/>
            <a:ext cx="27114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Background</a:t>
            </a:r>
            <a:r>
              <a:rPr lang="en" sz="2500"/>
              <a:t> </a:t>
            </a:r>
            <a:endParaRPr sz="2500"/>
          </a:p>
        </p:txBody>
      </p:sp>
      <p:sp>
        <p:nvSpPr>
          <p:cNvPr id="62" name="Google Shape;62;p14"/>
          <p:cNvSpPr txBox="1"/>
          <p:nvPr/>
        </p:nvSpPr>
        <p:spPr>
          <a:xfrm>
            <a:off x="1854050" y="1764325"/>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63" name="Google Shape;63;p14"/>
          <p:cNvSpPr txBox="1"/>
          <p:nvPr/>
        </p:nvSpPr>
        <p:spPr>
          <a:xfrm>
            <a:off x="1525075" y="1103200"/>
            <a:ext cx="5492400" cy="392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a:solidFill>
                  <a:schemeClr val="dk1"/>
                </a:solidFill>
              </a:rPr>
              <a:t>Blaise de Vigenère (1523–1596) was a French diplomat and spy who significantly advanced the field of cryptography. He is renowned for popularizing the </a:t>
            </a:r>
            <a:r>
              <a:rPr b="1" lang="en">
                <a:solidFill>
                  <a:schemeClr val="dk1"/>
                </a:solidFill>
              </a:rPr>
              <a:t>Vigenère cipher</a:t>
            </a:r>
            <a:r>
              <a:rPr lang="en">
                <a:solidFill>
                  <a:schemeClr val="dk1"/>
                </a:solidFill>
              </a:rPr>
              <a:t>, a sophisticated encryption method introduced in the late 16th century. This cipher encrypts text using a series of Caesar ciphers based on a keyword, providing enhanced security over simpler substitution ciphers through its use of a repeating key.</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a:solidFill>
                  <a:schemeClr val="dk1"/>
                </a:solidFill>
              </a:rPr>
              <a:t>Although similar ciphers existed before Vigenère's time, his detailed explanation in his 1586 treatise, "Traité des Chiffres," helped solidify the cipher's place in cryptographic history. Vigenère's work not only improved the security of communication during his era but also influenced the development of future cryptographic techniques.</a:t>
            </a:r>
            <a:endParaRPr>
              <a:solidFill>
                <a:schemeClr val="dk1"/>
              </a:solidFill>
            </a:endParaRPr>
          </a:p>
          <a:p>
            <a:pPr indent="0" lvl="0" marL="0" rtl="0" algn="just">
              <a:spcBef>
                <a:spcPts val="120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Vigenere Cipher</a:t>
            </a:r>
            <a:endParaRPr/>
          </a:p>
        </p:txBody>
      </p:sp>
      <p:sp>
        <p:nvSpPr>
          <p:cNvPr id="69" name="Google Shape;69;p15"/>
          <p:cNvSpPr txBox="1"/>
          <p:nvPr/>
        </p:nvSpPr>
        <p:spPr>
          <a:xfrm>
            <a:off x="338400" y="1218200"/>
            <a:ext cx="8520600" cy="37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61616"/>
                </a:solidFill>
                <a:highlight>
                  <a:srgbClr val="FFFFFF"/>
                </a:highlight>
              </a:rPr>
              <a:t>Vigenère ciphertext is a combination of a Caesar shift combined with a keyword.</a:t>
            </a:r>
            <a:endParaRPr sz="2000">
              <a:solidFill>
                <a:srgbClr val="161616"/>
              </a:solidFill>
              <a:highlight>
                <a:srgbClr val="FFFFFF"/>
              </a:highlight>
            </a:endParaRPr>
          </a:p>
          <a:p>
            <a:pPr indent="0" lvl="0" marL="0" rtl="0" algn="l">
              <a:spcBef>
                <a:spcPts val="0"/>
              </a:spcBef>
              <a:spcAft>
                <a:spcPts val="0"/>
              </a:spcAft>
              <a:buNone/>
            </a:pPr>
            <a:r>
              <a:t/>
            </a:r>
            <a:endParaRPr sz="2000">
              <a:solidFill>
                <a:srgbClr val="161616"/>
              </a:solidFill>
              <a:highlight>
                <a:srgbClr val="FFFFFF"/>
              </a:highlight>
            </a:endParaRPr>
          </a:p>
          <a:p>
            <a:pPr indent="0" lvl="0" marL="0" rtl="0" algn="l">
              <a:spcBef>
                <a:spcPts val="0"/>
              </a:spcBef>
              <a:spcAft>
                <a:spcPts val="0"/>
              </a:spcAft>
              <a:buNone/>
            </a:pPr>
            <a:r>
              <a:rPr lang="en" sz="2000">
                <a:solidFill>
                  <a:srgbClr val="161616"/>
                </a:solidFill>
                <a:highlight>
                  <a:srgbClr val="FFFFFF"/>
                </a:highlight>
              </a:rPr>
              <a:t>The Vigenère cipher uses a keyword to encode a message. Each letter of the keyword determines how many positions the corresponding letter of the plaintext is shifted in the alphabet.</a:t>
            </a:r>
            <a:endParaRPr sz="2000">
              <a:solidFill>
                <a:srgbClr val="161616"/>
              </a:solidFill>
              <a:highlight>
                <a:srgbClr val="FFFFFF"/>
              </a:highlight>
            </a:endParaRPr>
          </a:p>
          <a:p>
            <a:pPr indent="0" lvl="0" marL="0" rtl="0" algn="l">
              <a:spcBef>
                <a:spcPts val="0"/>
              </a:spcBef>
              <a:spcAft>
                <a:spcPts val="0"/>
              </a:spcAft>
              <a:buNone/>
            </a:pPr>
            <a:r>
              <a:t/>
            </a:r>
            <a:endParaRPr sz="2000">
              <a:solidFill>
                <a:srgbClr val="161616"/>
              </a:solidFill>
              <a:highlight>
                <a:srgbClr val="FFFFFF"/>
              </a:highlight>
            </a:endParaRPr>
          </a:p>
          <a:p>
            <a:pPr indent="0" lvl="0" marL="0" rtl="0" algn="l">
              <a:spcBef>
                <a:spcPts val="0"/>
              </a:spcBef>
              <a:spcAft>
                <a:spcPts val="0"/>
              </a:spcAft>
              <a:buNone/>
            </a:pPr>
            <a:r>
              <a:rPr lang="en" sz="2000">
                <a:solidFill>
                  <a:srgbClr val="161616"/>
                </a:solidFill>
                <a:highlight>
                  <a:srgbClr val="FFFFFF"/>
                </a:highlight>
              </a:rPr>
              <a:t>To perform the encryption and decryption, a Vigenère square or tableau is used. This is a grid where each row is a Caesar cipher shift of the alphabet. The row you use is determined by the letter of the keyword.</a:t>
            </a:r>
            <a:endParaRPr sz="2000">
              <a:solidFill>
                <a:srgbClr val="16161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69700" y="345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50">
                <a:solidFill>
                  <a:srgbClr val="202122"/>
                </a:solidFill>
              </a:rPr>
              <a:t>Vigenère square or Vigenère table</a:t>
            </a:r>
            <a:endParaRPr sz="3900"/>
          </a:p>
        </p:txBody>
      </p:sp>
      <p:sp>
        <p:nvSpPr>
          <p:cNvPr id="75" name="Google Shape;75;p16"/>
          <p:cNvSpPr txBox="1"/>
          <p:nvPr/>
        </p:nvSpPr>
        <p:spPr>
          <a:xfrm>
            <a:off x="311700" y="803525"/>
            <a:ext cx="8520600" cy="38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202122"/>
                </a:solidFill>
              </a:rPr>
              <a:t>Also known as the </a:t>
            </a:r>
            <a:r>
              <a:rPr i="1" lang="en" sz="1250">
                <a:solidFill>
                  <a:schemeClr val="hlink"/>
                </a:solidFill>
                <a:uFill>
                  <a:noFill/>
                </a:uFill>
                <a:hlinkClick r:id="rId3"/>
              </a:rPr>
              <a:t>tabula recta</a:t>
            </a:r>
            <a:r>
              <a:rPr lang="en" sz="1250">
                <a:solidFill>
                  <a:srgbClr val="202122"/>
                </a:solidFill>
              </a:rPr>
              <a:t>, can be used for encryption and decryption. Tabula recta uses a letter square with the 26 letters of the alphabet followed by 26 rows of additional letters.</a:t>
            </a:r>
            <a:endParaRPr sz="1250">
              <a:solidFill>
                <a:srgbClr val="202122"/>
              </a:solidFill>
            </a:endParaRPr>
          </a:p>
          <a:p>
            <a:pPr indent="0" lvl="0" marL="0" rtl="0" algn="l">
              <a:spcBef>
                <a:spcPts val="0"/>
              </a:spcBef>
              <a:spcAft>
                <a:spcPts val="0"/>
              </a:spcAft>
              <a:buNone/>
            </a:pPr>
            <a:r>
              <a:t/>
            </a:r>
            <a:endParaRPr sz="1250">
              <a:solidFill>
                <a:srgbClr val="202122"/>
              </a:solidFill>
            </a:endParaRPr>
          </a:p>
          <a:p>
            <a:pPr indent="0" lvl="0" marL="0" rtl="0" algn="l">
              <a:spcBef>
                <a:spcPts val="0"/>
              </a:spcBef>
              <a:spcAft>
                <a:spcPts val="0"/>
              </a:spcAft>
              <a:buNone/>
            </a:pPr>
            <a:r>
              <a:t/>
            </a:r>
            <a:endParaRPr sz="1250">
              <a:solidFill>
                <a:srgbClr val="202122"/>
              </a:solidFill>
            </a:endParaRPr>
          </a:p>
        </p:txBody>
      </p:sp>
      <p:pic>
        <p:nvPicPr>
          <p:cNvPr id="76" name="Google Shape;76;p16"/>
          <p:cNvPicPr preferRelativeResize="0"/>
          <p:nvPr/>
        </p:nvPicPr>
        <p:blipFill>
          <a:blip r:embed="rId4">
            <a:alphaModFix/>
          </a:blip>
          <a:stretch>
            <a:fillRect/>
          </a:stretch>
        </p:blipFill>
        <p:spPr>
          <a:xfrm>
            <a:off x="2770375" y="1325625"/>
            <a:ext cx="3741200" cy="374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solidFill>
                  <a:schemeClr val="dk1"/>
                </a:solidFill>
              </a:rPr>
              <a:t>Keyword Selection: Choose a keyword that will be used to encrypt the message. This keyword should be repeated as many times as necessary to match the length of the plaintext.</a:t>
            </a:r>
            <a:endParaRPr b="1"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Encryption Process:</a:t>
            </a:r>
            <a:endParaRPr b="1" sz="14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Align the keyword with the plaintext.</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For each letter in the plaintext, shift it according to the corresponding letter in the keyword. For example, if the keyword letter is 'B' (which is the second letter of the alphabet), shift the plaintext letter by 1 position (since 'A' is 0, 'B' is 1, etc.).</a:t>
            </a:r>
            <a:endParaRPr b="1" sz="1200">
              <a:solidFill>
                <a:schemeClr val="dk1"/>
              </a:solidFill>
            </a:endParaRPr>
          </a:p>
          <a:p>
            <a:pPr indent="0" lvl="0" marL="0" rtl="0" algn="l">
              <a:spcBef>
                <a:spcPts val="1200"/>
              </a:spcBef>
              <a:spcAft>
                <a:spcPts val="0"/>
              </a:spcAft>
              <a:buNone/>
            </a:pPr>
            <a:r>
              <a:rPr b="1" lang="en" sz="1200">
                <a:solidFill>
                  <a:schemeClr val="dk1"/>
                </a:solidFill>
              </a:rPr>
              <a:t>Decryption Process: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Align the keyword with the ciphertext.</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For each letter in the ciphertext, shift it back according to the corresponding letter in the keyword to retrieve the original plaintext.</a:t>
            </a:r>
            <a:endParaRPr b="1" sz="1200">
              <a:solidFill>
                <a:schemeClr val="dk1"/>
              </a:solidFill>
            </a:endParaRPr>
          </a:p>
          <a:p>
            <a:pPr indent="0" lvl="0" marL="0" rtl="0" algn="l">
              <a:spcBef>
                <a:spcPts val="1200"/>
              </a:spcBef>
              <a:spcAft>
                <a:spcPts val="1200"/>
              </a:spcAft>
              <a:buNone/>
            </a:pPr>
            <a:r>
              <a:t/>
            </a:r>
            <a:endParaRPr b="1" sz="1100">
              <a:solidFill>
                <a:schemeClr val="dk1"/>
              </a:solidFill>
            </a:endParaRPr>
          </a:p>
        </p:txBody>
      </p:sp>
      <p:sp>
        <p:nvSpPr>
          <p:cNvPr id="82" name="Google Shape;82;p17"/>
          <p:cNvSpPr txBox="1"/>
          <p:nvPr/>
        </p:nvSpPr>
        <p:spPr>
          <a:xfrm>
            <a:off x="311700" y="413575"/>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How it works</a:t>
            </a:r>
            <a:r>
              <a:rPr lang="en"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Here's an example:</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Keyword:</a:t>
            </a:r>
            <a:r>
              <a:rPr lang="en" sz="1200">
                <a:solidFill>
                  <a:schemeClr val="dk1"/>
                </a:solidFill>
              </a:rPr>
              <a:t> KEY </a:t>
            </a:r>
            <a:r>
              <a:rPr b="1" lang="en" sz="1200">
                <a:solidFill>
                  <a:schemeClr val="dk1"/>
                </a:solidFill>
              </a:rPr>
              <a:t>Message:</a:t>
            </a:r>
            <a:r>
              <a:rPr lang="en" sz="1200">
                <a:solidFill>
                  <a:schemeClr val="dk1"/>
                </a:solidFill>
              </a:rPr>
              <a:t> ATTACKATDAWN </a:t>
            </a:r>
            <a:r>
              <a:rPr b="1" lang="en" sz="1200">
                <a:solidFill>
                  <a:schemeClr val="dk1"/>
                </a:solidFill>
              </a:rPr>
              <a:t>Encrypted message:</a:t>
            </a:r>
            <a:r>
              <a:rPr lang="en" sz="1200">
                <a:solidFill>
                  <a:schemeClr val="dk1"/>
                </a:solidFill>
              </a:rPr>
              <a:t> KXRKGIKXBKAL</a:t>
            </a:r>
            <a:endParaRPr sz="1200">
              <a:solidFill>
                <a:schemeClr val="dk1"/>
              </a:solidFill>
            </a:endParaRPr>
          </a:p>
          <a:p>
            <a:pPr indent="0" lvl="0" marL="0" rtl="0" algn="l">
              <a:spcBef>
                <a:spcPts val="1200"/>
              </a:spcBef>
              <a:spcAft>
                <a:spcPts val="1200"/>
              </a:spcAft>
              <a:buNone/>
            </a:pPr>
            <a:r>
              <a:rPr lang="en" sz="1200">
                <a:solidFill>
                  <a:schemeClr val="dk1"/>
                </a:solidFill>
              </a:rPr>
              <a:t>Here's how the encryption works:</a:t>
            </a:r>
            <a:endParaRPr sz="1900"/>
          </a:p>
        </p:txBody>
      </p:sp>
      <p:pic>
        <p:nvPicPr>
          <p:cNvPr id="89" name="Google Shape;89;p18"/>
          <p:cNvPicPr preferRelativeResize="0"/>
          <p:nvPr/>
        </p:nvPicPr>
        <p:blipFill rotWithShape="1">
          <a:blip r:embed="rId3">
            <a:alphaModFix/>
          </a:blip>
          <a:srcRect b="68218" l="0" r="2496" t="17635"/>
          <a:stretch/>
        </p:blipFill>
        <p:spPr>
          <a:xfrm>
            <a:off x="381788" y="2466350"/>
            <a:ext cx="8380425" cy="1087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Method</a:t>
            </a:r>
            <a:endParaRPr/>
          </a:p>
        </p:txBody>
      </p:sp>
      <p:sp>
        <p:nvSpPr>
          <p:cNvPr id="95" name="Google Shape;95;p19"/>
          <p:cNvSpPr txBox="1"/>
          <p:nvPr>
            <p:ph idx="1" type="body"/>
          </p:nvPr>
        </p:nvSpPr>
        <p:spPr>
          <a:xfrm>
            <a:off x="311700" y="1152475"/>
            <a:ext cx="4396800" cy="3416400"/>
          </a:xfrm>
          <a:prstGeom prst="rect">
            <a:avLst/>
          </a:prstGeom>
        </p:spPr>
        <p:txBody>
          <a:bodyPr anchorCtr="0" anchor="t" bIns="91425" lIns="91425" spcFirstLastPara="1" rIns="91425" wrap="square" tIns="91425">
            <a:normAutofit fontScale="92500" lnSpcReduction="20000"/>
          </a:bodyPr>
          <a:lstStyle/>
          <a:p>
            <a:pPr indent="0" lvl="0" marL="38100" marR="38100" rtl="0" algn="l">
              <a:lnSpc>
                <a:spcPct val="160000"/>
              </a:lnSpc>
              <a:spcBef>
                <a:spcPts val="0"/>
              </a:spcBef>
              <a:spcAft>
                <a:spcPts val="0"/>
              </a:spcAft>
              <a:buNone/>
            </a:pPr>
            <a:r>
              <a:rPr lang="en">
                <a:solidFill>
                  <a:srgbClr val="333333"/>
                </a:solidFill>
              </a:rPr>
              <a:t>Plaintext: </a:t>
            </a:r>
            <a:r>
              <a:rPr b="1" lang="en">
                <a:solidFill>
                  <a:srgbClr val="333333"/>
                </a:solidFill>
                <a:latin typeface="Courier New"/>
                <a:ea typeface="Courier New"/>
                <a:cs typeface="Courier New"/>
                <a:sym typeface="Courier New"/>
              </a:rPr>
              <a:t>THE SUN AND THE MAN </a:t>
            </a:r>
            <a:br>
              <a:rPr b="1" lang="en">
                <a:solidFill>
                  <a:srgbClr val="333333"/>
                </a:solidFill>
                <a:latin typeface="Courier New"/>
                <a:ea typeface="Courier New"/>
                <a:cs typeface="Courier New"/>
                <a:sym typeface="Courier New"/>
              </a:rPr>
            </a:br>
            <a:r>
              <a:rPr b="1" lang="en">
                <a:solidFill>
                  <a:srgbClr val="333333"/>
                </a:solidFill>
                <a:latin typeface="Courier New"/>
                <a:ea typeface="Courier New"/>
                <a:cs typeface="Courier New"/>
                <a:sym typeface="Courier New"/>
              </a:rPr>
              <a:t>IN THE MOON</a:t>
            </a:r>
            <a:br>
              <a:rPr b="1" lang="en">
                <a:solidFill>
                  <a:srgbClr val="333333"/>
                </a:solidFill>
                <a:latin typeface="Courier New"/>
                <a:ea typeface="Courier New"/>
                <a:cs typeface="Courier New"/>
                <a:sym typeface="Courier New"/>
              </a:rPr>
            </a:br>
            <a:r>
              <a:rPr lang="en">
                <a:solidFill>
                  <a:srgbClr val="333333"/>
                </a:solidFill>
              </a:rPr>
              <a:t>KEY:</a:t>
            </a:r>
            <a:r>
              <a:rPr b="1" lang="en">
                <a:solidFill>
                  <a:srgbClr val="333333"/>
                </a:solidFill>
                <a:latin typeface="Courier New"/>
                <a:ea typeface="Courier New"/>
                <a:cs typeface="Courier New"/>
                <a:sym typeface="Courier New"/>
              </a:rPr>
              <a:t> KING</a:t>
            </a:r>
            <a:endParaRPr b="1">
              <a:solidFill>
                <a:srgbClr val="333333"/>
              </a:solidFill>
              <a:latin typeface="Courier New"/>
              <a:ea typeface="Courier New"/>
              <a:cs typeface="Courier New"/>
              <a:sym typeface="Courier New"/>
            </a:endParaRPr>
          </a:p>
          <a:p>
            <a:pPr indent="0" lvl="0" marL="38100" marR="38100" rtl="0" algn="l">
              <a:lnSpc>
                <a:spcPct val="115000"/>
              </a:lnSpc>
              <a:spcBef>
                <a:spcPts val="800"/>
              </a:spcBef>
              <a:spcAft>
                <a:spcPts val="0"/>
              </a:spcAft>
              <a:buNone/>
            </a:pPr>
            <a:r>
              <a:rPr b="1" lang="en">
                <a:solidFill>
                  <a:srgbClr val="333333"/>
                </a:solidFill>
                <a:latin typeface="Courier New"/>
                <a:ea typeface="Courier New"/>
                <a:cs typeface="Courier New"/>
                <a:sym typeface="Courier New"/>
              </a:rPr>
              <a:t>THE SUN AND THE MAN IN THE MOON</a:t>
            </a:r>
            <a:br>
              <a:rPr b="1" lang="en">
                <a:solidFill>
                  <a:srgbClr val="333333"/>
                </a:solidFill>
                <a:latin typeface="Courier New"/>
                <a:ea typeface="Courier New"/>
                <a:cs typeface="Courier New"/>
                <a:sym typeface="Courier New"/>
              </a:rPr>
            </a:br>
            <a:r>
              <a:rPr b="1" lang="en">
                <a:solidFill>
                  <a:srgbClr val="333333"/>
                </a:solidFill>
                <a:latin typeface="Courier New"/>
                <a:ea typeface="Courier New"/>
                <a:cs typeface="Courier New"/>
                <a:sym typeface="Courier New"/>
              </a:rPr>
              <a:t>KIN GKI NGK ING KIN GK ING KING</a:t>
            </a:r>
            <a:endParaRPr b="1">
              <a:solidFill>
                <a:srgbClr val="333333"/>
              </a:solidFill>
              <a:latin typeface="Courier New"/>
              <a:ea typeface="Courier New"/>
              <a:cs typeface="Courier New"/>
              <a:sym typeface="Courier New"/>
            </a:endParaRPr>
          </a:p>
          <a:p>
            <a:pPr indent="0" lvl="0" marL="38100" marR="38100" rtl="0" algn="l">
              <a:lnSpc>
                <a:spcPct val="115000"/>
              </a:lnSpc>
              <a:spcBef>
                <a:spcPts val="800"/>
              </a:spcBef>
              <a:spcAft>
                <a:spcPts val="0"/>
              </a:spcAft>
              <a:buNone/>
            </a:pPr>
            <a:r>
              <a:t/>
            </a:r>
            <a:endParaRPr b="1">
              <a:solidFill>
                <a:srgbClr val="333333"/>
              </a:solidFill>
              <a:latin typeface="Courier New"/>
              <a:ea typeface="Courier New"/>
              <a:cs typeface="Courier New"/>
              <a:sym typeface="Courier New"/>
            </a:endParaRPr>
          </a:p>
          <a:p>
            <a:pPr indent="0" lvl="0" marL="38100" marR="38100" rtl="0" algn="l">
              <a:lnSpc>
                <a:spcPct val="115000"/>
              </a:lnSpc>
              <a:spcBef>
                <a:spcPts val="800"/>
              </a:spcBef>
              <a:spcAft>
                <a:spcPts val="0"/>
              </a:spcAft>
              <a:buNone/>
            </a:pPr>
            <a:r>
              <a:t/>
            </a:r>
            <a:endParaRPr b="1">
              <a:solidFill>
                <a:srgbClr val="333333"/>
              </a:solidFill>
              <a:latin typeface="Courier New"/>
              <a:ea typeface="Courier New"/>
              <a:cs typeface="Courier New"/>
              <a:sym typeface="Courier New"/>
            </a:endParaRPr>
          </a:p>
          <a:p>
            <a:pPr indent="0" lvl="0" marL="38100" marR="38100" rtl="0" algn="l">
              <a:lnSpc>
                <a:spcPct val="160000"/>
              </a:lnSpc>
              <a:spcBef>
                <a:spcPts val="800"/>
              </a:spcBef>
              <a:spcAft>
                <a:spcPts val="0"/>
              </a:spcAft>
              <a:buNone/>
            </a:pPr>
            <a:r>
              <a:t/>
            </a:r>
            <a:endParaRPr>
              <a:solidFill>
                <a:srgbClr val="333333"/>
              </a:solidFill>
            </a:endParaRPr>
          </a:p>
          <a:p>
            <a:pPr indent="0" lvl="0" marL="38100" marR="38100" rtl="0" algn="l">
              <a:lnSpc>
                <a:spcPct val="160000"/>
              </a:lnSpc>
              <a:spcBef>
                <a:spcPts val="800"/>
              </a:spcBef>
              <a:spcAft>
                <a:spcPts val="800"/>
              </a:spcAft>
              <a:buNone/>
            </a:pPr>
            <a:r>
              <a:t/>
            </a:r>
            <a:endParaRPr>
              <a:solidFill>
                <a:srgbClr val="333333"/>
              </a:solidFill>
            </a:endParaRPr>
          </a:p>
        </p:txBody>
      </p:sp>
      <p:pic>
        <p:nvPicPr>
          <p:cNvPr id="96" name="Google Shape;96;p19"/>
          <p:cNvPicPr preferRelativeResize="0"/>
          <p:nvPr/>
        </p:nvPicPr>
        <p:blipFill>
          <a:blip r:embed="rId3">
            <a:alphaModFix/>
          </a:blip>
          <a:stretch>
            <a:fillRect/>
          </a:stretch>
        </p:blipFill>
        <p:spPr>
          <a:xfrm>
            <a:off x="5014425" y="884063"/>
            <a:ext cx="3817874" cy="3817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4396800" cy="3416400"/>
          </a:xfrm>
          <a:prstGeom prst="rect">
            <a:avLst/>
          </a:prstGeom>
        </p:spPr>
        <p:txBody>
          <a:bodyPr anchorCtr="0" anchor="t" bIns="91425" lIns="91425" spcFirstLastPara="1" rIns="91425" wrap="square" tIns="91425">
            <a:noAutofit/>
          </a:bodyPr>
          <a:lstStyle/>
          <a:p>
            <a:pPr indent="0" lvl="0" marL="38100" marR="38100" rtl="0" algn="l">
              <a:lnSpc>
                <a:spcPct val="160000"/>
              </a:lnSpc>
              <a:spcBef>
                <a:spcPts val="0"/>
              </a:spcBef>
              <a:spcAft>
                <a:spcPts val="0"/>
              </a:spcAft>
              <a:buNone/>
            </a:pPr>
            <a:r>
              <a:rPr lang="en" sz="1300">
                <a:solidFill>
                  <a:srgbClr val="333333"/>
                </a:solidFill>
              </a:rPr>
              <a:t>Plaintext: </a:t>
            </a:r>
            <a:r>
              <a:rPr b="1" lang="en" sz="1300">
                <a:solidFill>
                  <a:srgbClr val="333333"/>
                </a:solidFill>
                <a:latin typeface="Courier New"/>
                <a:ea typeface="Courier New"/>
                <a:cs typeface="Courier New"/>
                <a:sym typeface="Courier New"/>
              </a:rPr>
              <a:t>THE SUN AND THE MAN </a:t>
            </a:r>
            <a:br>
              <a:rPr b="1" lang="en" sz="1300">
                <a:solidFill>
                  <a:srgbClr val="333333"/>
                </a:solidFill>
                <a:latin typeface="Courier New"/>
                <a:ea typeface="Courier New"/>
                <a:cs typeface="Courier New"/>
                <a:sym typeface="Courier New"/>
              </a:rPr>
            </a:br>
            <a:r>
              <a:rPr b="1" lang="en" sz="1300">
                <a:solidFill>
                  <a:srgbClr val="333333"/>
                </a:solidFill>
                <a:latin typeface="Courier New"/>
                <a:ea typeface="Courier New"/>
                <a:cs typeface="Courier New"/>
                <a:sym typeface="Courier New"/>
              </a:rPr>
              <a:t>IN THE MOON</a:t>
            </a:r>
            <a:br>
              <a:rPr b="1" lang="en" sz="1300">
                <a:solidFill>
                  <a:srgbClr val="333333"/>
                </a:solidFill>
                <a:latin typeface="Courier New"/>
                <a:ea typeface="Courier New"/>
                <a:cs typeface="Courier New"/>
                <a:sym typeface="Courier New"/>
              </a:rPr>
            </a:br>
            <a:r>
              <a:rPr lang="en" sz="1300">
                <a:solidFill>
                  <a:srgbClr val="333333"/>
                </a:solidFill>
              </a:rPr>
              <a:t>KEY:</a:t>
            </a:r>
            <a:r>
              <a:rPr b="1" lang="en" sz="1300">
                <a:solidFill>
                  <a:srgbClr val="333333"/>
                </a:solidFill>
                <a:latin typeface="Courier New"/>
                <a:ea typeface="Courier New"/>
                <a:cs typeface="Courier New"/>
                <a:sym typeface="Courier New"/>
              </a:rPr>
              <a:t> KING</a:t>
            </a:r>
            <a:endParaRPr b="1" sz="1300">
              <a:solidFill>
                <a:srgbClr val="333333"/>
              </a:solidFill>
              <a:latin typeface="Courier New"/>
              <a:ea typeface="Courier New"/>
              <a:cs typeface="Courier New"/>
              <a:sym typeface="Courier New"/>
            </a:endParaRPr>
          </a:p>
          <a:p>
            <a:pPr indent="0" lvl="0" marL="38100" marR="38100" rtl="0" algn="l">
              <a:lnSpc>
                <a:spcPct val="115000"/>
              </a:lnSpc>
              <a:spcBef>
                <a:spcPts val="800"/>
              </a:spcBef>
              <a:spcAft>
                <a:spcPts val="0"/>
              </a:spcAft>
              <a:buNone/>
            </a:pPr>
            <a:r>
              <a:rPr b="1" lang="en" sz="1300">
                <a:solidFill>
                  <a:srgbClr val="333333"/>
                </a:solidFill>
                <a:latin typeface="Courier New"/>
                <a:ea typeface="Courier New"/>
                <a:cs typeface="Courier New"/>
                <a:sym typeface="Courier New"/>
              </a:rPr>
              <a:t>THE SUN AND THE MAN IN THE MOON</a:t>
            </a:r>
            <a:br>
              <a:rPr b="1" lang="en" sz="1300">
                <a:solidFill>
                  <a:srgbClr val="333333"/>
                </a:solidFill>
                <a:latin typeface="Courier New"/>
                <a:ea typeface="Courier New"/>
                <a:cs typeface="Courier New"/>
                <a:sym typeface="Courier New"/>
              </a:rPr>
            </a:br>
            <a:r>
              <a:rPr b="1" lang="en" sz="1300">
                <a:solidFill>
                  <a:srgbClr val="333333"/>
                </a:solidFill>
                <a:latin typeface="Courier New"/>
                <a:ea typeface="Courier New"/>
                <a:cs typeface="Courier New"/>
                <a:sym typeface="Courier New"/>
              </a:rPr>
              <a:t>KIN GKI NGK ING KIN GK ING KING</a:t>
            </a:r>
            <a:br>
              <a:rPr b="1" lang="en" sz="1300">
                <a:solidFill>
                  <a:srgbClr val="333333"/>
                </a:solidFill>
                <a:latin typeface="Courier New"/>
                <a:ea typeface="Courier New"/>
                <a:cs typeface="Courier New"/>
                <a:sym typeface="Courier New"/>
              </a:rPr>
            </a:br>
            <a:br>
              <a:rPr b="1" lang="en" sz="1300">
                <a:solidFill>
                  <a:srgbClr val="333333"/>
                </a:solidFill>
                <a:latin typeface="Courier New"/>
                <a:ea typeface="Courier New"/>
                <a:cs typeface="Courier New"/>
                <a:sym typeface="Courier New"/>
              </a:rPr>
            </a:br>
            <a:r>
              <a:rPr lang="en" sz="1300">
                <a:solidFill>
                  <a:srgbClr val="333333"/>
                </a:solidFill>
              </a:rPr>
              <a:t>Encrypted:</a:t>
            </a:r>
            <a:br>
              <a:rPr b="1" lang="en" sz="1300">
                <a:solidFill>
                  <a:srgbClr val="333333"/>
                </a:solidFill>
                <a:latin typeface="Courier New"/>
                <a:ea typeface="Courier New"/>
                <a:cs typeface="Courier New"/>
                <a:sym typeface="Courier New"/>
              </a:rPr>
            </a:br>
            <a:r>
              <a:rPr b="1" lang="en" sz="1350">
                <a:solidFill>
                  <a:srgbClr val="274E13"/>
                </a:solidFill>
                <a:latin typeface="Courier New"/>
                <a:ea typeface="Courier New"/>
                <a:cs typeface="Courier New"/>
                <a:sym typeface="Courier New"/>
              </a:rPr>
              <a:t>DPR YEV NTN BUK WIA OX BUK WWBT</a:t>
            </a:r>
            <a:endParaRPr b="1" sz="1350">
              <a:solidFill>
                <a:srgbClr val="274E13"/>
              </a:solidFill>
              <a:latin typeface="Courier New"/>
              <a:ea typeface="Courier New"/>
              <a:cs typeface="Courier New"/>
              <a:sym typeface="Courier New"/>
            </a:endParaRPr>
          </a:p>
          <a:p>
            <a:pPr indent="0" lvl="0" marL="38100" marR="38100" rtl="0" algn="l">
              <a:lnSpc>
                <a:spcPct val="115000"/>
              </a:lnSpc>
              <a:spcBef>
                <a:spcPts val="800"/>
              </a:spcBef>
              <a:spcAft>
                <a:spcPts val="0"/>
              </a:spcAft>
              <a:buNone/>
            </a:pPr>
            <a:r>
              <a:t/>
            </a:r>
            <a:endParaRPr b="1" sz="1300">
              <a:solidFill>
                <a:srgbClr val="333333"/>
              </a:solidFill>
              <a:latin typeface="Courier New"/>
              <a:ea typeface="Courier New"/>
              <a:cs typeface="Courier New"/>
              <a:sym typeface="Courier New"/>
            </a:endParaRPr>
          </a:p>
          <a:p>
            <a:pPr indent="0" lvl="0" marL="38100" marR="38100" rtl="0" algn="l">
              <a:lnSpc>
                <a:spcPct val="115000"/>
              </a:lnSpc>
              <a:spcBef>
                <a:spcPts val="800"/>
              </a:spcBef>
              <a:spcAft>
                <a:spcPts val="0"/>
              </a:spcAft>
              <a:buNone/>
            </a:pPr>
            <a:r>
              <a:t/>
            </a:r>
            <a:endParaRPr b="1" sz="1300">
              <a:solidFill>
                <a:srgbClr val="333333"/>
              </a:solidFill>
              <a:latin typeface="Courier New"/>
              <a:ea typeface="Courier New"/>
              <a:cs typeface="Courier New"/>
              <a:sym typeface="Courier New"/>
            </a:endParaRPr>
          </a:p>
          <a:p>
            <a:pPr indent="0" lvl="0" marL="38100" marR="38100" rtl="0" algn="l">
              <a:lnSpc>
                <a:spcPct val="115000"/>
              </a:lnSpc>
              <a:spcBef>
                <a:spcPts val="800"/>
              </a:spcBef>
              <a:spcAft>
                <a:spcPts val="0"/>
              </a:spcAft>
              <a:buNone/>
            </a:pPr>
            <a:r>
              <a:t/>
            </a:r>
            <a:endParaRPr b="1" sz="1300">
              <a:solidFill>
                <a:srgbClr val="333333"/>
              </a:solidFill>
              <a:latin typeface="Courier New"/>
              <a:ea typeface="Courier New"/>
              <a:cs typeface="Courier New"/>
              <a:sym typeface="Courier New"/>
            </a:endParaRPr>
          </a:p>
          <a:p>
            <a:pPr indent="0" lvl="0" marL="38100" marR="38100" rtl="0" algn="l">
              <a:lnSpc>
                <a:spcPct val="160000"/>
              </a:lnSpc>
              <a:spcBef>
                <a:spcPts val="800"/>
              </a:spcBef>
              <a:spcAft>
                <a:spcPts val="0"/>
              </a:spcAft>
              <a:buNone/>
            </a:pPr>
            <a:r>
              <a:t/>
            </a:r>
            <a:endParaRPr sz="1300">
              <a:solidFill>
                <a:srgbClr val="333333"/>
              </a:solidFill>
            </a:endParaRPr>
          </a:p>
          <a:p>
            <a:pPr indent="0" lvl="0" marL="38100" marR="38100" rtl="0" algn="l">
              <a:lnSpc>
                <a:spcPct val="160000"/>
              </a:lnSpc>
              <a:spcBef>
                <a:spcPts val="800"/>
              </a:spcBef>
              <a:spcAft>
                <a:spcPts val="800"/>
              </a:spcAft>
              <a:buNone/>
            </a:pPr>
            <a:r>
              <a:t/>
            </a:r>
            <a:endParaRPr sz="1300">
              <a:solidFill>
                <a:srgbClr val="333333"/>
              </a:solidFill>
            </a:endParaRPr>
          </a:p>
        </p:txBody>
      </p:sp>
      <p:pic>
        <p:nvPicPr>
          <p:cNvPr id="103" name="Google Shape;103;p20"/>
          <p:cNvPicPr preferRelativeResize="0"/>
          <p:nvPr/>
        </p:nvPicPr>
        <p:blipFill>
          <a:blip r:embed="rId3">
            <a:alphaModFix/>
          </a:blip>
          <a:stretch>
            <a:fillRect/>
          </a:stretch>
        </p:blipFill>
        <p:spPr>
          <a:xfrm>
            <a:off x="5014425" y="884063"/>
            <a:ext cx="3817874" cy="3817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a:t>
            </a:r>
            <a:endParaRPr/>
          </a:p>
        </p:txBody>
      </p:sp>
      <p:sp>
        <p:nvSpPr>
          <p:cNvPr id="109" name="Google Shape;109;p21"/>
          <p:cNvSpPr txBox="1"/>
          <p:nvPr>
            <p:ph idx="1" type="body"/>
          </p:nvPr>
        </p:nvSpPr>
        <p:spPr>
          <a:xfrm>
            <a:off x="311700" y="1102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Try to solve the encryption “Hello World” KEY; Java (9, 0, 21, 0)</a:t>
            </a:r>
            <a:endParaRPr/>
          </a:p>
        </p:txBody>
      </p:sp>
      <p:pic>
        <p:nvPicPr>
          <p:cNvPr id="110" name="Google Shape;110;p21"/>
          <p:cNvPicPr preferRelativeResize="0"/>
          <p:nvPr/>
        </p:nvPicPr>
        <p:blipFill rotWithShape="1">
          <a:blip r:embed="rId3">
            <a:alphaModFix/>
          </a:blip>
          <a:srcRect b="68218" l="0" r="2496" t="17635"/>
          <a:stretch/>
        </p:blipFill>
        <p:spPr>
          <a:xfrm>
            <a:off x="311700" y="1803025"/>
            <a:ext cx="8380425" cy="1087700"/>
          </a:xfrm>
          <a:prstGeom prst="rect">
            <a:avLst/>
          </a:prstGeom>
          <a:noFill/>
          <a:ln>
            <a:noFill/>
          </a:ln>
        </p:spPr>
      </p:pic>
      <p:sp>
        <p:nvSpPr>
          <p:cNvPr id="111" name="Google Shape;111;p21"/>
          <p:cNvSpPr txBox="1"/>
          <p:nvPr/>
        </p:nvSpPr>
        <p:spPr>
          <a:xfrm>
            <a:off x="1355650" y="3289450"/>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     E      L      L    O          </a:t>
            </a:r>
            <a:r>
              <a:rPr lang="en" sz="1800">
                <a:solidFill>
                  <a:schemeClr val="dk2"/>
                </a:solidFill>
              </a:rPr>
              <a:t> </a:t>
            </a:r>
            <a:r>
              <a:rPr lang="en" sz="1800">
                <a:solidFill>
                  <a:schemeClr val="dk2"/>
                </a:solidFill>
              </a:rPr>
              <a:t>W 	 O	  R  	    L   	 D </a:t>
            </a:r>
            <a:endParaRPr sz="1800">
              <a:solidFill>
                <a:schemeClr val="dk2"/>
              </a:solidFill>
            </a:endParaRPr>
          </a:p>
        </p:txBody>
      </p:sp>
      <p:sp>
        <p:nvSpPr>
          <p:cNvPr id="112" name="Google Shape;112;p21"/>
          <p:cNvSpPr txBox="1"/>
          <p:nvPr/>
        </p:nvSpPr>
        <p:spPr>
          <a:xfrm>
            <a:off x="1355650" y="3887525"/>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 16   </a:t>
            </a:r>
            <a:r>
              <a:rPr lang="en" sz="1800">
                <a:solidFill>
                  <a:schemeClr val="dk2"/>
                </a:solidFill>
              </a:rPr>
              <a:t>4</a:t>
            </a:r>
            <a:r>
              <a:rPr lang="en" sz="1800">
                <a:solidFill>
                  <a:schemeClr val="dk2"/>
                </a:solidFill>
              </a:rPr>
              <a:t>      32     11    23        22    35    17    20       3</a:t>
            </a:r>
            <a:endParaRPr sz="1800">
              <a:solidFill>
                <a:schemeClr val="dk2"/>
              </a:solidFill>
            </a:endParaRPr>
          </a:p>
        </p:txBody>
      </p:sp>
      <p:sp>
        <p:nvSpPr>
          <p:cNvPr id="113" name="Google Shape;113;p21"/>
          <p:cNvSpPr txBox="1"/>
          <p:nvPr/>
        </p:nvSpPr>
        <p:spPr>
          <a:xfrm>
            <a:off x="1435400" y="4349225"/>
            <a:ext cx="574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Q     E     G       L     X          W     J      R      U       D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