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9" r:id="rId4"/>
    <p:sldId id="258" r:id="rId5"/>
    <p:sldId id="271" r:id="rId6"/>
    <p:sldId id="272" r:id="rId7"/>
    <p:sldId id="273" r:id="rId8"/>
    <p:sldId id="274" r:id="rId9"/>
    <p:sldId id="275" r:id="rId10"/>
    <p:sldId id="259" r:id="rId11"/>
    <p:sldId id="276" r:id="rId12"/>
    <p:sldId id="277" r:id="rId13"/>
    <p:sldId id="278" r:id="rId14"/>
    <p:sldId id="279" r:id="rId15"/>
    <p:sldId id="280" r:id="rId16"/>
    <p:sldId id="262" r:id="rId17"/>
    <p:sldId id="263" r:id="rId18"/>
    <p:sldId id="260" r:id="rId19"/>
    <p:sldId id="261" r:id="rId20"/>
    <p:sldId id="270" r:id="rId21"/>
    <p:sldId id="264" r:id="rId22"/>
    <p:sldId id="265" r:id="rId23"/>
    <p:sldId id="266"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60" autoAdjust="0"/>
    <p:restoredTop sz="85383" autoAdjust="0"/>
  </p:normalViewPr>
  <p:slideViewPr>
    <p:cSldViewPr snapToGrid="0">
      <p:cViewPr varScale="1">
        <p:scale>
          <a:sx n="82" d="100"/>
          <a:sy n="82" d="100"/>
        </p:scale>
        <p:origin x="192"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B75E8-6DD0-423E-8571-CEC73C451F8C}" type="datetimeFigureOut">
              <a:rPr lang="en-US" smtClean="0"/>
              <a:t>4/11/20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BFE69-BE2D-4B3A-BB13-3A36FB432F64}" type="slidenum">
              <a:rPr lang="en-US" smtClean="0"/>
              <a:t>‹#›</a:t>
            </a:fld>
            <a:endParaRPr lang="en-US"/>
          </a:p>
        </p:txBody>
      </p:sp>
    </p:spTree>
    <p:extLst>
      <p:ext uri="{BB962C8B-B14F-4D97-AF65-F5344CB8AC3E}">
        <p14:creationId xmlns:p14="http://schemas.microsoft.com/office/powerpoint/2010/main" val="186234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http://chinashock.info/</a:t>
            </a:r>
          </a:p>
        </p:txBody>
      </p:sp>
      <p:sp>
        <p:nvSpPr>
          <p:cNvPr id="4" name="Slide Number Placeholder 3"/>
          <p:cNvSpPr>
            <a:spLocks noGrp="1"/>
          </p:cNvSpPr>
          <p:nvPr>
            <p:ph type="sldNum" sz="quarter" idx="10"/>
          </p:nvPr>
        </p:nvSpPr>
        <p:spPr/>
        <p:txBody>
          <a:bodyPr/>
          <a:lstStyle/>
          <a:p>
            <a:fld id="{2DABFE69-BE2D-4B3A-BB13-3A36FB432F64}" type="slidenum">
              <a:rPr lang="en-US" smtClean="0"/>
              <a:t>6</a:t>
            </a:fld>
            <a:endParaRPr lang="en-US"/>
          </a:p>
        </p:txBody>
      </p:sp>
    </p:spTree>
    <p:extLst>
      <p:ext uri="{BB962C8B-B14F-4D97-AF65-F5344CB8AC3E}">
        <p14:creationId xmlns:p14="http://schemas.microsoft.com/office/powerpoint/2010/main" val="122838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http://chinashock.info/</a:t>
            </a:r>
          </a:p>
        </p:txBody>
      </p:sp>
      <p:sp>
        <p:nvSpPr>
          <p:cNvPr id="4" name="Slide Number Placeholder 3"/>
          <p:cNvSpPr>
            <a:spLocks noGrp="1"/>
          </p:cNvSpPr>
          <p:nvPr>
            <p:ph type="sldNum" sz="quarter" idx="10"/>
          </p:nvPr>
        </p:nvSpPr>
        <p:spPr/>
        <p:txBody>
          <a:bodyPr/>
          <a:lstStyle/>
          <a:p>
            <a:fld id="{2DABFE69-BE2D-4B3A-BB13-3A36FB432F64}" type="slidenum">
              <a:rPr lang="en-US" smtClean="0"/>
              <a:t>7</a:t>
            </a:fld>
            <a:endParaRPr lang="en-US"/>
          </a:p>
        </p:txBody>
      </p:sp>
    </p:spTree>
    <p:extLst>
      <p:ext uri="{BB962C8B-B14F-4D97-AF65-F5344CB8AC3E}">
        <p14:creationId xmlns:p14="http://schemas.microsoft.com/office/powerpoint/2010/main" val="268481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ABFE69-BE2D-4B3A-BB13-3A36FB432F64}" type="slidenum">
              <a:rPr lang="en-US" smtClean="0"/>
              <a:t>14</a:t>
            </a:fld>
            <a:endParaRPr lang="en-US"/>
          </a:p>
        </p:txBody>
      </p:sp>
    </p:spTree>
    <p:extLst>
      <p:ext uri="{BB962C8B-B14F-4D97-AF65-F5344CB8AC3E}">
        <p14:creationId xmlns:p14="http://schemas.microsoft.com/office/powerpoint/2010/main" val="773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95179E-E8A3-4A9D-B3D9-F00D80BF9099}"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03810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93044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33613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0828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5179E-E8A3-4A9D-B3D9-F00D80BF9099}" type="datetimeFigureOut">
              <a:rPr lang="en-US" smtClean="0"/>
              <a:t>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37801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95179E-E8A3-4A9D-B3D9-F00D80BF9099}" type="datetimeFigureOut">
              <a:rPr lang="en-US" smtClean="0"/>
              <a:t>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83657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95179E-E8A3-4A9D-B3D9-F00D80BF9099}" type="datetimeFigureOut">
              <a:rPr lang="en-US" smtClean="0"/>
              <a:t>4/11/20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409294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95179E-E8A3-4A9D-B3D9-F00D80BF9099}" type="datetimeFigureOut">
              <a:rPr lang="en-US" smtClean="0"/>
              <a:t>4/11/20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0438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5179E-E8A3-4A9D-B3D9-F00D80BF9099}" type="datetimeFigureOut">
              <a:rPr lang="en-US" smtClean="0"/>
              <a:t>4/11/20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226686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5179E-E8A3-4A9D-B3D9-F00D80BF9099}" type="datetimeFigureOut">
              <a:rPr lang="en-US" smtClean="0"/>
              <a:t>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53227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5179E-E8A3-4A9D-B3D9-F00D80BF9099}" type="datetimeFigureOut">
              <a:rPr lang="en-US" smtClean="0"/>
              <a:t>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52896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5179E-E8A3-4A9D-B3D9-F00D80BF9099}" type="datetimeFigureOut">
              <a:rPr lang="en-US" smtClean="0"/>
              <a:t>4/11/20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554FA-78A4-4487-A7DD-128F4A51651C}" type="slidenum">
              <a:rPr lang="en-US" smtClean="0"/>
              <a:t>‹#›</a:t>
            </a:fld>
            <a:endParaRPr lang="en-US"/>
          </a:p>
        </p:txBody>
      </p:sp>
    </p:spTree>
    <p:extLst>
      <p:ext uri="{BB962C8B-B14F-4D97-AF65-F5344CB8AC3E}">
        <p14:creationId xmlns:p14="http://schemas.microsoft.com/office/powerpoint/2010/main" val="340679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algn="l"/>
            <a:r>
              <a:rPr lang="en-US" dirty="0"/>
              <a:t>Suicide, overdose, and worker exit</a:t>
            </a:r>
          </a:p>
        </p:txBody>
      </p:sp>
      <p:sp>
        <p:nvSpPr>
          <p:cNvPr id="3" name="Subtitle 2"/>
          <p:cNvSpPr>
            <a:spLocks noGrp="1"/>
          </p:cNvSpPr>
          <p:nvPr>
            <p:ph type="subTitle" idx="1"/>
          </p:nvPr>
        </p:nvSpPr>
        <p:spPr>
          <a:xfrm>
            <a:off x="1524000" y="3602038"/>
            <a:ext cx="9144000" cy="789658"/>
          </a:xfrm>
        </p:spPr>
        <p:txBody>
          <a:bodyPr>
            <a:normAutofit/>
          </a:bodyPr>
          <a:lstStyle/>
          <a:p>
            <a:pPr algn="l"/>
            <a:r>
              <a:rPr lang="en-US" sz="3200" dirty="0"/>
              <a:t>In a cohort of Michigan autoworkers</a:t>
            </a:r>
          </a:p>
        </p:txBody>
      </p:sp>
      <p:sp>
        <p:nvSpPr>
          <p:cNvPr id="4" name="TextBox 3"/>
          <p:cNvSpPr txBox="1"/>
          <p:nvPr/>
        </p:nvSpPr>
        <p:spPr>
          <a:xfrm>
            <a:off x="1524000" y="4662152"/>
            <a:ext cx="9144000" cy="400110"/>
          </a:xfrm>
          <a:prstGeom prst="rect">
            <a:avLst/>
          </a:prstGeom>
          <a:noFill/>
        </p:spPr>
        <p:txBody>
          <a:bodyPr wrap="square" rtlCol="0">
            <a:spAutoFit/>
          </a:bodyPr>
          <a:lstStyle/>
          <a:p>
            <a:r>
              <a:rPr lang="en-US" sz="2000" dirty="0"/>
              <a:t>Ellen Eisen</a:t>
            </a:r>
          </a:p>
        </p:txBody>
      </p:sp>
    </p:spTree>
    <p:extLst>
      <p:ext uri="{BB962C8B-B14F-4D97-AF65-F5344CB8AC3E}">
        <p14:creationId xmlns:p14="http://schemas.microsoft.com/office/powerpoint/2010/main" val="324298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b="1" dirty="0"/>
              <a:t>Exposure:</a:t>
            </a:r>
            <a:r>
              <a:rPr lang="en-US" dirty="0"/>
              <a:t> Worker exit measured in two ways</a:t>
            </a:r>
          </a:p>
          <a:p>
            <a:pPr lvl="1">
              <a:lnSpc>
                <a:spcPct val="100000"/>
              </a:lnSpc>
            </a:pPr>
            <a:r>
              <a:rPr lang="en-US" dirty="0"/>
              <a:t>Time-varying employment status (active versus inactive)</a:t>
            </a:r>
          </a:p>
          <a:p>
            <a:pPr lvl="1">
              <a:lnSpc>
                <a:spcPct val="100000"/>
              </a:lnSpc>
            </a:pPr>
            <a:r>
              <a:rPr lang="en-US" dirty="0"/>
              <a:t>Age at worker exit, to distinguish retirement (left work at age 55 or older) from early worker exit</a:t>
            </a:r>
          </a:p>
          <a:p>
            <a:pPr>
              <a:lnSpc>
                <a:spcPct val="100000"/>
              </a:lnSpc>
            </a:pPr>
            <a:r>
              <a:rPr lang="en-US" b="1" dirty="0"/>
              <a:t>Outcome:</a:t>
            </a:r>
            <a:r>
              <a:rPr lang="en-US" dirty="0"/>
              <a:t> vital status and cause of death obtained through the Social Security Administration, the National Death Index, company records, death certificates, and state mortality files</a:t>
            </a:r>
          </a:p>
          <a:p>
            <a:pPr lvl="1">
              <a:lnSpc>
                <a:spcPct val="100000"/>
              </a:lnSpc>
            </a:pPr>
            <a:r>
              <a:rPr lang="en-US" dirty="0"/>
              <a:t>Suicide alone</a:t>
            </a:r>
          </a:p>
          <a:p>
            <a:pPr lvl="1">
              <a:lnSpc>
                <a:spcPct val="100000"/>
              </a:lnSpc>
            </a:pPr>
            <a:r>
              <a:rPr lang="en-US" dirty="0"/>
              <a:t>Suicide and Fatal overdose combined</a:t>
            </a:r>
          </a:p>
          <a:p>
            <a:endParaRPr lang="en-US" dirty="0"/>
          </a:p>
        </p:txBody>
      </p:sp>
    </p:spTree>
    <p:extLst>
      <p:ext uri="{BB962C8B-B14F-4D97-AF65-F5344CB8AC3E}">
        <p14:creationId xmlns:p14="http://schemas.microsoft.com/office/powerpoint/2010/main" val="310626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method</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dirty="0"/>
              <a:t>Adjusted hazard ratios estimated using Cox proportional hazards models</a:t>
            </a:r>
          </a:p>
          <a:p>
            <a:pPr>
              <a:lnSpc>
                <a:spcPct val="100000"/>
              </a:lnSpc>
            </a:pPr>
            <a:r>
              <a:rPr lang="en-US" dirty="0"/>
              <a:t>Controlled for age, race, plant, year of hire, and calendar year of follow-up</a:t>
            </a:r>
          </a:p>
          <a:p>
            <a:pPr>
              <a:lnSpc>
                <a:spcPct val="100000"/>
              </a:lnSpc>
            </a:pPr>
            <a:r>
              <a:rPr lang="en-US" dirty="0"/>
              <a:t>Depression, a possible time-varying confounder, was not measured</a:t>
            </a:r>
          </a:p>
          <a:p>
            <a:pPr>
              <a:lnSpc>
                <a:spcPct val="100000"/>
              </a:lnSpc>
            </a:pPr>
            <a:r>
              <a:rPr lang="en-US" dirty="0"/>
              <a:t>All analyses conducted in </a:t>
            </a:r>
            <a:r>
              <a:rPr lang="en-US" sz="2400" dirty="0">
                <a:latin typeface="Lucida Console" panose="020B0609040504020204" pitchFamily="49" charset="0"/>
              </a:rPr>
              <a:t>R</a:t>
            </a:r>
            <a:r>
              <a:rPr lang="en-US" dirty="0"/>
              <a:t> (version 3.6.1)</a:t>
            </a:r>
          </a:p>
          <a:p>
            <a:pPr lvl="1">
              <a:lnSpc>
                <a:spcPct val="100000"/>
              </a:lnSpc>
            </a:pPr>
            <a:r>
              <a:rPr lang="en-US" dirty="0"/>
              <a:t>Cox proportional hazards models fitted using the </a:t>
            </a:r>
            <a:r>
              <a:rPr lang="en-US" sz="2000" dirty="0">
                <a:latin typeface="Lucida Console" panose="020B0609040504020204" pitchFamily="49" charset="0"/>
              </a:rPr>
              <a:t>survival</a:t>
            </a:r>
            <a:r>
              <a:rPr lang="en-US" dirty="0"/>
              <a:t> package (Therneau 2000, Therneau 2015)</a:t>
            </a:r>
          </a:p>
        </p:txBody>
      </p:sp>
    </p:spTree>
    <p:extLst>
      <p:ext uri="{BB962C8B-B14F-4D97-AF65-F5344CB8AC3E}">
        <p14:creationId xmlns:p14="http://schemas.microsoft.com/office/powerpoint/2010/main" val="338439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By binary employment status</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dirty="0"/>
              <a:t>Follow-up starts 3 years after hire or January 1, 1970, whichever came later</a:t>
            </a:r>
          </a:p>
          <a:p>
            <a:pPr>
              <a:lnSpc>
                <a:spcPct val="100000"/>
              </a:lnSpc>
            </a:pPr>
            <a:r>
              <a:rPr lang="en-US" dirty="0"/>
              <a:t>Follow-up ends at death, loss to follow-up, or administrative end of follow-up on December 31, 2015</a:t>
            </a:r>
          </a:p>
          <a:p>
            <a:pPr>
              <a:lnSpc>
                <a:spcPct val="100000"/>
              </a:lnSpc>
            </a:pPr>
            <a:r>
              <a:rPr lang="en-US" dirty="0"/>
              <a:t>Employment records end on December 31, 1994; we </a:t>
            </a:r>
            <a:r>
              <a:rPr lang="en-US" i="1" dirty="0"/>
              <a:t>censor</a:t>
            </a:r>
            <a:r>
              <a:rPr lang="en-US" dirty="0"/>
              <a:t> subjects still employed at that time</a:t>
            </a:r>
          </a:p>
          <a:p>
            <a:pPr>
              <a:lnSpc>
                <a:spcPct val="100000"/>
              </a:lnSpc>
            </a:pPr>
            <a:r>
              <a:rPr lang="en-US" dirty="0"/>
              <a:t>Risk sets were indexed by age</a:t>
            </a:r>
          </a:p>
          <a:p>
            <a:pPr>
              <a:lnSpc>
                <a:spcPct val="100000"/>
              </a:lnSpc>
            </a:pPr>
            <a:r>
              <a:rPr lang="en-US" dirty="0"/>
              <a:t>Included covariates: race, plant, year of hire, and a time-dependent penalized spline function of calendar year of follow-up</a:t>
            </a:r>
          </a:p>
        </p:txBody>
      </p:sp>
    </p:spTree>
    <p:extLst>
      <p:ext uri="{BB962C8B-B14F-4D97-AF65-F5344CB8AC3E}">
        <p14:creationId xmlns:p14="http://schemas.microsoft.com/office/powerpoint/2010/main" val="371953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By categorical age at worker exit</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dirty="0"/>
              <a:t>Follow-up starts the day after worker exit</a:t>
            </a:r>
          </a:p>
          <a:p>
            <a:pPr>
              <a:lnSpc>
                <a:spcPct val="100000"/>
              </a:lnSpc>
            </a:pPr>
            <a:r>
              <a:rPr lang="en-US" dirty="0"/>
              <a:t>Follow-up ends at death, loss to follow-up, or administrative end of follow-up on December 31, 2015</a:t>
            </a:r>
          </a:p>
          <a:p>
            <a:pPr>
              <a:lnSpc>
                <a:spcPct val="100000"/>
              </a:lnSpc>
            </a:pPr>
            <a:r>
              <a:rPr lang="en-US" dirty="0"/>
              <a:t>Employment records end on December 31, 1994; we </a:t>
            </a:r>
            <a:r>
              <a:rPr lang="en-US" i="1" dirty="0"/>
              <a:t>exclude</a:t>
            </a:r>
            <a:r>
              <a:rPr lang="en-US" dirty="0"/>
              <a:t> subjects still employed at that time</a:t>
            </a:r>
          </a:p>
          <a:p>
            <a:pPr>
              <a:lnSpc>
                <a:spcPct val="100000"/>
              </a:lnSpc>
            </a:pPr>
            <a:r>
              <a:rPr lang="en-US" dirty="0"/>
              <a:t>Risk sets were indexed by time since worker exit</a:t>
            </a:r>
          </a:p>
          <a:p>
            <a:pPr>
              <a:lnSpc>
                <a:spcPct val="100000"/>
              </a:lnSpc>
            </a:pPr>
            <a:r>
              <a:rPr lang="en-US" dirty="0"/>
              <a:t>Included covariates: race, plant, and a time-dependent penalized spline function of calendar year of worker exit</a:t>
            </a:r>
          </a:p>
        </p:txBody>
      </p:sp>
    </p:spTree>
    <p:extLst>
      <p:ext uri="{BB962C8B-B14F-4D97-AF65-F5344CB8AC3E}">
        <p14:creationId xmlns:p14="http://schemas.microsoft.com/office/powerpoint/2010/main" val="73118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analyses</a:t>
            </a:r>
          </a:p>
        </p:txBody>
      </p:sp>
      <p:sp>
        <p:nvSpPr>
          <p:cNvPr id="3" name="Content Placeholder 2"/>
          <p:cNvSpPr>
            <a:spLocks noGrp="1"/>
          </p:cNvSpPr>
          <p:nvPr>
            <p:ph idx="1"/>
          </p:nvPr>
        </p:nvSpPr>
        <p:spPr>
          <a:xfrm>
            <a:off x="838200" y="1690688"/>
            <a:ext cx="10515600" cy="4572000"/>
          </a:xfrm>
        </p:spPr>
        <p:txBody>
          <a:bodyPr/>
          <a:lstStyle/>
          <a:p>
            <a:pPr>
              <a:lnSpc>
                <a:spcPct val="150000"/>
              </a:lnSpc>
            </a:pPr>
            <a:r>
              <a:rPr lang="en-US" dirty="0"/>
              <a:t>Assumed that those who died of suicide within a week after the recorded worker exit date died while still employed</a:t>
            </a:r>
          </a:p>
          <a:p>
            <a:pPr lvl="1">
              <a:lnSpc>
                <a:spcPct val="150000"/>
              </a:lnSpc>
            </a:pPr>
            <a:r>
              <a:rPr lang="en-US" dirty="0"/>
              <a:t>Account for possible “back-coding” of worker exit dates for those who died suddenly</a:t>
            </a:r>
          </a:p>
          <a:p>
            <a:pPr>
              <a:lnSpc>
                <a:spcPct val="150000"/>
              </a:lnSpc>
            </a:pPr>
            <a:r>
              <a:rPr lang="en-US" dirty="0"/>
              <a:t>Limited follow-up to no more than 5 years after the worker exit date</a:t>
            </a:r>
          </a:p>
          <a:p>
            <a:pPr lvl="1">
              <a:lnSpc>
                <a:spcPct val="150000"/>
              </a:lnSpc>
            </a:pPr>
            <a:r>
              <a:rPr lang="en-US" dirty="0"/>
              <a:t>Account for confounding by age and the potential for competing risks </a:t>
            </a:r>
          </a:p>
        </p:txBody>
      </p:sp>
    </p:spTree>
    <p:extLst>
      <p:ext uri="{BB962C8B-B14F-4D97-AF65-F5344CB8AC3E}">
        <p14:creationId xmlns:p14="http://schemas.microsoft.com/office/powerpoint/2010/main" val="295273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906715935"/>
                  </p:ext>
                </p:extLst>
              </p:nvPr>
            </p:nvGraphicFramePr>
            <p:xfrm>
              <a:off x="1377072" y="555170"/>
              <a:ext cx="9406858" cy="6126480"/>
            </p:xfrm>
            <a:graphic>
              <a:graphicData uri="http://schemas.openxmlformats.org/drawingml/2006/table">
                <a:tbl>
                  <a:tblPr firstRow="1" firstCol="1" lastRow="1" lastCol="1">
                    <a:tableStyleId>{2D5ABB26-0587-4C30-8999-92F81FD0307C}</a:tableStyleId>
                  </a:tblPr>
                  <a:tblGrid>
                    <a:gridCol w="3355097">
                      <a:extLst>
                        <a:ext uri="{9D8B030D-6E8A-4147-A177-3AD203B41FA5}">
                          <a16:colId xmlns:a16="http://schemas.microsoft.com/office/drawing/2014/main" val="168086171"/>
                        </a:ext>
                      </a:extLst>
                    </a:gridCol>
                    <a:gridCol w="1174692">
                      <a:extLst>
                        <a:ext uri="{9D8B030D-6E8A-4147-A177-3AD203B41FA5}">
                          <a16:colId xmlns:a16="http://schemas.microsoft.com/office/drawing/2014/main" val="197138874"/>
                        </a:ext>
                      </a:extLst>
                    </a:gridCol>
                    <a:gridCol w="1603548">
                      <a:extLst>
                        <a:ext uri="{9D8B030D-6E8A-4147-A177-3AD203B41FA5}">
                          <a16:colId xmlns:a16="http://schemas.microsoft.com/office/drawing/2014/main" val="3868645971"/>
                        </a:ext>
                      </a:extLst>
                    </a:gridCol>
                    <a:gridCol w="314649">
                      <a:extLst>
                        <a:ext uri="{9D8B030D-6E8A-4147-A177-3AD203B41FA5}">
                          <a16:colId xmlns:a16="http://schemas.microsoft.com/office/drawing/2014/main" val="2877532143"/>
                        </a:ext>
                      </a:extLst>
                    </a:gridCol>
                    <a:gridCol w="1174692">
                      <a:extLst>
                        <a:ext uri="{9D8B030D-6E8A-4147-A177-3AD203B41FA5}">
                          <a16:colId xmlns:a16="http://schemas.microsoft.com/office/drawing/2014/main" val="3539168601"/>
                        </a:ext>
                      </a:extLst>
                    </a:gridCol>
                    <a:gridCol w="1603548">
                      <a:extLst>
                        <a:ext uri="{9D8B030D-6E8A-4147-A177-3AD203B41FA5}">
                          <a16:colId xmlns:a16="http://schemas.microsoft.com/office/drawing/2014/main" val="3691159249"/>
                        </a:ext>
                      </a:extLst>
                    </a:gridCol>
                    <a:gridCol w="180632">
                      <a:extLst>
                        <a:ext uri="{9D8B030D-6E8A-4147-A177-3AD203B41FA5}">
                          <a16:colId xmlns:a16="http://schemas.microsoft.com/office/drawing/2014/main" val="1815216741"/>
                        </a:ext>
                      </a:extLst>
                    </a:gridCol>
                  </a:tblGrid>
                  <a:tr h="274320">
                    <a:tc>
                      <a:txBody>
                        <a:bodyPr/>
                        <a:lstStyle/>
                        <a:p>
                          <a:pPr marL="0" marR="0" algn="ctr">
                            <a:lnSpc>
                              <a:spcPct val="115000"/>
                            </a:lnSpc>
                            <a:spcBef>
                              <a:spcPts val="0"/>
                            </a:spcBef>
                            <a:spcAft>
                              <a:spcPts val="0"/>
                            </a:spcAft>
                          </a:pPr>
                          <a:r>
                            <a:rPr lang="en-US" sz="1500" dirty="0">
                              <a:latin typeface="+mn-lt"/>
                            </a:rPr>
                            <a:t> </a:t>
                          </a:r>
                        </a:p>
                      </a:txBody>
                      <a:tcPr marL="73025" marR="73025" marT="0" marB="0" anchor="ctr">
                        <a:lnT w="12700" cap="flat" cmpd="sng" algn="ctr">
                          <a:solidFill>
                            <a:schemeClr val="tx1"/>
                          </a:solidFill>
                          <a:prstDash val="solid"/>
                          <a:round/>
                          <a:headEnd type="none" w="med" len="med"/>
                          <a:tailEnd type="none" w="med" len="med"/>
                        </a:lnT>
                      </a:tcPr>
                    </a:tc>
                    <a:tc gridSpan="2">
                      <a:txBody>
                        <a:bodyPr/>
                        <a:lstStyle/>
                        <a:p>
                          <a:pPr marL="0" marR="0" algn="ctr">
                            <a:lnSpc>
                              <a:spcPct val="115000"/>
                            </a:lnSpc>
                            <a:spcBef>
                              <a:spcPts val="0"/>
                            </a:spcBef>
                            <a:spcAft>
                              <a:spcPts val="0"/>
                            </a:spcAft>
                          </a:pPr>
                          <a:r>
                            <a:rPr lang="en-US" sz="1500" dirty="0">
                              <a:latin typeface="+mn-lt"/>
                            </a:rPr>
                            <a:t>Full cohort</a:t>
                          </a:r>
                        </a:p>
                      </a:txBody>
                      <a:tcPr marL="73025" marR="7302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1500" dirty="0">
                              <a:latin typeface="+mn-lt"/>
                            </a:rPr>
                            <a:t> </a:t>
                          </a:r>
                        </a:p>
                      </a:txBody>
                      <a:tcPr marL="73025" marR="73025" marT="0" marB="0" anchor="ctr">
                        <a:lnT w="12700" cap="flat" cmpd="sng" algn="ctr">
                          <a:solidFill>
                            <a:schemeClr val="tx1"/>
                          </a:solidFill>
                          <a:prstDash val="solid"/>
                          <a:round/>
                          <a:headEnd type="none" w="med" len="med"/>
                          <a:tailEnd type="none" w="med" len="med"/>
                        </a:lnT>
                      </a:tcPr>
                    </a:tc>
                    <a:tc gridSpan="2">
                      <a:txBody>
                        <a:bodyPr/>
                        <a:lstStyle/>
                        <a:p>
                          <a:pPr marL="0" marR="0" algn="ctr">
                            <a:lnSpc>
                              <a:spcPct val="115000"/>
                            </a:lnSpc>
                            <a:spcBef>
                              <a:spcPts val="0"/>
                            </a:spcBef>
                            <a:spcAft>
                              <a:spcPts val="0"/>
                            </a:spcAft>
                          </a:pPr>
                          <a:r>
                            <a:rPr lang="en-US" sz="1500" dirty="0">
                              <a:latin typeface="+mn-lt"/>
                            </a:rPr>
                            <a:t>Subset with complete records</a:t>
                          </a:r>
                          <a14:m>
                            <m:oMath xmlns:m="http://schemas.openxmlformats.org/officeDocument/2006/math">
                              <m:sSup>
                                <m:sSupPr>
                                  <m:ctrlPr>
                                    <a:rPr lang="en-US" sz="1500" i="1">
                                      <a:latin typeface="Cambria Math" panose="02040503050406030204" pitchFamily="18" charset="0"/>
                                    </a:rPr>
                                  </m:ctrlPr>
                                </m:sSupPr>
                                <m:e>
                                  <m:r>
                                    <a:rPr lang="en-US" sz="1500">
                                      <a:latin typeface="Cambria Math" panose="02040503050406030204" pitchFamily="18" charset="0"/>
                                    </a:rPr>
                                    <m:t>​ </m:t>
                                  </m:r>
                                </m:e>
                                <m:sup>
                                  <m:r>
                                    <a:rPr lang="en-US" sz="1500">
                                      <a:latin typeface="Cambria Math" panose="02040503050406030204" pitchFamily="18" charset="0"/>
                                    </a:rPr>
                                    <m:t>𝑏</m:t>
                                  </m:r>
                                </m:sup>
                              </m:sSup>
                            </m:oMath>
                          </a14:m>
                          <a:endParaRPr lang="en-US" sz="1500" dirty="0">
                            <a:latin typeface="+mn-lt"/>
                          </a:endParaRPr>
                        </a:p>
                      </a:txBody>
                      <a:tcPr marL="73025" marR="7302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1000"/>
                            </a:spcAft>
                          </a:pPr>
                          <a:r>
                            <a:rPr lang="en-US" sz="1600">
                              <a:latin typeface="+mn-lt"/>
                            </a:rPr>
                            <a:t> </a:t>
                          </a: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7592521"/>
                      </a:ext>
                    </a:extLst>
                  </a:tr>
                  <a:tr h="274320">
                    <a:tc>
                      <a:txBody>
                        <a:bodyPr/>
                        <a:lstStyle/>
                        <a:p>
                          <a:pPr marL="0" marR="0">
                            <a:spcBef>
                              <a:spcPts val="0"/>
                            </a:spcBef>
                            <a:spcAft>
                              <a:spcPts val="0"/>
                            </a:spcAft>
                          </a:pPr>
                          <a14:m>
                            <m:oMath xmlns:m="http://schemas.openxmlformats.org/officeDocument/2006/math">
                              <m:r>
                                <a:rPr lang="en-US" sz="1500">
                                  <a:latin typeface="Cambria Math" panose="02040503050406030204" pitchFamily="18" charset="0"/>
                                </a:rPr>
                                <m:t>𝑁</m:t>
                              </m:r>
                            </m:oMath>
                          </a14:m>
                          <a:r>
                            <a:rPr lang="en-US" sz="1500" dirty="0">
                              <a:latin typeface="+mn-lt"/>
                            </a:rPr>
                            <a:t> (person-years)</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26 8</m:t>
                                </m:r>
                                <m:r>
                                  <m:rPr>
                                    <m:nor/>
                                  </m:rPr>
                                  <a:rPr lang="en-US" sz="1500" b="0" i="0" smtClean="0">
                                    <a:latin typeface="+mn-lt"/>
                                  </a:rPr>
                                  <m:t>04</m:t>
                                </m:r>
                              </m:oMath>
                            </m:oMathPara>
                          </a14:m>
                          <a:endParaRPr lang="en-US" sz="1500" dirty="0">
                            <a:latin typeface="+mn-lt"/>
                          </a:endParaRPr>
                        </a:p>
                      </a:txBody>
                      <a:tcPr marL="73025" marR="73025" marT="0" marB="0">
                        <a:lnT w="1270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(93</m:t>
                                </m:r>
                                <m:r>
                                  <m:rPr>
                                    <m:nor/>
                                  </m:rPr>
                                  <a:rPr lang="en-US" sz="1500" b="0" i="0" smtClean="0">
                                    <a:latin typeface="+mn-lt"/>
                                  </a:rPr>
                                  <m:t>1 435</m:t>
                                </m:r>
                                <m:r>
                                  <m:rPr>
                                    <m:nor/>
                                  </m:rPr>
                                  <a:rPr lang="en-US" sz="1500" i="0">
                                    <a:latin typeface="+mn-lt"/>
                                  </a:rPr>
                                  <m:t>)</m:t>
                                </m:r>
                              </m:oMath>
                            </m:oMathPara>
                          </a14:m>
                          <a:endParaRPr lang="en-US" sz="1500" dirty="0">
                            <a:latin typeface="+mn-lt"/>
                          </a:endParaRPr>
                        </a:p>
                      </a:txBody>
                      <a:tcPr marL="73025" marR="73025" marT="0" marB="0">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m:t>
                                </m:r>
                                <m:r>
                                  <m:rPr>
                                    <m:nor/>
                                  </m:rPr>
                                  <a:rPr lang="en-US" sz="1500" b="0" i="0" smtClean="0">
                                    <a:latin typeface="+mn-lt"/>
                                  </a:rPr>
                                  <m:t>7 553</m:t>
                                </m:r>
                              </m:oMath>
                            </m:oMathPara>
                          </a14:m>
                          <a:endParaRPr lang="en-US" sz="1500" dirty="0">
                            <a:latin typeface="+mn-lt"/>
                          </a:endParaRPr>
                        </a:p>
                      </a:txBody>
                      <a:tcPr marL="73025" marR="73025" marT="0" marB="0">
                        <a:lnT w="1270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m:t>
                                </m:r>
                                <m:r>
                                  <m:rPr>
                                    <m:nor/>
                                  </m:rPr>
                                  <a:rPr lang="en-US" sz="1500" b="0" i="0" smtClean="0">
                                    <a:latin typeface="+mn-lt"/>
                                  </a:rPr>
                                  <m:t>565</m:t>
                                </m:r>
                                <m:r>
                                  <m:rPr>
                                    <m:nor/>
                                  </m:rPr>
                                  <a:rPr lang="en-US" sz="1500" i="0">
                                    <a:latin typeface="+mn-lt"/>
                                  </a:rPr>
                                  <m:t> </m:t>
                                </m:r>
                                <m:r>
                                  <m:rPr>
                                    <m:nor/>
                                  </m:rPr>
                                  <a:rPr lang="en-US" sz="1500" b="0" i="0" smtClean="0">
                                    <a:latin typeface="+mn-lt"/>
                                  </a:rPr>
                                  <m:t>712</m:t>
                                </m:r>
                                <m:r>
                                  <m:rPr>
                                    <m:nor/>
                                  </m:rPr>
                                  <a:rPr lang="en-US" sz="1500" i="0">
                                    <a:latin typeface="+mn-lt"/>
                                  </a:rPr>
                                  <m:t>)</m:t>
                                </m:r>
                              </m:oMath>
                            </m:oMathPara>
                          </a14:m>
                          <a:endParaRPr lang="en-US" sz="1500" dirty="0">
                            <a:latin typeface="+mn-lt"/>
                          </a:endParaRPr>
                        </a:p>
                      </a:txBody>
                      <a:tcPr marL="73025" marR="73025" marT="0" marB="0">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395921112"/>
                      </a:ext>
                    </a:extLst>
                  </a:tr>
                  <a:tr h="274320">
                    <a:tc>
                      <a:txBody>
                        <a:bodyPr/>
                        <a:lstStyle/>
                        <a:p>
                          <a:pPr marL="0" marR="0">
                            <a:spcBef>
                              <a:spcPts val="0"/>
                            </a:spcBef>
                            <a:spcAft>
                              <a:spcPts val="0"/>
                            </a:spcAft>
                          </a:pPr>
                          <a:r>
                            <a:rPr lang="en-US" sz="1500" dirty="0">
                              <a:latin typeface="+mn-lt"/>
                            </a:rPr>
                            <a:t>Race, </a:t>
                          </a:r>
                          <a14:m>
                            <m:oMath xmlns:m="http://schemas.openxmlformats.org/officeDocument/2006/math">
                              <m:r>
                                <a:rPr lang="en-US" sz="1500">
                                  <a:latin typeface="Cambria Math" panose="02040503050406030204" pitchFamily="18" charset="0"/>
                                </a:rPr>
                                <m:t>𝑛</m:t>
                              </m:r>
                            </m:oMath>
                          </a14:m>
                          <a:r>
                            <a:rPr lang="en-US" sz="1500" dirty="0">
                              <a:latin typeface="+mn-lt"/>
                            </a:rPr>
                            <a:t> (%)</a:t>
                          </a:r>
                        </a:p>
                      </a:txBody>
                      <a:tcPr marL="73025" marR="73025" marT="0" marB="0"/>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614480640"/>
                      </a:ext>
                    </a:extLst>
                  </a:tr>
                  <a:tr h="274320">
                    <a:tc>
                      <a:txBody>
                        <a:bodyPr/>
                        <a:lstStyle/>
                        <a:p>
                          <a:pPr marL="0" marR="0">
                            <a:spcBef>
                              <a:spcPts val="0"/>
                            </a:spcBef>
                            <a:spcAft>
                              <a:spcPts val="0"/>
                            </a:spcAft>
                          </a:pPr>
                          <a:r>
                            <a:rPr lang="en-US" sz="1500" dirty="0">
                              <a:latin typeface="+mn-lt"/>
                            </a:rPr>
                            <a:t>	White</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19 3</m:t>
                                </m:r>
                                <m:r>
                                  <m:rPr>
                                    <m:nor/>
                                  </m:rPr>
                                  <a:rPr lang="en-US" sz="1500" b="0" i="0" smtClean="0">
                                    <a:latin typeface="+mn-lt"/>
                                  </a:rPr>
                                  <m:t>48</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(72%)</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m:t>
                                </m:r>
                                <m:r>
                                  <m:rPr>
                                    <m:nor/>
                                  </m:rPr>
                                  <a:rPr lang="en-US" sz="1500" b="0" i="0" smtClean="0">
                                    <a:latin typeface="+mn-lt"/>
                                  </a:rPr>
                                  <m:t>1</m:t>
                                </m:r>
                                <m:r>
                                  <m:rPr>
                                    <m:nor/>
                                  </m:rPr>
                                  <a:rPr lang="en-US" sz="1500" i="0">
                                    <a:latin typeface="+mn-lt"/>
                                  </a:rPr>
                                  <m:t> </m:t>
                                </m:r>
                                <m:r>
                                  <m:rPr>
                                    <m:nor/>
                                  </m:rPr>
                                  <a:rPr lang="en-US" sz="1500" b="0" i="0" smtClean="0">
                                    <a:latin typeface="+mn-lt"/>
                                  </a:rPr>
                                  <m:t>523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(6</m:t>
                                </m:r>
                                <m:r>
                                  <m:rPr>
                                    <m:nor/>
                                  </m:rPr>
                                  <a:rPr lang="en-US" sz="1500" b="0" i="0" smtClean="0">
                                    <a:latin typeface="+mn-lt"/>
                                  </a:rPr>
                                  <m:t>6</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410127842"/>
                      </a:ext>
                    </a:extLst>
                  </a:tr>
                  <a:tr h="274320">
                    <a:tc>
                      <a:txBody>
                        <a:bodyPr/>
                        <a:lstStyle/>
                        <a:p>
                          <a:pPr marL="0" marR="0">
                            <a:spcBef>
                              <a:spcPts val="0"/>
                            </a:spcBef>
                            <a:spcAft>
                              <a:spcPts val="0"/>
                            </a:spcAft>
                          </a:pPr>
                          <a:r>
                            <a:rPr lang="en-US" sz="1500" dirty="0">
                              <a:latin typeface="+mn-lt"/>
                            </a:rPr>
                            <a:t>	Black</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5 2</m:t>
                                </m:r>
                                <m:r>
                                  <m:rPr>
                                    <m:nor/>
                                  </m:rPr>
                                  <a:rPr lang="en-US" sz="1500" b="0" i="0" smtClean="0">
                                    <a:latin typeface="+mn-lt"/>
                                  </a:rPr>
                                  <m:t>50</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(20%)</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Cambria Math" panose="02040503050406030204" pitchFamily="18" charset="0"/>
                                  </a:rPr>
                                  <m:t>3</m:t>
                                </m:r>
                                <m:r>
                                  <m:rPr>
                                    <m:nor/>
                                  </m:rPr>
                                  <a:rPr lang="en-US" sz="1500" i="0">
                                    <a:latin typeface="+mn-lt"/>
                                  </a:rPr>
                                  <m:t> </m:t>
                                </m:r>
                                <m:r>
                                  <m:rPr>
                                    <m:nor/>
                                  </m:rPr>
                                  <a:rPr lang="en-US" sz="1500" b="0" i="0" smtClean="0">
                                    <a:latin typeface="+mn-lt"/>
                                  </a:rPr>
                                  <m:t>844</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m:t>
                                </m:r>
                                <m:r>
                                  <m:rPr>
                                    <m:nor/>
                                  </m:rPr>
                                  <a:rPr lang="en-US" sz="1500" b="0" i="0" smtClean="0">
                                    <a:latin typeface="+mn-lt"/>
                                  </a:rPr>
                                  <m:t>2</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3198942241"/>
                      </a:ext>
                    </a:extLst>
                  </a:tr>
                  <a:tr h="274320">
                    <a:tc>
                      <a:txBody>
                        <a:bodyPr/>
                        <a:lstStyle/>
                        <a:p>
                          <a:pPr marL="0" marR="0">
                            <a:spcBef>
                              <a:spcPts val="0"/>
                            </a:spcBef>
                            <a:spcAft>
                              <a:spcPts val="0"/>
                            </a:spcAft>
                          </a:pPr>
                          <a:r>
                            <a:rPr lang="en-US" sz="1500" dirty="0">
                              <a:latin typeface="+mn-lt"/>
                            </a:rPr>
                            <a:t>	Unknown</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2 2</m:t>
                                </m:r>
                                <m:r>
                                  <m:rPr>
                                    <m:nor/>
                                  </m:rPr>
                                  <a:rPr lang="en-US" sz="1500" b="0" i="0" smtClean="0">
                                    <a:latin typeface="+mn-lt"/>
                                  </a:rPr>
                                  <m:t>06</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(8%)</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2 </m:t>
                                </m:r>
                                <m:r>
                                  <m:rPr>
                                    <m:nor/>
                                  </m:rPr>
                                  <a:rPr lang="en-US" sz="1500" b="0" i="0" smtClean="0">
                                    <a:latin typeface="+mn-lt"/>
                                  </a:rPr>
                                  <m:t>186</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m:t>
                                </m:r>
                                <m:r>
                                  <m:rPr>
                                    <m:nor/>
                                  </m:rPr>
                                  <a:rPr lang="en-US" sz="1500" b="0" i="0" smtClean="0">
                                    <a:latin typeface="+mn-lt"/>
                                  </a:rPr>
                                  <m:t>2</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663240490"/>
                      </a:ext>
                    </a:extLst>
                  </a:tr>
                  <a:tr h="274320">
                    <a:tc>
                      <a:txBody>
                        <a:bodyPr/>
                        <a:lstStyle/>
                        <a:p>
                          <a:pPr marL="0" marR="0">
                            <a:spcBef>
                              <a:spcPts val="0"/>
                            </a:spcBef>
                            <a:spcAft>
                              <a:spcPts val="0"/>
                            </a:spcAft>
                          </a:pPr>
                          <a:r>
                            <a:rPr lang="en-US" sz="1500" dirty="0">
                              <a:latin typeface="+mn-lt"/>
                            </a:rPr>
                            <a:t>Plant</a:t>
                          </a:r>
                          <a14:m>
                            <m:oMath xmlns:m="http://schemas.openxmlformats.org/officeDocument/2006/math">
                              <m:sSup>
                                <m:sSupPr>
                                  <m:ctrlPr>
                                    <a:rPr lang="en-US" sz="1500" i="1">
                                      <a:latin typeface="Cambria Math" panose="02040503050406030204" pitchFamily="18" charset="0"/>
                                    </a:rPr>
                                  </m:ctrlPr>
                                </m:sSupPr>
                                <m:e>
                                  <m:r>
                                    <a:rPr lang="en-US" sz="1500">
                                      <a:latin typeface="Cambria Math" panose="02040503050406030204" pitchFamily="18" charset="0"/>
                                    </a:rPr>
                                    <m:t>​ </m:t>
                                  </m:r>
                                </m:e>
                                <m:sup>
                                  <m:r>
                                    <a:rPr lang="en-US" sz="1500">
                                      <a:latin typeface="Cambria Math" panose="02040503050406030204" pitchFamily="18" charset="0"/>
                                    </a:rPr>
                                    <m:t>𝑎</m:t>
                                  </m:r>
                                </m:sup>
                              </m:sSup>
                            </m:oMath>
                          </a14:m>
                          <a:r>
                            <a:rPr lang="en-US" sz="1500" dirty="0">
                              <a:latin typeface="+mn-lt"/>
                            </a:rPr>
                            <a:t>, </a:t>
                          </a:r>
                          <a14:m>
                            <m:oMath xmlns:m="http://schemas.openxmlformats.org/officeDocument/2006/math">
                              <m:r>
                                <a:rPr lang="en-US" sz="1500">
                                  <a:latin typeface="Cambria Math" panose="02040503050406030204" pitchFamily="18" charset="0"/>
                                </a:rPr>
                                <m:t>𝑛</m:t>
                              </m:r>
                            </m:oMath>
                          </a14:m>
                          <a:r>
                            <a:rPr lang="en-US" sz="1500" dirty="0">
                              <a:latin typeface="+mn-lt"/>
                            </a:rPr>
                            <a:t> (%)</a:t>
                          </a:r>
                        </a:p>
                      </a:txBody>
                      <a:tcPr marL="73025" marR="73025" marT="0" marB="0"/>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15985026"/>
                      </a:ext>
                    </a:extLst>
                  </a:tr>
                  <a:tr h="274320">
                    <a:tc>
                      <a:txBody>
                        <a:bodyPr/>
                        <a:lstStyle/>
                        <a:p>
                          <a:pPr marL="0" marR="0">
                            <a:spcBef>
                              <a:spcPts val="0"/>
                            </a:spcBef>
                            <a:spcAft>
                              <a:spcPts val="0"/>
                            </a:spcAft>
                          </a:pPr>
                          <a:r>
                            <a:rPr lang="en-US" sz="1500" dirty="0">
                              <a:latin typeface="+mn-lt"/>
                            </a:rPr>
                            <a:t>	Plant 1</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6 9</m:t>
                                </m:r>
                                <m:r>
                                  <m:rPr>
                                    <m:nor/>
                                  </m:rPr>
                                  <a:rPr lang="en-US" sz="1500" b="0" i="0" smtClean="0">
                                    <a:latin typeface="+mn-lt"/>
                                  </a:rPr>
                                  <m:t>08</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(26%)</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6 </m:t>
                                </m:r>
                                <m:r>
                                  <m:rPr>
                                    <m:nor/>
                                  </m:rPr>
                                  <a:rPr lang="en-US" sz="1500" b="0" i="0" smtClean="0">
                                    <a:latin typeface="+mn-lt"/>
                                  </a:rPr>
                                  <m:t>341</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(3</m:t>
                                </m:r>
                                <m:r>
                                  <m:rPr>
                                    <m:nor/>
                                  </m:rPr>
                                  <a:rPr lang="en-US" sz="1500" b="0" i="0" smtClean="0">
                                    <a:latin typeface="+mn-lt"/>
                                  </a:rPr>
                                  <m:t>6</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4085534975"/>
                      </a:ext>
                    </a:extLst>
                  </a:tr>
                  <a:tr h="274320">
                    <a:tc>
                      <a:txBody>
                        <a:bodyPr/>
                        <a:lstStyle/>
                        <a:p>
                          <a:pPr marL="0" marR="0">
                            <a:spcBef>
                              <a:spcPts val="0"/>
                            </a:spcBef>
                            <a:spcAft>
                              <a:spcPts val="0"/>
                            </a:spcAft>
                          </a:pPr>
                          <a:r>
                            <a:rPr lang="en-US" sz="1500" dirty="0">
                              <a:latin typeface="+mn-lt"/>
                            </a:rPr>
                            <a:t>	Plant 2</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10 </m:t>
                                </m:r>
                                <m:r>
                                  <m:rPr>
                                    <m:nor/>
                                  </m:rPr>
                                  <a:rPr lang="en-US" sz="1500" b="0" i="0" smtClean="0">
                                    <a:latin typeface="+mn-lt"/>
                                  </a:rPr>
                                  <m:t>293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(38%)</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6 </m:t>
                                </m:r>
                                <m:r>
                                  <m:rPr>
                                    <m:nor/>
                                  </m:rPr>
                                  <a:rPr lang="en-US" sz="1500" b="0" i="0" smtClean="0">
                                    <a:latin typeface="+mn-lt"/>
                                  </a:rPr>
                                  <m:t>047</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(3</m:t>
                                </m:r>
                                <m:r>
                                  <m:rPr>
                                    <m:nor/>
                                  </m:rPr>
                                  <a:rPr lang="en-US" sz="1500" b="0" i="0" smtClean="0">
                                    <a:latin typeface="+mn-lt"/>
                                  </a:rPr>
                                  <m:t>4</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32498717"/>
                      </a:ext>
                    </a:extLst>
                  </a:tr>
                  <a:tr h="274320">
                    <a:tc>
                      <a:txBody>
                        <a:bodyPr/>
                        <a:lstStyle/>
                        <a:p>
                          <a:pPr marL="0" marR="0">
                            <a:spcBef>
                              <a:spcPts val="0"/>
                            </a:spcBef>
                            <a:spcAft>
                              <a:spcPts val="0"/>
                            </a:spcAft>
                          </a:pPr>
                          <a:r>
                            <a:rPr lang="en-US" sz="1500" dirty="0">
                              <a:latin typeface="+mn-lt"/>
                            </a:rPr>
                            <a:t>	Plant 3</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9 60</m:t>
                                </m:r>
                                <m:r>
                                  <m:rPr>
                                    <m:nor/>
                                  </m:rPr>
                                  <a:rPr lang="en-US" sz="1500" b="0" i="0" smtClean="0">
                                    <a:latin typeface="+mn-lt"/>
                                  </a:rPr>
                                  <m:t>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(36%)</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Cambria Math" panose="02040503050406030204" pitchFamily="18" charset="0"/>
                                  </a:rPr>
                                  <m:t>5</m:t>
                                </m:r>
                                <m:r>
                                  <m:rPr>
                                    <m:nor/>
                                  </m:rPr>
                                  <a:rPr lang="en-US" sz="1500" i="0">
                                    <a:latin typeface="+mn-lt"/>
                                  </a:rPr>
                                  <m:t> </m:t>
                                </m:r>
                                <m:r>
                                  <m:rPr>
                                    <m:nor/>
                                  </m:rPr>
                                  <a:rPr lang="en-US" sz="1500" b="0" i="0" smtClean="0">
                                    <a:latin typeface="+mn-lt"/>
                                  </a:rPr>
                                  <m:t>165</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m:t>
                                </m:r>
                                <m:r>
                                  <m:rPr>
                                    <m:nor/>
                                  </m:rPr>
                                  <a:rPr lang="en-US" sz="1500" b="0" i="0" smtClean="0">
                                    <a:latin typeface="+mn-lt"/>
                                  </a:rPr>
                                  <m:t>29</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590193991"/>
                      </a:ext>
                    </a:extLst>
                  </a:tr>
                  <a:tr h="274320">
                    <a:tc>
                      <a:txBody>
                        <a:bodyPr/>
                        <a:lstStyle/>
                        <a:p>
                          <a:pPr marL="0" marR="0">
                            <a:spcBef>
                              <a:spcPts val="0"/>
                            </a:spcBef>
                            <a:spcAft>
                              <a:spcPts val="0"/>
                            </a:spcAft>
                          </a:pPr>
                          <a:r>
                            <a:rPr lang="en-US" sz="1500">
                              <a:latin typeface="+mn-lt"/>
                            </a:rPr>
                            <a:t>Complete work records</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m:t>
                                </m:r>
                                <m:r>
                                  <m:rPr>
                                    <m:nor/>
                                  </m:rPr>
                                  <a:rPr lang="en-US" sz="1500" b="0" i="0" smtClean="0">
                                    <a:latin typeface="+mn-lt"/>
                                  </a:rPr>
                                  <m:t>7</m:t>
                                </m:r>
                                <m:r>
                                  <m:rPr>
                                    <m:nor/>
                                  </m:rPr>
                                  <a:rPr lang="en-US" sz="1500" i="0">
                                    <a:latin typeface="+mn-lt"/>
                                  </a:rPr>
                                  <m:t> </m:t>
                                </m:r>
                                <m:r>
                                  <m:rPr>
                                    <m:nor/>
                                  </m:rPr>
                                  <a:rPr lang="en-US" sz="1500" b="0" i="0" smtClean="0">
                                    <a:latin typeface="+mn-lt"/>
                                  </a:rPr>
                                  <m:t>55</m:t>
                                </m:r>
                                <m:r>
                                  <m:rPr>
                                    <m:nor/>
                                  </m:rPr>
                                  <a:rPr lang="en-US" sz="1500" i="0">
                                    <a:latin typeface="+mn-lt"/>
                                  </a:rPr>
                                  <m:t>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m:t>
                                </m:r>
                                <m:r>
                                  <m:rPr>
                                    <m:nor/>
                                  </m:rPr>
                                  <a:rPr lang="en-US" sz="1500" b="0" i="0" smtClean="0">
                                    <a:latin typeface="+mn-lt"/>
                                  </a:rPr>
                                  <m:t>65</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m:t>
                                </m:r>
                                <m:r>
                                  <m:rPr>
                                    <m:nor/>
                                  </m:rPr>
                                  <a:rPr lang="en-US" sz="1500" b="0" i="0" smtClean="0">
                                    <a:latin typeface="+mn-lt"/>
                                  </a:rPr>
                                  <m:t>7</m:t>
                                </m:r>
                                <m:r>
                                  <m:rPr>
                                    <m:nor/>
                                  </m:rPr>
                                  <a:rPr lang="en-US" sz="1500" i="0">
                                    <a:latin typeface="+mn-lt"/>
                                  </a:rPr>
                                  <m:t> </m:t>
                                </m:r>
                                <m:r>
                                  <m:rPr>
                                    <m:nor/>
                                  </m:rPr>
                                  <a:rPr lang="en-US" sz="1500" b="0" i="0" smtClean="0">
                                    <a:latin typeface="+mn-lt"/>
                                  </a:rPr>
                                  <m:t>55</m:t>
                                </m:r>
                                <m:r>
                                  <m:rPr>
                                    <m:nor/>
                                  </m:rPr>
                                  <a:rPr lang="en-US" sz="1500" i="0">
                                    <a:latin typeface="+mn-lt"/>
                                  </a:rPr>
                                  <m:t>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(100%)</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62609795"/>
                      </a:ext>
                    </a:extLst>
                  </a:tr>
                  <a:tr h="274320">
                    <a:tc>
                      <a:txBody>
                        <a:bodyPr/>
                        <a:lstStyle/>
                        <a:p>
                          <a:pPr marL="0" marR="0">
                            <a:spcBef>
                              <a:spcPts val="0"/>
                            </a:spcBef>
                            <a:spcAft>
                              <a:spcPts val="0"/>
                            </a:spcAft>
                          </a:pPr>
                          <a:r>
                            <a:rPr lang="en-US" sz="1500" dirty="0">
                              <a:latin typeface="+mn-lt"/>
                            </a:rPr>
                            <a:t>Year of hire</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1967</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(1956, 1975)</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196</m:t>
                                </m:r>
                                <m:r>
                                  <m:rPr>
                                    <m:nor/>
                                  </m:rPr>
                                  <a:rPr lang="en-US" sz="1500" b="0" i="0" smtClean="0">
                                    <a:latin typeface="+mn-lt"/>
                                  </a:rPr>
                                  <m:t>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(195</m:t>
                                </m:r>
                                <m:r>
                                  <m:rPr>
                                    <m:nor/>
                                  </m:rPr>
                                  <a:rPr lang="en-US" sz="1500" b="0" i="0" smtClean="0">
                                    <a:latin typeface="+mn-lt"/>
                                  </a:rPr>
                                  <m:t>2</m:t>
                                </m:r>
                                <m:r>
                                  <m:rPr>
                                    <m:nor/>
                                  </m:rPr>
                                  <a:rPr lang="en-US" sz="1500" i="0">
                                    <a:latin typeface="+mn-lt"/>
                                  </a:rPr>
                                  <m:t>, 19</m:t>
                                </m:r>
                                <m:r>
                                  <m:rPr>
                                    <m:nor/>
                                  </m:rPr>
                                  <a:rPr lang="en-US" sz="1500" b="0" i="0" smtClean="0">
                                    <a:latin typeface="+mn-lt"/>
                                  </a:rPr>
                                  <m:t>69</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1319947870"/>
                      </a:ext>
                    </a:extLst>
                  </a:tr>
                  <a:tr h="274320">
                    <a:tc>
                      <a:txBody>
                        <a:bodyPr/>
                        <a:lstStyle/>
                        <a:p>
                          <a:pPr marL="0" marR="0">
                            <a:spcBef>
                              <a:spcPts val="0"/>
                            </a:spcBef>
                            <a:spcAft>
                              <a:spcPts val="0"/>
                            </a:spcAft>
                          </a:pPr>
                          <a:r>
                            <a:rPr lang="en-US" sz="1500">
                              <a:latin typeface="+mn-lt"/>
                            </a:rPr>
                            <a:t>Age at hire</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24</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(20, 31)</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m:t>
                                </m:r>
                                <m:r>
                                  <m:rPr>
                                    <m:nor/>
                                  </m:rPr>
                                  <a:rPr lang="en-US" sz="1500" b="0" i="0" smtClean="0">
                                    <a:latin typeface="+mn-lt"/>
                                  </a:rPr>
                                  <m:t>6</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(2</m:t>
                                </m:r>
                                <m:r>
                                  <m:rPr>
                                    <m:nor/>
                                  </m:rPr>
                                  <a:rPr lang="en-US" sz="1500" b="0" i="0" smtClean="0">
                                    <a:latin typeface="+mn-lt"/>
                                  </a:rPr>
                                  <m:t>1</m:t>
                                </m:r>
                                <m:r>
                                  <m:rPr>
                                    <m:nor/>
                                  </m:rPr>
                                  <a:rPr lang="en-US" sz="1500" i="0">
                                    <a:latin typeface="+mn-lt"/>
                                  </a:rPr>
                                  <m:t>, 3</m:t>
                                </m:r>
                                <m:r>
                                  <m:rPr>
                                    <m:nor/>
                                  </m:rPr>
                                  <a:rPr lang="en-US" sz="1500" b="0" i="0" smtClean="0">
                                    <a:latin typeface="+mn-lt"/>
                                  </a:rPr>
                                  <m:t>4</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3286809882"/>
                      </a:ext>
                    </a:extLst>
                  </a:tr>
                  <a:tr h="274320">
                    <a:tc>
                      <a:txBody>
                        <a:bodyPr/>
                        <a:lstStyle/>
                        <a:p>
                          <a:pPr marL="0" marR="0">
                            <a:spcBef>
                              <a:spcPts val="0"/>
                            </a:spcBef>
                            <a:spcAft>
                              <a:spcPts val="0"/>
                            </a:spcAft>
                          </a:pPr>
                          <a:r>
                            <a:rPr lang="en-US" sz="1500">
                              <a:latin typeface="+mn-lt"/>
                            </a:rPr>
                            <a:t>Year of birth</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1942</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(1927, 1950)</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193</m:t>
                                </m:r>
                                <m:r>
                                  <m:rPr>
                                    <m:nor/>
                                  </m:rPr>
                                  <a:rPr lang="en-US" sz="1500" b="0" i="0" smtClean="0">
                                    <a:latin typeface="+mn-lt"/>
                                  </a:rPr>
                                  <m:t>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(192</m:t>
                                </m:r>
                                <m:r>
                                  <m:rPr>
                                    <m:nor/>
                                  </m:rPr>
                                  <a:rPr lang="en-US" sz="1500" b="0" i="0" smtClean="0">
                                    <a:latin typeface="+mn-lt"/>
                                  </a:rPr>
                                  <m:t>2</m:t>
                                </m:r>
                                <m:r>
                                  <m:rPr>
                                    <m:nor/>
                                  </m:rPr>
                                  <a:rPr lang="en-US" sz="1500" i="0">
                                    <a:latin typeface="+mn-lt"/>
                                  </a:rPr>
                                  <m:t>, 194</m:t>
                                </m:r>
                                <m:r>
                                  <m:rPr>
                                    <m:nor/>
                                  </m:rPr>
                                  <a:rPr lang="en-US" sz="1500" b="0" i="0" smtClean="0">
                                    <a:latin typeface="+mn-lt"/>
                                  </a:rPr>
                                  <m:t>6</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1081533441"/>
                      </a:ext>
                    </a:extLst>
                  </a:tr>
                  <a:tr h="274320">
                    <a:tc>
                      <a:txBody>
                        <a:bodyPr/>
                        <a:lstStyle/>
                        <a:p>
                          <a:pPr marL="0" marR="0">
                            <a:spcBef>
                              <a:spcPts val="0"/>
                            </a:spcBef>
                            <a:spcAft>
                              <a:spcPts val="0"/>
                            </a:spcAft>
                          </a:pPr>
                          <a:r>
                            <a:rPr lang="en-US" sz="1500">
                              <a:latin typeface="+mn-lt"/>
                            </a:rPr>
                            <a:t>Year of worker exit</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1991</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(198</m:t>
                                </m:r>
                                <m:r>
                                  <m:rPr>
                                    <m:nor/>
                                  </m:rPr>
                                  <a:rPr lang="en-US" sz="1500" b="0" i="0" smtClean="0">
                                    <a:latin typeface="+mn-lt"/>
                                  </a:rPr>
                                  <m:t>1</m:t>
                                </m:r>
                                <m:r>
                                  <m:rPr>
                                    <m:nor/>
                                  </m:rPr>
                                  <a:rPr lang="en-US" sz="1500" i="0">
                                    <a:latin typeface="+mn-lt"/>
                                  </a:rPr>
                                  <m:t>, 1995)</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198</m:t>
                                </m:r>
                                <m:r>
                                  <m:rPr>
                                    <m:nor/>
                                  </m:rPr>
                                  <a:rPr lang="en-US" sz="1500" b="0" i="0" smtClean="0">
                                    <a:latin typeface="+mn-lt"/>
                                  </a:rPr>
                                  <m:t>4</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(197</m:t>
                                </m:r>
                                <m:r>
                                  <m:rPr>
                                    <m:nor/>
                                  </m:rPr>
                                  <a:rPr lang="en-US" sz="1500" b="0" i="0" smtClean="0">
                                    <a:latin typeface="+mn-lt"/>
                                  </a:rPr>
                                  <m:t>7</m:t>
                                </m:r>
                                <m:r>
                                  <m:rPr>
                                    <m:nor/>
                                  </m:rPr>
                                  <a:rPr lang="en-US" sz="1500" i="0">
                                    <a:latin typeface="+mn-lt"/>
                                  </a:rPr>
                                  <m:t>, 199</m:t>
                                </m:r>
                                <m:r>
                                  <m:rPr>
                                    <m:nor/>
                                  </m:rPr>
                                  <a:rPr lang="en-US" sz="1500" b="0" i="0" smtClean="0">
                                    <a:latin typeface="+mn-lt"/>
                                  </a:rPr>
                                  <m:t>1</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233218392"/>
                      </a:ext>
                    </a:extLst>
                  </a:tr>
                  <a:tr h="274320">
                    <a:tc>
                      <a:txBody>
                        <a:bodyPr/>
                        <a:lstStyle/>
                        <a:p>
                          <a:pPr marL="0" marR="0">
                            <a:spcBef>
                              <a:spcPts val="0"/>
                            </a:spcBef>
                            <a:spcAft>
                              <a:spcPts val="0"/>
                            </a:spcAft>
                          </a:pPr>
                          <a:r>
                            <a:rPr lang="en-US" sz="1500">
                              <a:latin typeface="+mn-lt"/>
                            </a:rPr>
                            <a:t>Age at worker exit</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49</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(40, 58)</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5</m:t>
                                </m:r>
                                <m:r>
                                  <m:rPr>
                                    <m:nor/>
                                  </m:rPr>
                                  <a:rPr lang="en-US" sz="1500" b="0" i="0" smtClean="0">
                                    <a:latin typeface="+mn-lt"/>
                                  </a:rPr>
                                  <m:t>3</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(3</m:t>
                                </m:r>
                                <m:r>
                                  <m:rPr>
                                    <m:nor/>
                                  </m:rPr>
                                  <a:rPr lang="en-US" sz="1500" b="0" i="0" smtClean="0">
                                    <a:latin typeface="+mn-lt"/>
                                  </a:rPr>
                                  <m:t>8</m:t>
                                </m:r>
                                <m:r>
                                  <m:rPr>
                                    <m:nor/>
                                  </m:rPr>
                                  <a:rPr lang="en-US" sz="1500" i="0">
                                    <a:latin typeface="+mn-lt"/>
                                  </a:rPr>
                                  <m:t>, 61)</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117938298"/>
                      </a:ext>
                    </a:extLst>
                  </a:tr>
                  <a:tr h="274320">
                    <a:tc>
                      <a:txBody>
                        <a:bodyPr/>
                        <a:lstStyle/>
                        <a:p>
                          <a:pPr marL="0" marR="0">
                            <a:spcBef>
                              <a:spcPts val="0"/>
                            </a:spcBef>
                            <a:spcAft>
                              <a:spcPts val="0"/>
                            </a:spcAft>
                          </a:pPr>
                          <a:r>
                            <a:rPr lang="en-US" sz="1500">
                              <a:latin typeface="+mn-lt"/>
                            </a:rPr>
                            <a:t>Age at death among deceased</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70</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(60, 79)</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71</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(61, 80)</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038739449"/>
                      </a:ext>
                    </a:extLst>
                  </a:tr>
                  <a:tr h="274320">
                    <a:tc>
                      <a:txBody>
                        <a:bodyPr/>
                        <a:lstStyle/>
                        <a:p>
                          <a:pPr marL="0" marR="0">
                            <a:spcBef>
                              <a:spcPts val="0"/>
                            </a:spcBef>
                            <a:spcAft>
                              <a:spcPts val="0"/>
                            </a:spcAft>
                          </a:pPr>
                          <a:r>
                            <a:rPr lang="en-US" sz="1500">
                              <a:latin typeface="+mn-lt"/>
                            </a:rPr>
                            <a:t>Year of death among deceased</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1999</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(1989, 2008)</m:t>
                                </m:r>
                              </m:oMath>
                            </m:oMathPara>
                          </a14:m>
                          <a:endParaRPr lang="en-US" sz="1500" dirty="0">
                            <a:latin typeface="+mn-lt"/>
                          </a:endParaRP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1997</m:t>
                                </m:r>
                              </m:oMath>
                            </m:oMathPara>
                          </a14:m>
                          <a:endParaRPr lang="en-US" sz="1500" dirty="0">
                            <a:latin typeface="+mn-lt"/>
                          </a:endParaRPr>
                        </a:p>
                      </a:txBody>
                      <a:tcPr marL="73025" marR="73025"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500" i="0">
                                    <a:latin typeface="+mn-lt"/>
                                  </a:rPr>
                                  <m:t>(1988, 200</m:t>
                                </m:r>
                                <m:r>
                                  <m:rPr>
                                    <m:nor/>
                                  </m:rPr>
                                  <a:rPr lang="en-US" sz="1500" b="0" i="0" smtClean="0">
                                    <a:latin typeface="+mn-lt"/>
                                  </a:rPr>
                                  <m:t>6</m:t>
                                </m:r>
                                <m:r>
                                  <m:rPr>
                                    <m:nor/>
                                  </m:rPr>
                                  <a:rPr lang="en-US" sz="1500" i="0">
                                    <a:latin typeface="+mn-lt"/>
                                  </a:rPr>
                                  <m:t>)</m:t>
                                </m:r>
                              </m:oMath>
                            </m:oMathPara>
                          </a14:m>
                          <a:endParaRPr lang="en-US" sz="1500" dirty="0">
                            <a:latin typeface="+mn-lt"/>
                          </a:endParaRPr>
                        </a:p>
                      </a:txBody>
                      <a:tcPr marL="73025" marR="73025" marT="0" marB="0"/>
                    </a:tc>
                    <a:tc>
                      <a:txBody>
                        <a:bodyPr/>
                        <a:lstStyle/>
                        <a:p>
                          <a:pPr marL="0" marR="0">
                            <a:lnSpc>
                              <a:spcPct val="115000"/>
                            </a:lnSpc>
                            <a:spcBef>
                              <a:spcPts val="0"/>
                            </a:spcBef>
                            <a:spcAft>
                              <a:spcPts val="1000"/>
                            </a:spcAft>
                          </a:pPr>
                          <a:r>
                            <a:rPr lang="en-US" sz="1600" dirty="0">
                              <a:latin typeface="+mn-lt"/>
                            </a:rPr>
                            <a:t> </a:t>
                          </a:r>
                        </a:p>
                      </a:txBody>
                      <a:tcPr marL="0" marR="0" marT="0" marB="0" anchor="ctr"/>
                    </a:tc>
                    <a:extLst>
                      <a:ext uri="{0D108BD9-81ED-4DB2-BD59-A6C34878D82A}">
                        <a16:rowId xmlns:a16="http://schemas.microsoft.com/office/drawing/2014/main" val="3768272781"/>
                      </a:ext>
                    </a:extLst>
                  </a:tr>
                  <a:tr h="274320">
                    <a:tc>
                      <a:txBody>
                        <a:bodyPr/>
                        <a:lstStyle/>
                        <a:p>
                          <a:pPr marL="0" marR="0">
                            <a:spcBef>
                              <a:spcPts val="0"/>
                            </a:spcBef>
                            <a:spcAft>
                              <a:spcPts val="0"/>
                            </a:spcAft>
                          </a:pPr>
                          <a:r>
                            <a:rPr lang="en-US" sz="1500">
                              <a:latin typeface="+mn-lt"/>
                            </a:rPr>
                            <a:t>Suicide cases</a:t>
                          </a:r>
                        </a:p>
                      </a:txBody>
                      <a:tcPr marL="73025" marR="73025" marT="0" marB="0"/>
                    </a:tc>
                    <a:tc>
                      <a:txBody>
                        <a:bodyPr/>
                        <a:lstStyle/>
                        <a:p>
                          <a:pPr marL="0" marR="0" algn="ctr">
                            <a:spcBef>
                              <a:spcPts val="0"/>
                            </a:spcBef>
                            <a:spcAft>
                              <a:spcPts val="0"/>
                            </a:spcAft>
                          </a:pPr>
                          <a:r>
                            <a:rPr lang="en-US" sz="1500" dirty="0">
                              <a:latin typeface="+mn-lt"/>
                            </a:rPr>
                            <a:t>202</a:t>
                          </a:r>
                        </a:p>
                      </a:txBody>
                      <a:tcPr marL="73025" marR="73025" marT="0" marB="0"/>
                    </a:tc>
                    <a:tc>
                      <a:txBody>
                        <a:bodyPr/>
                        <a:lstStyle/>
                        <a:p>
                          <a:pPr marL="0" marR="0" algn="ctr">
                            <a:lnSpc>
                              <a:spcPct val="115000"/>
                            </a:lnSpc>
                            <a:spcBef>
                              <a:spcPts val="0"/>
                            </a:spcBef>
                            <a:spcAft>
                              <a:spcPts val="0"/>
                            </a:spcAft>
                          </a:pPr>
                          <a:r>
                            <a:rPr lang="en-US" sz="1500" dirty="0">
                              <a:latin typeface="+mn-lt"/>
                            </a:rPr>
                            <a:t> </a:t>
                          </a:r>
                        </a:p>
                      </a:txBody>
                      <a:tcPr marL="73025" marR="73025" marT="0" marB="0"/>
                    </a:tc>
                    <a:tc>
                      <a:txBody>
                        <a:bodyPr/>
                        <a:lstStyle/>
                        <a:p>
                          <a:pPr marL="0" marR="0" algn="ctr">
                            <a:lnSpc>
                              <a:spcPct val="115000"/>
                            </a:lnSpc>
                            <a:spcBef>
                              <a:spcPts val="0"/>
                            </a:spcBef>
                            <a:spcAft>
                              <a:spcPts val="0"/>
                            </a:spcAft>
                          </a:pPr>
                          <a:r>
                            <a:rPr lang="en-US" sz="1500">
                              <a:latin typeface="+mn-lt"/>
                            </a:rPr>
                            <a:t> </a:t>
                          </a:r>
                        </a:p>
                      </a:txBody>
                      <a:tcPr marL="73025" marR="73025" marT="0" marB="0"/>
                    </a:tc>
                    <a:tc>
                      <a:txBody>
                        <a:bodyPr/>
                        <a:lstStyle/>
                        <a:p>
                          <a:pPr marL="0" marR="0" algn="ctr">
                            <a:spcBef>
                              <a:spcPts val="0"/>
                            </a:spcBef>
                            <a:spcAft>
                              <a:spcPts val="0"/>
                            </a:spcAft>
                          </a:pPr>
                          <a:r>
                            <a:rPr lang="en-US" sz="1500" dirty="0">
                              <a:latin typeface="+mn-lt"/>
                            </a:rPr>
                            <a:t>171</a:t>
                          </a:r>
                        </a:p>
                      </a:txBody>
                      <a:tcPr marL="73025" marR="73025" marT="0" marB="0"/>
                    </a:tc>
                    <a:tc>
                      <a:txBody>
                        <a:bodyPr/>
                        <a:lstStyle/>
                        <a:p>
                          <a:pPr marL="0" marR="0" algn="ct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1000"/>
                            </a:spcAft>
                          </a:pPr>
                          <a:r>
                            <a:rPr lang="en-US" sz="1600" dirty="0">
                              <a:latin typeface="+mn-lt"/>
                            </a:rPr>
                            <a:t> </a:t>
                          </a:r>
                        </a:p>
                      </a:txBody>
                      <a:tcPr marL="0" marR="0" marT="0" marB="0" anchor="ctr"/>
                    </a:tc>
                    <a:extLst>
                      <a:ext uri="{0D108BD9-81ED-4DB2-BD59-A6C34878D82A}">
                        <a16:rowId xmlns:a16="http://schemas.microsoft.com/office/drawing/2014/main" val="3192093069"/>
                      </a:ext>
                    </a:extLst>
                  </a:tr>
                  <a:tr h="274320">
                    <a:tc>
                      <a:txBody>
                        <a:bodyPr/>
                        <a:lstStyle/>
                        <a:p>
                          <a:pPr marL="0" marR="0">
                            <a:spcBef>
                              <a:spcPts val="0"/>
                            </a:spcBef>
                            <a:spcAft>
                              <a:spcPts val="0"/>
                            </a:spcAft>
                          </a:pPr>
                          <a:r>
                            <a:rPr lang="en-US" sz="1500" dirty="0">
                              <a:latin typeface="+mn-lt"/>
                            </a:rPr>
                            <a:t>Fatal overdose cases</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500" dirty="0">
                              <a:latin typeface="+mn-lt"/>
                            </a:rPr>
                            <a:t>55</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rPr>
                            <a:t> </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rPr>
                            <a:t> </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500" dirty="0">
                              <a:latin typeface="+mn-lt"/>
                            </a:rPr>
                            <a:t>32</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rPr>
                            <a:t> </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mn-lt"/>
                            </a:rPr>
                            <a:t> </a:t>
                          </a: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98606"/>
                      </a:ext>
                    </a:extLst>
                  </a:tr>
                  <a:tr h="640080">
                    <a:tc gridSpan="7">
                      <a:txBody>
                        <a:bodyPr/>
                        <a:lstStyle/>
                        <a:p>
                          <a:pPr marL="0" marR="0">
                            <a:spcBef>
                              <a:spcPts val="0"/>
                            </a:spcBef>
                            <a:spcAft>
                              <a:spcPts val="0"/>
                            </a:spcAft>
                          </a:pPr>
                          <a:r>
                            <a:rPr lang="en-US" sz="1200" dirty="0">
                              <a:latin typeface="+mn-lt"/>
                            </a:rPr>
                            <a:t>Statistics shown are median (first quartile, third quartile), unless otherwise indicated.</a:t>
                          </a:r>
                        </a:p>
                        <a:p>
                          <a:pPr marL="0" marR="0">
                            <a:spcBef>
                              <a:spcPts val="0"/>
                            </a:spcBef>
                            <a:spcAft>
                              <a:spcPts val="0"/>
                            </a:spcAft>
                          </a:pPr>
                          <a14:m>
                            <m:oMath xmlns:m="http://schemas.openxmlformats.org/officeDocument/2006/math">
                              <m:sSup>
                                <m:sSupPr>
                                  <m:ctrlPr>
                                    <a:rPr lang="en-US" sz="1200" i="1">
                                      <a:latin typeface="Cambria Math" panose="02040503050406030204" pitchFamily="18" charset="0"/>
                                    </a:rPr>
                                  </m:ctrlPr>
                                </m:sSupPr>
                                <m:e>
                                  <m:r>
                                    <a:rPr lang="en-US" sz="1200">
                                      <a:latin typeface="Cambria Math" panose="02040503050406030204" pitchFamily="18" charset="0"/>
                                    </a:rPr>
                                    <m:t>​ </m:t>
                                  </m:r>
                                </m:e>
                                <m:sup>
                                  <m:r>
                                    <a:rPr lang="en-US" sz="1200">
                                      <a:latin typeface="Cambria Math" panose="02040503050406030204" pitchFamily="18" charset="0"/>
                                    </a:rPr>
                                    <m:t>𝑎</m:t>
                                  </m:r>
                                </m:sup>
                              </m:sSup>
                            </m:oMath>
                          </a14:m>
                          <a:r>
                            <a:rPr lang="en-US" sz="1200" dirty="0">
                              <a:latin typeface="+mn-lt"/>
                            </a:rPr>
                            <a:t> Some subjects worked at several sites; plant indicates the site of longest work record time.</a:t>
                          </a:r>
                        </a:p>
                        <a:p>
                          <a:pPr marL="0" marR="0">
                            <a:spcBef>
                              <a:spcPts val="0"/>
                            </a:spcBef>
                            <a:spcAft>
                              <a:spcPts val="0"/>
                            </a:spcAft>
                          </a:pPr>
                          <a14:m>
                            <m:oMath xmlns:m="http://schemas.openxmlformats.org/officeDocument/2006/math">
                              <m:sSup>
                                <m:sSupPr>
                                  <m:ctrlPr>
                                    <a:rPr lang="en-US" sz="1200" i="1">
                                      <a:latin typeface="Cambria Math" panose="02040503050406030204" pitchFamily="18" charset="0"/>
                                    </a:rPr>
                                  </m:ctrlPr>
                                </m:sSupPr>
                                <m:e>
                                  <m:r>
                                    <a:rPr lang="en-US" sz="1200">
                                      <a:latin typeface="Cambria Math" panose="02040503050406030204" pitchFamily="18" charset="0"/>
                                    </a:rPr>
                                    <m:t>​ </m:t>
                                  </m:r>
                                </m:e>
                                <m:sup>
                                  <m:r>
                                    <a:rPr lang="en-US" sz="1200">
                                      <a:latin typeface="Cambria Math" panose="02040503050406030204" pitchFamily="18" charset="0"/>
                                    </a:rPr>
                                    <m:t>𝑏</m:t>
                                  </m:r>
                                </m:sup>
                              </m:sSup>
                            </m:oMath>
                          </a14:m>
                          <a:r>
                            <a:rPr lang="en-US" sz="1200" dirty="0">
                              <a:latin typeface="+mn-lt"/>
                            </a:rPr>
                            <a:t> Left work by December 31, 1994 when employment records were truncated </a:t>
                          </a:r>
                        </a:p>
                      </a:txBody>
                      <a:tcPr marL="73025" marR="7302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6004274"/>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906715935"/>
                  </p:ext>
                </p:extLst>
              </p:nvPr>
            </p:nvGraphicFramePr>
            <p:xfrm>
              <a:off x="1377072" y="555170"/>
              <a:ext cx="9406858" cy="6126480"/>
            </p:xfrm>
            <a:graphic>
              <a:graphicData uri="http://schemas.openxmlformats.org/drawingml/2006/table">
                <a:tbl>
                  <a:tblPr firstRow="1" firstCol="1" lastRow="1" lastCol="1">
                    <a:tableStyleId>{2D5ABB26-0587-4C30-8999-92F81FD0307C}</a:tableStyleId>
                  </a:tblPr>
                  <a:tblGrid>
                    <a:gridCol w="3355097">
                      <a:extLst>
                        <a:ext uri="{9D8B030D-6E8A-4147-A177-3AD203B41FA5}">
                          <a16:colId xmlns:a16="http://schemas.microsoft.com/office/drawing/2014/main" val="168086171"/>
                        </a:ext>
                      </a:extLst>
                    </a:gridCol>
                    <a:gridCol w="1174692">
                      <a:extLst>
                        <a:ext uri="{9D8B030D-6E8A-4147-A177-3AD203B41FA5}">
                          <a16:colId xmlns:a16="http://schemas.microsoft.com/office/drawing/2014/main" val="197138874"/>
                        </a:ext>
                      </a:extLst>
                    </a:gridCol>
                    <a:gridCol w="1603548">
                      <a:extLst>
                        <a:ext uri="{9D8B030D-6E8A-4147-A177-3AD203B41FA5}">
                          <a16:colId xmlns:a16="http://schemas.microsoft.com/office/drawing/2014/main" val="3868645971"/>
                        </a:ext>
                      </a:extLst>
                    </a:gridCol>
                    <a:gridCol w="314649">
                      <a:extLst>
                        <a:ext uri="{9D8B030D-6E8A-4147-A177-3AD203B41FA5}">
                          <a16:colId xmlns:a16="http://schemas.microsoft.com/office/drawing/2014/main" val="2877532143"/>
                        </a:ext>
                      </a:extLst>
                    </a:gridCol>
                    <a:gridCol w="1174692">
                      <a:extLst>
                        <a:ext uri="{9D8B030D-6E8A-4147-A177-3AD203B41FA5}">
                          <a16:colId xmlns:a16="http://schemas.microsoft.com/office/drawing/2014/main" val="3539168601"/>
                        </a:ext>
                      </a:extLst>
                    </a:gridCol>
                    <a:gridCol w="1603548">
                      <a:extLst>
                        <a:ext uri="{9D8B030D-6E8A-4147-A177-3AD203B41FA5}">
                          <a16:colId xmlns:a16="http://schemas.microsoft.com/office/drawing/2014/main" val="3691159249"/>
                        </a:ext>
                      </a:extLst>
                    </a:gridCol>
                    <a:gridCol w="180632">
                      <a:extLst>
                        <a:ext uri="{9D8B030D-6E8A-4147-A177-3AD203B41FA5}">
                          <a16:colId xmlns:a16="http://schemas.microsoft.com/office/drawing/2014/main" val="1815216741"/>
                        </a:ext>
                      </a:extLst>
                    </a:gridCol>
                  </a:tblGrid>
                  <a:tr h="274320">
                    <a:tc>
                      <a:txBody>
                        <a:bodyPr/>
                        <a:lstStyle/>
                        <a:p>
                          <a:pPr marL="0" marR="0" algn="ctr">
                            <a:lnSpc>
                              <a:spcPct val="115000"/>
                            </a:lnSpc>
                            <a:spcBef>
                              <a:spcPts val="0"/>
                            </a:spcBef>
                            <a:spcAft>
                              <a:spcPts val="0"/>
                            </a:spcAft>
                          </a:pPr>
                          <a:r>
                            <a:rPr lang="en-US" sz="1500" dirty="0">
                              <a:latin typeface="+mn-lt"/>
                            </a:rPr>
                            <a:t> </a:t>
                          </a:r>
                        </a:p>
                      </a:txBody>
                      <a:tcPr marL="73025" marR="73025" marT="0" marB="0" anchor="ctr">
                        <a:lnT w="12700" cap="flat" cmpd="sng" algn="ctr">
                          <a:solidFill>
                            <a:schemeClr val="tx1"/>
                          </a:solidFill>
                          <a:prstDash val="solid"/>
                          <a:round/>
                          <a:headEnd type="none" w="med" len="med"/>
                          <a:tailEnd type="none" w="med" len="med"/>
                        </a:lnT>
                      </a:tcPr>
                    </a:tc>
                    <a:tc gridSpan="2">
                      <a:txBody>
                        <a:bodyPr/>
                        <a:lstStyle/>
                        <a:p>
                          <a:pPr marL="0" marR="0" algn="ctr">
                            <a:lnSpc>
                              <a:spcPct val="115000"/>
                            </a:lnSpc>
                            <a:spcBef>
                              <a:spcPts val="0"/>
                            </a:spcBef>
                            <a:spcAft>
                              <a:spcPts val="0"/>
                            </a:spcAft>
                          </a:pPr>
                          <a:r>
                            <a:rPr lang="en-US" sz="1500" dirty="0">
                              <a:latin typeface="+mn-lt"/>
                            </a:rPr>
                            <a:t>Full cohort</a:t>
                          </a:r>
                        </a:p>
                      </a:txBody>
                      <a:tcPr marL="73025" marR="7302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1500" dirty="0">
                              <a:latin typeface="+mn-lt"/>
                            </a:rPr>
                            <a:t> </a:t>
                          </a:r>
                        </a:p>
                      </a:txBody>
                      <a:tcPr marL="73025" marR="73025" marT="0" marB="0" anchor="ctr">
                        <a:lnT w="12700" cap="flat" cmpd="sng" algn="ctr">
                          <a:solidFill>
                            <a:schemeClr val="tx1"/>
                          </a:solidFill>
                          <a:prstDash val="solid"/>
                          <a:round/>
                          <a:headEnd type="none" w="med" len="med"/>
                          <a:tailEnd type="none" w="med" len="med"/>
                        </a:lnT>
                      </a:tcPr>
                    </a:tc>
                    <a:tc gridSpan="2">
                      <a:txBody>
                        <a:bodyPr/>
                        <a:lstStyle/>
                        <a:p>
                          <a:endParaRPr lang="en-US"/>
                        </a:p>
                      </a:txBody>
                      <a:tcPr marL="73025" marR="7302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2420" t="-9091" r="-6393" b="-2100000"/>
                          </a:stretch>
                        </a:blipFill>
                      </a:tcPr>
                    </a:tc>
                    <a:tc hMerge="1">
                      <a:txBody>
                        <a:bodyPr/>
                        <a:lstStyle/>
                        <a:p>
                          <a:endParaRPr lang="en-US"/>
                        </a:p>
                      </a:txBody>
                      <a:tcPr/>
                    </a:tc>
                    <a:tc>
                      <a:txBody>
                        <a:bodyPr/>
                        <a:lstStyle/>
                        <a:p>
                          <a:pPr marL="0" marR="0">
                            <a:lnSpc>
                              <a:spcPct val="115000"/>
                            </a:lnSpc>
                            <a:spcBef>
                              <a:spcPts val="0"/>
                            </a:spcBef>
                            <a:spcAft>
                              <a:spcPts val="1000"/>
                            </a:spcAft>
                          </a:pPr>
                          <a:r>
                            <a:rPr lang="en-US" sz="1600">
                              <a:latin typeface="+mn-lt"/>
                            </a:rPr>
                            <a:t> </a:t>
                          </a: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7592521"/>
                      </a:ext>
                    </a:extLst>
                  </a:tr>
                  <a:tr h="274320">
                    <a:tc>
                      <a:txBody>
                        <a:bodyPr/>
                        <a:lstStyle/>
                        <a:p>
                          <a:endParaRPr lang="en-US"/>
                        </a:p>
                      </a:txBody>
                      <a:tcPr marL="73025" marR="73025" marT="0" marB="0">
                        <a:blipFill>
                          <a:blip r:embed="rId2"/>
                          <a:stretch>
                            <a:fillRect t="-114286" r="-180000" b="-2100000"/>
                          </a:stretch>
                        </a:blipFill>
                      </a:tcPr>
                    </a:tc>
                    <a:tc>
                      <a:txBody>
                        <a:bodyPr/>
                        <a:lstStyle/>
                        <a:p>
                          <a:endParaRPr lang="en-US"/>
                        </a:p>
                      </a:txBody>
                      <a:tcPr marL="73025" marR="73025" marT="0" marB="0">
                        <a:lnT w="12700" cap="flat" cmpd="sng" algn="ctr">
                          <a:solidFill>
                            <a:schemeClr val="tx1"/>
                          </a:solidFill>
                          <a:prstDash val="solid"/>
                          <a:round/>
                          <a:headEnd type="none" w="med" len="med"/>
                          <a:tailEnd type="none" w="med" len="med"/>
                        </a:lnT>
                        <a:blipFill>
                          <a:blip r:embed="rId2"/>
                          <a:stretch>
                            <a:fillRect l="-288043" t="-114286" r="-418478" b="-2100000"/>
                          </a:stretch>
                        </a:blipFill>
                      </a:tcPr>
                    </a:tc>
                    <a:tc>
                      <a:txBody>
                        <a:bodyPr/>
                        <a:lstStyle/>
                        <a:p>
                          <a:endParaRPr lang="en-US"/>
                        </a:p>
                      </a:txBody>
                      <a:tcPr marL="73025" marR="73025" marT="0" marB="0">
                        <a:lnT w="12700" cap="flat" cmpd="sng" algn="ctr">
                          <a:solidFill>
                            <a:schemeClr val="tx1"/>
                          </a:solidFill>
                          <a:prstDash val="solid"/>
                          <a:round/>
                          <a:headEnd type="none" w="med" len="med"/>
                          <a:tailEnd type="none" w="med" len="med"/>
                        </a:lnT>
                        <a:blipFill>
                          <a:blip r:embed="rId2"/>
                          <a:stretch>
                            <a:fillRect l="-281102" t="-114286" r="-203150" b="-2100000"/>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lnT w="12700" cap="flat" cmpd="sng" algn="ctr">
                          <a:solidFill>
                            <a:schemeClr val="tx1"/>
                          </a:solidFill>
                          <a:prstDash val="solid"/>
                          <a:round/>
                          <a:headEnd type="none" w="med" len="med"/>
                          <a:tailEnd type="none" w="med" len="med"/>
                        </a:lnT>
                        <a:blipFill>
                          <a:blip r:embed="rId2"/>
                          <a:stretch>
                            <a:fillRect l="-553261" t="-114286" r="-153261" b="-2100000"/>
                          </a:stretch>
                        </a:blipFill>
                      </a:tcPr>
                    </a:tc>
                    <a:tc>
                      <a:txBody>
                        <a:bodyPr/>
                        <a:lstStyle/>
                        <a:p>
                          <a:endParaRPr lang="en-US"/>
                        </a:p>
                      </a:txBody>
                      <a:tcPr marL="73025" marR="73025" marT="0" marB="0">
                        <a:lnT w="12700" cap="flat" cmpd="sng" algn="ctr">
                          <a:solidFill>
                            <a:schemeClr val="tx1"/>
                          </a:solidFill>
                          <a:prstDash val="solid"/>
                          <a:round/>
                          <a:headEnd type="none" w="med" len="med"/>
                          <a:tailEnd type="none" w="med" len="med"/>
                        </a:lnT>
                        <a:blipFill>
                          <a:blip r:embed="rId2"/>
                          <a:stretch>
                            <a:fillRect l="-473228" t="-114286" r="-11024" b="-2100000"/>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395921112"/>
                      </a:ext>
                    </a:extLst>
                  </a:tr>
                  <a:tr h="274320">
                    <a:tc>
                      <a:txBody>
                        <a:bodyPr/>
                        <a:lstStyle/>
                        <a:p>
                          <a:endParaRPr lang="en-US"/>
                        </a:p>
                      </a:txBody>
                      <a:tcPr marL="73025" marR="73025" marT="0" marB="0">
                        <a:blipFill>
                          <a:blip r:embed="rId2"/>
                          <a:stretch>
                            <a:fillRect t="-204545" r="-180000" b="-1904545"/>
                          </a:stretch>
                        </a:blipFill>
                      </a:tcPr>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614480640"/>
                      </a:ext>
                    </a:extLst>
                  </a:tr>
                  <a:tr h="274320">
                    <a:tc>
                      <a:txBody>
                        <a:bodyPr/>
                        <a:lstStyle/>
                        <a:p>
                          <a:pPr marL="0" marR="0">
                            <a:spcBef>
                              <a:spcPts val="0"/>
                            </a:spcBef>
                            <a:spcAft>
                              <a:spcPts val="0"/>
                            </a:spcAft>
                          </a:pPr>
                          <a:r>
                            <a:rPr lang="en-US" sz="1500" dirty="0">
                              <a:latin typeface="+mn-lt"/>
                            </a:rPr>
                            <a:t>	White</a:t>
                          </a:r>
                        </a:p>
                      </a:txBody>
                      <a:tcPr marL="73025" marR="73025" marT="0" marB="0"/>
                    </a:tc>
                    <a:tc>
                      <a:txBody>
                        <a:bodyPr/>
                        <a:lstStyle/>
                        <a:p>
                          <a:endParaRPr lang="en-US"/>
                        </a:p>
                      </a:txBody>
                      <a:tcPr marL="73025" marR="73025" marT="0" marB="0">
                        <a:blipFill>
                          <a:blip r:embed="rId2"/>
                          <a:stretch>
                            <a:fillRect l="-288043" t="-304545" r="-418478" b="-1804545"/>
                          </a:stretch>
                        </a:blipFill>
                      </a:tcPr>
                    </a:tc>
                    <a:tc>
                      <a:txBody>
                        <a:bodyPr/>
                        <a:lstStyle/>
                        <a:p>
                          <a:endParaRPr lang="en-US"/>
                        </a:p>
                      </a:txBody>
                      <a:tcPr marL="73025" marR="73025" marT="0" marB="0">
                        <a:blipFill>
                          <a:blip r:embed="rId2"/>
                          <a:stretch>
                            <a:fillRect l="-281102" t="-304545" r="-203150" b="-1804545"/>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304545" r="-153261" b="-1804545"/>
                          </a:stretch>
                        </a:blipFill>
                      </a:tcPr>
                    </a:tc>
                    <a:tc>
                      <a:txBody>
                        <a:bodyPr/>
                        <a:lstStyle/>
                        <a:p>
                          <a:endParaRPr lang="en-US"/>
                        </a:p>
                      </a:txBody>
                      <a:tcPr marL="73025" marR="73025" marT="0" marB="0">
                        <a:blipFill>
                          <a:blip r:embed="rId2"/>
                          <a:stretch>
                            <a:fillRect l="-473228" t="-304545" r="-11024" b="-1804545"/>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410127842"/>
                      </a:ext>
                    </a:extLst>
                  </a:tr>
                  <a:tr h="274320">
                    <a:tc>
                      <a:txBody>
                        <a:bodyPr/>
                        <a:lstStyle/>
                        <a:p>
                          <a:pPr marL="0" marR="0">
                            <a:spcBef>
                              <a:spcPts val="0"/>
                            </a:spcBef>
                            <a:spcAft>
                              <a:spcPts val="0"/>
                            </a:spcAft>
                          </a:pPr>
                          <a:r>
                            <a:rPr lang="en-US" sz="1500" dirty="0">
                              <a:latin typeface="+mn-lt"/>
                            </a:rPr>
                            <a:t>	Black</a:t>
                          </a:r>
                        </a:p>
                      </a:txBody>
                      <a:tcPr marL="73025" marR="73025" marT="0" marB="0"/>
                    </a:tc>
                    <a:tc>
                      <a:txBody>
                        <a:bodyPr/>
                        <a:lstStyle/>
                        <a:p>
                          <a:endParaRPr lang="en-US"/>
                        </a:p>
                      </a:txBody>
                      <a:tcPr marL="73025" marR="73025" marT="0" marB="0">
                        <a:blipFill>
                          <a:blip r:embed="rId2"/>
                          <a:stretch>
                            <a:fillRect l="-288043" t="-423810" r="-418478" b="-1790476"/>
                          </a:stretch>
                        </a:blipFill>
                      </a:tcPr>
                    </a:tc>
                    <a:tc>
                      <a:txBody>
                        <a:bodyPr/>
                        <a:lstStyle/>
                        <a:p>
                          <a:endParaRPr lang="en-US"/>
                        </a:p>
                      </a:txBody>
                      <a:tcPr marL="73025" marR="73025" marT="0" marB="0">
                        <a:blipFill>
                          <a:blip r:embed="rId2"/>
                          <a:stretch>
                            <a:fillRect l="-281102" t="-423810" r="-203150" b="-1790476"/>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423810" r="-153261" b="-1790476"/>
                          </a:stretch>
                        </a:blipFill>
                      </a:tcPr>
                    </a:tc>
                    <a:tc>
                      <a:txBody>
                        <a:bodyPr/>
                        <a:lstStyle/>
                        <a:p>
                          <a:endParaRPr lang="en-US"/>
                        </a:p>
                      </a:txBody>
                      <a:tcPr marL="73025" marR="73025" marT="0" marB="0">
                        <a:blipFill>
                          <a:blip r:embed="rId2"/>
                          <a:stretch>
                            <a:fillRect l="-473228" t="-423810" r="-11024" b="-1790476"/>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3198942241"/>
                      </a:ext>
                    </a:extLst>
                  </a:tr>
                  <a:tr h="274320">
                    <a:tc>
                      <a:txBody>
                        <a:bodyPr/>
                        <a:lstStyle/>
                        <a:p>
                          <a:pPr marL="0" marR="0">
                            <a:spcBef>
                              <a:spcPts val="0"/>
                            </a:spcBef>
                            <a:spcAft>
                              <a:spcPts val="0"/>
                            </a:spcAft>
                          </a:pPr>
                          <a:r>
                            <a:rPr lang="en-US" sz="1500" dirty="0">
                              <a:latin typeface="+mn-lt"/>
                            </a:rPr>
                            <a:t>	Unknown</a:t>
                          </a:r>
                        </a:p>
                      </a:txBody>
                      <a:tcPr marL="73025" marR="73025" marT="0" marB="0"/>
                    </a:tc>
                    <a:tc>
                      <a:txBody>
                        <a:bodyPr/>
                        <a:lstStyle/>
                        <a:p>
                          <a:endParaRPr lang="en-US"/>
                        </a:p>
                      </a:txBody>
                      <a:tcPr marL="73025" marR="73025" marT="0" marB="0">
                        <a:blipFill>
                          <a:blip r:embed="rId2"/>
                          <a:stretch>
                            <a:fillRect l="-288043" t="-500000" r="-418478" b="-1609091"/>
                          </a:stretch>
                        </a:blipFill>
                      </a:tcPr>
                    </a:tc>
                    <a:tc>
                      <a:txBody>
                        <a:bodyPr/>
                        <a:lstStyle/>
                        <a:p>
                          <a:endParaRPr lang="en-US"/>
                        </a:p>
                      </a:txBody>
                      <a:tcPr marL="73025" marR="73025" marT="0" marB="0">
                        <a:blipFill>
                          <a:blip r:embed="rId2"/>
                          <a:stretch>
                            <a:fillRect l="-281102" t="-500000" r="-203150" b="-1609091"/>
                          </a:stretch>
                        </a:blipFill>
                      </a:tcPr>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endParaRPr lang="en-US"/>
                        </a:p>
                      </a:txBody>
                      <a:tcPr marL="73025" marR="73025" marT="0" marB="0">
                        <a:blipFill>
                          <a:blip r:embed="rId2"/>
                          <a:stretch>
                            <a:fillRect l="-553261" t="-500000" r="-153261" b="-1609091"/>
                          </a:stretch>
                        </a:blipFill>
                      </a:tcPr>
                    </a:tc>
                    <a:tc>
                      <a:txBody>
                        <a:bodyPr/>
                        <a:lstStyle/>
                        <a:p>
                          <a:endParaRPr lang="en-US"/>
                        </a:p>
                      </a:txBody>
                      <a:tcPr marL="73025" marR="73025" marT="0" marB="0">
                        <a:blipFill>
                          <a:blip r:embed="rId2"/>
                          <a:stretch>
                            <a:fillRect l="-473228" t="-500000" r="-11024" b="-1609091"/>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663240490"/>
                      </a:ext>
                    </a:extLst>
                  </a:tr>
                  <a:tr h="274320">
                    <a:tc>
                      <a:txBody>
                        <a:bodyPr/>
                        <a:lstStyle/>
                        <a:p>
                          <a:endParaRPr lang="en-US"/>
                        </a:p>
                      </a:txBody>
                      <a:tcPr marL="73025" marR="73025" marT="0" marB="0">
                        <a:blipFill>
                          <a:blip r:embed="rId2"/>
                          <a:stretch>
                            <a:fillRect t="-600000" r="-180000" b="-1509091"/>
                          </a:stretch>
                        </a:blipFill>
                      </a:tcPr>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pPr marL="0" marR="0" algn="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15985026"/>
                      </a:ext>
                    </a:extLst>
                  </a:tr>
                  <a:tr h="274320">
                    <a:tc>
                      <a:txBody>
                        <a:bodyPr/>
                        <a:lstStyle/>
                        <a:p>
                          <a:pPr marL="0" marR="0">
                            <a:spcBef>
                              <a:spcPts val="0"/>
                            </a:spcBef>
                            <a:spcAft>
                              <a:spcPts val="0"/>
                            </a:spcAft>
                          </a:pPr>
                          <a:r>
                            <a:rPr lang="en-US" sz="1500" dirty="0">
                              <a:latin typeface="+mn-lt"/>
                            </a:rPr>
                            <a:t>	Plant 1</a:t>
                          </a:r>
                        </a:p>
                      </a:txBody>
                      <a:tcPr marL="73025" marR="73025" marT="0" marB="0"/>
                    </a:tc>
                    <a:tc>
                      <a:txBody>
                        <a:bodyPr/>
                        <a:lstStyle/>
                        <a:p>
                          <a:endParaRPr lang="en-US"/>
                        </a:p>
                      </a:txBody>
                      <a:tcPr marL="73025" marR="73025" marT="0" marB="0">
                        <a:blipFill>
                          <a:blip r:embed="rId2"/>
                          <a:stretch>
                            <a:fillRect l="-288043" t="-733333" r="-418478" b="-1480952"/>
                          </a:stretch>
                        </a:blipFill>
                      </a:tcPr>
                    </a:tc>
                    <a:tc>
                      <a:txBody>
                        <a:bodyPr/>
                        <a:lstStyle/>
                        <a:p>
                          <a:endParaRPr lang="en-US"/>
                        </a:p>
                      </a:txBody>
                      <a:tcPr marL="73025" marR="73025" marT="0" marB="0">
                        <a:blipFill>
                          <a:blip r:embed="rId2"/>
                          <a:stretch>
                            <a:fillRect l="-281102" t="-733333" r="-203150" b="-1480952"/>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733333" r="-153261" b="-1480952"/>
                          </a:stretch>
                        </a:blipFill>
                      </a:tcPr>
                    </a:tc>
                    <a:tc>
                      <a:txBody>
                        <a:bodyPr/>
                        <a:lstStyle/>
                        <a:p>
                          <a:endParaRPr lang="en-US"/>
                        </a:p>
                      </a:txBody>
                      <a:tcPr marL="73025" marR="73025" marT="0" marB="0">
                        <a:blipFill>
                          <a:blip r:embed="rId2"/>
                          <a:stretch>
                            <a:fillRect l="-473228" t="-733333" r="-11024" b="-1480952"/>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4085534975"/>
                      </a:ext>
                    </a:extLst>
                  </a:tr>
                  <a:tr h="274320">
                    <a:tc>
                      <a:txBody>
                        <a:bodyPr/>
                        <a:lstStyle/>
                        <a:p>
                          <a:pPr marL="0" marR="0">
                            <a:spcBef>
                              <a:spcPts val="0"/>
                            </a:spcBef>
                            <a:spcAft>
                              <a:spcPts val="0"/>
                            </a:spcAft>
                          </a:pPr>
                          <a:r>
                            <a:rPr lang="en-US" sz="1500" dirty="0">
                              <a:latin typeface="+mn-lt"/>
                            </a:rPr>
                            <a:t>	Plant 2</a:t>
                          </a:r>
                        </a:p>
                      </a:txBody>
                      <a:tcPr marL="73025" marR="73025" marT="0" marB="0"/>
                    </a:tc>
                    <a:tc>
                      <a:txBody>
                        <a:bodyPr/>
                        <a:lstStyle/>
                        <a:p>
                          <a:endParaRPr lang="en-US"/>
                        </a:p>
                      </a:txBody>
                      <a:tcPr marL="73025" marR="73025" marT="0" marB="0">
                        <a:blipFill>
                          <a:blip r:embed="rId2"/>
                          <a:stretch>
                            <a:fillRect l="-288043" t="-795455" r="-418478" b="-1313636"/>
                          </a:stretch>
                        </a:blipFill>
                      </a:tcPr>
                    </a:tc>
                    <a:tc>
                      <a:txBody>
                        <a:bodyPr/>
                        <a:lstStyle/>
                        <a:p>
                          <a:endParaRPr lang="en-US"/>
                        </a:p>
                      </a:txBody>
                      <a:tcPr marL="73025" marR="73025" marT="0" marB="0">
                        <a:blipFill>
                          <a:blip r:embed="rId2"/>
                          <a:stretch>
                            <a:fillRect l="-281102" t="-795455" r="-203150" b="-1313636"/>
                          </a:stretch>
                        </a:blipFill>
                      </a:tcPr>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endParaRPr lang="en-US"/>
                        </a:p>
                      </a:txBody>
                      <a:tcPr marL="73025" marR="73025" marT="0" marB="0">
                        <a:blipFill>
                          <a:blip r:embed="rId2"/>
                          <a:stretch>
                            <a:fillRect l="-553261" t="-795455" r="-153261" b="-1313636"/>
                          </a:stretch>
                        </a:blipFill>
                      </a:tcPr>
                    </a:tc>
                    <a:tc>
                      <a:txBody>
                        <a:bodyPr/>
                        <a:lstStyle/>
                        <a:p>
                          <a:endParaRPr lang="en-US"/>
                        </a:p>
                      </a:txBody>
                      <a:tcPr marL="73025" marR="73025" marT="0" marB="0">
                        <a:blipFill>
                          <a:blip r:embed="rId2"/>
                          <a:stretch>
                            <a:fillRect l="-473228" t="-795455" r="-11024" b="-1313636"/>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32498717"/>
                      </a:ext>
                    </a:extLst>
                  </a:tr>
                  <a:tr h="274320">
                    <a:tc>
                      <a:txBody>
                        <a:bodyPr/>
                        <a:lstStyle/>
                        <a:p>
                          <a:pPr marL="0" marR="0">
                            <a:spcBef>
                              <a:spcPts val="0"/>
                            </a:spcBef>
                            <a:spcAft>
                              <a:spcPts val="0"/>
                            </a:spcAft>
                          </a:pPr>
                          <a:r>
                            <a:rPr lang="en-US" sz="1500" dirty="0">
                              <a:latin typeface="+mn-lt"/>
                            </a:rPr>
                            <a:t>	Plant 3</a:t>
                          </a:r>
                        </a:p>
                      </a:txBody>
                      <a:tcPr marL="73025" marR="73025" marT="0" marB="0"/>
                    </a:tc>
                    <a:tc>
                      <a:txBody>
                        <a:bodyPr/>
                        <a:lstStyle/>
                        <a:p>
                          <a:endParaRPr lang="en-US"/>
                        </a:p>
                      </a:txBody>
                      <a:tcPr marL="73025" marR="73025" marT="0" marB="0">
                        <a:blipFill>
                          <a:blip r:embed="rId2"/>
                          <a:stretch>
                            <a:fillRect l="-288043" t="-895455" r="-418478" b="-1213636"/>
                          </a:stretch>
                        </a:blipFill>
                      </a:tcPr>
                    </a:tc>
                    <a:tc>
                      <a:txBody>
                        <a:bodyPr/>
                        <a:lstStyle/>
                        <a:p>
                          <a:endParaRPr lang="en-US"/>
                        </a:p>
                      </a:txBody>
                      <a:tcPr marL="73025" marR="73025" marT="0" marB="0">
                        <a:blipFill>
                          <a:blip r:embed="rId2"/>
                          <a:stretch>
                            <a:fillRect l="-281102" t="-895455" r="-203150" b="-1213636"/>
                          </a:stretch>
                        </a:blipFill>
                      </a:tcPr>
                    </a:tc>
                    <a:tc>
                      <a:txBody>
                        <a:bodyPr/>
                        <a:lstStyle/>
                        <a:p>
                          <a:pPr marL="0" marR="0">
                            <a:lnSpc>
                              <a:spcPct val="115000"/>
                            </a:lnSpc>
                            <a:spcBef>
                              <a:spcPts val="0"/>
                            </a:spcBef>
                            <a:spcAft>
                              <a:spcPts val="0"/>
                            </a:spcAft>
                          </a:pPr>
                          <a:r>
                            <a:rPr lang="en-US" sz="1500" dirty="0">
                              <a:latin typeface="+mn-lt"/>
                            </a:rPr>
                            <a:t> </a:t>
                          </a:r>
                        </a:p>
                      </a:txBody>
                      <a:tcPr marL="73025" marR="73025" marT="0" marB="0"/>
                    </a:tc>
                    <a:tc>
                      <a:txBody>
                        <a:bodyPr/>
                        <a:lstStyle/>
                        <a:p>
                          <a:endParaRPr lang="en-US"/>
                        </a:p>
                      </a:txBody>
                      <a:tcPr marL="73025" marR="73025" marT="0" marB="0">
                        <a:blipFill>
                          <a:blip r:embed="rId2"/>
                          <a:stretch>
                            <a:fillRect l="-553261" t="-895455" r="-153261" b="-1213636"/>
                          </a:stretch>
                        </a:blipFill>
                      </a:tcPr>
                    </a:tc>
                    <a:tc>
                      <a:txBody>
                        <a:bodyPr/>
                        <a:lstStyle/>
                        <a:p>
                          <a:endParaRPr lang="en-US"/>
                        </a:p>
                      </a:txBody>
                      <a:tcPr marL="73025" marR="73025" marT="0" marB="0">
                        <a:blipFill>
                          <a:blip r:embed="rId2"/>
                          <a:stretch>
                            <a:fillRect l="-473228" t="-895455" r="-11024" b="-1213636"/>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590193991"/>
                      </a:ext>
                    </a:extLst>
                  </a:tr>
                  <a:tr h="274320">
                    <a:tc>
                      <a:txBody>
                        <a:bodyPr/>
                        <a:lstStyle/>
                        <a:p>
                          <a:pPr marL="0" marR="0">
                            <a:spcBef>
                              <a:spcPts val="0"/>
                            </a:spcBef>
                            <a:spcAft>
                              <a:spcPts val="0"/>
                            </a:spcAft>
                          </a:pPr>
                          <a:r>
                            <a:rPr lang="en-US" sz="1500">
                              <a:latin typeface="+mn-lt"/>
                            </a:rPr>
                            <a:t>Complete work records</a:t>
                          </a:r>
                        </a:p>
                      </a:txBody>
                      <a:tcPr marL="73025" marR="73025" marT="0" marB="0"/>
                    </a:tc>
                    <a:tc>
                      <a:txBody>
                        <a:bodyPr/>
                        <a:lstStyle/>
                        <a:p>
                          <a:endParaRPr lang="en-US"/>
                        </a:p>
                      </a:txBody>
                      <a:tcPr marL="73025" marR="73025" marT="0" marB="0">
                        <a:blipFill>
                          <a:blip r:embed="rId2"/>
                          <a:stretch>
                            <a:fillRect l="-288043" t="-1042857" r="-418478" b="-1171429"/>
                          </a:stretch>
                        </a:blipFill>
                      </a:tcPr>
                    </a:tc>
                    <a:tc>
                      <a:txBody>
                        <a:bodyPr/>
                        <a:lstStyle/>
                        <a:p>
                          <a:endParaRPr lang="en-US"/>
                        </a:p>
                      </a:txBody>
                      <a:tcPr marL="73025" marR="73025" marT="0" marB="0">
                        <a:blipFill>
                          <a:blip r:embed="rId2"/>
                          <a:stretch>
                            <a:fillRect l="-281102" t="-1042857" r="-203150" b="-1171429"/>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042857" r="-153261" b="-1171429"/>
                          </a:stretch>
                        </a:blipFill>
                      </a:tcPr>
                    </a:tc>
                    <a:tc>
                      <a:txBody>
                        <a:bodyPr/>
                        <a:lstStyle/>
                        <a:p>
                          <a:endParaRPr lang="en-US"/>
                        </a:p>
                      </a:txBody>
                      <a:tcPr marL="73025" marR="73025" marT="0" marB="0">
                        <a:blipFill>
                          <a:blip r:embed="rId2"/>
                          <a:stretch>
                            <a:fillRect l="-473228" t="-1042857" r="-11024" b="-1171429"/>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62609795"/>
                      </a:ext>
                    </a:extLst>
                  </a:tr>
                  <a:tr h="274320">
                    <a:tc>
                      <a:txBody>
                        <a:bodyPr/>
                        <a:lstStyle/>
                        <a:p>
                          <a:pPr marL="0" marR="0">
                            <a:spcBef>
                              <a:spcPts val="0"/>
                            </a:spcBef>
                            <a:spcAft>
                              <a:spcPts val="0"/>
                            </a:spcAft>
                          </a:pPr>
                          <a:r>
                            <a:rPr lang="en-US" sz="1500" dirty="0">
                              <a:latin typeface="+mn-lt"/>
                            </a:rPr>
                            <a:t>Year of hire</a:t>
                          </a:r>
                        </a:p>
                      </a:txBody>
                      <a:tcPr marL="73025" marR="73025" marT="0" marB="0"/>
                    </a:tc>
                    <a:tc>
                      <a:txBody>
                        <a:bodyPr/>
                        <a:lstStyle/>
                        <a:p>
                          <a:endParaRPr lang="en-US"/>
                        </a:p>
                      </a:txBody>
                      <a:tcPr marL="73025" marR="73025" marT="0" marB="0">
                        <a:blipFill>
                          <a:blip r:embed="rId2"/>
                          <a:stretch>
                            <a:fillRect l="-288043" t="-1090909" r="-418478" b="-1018182"/>
                          </a:stretch>
                        </a:blipFill>
                      </a:tcPr>
                    </a:tc>
                    <a:tc>
                      <a:txBody>
                        <a:bodyPr/>
                        <a:lstStyle/>
                        <a:p>
                          <a:endParaRPr lang="en-US"/>
                        </a:p>
                      </a:txBody>
                      <a:tcPr marL="73025" marR="73025" marT="0" marB="0">
                        <a:blipFill>
                          <a:blip r:embed="rId2"/>
                          <a:stretch>
                            <a:fillRect l="-281102" t="-1090909" r="-203150" b="-1018182"/>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090909" r="-153261" b="-1018182"/>
                          </a:stretch>
                        </a:blipFill>
                      </a:tcPr>
                    </a:tc>
                    <a:tc>
                      <a:txBody>
                        <a:bodyPr/>
                        <a:lstStyle/>
                        <a:p>
                          <a:endParaRPr lang="en-US"/>
                        </a:p>
                      </a:txBody>
                      <a:tcPr marL="73025" marR="73025" marT="0" marB="0">
                        <a:blipFill>
                          <a:blip r:embed="rId2"/>
                          <a:stretch>
                            <a:fillRect l="-473228" t="-1090909" r="-11024" b="-1018182"/>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1319947870"/>
                      </a:ext>
                    </a:extLst>
                  </a:tr>
                  <a:tr h="274320">
                    <a:tc>
                      <a:txBody>
                        <a:bodyPr/>
                        <a:lstStyle/>
                        <a:p>
                          <a:pPr marL="0" marR="0">
                            <a:spcBef>
                              <a:spcPts val="0"/>
                            </a:spcBef>
                            <a:spcAft>
                              <a:spcPts val="0"/>
                            </a:spcAft>
                          </a:pPr>
                          <a:r>
                            <a:rPr lang="en-US" sz="1500">
                              <a:latin typeface="+mn-lt"/>
                            </a:rPr>
                            <a:t>Age at hire</a:t>
                          </a:r>
                        </a:p>
                      </a:txBody>
                      <a:tcPr marL="73025" marR="73025" marT="0" marB="0"/>
                    </a:tc>
                    <a:tc>
                      <a:txBody>
                        <a:bodyPr/>
                        <a:lstStyle/>
                        <a:p>
                          <a:endParaRPr lang="en-US"/>
                        </a:p>
                      </a:txBody>
                      <a:tcPr marL="73025" marR="73025" marT="0" marB="0">
                        <a:blipFill>
                          <a:blip r:embed="rId2"/>
                          <a:stretch>
                            <a:fillRect l="-288043" t="-1190909" r="-418478" b="-918182"/>
                          </a:stretch>
                        </a:blipFill>
                      </a:tcPr>
                    </a:tc>
                    <a:tc>
                      <a:txBody>
                        <a:bodyPr/>
                        <a:lstStyle/>
                        <a:p>
                          <a:endParaRPr lang="en-US"/>
                        </a:p>
                      </a:txBody>
                      <a:tcPr marL="73025" marR="73025" marT="0" marB="0">
                        <a:blipFill>
                          <a:blip r:embed="rId2"/>
                          <a:stretch>
                            <a:fillRect l="-281102" t="-1190909" r="-203150" b="-918182"/>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190909" r="-153261" b="-918182"/>
                          </a:stretch>
                        </a:blipFill>
                      </a:tcPr>
                    </a:tc>
                    <a:tc>
                      <a:txBody>
                        <a:bodyPr/>
                        <a:lstStyle/>
                        <a:p>
                          <a:endParaRPr lang="en-US"/>
                        </a:p>
                      </a:txBody>
                      <a:tcPr marL="73025" marR="73025" marT="0" marB="0">
                        <a:blipFill>
                          <a:blip r:embed="rId2"/>
                          <a:stretch>
                            <a:fillRect l="-473228" t="-1190909" r="-11024" b="-918182"/>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3286809882"/>
                      </a:ext>
                    </a:extLst>
                  </a:tr>
                  <a:tr h="274320">
                    <a:tc>
                      <a:txBody>
                        <a:bodyPr/>
                        <a:lstStyle/>
                        <a:p>
                          <a:pPr marL="0" marR="0">
                            <a:spcBef>
                              <a:spcPts val="0"/>
                            </a:spcBef>
                            <a:spcAft>
                              <a:spcPts val="0"/>
                            </a:spcAft>
                          </a:pPr>
                          <a:r>
                            <a:rPr lang="en-US" sz="1500">
                              <a:latin typeface="+mn-lt"/>
                            </a:rPr>
                            <a:t>Year of birth</a:t>
                          </a:r>
                        </a:p>
                      </a:txBody>
                      <a:tcPr marL="73025" marR="73025" marT="0" marB="0"/>
                    </a:tc>
                    <a:tc>
                      <a:txBody>
                        <a:bodyPr/>
                        <a:lstStyle/>
                        <a:p>
                          <a:endParaRPr lang="en-US"/>
                        </a:p>
                      </a:txBody>
                      <a:tcPr marL="73025" marR="73025" marT="0" marB="0">
                        <a:blipFill>
                          <a:blip r:embed="rId2"/>
                          <a:stretch>
                            <a:fillRect l="-288043" t="-1352381" r="-418478" b="-861905"/>
                          </a:stretch>
                        </a:blipFill>
                      </a:tcPr>
                    </a:tc>
                    <a:tc>
                      <a:txBody>
                        <a:bodyPr/>
                        <a:lstStyle/>
                        <a:p>
                          <a:endParaRPr lang="en-US"/>
                        </a:p>
                      </a:txBody>
                      <a:tcPr marL="73025" marR="73025" marT="0" marB="0">
                        <a:blipFill>
                          <a:blip r:embed="rId2"/>
                          <a:stretch>
                            <a:fillRect l="-281102" t="-1352381" r="-203150" b="-861905"/>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352381" r="-153261" b="-861905"/>
                          </a:stretch>
                        </a:blipFill>
                      </a:tcPr>
                    </a:tc>
                    <a:tc>
                      <a:txBody>
                        <a:bodyPr/>
                        <a:lstStyle/>
                        <a:p>
                          <a:endParaRPr lang="en-US"/>
                        </a:p>
                      </a:txBody>
                      <a:tcPr marL="73025" marR="73025" marT="0" marB="0">
                        <a:blipFill>
                          <a:blip r:embed="rId2"/>
                          <a:stretch>
                            <a:fillRect l="-473228" t="-1352381" r="-11024" b="-861905"/>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1081533441"/>
                      </a:ext>
                    </a:extLst>
                  </a:tr>
                  <a:tr h="274320">
                    <a:tc>
                      <a:txBody>
                        <a:bodyPr/>
                        <a:lstStyle/>
                        <a:p>
                          <a:pPr marL="0" marR="0">
                            <a:spcBef>
                              <a:spcPts val="0"/>
                            </a:spcBef>
                            <a:spcAft>
                              <a:spcPts val="0"/>
                            </a:spcAft>
                          </a:pPr>
                          <a:r>
                            <a:rPr lang="en-US" sz="1500">
                              <a:latin typeface="+mn-lt"/>
                            </a:rPr>
                            <a:t>Year of worker exit</a:t>
                          </a:r>
                        </a:p>
                      </a:txBody>
                      <a:tcPr marL="73025" marR="73025" marT="0" marB="0"/>
                    </a:tc>
                    <a:tc>
                      <a:txBody>
                        <a:bodyPr/>
                        <a:lstStyle/>
                        <a:p>
                          <a:endParaRPr lang="en-US"/>
                        </a:p>
                      </a:txBody>
                      <a:tcPr marL="73025" marR="73025" marT="0" marB="0">
                        <a:blipFill>
                          <a:blip r:embed="rId2"/>
                          <a:stretch>
                            <a:fillRect l="-288043" t="-1386364" r="-418478" b="-722727"/>
                          </a:stretch>
                        </a:blipFill>
                      </a:tcPr>
                    </a:tc>
                    <a:tc>
                      <a:txBody>
                        <a:bodyPr/>
                        <a:lstStyle/>
                        <a:p>
                          <a:endParaRPr lang="en-US"/>
                        </a:p>
                      </a:txBody>
                      <a:tcPr marL="73025" marR="73025" marT="0" marB="0">
                        <a:blipFill>
                          <a:blip r:embed="rId2"/>
                          <a:stretch>
                            <a:fillRect l="-281102" t="-1386364" r="-203150" b="-722727"/>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386364" r="-153261" b="-722727"/>
                          </a:stretch>
                        </a:blipFill>
                      </a:tcPr>
                    </a:tc>
                    <a:tc>
                      <a:txBody>
                        <a:bodyPr/>
                        <a:lstStyle/>
                        <a:p>
                          <a:endParaRPr lang="en-US"/>
                        </a:p>
                      </a:txBody>
                      <a:tcPr marL="73025" marR="73025" marT="0" marB="0">
                        <a:blipFill>
                          <a:blip r:embed="rId2"/>
                          <a:stretch>
                            <a:fillRect l="-473228" t="-1386364" r="-11024" b="-722727"/>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233218392"/>
                      </a:ext>
                    </a:extLst>
                  </a:tr>
                  <a:tr h="274320">
                    <a:tc>
                      <a:txBody>
                        <a:bodyPr/>
                        <a:lstStyle/>
                        <a:p>
                          <a:pPr marL="0" marR="0">
                            <a:spcBef>
                              <a:spcPts val="0"/>
                            </a:spcBef>
                            <a:spcAft>
                              <a:spcPts val="0"/>
                            </a:spcAft>
                          </a:pPr>
                          <a:r>
                            <a:rPr lang="en-US" sz="1500">
                              <a:latin typeface="+mn-lt"/>
                            </a:rPr>
                            <a:t>Age at worker exit</a:t>
                          </a:r>
                        </a:p>
                      </a:txBody>
                      <a:tcPr marL="73025" marR="73025" marT="0" marB="0"/>
                    </a:tc>
                    <a:tc>
                      <a:txBody>
                        <a:bodyPr/>
                        <a:lstStyle/>
                        <a:p>
                          <a:endParaRPr lang="en-US"/>
                        </a:p>
                      </a:txBody>
                      <a:tcPr marL="73025" marR="73025" marT="0" marB="0">
                        <a:blipFill>
                          <a:blip r:embed="rId2"/>
                          <a:stretch>
                            <a:fillRect l="-288043" t="-1486364" r="-418478" b="-622727"/>
                          </a:stretch>
                        </a:blipFill>
                      </a:tcPr>
                    </a:tc>
                    <a:tc>
                      <a:txBody>
                        <a:bodyPr/>
                        <a:lstStyle/>
                        <a:p>
                          <a:endParaRPr lang="en-US"/>
                        </a:p>
                      </a:txBody>
                      <a:tcPr marL="73025" marR="73025" marT="0" marB="0">
                        <a:blipFill>
                          <a:blip r:embed="rId2"/>
                          <a:stretch>
                            <a:fillRect l="-281102" t="-1486364" r="-203150" b="-622727"/>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486364" r="-153261" b="-622727"/>
                          </a:stretch>
                        </a:blipFill>
                      </a:tcPr>
                    </a:tc>
                    <a:tc>
                      <a:txBody>
                        <a:bodyPr/>
                        <a:lstStyle/>
                        <a:p>
                          <a:endParaRPr lang="en-US"/>
                        </a:p>
                      </a:txBody>
                      <a:tcPr marL="73025" marR="73025" marT="0" marB="0">
                        <a:blipFill>
                          <a:blip r:embed="rId2"/>
                          <a:stretch>
                            <a:fillRect l="-473228" t="-1486364" r="-11024" b="-622727"/>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117938298"/>
                      </a:ext>
                    </a:extLst>
                  </a:tr>
                  <a:tr h="274320">
                    <a:tc>
                      <a:txBody>
                        <a:bodyPr/>
                        <a:lstStyle/>
                        <a:p>
                          <a:pPr marL="0" marR="0">
                            <a:spcBef>
                              <a:spcPts val="0"/>
                            </a:spcBef>
                            <a:spcAft>
                              <a:spcPts val="0"/>
                            </a:spcAft>
                          </a:pPr>
                          <a:r>
                            <a:rPr lang="en-US" sz="1500">
                              <a:latin typeface="+mn-lt"/>
                            </a:rPr>
                            <a:t>Age at death among deceased</a:t>
                          </a:r>
                        </a:p>
                      </a:txBody>
                      <a:tcPr marL="73025" marR="73025" marT="0" marB="0"/>
                    </a:tc>
                    <a:tc>
                      <a:txBody>
                        <a:bodyPr/>
                        <a:lstStyle/>
                        <a:p>
                          <a:endParaRPr lang="en-US"/>
                        </a:p>
                      </a:txBody>
                      <a:tcPr marL="73025" marR="73025" marT="0" marB="0">
                        <a:blipFill>
                          <a:blip r:embed="rId2"/>
                          <a:stretch>
                            <a:fillRect l="-288043" t="-1661905" r="-418478" b="-552381"/>
                          </a:stretch>
                        </a:blipFill>
                      </a:tcPr>
                    </a:tc>
                    <a:tc>
                      <a:txBody>
                        <a:bodyPr/>
                        <a:lstStyle/>
                        <a:p>
                          <a:endParaRPr lang="en-US"/>
                        </a:p>
                      </a:txBody>
                      <a:tcPr marL="73025" marR="73025" marT="0" marB="0">
                        <a:blipFill>
                          <a:blip r:embed="rId2"/>
                          <a:stretch>
                            <a:fillRect l="-281102" t="-1661905" r="-203150" b="-552381"/>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661905" r="-153261" b="-552381"/>
                          </a:stretch>
                        </a:blipFill>
                      </a:tcPr>
                    </a:tc>
                    <a:tc>
                      <a:txBody>
                        <a:bodyPr/>
                        <a:lstStyle/>
                        <a:p>
                          <a:endParaRPr lang="en-US"/>
                        </a:p>
                      </a:txBody>
                      <a:tcPr marL="73025" marR="73025" marT="0" marB="0">
                        <a:blipFill>
                          <a:blip r:embed="rId2"/>
                          <a:stretch>
                            <a:fillRect l="-473228" t="-1661905" r="-11024" b="-552381"/>
                          </a:stretch>
                        </a:blipFill>
                      </a:tcPr>
                    </a:tc>
                    <a:tc>
                      <a:txBody>
                        <a:bodyPr/>
                        <a:lstStyle/>
                        <a:p>
                          <a:pPr marL="0" marR="0">
                            <a:lnSpc>
                              <a:spcPct val="115000"/>
                            </a:lnSpc>
                            <a:spcBef>
                              <a:spcPts val="0"/>
                            </a:spcBef>
                            <a:spcAft>
                              <a:spcPts val="1000"/>
                            </a:spcAft>
                          </a:pPr>
                          <a:r>
                            <a:rPr lang="en-US" sz="1600">
                              <a:latin typeface="+mn-lt"/>
                            </a:rPr>
                            <a:t> </a:t>
                          </a:r>
                        </a:p>
                      </a:txBody>
                      <a:tcPr marL="0" marR="0" marT="0" marB="0" anchor="ctr"/>
                    </a:tc>
                    <a:extLst>
                      <a:ext uri="{0D108BD9-81ED-4DB2-BD59-A6C34878D82A}">
                        <a16:rowId xmlns:a16="http://schemas.microsoft.com/office/drawing/2014/main" val="2038739449"/>
                      </a:ext>
                    </a:extLst>
                  </a:tr>
                  <a:tr h="274320">
                    <a:tc>
                      <a:txBody>
                        <a:bodyPr/>
                        <a:lstStyle/>
                        <a:p>
                          <a:pPr marL="0" marR="0">
                            <a:spcBef>
                              <a:spcPts val="0"/>
                            </a:spcBef>
                            <a:spcAft>
                              <a:spcPts val="0"/>
                            </a:spcAft>
                          </a:pPr>
                          <a:r>
                            <a:rPr lang="en-US" sz="1500">
                              <a:latin typeface="+mn-lt"/>
                            </a:rPr>
                            <a:t>Year of death among deceased</a:t>
                          </a:r>
                        </a:p>
                      </a:txBody>
                      <a:tcPr marL="73025" marR="73025" marT="0" marB="0"/>
                    </a:tc>
                    <a:tc>
                      <a:txBody>
                        <a:bodyPr/>
                        <a:lstStyle/>
                        <a:p>
                          <a:endParaRPr lang="en-US"/>
                        </a:p>
                      </a:txBody>
                      <a:tcPr marL="73025" marR="73025" marT="0" marB="0">
                        <a:blipFill>
                          <a:blip r:embed="rId2"/>
                          <a:stretch>
                            <a:fillRect l="-288043" t="-1681818" r="-418478" b="-427273"/>
                          </a:stretch>
                        </a:blipFill>
                      </a:tcPr>
                    </a:tc>
                    <a:tc>
                      <a:txBody>
                        <a:bodyPr/>
                        <a:lstStyle/>
                        <a:p>
                          <a:endParaRPr lang="en-US"/>
                        </a:p>
                      </a:txBody>
                      <a:tcPr marL="73025" marR="73025" marT="0" marB="0">
                        <a:blipFill>
                          <a:blip r:embed="rId2"/>
                          <a:stretch>
                            <a:fillRect l="-281102" t="-1681818" r="-203150" b="-427273"/>
                          </a:stretch>
                        </a:blipFill>
                      </a:tcPr>
                    </a:tc>
                    <a:tc>
                      <a:txBody>
                        <a:bodyPr/>
                        <a:lstStyle/>
                        <a:p>
                          <a:pPr marL="0" marR="0">
                            <a:lnSpc>
                              <a:spcPct val="115000"/>
                            </a:lnSpc>
                            <a:spcBef>
                              <a:spcPts val="0"/>
                            </a:spcBef>
                            <a:spcAft>
                              <a:spcPts val="0"/>
                            </a:spcAft>
                          </a:pPr>
                          <a:r>
                            <a:rPr lang="en-US" sz="1500">
                              <a:latin typeface="+mn-lt"/>
                            </a:rPr>
                            <a:t> </a:t>
                          </a:r>
                        </a:p>
                      </a:txBody>
                      <a:tcPr marL="73025" marR="73025" marT="0" marB="0"/>
                    </a:tc>
                    <a:tc>
                      <a:txBody>
                        <a:bodyPr/>
                        <a:lstStyle/>
                        <a:p>
                          <a:endParaRPr lang="en-US"/>
                        </a:p>
                      </a:txBody>
                      <a:tcPr marL="73025" marR="73025" marT="0" marB="0">
                        <a:blipFill>
                          <a:blip r:embed="rId2"/>
                          <a:stretch>
                            <a:fillRect l="-553261" t="-1681818" r="-153261" b="-427273"/>
                          </a:stretch>
                        </a:blipFill>
                      </a:tcPr>
                    </a:tc>
                    <a:tc>
                      <a:txBody>
                        <a:bodyPr/>
                        <a:lstStyle/>
                        <a:p>
                          <a:endParaRPr lang="en-US"/>
                        </a:p>
                      </a:txBody>
                      <a:tcPr marL="73025" marR="73025" marT="0" marB="0">
                        <a:blipFill>
                          <a:blip r:embed="rId2"/>
                          <a:stretch>
                            <a:fillRect l="-473228" t="-1681818" r="-11024" b="-427273"/>
                          </a:stretch>
                        </a:blipFill>
                      </a:tcPr>
                    </a:tc>
                    <a:tc>
                      <a:txBody>
                        <a:bodyPr/>
                        <a:lstStyle/>
                        <a:p>
                          <a:pPr marL="0" marR="0">
                            <a:lnSpc>
                              <a:spcPct val="115000"/>
                            </a:lnSpc>
                            <a:spcBef>
                              <a:spcPts val="0"/>
                            </a:spcBef>
                            <a:spcAft>
                              <a:spcPts val="1000"/>
                            </a:spcAft>
                          </a:pPr>
                          <a:r>
                            <a:rPr lang="en-US" sz="1600" dirty="0">
                              <a:latin typeface="+mn-lt"/>
                            </a:rPr>
                            <a:t> </a:t>
                          </a:r>
                        </a:p>
                      </a:txBody>
                      <a:tcPr marL="0" marR="0" marT="0" marB="0" anchor="ctr"/>
                    </a:tc>
                    <a:extLst>
                      <a:ext uri="{0D108BD9-81ED-4DB2-BD59-A6C34878D82A}">
                        <a16:rowId xmlns:a16="http://schemas.microsoft.com/office/drawing/2014/main" val="3768272781"/>
                      </a:ext>
                    </a:extLst>
                  </a:tr>
                  <a:tr h="274320">
                    <a:tc>
                      <a:txBody>
                        <a:bodyPr/>
                        <a:lstStyle/>
                        <a:p>
                          <a:pPr marL="0" marR="0">
                            <a:spcBef>
                              <a:spcPts val="0"/>
                            </a:spcBef>
                            <a:spcAft>
                              <a:spcPts val="0"/>
                            </a:spcAft>
                          </a:pPr>
                          <a:r>
                            <a:rPr lang="en-US" sz="1500">
                              <a:latin typeface="+mn-lt"/>
                            </a:rPr>
                            <a:t>Suicide cases</a:t>
                          </a:r>
                        </a:p>
                      </a:txBody>
                      <a:tcPr marL="73025" marR="73025" marT="0" marB="0"/>
                    </a:tc>
                    <a:tc>
                      <a:txBody>
                        <a:bodyPr/>
                        <a:lstStyle/>
                        <a:p>
                          <a:pPr marL="0" marR="0" algn="ctr">
                            <a:spcBef>
                              <a:spcPts val="0"/>
                            </a:spcBef>
                            <a:spcAft>
                              <a:spcPts val="0"/>
                            </a:spcAft>
                          </a:pPr>
                          <a:r>
                            <a:rPr lang="en-US" sz="1500" dirty="0">
                              <a:latin typeface="+mn-lt"/>
                            </a:rPr>
                            <a:t>202</a:t>
                          </a:r>
                        </a:p>
                      </a:txBody>
                      <a:tcPr marL="73025" marR="73025" marT="0" marB="0"/>
                    </a:tc>
                    <a:tc>
                      <a:txBody>
                        <a:bodyPr/>
                        <a:lstStyle/>
                        <a:p>
                          <a:pPr marL="0" marR="0" algn="ctr">
                            <a:lnSpc>
                              <a:spcPct val="115000"/>
                            </a:lnSpc>
                            <a:spcBef>
                              <a:spcPts val="0"/>
                            </a:spcBef>
                            <a:spcAft>
                              <a:spcPts val="0"/>
                            </a:spcAft>
                          </a:pPr>
                          <a:r>
                            <a:rPr lang="en-US" sz="1500" dirty="0">
                              <a:latin typeface="+mn-lt"/>
                            </a:rPr>
                            <a:t> </a:t>
                          </a:r>
                        </a:p>
                      </a:txBody>
                      <a:tcPr marL="73025" marR="73025" marT="0" marB="0"/>
                    </a:tc>
                    <a:tc>
                      <a:txBody>
                        <a:bodyPr/>
                        <a:lstStyle/>
                        <a:p>
                          <a:pPr marL="0" marR="0" algn="ctr">
                            <a:lnSpc>
                              <a:spcPct val="115000"/>
                            </a:lnSpc>
                            <a:spcBef>
                              <a:spcPts val="0"/>
                            </a:spcBef>
                            <a:spcAft>
                              <a:spcPts val="0"/>
                            </a:spcAft>
                          </a:pPr>
                          <a:r>
                            <a:rPr lang="en-US" sz="1500">
                              <a:latin typeface="+mn-lt"/>
                            </a:rPr>
                            <a:t> </a:t>
                          </a:r>
                        </a:p>
                      </a:txBody>
                      <a:tcPr marL="73025" marR="73025" marT="0" marB="0"/>
                    </a:tc>
                    <a:tc>
                      <a:txBody>
                        <a:bodyPr/>
                        <a:lstStyle/>
                        <a:p>
                          <a:pPr marL="0" marR="0" algn="ctr">
                            <a:spcBef>
                              <a:spcPts val="0"/>
                            </a:spcBef>
                            <a:spcAft>
                              <a:spcPts val="0"/>
                            </a:spcAft>
                          </a:pPr>
                          <a:r>
                            <a:rPr lang="en-US" sz="1500" dirty="0">
                              <a:latin typeface="+mn-lt"/>
                            </a:rPr>
                            <a:t>171</a:t>
                          </a:r>
                        </a:p>
                      </a:txBody>
                      <a:tcPr marL="73025" marR="73025" marT="0" marB="0"/>
                    </a:tc>
                    <a:tc>
                      <a:txBody>
                        <a:bodyPr/>
                        <a:lstStyle/>
                        <a:p>
                          <a:pPr marL="0" marR="0" algn="ctr">
                            <a:lnSpc>
                              <a:spcPct val="115000"/>
                            </a:lnSpc>
                            <a:spcBef>
                              <a:spcPts val="0"/>
                            </a:spcBef>
                            <a:spcAft>
                              <a:spcPts val="0"/>
                            </a:spcAft>
                          </a:pPr>
                          <a:r>
                            <a:rPr lang="en-US" sz="1500" dirty="0">
                              <a:latin typeface="+mn-lt"/>
                            </a:rPr>
                            <a:t> </a:t>
                          </a:r>
                        </a:p>
                      </a:txBody>
                      <a:tcPr marL="73025" marR="73025" marT="0" marB="0"/>
                    </a:tc>
                    <a:tc>
                      <a:txBody>
                        <a:bodyPr/>
                        <a:lstStyle/>
                        <a:p>
                          <a:pPr marL="0" marR="0">
                            <a:lnSpc>
                              <a:spcPct val="115000"/>
                            </a:lnSpc>
                            <a:spcBef>
                              <a:spcPts val="0"/>
                            </a:spcBef>
                            <a:spcAft>
                              <a:spcPts val="1000"/>
                            </a:spcAft>
                          </a:pPr>
                          <a:r>
                            <a:rPr lang="en-US" sz="1600" dirty="0">
                              <a:latin typeface="+mn-lt"/>
                            </a:rPr>
                            <a:t> </a:t>
                          </a:r>
                        </a:p>
                      </a:txBody>
                      <a:tcPr marL="0" marR="0" marT="0" marB="0" anchor="ctr"/>
                    </a:tc>
                    <a:extLst>
                      <a:ext uri="{0D108BD9-81ED-4DB2-BD59-A6C34878D82A}">
                        <a16:rowId xmlns:a16="http://schemas.microsoft.com/office/drawing/2014/main" val="3192093069"/>
                      </a:ext>
                    </a:extLst>
                  </a:tr>
                  <a:tr h="274320">
                    <a:tc>
                      <a:txBody>
                        <a:bodyPr/>
                        <a:lstStyle/>
                        <a:p>
                          <a:pPr marL="0" marR="0">
                            <a:spcBef>
                              <a:spcPts val="0"/>
                            </a:spcBef>
                            <a:spcAft>
                              <a:spcPts val="0"/>
                            </a:spcAft>
                          </a:pPr>
                          <a:r>
                            <a:rPr lang="en-US" sz="1500" dirty="0">
                              <a:latin typeface="+mn-lt"/>
                            </a:rPr>
                            <a:t>Fatal overdose cases</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500" dirty="0">
                              <a:latin typeface="+mn-lt"/>
                            </a:rPr>
                            <a:t>55</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rPr>
                            <a:t> </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rPr>
                            <a:t> </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500" dirty="0">
                              <a:latin typeface="+mn-lt"/>
                            </a:rPr>
                            <a:t>32</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rPr>
                            <a:t> </a:t>
                          </a:r>
                        </a:p>
                      </a:txBody>
                      <a:tcPr marL="73025" marR="73025" marT="0" marB="0">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mn-lt"/>
                            </a:rPr>
                            <a:t> </a:t>
                          </a: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98606"/>
                      </a:ext>
                    </a:extLst>
                  </a:tr>
                  <a:tr h="640080">
                    <a:tc gridSpan="7">
                      <a:txBody>
                        <a:bodyPr/>
                        <a:lstStyle/>
                        <a:p>
                          <a:endParaRPr lang="en-US"/>
                        </a:p>
                      </a:txBody>
                      <a:tcPr marL="73025" marR="7302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852941"/>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6004274"/>
                      </a:ext>
                    </a:extLst>
                  </a:tr>
                </a:tbl>
              </a:graphicData>
            </a:graphic>
          </p:graphicFrame>
        </mc:Fallback>
      </mc:AlternateContent>
      <p:sp>
        <p:nvSpPr>
          <p:cNvPr id="7" name="Rectangle 6"/>
          <p:cNvSpPr/>
          <p:nvPr/>
        </p:nvSpPr>
        <p:spPr>
          <a:xfrm>
            <a:off x="1523999" y="87087"/>
            <a:ext cx="9144000" cy="646331"/>
          </a:xfrm>
          <a:prstGeom prst="rect">
            <a:avLst/>
          </a:prstGeom>
        </p:spPr>
        <p:txBody>
          <a:bodyPr>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Table 1.</a:t>
            </a:r>
            <a:r>
              <a:rPr lang="en-US" dirty="0">
                <a:latin typeface="Calibri" panose="020F0502020204030204" pitchFamily="34" charset="0"/>
                <a:ea typeface="Calibri" panose="020F0502020204030204" pitchFamily="34" charset="0"/>
                <a:cs typeface="Times New Roman" panose="02020603050405020304" pitchFamily="18" charset="0"/>
              </a:rPr>
              <a:t> Summary of the </a:t>
            </a:r>
            <a:r>
              <a:rPr lang="en-US" b="1" dirty="0">
                <a:latin typeface="Calibri" panose="020F0502020204030204" pitchFamily="34" charset="0"/>
                <a:ea typeface="Calibri" panose="020F0502020204030204" pitchFamily="34" charset="0"/>
                <a:cs typeface="Times New Roman" panose="02020603050405020304" pitchFamily="18" charset="0"/>
              </a:rPr>
              <a:t>UAW-GM Cohort</a:t>
            </a:r>
            <a:r>
              <a:rPr lang="en-US" dirty="0">
                <a:latin typeface="Calibri" panose="020F0502020204030204" pitchFamily="34" charset="0"/>
                <a:ea typeface="Calibri" panose="020F0502020204030204" pitchFamily="34" charset="0"/>
                <a:cs typeface="Times New Roman" panose="02020603050405020304" pitchFamily="18" charset="0"/>
              </a:rPr>
              <a:t> restricted to men employed in or after 1970.</a:t>
            </a:r>
            <a:endParaRPr lang="en-US" dirty="0"/>
          </a:p>
        </p:txBody>
      </p:sp>
      <p:sp>
        <p:nvSpPr>
          <p:cNvPr id="2" name="TextBox 1">
            <a:extLst>
              <a:ext uri="{FF2B5EF4-FFF2-40B4-BE49-F238E27FC236}">
                <a16:creationId xmlns:a16="http://schemas.microsoft.com/office/drawing/2014/main" id="{F1E342E6-74F5-5B49-8142-951834CCD7F9}"/>
              </a:ext>
            </a:extLst>
          </p:cNvPr>
          <p:cNvSpPr txBox="1"/>
          <p:nvPr/>
        </p:nvSpPr>
        <p:spPr>
          <a:xfrm>
            <a:off x="11716719" y="28671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7648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88"/>
            <a:ext cx="10515600" cy="1325563"/>
          </a:xfrm>
        </p:spPr>
        <p:txBody>
          <a:bodyPr>
            <a:normAutofit/>
          </a:bodyPr>
          <a:lstStyle/>
          <a:p>
            <a:r>
              <a:rPr lang="en-US" sz="4000" dirty="0"/>
              <a:t>Results: Crude rate of suicide</a:t>
            </a:r>
          </a:p>
        </p:txBody>
      </p:sp>
      <p:sp>
        <p:nvSpPr>
          <p:cNvPr id="5" name="Rectangle 2"/>
          <p:cNvSpPr>
            <a:spLocks noChangeArrowheads="1"/>
          </p:cNvSpPr>
          <p:nvPr/>
        </p:nvSpPr>
        <p:spPr bwMode="auto">
          <a:xfrm>
            <a:off x="1524000" y="1270182"/>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Figure 1.</a:t>
            </a:r>
            <a:r>
              <a:rPr kumimoji="0" lang="en-US" altLang="en-US" b="0"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 Crude rate (per 10,000 person-years) of suicide by calendar year in the </a:t>
            </a:r>
            <a:r>
              <a:rPr kumimoji="0" lang="en-US" altLang="en-US" b="1"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Rectangle 3"/>
          <p:cNvSpPr>
            <a:spLocks noChangeArrowheads="1"/>
          </p:cNvSpPr>
          <p:nvPr/>
        </p:nvSpPr>
        <p:spPr bwMode="auto">
          <a:xfrm>
            <a:off x="0" y="298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28533"/>
            <a:ext cx="10058400" cy="4271906"/>
          </a:xfrm>
          <a:prstGeom prst="rect">
            <a:avLst/>
          </a:prstGeom>
        </p:spPr>
      </p:pic>
    </p:spTree>
    <p:extLst>
      <p:ext uri="{BB962C8B-B14F-4D97-AF65-F5344CB8AC3E}">
        <p14:creationId xmlns:p14="http://schemas.microsoft.com/office/powerpoint/2010/main" val="170783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88"/>
            <a:ext cx="10515600" cy="1325563"/>
          </a:xfrm>
        </p:spPr>
        <p:txBody>
          <a:bodyPr>
            <a:normAutofit/>
          </a:bodyPr>
          <a:lstStyle/>
          <a:p>
            <a:r>
              <a:rPr lang="en-US" sz="4000" dirty="0"/>
              <a:t>Results: Crude rate of suicide &amp; fatal overdose</a:t>
            </a:r>
          </a:p>
        </p:txBody>
      </p:sp>
      <p:sp>
        <p:nvSpPr>
          <p:cNvPr id="2" name="Rectangle 1"/>
          <p:cNvSpPr/>
          <p:nvPr/>
        </p:nvSpPr>
        <p:spPr>
          <a:xfrm>
            <a:off x="1524000" y="1236507"/>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Figure 2.</a:t>
            </a:r>
            <a:r>
              <a:rPr lang="en-US" dirty="0">
                <a:ea typeface="KaiTi" panose="02010609060101010101" pitchFamily="49" charset="-122"/>
                <a:cs typeface="Times New Roman" panose="02020603050405020304" pitchFamily="18" charset="0"/>
              </a:rPr>
              <a:t> Crude rate (per 10,000 person-years) of the combined outcome of suicide and fatal overdose by calendar year in the </a:t>
            </a:r>
            <a:r>
              <a:rPr lang="en-US" b="1" dirty="0">
                <a:ea typeface="KaiTi" panose="02010609060101010101" pitchFamily="49" charset="-122"/>
                <a:cs typeface="Times New Roman" panose="02020603050405020304" pitchFamily="18" charset="0"/>
              </a:rPr>
              <a:t>UAW-GM Cohort</a:t>
            </a:r>
            <a:r>
              <a:rPr lang="en-US" dirty="0">
                <a:ea typeface="KaiTi" panose="02010609060101010101" pitchFamily="49" charset="-122"/>
                <a:cs typeface="Times New Roman" panose="02020603050405020304" pitchFamily="18" charset="0"/>
              </a:rPr>
              <a:t> restricted to men employed in or after 1970.</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17652"/>
            <a:ext cx="10058400" cy="4271906"/>
          </a:xfrm>
          <a:prstGeom prst="rect">
            <a:avLst/>
          </a:prstGeom>
        </p:spPr>
      </p:pic>
    </p:spTree>
    <p:extLst>
      <p:ext uri="{BB962C8B-B14F-4D97-AF65-F5344CB8AC3E}">
        <p14:creationId xmlns:p14="http://schemas.microsoft.com/office/powerpoint/2010/main" val="31542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8"/>
            <a:ext cx="10515600" cy="1325563"/>
          </a:xfrm>
        </p:spPr>
        <p:txBody>
          <a:bodyPr>
            <a:normAutofit/>
          </a:bodyPr>
          <a:lstStyle/>
          <a:p>
            <a:r>
              <a:rPr lang="en-US" sz="4000" dirty="0"/>
              <a:t>Results: By binary employment status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965130210"/>
                  </p:ext>
                </p:extLst>
              </p:nvPr>
            </p:nvGraphicFramePr>
            <p:xfrm>
              <a:off x="1193400" y="2580187"/>
              <a:ext cx="9805200" cy="2941368"/>
            </p:xfrm>
            <a:graphic>
              <a:graphicData uri="http://schemas.openxmlformats.org/drawingml/2006/table">
                <a:tbl>
                  <a:tblPr firstRow="1" firstCol="1" lastRow="1" lastCol="1">
                    <a:tableStyleId>{2D5ABB26-0587-4C30-8999-92F81FD0307C}</a:tableStyleId>
                  </a:tblPr>
                  <a:tblGrid>
                    <a:gridCol w="2443734">
                      <a:extLst>
                        <a:ext uri="{9D8B030D-6E8A-4147-A177-3AD203B41FA5}">
                          <a16:colId xmlns:a16="http://schemas.microsoft.com/office/drawing/2014/main" val="3605637367"/>
                        </a:ext>
                      </a:extLst>
                    </a:gridCol>
                    <a:gridCol w="171450">
                      <a:extLst>
                        <a:ext uri="{9D8B030D-6E8A-4147-A177-3AD203B41FA5}">
                          <a16:colId xmlns:a16="http://schemas.microsoft.com/office/drawing/2014/main" val="3518986663"/>
                        </a:ext>
                      </a:extLst>
                    </a:gridCol>
                    <a:gridCol w="815522">
                      <a:extLst>
                        <a:ext uri="{9D8B030D-6E8A-4147-A177-3AD203B41FA5}">
                          <a16:colId xmlns:a16="http://schemas.microsoft.com/office/drawing/2014/main" val="3847105592"/>
                        </a:ext>
                      </a:extLst>
                    </a:gridCol>
                    <a:gridCol w="815522">
                      <a:extLst>
                        <a:ext uri="{9D8B030D-6E8A-4147-A177-3AD203B41FA5}">
                          <a16:colId xmlns:a16="http://schemas.microsoft.com/office/drawing/2014/main" val="3084076395"/>
                        </a:ext>
                      </a:extLst>
                    </a:gridCol>
                    <a:gridCol w="1828800">
                      <a:extLst>
                        <a:ext uri="{9D8B030D-6E8A-4147-A177-3AD203B41FA5}">
                          <a16:colId xmlns:a16="http://schemas.microsoft.com/office/drawing/2014/main" val="1874411487"/>
                        </a:ext>
                      </a:extLst>
                    </a:gridCol>
                    <a:gridCol w="171450">
                      <a:extLst>
                        <a:ext uri="{9D8B030D-6E8A-4147-A177-3AD203B41FA5}">
                          <a16:colId xmlns:a16="http://schemas.microsoft.com/office/drawing/2014/main" val="1507662997"/>
                        </a:ext>
                      </a:extLst>
                    </a:gridCol>
                    <a:gridCol w="914400">
                      <a:extLst>
                        <a:ext uri="{9D8B030D-6E8A-4147-A177-3AD203B41FA5}">
                          <a16:colId xmlns:a16="http://schemas.microsoft.com/office/drawing/2014/main" val="2780202809"/>
                        </a:ext>
                      </a:extLst>
                    </a:gridCol>
                    <a:gridCol w="815522">
                      <a:extLst>
                        <a:ext uri="{9D8B030D-6E8A-4147-A177-3AD203B41FA5}">
                          <a16:colId xmlns:a16="http://schemas.microsoft.com/office/drawing/2014/main" val="3105826474"/>
                        </a:ext>
                      </a:extLst>
                    </a:gridCol>
                    <a:gridCol w="1828800">
                      <a:extLst>
                        <a:ext uri="{9D8B030D-6E8A-4147-A177-3AD203B41FA5}">
                          <a16:colId xmlns:a16="http://schemas.microsoft.com/office/drawing/2014/main" val="3553384444"/>
                        </a:ext>
                      </a:extLst>
                    </a:gridCol>
                  </a:tblGrid>
                  <a:tr h="457200">
                    <a:tc>
                      <a:txBody>
                        <a:bodyPr/>
                        <a:lstStyle/>
                        <a:p>
                          <a:pPr marL="0" marR="0">
                            <a:spcBef>
                              <a:spcPts val="0"/>
                            </a:spcBef>
                            <a:spcAft>
                              <a:spcPts val="0"/>
                            </a:spcAft>
                          </a:pPr>
                          <a:r>
                            <a:rPr lang="en-US" sz="2400" dirty="0">
                              <a:effectLst/>
                              <a:latin typeface="+mn-lt"/>
                            </a:rPr>
                            <a:t> </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spcBef>
                              <a:spcPts val="0"/>
                            </a:spcBef>
                            <a:spcAft>
                              <a:spcPts val="0"/>
                            </a:spcAft>
                          </a:pPr>
                          <a:r>
                            <a:rPr lang="en-US" sz="2400" dirty="0">
                              <a:effectLst/>
                              <a:latin typeface="+mn-lt"/>
                            </a:rPr>
                            <a:t>Recorded worker exit date</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spcBef>
                              <a:spcPts val="0"/>
                            </a:spcBef>
                            <a:spcAft>
                              <a:spcPts val="0"/>
                            </a:spcAft>
                          </a:pPr>
                          <a:r>
                            <a:rPr lang="en-US" sz="2400" dirty="0">
                              <a:effectLst/>
                              <a:latin typeface="+mn-lt"/>
                            </a:rPr>
                            <a:t>Fuzzy worker exit date</a:t>
                          </a:r>
                          <a14:m>
                            <m:oMath xmlns:m="http://schemas.openxmlformats.org/officeDocument/2006/math">
                              <m:sSup>
                                <m:sSupPr>
                                  <m:ctrlPr>
                                    <a:rPr lang="en-US" sz="2400" i="1">
                                      <a:effectLst/>
                                      <a:latin typeface="Cambria Math" panose="02040503050406030204" pitchFamily="18" charset="0"/>
                                    </a:rPr>
                                  </m:ctrlPr>
                                </m:sSupPr>
                                <m:e>
                                  <m:r>
                                    <a:rPr lang="en-US" sz="2400">
                                      <a:effectLst/>
                                      <a:latin typeface="Cambria Math" panose="02040503050406030204" pitchFamily="18" charset="0"/>
                                    </a:rPr>
                                    <m:t>​ </m:t>
                                  </m:r>
                                </m:e>
                                <m:sup>
                                  <m:r>
                                    <a:rPr lang="en-US" sz="2400">
                                      <a:effectLst/>
                                      <a:latin typeface="Cambria Math" panose="02040503050406030204" pitchFamily="18" charset="0"/>
                                    </a:rPr>
                                    <m:t>𝑎</m:t>
                                  </m:r>
                                </m:sup>
                              </m:sSup>
                            </m:oMath>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80270"/>
                      </a:ext>
                    </a:extLst>
                  </a:tr>
                  <a:tr h="457200">
                    <a:tc>
                      <a:txBody>
                        <a:bodyPr/>
                        <a:lstStyle/>
                        <a:p>
                          <a:pPr marL="0" marR="0">
                            <a:spcBef>
                              <a:spcPts val="0"/>
                            </a:spcBef>
                            <a:spcAft>
                              <a:spcPts val="0"/>
                            </a:spcAft>
                          </a:pPr>
                          <a:r>
                            <a:rPr lang="en-US" sz="2400" dirty="0">
                              <a:effectLst/>
                              <a:latin typeface="+mn-lt"/>
                            </a:rPr>
                            <a:t>Job exit status</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rPr>
                                  <m:t>𝑛</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rPr>
                                  <m:t>𝑛</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2059047"/>
                      </a:ext>
                    </a:extLst>
                  </a:tr>
                  <a:tr h="457200">
                    <a:tc>
                      <a:txBody>
                        <a:bodyPr/>
                        <a:lstStyle/>
                        <a:p>
                          <a:pPr marL="0" marR="0">
                            <a:spcBef>
                              <a:spcPts val="0"/>
                            </a:spcBef>
                            <a:spcAft>
                              <a:spcPts val="0"/>
                            </a:spcAft>
                          </a:pPr>
                          <a:r>
                            <a:rPr lang="en-US" sz="2400" dirty="0">
                              <a:effectLst/>
                              <a:latin typeface="+mn-lt"/>
                            </a:rPr>
                            <a: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baseline="0">
                                    <a:effectLst/>
                                    <a:latin typeface="+mn-lt"/>
                                  </a:rPr>
                                  <m:t>21</m:t>
                                </m:r>
                              </m:oMath>
                            </m:oMathPara>
                          </a14:m>
                          <a:endParaRPr lang="en-US" sz="2400" baseline="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27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76987277"/>
                      </a:ext>
                    </a:extLst>
                  </a:tr>
                  <a:tr h="457200">
                    <a:tc>
                      <a:txBody>
                        <a:bodyPr/>
                        <a:lstStyle/>
                        <a:p>
                          <a:pPr marL="0" marR="0">
                            <a:spcBef>
                              <a:spcPts val="0"/>
                            </a:spcBef>
                            <a:spcAft>
                              <a:spcPts val="0"/>
                            </a:spcAft>
                          </a:pPr>
                          <a:r>
                            <a:rPr lang="en-US" sz="2400" dirty="0">
                              <a:effectLst/>
                              <a:latin typeface="+mn-lt"/>
                            </a:rPr>
                            <a:t>    Not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158</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17.7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400" i="1">
                                        <a:effectLst/>
                                        <a:latin typeface="Cambria Math" panose="02040503050406030204" pitchFamily="18" charset="0"/>
                                      </a:rPr>
                                    </m:ctrlPr>
                                  </m:dPr>
                                  <m:e>
                                    <m:r>
                                      <m:rPr>
                                        <m:nor/>
                                      </m:rPr>
                                      <a:rPr lang="en-US" sz="2400" i="0">
                                        <a:effectLst/>
                                        <a:latin typeface="+mn-lt"/>
                                      </a:rPr>
                                      <m:t>10.8, 29.1</m:t>
                                    </m:r>
                                  </m:e>
                                </m:d>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152</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12.5</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(7.9, 19.7)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787167"/>
                      </a:ext>
                    </a:extLst>
                  </a:tr>
                  <a:tr h="1112568">
                    <a:tc gridSpan="9">
                      <a:txBody>
                        <a:bodyPr/>
                        <a:lstStyle/>
                        <a:p>
                          <a:pPr marL="0" marR="0">
                            <a:spcBef>
                              <a:spcPts val="0"/>
                            </a:spcBef>
                            <a:spcAft>
                              <a:spcPts val="0"/>
                            </a:spcAft>
                          </a:pPr>
                          <a:r>
                            <a:rPr lang="en-US" sz="1800" dirty="0">
                              <a:effectLst/>
                              <a:latin typeface="+mn-lt"/>
                            </a:rPr>
                            <a:t>Estimates were adjusted for plant, race, year of hire, and calendar year. Risk sets were indexed by age. Women were excluded from this analysis.</a:t>
                          </a:r>
                        </a:p>
                        <a:p>
                          <a:pPr marL="0" marR="0">
                            <a:spcBef>
                              <a:spcPts val="0"/>
                            </a:spcBef>
                            <a:spcAft>
                              <a:spcPts val="0"/>
                            </a:spcAft>
                          </a:pPr>
                          <a14:m>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 </m:t>
                                  </m:r>
                                </m:e>
                                <m:sup>
                                  <m:r>
                                    <a:rPr lang="en-US" sz="1800">
                                      <a:effectLst/>
                                      <a:latin typeface="Cambria Math" panose="02040503050406030204" pitchFamily="18" charset="0"/>
                                    </a:rPr>
                                    <m:t>𝑎</m:t>
                                  </m:r>
                                </m:sup>
                              </m:sSup>
                            </m:oMath>
                          </a14:m>
                          <a:r>
                            <a:rPr lang="en-US" sz="1800" dirty="0">
                              <a:effectLst/>
                              <a:latin typeface="+mn-lt"/>
                            </a:rPr>
                            <a:t> Cases that occurred within a week after the recorded worker exit date were assumed to have occurred while still employed.</a:t>
                          </a:r>
                          <a:endParaRPr lang="en-US" sz="18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646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965130210"/>
                  </p:ext>
                </p:extLst>
              </p:nvPr>
            </p:nvGraphicFramePr>
            <p:xfrm>
              <a:off x="1193400" y="2580187"/>
              <a:ext cx="9805200" cy="2941368"/>
            </p:xfrm>
            <a:graphic>
              <a:graphicData uri="http://schemas.openxmlformats.org/drawingml/2006/table">
                <a:tbl>
                  <a:tblPr firstRow="1" firstCol="1" lastRow="1" lastCol="1">
                    <a:tableStyleId>{2D5ABB26-0587-4C30-8999-92F81FD0307C}</a:tableStyleId>
                  </a:tblPr>
                  <a:tblGrid>
                    <a:gridCol w="2443734">
                      <a:extLst>
                        <a:ext uri="{9D8B030D-6E8A-4147-A177-3AD203B41FA5}">
                          <a16:colId xmlns:a16="http://schemas.microsoft.com/office/drawing/2014/main" val="3605637367"/>
                        </a:ext>
                      </a:extLst>
                    </a:gridCol>
                    <a:gridCol w="171450">
                      <a:extLst>
                        <a:ext uri="{9D8B030D-6E8A-4147-A177-3AD203B41FA5}">
                          <a16:colId xmlns:a16="http://schemas.microsoft.com/office/drawing/2014/main" val="3518986663"/>
                        </a:ext>
                      </a:extLst>
                    </a:gridCol>
                    <a:gridCol w="815522">
                      <a:extLst>
                        <a:ext uri="{9D8B030D-6E8A-4147-A177-3AD203B41FA5}">
                          <a16:colId xmlns:a16="http://schemas.microsoft.com/office/drawing/2014/main" val="3847105592"/>
                        </a:ext>
                      </a:extLst>
                    </a:gridCol>
                    <a:gridCol w="815522">
                      <a:extLst>
                        <a:ext uri="{9D8B030D-6E8A-4147-A177-3AD203B41FA5}">
                          <a16:colId xmlns:a16="http://schemas.microsoft.com/office/drawing/2014/main" val="3084076395"/>
                        </a:ext>
                      </a:extLst>
                    </a:gridCol>
                    <a:gridCol w="1828800">
                      <a:extLst>
                        <a:ext uri="{9D8B030D-6E8A-4147-A177-3AD203B41FA5}">
                          <a16:colId xmlns:a16="http://schemas.microsoft.com/office/drawing/2014/main" val="1874411487"/>
                        </a:ext>
                      </a:extLst>
                    </a:gridCol>
                    <a:gridCol w="171450">
                      <a:extLst>
                        <a:ext uri="{9D8B030D-6E8A-4147-A177-3AD203B41FA5}">
                          <a16:colId xmlns:a16="http://schemas.microsoft.com/office/drawing/2014/main" val="1507662997"/>
                        </a:ext>
                      </a:extLst>
                    </a:gridCol>
                    <a:gridCol w="914400">
                      <a:extLst>
                        <a:ext uri="{9D8B030D-6E8A-4147-A177-3AD203B41FA5}">
                          <a16:colId xmlns:a16="http://schemas.microsoft.com/office/drawing/2014/main" val="2780202809"/>
                        </a:ext>
                      </a:extLst>
                    </a:gridCol>
                    <a:gridCol w="815522">
                      <a:extLst>
                        <a:ext uri="{9D8B030D-6E8A-4147-A177-3AD203B41FA5}">
                          <a16:colId xmlns:a16="http://schemas.microsoft.com/office/drawing/2014/main" val="3105826474"/>
                        </a:ext>
                      </a:extLst>
                    </a:gridCol>
                    <a:gridCol w="1828800">
                      <a:extLst>
                        <a:ext uri="{9D8B030D-6E8A-4147-A177-3AD203B41FA5}">
                          <a16:colId xmlns:a16="http://schemas.microsoft.com/office/drawing/2014/main" val="3553384444"/>
                        </a:ext>
                      </a:extLst>
                    </a:gridCol>
                  </a:tblGrid>
                  <a:tr h="457200">
                    <a:tc>
                      <a:txBody>
                        <a:bodyPr/>
                        <a:lstStyle/>
                        <a:p>
                          <a:pPr marL="0" marR="0">
                            <a:spcBef>
                              <a:spcPts val="0"/>
                            </a:spcBef>
                            <a:spcAft>
                              <a:spcPts val="0"/>
                            </a:spcAft>
                          </a:pPr>
                          <a:r>
                            <a:rPr lang="en-US" sz="2400" dirty="0">
                              <a:effectLst/>
                              <a:latin typeface="+mn-lt"/>
                            </a:rPr>
                            <a:t> </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spcBef>
                              <a:spcPts val="0"/>
                            </a:spcBef>
                            <a:spcAft>
                              <a:spcPts val="0"/>
                            </a:spcAft>
                          </a:pPr>
                          <a:r>
                            <a:rPr lang="en-US" sz="2400" dirty="0">
                              <a:effectLst/>
                              <a:latin typeface="+mn-lt"/>
                            </a:rPr>
                            <a:t>Recorded worker exit date</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endParaRPr lang="en-US"/>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5685" t="-10667" r="-171" b="-573333"/>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80270"/>
                      </a:ext>
                    </a:extLst>
                  </a:tr>
                  <a:tr h="457200">
                    <a:tc>
                      <a:txBody>
                        <a:bodyPr/>
                        <a:lstStyle/>
                        <a:p>
                          <a:pPr marL="0" marR="0">
                            <a:spcBef>
                              <a:spcPts val="0"/>
                            </a:spcBef>
                            <a:spcAft>
                              <a:spcPts val="0"/>
                            </a:spcAft>
                          </a:pPr>
                          <a:r>
                            <a:rPr lang="en-US" sz="2400" dirty="0">
                              <a:effectLst/>
                              <a:latin typeface="+mn-lt"/>
                            </a:rPr>
                            <a:t>Job exit status</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20149" t="-110667" r="-782090" b="-473333"/>
                          </a:stretch>
                        </a:blipFill>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84000" t="-110667" r="-290000" b="-473333"/>
                          </a:stretch>
                        </a:blipFill>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2059047"/>
                      </a:ext>
                    </a:extLst>
                  </a:tr>
                  <a:tr h="457200">
                    <a:tc>
                      <a:txBody>
                        <a:bodyPr/>
                        <a:lstStyle/>
                        <a:p>
                          <a:pPr marL="0" marR="0">
                            <a:spcBef>
                              <a:spcPts val="0"/>
                            </a:spcBef>
                            <a:spcAft>
                              <a:spcPts val="0"/>
                            </a:spcAft>
                          </a:pPr>
                          <a:r>
                            <a:rPr lang="en-US" sz="2400" dirty="0" smtClean="0">
                              <a:effectLst/>
                              <a:latin typeface="+mn-lt"/>
                            </a:rPr>
                            <a:t>    At </a:t>
                          </a:r>
                          <a:r>
                            <a:rPr lang="en-US" sz="2400" dirty="0">
                              <a:effectLst/>
                              <a:latin typeface="+mn-lt"/>
                            </a:rPr>
                            <a:t>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320149" t="-210667" r="-782090" b="-373333"/>
                          </a:stretch>
                        </a:blipFill>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420149" t="-210667" r="-682090" b="-373333"/>
                          </a:stretch>
                        </a:blipFill>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684000" t="-210667" r="-290000" b="-373333"/>
                          </a:stretch>
                        </a:blipFill>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877612" t="-210667" r="-224627" b="-373333"/>
                          </a:stretch>
                        </a:blipFill>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76987277"/>
                      </a:ext>
                    </a:extLst>
                  </a:tr>
                  <a:tr h="457200">
                    <a:tc>
                      <a:txBody>
                        <a:bodyPr/>
                        <a:lstStyle/>
                        <a:p>
                          <a:pPr marL="0" marR="0">
                            <a:spcBef>
                              <a:spcPts val="0"/>
                            </a:spcBef>
                            <a:spcAft>
                              <a:spcPts val="0"/>
                            </a:spcAft>
                          </a:pPr>
                          <a:r>
                            <a:rPr lang="en-US" sz="2400" dirty="0" smtClean="0">
                              <a:effectLst/>
                              <a:latin typeface="+mn-lt"/>
                            </a:rPr>
                            <a:t>    Not </a:t>
                          </a:r>
                          <a:r>
                            <a:rPr lang="en-US" sz="2400" dirty="0">
                              <a:effectLst/>
                              <a:latin typeface="+mn-lt"/>
                            </a:rPr>
                            <a:t>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20149" t="-310667" r="-782090" b="-273333"/>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20149" t="-310667" r="-682090" b="-273333"/>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31561" t="-310667" r="-203654" b="-273333"/>
                          </a:stretch>
                        </a:blipFill>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84000" t="-310667" r="-290000" b="-273333"/>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877612" t="-310667" r="-224627" b="-273333"/>
                          </a:stretch>
                        </a:blipFill>
                      </a:tcPr>
                    </a:tc>
                    <a:tc>
                      <a:txBody>
                        <a:bodyPr/>
                        <a:lstStyle/>
                        <a:p>
                          <a:endParaRPr lang="en-US"/>
                        </a:p>
                      </a:txBody>
                      <a:tcPr marL="73025" marR="73025"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36667" t="-310667" r="-333" b="-273333"/>
                          </a:stretch>
                        </a:blipFill>
                      </a:tcPr>
                    </a:tc>
                    <a:extLst>
                      <a:ext uri="{0D108BD9-81ED-4DB2-BD59-A6C34878D82A}">
                        <a16:rowId xmlns:a16="http://schemas.microsoft.com/office/drawing/2014/main" val="1442787167"/>
                      </a:ext>
                    </a:extLst>
                  </a:tr>
                  <a:tr h="1112568">
                    <a:tc gridSpan="9">
                      <a:txBody>
                        <a:bodyPr/>
                        <a:lstStyle/>
                        <a:p>
                          <a:endParaRPr lang="en-US"/>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168306" r="-62" b="-12022"/>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6460"/>
                      </a:ext>
                    </a:extLst>
                  </a:tr>
                </a:tbl>
              </a:graphicData>
            </a:graphic>
          </p:graphicFrame>
        </mc:Fallback>
      </mc:AlternateContent>
      <p:sp>
        <p:nvSpPr>
          <p:cNvPr id="5" name="Rectangle 1"/>
          <p:cNvSpPr>
            <a:spLocks noChangeArrowheads="1"/>
          </p:cNvSpPr>
          <p:nvPr/>
        </p:nvSpPr>
        <p:spPr bwMode="auto">
          <a:xfrm>
            <a:off x="1524000" y="1533824"/>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2.</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Adjusted hazard ratio estimates for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by employment status in the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47319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88893840"/>
                  </p:ext>
                </p:extLst>
              </p:nvPr>
            </p:nvGraphicFramePr>
            <p:xfrm>
              <a:off x="1379220" y="1985340"/>
              <a:ext cx="9113385" cy="4219702"/>
            </p:xfrm>
            <a:graphic>
              <a:graphicData uri="http://schemas.openxmlformats.org/drawingml/2006/table">
                <a:tbl>
                  <a:tblPr firstRow="1" firstCol="1" lastRow="1" lastCol="1">
                    <a:tableStyleId>{9D7B26C5-4107-4FEC-AEDC-1716B250A1EF}</a:tableStyleId>
                  </a:tblPr>
                  <a:tblGrid>
                    <a:gridCol w="2359321">
                      <a:extLst>
                        <a:ext uri="{9D8B030D-6E8A-4147-A177-3AD203B41FA5}">
                          <a16:colId xmlns:a16="http://schemas.microsoft.com/office/drawing/2014/main" val="4043516364"/>
                        </a:ext>
                      </a:extLst>
                    </a:gridCol>
                    <a:gridCol w="287596">
                      <a:extLst>
                        <a:ext uri="{9D8B030D-6E8A-4147-A177-3AD203B41FA5}">
                          <a16:colId xmlns:a16="http://schemas.microsoft.com/office/drawing/2014/main" val="769631470"/>
                        </a:ext>
                      </a:extLst>
                    </a:gridCol>
                    <a:gridCol w="595299">
                      <a:extLst>
                        <a:ext uri="{9D8B030D-6E8A-4147-A177-3AD203B41FA5}">
                          <a16:colId xmlns:a16="http://schemas.microsoft.com/office/drawing/2014/main" val="2770365446"/>
                        </a:ext>
                      </a:extLst>
                    </a:gridCol>
                    <a:gridCol w="786439">
                      <a:extLst>
                        <a:ext uri="{9D8B030D-6E8A-4147-A177-3AD203B41FA5}">
                          <a16:colId xmlns:a16="http://schemas.microsoft.com/office/drawing/2014/main" val="3513798933"/>
                        </a:ext>
                      </a:extLst>
                    </a:gridCol>
                    <a:gridCol w="1769476">
                      <a:extLst>
                        <a:ext uri="{9D8B030D-6E8A-4147-A177-3AD203B41FA5}">
                          <a16:colId xmlns:a16="http://schemas.microsoft.com/office/drawing/2014/main" val="1095117673"/>
                        </a:ext>
                      </a:extLst>
                    </a:gridCol>
                    <a:gridCol w="287596">
                      <a:extLst>
                        <a:ext uri="{9D8B030D-6E8A-4147-A177-3AD203B41FA5}">
                          <a16:colId xmlns:a16="http://schemas.microsoft.com/office/drawing/2014/main" val="1605225926"/>
                        </a:ext>
                      </a:extLst>
                    </a:gridCol>
                    <a:gridCol w="595299">
                      <a:extLst>
                        <a:ext uri="{9D8B030D-6E8A-4147-A177-3AD203B41FA5}">
                          <a16:colId xmlns:a16="http://schemas.microsoft.com/office/drawing/2014/main" val="691050835"/>
                        </a:ext>
                      </a:extLst>
                    </a:gridCol>
                    <a:gridCol w="786439">
                      <a:extLst>
                        <a:ext uri="{9D8B030D-6E8A-4147-A177-3AD203B41FA5}">
                          <a16:colId xmlns:a16="http://schemas.microsoft.com/office/drawing/2014/main" val="765201669"/>
                        </a:ext>
                      </a:extLst>
                    </a:gridCol>
                    <a:gridCol w="1645920">
                      <a:extLst>
                        <a:ext uri="{9D8B030D-6E8A-4147-A177-3AD203B41FA5}">
                          <a16:colId xmlns:a16="http://schemas.microsoft.com/office/drawing/2014/main" val="862756441"/>
                        </a:ext>
                      </a:extLst>
                    </a:gridCol>
                  </a:tblGrid>
                  <a:tr h="457200">
                    <a:tc>
                      <a:txBody>
                        <a:bodyPr/>
                        <a:lstStyle/>
                        <a:p>
                          <a:pPr marL="0" marR="0">
                            <a:spcBef>
                              <a:spcPts val="0"/>
                            </a:spcBef>
                            <a:spcAft>
                              <a:spcPts val="0"/>
                            </a:spcAft>
                          </a:pPr>
                          <a:r>
                            <a:rPr lang="en-US" sz="2400" b="0" dirty="0">
                              <a:effectLst/>
                            </a:rPr>
                            <a:t> </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B w="12700" cmpd="sng">
                          <a:noFill/>
                        </a:lnB>
                      </a:tcPr>
                    </a:tc>
                    <a:tc gridSpan="3">
                      <a:txBody>
                        <a:bodyPr/>
                        <a:lstStyle/>
                        <a:p>
                          <a:pPr marL="0" marR="0" algn="l">
                            <a:spcBef>
                              <a:spcPts val="0"/>
                            </a:spcBef>
                            <a:spcAft>
                              <a:spcPts val="0"/>
                            </a:spcAft>
                          </a:pPr>
                          <a:r>
                            <a:rPr lang="en-US" sz="2400" b="0" dirty="0">
                              <a:effectLst/>
                            </a:rPr>
                            <a:t>Suicide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gn="l">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B w="12700" cap="flat" cmpd="sng" algn="ctr">
                          <a:noFill/>
                          <a:prstDash val="solid"/>
                          <a:round/>
                          <a:headEnd type="none" w="med" len="med"/>
                          <a:tailEnd type="none" w="med" len="med"/>
                        </a:lnB>
                      </a:tcPr>
                    </a:tc>
                    <a:tc gridSpan="3">
                      <a:txBody>
                        <a:bodyPr/>
                        <a:lstStyle/>
                        <a:p>
                          <a:pPr marL="0" marR="0" algn="l">
                            <a:spcBef>
                              <a:spcPts val="0"/>
                            </a:spcBef>
                            <a:spcAft>
                              <a:spcPts val="0"/>
                            </a:spcAft>
                          </a:pPr>
                          <a:r>
                            <a:rPr lang="en-US" sz="2400" b="0" dirty="0">
                              <a:effectLst/>
                            </a:rPr>
                            <a:t>Suicide and fatal overdose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4955093"/>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T w="12700" cmpd="sng">
                          <a:noFill/>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395064"/>
                      </a:ext>
                    </a:extLst>
                  </a:tr>
                  <a:tr h="457200">
                    <a:tc>
                      <a:txBody>
                        <a:bodyPr/>
                        <a:lstStyle/>
                        <a:p>
                          <a:pPr marL="0" marR="0">
                            <a:spcBef>
                              <a:spcPts val="0"/>
                            </a:spcBef>
                            <a:spcAft>
                              <a:spcPts val="0"/>
                            </a:spcAft>
                          </a:pPr>
                          <a14:m>
                            <m:oMath xmlns:m="http://schemas.openxmlformats.org/officeDocument/2006/math">
                              <m:r>
                                <m:rPr>
                                  <m:nor/>
                                </m:rPr>
                                <a:rPr lang="en-US" sz="2400" b="0" i="0">
                                  <a:effectLst/>
                                </a:rPr>
                                <m:t>55</m:t>
                              </m:r>
                            </m:oMath>
                          </a14:m>
                          <a:r>
                            <a:rPr lang="en-US" sz="2400" b="0" dirty="0">
                              <a:effectLst/>
                            </a:rPr>
                            <a:t> or older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42</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45</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846745"/>
                      </a:ext>
                    </a:extLst>
                  </a:tr>
                  <a:tr h="457200">
                    <a:tc>
                      <a:txBody>
                        <a:bodyPr/>
                        <a:lstStyle/>
                        <a:p>
                          <a:pPr marL="0" marR="0">
                            <a:spcBef>
                              <a:spcPts val="0"/>
                            </a:spcBef>
                            <a:spcAft>
                              <a:spcPts val="0"/>
                            </a:spcAft>
                          </a:pPr>
                          <a14:m>
                            <m:oMath xmlns:m="http://schemas.openxmlformats.org/officeDocument/2006/math">
                              <m:r>
                                <m:rPr>
                                  <m:nor/>
                                </m:rPr>
                                <a:rPr lang="en-US" sz="2400" b="0" i="0">
                                  <a:effectLst/>
                                </a:rPr>
                                <m:t>40</m:t>
                              </m:r>
                            </m:oMath>
                          </a14:m>
                          <a:r>
                            <a:rPr lang="en-US" sz="2400" b="0" dirty="0">
                              <a:effectLst/>
                            </a:rPr>
                            <a:t> to </a:t>
                          </a:r>
                          <a14:m>
                            <m:oMath xmlns:m="http://schemas.openxmlformats.org/officeDocument/2006/math">
                              <m:r>
                                <m:rPr>
                                  <m:nor/>
                                </m:rPr>
                                <a:rPr lang="en-US" sz="2400" b="0" i="0">
                                  <a:effectLst/>
                                </a:rPr>
                                <m:t>54</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48</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1.2</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(0.8, 1.8)</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51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1.2</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(0.8, 1.8)</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4006433229"/>
                      </a:ext>
                    </a:extLst>
                  </a:tr>
                  <a:tr h="457200">
                    <a:tc>
                      <a:txBody>
                        <a:bodyPr/>
                        <a:lstStyle/>
                        <a:p>
                          <a:pPr marL="0" marR="0">
                            <a:spcBef>
                              <a:spcPts val="0"/>
                            </a:spcBef>
                            <a:spcAft>
                              <a:spcPts val="0"/>
                            </a:spcAft>
                          </a:pPr>
                          <a14:m>
                            <m:oMath xmlns:m="http://schemas.openxmlformats.org/officeDocument/2006/math">
                              <m:r>
                                <m:rPr>
                                  <m:nor/>
                                </m:rPr>
                                <a:rPr lang="en-US" sz="2400" b="0" i="0">
                                  <a:effectLst/>
                                </a:rPr>
                                <m:t>30</m:t>
                              </m:r>
                            </m:oMath>
                          </a14:m>
                          <a:r>
                            <a:rPr lang="en-US" sz="2400" b="0" dirty="0">
                              <a:effectLst/>
                            </a:rPr>
                            <a:t> to </a:t>
                          </a:r>
                          <a14:m>
                            <m:oMath xmlns:m="http://schemas.openxmlformats.org/officeDocument/2006/math">
                              <m:r>
                                <m:rPr>
                                  <m:nor/>
                                </m:rPr>
                                <a:rPr lang="en-US" sz="2400" b="0" i="0">
                                  <a:effectLst/>
                                </a:rPr>
                                <m:t>39</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41</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1.7</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(1.1, 2.6)</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56</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(1.4, 3.1)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561068307"/>
                      </a:ext>
                    </a:extLst>
                  </a:tr>
                  <a:tr h="457200">
                    <a:tc>
                      <a:txBody>
                        <a:bodyPr/>
                        <a:lstStyle/>
                        <a:p>
                          <a:pPr marL="0" marR="0">
                            <a:spcBef>
                              <a:spcPts val="0"/>
                            </a:spcBef>
                            <a:spcAft>
                              <a:spcPts val="0"/>
                            </a:spcAft>
                          </a:pPr>
                          <a14:m>
                            <m:oMath xmlns:m="http://schemas.openxmlformats.org/officeDocument/2006/math">
                              <m:r>
                                <m:rPr>
                                  <m:nor/>
                                </m:rPr>
                                <a:rPr lang="en-US" sz="2400" b="0" i="0">
                                  <a:effectLst/>
                                </a:rPr>
                                <m:t>19</m:t>
                              </m:r>
                            </m:oMath>
                          </a14:m>
                          <a:r>
                            <a:rPr lang="en-US" sz="2400" b="0" dirty="0">
                              <a:effectLst/>
                            </a:rPr>
                            <a:t> to </a:t>
                          </a:r>
                          <a14:m>
                            <m:oMath xmlns:m="http://schemas.openxmlformats.org/officeDocument/2006/math">
                              <m:r>
                                <m:rPr>
                                  <m:nor/>
                                </m:rPr>
                                <a:rPr lang="en-US" sz="2400" b="0" i="0">
                                  <a:effectLst/>
                                </a:rPr>
                                <m:t>29</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27</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1.4</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(0.8, 2.3)</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38</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(1.2, 3.1)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13034147"/>
                      </a:ext>
                    </a:extLst>
                  </a:tr>
                  <a:tr h="754095">
                    <a:tc gridSpan="9">
                      <a:txBody>
                        <a:bodyPr/>
                        <a:lstStyle/>
                        <a:p>
                          <a:pPr marL="0" marR="0">
                            <a:lnSpc>
                              <a:spcPct val="115000"/>
                            </a:lnSpc>
                            <a:spcBef>
                              <a:spcPts val="0"/>
                            </a:spcBef>
                            <a:spcAft>
                              <a:spcPts val="0"/>
                            </a:spcAft>
                          </a:pPr>
                          <a:r>
                            <a:rPr lang="en-US" sz="1800" b="0" dirty="0">
                              <a:effectLst/>
                            </a:rPr>
                            <a:t>Estimates were adjusted for race, plant, and calendar year of worker exit. Risk sets were indexed by time since worker exit. Women and those with unknown date of worker exit were excluded from this analysis.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520601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88893840"/>
                  </p:ext>
                </p:extLst>
              </p:nvPr>
            </p:nvGraphicFramePr>
            <p:xfrm>
              <a:off x="1379220" y="1985340"/>
              <a:ext cx="9113385" cy="4238244"/>
            </p:xfrm>
            <a:graphic>
              <a:graphicData uri="http://schemas.openxmlformats.org/drawingml/2006/table">
                <a:tbl>
                  <a:tblPr firstRow="1" firstCol="1" lastRow="1" lastCol="1">
                    <a:tableStyleId>{9D7B26C5-4107-4FEC-AEDC-1716B250A1EF}</a:tableStyleId>
                  </a:tblPr>
                  <a:tblGrid>
                    <a:gridCol w="2359321">
                      <a:extLst>
                        <a:ext uri="{9D8B030D-6E8A-4147-A177-3AD203B41FA5}">
                          <a16:colId xmlns:a16="http://schemas.microsoft.com/office/drawing/2014/main" val="4043516364"/>
                        </a:ext>
                      </a:extLst>
                    </a:gridCol>
                    <a:gridCol w="287596">
                      <a:extLst>
                        <a:ext uri="{9D8B030D-6E8A-4147-A177-3AD203B41FA5}">
                          <a16:colId xmlns:a16="http://schemas.microsoft.com/office/drawing/2014/main" val="769631470"/>
                        </a:ext>
                      </a:extLst>
                    </a:gridCol>
                    <a:gridCol w="595299">
                      <a:extLst>
                        <a:ext uri="{9D8B030D-6E8A-4147-A177-3AD203B41FA5}">
                          <a16:colId xmlns:a16="http://schemas.microsoft.com/office/drawing/2014/main" val="2770365446"/>
                        </a:ext>
                      </a:extLst>
                    </a:gridCol>
                    <a:gridCol w="786439">
                      <a:extLst>
                        <a:ext uri="{9D8B030D-6E8A-4147-A177-3AD203B41FA5}">
                          <a16:colId xmlns:a16="http://schemas.microsoft.com/office/drawing/2014/main" val="3513798933"/>
                        </a:ext>
                      </a:extLst>
                    </a:gridCol>
                    <a:gridCol w="1769476">
                      <a:extLst>
                        <a:ext uri="{9D8B030D-6E8A-4147-A177-3AD203B41FA5}">
                          <a16:colId xmlns:a16="http://schemas.microsoft.com/office/drawing/2014/main" val="1095117673"/>
                        </a:ext>
                      </a:extLst>
                    </a:gridCol>
                    <a:gridCol w="287596">
                      <a:extLst>
                        <a:ext uri="{9D8B030D-6E8A-4147-A177-3AD203B41FA5}">
                          <a16:colId xmlns:a16="http://schemas.microsoft.com/office/drawing/2014/main" val="1605225926"/>
                        </a:ext>
                      </a:extLst>
                    </a:gridCol>
                    <a:gridCol w="595299">
                      <a:extLst>
                        <a:ext uri="{9D8B030D-6E8A-4147-A177-3AD203B41FA5}">
                          <a16:colId xmlns:a16="http://schemas.microsoft.com/office/drawing/2014/main" val="691050835"/>
                        </a:ext>
                      </a:extLst>
                    </a:gridCol>
                    <a:gridCol w="786439">
                      <a:extLst>
                        <a:ext uri="{9D8B030D-6E8A-4147-A177-3AD203B41FA5}">
                          <a16:colId xmlns:a16="http://schemas.microsoft.com/office/drawing/2014/main" val="765201669"/>
                        </a:ext>
                      </a:extLst>
                    </a:gridCol>
                    <a:gridCol w="1645920">
                      <a:extLst>
                        <a:ext uri="{9D8B030D-6E8A-4147-A177-3AD203B41FA5}">
                          <a16:colId xmlns:a16="http://schemas.microsoft.com/office/drawing/2014/main" val="862756441"/>
                        </a:ext>
                      </a:extLst>
                    </a:gridCol>
                  </a:tblGrid>
                  <a:tr h="731520">
                    <a:tc>
                      <a:txBody>
                        <a:bodyPr/>
                        <a:lstStyle/>
                        <a:p>
                          <a:pPr marL="0" marR="0">
                            <a:spcBef>
                              <a:spcPts val="0"/>
                            </a:spcBef>
                            <a:spcAft>
                              <a:spcPts val="0"/>
                            </a:spcAft>
                          </a:pPr>
                          <a:r>
                            <a:rPr lang="en-US" sz="2400" b="0" dirty="0">
                              <a:effectLst/>
                            </a:rPr>
                            <a:t> </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B w="12700" cmpd="sng">
                          <a:noFill/>
                        </a:lnB>
                      </a:tcPr>
                    </a:tc>
                    <a:tc gridSpan="3">
                      <a:txBody>
                        <a:bodyPr/>
                        <a:lstStyle/>
                        <a:p>
                          <a:pPr marL="0" marR="0" algn="l">
                            <a:spcBef>
                              <a:spcPts val="0"/>
                            </a:spcBef>
                            <a:spcAft>
                              <a:spcPts val="0"/>
                            </a:spcAft>
                          </a:pPr>
                          <a:r>
                            <a:rPr lang="en-US" sz="2400" b="0" dirty="0">
                              <a:effectLst/>
                            </a:rPr>
                            <a:t>Suicide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gn="l">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B w="12700" cap="flat" cmpd="sng" algn="ctr">
                          <a:noFill/>
                          <a:prstDash val="solid"/>
                          <a:round/>
                          <a:headEnd type="none" w="med" len="med"/>
                          <a:tailEnd type="none" w="med" len="med"/>
                        </a:lnB>
                      </a:tcPr>
                    </a:tc>
                    <a:tc gridSpan="3">
                      <a:txBody>
                        <a:bodyPr/>
                        <a:lstStyle/>
                        <a:p>
                          <a:pPr marL="0" marR="0" algn="l">
                            <a:spcBef>
                              <a:spcPts val="0"/>
                            </a:spcBef>
                            <a:spcAft>
                              <a:spcPts val="0"/>
                            </a:spcAft>
                          </a:pPr>
                          <a:r>
                            <a:rPr lang="en-US" sz="2400" b="0" dirty="0">
                              <a:effectLst/>
                            </a:rPr>
                            <a:t>Suicide and fatal overdose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4955093"/>
                      </a:ext>
                    </a:extLst>
                  </a:tr>
                  <a:tr h="731520">
                    <a:tc>
                      <a:txBody>
                        <a:bodyPr/>
                        <a:lstStyle/>
                        <a:p>
                          <a:pPr marL="0" marR="0">
                            <a:spcBef>
                              <a:spcPts val="0"/>
                            </a:spcBef>
                            <a:spcAft>
                              <a:spcPts val="0"/>
                            </a:spcAft>
                          </a:pPr>
                          <a:r>
                            <a:rPr lang="en-US" sz="2400" b="0" dirty="0">
                              <a:effectLst/>
                            </a:rPr>
                            <a:t>Age at worker exit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T w="12700" cmpd="sng">
                          <a:noFill/>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448454" t="-112500" r="-994845" b="-396667"/>
                          </a:stretch>
                        </a:blipFill>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1019388" t="-112500" r="-408163" b="-396667"/>
                          </a:stretch>
                        </a:blipFill>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395064"/>
                      </a:ext>
                    </a:extLst>
                  </a:tr>
                  <a:tr h="457200">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t="-340000" r="-286822" b="-534667"/>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48454" t="-340000" r="-994845" b="-534667"/>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12403" t="-340000" r="-648062" b="-534667"/>
                          </a:stretch>
                        </a:blipFill>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1019388" t="-340000" r="-408163" b="-534667"/>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850388" t="-340000" r="-210078" b="-534667"/>
                          </a:stretch>
                        </a:blipFill>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846745"/>
                      </a:ext>
                    </a:extLst>
                  </a:tr>
                  <a:tr h="457200">
                    <a:tc>
                      <a:txBody>
                        <a:bodyPr/>
                        <a:lstStyle/>
                        <a:p>
                          <a:endParaRPr lang="en-US"/>
                        </a:p>
                      </a:txBody>
                      <a:tcPr marL="73025" marR="73025" marT="0" marB="0" anchor="ctr">
                        <a:blipFill>
                          <a:blip r:embed="rId2"/>
                          <a:stretch>
                            <a:fillRect t="-440000" r="-286822" b="-434667"/>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48454" t="-440000" r="-994845" b="-434667"/>
                          </a:stretch>
                        </a:blipFill>
                      </a:tcPr>
                    </a:tc>
                    <a:tc>
                      <a:txBody>
                        <a:bodyPr/>
                        <a:lstStyle/>
                        <a:p>
                          <a:endParaRPr lang="en-US"/>
                        </a:p>
                      </a:txBody>
                      <a:tcPr marL="73025" marR="73025" marT="0" marB="0" anchor="ctr">
                        <a:blipFill>
                          <a:blip r:embed="rId2"/>
                          <a:stretch>
                            <a:fillRect l="-412403" t="-440000" r="-648062" b="-434667"/>
                          </a:stretch>
                        </a:blipFill>
                      </a:tcPr>
                    </a:tc>
                    <a:tc>
                      <a:txBody>
                        <a:bodyPr/>
                        <a:lstStyle/>
                        <a:p>
                          <a:endParaRPr lang="en-US"/>
                        </a:p>
                      </a:txBody>
                      <a:tcPr marL="73025" marR="73025" marT="0" marB="0" anchor="ctr">
                        <a:blipFill>
                          <a:blip r:embed="rId2"/>
                          <a:stretch>
                            <a:fillRect l="-227148" t="-440000" r="-187285" b="-434667"/>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9388" t="-440000" r="-408163" b="-434667"/>
                          </a:stretch>
                        </a:blipFill>
                      </a:tcPr>
                    </a:tc>
                    <a:tc>
                      <a:txBody>
                        <a:bodyPr/>
                        <a:lstStyle/>
                        <a:p>
                          <a:endParaRPr lang="en-US"/>
                        </a:p>
                      </a:txBody>
                      <a:tcPr marL="73025" marR="73025" marT="0" marB="0" anchor="ctr">
                        <a:blipFill>
                          <a:blip r:embed="rId2"/>
                          <a:stretch>
                            <a:fillRect l="-850388" t="-440000" r="-210078" b="-434667"/>
                          </a:stretch>
                        </a:blipFill>
                      </a:tcPr>
                    </a:tc>
                    <a:tc>
                      <a:txBody>
                        <a:bodyPr/>
                        <a:lstStyle/>
                        <a:p>
                          <a:endParaRPr lang="en-US"/>
                        </a:p>
                      </a:txBody>
                      <a:tcPr marL="73025" marR="73025" marT="0" marB="0" anchor="ctr">
                        <a:blipFill>
                          <a:blip r:embed="rId2"/>
                          <a:stretch>
                            <a:fillRect l="-454074" t="-440000" r="-370" b="-434667"/>
                          </a:stretch>
                        </a:blipFill>
                      </a:tcPr>
                    </a:tc>
                    <a:extLst>
                      <a:ext uri="{0D108BD9-81ED-4DB2-BD59-A6C34878D82A}">
                        <a16:rowId xmlns:a16="http://schemas.microsoft.com/office/drawing/2014/main" val="4006433229"/>
                      </a:ext>
                    </a:extLst>
                  </a:tr>
                  <a:tr h="457200">
                    <a:tc>
                      <a:txBody>
                        <a:bodyPr/>
                        <a:lstStyle/>
                        <a:p>
                          <a:endParaRPr lang="en-US"/>
                        </a:p>
                      </a:txBody>
                      <a:tcPr marL="73025" marR="73025" marT="0" marB="0" anchor="ctr">
                        <a:blipFill>
                          <a:blip r:embed="rId2"/>
                          <a:stretch>
                            <a:fillRect t="-532895" r="-286822" b="-328947"/>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48454" t="-532895" r="-994845" b="-328947"/>
                          </a:stretch>
                        </a:blipFill>
                      </a:tcPr>
                    </a:tc>
                    <a:tc>
                      <a:txBody>
                        <a:bodyPr/>
                        <a:lstStyle/>
                        <a:p>
                          <a:endParaRPr lang="en-US"/>
                        </a:p>
                      </a:txBody>
                      <a:tcPr marL="73025" marR="73025" marT="0" marB="0" anchor="ctr">
                        <a:blipFill>
                          <a:blip r:embed="rId2"/>
                          <a:stretch>
                            <a:fillRect l="-412403" t="-532895" r="-648062" b="-328947"/>
                          </a:stretch>
                        </a:blipFill>
                      </a:tcPr>
                    </a:tc>
                    <a:tc>
                      <a:txBody>
                        <a:bodyPr/>
                        <a:lstStyle/>
                        <a:p>
                          <a:endParaRPr lang="en-US"/>
                        </a:p>
                      </a:txBody>
                      <a:tcPr marL="73025" marR="73025" marT="0" marB="0" anchor="ctr">
                        <a:blipFill>
                          <a:blip r:embed="rId2"/>
                          <a:stretch>
                            <a:fillRect l="-227148" t="-532895" r="-187285" b="-328947"/>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9388" t="-532895" r="-408163" b="-328947"/>
                          </a:stretch>
                        </a:blipFill>
                      </a:tcPr>
                    </a:tc>
                    <a:tc>
                      <a:txBody>
                        <a:bodyPr/>
                        <a:lstStyle/>
                        <a:p>
                          <a:endParaRPr lang="en-US"/>
                        </a:p>
                      </a:txBody>
                      <a:tcPr marL="73025" marR="73025" marT="0" marB="0" anchor="ctr">
                        <a:blipFill>
                          <a:blip r:embed="rId2"/>
                          <a:stretch>
                            <a:fillRect l="-850388" t="-532895" r="-210078" b="-328947"/>
                          </a:stretch>
                        </a:blipFill>
                      </a:tcPr>
                    </a:tc>
                    <a:tc>
                      <a:txBody>
                        <a:bodyPr/>
                        <a:lstStyle/>
                        <a:p>
                          <a:endParaRPr lang="en-US"/>
                        </a:p>
                      </a:txBody>
                      <a:tcPr marL="73025" marR="73025" marT="0" marB="0" anchor="ctr">
                        <a:blipFill>
                          <a:blip r:embed="rId2"/>
                          <a:stretch>
                            <a:fillRect l="-454074" t="-532895" r="-370" b="-328947"/>
                          </a:stretch>
                        </a:blipFill>
                      </a:tcPr>
                    </a:tc>
                    <a:extLst>
                      <a:ext uri="{0D108BD9-81ED-4DB2-BD59-A6C34878D82A}">
                        <a16:rowId xmlns:a16="http://schemas.microsoft.com/office/drawing/2014/main" val="561068307"/>
                      </a:ext>
                    </a:extLst>
                  </a:tr>
                  <a:tr h="457200">
                    <a:tc>
                      <a:txBody>
                        <a:bodyPr/>
                        <a:lstStyle/>
                        <a:p>
                          <a:endParaRPr lang="en-US"/>
                        </a:p>
                      </a:txBody>
                      <a:tcPr marL="73025" marR="73025" marT="0" marB="0" anchor="ctr">
                        <a:blipFill>
                          <a:blip r:embed="rId2"/>
                          <a:stretch>
                            <a:fillRect t="-641333" r="-286822" b="-233333"/>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48454" t="-641333" r="-994845" b="-233333"/>
                          </a:stretch>
                        </a:blipFill>
                      </a:tcPr>
                    </a:tc>
                    <a:tc>
                      <a:txBody>
                        <a:bodyPr/>
                        <a:lstStyle/>
                        <a:p>
                          <a:endParaRPr lang="en-US"/>
                        </a:p>
                      </a:txBody>
                      <a:tcPr marL="73025" marR="73025" marT="0" marB="0" anchor="ctr">
                        <a:blipFill>
                          <a:blip r:embed="rId2"/>
                          <a:stretch>
                            <a:fillRect l="-412403" t="-641333" r="-648062" b="-233333"/>
                          </a:stretch>
                        </a:blipFill>
                      </a:tcPr>
                    </a:tc>
                    <a:tc>
                      <a:txBody>
                        <a:bodyPr/>
                        <a:lstStyle/>
                        <a:p>
                          <a:endParaRPr lang="en-US"/>
                        </a:p>
                      </a:txBody>
                      <a:tcPr marL="73025" marR="73025" marT="0" marB="0" anchor="ctr">
                        <a:blipFill>
                          <a:blip r:embed="rId2"/>
                          <a:stretch>
                            <a:fillRect l="-227148" t="-641333" r="-187285" b="-233333"/>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9388" t="-641333" r="-408163" b="-233333"/>
                          </a:stretch>
                        </a:blipFill>
                      </a:tcPr>
                    </a:tc>
                    <a:tc>
                      <a:txBody>
                        <a:bodyPr/>
                        <a:lstStyle/>
                        <a:p>
                          <a:endParaRPr lang="en-US"/>
                        </a:p>
                      </a:txBody>
                      <a:tcPr marL="73025" marR="73025" marT="0" marB="0" anchor="ctr">
                        <a:blipFill>
                          <a:blip r:embed="rId2"/>
                          <a:stretch>
                            <a:fillRect l="-850388" t="-641333" r="-210078" b="-233333"/>
                          </a:stretch>
                        </a:blipFill>
                      </a:tcPr>
                    </a:tc>
                    <a:tc>
                      <a:txBody>
                        <a:bodyPr/>
                        <a:lstStyle/>
                        <a:p>
                          <a:endParaRPr lang="en-US"/>
                        </a:p>
                      </a:txBody>
                      <a:tcPr marL="73025" marR="73025" marT="0" marB="0" anchor="ctr">
                        <a:blipFill>
                          <a:blip r:embed="rId2"/>
                          <a:stretch>
                            <a:fillRect l="-454074" t="-641333" r="-370" b="-233333"/>
                          </a:stretch>
                        </a:blipFill>
                      </a:tcPr>
                    </a:tc>
                    <a:extLst>
                      <a:ext uri="{0D108BD9-81ED-4DB2-BD59-A6C34878D82A}">
                        <a16:rowId xmlns:a16="http://schemas.microsoft.com/office/drawing/2014/main" val="313034147"/>
                      </a:ext>
                    </a:extLst>
                  </a:tr>
                  <a:tr h="946404">
                    <a:tc gridSpan="9">
                      <a:txBody>
                        <a:bodyPr/>
                        <a:lstStyle/>
                        <a:p>
                          <a:pPr marL="0" marR="0">
                            <a:lnSpc>
                              <a:spcPct val="115000"/>
                            </a:lnSpc>
                            <a:spcBef>
                              <a:spcPts val="0"/>
                            </a:spcBef>
                            <a:spcAft>
                              <a:spcPts val="0"/>
                            </a:spcAft>
                          </a:pPr>
                          <a:r>
                            <a:rPr lang="en-US" sz="1800" b="0" dirty="0">
                              <a:effectLst/>
                            </a:rPr>
                            <a:t>Estimates were adjusted for race, plant, and calendar year of worker exit. Risk sets were indexed by time since worker exit. Women and those with unknown date of worker exit were excluded from this analysis.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5206011"/>
                      </a:ext>
                    </a:extLst>
                  </a:tr>
                </a:tbl>
              </a:graphicData>
            </a:graphic>
          </p:graphicFrame>
        </mc:Fallback>
      </mc:AlternateContent>
      <p:sp>
        <p:nvSpPr>
          <p:cNvPr id="5" name="Rectangle 1"/>
          <p:cNvSpPr>
            <a:spLocks noChangeArrowheads="1"/>
          </p:cNvSpPr>
          <p:nvPr/>
        </p:nvSpPr>
        <p:spPr bwMode="auto">
          <a:xfrm>
            <a:off x="1524000" y="1151462"/>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3.</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Adjusted hazard ratio estimates for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the combined outcome of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 and fatal overdose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 the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Title 1"/>
          <p:cNvSpPr>
            <a:spLocks noGrp="1"/>
          </p:cNvSpPr>
          <p:nvPr>
            <p:ph type="title"/>
          </p:nvPr>
        </p:nvSpPr>
        <p:spPr>
          <a:xfrm>
            <a:off x="838200" y="5888"/>
            <a:ext cx="10515600" cy="1325563"/>
          </a:xfrm>
        </p:spPr>
        <p:txBody>
          <a:bodyPr>
            <a:normAutofit/>
          </a:bodyPr>
          <a:lstStyle/>
          <a:p>
            <a:r>
              <a:rPr lang="en-US" sz="4000" dirty="0"/>
              <a:t>Results: By age at worker exit</a:t>
            </a:r>
          </a:p>
        </p:txBody>
      </p:sp>
    </p:spTree>
    <p:extLst>
      <p:ext uri="{BB962C8B-B14F-4D97-AF65-F5344CB8AC3E}">
        <p14:creationId xmlns:p14="http://schemas.microsoft.com/office/powerpoint/2010/main" val="113654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838200" y="1690688"/>
            <a:ext cx="10515600" cy="4662488"/>
          </a:xfrm>
        </p:spPr>
        <p:txBody>
          <a:bodyPr/>
          <a:lstStyle/>
          <a:p>
            <a:pPr>
              <a:lnSpc>
                <a:spcPct val="100000"/>
              </a:lnSpc>
            </a:pPr>
            <a:r>
              <a:rPr lang="en-US" dirty="0"/>
              <a:t>Key Points</a:t>
            </a:r>
          </a:p>
          <a:p>
            <a:pPr>
              <a:lnSpc>
                <a:spcPct val="100000"/>
              </a:lnSpc>
            </a:pPr>
            <a:r>
              <a:rPr lang="en-US" dirty="0"/>
              <a:t>Background</a:t>
            </a:r>
          </a:p>
          <a:p>
            <a:pPr lvl="1">
              <a:lnSpc>
                <a:spcPct val="100000"/>
              </a:lnSpc>
            </a:pPr>
            <a:r>
              <a:rPr lang="en-US" dirty="0"/>
              <a:t>Decline in US manufacturing</a:t>
            </a:r>
          </a:p>
          <a:p>
            <a:pPr lvl="1">
              <a:lnSpc>
                <a:spcPct val="100000"/>
              </a:lnSpc>
            </a:pPr>
            <a:r>
              <a:rPr lang="en-US" dirty="0"/>
              <a:t>China Shock and the US automobile industry</a:t>
            </a:r>
          </a:p>
          <a:p>
            <a:pPr>
              <a:lnSpc>
                <a:spcPct val="100000"/>
              </a:lnSpc>
            </a:pPr>
            <a:r>
              <a:rPr lang="en-US" dirty="0"/>
              <a:t>United Autoworkers-General Motors (UAW-GM) Cohort</a:t>
            </a:r>
          </a:p>
          <a:p>
            <a:pPr>
              <a:lnSpc>
                <a:spcPct val="100000"/>
              </a:lnSpc>
            </a:pPr>
            <a:r>
              <a:rPr lang="en-US" dirty="0"/>
              <a:t>Methods</a:t>
            </a:r>
          </a:p>
          <a:p>
            <a:pPr>
              <a:lnSpc>
                <a:spcPct val="100000"/>
              </a:lnSpc>
            </a:pPr>
            <a:r>
              <a:rPr lang="en-US" dirty="0"/>
              <a:t>Results</a:t>
            </a:r>
          </a:p>
          <a:p>
            <a:pPr>
              <a:lnSpc>
                <a:spcPct val="100000"/>
              </a:lnSpc>
            </a:pPr>
            <a:r>
              <a:rPr lang="en-US" dirty="0"/>
              <a:t>Conclusions</a:t>
            </a:r>
          </a:p>
        </p:txBody>
      </p:sp>
    </p:spTree>
    <p:extLst>
      <p:ext uri="{BB962C8B-B14F-4D97-AF65-F5344CB8AC3E}">
        <p14:creationId xmlns:p14="http://schemas.microsoft.com/office/powerpoint/2010/main" val="252904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pPr>
              <a:lnSpc>
                <a:spcPct val="100000"/>
              </a:lnSpc>
            </a:pPr>
            <a:r>
              <a:rPr lang="en-US" dirty="0"/>
              <a:t>Michigan autoworkers who left work after 1970 had a higher risk of death from suicide or overdose than those who remained actively employed</a:t>
            </a:r>
          </a:p>
          <a:p>
            <a:pPr>
              <a:lnSpc>
                <a:spcPct val="100000"/>
              </a:lnSpc>
            </a:pPr>
            <a:r>
              <a:rPr lang="en-US" dirty="0"/>
              <a:t>Most events occurred within 5 years of leaving work among those who left before retirement age</a:t>
            </a:r>
          </a:p>
          <a:p>
            <a:pPr>
              <a:lnSpc>
                <a:spcPct val="100000"/>
              </a:lnSpc>
            </a:pPr>
            <a:r>
              <a:rPr lang="en-US" dirty="0"/>
              <a:t>These findings suggest that involuntary job loss may lead to suicide and fatal overdose</a:t>
            </a:r>
          </a:p>
        </p:txBody>
      </p:sp>
    </p:spTree>
    <p:extLst>
      <p:ext uri="{BB962C8B-B14F-4D97-AF65-F5344CB8AC3E}">
        <p14:creationId xmlns:p14="http://schemas.microsoft.com/office/powerpoint/2010/main" val="247607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DAG</a:t>
            </a:r>
          </a:p>
        </p:txBody>
      </p:sp>
      <p:sp>
        <p:nvSpPr>
          <p:cNvPr id="4" name="Rectangle 3"/>
          <p:cNvSpPr/>
          <p:nvPr/>
        </p:nvSpPr>
        <p:spPr>
          <a:xfrm>
            <a:off x="1524000" y="1070202"/>
            <a:ext cx="9144000" cy="369332"/>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1.</a:t>
            </a:r>
            <a:r>
              <a:rPr lang="en-US" dirty="0">
                <a:ea typeface="KaiTi" panose="02010609060101010101" pitchFamily="49" charset="-122"/>
                <a:cs typeface="Times New Roman" panose="02020603050405020304" pitchFamily="18" charset="0"/>
              </a:rPr>
              <a:t> Directed acyclic graph representing our working causal assumptions.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2990"/>
            <a:ext cx="10058400" cy="4641982"/>
          </a:xfrm>
          <a:prstGeom prst="rect">
            <a:avLst/>
          </a:prstGeom>
        </p:spPr>
      </p:pic>
    </p:spTree>
    <p:extLst>
      <p:ext uri="{BB962C8B-B14F-4D97-AF65-F5344CB8AC3E}">
        <p14:creationId xmlns:p14="http://schemas.microsoft.com/office/powerpoint/2010/main" val="124128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Age at death</a:t>
            </a:r>
          </a:p>
        </p:txBody>
      </p:sp>
      <p:sp>
        <p:nvSpPr>
          <p:cNvPr id="4" name="Rectangle 3"/>
          <p:cNvSpPr/>
          <p:nvPr/>
        </p:nvSpPr>
        <p:spPr>
          <a:xfrm>
            <a:off x="1524000" y="1102860"/>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2.</a:t>
            </a:r>
            <a:r>
              <a:rPr lang="en-US" dirty="0">
                <a:ea typeface="KaiTi" panose="02010609060101010101" pitchFamily="49" charset="-122"/>
                <a:cs typeface="Times New Roman" panose="02020603050405020304" pitchFamily="18" charset="0"/>
              </a:rPr>
              <a:t> </a:t>
            </a:r>
            <a:r>
              <a:rPr lang="en-US" dirty="0"/>
              <a:t>Histograms of age at death among suicide and fatal overdose cases in the UAW-GM Cohort restricted to men employed in or after 1970.</a:t>
            </a:r>
            <a:endParaRPr lang="en-US" dirty="0">
              <a:ea typeface="KaiTi" panose="02010609060101010101" pitchFamily="49" charset="-122"/>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65251"/>
            <a:ext cx="10058400" cy="4271906"/>
          </a:xfrm>
          <a:prstGeom prst="rect">
            <a:avLst/>
          </a:prstGeom>
        </p:spPr>
      </p:pic>
    </p:spTree>
    <p:extLst>
      <p:ext uri="{BB962C8B-B14F-4D97-AF65-F5344CB8AC3E}">
        <p14:creationId xmlns:p14="http://schemas.microsoft.com/office/powerpoint/2010/main" val="135647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Fuzzy dates</a:t>
            </a:r>
          </a:p>
        </p:txBody>
      </p:sp>
      <p:sp>
        <p:nvSpPr>
          <p:cNvPr id="4" name="Rectangle 3"/>
          <p:cNvSpPr/>
          <p:nvPr/>
        </p:nvSpPr>
        <p:spPr>
          <a:xfrm>
            <a:off x="1524000" y="1015772"/>
            <a:ext cx="9144000" cy="923330"/>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3.</a:t>
            </a:r>
            <a:r>
              <a:rPr lang="en-US" dirty="0">
                <a:ea typeface="KaiTi" panose="02010609060101010101" pitchFamily="49" charset="-122"/>
                <a:cs typeface="Times New Roman" panose="02020603050405020304" pitchFamily="18" charset="0"/>
              </a:rPr>
              <a:t> Histograms of time between worker exit date and date of suicide in the UAW-GM Cohort restricted to men employed in or after 1970. Bins corresponding to cases that occurred while employed are indicated in purple.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883230"/>
            <a:ext cx="10058400" cy="4741817"/>
          </a:xfrm>
          <a:prstGeom prst="rect">
            <a:avLst/>
          </a:prstGeom>
        </p:spPr>
      </p:pic>
    </p:spTree>
    <p:extLst>
      <p:ext uri="{BB962C8B-B14F-4D97-AF65-F5344CB8AC3E}">
        <p14:creationId xmlns:p14="http://schemas.microsoft.com/office/powerpoint/2010/main" val="3838688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Restricted follow-up</a:t>
            </a:r>
          </a:p>
        </p:txBody>
      </p:sp>
      <p:sp>
        <p:nvSpPr>
          <p:cNvPr id="4" name="Rectangle 3"/>
          <p:cNvSpPr/>
          <p:nvPr/>
        </p:nvSpPr>
        <p:spPr>
          <a:xfrm>
            <a:off x="1524000" y="1189947"/>
            <a:ext cx="9144000" cy="923330"/>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eTable 1.</a:t>
            </a:r>
            <a:r>
              <a:rPr lang="en-US" dirty="0">
                <a:ea typeface="KaiTi" panose="02010609060101010101" pitchFamily="49" charset="-122"/>
                <a:cs typeface="Times New Roman" panose="02020603050405020304" pitchFamily="18" charset="0"/>
              </a:rPr>
              <a:t> Adjusted hazard ratio estimates for suicide and the combined outcome of suicide and fatal overdose in the UAW-GM Cohort, within five years of worker exit, restricted to men employed in or after 1970 who left work by December 31, 1994.</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853217262"/>
                  </p:ext>
                </p:extLst>
              </p:nvPr>
            </p:nvGraphicFramePr>
            <p:xfrm>
              <a:off x="1524000" y="2220687"/>
              <a:ext cx="9306467" cy="3840480"/>
            </p:xfrm>
            <a:graphic>
              <a:graphicData uri="http://schemas.openxmlformats.org/drawingml/2006/table">
                <a:tbl>
                  <a:tblPr firstRow="1" firstCol="1" lastRow="1" lastCol="1">
                    <a:tableStyleId>{9D7B26C5-4107-4FEC-AEDC-1716B250A1EF}</a:tableStyleId>
                  </a:tblPr>
                  <a:tblGrid>
                    <a:gridCol w="2531509">
                      <a:extLst>
                        <a:ext uri="{9D8B030D-6E8A-4147-A177-3AD203B41FA5}">
                          <a16:colId xmlns:a16="http://schemas.microsoft.com/office/drawing/2014/main" val="1221758819"/>
                        </a:ext>
                      </a:extLst>
                    </a:gridCol>
                    <a:gridCol w="171450">
                      <a:extLst>
                        <a:ext uri="{9D8B030D-6E8A-4147-A177-3AD203B41FA5}">
                          <a16:colId xmlns:a16="http://schemas.microsoft.com/office/drawing/2014/main" val="1273171888"/>
                        </a:ext>
                      </a:extLst>
                    </a:gridCol>
                    <a:gridCol w="591360">
                      <a:extLst>
                        <a:ext uri="{9D8B030D-6E8A-4147-A177-3AD203B41FA5}">
                          <a16:colId xmlns:a16="http://schemas.microsoft.com/office/drawing/2014/main" val="1378443802"/>
                        </a:ext>
                      </a:extLst>
                    </a:gridCol>
                    <a:gridCol w="777680">
                      <a:extLst>
                        <a:ext uri="{9D8B030D-6E8A-4147-A177-3AD203B41FA5}">
                          <a16:colId xmlns:a16="http://schemas.microsoft.com/office/drawing/2014/main" val="3829217042"/>
                        </a:ext>
                      </a:extLst>
                    </a:gridCol>
                    <a:gridCol w="1749779">
                      <a:extLst>
                        <a:ext uri="{9D8B030D-6E8A-4147-A177-3AD203B41FA5}">
                          <a16:colId xmlns:a16="http://schemas.microsoft.com/office/drawing/2014/main" val="2796561348"/>
                        </a:ext>
                      </a:extLst>
                    </a:gridCol>
                    <a:gridCol w="171450">
                      <a:extLst>
                        <a:ext uri="{9D8B030D-6E8A-4147-A177-3AD203B41FA5}">
                          <a16:colId xmlns:a16="http://schemas.microsoft.com/office/drawing/2014/main" val="2473837987"/>
                        </a:ext>
                      </a:extLst>
                    </a:gridCol>
                    <a:gridCol w="591360">
                      <a:extLst>
                        <a:ext uri="{9D8B030D-6E8A-4147-A177-3AD203B41FA5}">
                          <a16:colId xmlns:a16="http://schemas.microsoft.com/office/drawing/2014/main" val="4088701317"/>
                        </a:ext>
                      </a:extLst>
                    </a:gridCol>
                    <a:gridCol w="777680">
                      <a:extLst>
                        <a:ext uri="{9D8B030D-6E8A-4147-A177-3AD203B41FA5}">
                          <a16:colId xmlns:a16="http://schemas.microsoft.com/office/drawing/2014/main" val="1392004188"/>
                        </a:ext>
                      </a:extLst>
                    </a:gridCol>
                    <a:gridCol w="1944199">
                      <a:extLst>
                        <a:ext uri="{9D8B030D-6E8A-4147-A177-3AD203B41FA5}">
                          <a16:colId xmlns:a16="http://schemas.microsoft.com/office/drawing/2014/main" val="1552376729"/>
                        </a:ext>
                      </a:extLst>
                    </a:gridCol>
                  </a:tblGrid>
                  <a:tr h="309383">
                    <a:tc>
                      <a:txBody>
                        <a:bodyPr/>
                        <a:lstStyle/>
                        <a:p>
                          <a:pPr marL="0" marR="0">
                            <a:spcBef>
                              <a:spcPts val="0"/>
                            </a:spcBef>
                            <a:spcAft>
                              <a:spcPts val="0"/>
                            </a:spcAft>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a:effectLst/>
                            </a:rPr>
                            <a:t>Suicide</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dirty="0">
                              <a:effectLst/>
                            </a:rPr>
                            <a:t>Suicide and fatal overdose</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033248"/>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235116"/>
                      </a:ext>
                    </a:extLst>
                  </a:tr>
                  <a:tr h="457200">
                    <a:tc>
                      <a:txBody>
                        <a:bodyPr/>
                        <a:lstStyle/>
                        <a:p>
                          <a:pPr marL="0" marR="0">
                            <a:spcBef>
                              <a:spcPts val="0"/>
                            </a:spcBef>
                            <a:spcAft>
                              <a:spcPts val="0"/>
                            </a:spcAft>
                          </a:pPr>
                          <a14:m>
                            <m:oMath xmlns:m="http://schemas.openxmlformats.org/officeDocument/2006/math">
                              <m:r>
                                <m:rPr>
                                  <m:nor/>
                                </m:rPr>
                                <a:rPr lang="en-US" sz="2400" b="0" i="0">
                                  <a:effectLst/>
                                </a:rPr>
                                <m:t>55</m:t>
                              </m:r>
                            </m:oMath>
                          </a14:m>
                          <a:r>
                            <a:rPr lang="en-US" sz="2400" b="0" dirty="0">
                              <a:effectLst/>
                            </a:rPr>
                            <a:t> or older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28</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30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a:effectLst/>
                            </a:rPr>
                            <a:t>–</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2393093"/>
                      </a:ext>
                    </a:extLst>
                  </a:tr>
                  <a:tr h="457200">
                    <a:tc>
                      <a:txBody>
                        <a:bodyPr/>
                        <a:lstStyle/>
                        <a:p>
                          <a:pPr marL="0" marR="0">
                            <a:spcBef>
                              <a:spcPts val="0"/>
                            </a:spcBef>
                            <a:spcAft>
                              <a:spcPts val="0"/>
                            </a:spcAft>
                          </a:pPr>
                          <a14:m>
                            <m:oMath xmlns:m="http://schemas.openxmlformats.org/officeDocument/2006/math">
                              <m:r>
                                <m:rPr>
                                  <m:nor/>
                                </m:rPr>
                                <a:rPr lang="en-US" sz="2400" b="0" i="0">
                                  <a:effectLst/>
                                </a:rPr>
                                <m:t>40</m:t>
                              </m:r>
                            </m:oMath>
                          </a14:m>
                          <a:r>
                            <a:rPr lang="en-US" sz="2400" b="0" dirty="0">
                              <a:effectLst/>
                            </a:rPr>
                            <a:t> to </a:t>
                          </a:r>
                          <a14:m>
                            <m:oMath xmlns:m="http://schemas.openxmlformats.org/officeDocument/2006/math">
                              <m:r>
                                <m:rPr>
                                  <m:nor/>
                                </m:rPr>
                                <a:rPr lang="en-US" sz="2400" b="0" i="0">
                                  <a:effectLst/>
                                </a:rPr>
                                <m:t>54</m:t>
                              </m:r>
                            </m:oMath>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28</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(0.8, 2.3)</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29</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(0.8, 2.3)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368980992"/>
                      </a:ext>
                    </a:extLst>
                  </a:tr>
                  <a:tr h="457200">
                    <a:tc>
                      <a:txBody>
                        <a:bodyPr/>
                        <a:lstStyle/>
                        <a:p>
                          <a:pPr marL="0" marR="0">
                            <a:spcBef>
                              <a:spcPts val="0"/>
                            </a:spcBef>
                            <a:spcAft>
                              <a:spcPts val="0"/>
                            </a:spcAft>
                          </a:pPr>
                          <a14:m>
                            <m:oMath xmlns:m="http://schemas.openxmlformats.org/officeDocument/2006/math">
                              <m:r>
                                <m:rPr>
                                  <m:nor/>
                                </m:rPr>
                                <a:rPr lang="en-US" sz="2400" b="0" i="0">
                                  <a:effectLst/>
                                </a:rPr>
                                <m:t>30</m:t>
                              </m:r>
                            </m:oMath>
                          </a14:m>
                          <a:r>
                            <a:rPr lang="en-US" sz="2400" b="0">
                              <a:effectLst/>
                            </a:rPr>
                            <a:t> to </a:t>
                          </a:r>
                          <a14:m>
                            <m:oMath xmlns:m="http://schemas.openxmlformats.org/officeDocument/2006/math">
                              <m:r>
                                <m:rPr>
                                  <m:nor/>
                                </m:rPr>
                                <a:rPr lang="en-US" sz="2400" b="0" i="0">
                                  <a:effectLst/>
                                </a:rPr>
                                <m:t>39</m:t>
                              </m:r>
                            </m:oMath>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21</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1.7</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(1.0, 3.0)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26</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(1.2, 3.4)</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963469032"/>
                      </a:ext>
                    </a:extLst>
                  </a:tr>
                  <a:tr h="457200">
                    <a:tc>
                      <a:txBody>
                        <a:bodyPr/>
                        <a:lstStyle/>
                        <a:p>
                          <a:pPr marL="0" marR="0">
                            <a:spcBef>
                              <a:spcPts val="0"/>
                            </a:spcBef>
                            <a:spcAft>
                              <a:spcPts val="0"/>
                            </a:spcAft>
                          </a:pPr>
                          <a14:m>
                            <m:oMath xmlns:m="http://schemas.openxmlformats.org/officeDocument/2006/math">
                              <m:r>
                                <m:rPr>
                                  <m:nor/>
                                </m:rPr>
                                <a:rPr lang="en-US" sz="2400" b="0" i="0">
                                  <a:effectLst/>
                                </a:rPr>
                                <m:t>19</m:t>
                              </m:r>
                            </m:oMath>
                          </a14:m>
                          <a:r>
                            <a:rPr lang="en-US" sz="2400" b="0">
                              <a:effectLst/>
                            </a:rPr>
                            <a:t> to </a:t>
                          </a:r>
                          <a14:m>
                            <m:oMath xmlns:m="http://schemas.openxmlformats.org/officeDocument/2006/math">
                              <m:r>
                                <m:rPr>
                                  <m:nor/>
                                </m:rPr>
                                <a:rPr lang="en-US" sz="2400" b="0" i="0">
                                  <a:effectLst/>
                                </a:rPr>
                                <m:t>29</m:t>
                              </m:r>
                            </m:oMath>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9</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1.2</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(0.5, 2.6)</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1.7</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(0.8, 3.4)</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944366759"/>
                      </a:ext>
                    </a:extLst>
                  </a:tr>
                  <a:tr h="495014">
                    <a:tc gridSpan="9">
                      <a:txBody>
                        <a:bodyPr/>
                        <a:lstStyle/>
                        <a:p>
                          <a:pPr marL="0" marR="0"/>
                          <a:r>
                            <a:rPr lang="en-US" sz="1800" b="0" dirty="0">
                              <a:effectLst/>
                            </a:rPr>
                            <a:t>Estimates were adjusted for race, plant, and worker exit date. Risk sets were indexed by time since worker exit. Women and those with unknown date of worker exit were excluded from this analysis.</a:t>
                          </a:r>
                          <a:endParaRPr lang="en-US" sz="18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654738"/>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853217262"/>
                  </p:ext>
                </p:extLst>
              </p:nvPr>
            </p:nvGraphicFramePr>
            <p:xfrm>
              <a:off x="1524000" y="2220687"/>
              <a:ext cx="9306467" cy="3840480"/>
            </p:xfrm>
            <a:graphic>
              <a:graphicData uri="http://schemas.openxmlformats.org/drawingml/2006/table">
                <a:tbl>
                  <a:tblPr firstRow="1" firstCol="1" lastRow="1" lastCol="1">
                    <a:tableStyleId>{9D7B26C5-4107-4FEC-AEDC-1716B250A1EF}</a:tableStyleId>
                  </a:tblPr>
                  <a:tblGrid>
                    <a:gridCol w="2531509">
                      <a:extLst>
                        <a:ext uri="{9D8B030D-6E8A-4147-A177-3AD203B41FA5}">
                          <a16:colId xmlns:a16="http://schemas.microsoft.com/office/drawing/2014/main" val="1221758819"/>
                        </a:ext>
                      </a:extLst>
                    </a:gridCol>
                    <a:gridCol w="171450">
                      <a:extLst>
                        <a:ext uri="{9D8B030D-6E8A-4147-A177-3AD203B41FA5}">
                          <a16:colId xmlns:a16="http://schemas.microsoft.com/office/drawing/2014/main" val="1273171888"/>
                        </a:ext>
                      </a:extLst>
                    </a:gridCol>
                    <a:gridCol w="591360">
                      <a:extLst>
                        <a:ext uri="{9D8B030D-6E8A-4147-A177-3AD203B41FA5}">
                          <a16:colId xmlns:a16="http://schemas.microsoft.com/office/drawing/2014/main" val="1378443802"/>
                        </a:ext>
                      </a:extLst>
                    </a:gridCol>
                    <a:gridCol w="777680">
                      <a:extLst>
                        <a:ext uri="{9D8B030D-6E8A-4147-A177-3AD203B41FA5}">
                          <a16:colId xmlns:a16="http://schemas.microsoft.com/office/drawing/2014/main" val="3829217042"/>
                        </a:ext>
                      </a:extLst>
                    </a:gridCol>
                    <a:gridCol w="1749779">
                      <a:extLst>
                        <a:ext uri="{9D8B030D-6E8A-4147-A177-3AD203B41FA5}">
                          <a16:colId xmlns:a16="http://schemas.microsoft.com/office/drawing/2014/main" val="2796561348"/>
                        </a:ext>
                      </a:extLst>
                    </a:gridCol>
                    <a:gridCol w="171450">
                      <a:extLst>
                        <a:ext uri="{9D8B030D-6E8A-4147-A177-3AD203B41FA5}">
                          <a16:colId xmlns:a16="http://schemas.microsoft.com/office/drawing/2014/main" val="2473837987"/>
                        </a:ext>
                      </a:extLst>
                    </a:gridCol>
                    <a:gridCol w="591360">
                      <a:extLst>
                        <a:ext uri="{9D8B030D-6E8A-4147-A177-3AD203B41FA5}">
                          <a16:colId xmlns:a16="http://schemas.microsoft.com/office/drawing/2014/main" val="4088701317"/>
                        </a:ext>
                      </a:extLst>
                    </a:gridCol>
                    <a:gridCol w="777680">
                      <a:extLst>
                        <a:ext uri="{9D8B030D-6E8A-4147-A177-3AD203B41FA5}">
                          <a16:colId xmlns:a16="http://schemas.microsoft.com/office/drawing/2014/main" val="1392004188"/>
                        </a:ext>
                      </a:extLst>
                    </a:gridCol>
                    <a:gridCol w="1944199">
                      <a:extLst>
                        <a:ext uri="{9D8B030D-6E8A-4147-A177-3AD203B41FA5}">
                          <a16:colId xmlns:a16="http://schemas.microsoft.com/office/drawing/2014/main" val="1552376729"/>
                        </a:ext>
                      </a:extLst>
                    </a:gridCol>
                  </a:tblGrid>
                  <a:tr h="731520">
                    <a:tc>
                      <a:txBody>
                        <a:bodyPr/>
                        <a:lstStyle/>
                        <a:p>
                          <a:pPr marL="0" marR="0">
                            <a:spcBef>
                              <a:spcPts val="0"/>
                            </a:spcBef>
                            <a:spcAft>
                              <a:spcPts val="0"/>
                            </a:spcAft>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a:effectLst/>
                            </a:rPr>
                            <a:t>Suicide</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dirty="0">
                              <a:effectLst/>
                            </a:rPr>
                            <a:t>Suicide and fatal overdose</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033248"/>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457732" t="-180000" r="-1017526" b="-612000"/>
                          </a:stretch>
                        </a:blipFill>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1013402" t="-180000" r="-461856" b="-612000"/>
                          </a:stretch>
                        </a:blipFill>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235116"/>
                      </a:ext>
                    </a:extLst>
                  </a:tr>
                  <a:tr h="457200">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t="-280000" r="-268193" b="-512000"/>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57732" t="-280000" r="-1017526" b="-512000"/>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25984" t="-280000" r="-677165" b="-512000"/>
                          </a:stretch>
                        </a:blipFill>
                      </a:tcPr>
                    </a:tc>
                    <a:tc>
                      <a:txBody>
                        <a:bodyPr/>
                        <a:lstStyle/>
                        <a:p>
                          <a:pPr marL="0" marR="0" algn="ctr">
                            <a:spcBef>
                              <a:spcPts val="0"/>
                            </a:spcBef>
                            <a:spcAft>
                              <a:spcPts val="0"/>
                            </a:spcAft>
                          </a:pPr>
                          <a:r>
                            <a:rPr lang="en-US" sz="2400" b="0" dirty="0">
                              <a:effectLst/>
                            </a:rPr>
                            <a: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1013402" t="-280000" r="-461856" b="-512000"/>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843750" t="-280000" r="-250000" b="-512000"/>
                          </a:stretch>
                        </a:blipFill>
                      </a:tcPr>
                    </a:tc>
                    <a:tc>
                      <a:txBody>
                        <a:bodyPr/>
                        <a:lstStyle/>
                        <a:p>
                          <a:pPr marL="0" marR="0" algn="ctr">
                            <a:spcBef>
                              <a:spcPts val="0"/>
                            </a:spcBef>
                            <a:spcAft>
                              <a:spcPts val="0"/>
                            </a:spcAft>
                          </a:pPr>
                          <a:r>
                            <a:rPr lang="en-US" sz="2400" b="0">
                              <a:effectLst/>
                            </a:rPr>
                            <a:t>–</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2393093"/>
                      </a:ext>
                    </a:extLst>
                  </a:tr>
                  <a:tr h="457200">
                    <a:tc>
                      <a:txBody>
                        <a:bodyPr/>
                        <a:lstStyle/>
                        <a:p>
                          <a:endParaRPr lang="en-US"/>
                        </a:p>
                      </a:txBody>
                      <a:tcPr marL="73025" marR="73025" marT="0" marB="0" anchor="ctr">
                        <a:blipFill>
                          <a:blip r:embed="rId2"/>
                          <a:stretch>
                            <a:fillRect t="-375000" r="-268193" b="-405263"/>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57732" t="-375000" r="-1017526" b="-405263"/>
                          </a:stretch>
                        </a:blipFill>
                      </a:tcPr>
                    </a:tc>
                    <a:tc>
                      <a:txBody>
                        <a:bodyPr/>
                        <a:lstStyle/>
                        <a:p>
                          <a:endParaRPr lang="en-US"/>
                        </a:p>
                      </a:txBody>
                      <a:tcPr marL="73025" marR="73025" marT="0" marB="0" anchor="ctr">
                        <a:blipFill>
                          <a:blip r:embed="rId2"/>
                          <a:stretch>
                            <a:fillRect l="-425984" t="-375000" r="-677165" b="-405263"/>
                          </a:stretch>
                        </a:blipFill>
                      </a:tcPr>
                    </a:tc>
                    <a:tc>
                      <a:txBody>
                        <a:bodyPr/>
                        <a:lstStyle/>
                        <a:p>
                          <a:endParaRPr lang="en-US"/>
                        </a:p>
                      </a:txBody>
                      <a:tcPr marL="73025" marR="73025" marT="0" marB="0" anchor="ctr">
                        <a:blipFill>
                          <a:blip r:embed="rId2"/>
                          <a:stretch>
                            <a:fillRect l="-232753" t="-375000" r="-199652" b="-405263"/>
                          </a:stretch>
                        </a:blipFill>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3402" t="-375000" r="-461856" b="-405263"/>
                          </a:stretch>
                        </a:blipFill>
                      </a:tcPr>
                    </a:tc>
                    <a:tc>
                      <a:txBody>
                        <a:bodyPr/>
                        <a:lstStyle/>
                        <a:p>
                          <a:endParaRPr lang="en-US"/>
                        </a:p>
                      </a:txBody>
                      <a:tcPr marL="73025" marR="73025" marT="0" marB="0" anchor="ctr">
                        <a:blipFill>
                          <a:blip r:embed="rId2"/>
                          <a:stretch>
                            <a:fillRect l="-843750" t="-375000" r="-250000" b="-405263"/>
                          </a:stretch>
                        </a:blipFill>
                      </a:tcPr>
                    </a:tc>
                    <a:tc>
                      <a:txBody>
                        <a:bodyPr/>
                        <a:lstStyle/>
                        <a:p>
                          <a:endParaRPr lang="en-US"/>
                        </a:p>
                      </a:txBody>
                      <a:tcPr marL="73025" marR="73025" marT="0" marB="0" anchor="ctr">
                        <a:blipFill>
                          <a:blip r:embed="rId2"/>
                          <a:stretch>
                            <a:fillRect l="-378683" t="-375000" r="-313" b="-405263"/>
                          </a:stretch>
                        </a:blipFill>
                      </a:tcPr>
                    </a:tc>
                    <a:extLst>
                      <a:ext uri="{0D108BD9-81ED-4DB2-BD59-A6C34878D82A}">
                        <a16:rowId xmlns:a16="http://schemas.microsoft.com/office/drawing/2014/main" val="2368980992"/>
                      </a:ext>
                    </a:extLst>
                  </a:tr>
                  <a:tr h="457200">
                    <a:tc>
                      <a:txBody>
                        <a:bodyPr/>
                        <a:lstStyle/>
                        <a:p>
                          <a:endParaRPr lang="en-US"/>
                        </a:p>
                      </a:txBody>
                      <a:tcPr marL="73025" marR="73025" marT="0" marB="0" anchor="ctr">
                        <a:blipFill>
                          <a:blip r:embed="rId2"/>
                          <a:stretch>
                            <a:fillRect t="-481333" r="-268193" b="-310667"/>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57732" t="-481333" r="-1017526" b="-310667"/>
                          </a:stretch>
                        </a:blipFill>
                      </a:tcPr>
                    </a:tc>
                    <a:tc>
                      <a:txBody>
                        <a:bodyPr/>
                        <a:lstStyle/>
                        <a:p>
                          <a:endParaRPr lang="en-US"/>
                        </a:p>
                      </a:txBody>
                      <a:tcPr marL="73025" marR="73025" marT="0" marB="0" anchor="ctr">
                        <a:blipFill>
                          <a:blip r:embed="rId2"/>
                          <a:stretch>
                            <a:fillRect l="-425984" t="-481333" r="-677165" b="-310667"/>
                          </a:stretch>
                        </a:blipFill>
                      </a:tcPr>
                    </a:tc>
                    <a:tc>
                      <a:txBody>
                        <a:bodyPr/>
                        <a:lstStyle/>
                        <a:p>
                          <a:endParaRPr lang="en-US"/>
                        </a:p>
                      </a:txBody>
                      <a:tcPr marL="73025" marR="73025" marT="0" marB="0" anchor="ctr">
                        <a:blipFill>
                          <a:blip r:embed="rId2"/>
                          <a:stretch>
                            <a:fillRect l="-232753" t="-481333" r="-199652" b="-310667"/>
                          </a:stretch>
                        </a:blipFill>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3402" t="-481333" r="-461856" b="-310667"/>
                          </a:stretch>
                        </a:blipFill>
                      </a:tcPr>
                    </a:tc>
                    <a:tc>
                      <a:txBody>
                        <a:bodyPr/>
                        <a:lstStyle/>
                        <a:p>
                          <a:endParaRPr lang="en-US"/>
                        </a:p>
                      </a:txBody>
                      <a:tcPr marL="73025" marR="73025" marT="0" marB="0" anchor="ctr">
                        <a:blipFill>
                          <a:blip r:embed="rId2"/>
                          <a:stretch>
                            <a:fillRect l="-843750" t="-481333" r="-250000" b="-310667"/>
                          </a:stretch>
                        </a:blipFill>
                      </a:tcPr>
                    </a:tc>
                    <a:tc>
                      <a:txBody>
                        <a:bodyPr/>
                        <a:lstStyle/>
                        <a:p>
                          <a:endParaRPr lang="en-US"/>
                        </a:p>
                      </a:txBody>
                      <a:tcPr marL="73025" marR="73025" marT="0" marB="0" anchor="ctr">
                        <a:blipFill>
                          <a:blip r:embed="rId2"/>
                          <a:stretch>
                            <a:fillRect l="-378683" t="-481333" r="-313" b="-310667"/>
                          </a:stretch>
                        </a:blipFill>
                      </a:tcPr>
                    </a:tc>
                    <a:extLst>
                      <a:ext uri="{0D108BD9-81ED-4DB2-BD59-A6C34878D82A}">
                        <a16:rowId xmlns:a16="http://schemas.microsoft.com/office/drawing/2014/main" val="3963469032"/>
                      </a:ext>
                    </a:extLst>
                  </a:tr>
                  <a:tr h="457200">
                    <a:tc>
                      <a:txBody>
                        <a:bodyPr/>
                        <a:lstStyle/>
                        <a:p>
                          <a:endParaRPr lang="en-US"/>
                        </a:p>
                      </a:txBody>
                      <a:tcPr marL="73025" marR="73025" marT="0" marB="0" anchor="ctr">
                        <a:blipFill>
                          <a:blip r:embed="rId2"/>
                          <a:stretch>
                            <a:fillRect t="-581333" r="-268193" b="-210667"/>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57732" t="-581333" r="-1017526" b="-210667"/>
                          </a:stretch>
                        </a:blipFill>
                      </a:tcPr>
                    </a:tc>
                    <a:tc>
                      <a:txBody>
                        <a:bodyPr/>
                        <a:lstStyle/>
                        <a:p>
                          <a:endParaRPr lang="en-US"/>
                        </a:p>
                      </a:txBody>
                      <a:tcPr marL="73025" marR="73025" marT="0" marB="0" anchor="ctr">
                        <a:blipFill>
                          <a:blip r:embed="rId2"/>
                          <a:stretch>
                            <a:fillRect l="-425984" t="-581333" r="-677165" b="-210667"/>
                          </a:stretch>
                        </a:blipFill>
                      </a:tcPr>
                    </a:tc>
                    <a:tc>
                      <a:txBody>
                        <a:bodyPr/>
                        <a:lstStyle/>
                        <a:p>
                          <a:endParaRPr lang="en-US"/>
                        </a:p>
                      </a:txBody>
                      <a:tcPr marL="73025" marR="73025" marT="0" marB="0" anchor="ctr">
                        <a:blipFill>
                          <a:blip r:embed="rId2"/>
                          <a:stretch>
                            <a:fillRect l="-232753" t="-581333" r="-199652" b="-210667"/>
                          </a:stretch>
                        </a:blipFill>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3402" t="-581333" r="-461856" b="-210667"/>
                          </a:stretch>
                        </a:blipFill>
                      </a:tcPr>
                    </a:tc>
                    <a:tc>
                      <a:txBody>
                        <a:bodyPr/>
                        <a:lstStyle/>
                        <a:p>
                          <a:endParaRPr lang="en-US"/>
                        </a:p>
                      </a:txBody>
                      <a:tcPr marL="73025" marR="73025" marT="0" marB="0" anchor="ctr">
                        <a:blipFill>
                          <a:blip r:embed="rId2"/>
                          <a:stretch>
                            <a:fillRect l="-843750" t="-581333" r="-250000" b="-210667"/>
                          </a:stretch>
                        </a:blipFill>
                      </a:tcPr>
                    </a:tc>
                    <a:tc>
                      <a:txBody>
                        <a:bodyPr/>
                        <a:lstStyle/>
                        <a:p>
                          <a:endParaRPr lang="en-US"/>
                        </a:p>
                      </a:txBody>
                      <a:tcPr marL="73025" marR="73025" marT="0" marB="0" anchor="ctr">
                        <a:blipFill>
                          <a:blip r:embed="rId2"/>
                          <a:stretch>
                            <a:fillRect l="-378683" t="-581333" r="-313" b="-210667"/>
                          </a:stretch>
                        </a:blipFill>
                      </a:tcPr>
                    </a:tc>
                    <a:extLst>
                      <a:ext uri="{0D108BD9-81ED-4DB2-BD59-A6C34878D82A}">
                        <a16:rowId xmlns:a16="http://schemas.microsoft.com/office/drawing/2014/main" val="944366759"/>
                      </a:ext>
                    </a:extLst>
                  </a:tr>
                  <a:tr h="822960">
                    <a:tc gridSpan="9">
                      <a:txBody>
                        <a:bodyPr/>
                        <a:lstStyle/>
                        <a:p>
                          <a:pPr marL="0" marR="0"/>
                          <a:r>
                            <a:rPr lang="en-US" sz="1800" b="0" dirty="0">
                              <a:effectLst/>
                            </a:rPr>
                            <a:t>Estimates were adjusted for race, plant, and worker exit date. Risk sets were indexed by time since worker exit. Women and those with unknown date of worker exit were excluded from this analysis.</a:t>
                          </a:r>
                          <a:endParaRPr lang="en-US" sz="18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654738"/>
                      </a:ext>
                    </a:extLst>
                  </a:tr>
                </a:tbl>
              </a:graphicData>
            </a:graphic>
          </p:graphicFrame>
        </mc:Fallback>
      </mc:AlternateContent>
    </p:spTree>
    <p:extLst>
      <p:ext uri="{BB962C8B-B14F-4D97-AF65-F5344CB8AC3E}">
        <p14:creationId xmlns:p14="http://schemas.microsoft.com/office/powerpoint/2010/main" val="147352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Spline fits</a:t>
            </a:r>
          </a:p>
        </p:txBody>
      </p:sp>
      <p:sp>
        <p:nvSpPr>
          <p:cNvPr id="4" name="Rectangle 3"/>
          <p:cNvSpPr/>
          <p:nvPr/>
        </p:nvSpPr>
        <p:spPr>
          <a:xfrm>
            <a:off x="1524000" y="1102860"/>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4.</a:t>
            </a:r>
            <a:r>
              <a:rPr lang="en-US" dirty="0">
                <a:ea typeface="KaiTi" panose="02010609060101010101" pitchFamily="49" charset="-122"/>
                <a:cs typeface="Times New Roman" panose="02020603050405020304" pitchFamily="18" charset="0"/>
              </a:rPr>
              <a:t> </a:t>
            </a:r>
            <a:r>
              <a:rPr lang="en-US" dirty="0"/>
              <a:t>Continuous adjusted hazard ratio estimates for suicide and the combined outcome of suicide and fatal overdose in the UAW-GM Cohort restricted to men employed in or after 1970.</a:t>
            </a:r>
            <a:endParaRPr lang="en-US" dirty="0">
              <a:ea typeface="KaiTi" panose="02010609060101010101" pitchFamily="49" charset="-122"/>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49191"/>
            <a:ext cx="10058400" cy="4699097"/>
          </a:xfrm>
          <a:prstGeom prst="rect">
            <a:avLst/>
          </a:prstGeom>
        </p:spPr>
      </p:pic>
    </p:spTree>
    <p:extLst>
      <p:ext uri="{BB962C8B-B14F-4D97-AF65-F5344CB8AC3E}">
        <p14:creationId xmlns:p14="http://schemas.microsoft.com/office/powerpoint/2010/main" val="399735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838200" y="1690688"/>
            <a:ext cx="10515600" cy="4572000"/>
          </a:xfrm>
        </p:spPr>
        <p:txBody>
          <a:bodyPr>
            <a:normAutofit fontScale="92500"/>
          </a:bodyPr>
          <a:lstStyle/>
          <a:p>
            <a:pPr>
              <a:lnSpc>
                <a:spcPct val="110000"/>
              </a:lnSpc>
            </a:pPr>
            <a:r>
              <a:rPr lang="en-US" b="1" dirty="0"/>
              <a:t>Question:</a:t>
            </a:r>
            <a:r>
              <a:rPr lang="en-US" dirty="0"/>
              <a:t> Is risk of suicide or overdose among Michigan autoworkers associated with leaving work before retirement age during the period of decline in the domestic automobile industry?</a:t>
            </a:r>
          </a:p>
          <a:p>
            <a:pPr>
              <a:lnSpc>
                <a:spcPct val="110000"/>
              </a:lnSpc>
            </a:pPr>
            <a:r>
              <a:rPr lang="en-US" b="1" dirty="0"/>
              <a:t>Findings:</a:t>
            </a:r>
            <a:r>
              <a:rPr lang="en-US" dirty="0"/>
              <a:t> In a longitudinal study of 26,890 autoworkers, risk of suicide was 17 times higher for those who left work than for those still employed. Workers who left work in their 20s or 30s had twice the risk of suicide or overdose relative to those who left for retirement.</a:t>
            </a:r>
          </a:p>
          <a:p>
            <a:pPr>
              <a:lnSpc>
                <a:spcPct val="110000"/>
              </a:lnSpc>
            </a:pPr>
            <a:r>
              <a:rPr lang="en-US" b="1" dirty="0"/>
              <a:t>Meaning:</a:t>
            </a:r>
            <a:r>
              <a:rPr lang="en-US" dirty="0"/>
              <a:t> Most events occurred within five years of leaving work, suggesting that involuntary job loss may lead to suicide and fatal overdose.</a:t>
            </a:r>
          </a:p>
          <a:p>
            <a:pPr marL="0" indent="0">
              <a:lnSpc>
                <a:spcPct val="110000"/>
              </a:lnSpc>
              <a:buNone/>
            </a:pPr>
            <a:endParaRPr lang="en-US" dirty="0"/>
          </a:p>
        </p:txBody>
      </p:sp>
    </p:spTree>
    <p:extLst>
      <p:ext uri="{BB962C8B-B14F-4D97-AF65-F5344CB8AC3E}">
        <p14:creationId xmlns:p14="http://schemas.microsoft.com/office/powerpoint/2010/main" val="195748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1690688"/>
            <a:ext cx="10515600" cy="4572000"/>
          </a:xfrm>
        </p:spPr>
        <p:txBody>
          <a:bodyPr/>
          <a:lstStyle/>
          <a:p>
            <a:pPr>
              <a:lnSpc>
                <a:spcPct val="110000"/>
              </a:lnSpc>
            </a:pPr>
            <a:r>
              <a:rPr lang="en-US" dirty="0"/>
              <a:t>In the past 20 years, mortality due to drug overdose and suicide have increased in the US across all age groups and ethnicities (Hedegaard 2017, CDC 2014, Case 2015, </a:t>
            </a:r>
            <a:r>
              <a:rPr lang="en-US" dirty="0" err="1"/>
              <a:t>Galea</a:t>
            </a:r>
            <a:r>
              <a:rPr lang="en-US" dirty="0"/>
              <a:t> 2003, Keyes 2014)</a:t>
            </a:r>
          </a:p>
          <a:p>
            <a:pPr>
              <a:lnSpc>
                <a:spcPct val="110000"/>
              </a:lnSpc>
            </a:pPr>
            <a:r>
              <a:rPr lang="en-US" dirty="0"/>
              <a:t>Increase in so-called “deaths of despair” thought to be related to reduced economic opportunity, especially for those with lower levels of educational attainment</a:t>
            </a:r>
          </a:p>
          <a:p>
            <a:pPr>
              <a:lnSpc>
                <a:spcPct val="110000"/>
              </a:lnSpc>
            </a:pPr>
            <a:r>
              <a:rPr lang="en-US" dirty="0"/>
              <a:t>Involuntary worker exit found to have substantial effects on depressive symptoms, even after adjusting for baseline health (</a:t>
            </a:r>
            <a:r>
              <a:rPr lang="en-US" dirty="0" err="1"/>
              <a:t>Burgard</a:t>
            </a:r>
            <a:r>
              <a:rPr lang="en-US" dirty="0"/>
              <a:t> 2007)</a:t>
            </a:r>
          </a:p>
          <a:p>
            <a:pPr marL="0" indent="0">
              <a:lnSpc>
                <a:spcPct val="110000"/>
              </a:lnSpc>
              <a:buNone/>
            </a:pPr>
            <a:endParaRPr lang="en-US" dirty="0"/>
          </a:p>
          <a:p>
            <a:pPr>
              <a:lnSpc>
                <a:spcPct val="110000"/>
              </a:lnSpc>
            </a:pPr>
            <a:endParaRPr lang="en-US" dirty="0"/>
          </a:p>
        </p:txBody>
      </p:sp>
    </p:spTree>
    <p:extLst>
      <p:ext uri="{BB962C8B-B14F-4D97-AF65-F5344CB8AC3E}">
        <p14:creationId xmlns:p14="http://schemas.microsoft.com/office/powerpoint/2010/main" val="370873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in US manufacturing</a:t>
            </a:r>
          </a:p>
        </p:txBody>
      </p:sp>
      <p:sp>
        <p:nvSpPr>
          <p:cNvPr id="3" name="Content Placeholder 2"/>
          <p:cNvSpPr>
            <a:spLocks noGrp="1"/>
          </p:cNvSpPr>
          <p:nvPr>
            <p:ph idx="1"/>
          </p:nvPr>
        </p:nvSpPr>
        <p:spPr>
          <a:xfrm>
            <a:off x="838200" y="1690688"/>
            <a:ext cx="10515600" cy="4572000"/>
          </a:xfrm>
        </p:spPr>
        <p:txBody>
          <a:bodyPr>
            <a:normAutofit fontScale="92500"/>
          </a:bodyPr>
          <a:lstStyle/>
          <a:p>
            <a:pPr>
              <a:lnSpc>
                <a:spcPct val="110000"/>
              </a:lnSpc>
            </a:pPr>
            <a:r>
              <a:rPr lang="en-US" dirty="0"/>
              <a:t>In the 1970s, 36% of all US male workers were employed in manufacturing</a:t>
            </a:r>
          </a:p>
          <a:p>
            <a:pPr>
              <a:lnSpc>
                <a:spcPct val="110000"/>
              </a:lnSpc>
            </a:pPr>
            <a:r>
              <a:rPr lang="en-US" dirty="0"/>
              <a:t>In 2018, only 15% of US male workers were employed in manufacturing (Rose 2018)</a:t>
            </a:r>
          </a:p>
          <a:p>
            <a:pPr>
              <a:lnSpc>
                <a:spcPct val="110000"/>
              </a:lnSpc>
            </a:pPr>
            <a:r>
              <a:rPr lang="en-US" dirty="0"/>
              <a:t>Good-paying jobs with strong employer-employee relationships and job security have declined while precarious work has increased (</a:t>
            </a:r>
            <a:r>
              <a:rPr lang="en-US" dirty="0" err="1"/>
              <a:t>Kalleberg</a:t>
            </a:r>
            <a:r>
              <a:rPr lang="en-US" dirty="0"/>
              <a:t> 2009) </a:t>
            </a:r>
          </a:p>
          <a:p>
            <a:pPr>
              <a:lnSpc>
                <a:spcPct val="110000"/>
              </a:lnSpc>
            </a:pPr>
            <a:r>
              <a:rPr lang="en-US" dirty="0"/>
              <a:t>China’s entry into the World Trade Organization in 2001 allowed Chinese imports to flood US markets, thereby contributing to industry contraction (Fort 2018)</a:t>
            </a:r>
          </a:p>
        </p:txBody>
      </p:sp>
    </p:spTree>
    <p:extLst>
      <p:ext uri="{BB962C8B-B14F-4D97-AF65-F5344CB8AC3E}">
        <p14:creationId xmlns:p14="http://schemas.microsoft.com/office/powerpoint/2010/main" val="255821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3327" y="938384"/>
            <a:ext cx="8965345" cy="5855703"/>
          </a:xfrm>
        </p:spPr>
      </p:pic>
      <p:sp>
        <p:nvSpPr>
          <p:cNvPr id="2" name="Title 1"/>
          <p:cNvSpPr>
            <a:spLocks noGrp="1"/>
          </p:cNvSpPr>
          <p:nvPr>
            <p:ph type="title"/>
          </p:nvPr>
        </p:nvSpPr>
        <p:spPr>
          <a:xfrm>
            <a:off x="838200" y="0"/>
            <a:ext cx="10515600" cy="1325563"/>
          </a:xfrm>
        </p:spPr>
        <p:txBody>
          <a:bodyPr/>
          <a:lstStyle/>
          <a:p>
            <a:r>
              <a:rPr lang="en-US" dirty="0"/>
              <a:t>China Shock: All industries</a:t>
            </a:r>
          </a:p>
        </p:txBody>
      </p:sp>
    </p:spTree>
    <p:extLst>
      <p:ext uri="{BB962C8B-B14F-4D97-AF65-F5344CB8AC3E}">
        <p14:creationId xmlns:p14="http://schemas.microsoft.com/office/powerpoint/2010/main" val="324481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868" y="915063"/>
            <a:ext cx="8970264" cy="5880721"/>
          </a:xfrm>
          <a:prstGeom prst="rect">
            <a:avLst/>
          </a:prstGeom>
        </p:spPr>
      </p:pic>
      <p:sp>
        <p:nvSpPr>
          <p:cNvPr id="2" name="Title 1"/>
          <p:cNvSpPr>
            <a:spLocks noGrp="1"/>
          </p:cNvSpPr>
          <p:nvPr>
            <p:ph type="title"/>
          </p:nvPr>
        </p:nvSpPr>
        <p:spPr>
          <a:xfrm>
            <a:off x="838200" y="0"/>
            <a:ext cx="10515600" cy="1325563"/>
          </a:xfrm>
        </p:spPr>
        <p:txBody>
          <a:bodyPr/>
          <a:lstStyle/>
          <a:p>
            <a:r>
              <a:rPr lang="en-US" dirty="0"/>
              <a:t>China Shock: </a:t>
            </a:r>
            <a:r>
              <a:rPr lang="en-US" sz="4000" dirty="0"/>
              <a:t>Motor-vehicle parts &amp; accessories</a:t>
            </a:r>
          </a:p>
        </p:txBody>
      </p:sp>
    </p:spTree>
    <p:extLst>
      <p:ext uri="{BB962C8B-B14F-4D97-AF65-F5344CB8AC3E}">
        <p14:creationId xmlns:p14="http://schemas.microsoft.com/office/powerpoint/2010/main" val="251704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automobile industry</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dirty="0"/>
              <a:t>Striking case study of an impacted industry in decline</a:t>
            </a:r>
          </a:p>
          <a:p>
            <a:pPr lvl="1">
              <a:lnSpc>
                <a:spcPct val="100000"/>
              </a:lnSpc>
            </a:pPr>
            <a:r>
              <a:rPr lang="en-US" dirty="0"/>
              <a:t>China shock</a:t>
            </a:r>
          </a:p>
          <a:p>
            <a:pPr lvl="1">
              <a:lnSpc>
                <a:spcPct val="100000"/>
              </a:lnSpc>
            </a:pPr>
            <a:r>
              <a:rPr lang="en-US" dirty="0"/>
              <a:t>Oil embargo of 1979</a:t>
            </a:r>
          </a:p>
          <a:p>
            <a:pPr lvl="1">
              <a:lnSpc>
                <a:spcPct val="100000"/>
              </a:lnSpc>
            </a:pPr>
            <a:r>
              <a:rPr lang="en-US" dirty="0"/>
              <a:t>Stronger vehicle safety regulations</a:t>
            </a:r>
          </a:p>
          <a:p>
            <a:pPr lvl="1">
              <a:lnSpc>
                <a:spcPct val="100000"/>
              </a:lnSpc>
            </a:pPr>
            <a:r>
              <a:rPr lang="en-US" dirty="0"/>
              <a:t>Increasing oil prices</a:t>
            </a:r>
          </a:p>
          <a:p>
            <a:pPr>
              <a:lnSpc>
                <a:spcPct val="100000"/>
              </a:lnSpc>
            </a:pPr>
            <a:r>
              <a:rPr lang="en-US" dirty="0"/>
              <a:t>By 2008, Toyota became the largest automaker in the world, a title GM held for 77 years (</a:t>
            </a:r>
            <a:r>
              <a:rPr lang="en-US" dirty="0" err="1"/>
              <a:t>Klier</a:t>
            </a:r>
            <a:r>
              <a:rPr lang="en-US" dirty="0"/>
              <a:t> 2009)</a:t>
            </a:r>
          </a:p>
        </p:txBody>
      </p:sp>
    </p:spTree>
    <p:extLst>
      <p:ext uri="{BB962C8B-B14F-4D97-AF65-F5344CB8AC3E}">
        <p14:creationId xmlns:p14="http://schemas.microsoft.com/office/powerpoint/2010/main" val="35235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United Autoworkers-General Motors Cohort (UAW-GM)</a:t>
            </a:r>
          </a:p>
        </p:txBody>
      </p:sp>
      <p:sp>
        <p:nvSpPr>
          <p:cNvPr id="3" name="Content Placeholder 2"/>
          <p:cNvSpPr>
            <a:spLocks noGrp="1"/>
          </p:cNvSpPr>
          <p:nvPr>
            <p:ph idx="1"/>
          </p:nvPr>
        </p:nvSpPr>
        <p:spPr>
          <a:xfrm>
            <a:off x="838200" y="1690688"/>
            <a:ext cx="10515600" cy="4572000"/>
          </a:xfrm>
        </p:spPr>
        <p:txBody>
          <a:bodyPr>
            <a:normAutofit lnSpcReduction="10000"/>
          </a:bodyPr>
          <a:lstStyle/>
          <a:p>
            <a:pPr>
              <a:lnSpc>
                <a:spcPct val="100000"/>
              </a:lnSpc>
            </a:pPr>
            <a:r>
              <a:rPr lang="en-US" dirty="0"/>
              <a:t>Large cohort of Michigan autoworkers with individual-level data</a:t>
            </a:r>
          </a:p>
          <a:p>
            <a:pPr>
              <a:lnSpc>
                <a:spcPct val="100000"/>
              </a:lnSpc>
            </a:pPr>
            <a:r>
              <a:rPr lang="en-US" dirty="0"/>
              <a:t>Cohort includes workers at 3 GM manufacturing facilities in Michigan</a:t>
            </a:r>
          </a:p>
          <a:p>
            <a:pPr marL="914400" lvl="1" indent="-457200">
              <a:lnSpc>
                <a:spcPct val="100000"/>
              </a:lnSpc>
              <a:buFont typeface="+mj-lt"/>
              <a:buAutoNum type="arabicPeriod"/>
            </a:pPr>
            <a:r>
              <a:rPr lang="en-US" dirty="0"/>
              <a:t>Urban center of Detroit</a:t>
            </a:r>
          </a:p>
          <a:p>
            <a:pPr marL="914400" lvl="1" indent="-457200">
              <a:lnSpc>
                <a:spcPct val="100000"/>
              </a:lnSpc>
              <a:buFont typeface="+mj-lt"/>
              <a:buAutoNum type="arabicPeriod"/>
            </a:pPr>
            <a:r>
              <a:rPr lang="en-US" dirty="0"/>
              <a:t>Willow Run, located 50 miles west of Detroit</a:t>
            </a:r>
          </a:p>
          <a:p>
            <a:pPr marL="914400" lvl="1" indent="-457200">
              <a:lnSpc>
                <a:spcPct val="100000"/>
              </a:lnSpc>
              <a:buFont typeface="+mj-lt"/>
              <a:buAutoNum type="arabicPeriod"/>
            </a:pPr>
            <a:r>
              <a:rPr lang="en-US" dirty="0"/>
              <a:t>Small city upstate, once a thriving lumber and manufacturing center</a:t>
            </a:r>
          </a:p>
          <a:p>
            <a:pPr>
              <a:lnSpc>
                <a:spcPct val="100000"/>
              </a:lnSpc>
            </a:pPr>
            <a:r>
              <a:rPr lang="en-US" dirty="0"/>
              <a:t>We focus on the period since the late 1970s, which captures a period of acceleration in the decline of the industry</a:t>
            </a:r>
          </a:p>
          <a:p>
            <a:pPr>
              <a:lnSpc>
                <a:spcPct val="100000"/>
              </a:lnSpc>
            </a:pPr>
            <a:r>
              <a:rPr lang="en-US" dirty="0"/>
              <a:t>By the end of follow-up in 2015, all three study plants had closed</a:t>
            </a:r>
          </a:p>
          <a:p>
            <a:pPr>
              <a:lnSpc>
                <a:spcPct val="100000"/>
              </a:lnSpc>
            </a:pPr>
            <a:r>
              <a:rPr lang="en-US" dirty="0"/>
              <a:t>We restricted our analyses to men due to the small number of cases observed among women in the cohort</a:t>
            </a:r>
          </a:p>
        </p:txBody>
      </p:sp>
    </p:spTree>
    <p:extLst>
      <p:ext uri="{BB962C8B-B14F-4D97-AF65-F5344CB8AC3E}">
        <p14:creationId xmlns:p14="http://schemas.microsoft.com/office/powerpoint/2010/main" val="206629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1985</Words>
  <Application>Microsoft Macintosh PowerPoint</Application>
  <PresentationFormat>Widescreen</PresentationFormat>
  <Paragraphs>378</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Lucida Console</vt:lpstr>
      <vt:lpstr>Times New Roman</vt:lpstr>
      <vt:lpstr>Office Theme</vt:lpstr>
      <vt:lpstr>Suicide, overdose, and worker exit</vt:lpstr>
      <vt:lpstr>Outline</vt:lpstr>
      <vt:lpstr>Key Points</vt:lpstr>
      <vt:lpstr>Background</vt:lpstr>
      <vt:lpstr>Decline in US manufacturing</vt:lpstr>
      <vt:lpstr>China Shock: All industries</vt:lpstr>
      <vt:lpstr>China Shock: Motor-vehicle parts &amp; accessories</vt:lpstr>
      <vt:lpstr>US automobile industry</vt:lpstr>
      <vt:lpstr>United Autoworkers-General Motors Cohort (UAW-GM)</vt:lpstr>
      <vt:lpstr>Methods</vt:lpstr>
      <vt:lpstr>Analytic method</vt:lpstr>
      <vt:lpstr>Model 1: By binary employment status</vt:lpstr>
      <vt:lpstr>Model 2: By categorical age at worker exit</vt:lpstr>
      <vt:lpstr>Sensitivity analyses</vt:lpstr>
      <vt:lpstr>PowerPoint Presentation</vt:lpstr>
      <vt:lpstr>Results: Crude rate of suicide</vt:lpstr>
      <vt:lpstr>Results: Crude rate of suicide &amp; fatal overdose</vt:lpstr>
      <vt:lpstr>Results: By binary employment status</vt:lpstr>
      <vt:lpstr>Results: By age at worker exit</vt:lpstr>
      <vt:lpstr>Conclusions</vt:lpstr>
      <vt:lpstr>Additional materials: DAG</vt:lpstr>
      <vt:lpstr>Additional materials: Age at death</vt:lpstr>
      <vt:lpstr>Additional materials: Fuzzy dates</vt:lpstr>
      <vt:lpstr>Additional materials: Restricted follow-up</vt:lpstr>
      <vt:lpstr>Additional materials: Spline fits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overdose, and worker exit</dc:title>
  <dc:creator>Kevin Chen</dc:creator>
  <cp:lastModifiedBy>Kevin Chen</cp:lastModifiedBy>
  <cp:revision>111</cp:revision>
  <dcterms:created xsi:type="dcterms:W3CDTF">2020-03-09T17:47:28Z</dcterms:created>
  <dcterms:modified xsi:type="dcterms:W3CDTF">2020-04-12T02:14:25Z</dcterms:modified>
</cp:coreProperties>
</file>