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5" r:id="rId4"/>
    <p:sldId id="266" r:id="rId5"/>
    <p:sldId id="263" r:id="rId6"/>
    <p:sldId id="262" r:id="rId7"/>
    <p:sldId id="257" r:id="rId8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26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D012-F5F8-445D-88CA-E9843AC24BE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86A6-2743-43EF-B1B4-2EE7E247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8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D012-F5F8-445D-88CA-E9843AC24BE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86A6-2743-43EF-B1B4-2EE7E247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D012-F5F8-445D-88CA-E9843AC24BE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86A6-2743-43EF-B1B4-2EE7E247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7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D012-F5F8-445D-88CA-E9843AC24BE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86A6-2743-43EF-B1B4-2EE7E247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9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D012-F5F8-445D-88CA-E9843AC24BE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86A6-2743-43EF-B1B4-2EE7E247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1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D012-F5F8-445D-88CA-E9843AC24BE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86A6-2743-43EF-B1B4-2EE7E247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7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D012-F5F8-445D-88CA-E9843AC24BE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86A6-2743-43EF-B1B4-2EE7E247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D012-F5F8-445D-88CA-E9843AC24BE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86A6-2743-43EF-B1B4-2EE7E247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6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D012-F5F8-445D-88CA-E9843AC24BE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86A6-2743-43EF-B1B4-2EE7E247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7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D012-F5F8-445D-88CA-E9843AC24BE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86A6-2743-43EF-B1B4-2EE7E247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D012-F5F8-445D-88CA-E9843AC24BE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86A6-2743-43EF-B1B4-2EE7E247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8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1D012-F5F8-445D-88CA-E9843AC24BE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86A6-2743-43EF-B1B4-2EE7E2478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1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2950" y="888105"/>
            <a:ext cx="1380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Job Loss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2133" y="2113004"/>
            <a:ext cx="1951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Overdose and Suicide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6581" y="2512503"/>
            <a:ext cx="2739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Depression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4423800" y="1485203"/>
            <a:ext cx="950496" cy="10103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5998243" y="1226704"/>
            <a:ext cx="1313591" cy="9403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219754" y="5677507"/>
            <a:ext cx="5688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</a:t>
            </a:r>
            <a:r>
              <a:rPr lang="en-US" sz="2800" dirty="0"/>
              <a:t>Figure 1: Primary Hypotheses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F25EF-55A4-420F-ABD4-D7E2BB6D3AFF}"/>
              </a:ext>
            </a:extLst>
          </p:cNvPr>
          <p:cNvSpPr txBox="1"/>
          <p:nvPr/>
        </p:nvSpPr>
        <p:spPr>
          <a:xfrm>
            <a:off x="368994" y="1951545"/>
            <a:ext cx="1858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Threat of lay-off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4C6095-AA1D-4096-9125-295FE4EE7D37}"/>
              </a:ext>
            </a:extLst>
          </p:cNvPr>
          <p:cNvCxnSpPr>
            <a:cxnSpLocks/>
          </p:cNvCxnSpPr>
          <p:nvPr/>
        </p:nvCxnSpPr>
        <p:spPr>
          <a:xfrm flipV="1">
            <a:off x="2076092" y="1284164"/>
            <a:ext cx="2347708" cy="8319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B907715-8B6A-431E-8132-FA5BB8E8ECF3}"/>
              </a:ext>
            </a:extLst>
          </p:cNvPr>
          <p:cNvSpPr/>
          <p:nvPr/>
        </p:nvSpPr>
        <p:spPr>
          <a:xfrm>
            <a:off x="1295399" y="378167"/>
            <a:ext cx="6906491" cy="1841069"/>
          </a:xfrm>
          <a:custGeom>
            <a:avLst/>
            <a:gdLst>
              <a:gd name="connsiteX0" fmla="*/ 0 w 7259782"/>
              <a:gd name="connsiteY0" fmla="*/ 1404745 h 1861945"/>
              <a:gd name="connsiteX1" fmla="*/ 4114800 w 7259782"/>
              <a:gd name="connsiteY1" fmla="*/ 5436 h 1861945"/>
              <a:gd name="connsiteX2" fmla="*/ 7259782 w 7259782"/>
              <a:gd name="connsiteY2" fmla="*/ 1861945 h 1861945"/>
              <a:gd name="connsiteX3" fmla="*/ 7259782 w 7259782"/>
              <a:gd name="connsiteY3" fmla="*/ 1861945 h 186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9782" h="1861945">
                <a:moveTo>
                  <a:pt x="0" y="1404745"/>
                </a:moveTo>
                <a:cubicBezTo>
                  <a:pt x="1452418" y="666990"/>
                  <a:pt x="2904836" y="-70764"/>
                  <a:pt x="4114800" y="5436"/>
                </a:cubicBezTo>
                <a:cubicBezTo>
                  <a:pt x="5324764" y="81636"/>
                  <a:pt x="7259782" y="1861945"/>
                  <a:pt x="7259782" y="1861945"/>
                </a:cubicBezTo>
                <a:lnTo>
                  <a:pt x="7259782" y="1861945"/>
                </a:lnTo>
              </a:path>
            </a:pathLst>
          </a:cu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0B0CF75-E76A-43C3-8CB8-7B4909FCCB0C}"/>
              </a:ext>
            </a:extLst>
          </p:cNvPr>
          <p:cNvSpPr/>
          <p:nvPr/>
        </p:nvSpPr>
        <p:spPr>
          <a:xfrm rot="21286039">
            <a:off x="2470198" y="3286766"/>
            <a:ext cx="5508155" cy="1983638"/>
          </a:xfrm>
          <a:custGeom>
            <a:avLst/>
            <a:gdLst>
              <a:gd name="connsiteX0" fmla="*/ 0 w 5458690"/>
              <a:gd name="connsiteY0" fmla="*/ 942109 h 2718626"/>
              <a:gd name="connsiteX1" fmla="*/ 1510145 w 5458690"/>
              <a:gd name="connsiteY1" fmla="*/ 2701636 h 2718626"/>
              <a:gd name="connsiteX2" fmla="*/ 5458690 w 5458690"/>
              <a:gd name="connsiteY2" fmla="*/ 0 h 271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8690" h="2718626">
                <a:moveTo>
                  <a:pt x="0" y="942109"/>
                </a:moveTo>
                <a:cubicBezTo>
                  <a:pt x="300181" y="1900381"/>
                  <a:pt x="600363" y="2858654"/>
                  <a:pt x="1510145" y="2701636"/>
                </a:cubicBezTo>
                <a:cubicBezTo>
                  <a:pt x="2419927" y="2544618"/>
                  <a:pt x="3939308" y="1272309"/>
                  <a:pt x="545869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FC32DC-70CC-482B-B913-EA5CD62FC2B9}"/>
              </a:ext>
            </a:extLst>
          </p:cNvPr>
          <p:cNvSpPr/>
          <p:nvPr/>
        </p:nvSpPr>
        <p:spPr>
          <a:xfrm>
            <a:off x="-758105" y="3606731"/>
            <a:ext cx="457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>
                <a:solidFill>
                  <a:prstClr val="black"/>
                </a:solidFill>
              </a:rPr>
              <a:t>Illness, injury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AAF8EF-131E-4F49-A571-31EEDD3B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66998">
            <a:off x="2691206" y="2858038"/>
            <a:ext cx="1305124" cy="114192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2DE6E8-BDE9-4E6B-973F-CD695EF793AB}"/>
              </a:ext>
            </a:extLst>
          </p:cNvPr>
          <p:cNvCxnSpPr>
            <a:cxnSpLocks/>
          </p:cNvCxnSpPr>
          <p:nvPr/>
        </p:nvCxnSpPr>
        <p:spPr>
          <a:xfrm flipV="1">
            <a:off x="1748856" y="2796910"/>
            <a:ext cx="1594912" cy="173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AF4A955-CBC1-4B76-9501-BFCA1EBC5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697" y="2742664"/>
            <a:ext cx="1609483" cy="2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2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4736" y="947529"/>
            <a:ext cx="1473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Job loss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2133" y="2113004"/>
            <a:ext cx="1951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Overdose and Suicide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6232" y="3067111"/>
            <a:ext cx="2739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Depression</a:t>
            </a:r>
          </a:p>
          <a:p>
            <a:pPr algn="ctr"/>
            <a:r>
              <a:rPr lang="en-US" sz="2800" dirty="0"/>
              <a:t>Illness, injury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0301" y="4145454"/>
            <a:ext cx="1580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Opioids</a:t>
            </a:r>
            <a:r>
              <a:rPr lang="en-US" sz="3200" dirty="0"/>
              <a:t> 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136408" y="1619272"/>
            <a:ext cx="1165435" cy="13236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5273230" y="2646174"/>
            <a:ext cx="1887955" cy="173099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5882550" y="1470749"/>
            <a:ext cx="1429284" cy="6962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103"/>
          <p:cNvSpPr/>
          <p:nvPr/>
        </p:nvSpPr>
        <p:spPr>
          <a:xfrm rot="20495654">
            <a:off x="2706801" y="3799848"/>
            <a:ext cx="1784255" cy="1734227"/>
          </a:xfrm>
          <a:custGeom>
            <a:avLst/>
            <a:gdLst>
              <a:gd name="connsiteX0" fmla="*/ 0 w 3291840"/>
              <a:gd name="connsiteY0" fmla="*/ 0 h 3346934"/>
              <a:gd name="connsiteX1" fmla="*/ 1079863 w 3291840"/>
              <a:gd name="connsiteY1" fmla="*/ 3265714 h 3346934"/>
              <a:gd name="connsiteX2" fmla="*/ 3291840 w 3291840"/>
              <a:gd name="connsiteY2" fmla="*/ 2429691 h 3346934"/>
              <a:gd name="connsiteX3" fmla="*/ 3291840 w 3291840"/>
              <a:gd name="connsiteY3" fmla="*/ 2429691 h 334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1840" h="3346934">
                <a:moveTo>
                  <a:pt x="0" y="0"/>
                </a:moveTo>
                <a:cubicBezTo>
                  <a:pt x="265611" y="1430383"/>
                  <a:pt x="531223" y="2860766"/>
                  <a:pt x="1079863" y="3265714"/>
                </a:cubicBezTo>
                <a:cubicBezTo>
                  <a:pt x="1628503" y="3670662"/>
                  <a:pt x="3291840" y="2429691"/>
                  <a:pt x="3291840" y="2429691"/>
                </a:cubicBezTo>
                <a:lnTo>
                  <a:pt x="3291840" y="2429691"/>
                </a:lnTo>
              </a:path>
            </a:pathLst>
          </a:custGeom>
          <a:noFill/>
          <a:ln w="285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332617" y="4432663"/>
            <a:ext cx="587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231775" y="5746296"/>
            <a:ext cx="5688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</a:t>
            </a:r>
            <a:r>
              <a:rPr lang="en-US" sz="2800" dirty="0"/>
              <a:t>Figure 2a: Primary Hypothesis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F25EF-55A4-420F-ABD4-D7E2BB6D3AFF}"/>
              </a:ext>
            </a:extLst>
          </p:cNvPr>
          <p:cNvSpPr txBox="1"/>
          <p:nvPr/>
        </p:nvSpPr>
        <p:spPr>
          <a:xfrm>
            <a:off x="38902" y="1527420"/>
            <a:ext cx="2521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Threat of Plant Closings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CF53E-E9BA-43EF-AF06-334278EC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63183">
            <a:off x="785726" y="2717677"/>
            <a:ext cx="1191916" cy="502143"/>
          </a:xfrm>
          <a:prstGeom prst="rect">
            <a:avLst/>
          </a:prstGeom>
          <a:ln w="38100"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4ED3FC-E22E-456B-B680-FBFF9F9D8B83}"/>
              </a:ext>
            </a:extLst>
          </p:cNvPr>
          <p:cNvCxnSpPr>
            <a:cxnSpLocks/>
          </p:cNvCxnSpPr>
          <p:nvPr/>
        </p:nvCxnSpPr>
        <p:spPr>
          <a:xfrm flipV="1">
            <a:off x="4986226" y="1647764"/>
            <a:ext cx="0" cy="24976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4C6095-AA1D-4096-9125-295FE4EE7D37}"/>
              </a:ext>
            </a:extLst>
          </p:cNvPr>
          <p:cNvCxnSpPr>
            <a:cxnSpLocks/>
          </p:cNvCxnSpPr>
          <p:nvPr/>
        </p:nvCxnSpPr>
        <p:spPr>
          <a:xfrm flipV="1">
            <a:off x="2081475" y="1319786"/>
            <a:ext cx="1981200" cy="602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B907715-8B6A-431E-8132-FA5BB8E8ECF3}"/>
              </a:ext>
            </a:extLst>
          </p:cNvPr>
          <p:cNvSpPr/>
          <p:nvPr/>
        </p:nvSpPr>
        <p:spPr>
          <a:xfrm>
            <a:off x="942109" y="159159"/>
            <a:ext cx="7259782" cy="1861945"/>
          </a:xfrm>
          <a:custGeom>
            <a:avLst/>
            <a:gdLst>
              <a:gd name="connsiteX0" fmla="*/ 0 w 7259782"/>
              <a:gd name="connsiteY0" fmla="*/ 1404745 h 1861945"/>
              <a:gd name="connsiteX1" fmla="*/ 4114800 w 7259782"/>
              <a:gd name="connsiteY1" fmla="*/ 5436 h 1861945"/>
              <a:gd name="connsiteX2" fmla="*/ 7259782 w 7259782"/>
              <a:gd name="connsiteY2" fmla="*/ 1861945 h 1861945"/>
              <a:gd name="connsiteX3" fmla="*/ 7259782 w 7259782"/>
              <a:gd name="connsiteY3" fmla="*/ 1861945 h 186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9782" h="1861945">
                <a:moveTo>
                  <a:pt x="0" y="1404745"/>
                </a:moveTo>
                <a:cubicBezTo>
                  <a:pt x="1452418" y="666990"/>
                  <a:pt x="2904836" y="-70764"/>
                  <a:pt x="4114800" y="5436"/>
                </a:cubicBezTo>
                <a:cubicBezTo>
                  <a:pt x="5324764" y="81636"/>
                  <a:pt x="7259782" y="1861945"/>
                  <a:pt x="7259782" y="1861945"/>
                </a:cubicBezTo>
                <a:lnTo>
                  <a:pt x="7259782" y="1861945"/>
                </a:lnTo>
              </a:path>
            </a:pathLst>
          </a:cu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9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5310" y="845473"/>
            <a:ext cx="2115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job loss</a:t>
            </a:r>
          </a:p>
          <a:p>
            <a:pPr algn="ctr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265602" y="2373022"/>
            <a:ext cx="1951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Overdose and Suicide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5405" y="3244283"/>
            <a:ext cx="2739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Depression</a:t>
            </a:r>
            <a:r>
              <a:rPr lang="en-US" sz="2800" baseline="-25000" dirty="0" err="1"/>
              <a:t>t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2787789" y="1575361"/>
            <a:ext cx="1128377" cy="156883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5668019" y="1314590"/>
            <a:ext cx="1313591" cy="9403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332617" y="4432663"/>
            <a:ext cx="587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DF25EF-55A4-420F-ABD4-D7E2BB6D3AFF}"/>
              </a:ext>
            </a:extLst>
          </p:cNvPr>
          <p:cNvSpPr txBox="1"/>
          <p:nvPr/>
        </p:nvSpPr>
        <p:spPr>
          <a:xfrm>
            <a:off x="12723" y="1952961"/>
            <a:ext cx="1858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Threat of Plant Closings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4ED3FC-E22E-456B-B680-FBFF9F9D8B83}"/>
              </a:ext>
            </a:extLst>
          </p:cNvPr>
          <p:cNvCxnSpPr>
            <a:cxnSpLocks/>
          </p:cNvCxnSpPr>
          <p:nvPr/>
        </p:nvCxnSpPr>
        <p:spPr>
          <a:xfrm flipV="1">
            <a:off x="6035371" y="2590058"/>
            <a:ext cx="1051229" cy="7370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4C6095-AA1D-4096-9125-295FE4EE7D37}"/>
              </a:ext>
            </a:extLst>
          </p:cNvPr>
          <p:cNvCxnSpPr>
            <a:cxnSpLocks/>
          </p:cNvCxnSpPr>
          <p:nvPr/>
        </p:nvCxnSpPr>
        <p:spPr>
          <a:xfrm flipV="1">
            <a:off x="1832166" y="1282254"/>
            <a:ext cx="2002709" cy="84626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B907715-8B6A-431E-8132-FA5BB8E8ECF3}"/>
              </a:ext>
            </a:extLst>
          </p:cNvPr>
          <p:cNvSpPr/>
          <p:nvPr/>
        </p:nvSpPr>
        <p:spPr>
          <a:xfrm>
            <a:off x="942109" y="416870"/>
            <a:ext cx="7259782" cy="1861945"/>
          </a:xfrm>
          <a:custGeom>
            <a:avLst/>
            <a:gdLst>
              <a:gd name="connsiteX0" fmla="*/ 0 w 7259782"/>
              <a:gd name="connsiteY0" fmla="*/ 1404745 h 1861945"/>
              <a:gd name="connsiteX1" fmla="*/ 4114800 w 7259782"/>
              <a:gd name="connsiteY1" fmla="*/ 5436 h 1861945"/>
              <a:gd name="connsiteX2" fmla="*/ 7259782 w 7259782"/>
              <a:gd name="connsiteY2" fmla="*/ 1861945 h 1861945"/>
              <a:gd name="connsiteX3" fmla="*/ 7259782 w 7259782"/>
              <a:gd name="connsiteY3" fmla="*/ 1861945 h 186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9782" h="1861945">
                <a:moveTo>
                  <a:pt x="0" y="1404745"/>
                </a:moveTo>
                <a:cubicBezTo>
                  <a:pt x="1452418" y="666990"/>
                  <a:pt x="2904836" y="-70764"/>
                  <a:pt x="4114800" y="5436"/>
                </a:cubicBezTo>
                <a:cubicBezTo>
                  <a:pt x="5324764" y="81636"/>
                  <a:pt x="7259782" y="1861945"/>
                  <a:pt x="7259782" y="1861945"/>
                </a:cubicBezTo>
                <a:lnTo>
                  <a:pt x="7259782" y="1861945"/>
                </a:lnTo>
              </a:path>
            </a:pathLst>
          </a:cu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ACA8B3-EBB9-43B7-831C-99BF924E9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17437">
            <a:off x="4200249" y="1848338"/>
            <a:ext cx="2002971" cy="16217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C82774E-ABDF-44C7-900F-CA3D26A80C8A}"/>
              </a:ext>
            </a:extLst>
          </p:cNvPr>
          <p:cNvSpPr/>
          <p:nvPr/>
        </p:nvSpPr>
        <p:spPr>
          <a:xfrm>
            <a:off x="3917974" y="3244334"/>
            <a:ext cx="25718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Depression</a:t>
            </a:r>
            <a:r>
              <a:rPr lang="en-US" sz="3200" baseline="-25000" dirty="0"/>
              <a:t>t+1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5195FF-B7E3-4CFA-A37E-F76BE28D8B12}"/>
              </a:ext>
            </a:extLst>
          </p:cNvPr>
          <p:cNvSpPr txBox="1"/>
          <p:nvPr/>
        </p:nvSpPr>
        <p:spPr>
          <a:xfrm>
            <a:off x="999407" y="4749977"/>
            <a:ext cx="7259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Figure 1: Involuntary job loss increases risk of suicide or overdose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E92F01-1B56-45E5-9BC1-22453491DD01}"/>
              </a:ext>
            </a:extLst>
          </p:cNvPr>
          <p:cNvSpPr txBox="1"/>
          <p:nvPr/>
        </p:nvSpPr>
        <p:spPr>
          <a:xfrm>
            <a:off x="6963473" y="109419"/>
            <a:ext cx="2115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Sex, race, plant, calendar year 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AB52C1-0689-45BA-ABFD-78DAC75A9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19987">
            <a:off x="7676384" y="1318956"/>
            <a:ext cx="1292455" cy="10135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EFB104-DC54-40EC-AC76-E444D1EA3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637122">
            <a:off x="5242160" y="85052"/>
            <a:ext cx="1609483" cy="16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8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7791" y="2254923"/>
            <a:ext cx="2115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job loss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65602" y="2373022"/>
            <a:ext cx="1951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Overdose and Suicide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5558588" y="2644316"/>
            <a:ext cx="170701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332617" y="4432663"/>
            <a:ext cx="587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3DF25EF-55A4-420F-ABD4-D7E2BB6D3AFF}"/>
              </a:ext>
            </a:extLst>
          </p:cNvPr>
          <p:cNvSpPr txBox="1"/>
          <p:nvPr/>
        </p:nvSpPr>
        <p:spPr>
          <a:xfrm>
            <a:off x="12723" y="1952961"/>
            <a:ext cx="1858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Threat of Plant Closings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4C6095-AA1D-4096-9125-295FE4EE7D37}"/>
              </a:ext>
            </a:extLst>
          </p:cNvPr>
          <p:cNvCxnSpPr>
            <a:cxnSpLocks/>
          </p:cNvCxnSpPr>
          <p:nvPr/>
        </p:nvCxnSpPr>
        <p:spPr>
          <a:xfrm flipV="1">
            <a:off x="1844951" y="2586265"/>
            <a:ext cx="181938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B907715-8B6A-431E-8132-FA5BB8E8ECF3}"/>
              </a:ext>
            </a:extLst>
          </p:cNvPr>
          <p:cNvSpPr/>
          <p:nvPr/>
        </p:nvSpPr>
        <p:spPr>
          <a:xfrm>
            <a:off x="942109" y="416870"/>
            <a:ext cx="7259782" cy="1861945"/>
          </a:xfrm>
          <a:custGeom>
            <a:avLst/>
            <a:gdLst>
              <a:gd name="connsiteX0" fmla="*/ 0 w 7259782"/>
              <a:gd name="connsiteY0" fmla="*/ 1404745 h 1861945"/>
              <a:gd name="connsiteX1" fmla="*/ 4114800 w 7259782"/>
              <a:gd name="connsiteY1" fmla="*/ 5436 h 1861945"/>
              <a:gd name="connsiteX2" fmla="*/ 7259782 w 7259782"/>
              <a:gd name="connsiteY2" fmla="*/ 1861945 h 1861945"/>
              <a:gd name="connsiteX3" fmla="*/ 7259782 w 7259782"/>
              <a:gd name="connsiteY3" fmla="*/ 1861945 h 186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9782" h="1861945">
                <a:moveTo>
                  <a:pt x="0" y="1404745"/>
                </a:moveTo>
                <a:cubicBezTo>
                  <a:pt x="1452418" y="666990"/>
                  <a:pt x="2904836" y="-70764"/>
                  <a:pt x="4114800" y="5436"/>
                </a:cubicBezTo>
                <a:cubicBezTo>
                  <a:pt x="5324764" y="81636"/>
                  <a:pt x="7259782" y="1861945"/>
                  <a:pt x="7259782" y="1861945"/>
                </a:cubicBezTo>
                <a:lnTo>
                  <a:pt x="7259782" y="1861945"/>
                </a:lnTo>
              </a:path>
            </a:pathLst>
          </a:cu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5195FF-B7E3-4CFA-A37E-F76BE28D8B12}"/>
              </a:ext>
            </a:extLst>
          </p:cNvPr>
          <p:cNvSpPr txBox="1"/>
          <p:nvPr/>
        </p:nvSpPr>
        <p:spPr>
          <a:xfrm>
            <a:off x="976991" y="5060642"/>
            <a:ext cx="7259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1: Involuntary job loss increases risk of suicide or overdose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E92F01-1B56-45E5-9BC1-22453491DD01}"/>
              </a:ext>
            </a:extLst>
          </p:cNvPr>
          <p:cNvSpPr txBox="1"/>
          <p:nvPr/>
        </p:nvSpPr>
        <p:spPr>
          <a:xfrm>
            <a:off x="1800429" y="3660402"/>
            <a:ext cx="26830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Sex, race, plant, calendar year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8EFB104-DC54-40EC-AC76-E444D1EA3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709911">
            <a:off x="3306776" y="2436563"/>
            <a:ext cx="1609483" cy="150369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C404C3-9C91-4E3E-A9A4-D928EC1928F6}"/>
              </a:ext>
            </a:extLst>
          </p:cNvPr>
          <p:cNvCxnSpPr>
            <a:cxnSpLocks/>
          </p:cNvCxnSpPr>
          <p:nvPr/>
        </p:nvCxnSpPr>
        <p:spPr>
          <a:xfrm flipV="1">
            <a:off x="3810000" y="3009819"/>
            <a:ext cx="3276600" cy="7581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4958F-A1ED-4C97-8CA8-43FA1FE87180}"/>
              </a:ext>
            </a:extLst>
          </p:cNvPr>
          <p:cNvSpPr/>
          <p:nvPr/>
        </p:nvSpPr>
        <p:spPr>
          <a:xfrm>
            <a:off x="4944937" y="1035819"/>
            <a:ext cx="2090701" cy="523220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r>
              <a:rPr lang="en-US" sz="2800" dirty="0"/>
              <a:t>Depression</a:t>
            </a:r>
            <a:r>
              <a:rPr lang="en-US" sz="2400" b="1" baseline="-25000" dirty="0"/>
              <a:t>t+1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E8B57F-14B7-42ED-AFCB-D3D12AB8744B}"/>
              </a:ext>
            </a:extLst>
          </p:cNvPr>
          <p:cNvSpPr/>
          <p:nvPr/>
        </p:nvSpPr>
        <p:spPr>
          <a:xfrm>
            <a:off x="2397981" y="1025460"/>
            <a:ext cx="19277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Depression</a:t>
            </a:r>
            <a:r>
              <a:rPr lang="en-US" sz="2800" b="1" baseline="-25000" dirty="0" err="1"/>
              <a:t>t</a:t>
            </a:r>
            <a:endParaRPr lang="en-US" sz="2800" b="1" baseline="-25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94A7069-DF00-40F3-8D09-661DDC8C5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709911">
            <a:off x="1593239" y="1050793"/>
            <a:ext cx="1609483" cy="15036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03405DC-63BD-4336-A9BE-4DA47D0D5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709911">
            <a:off x="4371466" y="1121946"/>
            <a:ext cx="1609483" cy="15036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0422881-D465-4191-9F61-1951AF21E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42355">
            <a:off x="2962516" y="1353652"/>
            <a:ext cx="1609483" cy="15036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A22ED90-A07E-482C-9A5F-2380CFBD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99632">
            <a:off x="6099172" y="1377838"/>
            <a:ext cx="1609483" cy="150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7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1616" y="819316"/>
            <a:ext cx="28053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job loss</a:t>
            </a:r>
          </a:p>
          <a:p>
            <a:pPr algn="ctr"/>
            <a:r>
              <a:rPr lang="en-US" sz="3200" dirty="0"/>
              <a:t>Nonfatal events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2133" y="2113004"/>
            <a:ext cx="1951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Overdose and Suicide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71119" y="2646174"/>
            <a:ext cx="273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Depression</a:t>
            </a:r>
          </a:p>
          <a:p>
            <a:pPr algn="ctr"/>
            <a:r>
              <a:rPr lang="en-US" sz="3200" dirty="0"/>
              <a:t>Illness, injury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0301" y="4145454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Opioids 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003323" y="1860206"/>
            <a:ext cx="947827" cy="8097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5273230" y="2646174"/>
            <a:ext cx="1887955" cy="173099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336909" y="1280622"/>
            <a:ext cx="974925" cy="88641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103"/>
          <p:cNvSpPr/>
          <p:nvPr/>
        </p:nvSpPr>
        <p:spPr>
          <a:xfrm rot="20495654">
            <a:off x="2648585" y="3440526"/>
            <a:ext cx="1784255" cy="2102981"/>
          </a:xfrm>
          <a:custGeom>
            <a:avLst/>
            <a:gdLst>
              <a:gd name="connsiteX0" fmla="*/ 0 w 3291840"/>
              <a:gd name="connsiteY0" fmla="*/ 0 h 3346934"/>
              <a:gd name="connsiteX1" fmla="*/ 1079863 w 3291840"/>
              <a:gd name="connsiteY1" fmla="*/ 3265714 h 3346934"/>
              <a:gd name="connsiteX2" fmla="*/ 3291840 w 3291840"/>
              <a:gd name="connsiteY2" fmla="*/ 2429691 h 3346934"/>
              <a:gd name="connsiteX3" fmla="*/ 3291840 w 3291840"/>
              <a:gd name="connsiteY3" fmla="*/ 2429691 h 334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1840" h="3346934">
                <a:moveTo>
                  <a:pt x="0" y="0"/>
                </a:moveTo>
                <a:cubicBezTo>
                  <a:pt x="265611" y="1430383"/>
                  <a:pt x="531223" y="2860766"/>
                  <a:pt x="1079863" y="3265714"/>
                </a:cubicBezTo>
                <a:cubicBezTo>
                  <a:pt x="1628503" y="3670662"/>
                  <a:pt x="3291840" y="2429691"/>
                  <a:pt x="3291840" y="2429691"/>
                </a:cubicBezTo>
                <a:lnTo>
                  <a:pt x="3291840" y="2429691"/>
                </a:lnTo>
              </a:path>
            </a:pathLst>
          </a:custGeom>
          <a:noFill/>
          <a:ln w="285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332617" y="4432663"/>
            <a:ext cx="587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136408" y="6149699"/>
            <a:ext cx="5688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</a:t>
            </a:r>
            <a:r>
              <a:rPr lang="en-US" sz="2800" dirty="0"/>
              <a:t>Figure 2a: Opioid Supply Pathway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F25EF-55A4-420F-ABD4-D7E2BB6D3AFF}"/>
              </a:ext>
            </a:extLst>
          </p:cNvPr>
          <p:cNvSpPr txBox="1"/>
          <p:nvPr/>
        </p:nvSpPr>
        <p:spPr>
          <a:xfrm>
            <a:off x="218025" y="1409439"/>
            <a:ext cx="1858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Plant Closings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CF53E-E9BA-43EF-AF06-334278EC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511871">
            <a:off x="1020335" y="2575705"/>
            <a:ext cx="1191916" cy="502143"/>
          </a:xfrm>
          <a:prstGeom prst="rect">
            <a:avLst/>
          </a:prstGeom>
          <a:ln w="38100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FB984A-9A01-4135-896F-E23E1C11088C}"/>
              </a:ext>
            </a:extLst>
          </p:cNvPr>
          <p:cNvSpPr txBox="1"/>
          <p:nvPr/>
        </p:nvSpPr>
        <p:spPr>
          <a:xfrm>
            <a:off x="1002808" y="4905554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Prescribing Practices </a:t>
            </a:r>
          </a:p>
        </p:txBody>
      </p:sp>
      <p:sp>
        <p:nvSpPr>
          <p:cNvPr id="16" name="Freeform 103">
            <a:extLst>
              <a:ext uri="{FF2B5EF4-FFF2-40B4-BE49-F238E27FC236}">
                <a16:creationId xmlns:a16="http://schemas.microsoft.com/office/drawing/2014/main" id="{5E26DE39-386C-4EA0-BDDF-6A19334F363F}"/>
              </a:ext>
            </a:extLst>
          </p:cNvPr>
          <p:cNvSpPr/>
          <p:nvPr/>
        </p:nvSpPr>
        <p:spPr>
          <a:xfrm rot="18483116">
            <a:off x="3151294" y="4325043"/>
            <a:ext cx="1663834" cy="1846079"/>
          </a:xfrm>
          <a:custGeom>
            <a:avLst/>
            <a:gdLst>
              <a:gd name="connsiteX0" fmla="*/ 0 w 3291840"/>
              <a:gd name="connsiteY0" fmla="*/ 0 h 3346934"/>
              <a:gd name="connsiteX1" fmla="*/ 1079863 w 3291840"/>
              <a:gd name="connsiteY1" fmla="*/ 3265714 h 3346934"/>
              <a:gd name="connsiteX2" fmla="*/ 3291840 w 3291840"/>
              <a:gd name="connsiteY2" fmla="*/ 2429691 h 3346934"/>
              <a:gd name="connsiteX3" fmla="*/ 3291840 w 3291840"/>
              <a:gd name="connsiteY3" fmla="*/ 2429691 h 334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1840" h="3346934">
                <a:moveTo>
                  <a:pt x="0" y="0"/>
                </a:moveTo>
                <a:cubicBezTo>
                  <a:pt x="265611" y="1430383"/>
                  <a:pt x="531223" y="2860766"/>
                  <a:pt x="1079863" y="3265714"/>
                </a:cubicBezTo>
                <a:cubicBezTo>
                  <a:pt x="1628503" y="3670662"/>
                  <a:pt x="3291840" y="2429691"/>
                  <a:pt x="3291840" y="2429691"/>
                </a:cubicBezTo>
                <a:lnTo>
                  <a:pt x="3291840" y="2429691"/>
                </a:lnTo>
              </a:path>
            </a:pathLst>
          </a:custGeom>
          <a:noFill/>
          <a:ln w="762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4ED3FC-E22E-456B-B680-FBFF9F9D8B83}"/>
              </a:ext>
            </a:extLst>
          </p:cNvPr>
          <p:cNvCxnSpPr/>
          <p:nvPr/>
        </p:nvCxnSpPr>
        <p:spPr>
          <a:xfrm flipV="1">
            <a:off x="4924444" y="2113004"/>
            <a:ext cx="0" cy="19110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4C6095-AA1D-4096-9125-295FE4EE7D37}"/>
              </a:ext>
            </a:extLst>
          </p:cNvPr>
          <p:cNvCxnSpPr>
            <a:cxnSpLocks/>
          </p:cNvCxnSpPr>
          <p:nvPr/>
        </p:nvCxnSpPr>
        <p:spPr>
          <a:xfrm flipV="1">
            <a:off x="1447800" y="1226704"/>
            <a:ext cx="2743200" cy="515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60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8113" y="1418692"/>
            <a:ext cx="147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job loss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2133" y="2113004"/>
            <a:ext cx="1951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Overdose and Suicide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2530" y="2454388"/>
            <a:ext cx="2739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Depression</a:t>
            </a:r>
          </a:p>
          <a:p>
            <a:pPr algn="ctr"/>
            <a:r>
              <a:rPr lang="en-US" sz="3200" dirty="0"/>
              <a:t>Illness, injury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7589" y="4159342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Opioids 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334005" y="1860205"/>
            <a:ext cx="617145" cy="65439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5273230" y="2646174"/>
            <a:ext cx="1887955" cy="17309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30549" y="1742099"/>
            <a:ext cx="1761583" cy="55375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103"/>
          <p:cNvSpPr/>
          <p:nvPr/>
        </p:nvSpPr>
        <p:spPr>
          <a:xfrm rot="21143120">
            <a:off x="2807666" y="3396129"/>
            <a:ext cx="1434046" cy="2002641"/>
          </a:xfrm>
          <a:custGeom>
            <a:avLst/>
            <a:gdLst>
              <a:gd name="connsiteX0" fmla="*/ 0 w 3291840"/>
              <a:gd name="connsiteY0" fmla="*/ 0 h 3346934"/>
              <a:gd name="connsiteX1" fmla="*/ 1079863 w 3291840"/>
              <a:gd name="connsiteY1" fmla="*/ 3265714 h 3346934"/>
              <a:gd name="connsiteX2" fmla="*/ 3291840 w 3291840"/>
              <a:gd name="connsiteY2" fmla="*/ 2429691 h 3346934"/>
              <a:gd name="connsiteX3" fmla="*/ 3291840 w 3291840"/>
              <a:gd name="connsiteY3" fmla="*/ 2429691 h 334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1840" h="3346934">
                <a:moveTo>
                  <a:pt x="0" y="0"/>
                </a:moveTo>
                <a:cubicBezTo>
                  <a:pt x="265611" y="1430383"/>
                  <a:pt x="531223" y="2860766"/>
                  <a:pt x="1079863" y="3265714"/>
                </a:cubicBezTo>
                <a:cubicBezTo>
                  <a:pt x="1628503" y="3670662"/>
                  <a:pt x="3291840" y="2429691"/>
                  <a:pt x="3291840" y="2429691"/>
                </a:cubicBezTo>
                <a:lnTo>
                  <a:pt x="3291840" y="2429691"/>
                </a:ln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332617" y="4432663"/>
            <a:ext cx="587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989929" y="6118065"/>
            <a:ext cx="6149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</a:t>
            </a:r>
            <a:r>
              <a:rPr lang="en-US" sz="2800" dirty="0"/>
              <a:t>Figure 2b: Economic Distress Pathway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F25EF-55A4-420F-ABD4-D7E2BB6D3AFF}"/>
              </a:ext>
            </a:extLst>
          </p:cNvPr>
          <p:cNvSpPr txBox="1"/>
          <p:nvPr/>
        </p:nvSpPr>
        <p:spPr>
          <a:xfrm>
            <a:off x="348662" y="1383151"/>
            <a:ext cx="1858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Plant Closings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B984A-9A01-4135-896F-E23E1C11088C}"/>
              </a:ext>
            </a:extLst>
          </p:cNvPr>
          <p:cNvSpPr txBox="1"/>
          <p:nvPr/>
        </p:nvSpPr>
        <p:spPr>
          <a:xfrm>
            <a:off x="547703" y="4758494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Prescribing Practices </a:t>
            </a:r>
          </a:p>
        </p:txBody>
      </p:sp>
      <p:sp>
        <p:nvSpPr>
          <p:cNvPr id="16" name="Freeform 103">
            <a:extLst>
              <a:ext uri="{FF2B5EF4-FFF2-40B4-BE49-F238E27FC236}">
                <a16:creationId xmlns:a16="http://schemas.microsoft.com/office/drawing/2014/main" id="{5E26DE39-386C-4EA0-BDDF-6A19334F363F}"/>
              </a:ext>
            </a:extLst>
          </p:cNvPr>
          <p:cNvSpPr/>
          <p:nvPr/>
        </p:nvSpPr>
        <p:spPr>
          <a:xfrm rot="18483116">
            <a:off x="2725143" y="4352325"/>
            <a:ext cx="1663834" cy="1846079"/>
          </a:xfrm>
          <a:custGeom>
            <a:avLst/>
            <a:gdLst>
              <a:gd name="connsiteX0" fmla="*/ 0 w 3291840"/>
              <a:gd name="connsiteY0" fmla="*/ 0 h 3346934"/>
              <a:gd name="connsiteX1" fmla="*/ 1079863 w 3291840"/>
              <a:gd name="connsiteY1" fmla="*/ 3265714 h 3346934"/>
              <a:gd name="connsiteX2" fmla="*/ 3291840 w 3291840"/>
              <a:gd name="connsiteY2" fmla="*/ 2429691 h 3346934"/>
              <a:gd name="connsiteX3" fmla="*/ 3291840 w 3291840"/>
              <a:gd name="connsiteY3" fmla="*/ 2429691 h 334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1840" h="3346934">
                <a:moveTo>
                  <a:pt x="0" y="0"/>
                </a:moveTo>
                <a:cubicBezTo>
                  <a:pt x="265611" y="1430383"/>
                  <a:pt x="531223" y="2860766"/>
                  <a:pt x="1079863" y="3265714"/>
                </a:cubicBezTo>
                <a:cubicBezTo>
                  <a:pt x="1628503" y="3670662"/>
                  <a:pt x="3291840" y="2429691"/>
                  <a:pt x="3291840" y="2429691"/>
                </a:cubicBezTo>
                <a:lnTo>
                  <a:pt x="3291840" y="2429691"/>
                </a:ln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C9EB14-56AC-4338-B2EC-D058564C7BE0}"/>
              </a:ext>
            </a:extLst>
          </p:cNvPr>
          <p:cNvCxnSpPr>
            <a:cxnSpLocks/>
          </p:cNvCxnSpPr>
          <p:nvPr/>
        </p:nvCxnSpPr>
        <p:spPr>
          <a:xfrm>
            <a:off x="1155626" y="2372799"/>
            <a:ext cx="1089189" cy="45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5F5301-0BA9-4189-9F4C-C2AA626F887C}"/>
              </a:ext>
            </a:extLst>
          </p:cNvPr>
          <p:cNvCxnSpPr>
            <a:cxnSpLocks/>
          </p:cNvCxnSpPr>
          <p:nvPr/>
        </p:nvCxnSpPr>
        <p:spPr>
          <a:xfrm flipV="1">
            <a:off x="4368074" y="2663362"/>
            <a:ext cx="2108926" cy="601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5E9C535C-E1E8-4917-84AB-B29750B6B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6827">
            <a:off x="1630834" y="1467019"/>
            <a:ext cx="2326839" cy="76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2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71ADA0-2373-4D7E-9CFF-B023023E3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8" r="1474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1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148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Eisen</dc:creator>
  <cp:lastModifiedBy>Ellen Eisen</cp:lastModifiedBy>
  <cp:revision>32</cp:revision>
  <dcterms:created xsi:type="dcterms:W3CDTF">2019-06-13T20:03:23Z</dcterms:created>
  <dcterms:modified xsi:type="dcterms:W3CDTF">2020-01-14T20:50:56Z</dcterms:modified>
</cp:coreProperties>
</file>