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87" r:id="rId4"/>
    <p:sldId id="289" r:id="rId5"/>
    <p:sldId id="271" r:id="rId6"/>
    <p:sldId id="285" r:id="rId7"/>
    <p:sldId id="272" r:id="rId8"/>
    <p:sldId id="274" r:id="rId9"/>
    <p:sldId id="273" r:id="rId10"/>
    <p:sldId id="282" r:id="rId11"/>
    <p:sldId id="283" r:id="rId12"/>
    <p:sldId id="284" r:id="rId13"/>
    <p:sldId id="290" r:id="rId14"/>
    <p:sldId id="275" r:id="rId15"/>
    <p:sldId id="259" r:id="rId16"/>
    <p:sldId id="264" r:id="rId17"/>
    <p:sldId id="276" r:id="rId18"/>
    <p:sldId id="277" r:id="rId19"/>
    <p:sldId id="278" r:id="rId20"/>
    <p:sldId id="265" r:id="rId21"/>
    <p:sldId id="262" r:id="rId22"/>
    <p:sldId id="263" r:id="rId23"/>
    <p:sldId id="260" r:id="rId24"/>
    <p:sldId id="261" r:id="rId25"/>
    <p:sldId id="279" r:id="rId26"/>
    <p:sldId id="266" r:id="rId27"/>
    <p:sldId id="267" r:id="rId28"/>
    <p:sldId id="268"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286" autoAdjust="0"/>
  </p:normalViewPr>
  <p:slideViewPr>
    <p:cSldViewPr snapToGrid="0">
      <p:cViewPr varScale="1">
        <p:scale>
          <a:sx n="111" d="100"/>
          <a:sy n="111" d="100"/>
        </p:scale>
        <p:origin x="11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B75E8-6DD0-423E-8571-CEC73C451F8C}" type="datetimeFigureOut">
              <a:rPr lang="en-US" smtClean="0"/>
              <a:t>4/3/20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BFE69-BE2D-4B3A-BB13-3A36FB432F64}" type="slidenum">
              <a:rPr lang="en-US" smtClean="0"/>
              <a:t>‹#›</a:t>
            </a:fld>
            <a:endParaRPr lang="en-US"/>
          </a:p>
        </p:txBody>
      </p:sp>
    </p:spTree>
    <p:extLst>
      <p:ext uri="{BB962C8B-B14F-4D97-AF65-F5344CB8AC3E}">
        <p14:creationId xmlns:p14="http://schemas.microsoft.com/office/powerpoint/2010/main" val="1862345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Youngest person in the entire cohort was born in 1961</a:t>
            </a:r>
          </a:p>
        </p:txBody>
      </p:sp>
      <p:sp>
        <p:nvSpPr>
          <p:cNvPr id="4" name="Slide Number Placeholder 3"/>
          <p:cNvSpPr>
            <a:spLocks noGrp="1"/>
          </p:cNvSpPr>
          <p:nvPr>
            <p:ph type="sldNum" sz="quarter" idx="5"/>
          </p:nvPr>
        </p:nvSpPr>
        <p:spPr/>
        <p:txBody>
          <a:bodyPr/>
          <a:lstStyle/>
          <a:p>
            <a:fld id="{49BBB883-1A76-4DB6-923E-08DE411DC2DA}" type="slidenum">
              <a:rPr lang="en-US" smtClean="0"/>
              <a:t>3</a:t>
            </a:fld>
            <a:endParaRPr lang="en-US"/>
          </a:p>
        </p:txBody>
      </p:sp>
    </p:spTree>
    <p:extLst>
      <p:ext uri="{BB962C8B-B14F-4D97-AF65-F5344CB8AC3E}">
        <p14:creationId xmlns:p14="http://schemas.microsoft.com/office/powerpoint/2010/main" val="262000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ABFE69-BE2D-4B3A-BB13-3A36FB432F64}" type="slidenum">
              <a:rPr lang="en-US" smtClean="0"/>
              <a:t>25</a:t>
            </a:fld>
            <a:endParaRPr lang="en-US"/>
          </a:p>
        </p:txBody>
      </p:sp>
    </p:spTree>
    <p:extLst>
      <p:ext uri="{BB962C8B-B14F-4D97-AF65-F5344CB8AC3E}">
        <p14:creationId xmlns:p14="http://schemas.microsoft.com/office/powerpoint/2010/main" val="7730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Biggest increases from 1999 to 2016 in middle ages 45-65</a:t>
            </a:r>
          </a:p>
        </p:txBody>
      </p:sp>
      <p:sp>
        <p:nvSpPr>
          <p:cNvPr id="4" name="Slide Number Placeholder 3"/>
          <p:cNvSpPr>
            <a:spLocks noGrp="1"/>
          </p:cNvSpPr>
          <p:nvPr>
            <p:ph type="sldNum" sz="quarter" idx="5"/>
          </p:nvPr>
        </p:nvSpPr>
        <p:spPr/>
        <p:txBody>
          <a:bodyPr/>
          <a:lstStyle/>
          <a:p>
            <a:fld id="{2DABFE69-BE2D-4B3A-BB13-3A36FB432F64}" type="slidenum">
              <a:rPr lang="en-US" smtClean="0"/>
              <a:t>4</a:t>
            </a:fld>
            <a:endParaRPr lang="en-US"/>
          </a:p>
        </p:txBody>
      </p:sp>
    </p:spTree>
    <p:extLst>
      <p:ext uri="{BB962C8B-B14F-4D97-AF65-F5344CB8AC3E}">
        <p14:creationId xmlns:p14="http://schemas.microsoft.com/office/powerpoint/2010/main" val="82502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millions (not %)</a:t>
            </a:r>
          </a:p>
        </p:txBody>
      </p:sp>
      <p:sp>
        <p:nvSpPr>
          <p:cNvPr id="4" name="Slide Number Placeholder 3"/>
          <p:cNvSpPr>
            <a:spLocks noGrp="1"/>
          </p:cNvSpPr>
          <p:nvPr>
            <p:ph type="sldNum" sz="quarter" idx="5"/>
          </p:nvPr>
        </p:nvSpPr>
        <p:spPr/>
        <p:txBody>
          <a:bodyPr/>
          <a:lstStyle/>
          <a:p>
            <a:fld id="{2DABFE69-BE2D-4B3A-BB13-3A36FB432F64}" type="slidenum">
              <a:rPr lang="en-US" smtClean="0"/>
              <a:t>6</a:t>
            </a:fld>
            <a:endParaRPr lang="en-US"/>
          </a:p>
        </p:txBody>
      </p:sp>
    </p:spTree>
    <p:extLst>
      <p:ext uri="{BB962C8B-B14F-4D97-AF65-F5344CB8AC3E}">
        <p14:creationId xmlns:p14="http://schemas.microsoft.com/office/powerpoint/2010/main" val="81833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China’s entry into the World Trade Organization in 2001 allowed Chinese imports to flood US markets, thereby contributing to industry contraction</a:t>
            </a:r>
          </a:p>
          <a:p>
            <a:endParaRPr lang="en-US" dirty="0"/>
          </a:p>
        </p:txBody>
      </p:sp>
      <p:sp>
        <p:nvSpPr>
          <p:cNvPr id="4" name="Slide Number Placeholder 3"/>
          <p:cNvSpPr>
            <a:spLocks noGrp="1"/>
          </p:cNvSpPr>
          <p:nvPr>
            <p:ph type="sldNum" sz="quarter" idx="10"/>
          </p:nvPr>
        </p:nvSpPr>
        <p:spPr/>
        <p:txBody>
          <a:bodyPr/>
          <a:lstStyle/>
          <a:p>
            <a:fld id="{2DABFE69-BE2D-4B3A-BB13-3A36FB432F64}" type="slidenum">
              <a:rPr lang="en-US" smtClean="0"/>
              <a:t>7</a:t>
            </a:fld>
            <a:endParaRPr lang="en-US"/>
          </a:p>
        </p:txBody>
      </p:sp>
    </p:spTree>
    <p:extLst>
      <p:ext uri="{BB962C8B-B14F-4D97-AF65-F5344CB8AC3E}">
        <p14:creationId xmlns:p14="http://schemas.microsoft.com/office/powerpoint/2010/main" val="122838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http://chinashock.info/</a:t>
            </a:r>
          </a:p>
        </p:txBody>
      </p:sp>
      <p:sp>
        <p:nvSpPr>
          <p:cNvPr id="4" name="Slide Number Placeholder 3"/>
          <p:cNvSpPr>
            <a:spLocks noGrp="1"/>
          </p:cNvSpPr>
          <p:nvPr>
            <p:ph type="sldNum" sz="quarter" idx="10"/>
          </p:nvPr>
        </p:nvSpPr>
        <p:spPr/>
        <p:txBody>
          <a:bodyPr/>
          <a:lstStyle/>
          <a:p>
            <a:fld id="{2DABFE69-BE2D-4B3A-BB13-3A36FB432F64}" type="slidenum">
              <a:rPr lang="en-US" smtClean="0"/>
              <a:t>9</a:t>
            </a:fld>
            <a:endParaRPr lang="en-US"/>
          </a:p>
        </p:txBody>
      </p:sp>
    </p:spTree>
    <p:extLst>
      <p:ext uri="{BB962C8B-B14F-4D97-AF65-F5344CB8AC3E}">
        <p14:creationId xmlns:p14="http://schemas.microsoft.com/office/powerpoint/2010/main" val="268481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12</a:t>
            </a:fld>
            <a:endParaRPr lang="en-US"/>
          </a:p>
        </p:txBody>
      </p:sp>
    </p:spTree>
    <p:extLst>
      <p:ext uri="{BB962C8B-B14F-4D97-AF65-F5344CB8AC3E}">
        <p14:creationId xmlns:p14="http://schemas.microsoft.com/office/powerpoint/2010/main" val="4263287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research over the past 30 years involved </a:t>
            </a:r>
          </a:p>
          <a:p>
            <a:r>
              <a:rPr lang="en-US" dirty="0"/>
              <a:t>Hammond part of exposure assessment team</a:t>
            </a:r>
          </a:p>
        </p:txBody>
      </p:sp>
      <p:sp>
        <p:nvSpPr>
          <p:cNvPr id="4" name="Slide Number Placeholder 3"/>
          <p:cNvSpPr>
            <a:spLocks noGrp="1"/>
          </p:cNvSpPr>
          <p:nvPr>
            <p:ph type="sldNum" sz="quarter" idx="5"/>
          </p:nvPr>
        </p:nvSpPr>
        <p:spPr/>
        <p:txBody>
          <a:bodyPr/>
          <a:lstStyle/>
          <a:p>
            <a:fld id="{2DABFE69-BE2D-4B3A-BB13-3A36FB432F64}" type="slidenum">
              <a:rPr lang="en-US" smtClean="0"/>
              <a:t>13</a:t>
            </a:fld>
            <a:endParaRPr lang="en-US"/>
          </a:p>
        </p:txBody>
      </p:sp>
    </p:spTree>
    <p:extLst>
      <p:ext uri="{BB962C8B-B14F-4D97-AF65-F5344CB8AC3E}">
        <p14:creationId xmlns:p14="http://schemas.microsoft.com/office/powerpoint/2010/main" val="90776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14</a:t>
            </a:fld>
            <a:endParaRPr lang="en-US"/>
          </a:p>
        </p:txBody>
      </p:sp>
    </p:spTree>
    <p:extLst>
      <p:ext uri="{BB962C8B-B14F-4D97-AF65-F5344CB8AC3E}">
        <p14:creationId xmlns:p14="http://schemas.microsoft.com/office/powerpoint/2010/main" val="120293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19</a:t>
            </a:fld>
            <a:endParaRPr lang="en-US"/>
          </a:p>
        </p:txBody>
      </p:sp>
    </p:spTree>
    <p:extLst>
      <p:ext uri="{BB962C8B-B14F-4D97-AF65-F5344CB8AC3E}">
        <p14:creationId xmlns:p14="http://schemas.microsoft.com/office/powerpoint/2010/main" val="122278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95179E-E8A3-4A9D-B3D9-F00D80BF9099}"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03810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5179E-E8A3-4A9D-B3D9-F00D80BF9099}"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193044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5179E-E8A3-4A9D-B3D9-F00D80BF9099}"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33613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5179E-E8A3-4A9D-B3D9-F00D80BF9099}"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08288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5179E-E8A3-4A9D-B3D9-F00D80BF9099}" type="datetimeFigureOut">
              <a:rPr lang="en-US" smtClean="0"/>
              <a:t>4/3/20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137801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95179E-E8A3-4A9D-B3D9-F00D80BF9099}" type="datetimeFigureOut">
              <a:rPr lang="en-US" smtClean="0"/>
              <a:t>4/3/20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83657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95179E-E8A3-4A9D-B3D9-F00D80BF9099}" type="datetimeFigureOut">
              <a:rPr lang="en-US" smtClean="0"/>
              <a:t>4/3/20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409294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95179E-E8A3-4A9D-B3D9-F00D80BF9099}" type="datetimeFigureOut">
              <a:rPr lang="en-US" smtClean="0"/>
              <a:t>4/3/20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104385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5179E-E8A3-4A9D-B3D9-F00D80BF9099}" type="datetimeFigureOut">
              <a:rPr lang="en-US" smtClean="0"/>
              <a:t>4/3/20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226686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5179E-E8A3-4A9D-B3D9-F00D80BF9099}" type="datetimeFigureOut">
              <a:rPr lang="en-US" smtClean="0"/>
              <a:t>4/3/20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53227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5179E-E8A3-4A9D-B3D9-F00D80BF9099}" type="datetimeFigureOut">
              <a:rPr lang="en-US" smtClean="0"/>
              <a:t>4/3/20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52896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5179E-E8A3-4A9D-B3D9-F00D80BF9099}" type="datetimeFigureOut">
              <a:rPr lang="en-US" smtClean="0"/>
              <a:t>4/3/20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554FA-78A4-4487-A7DD-128F4A51651C}" type="slidenum">
              <a:rPr lang="en-US" smtClean="0"/>
              <a:t>‹#›</a:t>
            </a:fld>
            <a:endParaRPr lang="en-US"/>
          </a:p>
        </p:txBody>
      </p:sp>
    </p:spTree>
    <p:extLst>
      <p:ext uri="{BB962C8B-B14F-4D97-AF65-F5344CB8AC3E}">
        <p14:creationId xmlns:p14="http://schemas.microsoft.com/office/powerpoint/2010/main" val="340679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fontScale="90000"/>
          </a:bodyPr>
          <a:lstStyle/>
          <a:p>
            <a:br>
              <a:rPr lang="en-US" dirty="0"/>
            </a:br>
            <a:br>
              <a:rPr lang="en-US" dirty="0"/>
            </a:br>
            <a:br>
              <a:rPr lang="en-US" dirty="0"/>
            </a:br>
            <a:r>
              <a:rPr lang="en-US" dirty="0"/>
              <a:t>Suicide, overdose, and </a:t>
            </a:r>
            <a:br>
              <a:rPr lang="en-US" dirty="0"/>
            </a:br>
            <a:r>
              <a:rPr lang="en-US" dirty="0"/>
              <a:t>worker exit</a:t>
            </a:r>
          </a:p>
        </p:txBody>
      </p:sp>
      <p:sp>
        <p:nvSpPr>
          <p:cNvPr id="3" name="Subtitle 2"/>
          <p:cNvSpPr>
            <a:spLocks noGrp="1"/>
          </p:cNvSpPr>
          <p:nvPr>
            <p:ph type="subTitle" idx="1"/>
          </p:nvPr>
        </p:nvSpPr>
        <p:spPr>
          <a:xfrm>
            <a:off x="1524000" y="3602038"/>
            <a:ext cx="9144000" cy="789658"/>
          </a:xfrm>
        </p:spPr>
        <p:txBody>
          <a:bodyPr>
            <a:normAutofit/>
          </a:bodyPr>
          <a:lstStyle/>
          <a:p>
            <a:r>
              <a:rPr lang="en-US" sz="3600" dirty="0"/>
              <a:t>in a cohort of Michigan autoworkers</a:t>
            </a:r>
          </a:p>
        </p:txBody>
      </p:sp>
      <p:sp>
        <p:nvSpPr>
          <p:cNvPr id="4" name="TextBox 3"/>
          <p:cNvSpPr txBox="1"/>
          <p:nvPr/>
        </p:nvSpPr>
        <p:spPr>
          <a:xfrm>
            <a:off x="1524000" y="4662152"/>
            <a:ext cx="9144000" cy="954107"/>
          </a:xfrm>
          <a:prstGeom prst="rect">
            <a:avLst/>
          </a:prstGeom>
          <a:noFill/>
        </p:spPr>
        <p:txBody>
          <a:bodyPr wrap="square" rtlCol="0">
            <a:spAutoFit/>
          </a:bodyPr>
          <a:lstStyle/>
          <a:p>
            <a:pPr algn="ctr"/>
            <a:r>
              <a:rPr lang="en-US" sz="2800" dirty="0"/>
              <a:t>Ellen Eisen, ScD and Kevin Chen, MPH</a:t>
            </a:r>
          </a:p>
          <a:p>
            <a:pPr algn="ctr"/>
            <a:r>
              <a:rPr lang="en-US" sz="2800" dirty="0"/>
              <a:t>and H </a:t>
            </a:r>
            <a:r>
              <a:rPr lang="en-US" sz="2800" dirty="0" err="1"/>
              <a:t>Elser</a:t>
            </a:r>
            <a:r>
              <a:rPr lang="en-US" sz="2800" dirty="0"/>
              <a:t>, S </a:t>
            </a:r>
            <a:r>
              <a:rPr lang="en-US" sz="2800" dirty="0" err="1"/>
              <a:t>Picciotto</a:t>
            </a:r>
            <a:r>
              <a:rPr lang="en-US" sz="2800" dirty="0"/>
              <a:t>, S </a:t>
            </a:r>
            <a:r>
              <a:rPr lang="en-US" sz="2800" dirty="0" err="1"/>
              <a:t>Dufault</a:t>
            </a:r>
            <a:r>
              <a:rPr lang="en-US" sz="2800" dirty="0"/>
              <a:t>, S Goldman-Mellor, J Cohen</a:t>
            </a:r>
          </a:p>
        </p:txBody>
      </p:sp>
    </p:spTree>
    <p:extLst>
      <p:ext uri="{BB962C8B-B14F-4D97-AF65-F5344CB8AC3E}">
        <p14:creationId xmlns:p14="http://schemas.microsoft.com/office/powerpoint/2010/main" val="324298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A684-41A4-493B-974D-17EBA81EE0EC}"/>
              </a:ext>
            </a:extLst>
          </p:cNvPr>
          <p:cNvSpPr>
            <a:spLocks noGrp="1"/>
          </p:cNvSpPr>
          <p:nvPr>
            <p:ph type="title"/>
          </p:nvPr>
        </p:nvSpPr>
        <p:spPr>
          <a:xfrm>
            <a:off x="648929" y="629266"/>
            <a:ext cx="5680850" cy="1676603"/>
          </a:xfrm>
        </p:spPr>
        <p:txBody>
          <a:bodyPr>
            <a:normAutofit/>
          </a:bodyPr>
          <a:lstStyle/>
          <a:p>
            <a:r>
              <a:rPr lang="en-US" sz="3700" dirty="0"/>
              <a:t>T</a:t>
            </a:r>
            <a:r>
              <a:rPr lang="en-US" sz="3700" dirty="0">
                <a:latin typeface="Calibri" panose="020F0502020204030204" pitchFamily="34" charset="0"/>
                <a:cs typeface="Calibri" panose="020F0502020204030204" pitchFamily="34" charset="0"/>
              </a:rPr>
              <a:t>he UAW-GM Cohort Study</a:t>
            </a:r>
            <a:br>
              <a:rPr lang="en-US" sz="3700" dirty="0">
                <a:latin typeface="Calibri" panose="020F0502020204030204" pitchFamily="34" charset="0"/>
                <a:cs typeface="Calibri" panose="020F0502020204030204" pitchFamily="34" charset="0"/>
              </a:rPr>
            </a:br>
            <a:r>
              <a:rPr lang="en-US" sz="3700" dirty="0">
                <a:latin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9038A720-3A3F-41DF-AC39-01A380570DED}"/>
              </a:ext>
            </a:extLst>
          </p:cNvPr>
          <p:cNvSpPr>
            <a:spLocks noGrp="1"/>
          </p:cNvSpPr>
          <p:nvPr>
            <p:ph idx="1"/>
          </p:nvPr>
        </p:nvSpPr>
        <p:spPr>
          <a:xfrm>
            <a:off x="572478" y="1665422"/>
            <a:ext cx="5523522" cy="4762500"/>
          </a:xfrm>
        </p:spPr>
        <p:txBody>
          <a:bodyPr>
            <a:normAutofit fontScale="92500"/>
          </a:bodyPr>
          <a:lstStyle/>
          <a:p>
            <a:r>
              <a:rPr lang="en-US" sz="3200" dirty="0">
                <a:latin typeface="Calibri" panose="020F0502020204030204" pitchFamily="34" charset="0"/>
                <a:cs typeface="Calibri" panose="020F0502020204030204" pitchFamily="34" charset="0"/>
              </a:rPr>
              <a:t>Study of the Health Effects of Metalworking Fluids -1985</a:t>
            </a:r>
          </a:p>
          <a:p>
            <a:r>
              <a:rPr lang="en-US" sz="3200" dirty="0">
                <a:latin typeface="Calibri" panose="020F0502020204030204" pitchFamily="34" charset="0"/>
                <a:cs typeface="Calibri" panose="020F0502020204030204" pitchFamily="34" charset="0"/>
              </a:rPr>
              <a:t>Jointly funded by General Motors and UAW union</a:t>
            </a:r>
          </a:p>
          <a:p>
            <a:pPr>
              <a:lnSpc>
                <a:spcPct val="100000"/>
              </a:lnSpc>
            </a:pPr>
            <a:r>
              <a:rPr lang="en-US" sz="3500" dirty="0"/>
              <a:t>Includes all workers at 3 GM manufacturing facilities:</a:t>
            </a:r>
          </a:p>
          <a:p>
            <a:pPr marL="914400" lvl="1" indent="-457200">
              <a:lnSpc>
                <a:spcPct val="100000"/>
              </a:lnSpc>
              <a:buFont typeface="+mj-lt"/>
              <a:buAutoNum type="arabicPeriod"/>
            </a:pPr>
            <a:r>
              <a:rPr lang="en-US" sz="2600" dirty="0"/>
              <a:t>Urban center of Detroit</a:t>
            </a:r>
          </a:p>
          <a:p>
            <a:pPr marL="914400" lvl="1" indent="-457200">
              <a:lnSpc>
                <a:spcPct val="100000"/>
              </a:lnSpc>
              <a:buFont typeface="+mj-lt"/>
              <a:buAutoNum type="arabicPeriod"/>
            </a:pPr>
            <a:r>
              <a:rPr lang="en-US" sz="2600" dirty="0"/>
              <a:t>Township, 50 miles west of Detroit</a:t>
            </a:r>
          </a:p>
          <a:p>
            <a:pPr marL="914400" lvl="1" indent="-457200">
              <a:lnSpc>
                <a:spcPct val="100000"/>
              </a:lnSpc>
              <a:buFont typeface="+mj-lt"/>
              <a:buAutoNum type="arabicPeriod"/>
            </a:pPr>
            <a:r>
              <a:rPr lang="en-US" sz="2600" dirty="0"/>
              <a:t>Small city upstate, once a thriving lumber and manufacturing center</a:t>
            </a:r>
          </a:p>
          <a:p>
            <a:endParaRPr lang="en-US" sz="32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03EFF4C-2CC7-4502-AF84-D6BC1CACF56E}"/>
              </a:ext>
            </a:extLst>
          </p:cNvPr>
          <p:cNvPicPr>
            <a:picLocks noChangeAspect="1"/>
          </p:cNvPicPr>
          <p:nvPr/>
        </p:nvPicPr>
        <p:blipFill rotWithShape="1">
          <a:blip r:embed="rId2">
            <a:extLst>
              <a:ext uri="{28A0092B-C50C-407E-A947-70E740481C1C}">
                <a14:useLocalDpi xmlns:a14="http://schemas.microsoft.com/office/drawing/2010/main" val="0"/>
              </a:ext>
            </a:extLst>
          </a:blip>
          <a:srcRect l="9198" r="647"/>
          <a:stretch/>
        </p:blipFill>
        <p:spPr>
          <a:xfrm>
            <a:off x="6541771" y="1100831"/>
            <a:ext cx="5010566" cy="5117088"/>
          </a:xfrm>
          <a:prstGeom prst="rect">
            <a:avLst/>
          </a:prstGeom>
          <a:effectLst/>
        </p:spPr>
      </p:pic>
    </p:spTree>
    <p:extLst>
      <p:ext uri="{BB962C8B-B14F-4D97-AF65-F5344CB8AC3E}">
        <p14:creationId xmlns:p14="http://schemas.microsoft.com/office/powerpoint/2010/main" val="12581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4D67-5B14-5B45-ABA7-7B35DBEF7881}"/>
              </a:ext>
            </a:extLst>
          </p:cNvPr>
          <p:cNvSpPr>
            <a:spLocks noGrp="1"/>
          </p:cNvSpPr>
          <p:nvPr>
            <p:ph type="title"/>
          </p:nvPr>
        </p:nvSpPr>
        <p:spPr>
          <a:xfrm>
            <a:off x="6709890" y="3086100"/>
            <a:ext cx="4645250" cy="2514600"/>
          </a:xfrm>
        </p:spPr>
        <p:txBody>
          <a:bodyPr vert="horz" lIns="91440" tIns="45720" rIns="91440" bIns="45720" rtlCol="0" anchor="b">
            <a:normAutofit fontScale="90000"/>
          </a:bodyPr>
          <a:lstStyle/>
          <a:p>
            <a:r>
              <a:rPr lang="en-US" sz="6000" dirty="0"/>
              <a:t>Post-doc involved in the  original study design and field work</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91CB2080-31C0-AD41-B717-9A7D63093A69}"/>
              </a:ext>
            </a:extLst>
          </p:cNvPr>
          <p:cNvPicPr>
            <a:picLocks noGrp="1" noChangeAspect="1"/>
          </p:cNvPicPr>
          <p:nvPr>
            <p:ph idx="1"/>
          </p:nvPr>
        </p:nvPicPr>
        <p:blipFill rotWithShape="1">
          <a:blip r:embed="rId2"/>
          <a:srcRect r="2" b="14905"/>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3127565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United Autoworkers-General Motors Cohort (UAW-GM)</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sz="3200" dirty="0"/>
              <a:t>Large cohort of 48,000 Michigan autoworkers with individual-level data</a:t>
            </a:r>
          </a:p>
          <a:p>
            <a:pPr lvl="1">
              <a:lnSpc>
                <a:spcPct val="100000"/>
              </a:lnSpc>
            </a:pPr>
            <a:r>
              <a:rPr lang="en-US" sz="2800" dirty="0"/>
              <a:t>All workers ever employed at the 3 plants who worked </a:t>
            </a:r>
            <a:r>
              <a:rPr lang="en-US" sz="2800" dirty="0">
                <a:latin typeface="American Typewriter" panose="02090604020004020304" pitchFamily="18" charset="77"/>
              </a:rPr>
              <a:t>≥ </a:t>
            </a:r>
            <a:r>
              <a:rPr lang="en-US" sz="2800" dirty="0"/>
              <a:t>3 </a:t>
            </a:r>
            <a:r>
              <a:rPr lang="en-US" sz="2800"/>
              <a:t>yrs</a:t>
            </a:r>
            <a:endParaRPr lang="en-US" sz="2800" dirty="0"/>
          </a:p>
          <a:p>
            <a:pPr lvl="1">
              <a:lnSpc>
                <a:spcPct val="100000"/>
              </a:lnSpc>
            </a:pPr>
            <a:r>
              <a:rPr lang="en-US" sz="2800" dirty="0"/>
              <a:t>1938&lt; Hired &lt; 1983</a:t>
            </a:r>
          </a:p>
          <a:p>
            <a:pPr>
              <a:lnSpc>
                <a:spcPct val="100000"/>
              </a:lnSpc>
            </a:pPr>
            <a:r>
              <a:rPr lang="en-US" sz="3200" dirty="0"/>
              <a:t>Original mortality follow-up 1941 to 1985 </a:t>
            </a:r>
          </a:p>
          <a:p>
            <a:pPr>
              <a:lnSpc>
                <a:spcPct val="100000"/>
              </a:lnSpc>
            </a:pPr>
            <a:r>
              <a:rPr lang="en-US" sz="3200" dirty="0"/>
              <a:t>Mortality follow-up extended every 10 years (NIOSH funding)</a:t>
            </a:r>
          </a:p>
          <a:p>
            <a:pPr>
              <a:lnSpc>
                <a:spcPct val="100000"/>
              </a:lnSpc>
            </a:pPr>
            <a:r>
              <a:rPr lang="en-US" sz="3200" dirty="0"/>
              <a:t>Mostly white men but ~20% women and 15% African American</a:t>
            </a:r>
          </a:p>
          <a:p>
            <a:pPr>
              <a:lnSpc>
                <a:spcPct val="100000"/>
              </a:lnSpc>
            </a:pPr>
            <a:endParaRPr lang="en-US" sz="3200" dirty="0"/>
          </a:p>
          <a:p>
            <a:pPr>
              <a:lnSpc>
                <a:spcPct val="100000"/>
              </a:lnSpc>
            </a:pPr>
            <a:endParaRPr lang="en-US" sz="3200" dirty="0"/>
          </a:p>
          <a:p>
            <a:pPr>
              <a:lnSpc>
                <a:spcPct val="100000"/>
              </a:lnSpc>
            </a:pPr>
            <a:endParaRPr lang="en-US" sz="3200" dirty="0"/>
          </a:p>
        </p:txBody>
      </p:sp>
    </p:spTree>
    <p:extLst>
      <p:ext uri="{BB962C8B-B14F-4D97-AF65-F5344CB8AC3E}">
        <p14:creationId xmlns:p14="http://schemas.microsoft.com/office/powerpoint/2010/main" val="10706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2572-96AB-CE4B-870B-5CC12A13B382}"/>
              </a:ext>
            </a:extLst>
          </p:cNvPr>
          <p:cNvSpPr>
            <a:spLocks noGrp="1"/>
          </p:cNvSpPr>
          <p:nvPr>
            <p:ph type="title"/>
          </p:nvPr>
        </p:nvSpPr>
        <p:spPr/>
        <p:txBody>
          <a:bodyPr/>
          <a:lstStyle/>
          <a:p>
            <a:r>
              <a:rPr lang="en-US" dirty="0"/>
              <a:t>Health Effects of long term exposure to metalworking fluids (MWF)</a:t>
            </a:r>
          </a:p>
        </p:txBody>
      </p:sp>
      <p:sp>
        <p:nvSpPr>
          <p:cNvPr id="3" name="Content Placeholder 2">
            <a:extLst>
              <a:ext uri="{FF2B5EF4-FFF2-40B4-BE49-F238E27FC236}">
                <a16:creationId xmlns:a16="http://schemas.microsoft.com/office/drawing/2014/main" id="{7CAA9E2F-7F88-574D-8241-C2F7FE62CAEE}"/>
              </a:ext>
            </a:extLst>
          </p:cNvPr>
          <p:cNvSpPr>
            <a:spLocks noGrp="1"/>
          </p:cNvSpPr>
          <p:nvPr>
            <p:ph idx="1"/>
          </p:nvPr>
        </p:nvSpPr>
        <p:spPr/>
        <p:txBody>
          <a:bodyPr>
            <a:normAutofit/>
          </a:bodyPr>
          <a:lstStyle/>
          <a:p>
            <a:r>
              <a:rPr lang="en-US" dirty="0"/>
              <a:t>Composed of petroleum based mineral oils, chemical additives</a:t>
            </a:r>
          </a:p>
          <a:p>
            <a:r>
              <a:rPr lang="en-US" dirty="0"/>
              <a:t>Sprayed to lubricate and cool metals parts during machining operations</a:t>
            </a:r>
          </a:p>
          <a:p>
            <a:r>
              <a:rPr lang="en-US" dirty="0"/>
              <a:t> Quantitative retrospective exposure assessment </a:t>
            </a:r>
          </a:p>
          <a:p>
            <a:r>
              <a:rPr lang="en-US" dirty="0"/>
              <a:t>10-year mortality follow-ups from 1985  to 2015 all funded by NIOSH </a:t>
            </a:r>
          </a:p>
          <a:p>
            <a:r>
              <a:rPr lang="en-US" dirty="0"/>
              <a:t>Dozens of papers have been published linking cancers to long term exposure to MWF applying g-methods to address HWSE</a:t>
            </a:r>
          </a:p>
          <a:p>
            <a:pPr lvl="1"/>
            <a:r>
              <a:rPr lang="en-US" sz="2800" dirty="0"/>
              <a:t>Prostate cancer, female breast cancer, bladder and stomach cancer, and melanoma skin cancer</a:t>
            </a:r>
          </a:p>
        </p:txBody>
      </p:sp>
    </p:spTree>
    <p:extLst>
      <p:ext uri="{BB962C8B-B14F-4D97-AF65-F5344CB8AC3E}">
        <p14:creationId xmlns:p14="http://schemas.microsoft.com/office/powerpoint/2010/main" val="415516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Suicide, overdose, and worker exit in the UAW-GM Cohort study</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sz="3200" dirty="0"/>
              <a:t>Focus on the period after late 1970s to capture accelerated decline of the domestic industry</a:t>
            </a:r>
          </a:p>
          <a:p>
            <a:pPr>
              <a:lnSpc>
                <a:spcPct val="100000"/>
              </a:lnSpc>
            </a:pPr>
            <a:endParaRPr lang="en-US" sz="3200" dirty="0"/>
          </a:p>
          <a:p>
            <a:pPr>
              <a:lnSpc>
                <a:spcPct val="100000"/>
              </a:lnSpc>
            </a:pPr>
            <a:r>
              <a:rPr lang="en-US" sz="3200" dirty="0"/>
              <a:t>UAW-GM Cohort restricted to subjects still employed in 1970</a:t>
            </a:r>
          </a:p>
          <a:p>
            <a:pPr>
              <a:lnSpc>
                <a:spcPct val="100000"/>
              </a:lnSpc>
            </a:pPr>
            <a:endParaRPr lang="en-US" sz="3200" dirty="0"/>
          </a:p>
          <a:p>
            <a:pPr>
              <a:lnSpc>
                <a:spcPct val="100000"/>
              </a:lnSpc>
            </a:pPr>
            <a:r>
              <a:rPr lang="en-US" sz="3200" dirty="0"/>
              <a:t>By the end of follow-up in 2015, all 3 study plants had closed</a:t>
            </a:r>
          </a:p>
          <a:p>
            <a:pPr>
              <a:lnSpc>
                <a:spcPct val="100000"/>
              </a:lnSpc>
            </a:pPr>
            <a:endParaRPr lang="en-US" sz="3200" dirty="0"/>
          </a:p>
        </p:txBody>
      </p:sp>
    </p:spTree>
    <p:extLst>
      <p:ext uri="{BB962C8B-B14F-4D97-AF65-F5344CB8AC3E}">
        <p14:creationId xmlns:p14="http://schemas.microsoft.com/office/powerpoint/2010/main" val="206629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838200" y="1690688"/>
            <a:ext cx="10515600" cy="4572000"/>
          </a:xfrm>
        </p:spPr>
        <p:txBody>
          <a:bodyPr/>
          <a:lstStyle/>
          <a:p>
            <a:pPr>
              <a:lnSpc>
                <a:spcPct val="100000"/>
              </a:lnSpc>
            </a:pPr>
            <a:r>
              <a:rPr lang="en-US" b="1" dirty="0"/>
              <a:t>Exposure:</a:t>
            </a:r>
            <a:r>
              <a:rPr lang="en-US" dirty="0"/>
              <a:t> Worker exit measured in two ways</a:t>
            </a:r>
          </a:p>
          <a:p>
            <a:pPr lvl="1">
              <a:lnSpc>
                <a:spcPct val="100000"/>
              </a:lnSpc>
            </a:pPr>
            <a:r>
              <a:rPr lang="en-US" sz="2800" dirty="0"/>
              <a:t>Time-varying employment status (active versus inactive)</a:t>
            </a:r>
          </a:p>
          <a:p>
            <a:pPr lvl="1">
              <a:lnSpc>
                <a:spcPct val="100000"/>
              </a:lnSpc>
            </a:pPr>
            <a:r>
              <a:rPr lang="en-US" sz="2800" dirty="0"/>
              <a:t>Age at worker exit, to distinguish retirement (left work at age 55 or older) from earlier worker exit</a:t>
            </a:r>
          </a:p>
          <a:p>
            <a:pPr>
              <a:lnSpc>
                <a:spcPct val="100000"/>
              </a:lnSpc>
            </a:pPr>
            <a:r>
              <a:rPr lang="en-US" b="1" dirty="0"/>
              <a:t>Outcome:</a:t>
            </a:r>
            <a:r>
              <a:rPr lang="en-US" dirty="0"/>
              <a:t> vital status and cause of death obtained through the National Death Index, company records, death certificates, and state mortality files</a:t>
            </a:r>
          </a:p>
          <a:p>
            <a:pPr lvl="1">
              <a:lnSpc>
                <a:spcPct val="100000"/>
              </a:lnSpc>
            </a:pPr>
            <a:r>
              <a:rPr lang="en-US" sz="2800" dirty="0"/>
              <a:t>Suicide alone</a:t>
            </a:r>
          </a:p>
          <a:p>
            <a:pPr lvl="1">
              <a:lnSpc>
                <a:spcPct val="100000"/>
              </a:lnSpc>
            </a:pPr>
            <a:r>
              <a:rPr lang="en-US" sz="2800" dirty="0"/>
              <a:t>Suicide and Fatal overdose combined</a:t>
            </a:r>
          </a:p>
          <a:p>
            <a:endParaRPr lang="en-US" dirty="0"/>
          </a:p>
        </p:txBody>
      </p:sp>
    </p:spTree>
    <p:extLst>
      <p:ext uri="{BB962C8B-B14F-4D97-AF65-F5344CB8AC3E}">
        <p14:creationId xmlns:p14="http://schemas.microsoft.com/office/powerpoint/2010/main" val="310626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993"/>
            <a:ext cx="10515600" cy="1325563"/>
          </a:xfrm>
        </p:spPr>
        <p:txBody>
          <a:bodyPr>
            <a:normAutofit/>
          </a:bodyPr>
          <a:lstStyle/>
          <a:p>
            <a:r>
              <a:rPr lang="en-US" dirty="0"/>
              <a:t>DAG illustrating our assumptions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8330"/>
            <a:ext cx="10058400" cy="4641982"/>
          </a:xfrm>
          <a:prstGeom prst="rect">
            <a:avLst/>
          </a:prstGeom>
          <a:solidFill>
            <a:schemeClr val="accent2"/>
          </a:solidFill>
        </p:spPr>
      </p:pic>
    </p:spTree>
    <p:extLst>
      <p:ext uri="{BB962C8B-B14F-4D97-AF65-F5344CB8AC3E}">
        <p14:creationId xmlns:p14="http://schemas.microsoft.com/office/powerpoint/2010/main" val="124128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method</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sz="3200" dirty="0"/>
              <a:t>Adjusted hazard ratios estimated in Cox proportional hazards models</a:t>
            </a:r>
          </a:p>
          <a:p>
            <a:pPr>
              <a:lnSpc>
                <a:spcPct val="100000"/>
              </a:lnSpc>
            </a:pPr>
            <a:r>
              <a:rPr lang="en-US" sz="3200" dirty="0"/>
              <a:t>Controlled for age, race, plant, year of hire, and calendar year of follow-up</a:t>
            </a:r>
          </a:p>
          <a:p>
            <a:pPr>
              <a:lnSpc>
                <a:spcPct val="100000"/>
              </a:lnSpc>
            </a:pPr>
            <a:endParaRPr lang="en-US" sz="3200" dirty="0"/>
          </a:p>
          <a:p>
            <a:pPr>
              <a:lnSpc>
                <a:spcPct val="100000"/>
              </a:lnSpc>
            </a:pPr>
            <a:r>
              <a:rPr lang="en-US" sz="3200" dirty="0"/>
              <a:t>Depression, a time varying confounder of job loss and suicide, was not measured</a:t>
            </a:r>
          </a:p>
        </p:txBody>
      </p:sp>
    </p:spTree>
    <p:extLst>
      <p:ext uri="{BB962C8B-B14F-4D97-AF65-F5344CB8AC3E}">
        <p14:creationId xmlns:p14="http://schemas.microsoft.com/office/powerpoint/2010/main" val="338439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Exposure =  binary employment status</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dirty="0"/>
              <a:t>Follow-up starts 3 years after hire or January 1, 1970 (minimum) </a:t>
            </a:r>
          </a:p>
          <a:p>
            <a:pPr>
              <a:lnSpc>
                <a:spcPct val="100000"/>
              </a:lnSpc>
            </a:pPr>
            <a:r>
              <a:rPr lang="en-US" dirty="0"/>
              <a:t>Follow-up ends at death, loss to follow-up, or administrative end of follow-up on December 31, 2015</a:t>
            </a:r>
          </a:p>
          <a:p>
            <a:pPr>
              <a:lnSpc>
                <a:spcPct val="100000"/>
              </a:lnSpc>
            </a:pPr>
            <a:r>
              <a:rPr lang="en-US" i="1" dirty="0"/>
              <a:t>Censor</a:t>
            </a:r>
            <a:r>
              <a:rPr lang="en-US" dirty="0"/>
              <a:t> subjects still employed on December 31, 1994 </a:t>
            </a:r>
          </a:p>
          <a:p>
            <a:pPr>
              <a:lnSpc>
                <a:spcPct val="100000"/>
              </a:lnSpc>
            </a:pPr>
            <a:r>
              <a:rPr lang="en-US" dirty="0"/>
              <a:t>Cox model with age as time metric</a:t>
            </a:r>
          </a:p>
          <a:p>
            <a:pPr>
              <a:lnSpc>
                <a:spcPct val="100000"/>
              </a:lnSpc>
            </a:pPr>
            <a:r>
              <a:rPr lang="en-US" dirty="0"/>
              <a:t>Included covariates: race, plant, year of hire, and a time-dependent penalized spline function of calendar year of follow-up</a:t>
            </a:r>
          </a:p>
        </p:txBody>
      </p:sp>
    </p:spTree>
    <p:extLst>
      <p:ext uri="{BB962C8B-B14F-4D97-AF65-F5344CB8AC3E}">
        <p14:creationId xmlns:p14="http://schemas.microsoft.com/office/powerpoint/2010/main" val="371953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with Categorical age at worker exit</a:t>
            </a:r>
          </a:p>
        </p:txBody>
      </p:sp>
      <p:sp>
        <p:nvSpPr>
          <p:cNvPr id="3" name="Content Placeholder 2"/>
          <p:cNvSpPr>
            <a:spLocks noGrp="1"/>
          </p:cNvSpPr>
          <p:nvPr>
            <p:ph idx="1"/>
          </p:nvPr>
        </p:nvSpPr>
        <p:spPr>
          <a:xfrm>
            <a:off x="838200" y="1690688"/>
            <a:ext cx="10515600" cy="4572000"/>
          </a:xfrm>
        </p:spPr>
        <p:txBody>
          <a:bodyPr/>
          <a:lstStyle/>
          <a:p>
            <a:pPr>
              <a:lnSpc>
                <a:spcPct val="100000"/>
              </a:lnSpc>
            </a:pPr>
            <a:r>
              <a:rPr lang="en-US" dirty="0"/>
              <a:t>Follow-up starts the day after worker exit</a:t>
            </a:r>
          </a:p>
          <a:p>
            <a:pPr>
              <a:lnSpc>
                <a:spcPct val="100000"/>
              </a:lnSpc>
            </a:pPr>
            <a:r>
              <a:rPr lang="en-US" dirty="0"/>
              <a:t>Follow-up ends at death, loss to follow-up, or administrative end of follow-up on December 31, 2015</a:t>
            </a:r>
          </a:p>
          <a:p>
            <a:pPr>
              <a:lnSpc>
                <a:spcPct val="100000"/>
              </a:lnSpc>
            </a:pPr>
            <a:r>
              <a:rPr lang="en-US" i="1" dirty="0"/>
              <a:t>Exclude</a:t>
            </a:r>
            <a:r>
              <a:rPr lang="en-US" dirty="0"/>
              <a:t> subjects still employed on Dec 31, 1994 </a:t>
            </a:r>
          </a:p>
          <a:p>
            <a:pPr>
              <a:lnSpc>
                <a:spcPct val="100000"/>
              </a:lnSpc>
            </a:pPr>
            <a:r>
              <a:rPr lang="en-US" dirty="0"/>
              <a:t>Time since worker exit as time metric</a:t>
            </a:r>
          </a:p>
          <a:p>
            <a:pPr>
              <a:lnSpc>
                <a:spcPct val="100000"/>
              </a:lnSpc>
            </a:pPr>
            <a:r>
              <a:rPr lang="en-US" dirty="0"/>
              <a:t>Included covariates: race, plant, and a time-dependent penalized spline function of calendar year of worker exit</a:t>
            </a:r>
          </a:p>
        </p:txBody>
      </p:sp>
    </p:spTree>
    <p:extLst>
      <p:ext uri="{BB962C8B-B14F-4D97-AF65-F5344CB8AC3E}">
        <p14:creationId xmlns:p14="http://schemas.microsoft.com/office/powerpoint/2010/main" val="73118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38200" y="1690688"/>
            <a:ext cx="10515600" cy="4572000"/>
          </a:xfrm>
        </p:spPr>
        <p:txBody>
          <a:bodyPr>
            <a:normAutofit fontScale="92500"/>
          </a:bodyPr>
          <a:lstStyle/>
          <a:p>
            <a:pPr>
              <a:lnSpc>
                <a:spcPct val="110000"/>
              </a:lnSpc>
            </a:pPr>
            <a:r>
              <a:rPr lang="en-US" sz="3200" dirty="0"/>
              <a:t>In the past 20 years, mortality due to drug overdose and suicide has increased in the US across all age, race/ethnicities</a:t>
            </a:r>
          </a:p>
          <a:p>
            <a:pPr>
              <a:lnSpc>
                <a:spcPct val="110000"/>
              </a:lnSpc>
            </a:pPr>
            <a:r>
              <a:rPr lang="en-US" sz="3200" dirty="0"/>
              <a:t>Increase in  “deaths of despair” related to increased drug supply and reduced economic opportunity, especially for noncollege adults (</a:t>
            </a:r>
            <a:r>
              <a:rPr lang="en-US" sz="3200" b="1" dirty="0">
                <a:latin typeface="American Typewriter" panose="02090604020004020304" pitchFamily="18" charset="77"/>
              </a:rPr>
              <a:t>≤ </a:t>
            </a:r>
            <a:r>
              <a:rPr lang="en-US" sz="3200" dirty="0" err="1"/>
              <a:t>HighSchool</a:t>
            </a:r>
            <a:r>
              <a:rPr lang="en-US" sz="3200" dirty="0"/>
              <a:t> diploma)</a:t>
            </a:r>
          </a:p>
          <a:p>
            <a:pPr>
              <a:lnSpc>
                <a:spcPct val="110000"/>
              </a:lnSpc>
            </a:pPr>
            <a:r>
              <a:rPr lang="en-US" sz="3200" dirty="0"/>
              <a:t>Job loss (Involuntary worker exit) found to have substantial effects on depressive symptoms, even after adjusting for baseline health</a:t>
            </a:r>
          </a:p>
          <a:p>
            <a:pPr>
              <a:lnSpc>
                <a:spcPct val="110000"/>
              </a:lnSpc>
            </a:pPr>
            <a:endParaRPr lang="en-US" dirty="0"/>
          </a:p>
        </p:txBody>
      </p:sp>
    </p:spTree>
    <p:extLst>
      <p:ext uri="{BB962C8B-B14F-4D97-AF65-F5344CB8AC3E}">
        <p14:creationId xmlns:p14="http://schemas.microsoft.com/office/powerpoint/2010/main" val="370873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Age at death</a:t>
            </a:r>
          </a:p>
        </p:txBody>
      </p:sp>
      <p:sp>
        <p:nvSpPr>
          <p:cNvPr id="4" name="Rectangle 3"/>
          <p:cNvSpPr/>
          <p:nvPr/>
        </p:nvSpPr>
        <p:spPr>
          <a:xfrm>
            <a:off x="1524000" y="1102860"/>
            <a:ext cx="9144000" cy="646331"/>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2.</a:t>
            </a:r>
            <a:r>
              <a:rPr lang="en-US" dirty="0">
                <a:ea typeface="KaiTi" panose="02010609060101010101" pitchFamily="49" charset="-122"/>
                <a:cs typeface="Times New Roman" panose="02020603050405020304" pitchFamily="18" charset="0"/>
              </a:rPr>
              <a:t> </a:t>
            </a:r>
            <a:r>
              <a:rPr lang="en-US" dirty="0"/>
              <a:t>Histograms of age at death among suicide and fatal overdose cases in the UAW-GM Cohort restricted to men employed in or after 1970.</a:t>
            </a:r>
            <a:endParaRPr lang="en-US" dirty="0">
              <a:ea typeface="KaiTi" panose="02010609060101010101" pitchFamily="49" charset="-122"/>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765251"/>
            <a:ext cx="10058400" cy="4271906"/>
          </a:xfrm>
          <a:prstGeom prst="rect">
            <a:avLst/>
          </a:prstGeom>
        </p:spPr>
      </p:pic>
    </p:spTree>
    <p:extLst>
      <p:ext uri="{BB962C8B-B14F-4D97-AF65-F5344CB8AC3E}">
        <p14:creationId xmlns:p14="http://schemas.microsoft.com/office/powerpoint/2010/main" val="1356475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888"/>
            <a:ext cx="10515600" cy="1325563"/>
          </a:xfrm>
        </p:spPr>
        <p:txBody>
          <a:bodyPr>
            <a:normAutofit/>
          </a:bodyPr>
          <a:lstStyle/>
          <a:p>
            <a:r>
              <a:rPr lang="en-US" sz="4000" dirty="0"/>
              <a:t>Results: Crude rate of suicide</a:t>
            </a:r>
          </a:p>
        </p:txBody>
      </p:sp>
      <p:sp>
        <p:nvSpPr>
          <p:cNvPr id="5" name="Rectangle 2"/>
          <p:cNvSpPr>
            <a:spLocks noChangeArrowheads="1"/>
          </p:cNvSpPr>
          <p:nvPr/>
        </p:nvSpPr>
        <p:spPr bwMode="auto">
          <a:xfrm>
            <a:off x="1524000" y="1270182"/>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Figure 1.</a:t>
            </a:r>
            <a:r>
              <a:rPr kumimoji="0" lang="en-US" altLang="en-US" b="0"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 Crude rate (per 10,000 person-years) of suicide by calendar year in the </a:t>
            </a:r>
            <a:r>
              <a:rPr kumimoji="0" lang="en-US" altLang="en-US" b="1"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UAW-GM Cohort</a:t>
            </a:r>
            <a:r>
              <a:rPr kumimoji="0" lang="en-US" altLang="en-US" b="0"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 restricted to men employed in or after 1970.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6" name="Rectangle 3"/>
          <p:cNvSpPr>
            <a:spLocks noChangeArrowheads="1"/>
          </p:cNvSpPr>
          <p:nvPr/>
        </p:nvSpPr>
        <p:spPr bwMode="auto">
          <a:xfrm>
            <a:off x="0" y="298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928533"/>
            <a:ext cx="10058400" cy="4271906"/>
          </a:xfrm>
          <a:prstGeom prst="rect">
            <a:avLst/>
          </a:prstGeom>
        </p:spPr>
      </p:pic>
    </p:spTree>
    <p:extLst>
      <p:ext uri="{BB962C8B-B14F-4D97-AF65-F5344CB8AC3E}">
        <p14:creationId xmlns:p14="http://schemas.microsoft.com/office/powerpoint/2010/main" val="1707836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888"/>
            <a:ext cx="10515600" cy="1325563"/>
          </a:xfrm>
        </p:spPr>
        <p:txBody>
          <a:bodyPr>
            <a:normAutofit/>
          </a:bodyPr>
          <a:lstStyle/>
          <a:p>
            <a:r>
              <a:rPr lang="en-US" sz="4000" dirty="0"/>
              <a:t>Results: Crude rate of suicide &amp; fatal overdose</a:t>
            </a:r>
          </a:p>
        </p:txBody>
      </p:sp>
      <p:sp>
        <p:nvSpPr>
          <p:cNvPr id="2" name="Rectangle 1"/>
          <p:cNvSpPr/>
          <p:nvPr/>
        </p:nvSpPr>
        <p:spPr>
          <a:xfrm>
            <a:off x="1524000" y="1236507"/>
            <a:ext cx="9144000" cy="646331"/>
          </a:xfrm>
          <a:prstGeom prst="rect">
            <a:avLst/>
          </a:prstGeom>
        </p:spPr>
        <p:txBody>
          <a:bodyPr>
            <a:spAutoFit/>
          </a:bodyPr>
          <a:lstStyle/>
          <a:p>
            <a:r>
              <a:rPr lang="en-US" b="1" dirty="0">
                <a:ea typeface="KaiTi" panose="02010609060101010101" pitchFamily="49" charset="-122"/>
                <a:cs typeface="Times New Roman" panose="02020603050405020304" pitchFamily="18" charset="0"/>
              </a:rPr>
              <a:t>Figure 2.</a:t>
            </a:r>
            <a:r>
              <a:rPr lang="en-US" dirty="0">
                <a:ea typeface="KaiTi" panose="02010609060101010101" pitchFamily="49" charset="-122"/>
                <a:cs typeface="Times New Roman" panose="02020603050405020304" pitchFamily="18" charset="0"/>
              </a:rPr>
              <a:t> Crude rate (per 10,000 person-years) of the combined outcome of suicide and fatal overdose by calendar year in the </a:t>
            </a:r>
            <a:r>
              <a:rPr lang="en-US" b="1" dirty="0">
                <a:ea typeface="KaiTi" panose="02010609060101010101" pitchFamily="49" charset="-122"/>
                <a:cs typeface="Times New Roman" panose="02020603050405020304" pitchFamily="18" charset="0"/>
              </a:rPr>
              <a:t>UAW-GM Cohort</a:t>
            </a:r>
            <a:r>
              <a:rPr lang="en-US" dirty="0">
                <a:ea typeface="KaiTi" panose="02010609060101010101" pitchFamily="49" charset="-122"/>
                <a:cs typeface="Times New Roman" panose="02020603050405020304" pitchFamily="18" charset="0"/>
              </a:rPr>
              <a:t> restricted to men employed in or after 1970.</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917652"/>
            <a:ext cx="10058400" cy="4271906"/>
          </a:xfrm>
          <a:prstGeom prst="rect">
            <a:avLst/>
          </a:prstGeom>
        </p:spPr>
      </p:pic>
    </p:spTree>
    <p:extLst>
      <p:ext uri="{BB962C8B-B14F-4D97-AF65-F5344CB8AC3E}">
        <p14:creationId xmlns:p14="http://schemas.microsoft.com/office/powerpoint/2010/main" val="3154246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88"/>
            <a:ext cx="10515600" cy="1325563"/>
          </a:xfrm>
        </p:spPr>
        <p:txBody>
          <a:bodyPr>
            <a:normAutofit/>
          </a:bodyPr>
          <a:lstStyle/>
          <a:p>
            <a:r>
              <a:rPr lang="en-US" sz="4000" dirty="0"/>
              <a:t>Results: By binary employment status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965130210"/>
                  </p:ext>
                </p:extLst>
              </p:nvPr>
            </p:nvGraphicFramePr>
            <p:xfrm>
              <a:off x="1193400" y="2580187"/>
              <a:ext cx="9805200" cy="2941368"/>
            </p:xfrm>
            <a:graphic>
              <a:graphicData uri="http://schemas.openxmlformats.org/drawingml/2006/table">
                <a:tbl>
                  <a:tblPr firstRow="1" firstCol="1" lastRow="1" lastCol="1">
                    <a:tableStyleId>{2D5ABB26-0587-4C30-8999-92F81FD0307C}</a:tableStyleId>
                  </a:tblPr>
                  <a:tblGrid>
                    <a:gridCol w="2443734">
                      <a:extLst>
                        <a:ext uri="{9D8B030D-6E8A-4147-A177-3AD203B41FA5}">
                          <a16:colId xmlns:a16="http://schemas.microsoft.com/office/drawing/2014/main" val="3605637367"/>
                        </a:ext>
                      </a:extLst>
                    </a:gridCol>
                    <a:gridCol w="171450">
                      <a:extLst>
                        <a:ext uri="{9D8B030D-6E8A-4147-A177-3AD203B41FA5}">
                          <a16:colId xmlns:a16="http://schemas.microsoft.com/office/drawing/2014/main" val="3518986663"/>
                        </a:ext>
                      </a:extLst>
                    </a:gridCol>
                    <a:gridCol w="815522">
                      <a:extLst>
                        <a:ext uri="{9D8B030D-6E8A-4147-A177-3AD203B41FA5}">
                          <a16:colId xmlns:a16="http://schemas.microsoft.com/office/drawing/2014/main" val="3847105592"/>
                        </a:ext>
                      </a:extLst>
                    </a:gridCol>
                    <a:gridCol w="815522">
                      <a:extLst>
                        <a:ext uri="{9D8B030D-6E8A-4147-A177-3AD203B41FA5}">
                          <a16:colId xmlns:a16="http://schemas.microsoft.com/office/drawing/2014/main" val="3084076395"/>
                        </a:ext>
                      </a:extLst>
                    </a:gridCol>
                    <a:gridCol w="1828800">
                      <a:extLst>
                        <a:ext uri="{9D8B030D-6E8A-4147-A177-3AD203B41FA5}">
                          <a16:colId xmlns:a16="http://schemas.microsoft.com/office/drawing/2014/main" val="1874411487"/>
                        </a:ext>
                      </a:extLst>
                    </a:gridCol>
                    <a:gridCol w="171450">
                      <a:extLst>
                        <a:ext uri="{9D8B030D-6E8A-4147-A177-3AD203B41FA5}">
                          <a16:colId xmlns:a16="http://schemas.microsoft.com/office/drawing/2014/main" val="1507662997"/>
                        </a:ext>
                      </a:extLst>
                    </a:gridCol>
                    <a:gridCol w="914400">
                      <a:extLst>
                        <a:ext uri="{9D8B030D-6E8A-4147-A177-3AD203B41FA5}">
                          <a16:colId xmlns:a16="http://schemas.microsoft.com/office/drawing/2014/main" val="2780202809"/>
                        </a:ext>
                      </a:extLst>
                    </a:gridCol>
                    <a:gridCol w="815522">
                      <a:extLst>
                        <a:ext uri="{9D8B030D-6E8A-4147-A177-3AD203B41FA5}">
                          <a16:colId xmlns:a16="http://schemas.microsoft.com/office/drawing/2014/main" val="3105826474"/>
                        </a:ext>
                      </a:extLst>
                    </a:gridCol>
                    <a:gridCol w="1828800">
                      <a:extLst>
                        <a:ext uri="{9D8B030D-6E8A-4147-A177-3AD203B41FA5}">
                          <a16:colId xmlns:a16="http://schemas.microsoft.com/office/drawing/2014/main" val="3553384444"/>
                        </a:ext>
                      </a:extLst>
                    </a:gridCol>
                  </a:tblGrid>
                  <a:tr h="457200">
                    <a:tc>
                      <a:txBody>
                        <a:bodyPr/>
                        <a:lstStyle/>
                        <a:p>
                          <a:pPr marL="0" marR="0">
                            <a:spcBef>
                              <a:spcPts val="0"/>
                            </a:spcBef>
                            <a:spcAft>
                              <a:spcPts val="0"/>
                            </a:spcAft>
                          </a:pPr>
                          <a:r>
                            <a:rPr lang="en-US" sz="2400" dirty="0">
                              <a:effectLst/>
                              <a:latin typeface="+mn-lt"/>
                            </a:rPr>
                            <a:t> </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pPr marL="0" marR="0">
                            <a:spcBef>
                              <a:spcPts val="0"/>
                            </a:spcBef>
                            <a:spcAft>
                              <a:spcPts val="0"/>
                            </a:spcAft>
                          </a:pPr>
                          <a:r>
                            <a:rPr lang="en-US" sz="2400" dirty="0">
                              <a:effectLst/>
                              <a:latin typeface="+mn-lt"/>
                            </a:rPr>
                            <a:t>Recorded worker exit date</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pPr marL="0" marR="0">
                            <a:spcBef>
                              <a:spcPts val="0"/>
                            </a:spcBef>
                            <a:spcAft>
                              <a:spcPts val="0"/>
                            </a:spcAft>
                          </a:pPr>
                          <a:r>
                            <a:rPr lang="en-US" sz="2400" dirty="0">
                              <a:effectLst/>
                              <a:latin typeface="+mn-lt"/>
                            </a:rPr>
                            <a:t>Fuzzy worker exit date</a:t>
                          </a:r>
                          <a14:m>
                            <m:oMath xmlns:m="http://schemas.openxmlformats.org/officeDocument/2006/math">
                              <m:sSup>
                                <m:sSupPr>
                                  <m:ctrlPr>
                                    <a:rPr lang="en-US" sz="2400" i="1">
                                      <a:effectLst/>
                                      <a:latin typeface="Cambria Math" panose="02040503050406030204" pitchFamily="18" charset="0"/>
                                    </a:rPr>
                                  </m:ctrlPr>
                                </m:sSupPr>
                                <m:e>
                                  <m:r>
                                    <a:rPr lang="en-US" sz="2400">
                                      <a:effectLst/>
                                      <a:latin typeface="Cambria Math" panose="02040503050406030204" pitchFamily="18" charset="0"/>
                                    </a:rPr>
                                    <m:t>​ </m:t>
                                  </m:r>
                                </m:e>
                                <m:sup>
                                  <m:r>
                                    <a:rPr lang="en-US" sz="2400">
                                      <a:effectLst/>
                                      <a:latin typeface="Cambria Math" panose="02040503050406030204" pitchFamily="18" charset="0"/>
                                    </a:rPr>
                                    <m:t>𝑎</m:t>
                                  </m:r>
                                </m:sup>
                              </m:sSup>
                            </m:oMath>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6680270"/>
                      </a:ext>
                    </a:extLst>
                  </a:tr>
                  <a:tr h="457200">
                    <a:tc>
                      <a:txBody>
                        <a:bodyPr/>
                        <a:lstStyle/>
                        <a:p>
                          <a:pPr marL="0" marR="0">
                            <a:spcBef>
                              <a:spcPts val="0"/>
                            </a:spcBef>
                            <a:spcAft>
                              <a:spcPts val="0"/>
                            </a:spcAft>
                          </a:pPr>
                          <a:r>
                            <a:rPr lang="en-US" sz="2400" dirty="0">
                              <a:effectLst/>
                              <a:latin typeface="+mn-lt"/>
                            </a:rPr>
                            <a:t>Job exit status</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rPr>
                                  <m:t>𝑛</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rPr>
                                  <m:t>𝑛</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2059047"/>
                      </a:ext>
                    </a:extLst>
                  </a:tr>
                  <a:tr h="457200">
                    <a:tc>
                      <a:txBody>
                        <a:bodyPr/>
                        <a:lstStyle/>
                        <a:p>
                          <a:pPr marL="0" marR="0">
                            <a:spcBef>
                              <a:spcPts val="0"/>
                            </a:spcBef>
                            <a:spcAft>
                              <a:spcPts val="0"/>
                            </a:spcAft>
                          </a:pPr>
                          <a:r>
                            <a:rPr lang="en-US" sz="2400" dirty="0">
                              <a:effectLst/>
                              <a:latin typeface="+mn-lt"/>
                            </a:rPr>
                            <a:t>    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baseline="0">
                                    <a:effectLst/>
                                    <a:latin typeface="+mn-lt"/>
                                  </a:rPr>
                                  <m:t>21</m:t>
                                </m:r>
                              </m:oMath>
                            </m:oMathPara>
                          </a14:m>
                          <a:endParaRPr lang="en-US" sz="2400" baseline="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1.0</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27</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1.0</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976987277"/>
                      </a:ext>
                    </a:extLst>
                  </a:tr>
                  <a:tr h="457200">
                    <a:tc>
                      <a:txBody>
                        <a:bodyPr/>
                        <a:lstStyle/>
                        <a:p>
                          <a:pPr marL="0" marR="0">
                            <a:spcBef>
                              <a:spcPts val="0"/>
                            </a:spcBef>
                            <a:spcAft>
                              <a:spcPts val="0"/>
                            </a:spcAft>
                          </a:pPr>
                          <a:r>
                            <a:rPr lang="en-US" sz="2400" dirty="0">
                              <a:effectLst/>
                              <a:latin typeface="+mn-lt"/>
                            </a:rPr>
                            <a:t>    Not 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158</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17.7</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400" i="1">
                                        <a:effectLst/>
                                        <a:latin typeface="Cambria Math" panose="02040503050406030204" pitchFamily="18" charset="0"/>
                                      </a:rPr>
                                    </m:ctrlPr>
                                  </m:dPr>
                                  <m:e>
                                    <m:r>
                                      <m:rPr>
                                        <m:nor/>
                                      </m:rPr>
                                      <a:rPr lang="en-US" sz="2400" i="0">
                                        <a:effectLst/>
                                        <a:latin typeface="+mn-lt"/>
                                      </a:rPr>
                                      <m:t>10.8, 29.1</m:t>
                                    </m:r>
                                  </m:e>
                                </m:d>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152</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12.5</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(7.9, 19.7)</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787167"/>
                      </a:ext>
                    </a:extLst>
                  </a:tr>
                  <a:tr h="1112568">
                    <a:tc gridSpan="9">
                      <a:txBody>
                        <a:bodyPr/>
                        <a:lstStyle/>
                        <a:p>
                          <a:pPr marL="0" marR="0">
                            <a:spcBef>
                              <a:spcPts val="0"/>
                            </a:spcBef>
                            <a:spcAft>
                              <a:spcPts val="0"/>
                            </a:spcAft>
                          </a:pPr>
                          <a:r>
                            <a:rPr lang="en-US" sz="1800" dirty="0">
                              <a:effectLst/>
                              <a:latin typeface="+mn-lt"/>
                            </a:rPr>
                            <a:t>Estimates were adjusted for plant, race, year of hire, and calendar year. Risk sets were indexed by age. Women were excluded from this analysis.</a:t>
                          </a:r>
                        </a:p>
                        <a:p>
                          <a:pPr marL="0" marR="0">
                            <a:spcBef>
                              <a:spcPts val="0"/>
                            </a:spcBef>
                            <a:spcAft>
                              <a:spcPts val="0"/>
                            </a:spcAft>
                          </a:pPr>
                          <a14:m>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 </m:t>
                                  </m:r>
                                </m:e>
                                <m:sup>
                                  <m:r>
                                    <a:rPr lang="en-US" sz="1800">
                                      <a:effectLst/>
                                      <a:latin typeface="Cambria Math" panose="02040503050406030204" pitchFamily="18" charset="0"/>
                                    </a:rPr>
                                    <m:t>𝑎</m:t>
                                  </m:r>
                                </m:sup>
                              </m:sSup>
                            </m:oMath>
                          </a14:m>
                          <a:r>
                            <a:rPr lang="en-US" sz="1800" dirty="0">
                              <a:effectLst/>
                              <a:latin typeface="+mn-lt"/>
                            </a:rPr>
                            <a:t> Cases that occurred within a week after the recorded worker exit date were assumed to have occurred while still employed.</a:t>
                          </a:r>
                          <a:endParaRPr lang="en-US" sz="18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9406460"/>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965130210"/>
                  </p:ext>
                </p:extLst>
              </p:nvPr>
            </p:nvGraphicFramePr>
            <p:xfrm>
              <a:off x="1193400" y="2580187"/>
              <a:ext cx="9805200" cy="2941368"/>
            </p:xfrm>
            <a:graphic>
              <a:graphicData uri="http://schemas.openxmlformats.org/drawingml/2006/table">
                <a:tbl>
                  <a:tblPr firstRow="1" firstCol="1" lastRow="1" lastCol="1">
                    <a:tableStyleId>{2D5ABB26-0587-4C30-8999-92F81FD0307C}</a:tableStyleId>
                  </a:tblPr>
                  <a:tblGrid>
                    <a:gridCol w="2443734">
                      <a:extLst>
                        <a:ext uri="{9D8B030D-6E8A-4147-A177-3AD203B41FA5}">
                          <a16:colId xmlns:a16="http://schemas.microsoft.com/office/drawing/2014/main" val="3605637367"/>
                        </a:ext>
                      </a:extLst>
                    </a:gridCol>
                    <a:gridCol w="171450">
                      <a:extLst>
                        <a:ext uri="{9D8B030D-6E8A-4147-A177-3AD203B41FA5}">
                          <a16:colId xmlns:a16="http://schemas.microsoft.com/office/drawing/2014/main" val="3518986663"/>
                        </a:ext>
                      </a:extLst>
                    </a:gridCol>
                    <a:gridCol w="815522">
                      <a:extLst>
                        <a:ext uri="{9D8B030D-6E8A-4147-A177-3AD203B41FA5}">
                          <a16:colId xmlns:a16="http://schemas.microsoft.com/office/drawing/2014/main" val="3847105592"/>
                        </a:ext>
                      </a:extLst>
                    </a:gridCol>
                    <a:gridCol w="815522">
                      <a:extLst>
                        <a:ext uri="{9D8B030D-6E8A-4147-A177-3AD203B41FA5}">
                          <a16:colId xmlns:a16="http://schemas.microsoft.com/office/drawing/2014/main" val="3084076395"/>
                        </a:ext>
                      </a:extLst>
                    </a:gridCol>
                    <a:gridCol w="1828800">
                      <a:extLst>
                        <a:ext uri="{9D8B030D-6E8A-4147-A177-3AD203B41FA5}">
                          <a16:colId xmlns:a16="http://schemas.microsoft.com/office/drawing/2014/main" val="1874411487"/>
                        </a:ext>
                      </a:extLst>
                    </a:gridCol>
                    <a:gridCol w="171450">
                      <a:extLst>
                        <a:ext uri="{9D8B030D-6E8A-4147-A177-3AD203B41FA5}">
                          <a16:colId xmlns:a16="http://schemas.microsoft.com/office/drawing/2014/main" val="1507662997"/>
                        </a:ext>
                      </a:extLst>
                    </a:gridCol>
                    <a:gridCol w="914400">
                      <a:extLst>
                        <a:ext uri="{9D8B030D-6E8A-4147-A177-3AD203B41FA5}">
                          <a16:colId xmlns:a16="http://schemas.microsoft.com/office/drawing/2014/main" val="2780202809"/>
                        </a:ext>
                      </a:extLst>
                    </a:gridCol>
                    <a:gridCol w="815522">
                      <a:extLst>
                        <a:ext uri="{9D8B030D-6E8A-4147-A177-3AD203B41FA5}">
                          <a16:colId xmlns:a16="http://schemas.microsoft.com/office/drawing/2014/main" val="3105826474"/>
                        </a:ext>
                      </a:extLst>
                    </a:gridCol>
                    <a:gridCol w="1828800">
                      <a:extLst>
                        <a:ext uri="{9D8B030D-6E8A-4147-A177-3AD203B41FA5}">
                          <a16:colId xmlns:a16="http://schemas.microsoft.com/office/drawing/2014/main" val="3553384444"/>
                        </a:ext>
                      </a:extLst>
                    </a:gridCol>
                  </a:tblGrid>
                  <a:tr h="457200">
                    <a:tc>
                      <a:txBody>
                        <a:bodyPr/>
                        <a:lstStyle/>
                        <a:p>
                          <a:pPr marL="0" marR="0">
                            <a:spcBef>
                              <a:spcPts val="0"/>
                            </a:spcBef>
                            <a:spcAft>
                              <a:spcPts val="0"/>
                            </a:spcAft>
                          </a:pPr>
                          <a:r>
                            <a:rPr lang="en-US" sz="2400" dirty="0">
                              <a:effectLst/>
                              <a:latin typeface="+mn-lt"/>
                            </a:rPr>
                            <a:t> </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pPr marL="0" marR="0">
                            <a:spcBef>
                              <a:spcPts val="0"/>
                            </a:spcBef>
                            <a:spcAft>
                              <a:spcPts val="0"/>
                            </a:spcAft>
                          </a:pPr>
                          <a:r>
                            <a:rPr lang="en-US" sz="2400" dirty="0">
                              <a:effectLst/>
                              <a:latin typeface="+mn-lt"/>
                            </a:rPr>
                            <a:t>Recorded worker exit date</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endParaRPr lang="en-US"/>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75685" t="-10667" r="-171" b="-573333"/>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6680270"/>
                      </a:ext>
                    </a:extLst>
                  </a:tr>
                  <a:tr h="457200">
                    <a:tc>
                      <a:txBody>
                        <a:bodyPr/>
                        <a:lstStyle/>
                        <a:p>
                          <a:pPr marL="0" marR="0">
                            <a:spcBef>
                              <a:spcPts val="0"/>
                            </a:spcBef>
                            <a:spcAft>
                              <a:spcPts val="0"/>
                            </a:spcAft>
                          </a:pPr>
                          <a:r>
                            <a:rPr lang="en-US" sz="2400" dirty="0">
                              <a:effectLst/>
                              <a:latin typeface="+mn-lt"/>
                            </a:rPr>
                            <a:t>Job exit status</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20149" t="-110667" r="-782090" b="-473333"/>
                          </a:stretch>
                        </a:blipFill>
                      </a:tcPr>
                    </a:tc>
                    <a:tc>
                      <a:txBody>
                        <a:bodyPr/>
                        <a:lstStyle/>
                        <a:p>
                          <a:pPr marL="0" marR="0" algn="ctr">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84000" t="-110667" r="-290000" b="-473333"/>
                          </a:stretch>
                        </a:blipFill>
                      </a:tcPr>
                    </a:tc>
                    <a:tc>
                      <a:txBody>
                        <a:bodyPr/>
                        <a:lstStyle/>
                        <a:p>
                          <a:pPr marL="0" marR="0" algn="ctr">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2059047"/>
                      </a:ext>
                    </a:extLst>
                  </a:tr>
                  <a:tr h="457200">
                    <a:tc>
                      <a:txBody>
                        <a:bodyPr/>
                        <a:lstStyle/>
                        <a:p>
                          <a:pPr marL="0" marR="0">
                            <a:spcBef>
                              <a:spcPts val="0"/>
                            </a:spcBef>
                            <a:spcAft>
                              <a:spcPts val="0"/>
                            </a:spcAft>
                          </a:pPr>
                          <a:r>
                            <a:rPr lang="en-US" sz="2400" dirty="0" smtClean="0">
                              <a:effectLst/>
                              <a:latin typeface="+mn-lt"/>
                            </a:rPr>
                            <a:t>    At </a:t>
                          </a:r>
                          <a:r>
                            <a:rPr lang="en-US" sz="2400" dirty="0">
                              <a:effectLst/>
                              <a:latin typeface="+mn-lt"/>
                            </a:rPr>
                            <a:t>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320149" t="-210667" r="-782090" b="-373333"/>
                          </a:stretch>
                        </a:blipFill>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420149" t="-210667" r="-682090" b="-373333"/>
                          </a:stretch>
                        </a:blipFill>
                      </a:tcPr>
                    </a:tc>
                    <a:tc>
                      <a:txBody>
                        <a:bodyPr/>
                        <a:lstStyle/>
                        <a:p>
                          <a:pPr marL="0" marR="0" algn="ctr">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684000" t="-210667" r="-290000" b="-373333"/>
                          </a:stretch>
                        </a:blipFill>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877612" t="-210667" r="-224627" b="-373333"/>
                          </a:stretch>
                        </a:blipFill>
                      </a:tcPr>
                    </a:tc>
                    <a:tc>
                      <a:txBody>
                        <a:bodyPr/>
                        <a:lstStyle/>
                        <a:p>
                          <a:pPr marL="0" marR="0" algn="ctr">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976987277"/>
                      </a:ext>
                    </a:extLst>
                  </a:tr>
                  <a:tr h="457200">
                    <a:tc>
                      <a:txBody>
                        <a:bodyPr/>
                        <a:lstStyle/>
                        <a:p>
                          <a:pPr marL="0" marR="0">
                            <a:spcBef>
                              <a:spcPts val="0"/>
                            </a:spcBef>
                            <a:spcAft>
                              <a:spcPts val="0"/>
                            </a:spcAft>
                          </a:pPr>
                          <a:r>
                            <a:rPr lang="en-US" sz="2400" dirty="0" smtClean="0">
                              <a:effectLst/>
                              <a:latin typeface="+mn-lt"/>
                            </a:rPr>
                            <a:t>    Not </a:t>
                          </a:r>
                          <a:r>
                            <a:rPr lang="en-US" sz="2400" dirty="0">
                              <a:effectLst/>
                              <a:latin typeface="+mn-lt"/>
                            </a:rPr>
                            <a:t>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20149" t="-310667" r="-782090" b="-273333"/>
                          </a:stretch>
                        </a:blipFill>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20149" t="-310667" r="-682090" b="-273333"/>
                          </a:stretch>
                        </a:blipFill>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31561" t="-310667" r="-203654" b="-273333"/>
                          </a:stretch>
                        </a:blipFill>
                      </a:tcPr>
                    </a:tc>
                    <a:tc>
                      <a:txBody>
                        <a:bodyPr/>
                        <a:lstStyle/>
                        <a:p>
                          <a:pPr marL="0" marR="0" algn="ctr">
                            <a:lnSpc>
                              <a:spcPct val="115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84000" t="-310667" r="-290000" b="-273333"/>
                          </a:stretch>
                        </a:blipFill>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877612" t="-310667" r="-224627" b="-273333"/>
                          </a:stretch>
                        </a:blipFill>
                      </a:tcPr>
                    </a:tc>
                    <a:tc>
                      <a:txBody>
                        <a:bodyPr/>
                        <a:lstStyle/>
                        <a:p>
                          <a:endParaRPr lang="en-US"/>
                        </a:p>
                      </a:txBody>
                      <a:tcPr marL="73025" marR="73025"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36667" t="-310667" r="-333" b="-273333"/>
                          </a:stretch>
                        </a:blipFill>
                      </a:tcPr>
                    </a:tc>
                    <a:extLst>
                      <a:ext uri="{0D108BD9-81ED-4DB2-BD59-A6C34878D82A}">
                        <a16:rowId xmlns:a16="http://schemas.microsoft.com/office/drawing/2014/main" val="1442787167"/>
                      </a:ext>
                    </a:extLst>
                  </a:tr>
                  <a:tr h="1112568">
                    <a:tc gridSpan="9">
                      <a:txBody>
                        <a:bodyPr/>
                        <a:lstStyle/>
                        <a:p>
                          <a:endParaRPr lang="en-US"/>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t="-168306" r="-62" b="-12022"/>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9406460"/>
                      </a:ext>
                    </a:extLst>
                  </a:tr>
                </a:tbl>
              </a:graphicData>
            </a:graphic>
          </p:graphicFrame>
        </mc:Fallback>
      </mc:AlternateContent>
      <p:sp>
        <p:nvSpPr>
          <p:cNvPr id="5" name="Rectangle 1"/>
          <p:cNvSpPr>
            <a:spLocks noChangeArrowheads="1"/>
          </p:cNvSpPr>
          <p:nvPr/>
        </p:nvSpPr>
        <p:spPr bwMode="auto">
          <a:xfrm>
            <a:off x="1524000" y="1533824"/>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Table 2.</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Adjusted hazard ratio estimates for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suicide</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by employment status in the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UAW-GM Cohort</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restricted to men employed in or after 1970.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47319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288893840"/>
                  </p:ext>
                </p:extLst>
              </p:nvPr>
            </p:nvGraphicFramePr>
            <p:xfrm>
              <a:off x="1379220" y="1985340"/>
              <a:ext cx="9113385" cy="4219702"/>
            </p:xfrm>
            <a:graphic>
              <a:graphicData uri="http://schemas.openxmlformats.org/drawingml/2006/table">
                <a:tbl>
                  <a:tblPr firstRow="1" firstCol="1" lastRow="1" lastCol="1">
                    <a:tableStyleId>{9D7B26C5-4107-4FEC-AEDC-1716B250A1EF}</a:tableStyleId>
                  </a:tblPr>
                  <a:tblGrid>
                    <a:gridCol w="2359321">
                      <a:extLst>
                        <a:ext uri="{9D8B030D-6E8A-4147-A177-3AD203B41FA5}">
                          <a16:colId xmlns:a16="http://schemas.microsoft.com/office/drawing/2014/main" val="4043516364"/>
                        </a:ext>
                      </a:extLst>
                    </a:gridCol>
                    <a:gridCol w="287596">
                      <a:extLst>
                        <a:ext uri="{9D8B030D-6E8A-4147-A177-3AD203B41FA5}">
                          <a16:colId xmlns:a16="http://schemas.microsoft.com/office/drawing/2014/main" val="769631470"/>
                        </a:ext>
                      </a:extLst>
                    </a:gridCol>
                    <a:gridCol w="595299">
                      <a:extLst>
                        <a:ext uri="{9D8B030D-6E8A-4147-A177-3AD203B41FA5}">
                          <a16:colId xmlns:a16="http://schemas.microsoft.com/office/drawing/2014/main" val="2770365446"/>
                        </a:ext>
                      </a:extLst>
                    </a:gridCol>
                    <a:gridCol w="786439">
                      <a:extLst>
                        <a:ext uri="{9D8B030D-6E8A-4147-A177-3AD203B41FA5}">
                          <a16:colId xmlns:a16="http://schemas.microsoft.com/office/drawing/2014/main" val="3513798933"/>
                        </a:ext>
                      </a:extLst>
                    </a:gridCol>
                    <a:gridCol w="1769476">
                      <a:extLst>
                        <a:ext uri="{9D8B030D-6E8A-4147-A177-3AD203B41FA5}">
                          <a16:colId xmlns:a16="http://schemas.microsoft.com/office/drawing/2014/main" val="1095117673"/>
                        </a:ext>
                      </a:extLst>
                    </a:gridCol>
                    <a:gridCol w="287596">
                      <a:extLst>
                        <a:ext uri="{9D8B030D-6E8A-4147-A177-3AD203B41FA5}">
                          <a16:colId xmlns:a16="http://schemas.microsoft.com/office/drawing/2014/main" val="1605225926"/>
                        </a:ext>
                      </a:extLst>
                    </a:gridCol>
                    <a:gridCol w="595299">
                      <a:extLst>
                        <a:ext uri="{9D8B030D-6E8A-4147-A177-3AD203B41FA5}">
                          <a16:colId xmlns:a16="http://schemas.microsoft.com/office/drawing/2014/main" val="691050835"/>
                        </a:ext>
                      </a:extLst>
                    </a:gridCol>
                    <a:gridCol w="786439">
                      <a:extLst>
                        <a:ext uri="{9D8B030D-6E8A-4147-A177-3AD203B41FA5}">
                          <a16:colId xmlns:a16="http://schemas.microsoft.com/office/drawing/2014/main" val="765201669"/>
                        </a:ext>
                      </a:extLst>
                    </a:gridCol>
                    <a:gridCol w="1645920">
                      <a:extLst>
                        <a:ext uri="{9D8B030D-6E8A-4147-A177-3AD203B41FA5}">
                          <a16:colId xmlns:a16="http://schemas.microsoft.com/office/drawing/2014/main" val="862756441"/>
                        </a:ext>
                      </a:extLst>
                    </a:gridCol>
                  </a:tblGrid>
                  <a:tr h="457200">
                    <a:tc>
                      <a:txBody>
                        <a:bodyPr/>
                        <a:lstStyle/>
                        <a:p>
                          <a:pPr marL="0" marR="0">
                            <a:spcBef>
                              <a:spcPts val="0"/>
                            </a:spcBef>
                            <a:spcAft>
                              <a:spcPts val="0"/>
                            </a:spcAft>
                          </a:pPr>
                          <a:r>
                            <a:rPr lang="en-US" sz="2400" b="0" dirty="0">
                              <a:effectLst/>
                            </a:rPr>
                            <a:t> </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B w="12700" cmpd="sng">
                          <a:noFill/>
                        </a:lnB>
                      </a:tcPr>
                    </a:tc>
                    <a:tc gridSpan="3">
                      <a:txBody>
                        <a:bodyPr/>
                        <a:lstStyle/>
                        <a:p>
                          <a:pPr marL="0" marR="0" algn="l">
                            <a:spcBef>
                              <a:spcPts val="0"/>
                            </a:spcBef>
                            <a:spcAft>
                              <a:spcPts val="0"/>
                            </a:spcAft>
                          </a:pPr>
                          <a:r>
                            <a:rPr lang="en-US" sz="2400" b="0" dirty="0">
                              <a:effectLst/>
                            </a:rPr>
                            <a:t>Suicide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lgn="l">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B w="12700" cap="flat" cmpd="sng" algn="ctr">
                          <a:noFill/>
                          <a:prstDash val="solid"/>
                          <a:round/>
                          <a:headEnd type="none" w="med" len="med"/>
                          <a:tailEnd type="none" w="med" len="med"/>
                        </a:lnB>
                      </a:tcPr>
                    </a:tc>
                    <a:tc gridSpan="3">
                      <a:txBody>
                        <a:bodyPr/>
                        <a:lstStyle/>
                        <a:p>
                          <a:pPr marL="0" marR="0" algn="l">
                            <a:spcBef>
                              <a:spcPts val="0"/>
                            </a:spcBef>
                            <a:spcAft>
                              <a:spcPts val="0"/>
                            </a:spcAft>
                          </a:pPr>
                          <a:r>
                            <a:rPr lang="en-US" sz="2400" b="0" dirty="0">
                              <a:effectLst/>
                            </a:rPr>
                            <a:t>Suicide and fatal overdose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4955093"/>
                      </a:ext>
                    </a:extLst>
                  </a:tr>
                  <a:tr h="457200">
                    <a:tc>
                      <a:txBody>
                        <a:bodyPr/>
                        <a:lstStyle/>
                        <a:p>
                          <a:pPr marL="0" marR="0">
                            <a:spcBef>
                              <a:spcPts val="0"/>
                            </a:spcBef>
                            <a:spcAft>
                              <a:spcPts val="0"/>
                            </a:spcAft>
                          </a:pPr>
                          <a:r>
                            <a:rPr lang="en-US" sz="2400" b="0" dirty="0">
                              <a:effectLst/>
                            </a:rPr>
                            <a:t>Age at worker exit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T w="12700" cmpd="sng">
                          <a:noFill/>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395064"/>
                      </a:ext>
                    </a:extLst>
                  </a:tr>
                  <a:tr h="457200">
                    <a:tc>
                      <a:txBody>
                        <a:bodyPr/>
                        <a:lstStyle/>
                        <a:p>
                          <a:pPr marL="0" marR="0">
                            <a:spcBef>
                              <a:spcPts val="0"/>
                            </a:spcBef>
                            <a:spcAft>
                              <a:spcPts val="0"/>
                            </a:spcAft>
                          </a:pPr>
                          <a14:m>
                            <m:oMath xmlns:m="http://schemas.openxmlformats.org/officeDocument/2006/math">
                              <m:r>
                                <m:rPr>
                                  <m:nor/>
                                </m:rPr>
                                <a:rPr lang="en-US" sz="2400" b="0" i="0">
                                  <a:effectLst/>
                                </a:rPr>
                                <m:t>55</m:t>
                              </m:r>
                            </m:oMath>
                          </a14:m>
                          <a:r>
                            <a:rPr lang="en-US" sz="2400" b="0" dirty="0">
                              <a:effectLst/>
                            </a:rPr>
                            <a:t> or older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42</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1.0</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45</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1.0</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846745"/>
                      </a:ext>
                    </a:extLst>
                  </a:tr>
                  <a:tr h="457200">
                    <a:tc>
                      <a:txBody>
                        <a:bodyPr/>
                        <a:lstStyle/>
                        <a:p>
                          <a:pPr marL="0" marR="0">
                            <a:spcBef>
                              <a:spcPts val="0"/>
                            </a:spcBef>
                            <a:spcAft>
                              <a:spcPts val="0"/>
                            </a:spcAft>
                          </a:pPr>
                          <a14:m>
                            <m:oMath xmlns:m="http://schemas.openxmlformats.org/officeDocument/2006/math">
                              <m:r>
                                <m:rPr>
                                  <m:nor/>
                                </m:rPr>
                                <a:rPr lang="en-US" sz="2400" b="0" i="0">
                                  <a:effectLst/>
                                </a:rPr>
                                <m:t>40</m:t>
                              </m:r>
                            </m:oMath>
                          </a14:m>
                          <a:r>
                            <a:rPr lang="en-US" sz="2400" b="0" dirty="0">
                              <a:effectLst/>
                            </a:rPr>
                            <a:t> to </a:t>
                          </a:r>
                          <a14:m>
                            <m:oMath xmlns:m="http://schemas.openxmlformats.org/officeDocument/2006/math">
                              <m:r>
                                <m:rPr>
                                  <m:nor/>
                                </m:rPr>
                                <a:rPr lang="en-US" sz="2400" b="0" i="0">
                                  <a:effectLst/>
                                </a:rPr>
                                <m:t>54</m:t>
                              </m:r>
                            </m:oMath>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48</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1.2</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(0.8, 1.8)</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51</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1.2</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(0.8, 1.8)</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4006433229"/>
                      </a:ext>
                    </a:extLst>
                  </a:tr>
                  <a:tr h="457200">
                    <a:tc>
                      <a:txBody>
                        <a:bodyPr/>
                        <a:lstStyle/>
                        <a:p>
                          <a:pPr marL="0" marR="0">
                            <a:spcBef>
                              <a:spcPts val="0"/>
                            </a:spcBef>
                            <a:spcAft>
                              <a:spcPts val="0"/>
                            </a:spcAft>
                          </a:pPr>
                          <a14:m>
                            <m:oMath xmlns:m="http://schemas.openxmlformats.org/officeDocument/2006/math">
                              <m:r>
                                <m:rPr>
                                  <m:nor/>
                                </m:rPr>
                                <a:rPr lang="en-US" sz="2400" b="0" i="0">
                                  <a:effectLst/>
                                </a:rPr>
                                <m:t>30</m:t>
                              </m:r>
                            </m:oMath>
                          </a14:m>
                          <a:r>
                            <a:rPr lang="en-US" sz="2400" b="0" dirty="0">
                              <a:effectLst/>
                            </a:rPr>
                            <a:t> to </a:t>
                          </a:r>
                          <a14:m>
                            <m:oMath xmlns:m="http://schemas.openxmlformats.org/officeDocument/2006/math">
                              <m:r>
                                <m:rPr>
                                  <m:nor/>
                                </m:rPr>
                                <a:rPr lang="en-US" sz="2400" b="0" i="0">
                                  <a:effectLst/>
                                </a:rPr>
                                <m:t>39</m:t>
                              </m:r>
                            </m:oMath>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41</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1.7</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(1.1, 2.6)</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56</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2.1</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(1.4, 3.1)</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561068307"/>
                      </a:ext>
                    </a:extLst>
                  </a:tr>
                  <a:tr h="457200">
                    <a:tc>
                      <a:txBody>
                        <a:bodyPr/>
                        <a:lstStyle/>
                        <a:p>
                          <a:pPr marL="0" marR="0">
                            <a:spcBef>
                              <a:spcPts val="0"/>
                            </a:spcBef>
                            <a:spcAft>
                              <a:spcPts val="0"/>
                            </a:spcAft>
                          </a:pPr>
                          <a14:m>
                            <m:oMath xmlns:m="http://schemas.openxmlformats.org/officeDocument/2006/math">
                              <m:r>
                                <m:rPr>
                                  <m:nor/>
                                </m:rPr>
                                <a:rPr lang="en-US" sz="2400" b="0" i="0">
                                  <a:effectLst/>
                                </a:rPr>
                                <m:t>19</m:t>
                              </m:r>
                            </m:oMath>
                          </a14:m>
                          <a:r>
                            <a:rPr lang="en-US" sz="2400" b="0" dirty="0">
                              <a:effectLst/>
                            </a:rPr>
                            <a:t> to </a:t>
                          </a:r>
                          <a14:m>
                            <m:oMath xmlns:m="http://schemas.openxmlformats.org/officeDocument/2006/math">
                              <m:r>
                                <m:rPr>
                                  <m:nor/>
                                </m:rPr>
                                <a:rPr lang="en-US" sz="2400" b="0" i="0">
                                  <a:effectLst/>
                                </a:rPr>
                                <m:t>29</m:t>
                              </m:r>
                            </m:oMath>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27</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1.4</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(0.8, 2.3)</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38</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2.0</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(1.2, 3.1)</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313034147"/>
                      </a:ext>
                    </a:extLst>
                  </a:tr>
                  <a:tr h="754095">
                    <a:tc gridSpan="9">
                      <a:txBody>
                        <a:bodyPr/>
                        <a:lstStyle/>
                        <a:p>
                          <a:pPr marL="0" marR="0">
                            <a:lnSpc>
                              <a:spcPct val="115000"/>
                            </a:lnSpc>
                            <a:spcBef>
                              <a:spcPts val="0"/>
                            </a:spcBef>
                            <a:spcAft>
                              <a:spcPts val="0"/>
                            </a:spcAft>
                          </a:pPr>
                          <a:r>
                            <a:rPr lang="en-US" sz="1800" b="0" dirty="0">
                              <a:effectLst/>
                            </a:rPr>
                            <a:t>Estimates were adjusted for race, plant, and calendar year of worker exit. Risk sets were indexed by time since worker exit. Women and those with unknown date of worker exit were excluded from this analysis.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520601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288893840"/>
                  </p:ext>
                </p:extLst>
              </p:nvPr>
            </p:nvGraphicFramePr>
            <p:xfrm>
              <a:off x="1379220" y="1985340"/>
              <a:ext cx="9113385" cy="4238244"/>
            </p:xfrm>
            <a:graphic>
              <a:graphicData uri="http://schemas.openxmlformats.org/drawingml/2006/table">
                <a:tbl>
                  <a:tblPr firstRow="1" firstCol="1" lastRow="1" lastCol="1">
                    <a:tableStyleId>{9D7B26C5-4107-4FEC-AEDC-1716B250A1EF}</a:tableStyleId>
                  </a:tblPr>
                  <a:tblGrid>
                    <a:gridCol w="2359321">
                      <a:extLst>
                        <a:ext uri="{9D8B030D-6E8A-4147-A177-3AD203B41FA5}">
                          <a16:colId xmlns:a16="http://schemas.microsoft.com/office/drawing/2014/main" val="4043516364"/>
                        </a:ext>
                      </a:extLst>
                    </a:gridCol>
                    <a:gridCol w="287596">
                      <a:extLst>
                        <a:ext uri="{9D8B030D-6E8A-4147-A177-3AD203B41FA5}">
                          <a16:colId xmlns:a16="http://schemas.microsoft.com/office/drawing/2014/main" val="769631470"/>
                        </a:ext>
                      </a:extLst>
                    </a:gridCol>
                    <a:gridCol w="595299">
                      <a:extLst>
                        <a:ext uri="{9D8B030D-6E8A-4147-A177-3AD203B41FA5}">
                          <a16:colId xmlns:a16="http://schemas.microsoft.com/office/drawing/2014/main" val="2770365446"/>
                        </a:ext>
                      </a:extLst>
                    </a:gridCol>
                    <a:gridCol w="786439">
                      <a:extLst>
                        <a:ext uri="{9D8B030D-6E8A-4147-A177-3AD203B41FA5}">
                          <a16:colId xmlns:a16="http://schemas.microsoft.com/office/drawing/2014/main" val="3513798933"/>
                        </a:ext>
                      </a:extLst>
                    </a:gridCol>
                    <a:gridCol w="1769476">
                      <a:extLst>
                        <a:ext uri="{9D8B030D-6E8A-4147-A177-3AD203B41FA5}">
                          <a16:colId xmlns:a16="http://schemas.microsoft.com/office/drawing/2014/main" val="1095117673"/>
                        </a:ext>
                      </a:extLst>
                    </a:gridCol>
                    <a:gridCol w="287596">
                      <a:extLst>
                        <a:ext uri="{9D8B030D-6E8A-4147-A177-3AD203B41FA5}">
                          <a16:colId xmlns:a16="http://schemas.microsoft.com/office/drawing/2014/main" val="1605225926"/>
                        </a:ext>
                      </a:extLst>
                    </a:gridCol>
                    <a:gridCol w="595299">
                      <a:extLst>
                        <a:ext uri="{9D8B030D-6E8A-4147-A177-3AD203B41FA5}">
                          <a16:colId xmlns:a16="http://schemas.microsoft.com/office/drawing/2014/main" val="691050835"/>
                        </a:ext>
                      </a:extLst>
                    </a:gridCol>
                    <a:gridCol w="786439">
                      <a:extLst>
                        <a:ext uri="{9D8B030D-6E8A-4147-A177-3AD203B41FA5}">
                          <a16:colId xmlns:a16="http://schemas.microsoft.com/office/drawing/2014/main" val="765201669"/>
                        </a:ext>
                      </a:extLst>
                    </a:gridCol>
                    <a:gridCol w="1645920">
                      <a:extLst>
                        <a:ext uri="{9D8B030D-6E8A-4147-A177-3AD203B41FA5}">
                          <a16:colId xmlns:a16="http://schemas.microsoft.com/office/drawing/2014/main" val="862756441"/>
                        </a:ext>
                      </a:extLst>
                    </a:gridCol>
                  </a:tblGrid>
                  <a:tr h="731520">
                    <a:tc>
                      <a:txBody>
                        <a:bodyPr/>
                        <a:lstStyle/>
                        <a:p>
                          <a:pPr marL="0" marR="0">
                            <a:spcBef>
                              <a:spcPts val="0"/>
                            </a:spcBef>
                            <a:spcAft>
                              <a:spcPts val="0"/>
                            </a:spcAft>
                          </a:pPr>
                          <a:r>
                            <a:rPr lang="en-US" sz="2400" b="0" dirty="0">
                              <a:effectLst/>
                            </a:rPr>
                            <a:t> </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B w="12700" cmpd="sng">
                          <a:noFill/>
                        </a:lnB>
                      </a:tcPr>
                    </a:tc>
                    <a:tc gridSpan="3">
                      <a:txBody>
                        <a:bodyPr/>
                        <a:lstStyle/>
                        <a:p>
                          <a:pPr marL="0" marR="0" algn="l">
                            <a:spcBef>
                              <a:spcPts val="0"/>
                            </a:spcBef>
                            <a:spcAft>
                              <a:spcPts val="0"/>
                            </a:spcAft>
                          </a:pPr>
                          <a:r>
                            <a:rPr lang="en-US" sz="2400" b="0" dirty="0">
                              <a:effectLst/>
                            </a:rPr>
                            <a:t>Suicide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lgn="l">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B w="12700" cap="flat" cmpd="sng" algn="ctr">
                          <a:noFill/>
                          <a:prstDash val="solid"/>
                          <a:round/>
                          <a:headEnd type="none" w="med" len="med"/>
                          <a:tailEnd type="none" w="med" len="med"/>
                        </a:lnB>
                      </a:tcPr>
                    </a:tc>
                    <a:tc gridSpan="3">
                      <a:txBody>
                        <a:bodyPr/>
                        <a:lstStyle/>
                        <a:p>
                          <a:pPr marL="0" marR="0" algn="l">
                            <a:spcBef>
                              <a:spcPts val="0"/>
                            </a:spcBef>
                            <a:spcAft>
                              <a:spcPts val="0"/>
                            </a:spcAft>
                          </a:pPr>
                          <a:r>
                            <a:rPr lang="en-US" sz="2400" b="0" dirty="0">
                              <a:effectLst/>
                            </a:rPr>
                            <a:t>Suicide and fatal overdose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4955093"/>
                      </a:ext>
                    </a:extLst>
                  </a:tr>
                  <a:tr h="731520">
                    <a:tc>
                      <a:txBody>
                        <a:bodyPr/>
                        <a:lstStyle/>
                        <a:p>
                          <a:pPr marL="0" marR="0">
                            <a:spcBef>
                              <a:spcPts val="0"/>
                            </a:spcBef>
                            <a:spcAft>
                              <a:spcPts val="0"/>
                            </a:spcAft>
                          </a:pPr>
                          <a:r>
                            <a:rPr lang="en-US" sz="2400" b="0" dirty="0">
                              <a:effectLst/>
                            </a:rPr>
                            <a:t>Age at worker exit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T w="12700" cmpd="sng">
                          <a:noFill/>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2"/>
                          <a:stretch>
                            <a:fillRect l="-448454" t="-112500" r="-994845" b="-396667"/>
                          </a:stretch>
                        </a:blipFill>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2"/>
                          <a:stretch>
                            <a:fillRect l="-1019388" t="-112500" r="-408163" b="-396667"/>
                          </a:stretch>
                        </a:blipFill>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395064"/>
                      </a:ext>
                    </a:extLst>
                  </a:tr>
                  <a:tr h="457200">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t="-340000" r="-286822" b="-534667"/>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448454" t="-340000" r="-994845" b="-534667"/>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412403" t="-340000" r="-648062" b="-534667"/>
                          </a:stretch>
                        </a:blipFill>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1019388" t="-340000" r="-408163" b="-534667"/>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850388" t="-340000" r="-210078" b="-534667"/>
                          </a:stretch>
                        </a:blipFill>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846745"/>
                      </a:ext>
                    </a:extLst>
                  </a:tr>
                  <a:tr h="457200">
                    <a:tc>
                      <a:txBody>
                        <a:bodyPr/>
                        <a:lstStyle/>
                        <a:p>
                          <a:endParaRPr lang="en-US"/>
                        </a:p>
                      </a:txBody>
                      <a:tcPr marL="73025" marR="73025" marT="0" marB="0" anchor="ctr">
                        <a:blipFill>
                          <a:blip r:embed="rId2"/>
                          <a:stretch>
                            <a:fillRect t="-440000" r="-286822" b="-434667"/>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48454" t="-440000" r="-994845" b="-434667"/>
                          </a:stretch>
                        </a:blipFill>
                      </a:tcPr>
                    </a:tc>
                    <a:tc>
                      <a:txBody>
                        <a:bodyPr/>
                        <a:lstStyle/>
                        <a:p>
                          <a:endParaRPr lang="en-US"/>
                        </a:p>
                      </a:txBody>
                      <a:tcPr marL="73025" marR="73025" marT="0" marB="0" anchor="ctr">
                        <a:blipFill>
                          <a:blip r:embed="rId2"/>
                          <a:stretch>
                            <a:fillRect l="-412403" t="-440000" r="-648062" b="-434667"/>
                          </a:stretch>
                        </a:blipFill>
                      </a:tcPr>
                    </a:tc>
                    <a:tc>
                      <a:txBody>
                        <a:bodyPr/>
                        <a:lstStyle/>
                        <a:p>
                          <a:endParaRPr lang="en-US"/>
                        </a:p>
                      </a:txBody>
                      <a:tcPr marL="73025" marR="73025" marT="0" marB="0" anchor="ctr">
                        <a:blipFill>
                          <a:blip r:embed="rId2"/>
                          <a:stretch>
                            <a:fillRect l="-227148" t="-440000" r="-187285" b="-434667"/>
                          </a:stretch>
                        </a:blipFill>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9388" t="-440000" r="-408163" b="-434667"/>
                          </a:stretch>
                        </a:blipFill>
                      </a:tcPr>
                    </a:tc>
                    <a:tc>
                      <a:txBody>
                        <a:bodyPr/>
                        <a:lstStyle/>
                        <a:p>
                          <a:endParaRPr lang="en-US"/>
                        </a:p>
                      </a:txBody>
                      <a:tcPr marL="73025" marR="73025" marT="0" marB="0" anchor="ctr">
                        <a:blipFill>
                          <a:blip r:embed="rId2"/>
                          <a:stretch>
                            <a:fillRect l="-850388" t="-440000" r="-210078" b="-434667"/>
                          </a:stretch>
                        </a:blipFill>
                      </a:tcPr>
                    </a:tc>
                    <a:tc>
                      <a:txBody>
                        <a:bodyPr/>
                        <a:lstStyle/>
                        <a:p>
                          <a:endParaRPr lang="en-US"/>
                        </a:p>
                      </a:txBody>
                      <a:tcPr marL="73025" marR="73025" marT="0" marB="0" anchor="ctr">
                        <a:blipFill>
                          <a:blip r:embed="rId2"/>
                          <a:stretch>
                            <a:fillRect l="-454074" t="-440000" r="-370" b="-434667"/>
                          </a:stretch>
                        </a:blipFill>
                      </a:tcPr>
                    </a:tc>
                    <a:extLst>
                      <a:ext uri="{0D108BD9-81ED-4DB2-BD59-A6C34878D82A}">
                        <a16:rowId xmlns:a16="http://schemas.microsoft.com/office/drawing/2014/main" val="4006433229"/>
                      </a:ext>
                    </a:extLst>
                  </a:tr>
                  <a:tr h="457200">
                    <a:tc>
                      <a:txBody>
                        <a:bodyPr/>
                        <a:lstStyle/>
                        <a:p>
                          <a:endParaRPr lang="en-US"/>
                        </a:p>
                      </a:txBody>
                      <a:tcPr marL="73025" marR="73025" marT="0" marB="0" anchor="ctr">
                        <a:blipFill>
                          <a:blip r:embed="rId2"/>
                          <a:stretch>
                            <a:fillRect t="-532895" r="-286822" b="-328947"/>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48454" t="-532895" r="-994845" b="-328947"/>
                          </a:stretch>
                        </a:blipFill>
                      </a:tcPr>
                    </a:tc>
                    <a:tc>
                      <a:txBody>
                        <a:bodyPr/>
                        <a:lstStyle/>
                        <a:p>
                          <a:endParaRPr lang="en-US"/>
                        </a:p>
                      </a:txBody>
                      <a:tcPr marL="73025" marR="73025" marT="0" marB="0" anchor="ctr">
                        <a:blipFill>
                          <a:blip r:embed="rId2"/>
                          <a:stretch>
                            <a:fillRect l="-412403" t="-532895" r="-648062" b="-328947"/>
                          </a:stretch>
                        </a:blipFill>
                      </a:tcPr>
                    </a:tc>
                    <a:tc>
                      <a:txBody>
                        <a:bodyPr/>
                        <a:lstStyle/>
                        <a:p>
                          <a:endParaRPr lang="en-US"/>
                        </a:p>
                      </a:txBody>
                      <a:tcPr marL="73025" marR="73025" marT="0" marB="0" anchor="ctr">
                        <a:blipFill>
                          <a:blip r:embed="rId2"/>
                          <a:stretch>
                            <a:fillRect l="-227148" t="-532895" r="-187285" b="-328947"/>
                          </a:stretch>
                        </a:blipFill>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9388" t="-532895" r="-408163" b="-328947"/>
                          </a:stretch>
                        </a:blipFill>
                      </a:tcPr>
                    </a:tc>
                    <a:tc>
                      <a:txBody>
                        <a:bodyPr/>
                        <a:lstStyle/>
                        <a:p>
                          <a:endParaRPr lang="en-US"/>
                        </a:p>
                      </a:txBody>
                      <a:tcPr marL="73025" marR="73025" marT="0" marB="0" anchor="ctr">
                        <a:blipFill>
                          <a:blip r:embed="rId2"/>
                          <a:stretch>
                            <a:fillRect l="-850388" t="-532895" r="-210078" b="-328947"/>
                          </a:stretch>
                        </a:blipFill>
                      </a:tcPr>
                    </a:tc>
                    <a:tc>
                      <a:txBody>
                        <a:bodyPr/>
                        <a:lstStyle/>
                        <a:p>
                          <a:endParaRPr lang="en-US"/>
                        </a:p>
                      </a:txBody>
                      <a:tcPr marL="73025" marR="73025" marT="0" marB="0" anchor="ctr">
                        <a:blipFill>
                          <a:blip r:embed="rId2"/>
                          <a:stretch>
                            <a:fillRect l="-454074" t="-532895" r="-370" b="-328947"/>
                          </a:stretch>
                        </a:blipFill>
                      </a:tcPr>
                    </a:tc>
                    <a:extLst>
                      <a:ext uri="{0D108BD9-81ED-4DB2-BD59-A6C34878D82A}">
                        <a16:rowId xmlns:a16="http://schemas.microsoft.com/office/drawing/2014/main" val="561068307"/>
                      </a:ext>
                    </a:extLst>
                  </a:tr>
                  <a:tr h="457200">
                    <a:tc>
                      <a:txBody>
                        <a:bodyPr/>
                        <a:lstStyle/>
                        <a:p>
                          <a:endParaRPr lang="en-US"/>
                        </a:p>
                      </a:txBody>
                      <a:tcPr marL="73025" marR="73025" marT="0" marB="0" anchor="ctr">
                        <a:blipFill>
                          <a:blip r:embed="rId2"/>
                          <a:stretch>
                            <a:fillRect t="-641333" r="-286822" b="-233333"/>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48454" t="-641333" r="-994845" b="-233333"/>
                          </a:stretch>
                        </a:blipFill>
                      </a:tcPr>
                    </a:tc>
                    <a:tc>
                      <a:txBody>
                        <a:bodyPr/>
                        <a:lstStyle/>
                        <a:p>
                          <a:endParaRPr lang="en-US"/>
                        </a:p>
                      </a:txBody>
                      <a:tcPr marL="73025" marR="73025" marT="0" marB="0" anchor="ctr">
                        <a:blipFill>
                          <a:blip r:embed="rId2"/>
                          <a:stretch>
                            <a:fillRect l="-412403" t="-641333" r="-648062" b="-233333"/>
                          </a:stretch>
                        </a:blipFill>
                      </a:tcPr>
                    </a:tc>
                    <a:tc>
                      <a:txBody>
                        <a:bodyPr/>
                        <a:lstStyle/>
                        <a:p>
                          <a:endParaRPr lang="en-US"/>
                        </a:p>
                      </a:txBody>
                      <a:tcPr marL="73025" marR="73025" marT="0" marB="0" anchor="ctr">
                        <a:blipFill>
                          <a:blip r:embed="rId2"/>
                          <a:stretch>
                            <a:fillRect l="-227148" t="-641333" r="-187285" b="-233333"/>
                          </a:stretch>
                        </a:blipFill>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9388" t="-641333" r="-408163" b="-233333"/>
                          </a:stretch>
                        </a:blipFill>
                      </a:tcPr>
                    </a:tc>
                    <a:tc>
                      <a:txBody>
                        <a:bodyPr/>
                        <a:lstStyle/>
                        <a:p>
                          <a:endParaRPr lang="en-US"/>
                        </a:p>
                      </a:txBody>
                      <a:tcPr marL="73025" marR="73025" marT="0" marB="0" anchor="ctr">
                        <a:blipFill>
                          <a:blip r:embed="rId2"/>
                          <a:stretch>
                            <a:fillRect l="-850388" t="-641333" r="-210078" b="-233333"/>
                          </a:stretch>
                        </a:blipFill>
                      </a:tcPr>
                    </a:tc>
                    <a:tc>
                      <a:txBody>
                        <a:bodyPr/>
                        <a:lstStyle/>
                        <a:p>
                          <a:endParaRPr lang="en-US"/>
                        </a:p>
                      </a:txBody>
                      <a:tcPr marL="73025" marR="73025" marT="0" marB="0" anchor="ctr">
                        <a:blipFill>
                          <a:blip r:embed="rId2"/>
                          <a:stretch>
                            <a:fillRect l="-454074" t="-641333" r="-370" b="-233333"/>
                          </a:stretch>
                        </a:blipFill>
                      </a:tcPr>
                    </a:tc>
                    <a:extLst>
                      <a:ext uri="{0D108BD9-81ED-4DB2-BD59-A6C34878D82A}">
                        <a16:rowId xmlns:a16="http://schemas.microsoft.com/office/drawing/2014/main" val="313034147"/>
                      </a:ext>
                    </a:extLst>
                  </a:tr>
                  <a:tr h="946404">
                    <a:tc gridSpan="9">
                      <a:txBody>
                        <a:bodyPr/>
                        <a:lstStyle/>
                        <a:p>
                          <a:pPr marL="0" marR="0">
                            <a:lnSpc>
                              <a:spcPct val="115000"/>
                            </a:lnSpc>
                            <a:spcBef>
                              <a:spcPts val="0"/>
                            </a:spcBef>
                            <a:spcAft>
                              <a:spcPts val="0"/>
                            </a:spcAft>
                          </a:pPr>
                          <a:r>
                            <a:rPr lang="en-US" sz="1800" b="0" dirty="0">
                              <a:effectLst/>
                            </a:rPr>
                            <a:t>Estimates were adjusted for race, plant, and calendar year of worker exit. Risk sets were indexed by time since worker exit. Women and those with unknown date of worker exit were excluded from this analysis.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5206011"/>
                      </a:ext>
                    </a:extLst>
                  </a:tr>
                </a:tbl>
              </a:graphicData>
            </a:graphic>
          </p:graphicFrame>
        </mc:Fallback>
      </mc:AlternateContent>
      <p:sp>
        <p:nvSpPr>
          <p:cNvPr id="5" name="Rectangle 1"/>
          <p:cNvSpPr>
            <a:spLocks noChangeArrowheads="1"/>
          </p:cNvSpPr>
          <p:nvPr/>
        </p:nvSpPr>
        <p:spPr bwMode="auto">
          <a:xfrm>
            <a:off x="1524000" y="1151462"/>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Table 3.</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Adjusted hazard ratio estimates for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suicide</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and the combined outcome of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suicide and fatal overdose</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in the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UAW-GM Cohort</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restricted to men employed in or after 1970.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6" name="Title 1"/>
          <p:cNvSpPr>
            <a:spLocks noGrp="1"/>
          </p:cNvSpPr>
          <p:nvPr>
            <p:ph type="title"/>
          </p:nvPr>
        </p:nvSpPr>
        <p:spPr>
          <a:xfrm>
            <a:off x="838200" y="5888"/>
            <a:ext cx="10515600" cy="1325563"/>
          </a:xfrm>
        </p:spPr>
        <p:txBody>
          <a:bodyPr>
            <a:normAutofit/>
          </a:bodyPr>
          <a:lstStyle/>
          <a:p>
            <a:r>
              <a:rPr lang="en-US" sz="4000" dirty="0"/>
              <a:t>Results: By age at worker exit</a:t>
            </a:r>
          </a:p>
        </p:txBody>
      </p:sp>
    </p:spTree>
    <p:extLst>
      <p:ext uri="{BB962C8B-B14F-4D97-AF65-F5344CB8AC3E}">
        <p14:creationId xmlns:p14="http://schemas.microsoft.com/office/powerpoint/2010/main" val="113654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analyses</a:t>
            </a:r>
          </a:p>
        </p:txBody>
      </p:sp>
      <p:sp>
        <p:nvSpPr>
          <p:cNvPr id="3" name="Content Placeholder 2"/>
          <p:cNvSpPr>
            <a:spLocks noGrp="1"/>
          </p:cNvSpPr>
          <p:nvPr>
            <p:ph idx="1"/>
          </p:nvPr>
        </p:nvSpPr>
        <p:spPr>
          <a:xfrm>
            <a:off x="838200" y="1690688"/>
            <a:ext cx="10515600" cy="4572000"/>
          </a:xfrm>
        </p:spPr>
        <p:txBody>
          <a:bodyPr/>
          <a:lstStyle/>
          <a:p>
            <a:pPr>
              <a:lnSpc>
                <a:spcPct val="150000"/>
              </a:lnSpc>
            </a:pPr>
            <a:r>
              <a:rPr lang="en-US" dirty="0"/>
              <a:t>Assumed that those who died of suicide within a week after the recorded worker exit date died while still employed</a:t>
            </a:r>
          </a:p>
          <a:p>
            <a:pPr lvl="1">
              <a:lnSpc>
                <a:spcPct val="150000"/>
              </a:lnSpc>
            </a:pPr>
            <a:r>
              <a:rPr lang="en-US" dirty="0"/>
              <a:t>Account for possible “back-coding” of worker exit dates for those who died suddenly</a:t>
            </a:r>
          </a:p>
          <a:p>
            <a:pPr>
              <a:lnSpc>
                <a:spcPct val="150000"/>
              </a:lnSpc>
            </a:pPr>
            <a:r>
              <a:rPr lang="en-US" dirty="0"/>
              <a:t>Limited follow-up to no more than 5 years after the worker exit date</a:t>
            </a:r>
          </a:p>
          <a:p>
            <a:pPr lvl="1">
              <a:lnSpc>
                <a:spcPct val="150000"/>
              </a:lnSpc>
            </a:pPr>
            <a:r>
              <a:rPr lang="en-US" dirty="0"/>
              <a:t>Account for confounding by age and the potential for competing risks </a:t>
            </a:r>
          </a:p>
        </p:txBody>
      </p:sp>
    </p:spTree>
    <p:extLst>
      <p:ext uri="{BB962C8B-B14F-4D97-AF65-F5344CB8AC3E}">
        <p14:creationId xmlns:p14="http://schemas.microsoft.com/office/powerpoint/2010/main" val="295273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Fuzzy dates</a:t>
            </a:r>
          </a:p>
        </p:txBody>
      </p:sp>
      <p:sp>
        <p:nvSpPr>
          <p:cNvPr id="4" name="Rectangle 3"/>
          <p:cNvSpPr/>
          <p:nvPr/>
        </p:nvSpPr>
        <p:spPr>
          <a:xfrm>
            <a:off x="1524000" y="1015772"/>
            <a:ext cx="9144000" cy="923330"/>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3.</a:t>
            </a:r>
            <a:r>
              <a:rPr lang="en-US" dirty="0">
                <a:ea typeface="KaiTi" panose="02010609060101010101" pitchFamily="49" charset="-122"/>
                <a:cs typeface="Times New Roman" panose="02020603050405020304" pitchFamily="18" charset="0"/>
              </a:rPr>
              <a:t> Histograms of time between worker exit date and date of suicide in the UAW-GM Cohort restricted to men employed in or after 1970. Bins corresponding to cases that occurred while employed are indicated in purple.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883230"/>
            <a:ext cx="10058400" cy="4741817"/>
          </a:xfrm>
          <a:prstGeom prst="rect">
            <a:avLst/>
          </a:prstGeom>
        </p:spPr>
      </p:pic>
    </p:spTree>
    <p:extLst>
      <p:ext uri="{BB962C8B-B14F-4D97-AF65-F5344CB8AC3E}">
        <p14:creationId xmlns:p14="http://schemas.microsoft.com/office/powerpoint/2010/main" val="3838688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Restricted follow-up</a:t>
            </a:r>
          </a:p>
        </p:txBody>
      </p:sp>
      <p:sp>
        <p:nvSpPr>
          <p:cNvPr id="4" name="Rectangle 3"/>
          <p:cNvSpPr/>
          <p:nvPr/>
        </p:nvSpPr>
        <p:spPr>
          <a:xfrm>
            <a:off x="1524000" y="1189947"/>
            <a:ext cx="9144000" cy="923330"/>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eTable 1.</a:t>
            </a:r>
            <a:r>
              <a:rPr lang="en-US" dirty="0">
                <a:ea typeface="KaiTi" panose="02010609060101010101" pitchFamily="49" charset="-122"/>
                <a:cs typeface="Times New Roman" panose="02020603050405020304" pitchFamily="18" charset="0"/>
              </a:rPr>
              <a:t> Adjusted hazard ratio estimates for suicide and the combined outcome of suicide and fatal overdose in the UAW-GM Cohort, within five years of worker exit, restricted to men employed in or after 1970 who left work by December 31, 1994.</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853217262"/>
                  </p:ext>
                </p:extLst>
              </p:nvPr>
            </p:nvGraphicFramePr>
            <p:xfrm>
              <a:off x="1524000" y="2220687"/>
              <a:ext cx="9306467" cy="3840480"/>
            </p:xfrm>
            <a:graphic>
              <a:graphicData uri="http://schemas.openxmlformats.org/drawingml/2006/table">
                <a:tbl>
                  <a:tblPr firstRow="1" firstCol="1" lastRow="1" lastCol="1">
                    <a:tableStyleId>{9D7B26C5-4107-4FEC-AEDC-1716B250A1EF}</a:tableStyleId>
                  </a:tblPr>
                  <a:tblGrid>
                    <a:gridCol w="2531509">
                      <a:extLst>
                        <a:ext uri="{9D8B030D-6E8A-4147-A177-3AD203B41FA5}">
                          <a16:colId xmlns:a16="http://schemas.microsoft.com/office/drawing/2014/main" val="1221758819"/>
                        </a:ext>
                      </a:extLst>
                    </a:gridCol>
                    <a:gridCol w="171450">
                      <a:extLst>
                        <a:ext uri="{9D8B030D-6E8A-4147-A177-3AD203B41FA5}">
                          <a16:colId xmlns:a16="http://schemas.microsoft.com/office/drawing/2014/main" val="1273171888"/>
                        </a:ext>
                      </a:extLst>
                    </a:gridCol>
                    <a:gridCol w="591360">
                      <a:extLst>
                        <a:ext uri="{9D8B030D-6E8A-4147-A177-3AD203B41FA5}">
                          <a16:colId xmlns:a16="http://schemas.microsoft.com/office/drawing/2014/main" val="1378443802"/>
                        </a:ext>
                      </a:extLst>
                    </a:gridCol>
                    <a:gridCol w="777680">
                      <a:extLst>
                        <a:ext uri="{9D8B030D-6E8A-4147-A177-3AD203B41FA5}">
                          <a16:colId xmlns:a16="http://schemas.microsoft.com/office/drawing/2014/main" val="3829217042"/>
                        </a:ext>
                      </a:extLst>
                    </a:gridCol>
                    <a:gridCol w="1749779">
                      <a:extLst>
                        <a:ext uri="{9D8B030D-6E8A-4147-A177-3AD203B41FA5}">
                          <a16:colId xmlns:a16="http://schemas.microsoft.com/office/drawing/2014/main" val="2796561348"/>
                        </a:ext>
                      </a:extLst>
                    </a:gridCol>
                    <a:gridCol w="171450">
                      <a:extLst>
                        <a:ext uri="{9D8B030D-6E8A-4147-A177-3AD203B41FA5}">
                          <a16:colId xmlns:a16="http://schemas.microsoft.com/office/drawing/2014/main" val="2473837987"/>
                        </a:ext>
                      </a:extLst>
                    </a:gridCol>
                    <a:gridCol w="591360">
                      <a:extLst>
                        <a:ext uri="{9D8B030D-6E8A-4147-A177-3AD203B41FA5}">
                          <a16:colId xmlns:a16="http://schemas.microsoft.com/office/drawing/2014/main" val="4088701317"/>
                        </a:ext>
                      </a:extLst>
                    </a:gridCol>
                    <a:gridCol w="777680">
                      <a:extLst>
                        <a:ext uri="{9D8B030D-6E8A-4147-A177-3AD203B41FA5}">
                          <a16:colId xmlns:a16="http://schemas.microsoft.com/office/drawing/2014/main" val="1392004188"/>
                        </a:ext>
                      </a:extLst>
                    </a:gridCol>
                    <a:gridCol w="1944199">
                      <a:extLst>
                        <a:ext uri="{9D8B030D-6E8A-4147-A177-3AD203B41FA5}">
                          <a16:colId xmlns:a16="http://schemas.microsoft.com/office/drawing/2014/main" val="1552376729"/>
                        </a:ext>
                      </a:extLst>
                    </a:gridCol>
                  </a:tblGrid>
                  <a:tr h="309383">
                    <a:tc>
                      <a:txBody>
                        <a:bodyPr/>
                        <a:lstStyle/>
                        <a:p>
                          <a:pPr marL="0" marR="0">
                            <a:spcBef>
                              <a:spcPts val="0"/>
                            </a:spcBef>
                            <a:spcAft>
                              <a:spcPts val="0"/>
                            </a:spcAft>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spcBef>
                              <a:spcPts val="0"/>
                            </a:spcBef>
                            <a:spcAft>
                              <a:spcPts val="0"/>
                            </a:spcAft>
                          </a:pPr>
                          <a:r>
                            <a:rPr lang="en-US" sz="2400" b="0">
                              <a:effectLst/>
                            </a:rPr>
                            <a:t>Suicide</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spcBef>
                              <a:spcPts val="0"/>
                            </a:spcBef>
                            <a:spcAft>
                              <a:spcPts val="0"/>
                            </a:spcAft>
                          </a:pPr>
                          <a:r>
                            <a:rPr lang="en-US" sz="2400" b="0" dirty="0">
                              <a:effectLst/>
                            </a:rPr>
                            <a:t>Suicide and fatal overdose</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2033248"/>
                      </a:ext>
                    </a:extLst>
                  </a:tr>
                  <a:tr h="457200">
                    <a:tc>
                      <a:txBody>
                        <a:bodyPr/>
                        <a:lstStyle/>
                        <a:p>
                          <a:pPr marL="0" marR="0">
                            <a:spcBef>
                              <a:spcPts val="0"/>
                            </a:spcBef>
                            <a:spcAft>
                              <a:spcPts val="0"/>
                            </a:spcAft>
                          </a:pPr>
                          <a:r>
                            <a:rPr lang="en-US" sz="2400" b="0" dirty="0">
                              <a:effectLst/>
                            </a:rPr>
                            <a:t>Age at worker exit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235116"/>
                      </a:ext>
                    </a:extLst>
                  </a:tr>
                  <a:tr h="457200">
                    <a:tc>
                      <a:txBody>
                        <a:bodyPr/>
                        <a:lstStyle/>
                        <a:p>
                          <a:pPr marL="0" marR="0">
                            <a:spcBef>
                              <a:spcPts val="0"/>
                            </a:spcBef>
                            <a:spcAft>
                              <a:spcPts val="0"/>
                            </a:spcAft>
                          </a:pPr>
                          <a14:m>
                            <m:oMath xmlns:m="http://schemas.openxmlformats.org/officeDocument/2006/math">
                              <m:r>
                                <m:rPr>
                                  <m:nor/>
                                </m:rPr>
                                <a:rPr lang="en-US" sz="2400" b="0" i="0">
                                  <a:effectLst/>
                                </a:rPr>
                                <m:t>55</m:t>
                              </m:r>
                            </m:oMath>
                          </a14:m>
                          <a:r>
                            <a:rPr lang="en-US" sz="2400" b="0" dirty="0">
                              <a:effectLst/>
                            </a:rPr>
                            <a:t> or older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28</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1.0</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dirty="0">
                              <a:effectLst/>
                            </a:rPr>
                            <a: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30</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1.0</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a:effectLst/>
                            </a:rPr>
                            <a:t>–</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62393093"/>
                      </a:ext>
                    </a:extLst>
                  </a:tr>
                  <a:tr h="457200">
                    <a:tc>
                      <a:txBody>
                        <a:bodyPr/>
                        <a:lstStyle/>
                        <a:p>
                          <a:pPr marL="0" marR="0">
                            <a:spcBef>
                              <a:spcPts val="0"/>
                            </a:spcBef>
                            <a:spcAft>
                              <a:spcPts val="0"/>
                            </a:spcAft>
                          </a:pPr>
                          <a14:m>
                            <m:oMath xmlns:m="http://schemas.openxmlformats.org/officeDocument/2006/math">
                              <m:r>
                                <m:rPr>
                                  <m:nor/>
                                </m:rPr>
                                <a:rPr lang="en-US" sz="2400" b="0" i="0">
                                  <a:effectLst/>
                                </a:rPr>
                                <m:t>40</m:t>
                              </m:r>
                            </m:oMath>
                          </a14:m>
                          <a:r>
                            <a:rPr lang="en-US" sz="2400" b="0" dirty="0">
                              <a:effectLst/>
                            </a:rPr>
                            <a:t> to </a:t>
                          </a:r>
                          <a14:m>
                            <m:oMath xmlns:m="http://schemas.openxmlformats.org/officeDocument/2006/math">
                              <m:r>
                                <m:rPr>
                                  <m:nor/>
                                </m:rPr>
                                <a:rPr lang="en-US" sz="2400" b="0" i="0">
                                  <a:effectLst/>
                                </a:rPr>
                                <m:t>54</m:t>
                              </m:r>
                            </m:oMath>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28</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1.3</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(0.8, 2.3)</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29</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1.3</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(0.8, 2.3)</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368980992"/>
                      </a:ext>
                    </a:extLst>
                  </a:tr>
                  <a:tr h="457200">
                    <a:tc>
                      <a:txBody>
                        <a:bodyPr/>
                        <a:lstStyle/>
                        <a:p>
                          <a:pPr marL="0" marR="0">
                            <a:spcBef>
                              <a:spcPts val="0"/>
                            </a:spcBef>
                            <a:spcAft>
                              <a:spcPts val="0"/>
                            </a:spcAft>
                          </a:pPr>
                          <a14:m>
                            <m:oMath xmlns:m="http://schemas.openxmlformats.org/officeDocument/2006/math">
                              <m:r>
                                <m:rPr>
                                  <m:nor/>
                                </m:rPr>
                                <a:rPr lang="en-US" sz="2400" b="0" i="0">
                                  <a:effectLst/>
                                </a:rPr>
                                <m:t>30</m:t>
                              </m:r>
                            </m:oMath>
                          </a14:m>
                          <a:r>
                            <a:rPr lang="en-US" sz="2400" b="0">
                              <a:effectLst/>
                            </a:rPr>
                            <a:t> to </a:t>
                          </a:r>
                          <a14:m>
                            <m:oMath xmlns:m="http://schemas.openxmlformats.org/officeDocument/2006/math">
                              <m:r>
                                <m:rPr>
                                  <m:nor/>
                                </m:rPr>
                                <a:rPr lang="en-US" sz="2400" b="0" i="0">
                                  <a:effectLst/>
                                </a:rPr>
                                <m:t>39</m:t>
                              </m:r>
                            </m:oMath>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21</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1.7</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(1.0, 3.0)</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26</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2.0</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(1.2, 3.4)</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3963469032"/>
                      </a:ext>
                    </a:extLst>
                  </a:tr>
                  <a:tr h="457200">
                    <a:tc>
                      <a:txBody>
                        <a:bodyPr/>
                        <a:lstStyle/>
                        <a:p>
                          <a:pPr marL="0" marR="0">
                            <a:spcBef>
                              <a:spcPts val="0"/>
                            </a:spcBef>
                            <a:spcAft>
                              <a:spcPts val="0"/>
                            </a:spcAft>
                          </a:pPr>
                          <a14:m>
                            <m:oMath xmlns:m="http://schemas.openxmlformats.org/officeDocument/2006/math">
                              <m:r>
                                <m:rPr>
                                  <m:nor/>
                                </m:rPr>
                                <a:rPr lang="en-US" sz="2400" b="0" i="0">
                                  <a:effectLst/>
                                </a:rPr>
                                <m:t>19</m:t>
                              </m:r>
                            </m:oMath>
                          </a14:m>
                          <a:r>
                            <a:rPr lang="en-US" sz="2400" b="0">
                              <a:effectLst/>
                            </a:rPr>
                            <a:t> to </a:t>
                          </a:r>
                          <a14:m>
                            <m:oMath xmlns:m="http://schemas.openxmlformats.org/officeDocument/2006/math">
                              <m:r>
                                <m:rPr>
                                  <m:nor/>
                                </m:rPr>
                                <a:rPr lang="en-US" sz="2400" b="0" i="0">
                                  <a:effectLst/>
                                </a:rPr>
                                <m:t>29</m:t>
                              </m:r>
                            </m:oMath>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9</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1.2</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(0.5, 2.6)</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13</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1.7</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(0.8, 3.4)</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944366759"/>
                      </a:ext>
                    </a:extLst>
                  </a:tr>
                  <a:tr h="495014">
                    <a:tc gridSpan="9">
                      <a:txBody>
                        <a:bodyPr/>
                        <a:lstStyle/>
                        <a:p>
                          <a:pPr marL="0" marR="0"/>
                          <a:r>
                            <a:rPr lang="en-US" sz="1800" b="0" dirty="0">
                              <a:effectLst/>
                            </a:rPr>
                            <a:t>Estimates were adjusted for race, plant, and worker exit date. Risk sets were indexed by time since worker exit. Women and those with unknown date of worker exit were excluded from this analysis.</a:t>
                          </a:r>
                          <a:endParaRPr lang="en-US" sz="18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654738"/>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853217262"/>
                  </p:ext>
                </p:extLst>
              </p:nvPr>
            </p:nvGraphicFramePr>
            <p:xfrm>
              <a:off x="1524000" y="2220687"/>
              <a:ext cx="9306467" cy="3840480"/>
            </p:xfrm>
            <a:graphic>
              <a:graphicData uri="http://schemas.openxmlformats.org/drawingml/2006/table">
                <a:tbl>
                  <a:tblPr firstRow="1" firstCol="1" lastRow="1" lastCol="1">
                    <a:tableStyleId>{9D7B26C5-4107-4FEC-AEDC-1716B250A1EF}</a:tableStyleId>
                  </a:tblPr>
                  <a:tblGrid>
                    <a:gridCol w="2531509">
                      <a:extLst>
                        <a:ext uri="{9D8B030D-6E8A-4147-A177-3AD203B41FA5}">
                          <a16:colId xmlns:a16="http://schemas.microsoft.com/office/drawing/2014/main" val="1221758819"/>
                        </a:ext>
                      </a:extLst>
                    </a:gridCol>
                    <a:gridCol w="171450">
                      <a:extLst>
                        <a:ext uri="{9D8B030D-6E8A-4147-A177-3AD203B41FA5}">
                          <a16:colId xmlns:a16="http://schemas.microsoft.com/office/drawing/2014/main" val="1273171888"/>
                        </a:ext>
                      </a:extLst>
                    </a:gridCol>
                    <a:gridCol w="591360">
                      <a:extLst>
                        <a:ext uri="{9D8B030D-6E8A-4147-A177-3AD203B41FA5}">
                          <a16:colId xmlns:a16="http://schemas.microsoft.com/office/drawing/2014/main" val="1378443802"/>
                        </a:ext>
                      </a:extLst>
                    </a:gridCol>
                    <a:gridCol w="777680">
                      <a:extLst>
                        <a:ext uri="{9D8B030D-6E8A-4147-A177-3AD203B41FA5}">
                          <a16:colId xmlns:a16="http://schemas.microsoft.com/office/drawing/2014/main" val="3829217042"/>
                        </a:ext>
                      </a:extLst>
                    </a:gridCol>
                    <a:gridCol w="1749779">
                      <a:extLst>
                        <a:ext uri="{9D8B030D-6E8A-4147-A177-3AD203B41FA5}">
                          <a16:colId xmlns:a16="http://schemas.microsoft.com/office/drawing/2014/main" val="2796561348"/>
                        </a:ext>
                      </a:extLst>
                    </a:gridCol>
                    <a:gridCol w="171450">
                      <a:extLst>
                        <a:ext uri="{9D8B030D-6E8A-4147-A177-3AD203B41FA5}">
                          <a16:colId xmlns:a16="http://schemas.microsoft.com/office/drawing/2014/main" val="2473837987"/>
                        </a:ext>
                      </a:extLst>
                    </a:gridCol>
                    <a:gridCol w="591360">
                      <a:extLst>
                        <a:ext uri="{9D8B030D-6E8A-4147-A177-3AD203B41FA5}">
                          <a16:colId xmlns:a16="http://schemas.microsoft.com/office/drawing/2014/main" val="4088701317"/>
                        </a:ext>
                      </a:extLst>
                    </a:gridCol>
                    <a:gridCol w="777680">
                      <a:extLst>
                        <a:ext uri="{9D8B030D-6E8A-4147-A177-3AD203B41FA5}">
                          <a16:colId xmlns:a16="http://schemas.microsoft.com/office/drawing/2014/main" val="1392004188"/>
                        </a:ext>
                      </a:extLst>
                    </a:gridCol>
                    <a:gridCol w="1944199">
                      <a:extLst>
                        <a:ext uri="{9D8B030D-6E8A-4147-A177-3AD203B41FA5}">
                          <a16:colId xmlns:a16="http://schemas.microsoft.com/office/drawing/2014/main" val="1552376729"/>
                        </a:ext>
                      </a:extLst>
                    </a:gridCol>
                  </a:tblGrid>
                  <a:tr h="731520">
                    <a:tc>
                      <a:txBody>
                        <a:bodyPr/>
                        <a:lstStyle/>
                        <a:p>
                          <a:pPr marL="0" marR="0">
                            <a:spcBef>
                              <a:spcPts val="0"/>
                            </a:spcBef>
                            <a:spcAft>
                              <a:spcPts val="0"/>
                            </a:spcAft>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spcBef>
                              <a:spcPts val="0"/>
                            </a:spcBef>
                            <a:spcAft>
                              <a:spcPts val="0"/>
                            </a:spcAft>
                          </a:pPr>
                          <a:r>
                            <a:rPr lang="en-US" sz="2400" b="0">
                              <a:effectLst/>
                            </a:rPr>
                            <a:t>Suicide</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spcBef>
                              <a:spcPts val="0"/>
                            </a:spcBef>
                            <a:spcAft>
                              <a:spcPts val="0"/>
                            </a:spcAft>
                          </a:pPr>
                          <a:r>
                            <a:rPr lang="en-US" sz="2400" b="0" dirty="0">
                              <a:effectLst/>
                            </a:rPr>
                            <a:t>Suicide and fatal overdose</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2033248"/>
                      </a:ext>
                    </a:extLst>
                  </a:tr>
                  <a:tr h="457200">
                    <a:tc>
                      <a:txBody>
                        <a:bodyPr/>
                        <a:lstStyle/>
                        <a:p>
                          <a:pPr marL="0" marR="0">
                            <a:spcBef>
                              <a:spcPts val="0"/>
                            </a:spcBef>
                            <a:spcAft>
                              <a:spcPts val="0"/>
                            </a:spcAft>
                          </a:pPr>
                          <a:r>
                            <a:rPr lang="en-US" sz="2400" b="0" dirty="0">
                              <a:effectLst/>
                            </a:rPr>
                            <a:t>Age at worker exit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2"/>
                          <a:stretch>
                            <a:fillRect l="-457732" t="-180000" r="-1017526" b="-612000"/>
                          </a:stretch>
                        </a:blipFill>
                      </a:tcPr>
                    </a:tc>
                    <a:tc>
                      <a:txBody>
                        <a:bodyPr/>
                        <a:lstStyle/>
                        <a:p>
                          <a:pPr marL="0" marR="0" algn="ctr">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2"/>
                          <a:stretch>
                            <a:fillRect l="-1013402" t="-180000" r="-461856" b="-612000"/>
                          </a:stretch>
                        </a:blipFill>
                      </a:tcPr>
                    </a:tc>
                    <a:tc>
                      <a:txBody>
                        <a:bodyPr/>
                        <a:lstStyle/>
                        <a:p>
                          <a:pPr marL="0" marR="0" algn="ctr">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235116"/>
                      </a:ext>
                    </a:extLst>
                  </a:tr>
                  <a:tr h="457200">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t="-280000" r="-268193" b="-512000"/>
                          </a:stretch>
                        </a:blipFill>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457732" t="-280000" r="-1017526" b="-512000"/>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425984" t="-280000" r="-677165" b="-512000"/>
                          </a:stretch>
                        </a:blipFill>
                      </a:tcPr>
                    </a:tc>
                    <a:tc>
                      <a:txBody>
                        <a:bodyPr/>
                        <a:lstStyle/>
                        <a:p>
                          <a:pPr marL="0" marR="0" algn="ctr">
                            <a:spcBef>
                              <a:spcPts val="0"/>
                            </a:spcBef>
                            <a:spcAft>
                              <a:spcPts val="0"/>
                            </a:spcAft>
                          </a:pPr>
                          <a:r>
                            <a:rPr lang="en-US" sz="2400" b="0" dirty="0">
                              <a:effectLst/>
                            </a:rPr>
                            <a: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1013402" t="-280000" r="-461856" b="-512000"/>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2"/>
                          <a:stretch>
                            <a:fillRect l="-843750" t="-280000" r="-250000" b="-512000"/>
                          </a:stretch>
                        </a:blipFill>
                      </a:tcPr>
                    </a:tc>
                    <a:tc>
                      <a:txBody>
                        <a:bodyPr/>
                        <a:lstStyle/>
                        <a:p>
                          <a:pPr marL="0" marR="0" algn="ctr">
                            <a:spcBef>
                              <a:spcPts val="0"/>
                            </a:spcBef>
                            <a:spcAft>
                              <a:spcPts val="0"/>
                            </a:spcAft>
                          </a:pPr>
                          <a:r>
                            <a:rPr lang="en-US" sz="2400" b="0">
                              <a:effectLst/>
                            </a:rPr>
                            <a:t>–</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62393093"/>
                      </a:ext>
                    </a:extLst>
                  </a:tr>
                  <a:tr h="457200">
                    <a:tc>
                      <a:txBody>
                        <a:bodyPr/>
                        <a:lstStyle/>
                        <a:p>
                          <a:endParaRPr lang="en-US"/>
                        </a:p>
                      </a:txBody>
                      <a:tcPr marL="73025" marR="73025" marT="0" marB="0" anchor="ctr">
                        <a:blipFill>
                          <a:blip r:embed="rId2"/>
                          <a:stretch>
                            <a:fillRect t="-375000" r="-268193" b="-405263"/>
                          </a:stretch>
                        </a:blipFill>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57732" t="-375000" r="-1017526" b="-405263"/>
                          </a:stretch>
                        </a:blipFill>
                      </a:tcPr>
                    </a:tc>
                    <a:tc>
                      <a:txBody>
                        <a:bodyPr/>
                        <a:lstStyle/>
                        <a:p>
                          <a:endParaRPr lang="en-US"/>
                        </a:p>
                      </a:txBody>
                      <a:tcPr marL="73025" marR="73025" marT="0" marB="0" anchor="ctr">
                        <a:blipFill>
                          <a:blip r:embed="rId2"/>
                          <a:stretch>
                            <a:fillRect l="-425984" t="-375000" r="-677165" b="-405263"/>
                          </a:stretch>
                        </a:blipFill>
                      </a:tcPr>
                    </a:tc>
                    <a:tc>
                      <a:txBody>
                        <a:bodyPr/>
                        <a:lstStyle/>
                        <a:p>
                          <a:endParaRPr lang="en-US"/>
                        </a:p>
                      </a:txBody>
                      <a:tcPr marL="73025" marR="73025" marT="0" marB="0" anchor="ctr">
                        <a:blipFill>
                          <a:blip r:embed="rId2"/>
                          <a:stretch>
                            <a:fillRect l="-232753" t="-375000" r="-199652" b="-405263"/>
                          </a:stretch>
                        </a:blipFill>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3402" t="-375000" r="-461856" b="-405263"/>
                          </a:stretch>
                        </a:blipFill>
                      </a:tcPr>
                    </a:tc>
                    <a:tc>
                      <a:txBody>
                        <a:bodyPr/>
                        <a:lstStyle/>
                        <a:p>
                          <a:endParaRPr lang="en-US"/>
                        </a:p>
                      </a:txBody>
                      <a:tcPr marL="73025" marR="73025" marT="0" marB="0" anchor="ctr">
                        <a:blipFill>
                          <a:blip r:embed="rId2"/>
                          <a:stretch>
                            <a:fillRect l="-843750" t="-375000" r="-250000" b="-405263"/>
                          </a:stretch>
                        </a:blipFill>
                      </a:tcPr>
                    </a:tc>
                    <a:tc>
                      <a:txBody>
                        <a:bodyPr/>
                        <a:lstStyle/>
                        <a:p>
                          <a:endParaRPr lang="en-US"/>
                        </a:p>
                      </a:txBody>
                      <a:tcPr marL="73025" marR="73025" marT="0" marB="0" anchor="ctr">
                        <a:blipFill>
                          <a:blip r:embed="rId2"/>
                          <a:stretch>
                            <a:fillRect l="-378683" t="-375000" r="-313" b="-405263"/>
                          </a:stretch>
                        </a:blipFill>
                      </a:tcPr>
                    </a:tc>
                    <a:extLst>
                      <a:ext uri="{0D108BD9-81ED-4DB2-BD59-A6C34878D82A}">
                        <a16:rowId xmlns:a16="http://schemas.microsoft.com/office/drawing/2014/main" val="2368980992"/>
                      </a:ext>
                    </a:extLst>
                  </a:tr>
                  <a:tr h="457200">
                    <a:tc>
                      <a:txBody>
                        <a:bodyPr/>
                        <a:lstStyle/>
                        <a:p>
                          <a:endParaRPr lang="en-US"/>
                        </a:p>
                      </a:txBody>
                      <a:tcPr marL="73025" marR="73025" marT="0" marB="0" anchor="ctr">
                        <a:blipFill>
                          <a:blip r:embed="rId2"/>
                          <a:stretch>
                            <a:fillRect t="-481333" r="-268193" b="-310667"/>
                          </a:stretch>
                        </a:blipFill>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57732" t="-481333" r="-1017526" b="-310667"/>
                          </a:stretch>
                        </a:blipFill>
                      </a:tcPr>
                    </a:tc>
                    <a:tc>
                      <a:txBody>
                        <a:bodyPr/>
                        <a:lstStyle/>
                        <a:p>
                          <a:endParaRPr lang="en-US"/>
                        </a:p>
                      </a:txBody>
                      <a:tcPr marL="73025" marR="73025" marT="0" marB="0" anchor="ctr">
                        <a:blipFill>
                          <a:blip r:embed="rId2"/>
                          <a:stretch>
                            <a:fillRect l="-425984" t="-481333" r="-677165" b="-310667"/>
                          </a:stretch>
                        </a:blipFill>
                      </a:tcPr>
                    </a:tc>
                    <a:tc>
                      <a:txBody>
                        <a:bodyPr/>
                        <a:lstStyle/>
                        <a:p>
                          <a:endParaRPr lang="en-US"/>
                        </a:p>
                      </a:txBody>
                      <a:tcPr marL="73025" marR="73025" marT="0" marB="0" anchor="ctr">
                        <a:blipFill>
                          <a:blip r:embed="rId2"/>
                          <a:stretch>
                            <a:fillRect l="-232753" t="-481333" r="-199652" b="-310667"/>
                          </a:stretch>
                        </a:blipFill>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3402" t="-481333" r="-461856" b="-310667"/>
                          </a:stretch>
                        </a:blipFill>
                      </a:tcPr>
                    </a:tc>
                    <a:tc>
                      <a:txBody>
                        <a:bodyPr/>
                        <a:lstStyle/>
                        <a:p>
                          <a:endParaRPr lang="en-US"/>
                        </a:p>
                      </a:txBody>
                      <a:tcPr marL="73025" marR="73025" marT="0" marB="0" anchor="ctr">
                        <a:blipFill>
                          <a:blip r:embed="rId2"/>
                          <a:stretch>
                            <a:fillRect l="-843750" t="-481333" r="-250000" b="-310667"/>
                          </a:stretch>
                        </a:blipFill>
                      </a:tcPr>
                    </a:tc>
                    <a:tc>
                      <a:txBody>
                        <a:bodyPr/>
                        <a:lstStyle/>
                        <a:p>
                          <a:endParaRPr lang="en-US"/>
                        </a:p>
                      </a:txBody>
                      <a:tcPr marL="73025" marR="73025" marT="0" marB="0" anchor="ctr">
                        <a:blipFill>
                          <a:blip r:embed="rId2"/>
                          <a:stretch>
                            <a:fillRect l="-378683" t="-481333" r="-313" b="-310667"/>
                          </a:stretch>
                        </a:blipFill>
                      </a:tcPr>
                    </a:tc>
                    <a:extLst>
                      <a:ext uri="{0D108BD9-81ED-4DB2-BD59-A6C34878D82A}">
                        <a16:rowId xmlns:a16="http://schemas.microsoft.com/office/drawing/2014/main" val="3963469032"/>
                      </a:ext>
                    </a:extLst>
                  </a:tr>
                  <a:tr h="457200">
                    <a:tc>
                      <a:txBody>
                        <a:bodyPr/>
                        <a:lstStyle/>
                        <a:p>
                          <a:endParaRPr lang="en-US"/>
                        </a:p>
                      </a:txBody>
                      <a:tcPr marL="73025" marR="73025" marT="0" marB="0" anchor="ctr">
                        <a:blipFill>
                          <a:blip r:embed="rId2"/>
                          <a:stretch>
                            <a:fillRect t="-581333" r="-268193" b="-210667"/>
                          </a:stretch>
                        </a:blipFill>
                      </a:tcPr>
                    </a:tc>
                    <a:tc>
                      <a:txBody>
                        <a:bodyPr/>
                        <a:lstStyle/>
                        <a:p>
                          <a:pPr marL="0" marR="0"/>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457732" t="-581333" r="-1017526" b="-210667"/>
                          </a:stretch>
                        </a:blipFill>
                      </a:tcPr>
                    </a:tc>
                    <a:tc>
                      <a:txBody>
                        <a:bodyPr/>
                        <a:lstStyle/>
                        <a:p>
                          <a:endParaRPr lang="en-US"/>
                        </a:p>
                      </a:txBody>
                      <a:tcPr marL="73025" marR="73025" marT="0" marB="0" anchor="ctr">
                        <a:blipFill>
                          <a:blip r:embed="rId2"/>
                          <a:stretch>
                            <a:fillRect l="-425984" t="-581333" r="-677165" b="-210667"/>
                          </a:stretch>
                        </a:blipFill>
                      </a:tcPr>
                    </a:tc>
                    <a:tc>
                      <a:txBody>
                        <a:bodyPr/>
                        <a:lstStyle/>
                        <a:p>
                          <a:endParaRPr lang="en-US"/>
                        </a:p>
                      </a:txBody>
                      <a:tcPr marL="73025" marR="73025" marT="0" marB="0" anchor="ctr">
                        <a:blipFill>
                          <a:blip r:embed="rId2"/>
                          <a:stretch>
                            <a:fillRect l="-232753" t="-581333" r="-199652" b="-210667"/>
                          </a:stretch>
                        </a:blipFill>
                      </a:tcPr>
                    </a:tc>
                    <a:tc>
                      <a:txBody>
                        <a:bodyPr/>
                        <a:lstStyle/>
                        <a:p>
                          <a:pPr marL="0" marR="0" algn="ct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2"/>
                          <a:stretch>
                            <a:fillRect l="-1013402" t="-581333" r="-461856" b="-210667"/>
                          </a:stretch>
                        </a:blipFill>
                      </a:tcPr>
                    </a:tc>
                    <a:tc>
                      <a:txBody>
                        <a:bodyPr/>
                        <a:lstStyle/>
                        <a:p>
                          <a:endParaRPr lang="en-US"/>
                        </a:p>
                      </a:txBody>
                      <a:tcPr marL="73025" marR="73025" marT="0" marB="0" anchor="ctr">
                        <a:blipFill>
                          <a:blip r:embed="rId2"/>
                          <a:stretch>
                            <a:fillRect l="-843750" t="-581333" r="-250000" b="-210667"/>
                          </a:stretch>
                        </a:blipFill>
                      </a:tcPr>
                    </a:tc>
                    <a:tc>
                      <a:txBody>
                        <a:bodyPr/>
                        <a:lstStyle/>
                        <a:p>
                          <a:endParaRPr lang="en-US"/>
                        </a:p>
                      </a:txBody>
                      <a:tcPr marL="73025" marR="73025" marT="0" marB="0" anchor="ctr">
                        <a:blipFill>
                          <a:blip r:embed="rId2"/>
                          <a:stretch>
                            <a:fillRect l="-378683" t="-581333" r="-313" b="-210667"/>
                          </a:stretch>
                        </a:blipFill>
                      </a:tcPr>
                    </a:tc>
                    <a:extLst>
                      <a:ext uri="{0D108BD9-81ED-4DB2-BD59-A6C34878D82A}">
                        <a16:rowId xmlns:a16="http://schemas.microsoft.com/office/drawing/2014/main" val="944366759"/>
                      </a:ext>
                    </a:extLst>
                  </a:tr>
                  <a:tr h="822960">
                    <a:tc gridSpan="9">
                      <a:txBody>
                        <a:bodyPr/>
                        <a:lstStyle/>
                        <a:p>
                          <a:pPr marL="0" marR="0"/>
                          <a:r>
                            <a:rPr lang="en-US" sz="1800" b="0" dirty="0">
                              <a:effectLst/>
                            </a:rPr>
                            <a:t>Estimates were adjusted for race, plant, and worker exit date. Risk sets were indexed by time since worker exit. Women and those with unknown date of worker exit were excluded from this analysis.</a:t>
                          </a:r>
                          <a:endParaRPr lang="en-US" sz="18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654738"/>
                      </a:ext>
                    </a:extLst>
                  </a:tr>
                </a:tbl>
              </a:graphicData>
            </a:graphic>
          </p:graphicFrame>
        </mc:Fallback>
      </mc:AlternateContent>
    </p:spTree>
    <p:extLst>
      <p:ext uri="{BB962C8B-B14F-4D97-AF65-F5344CB8AC3E}">
        <p14:creationId xmlns:p14="http://schemas.microsoft.com/office/powerpoint/2010/main" val="1473524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Spline fits</a:t>
            </a:r>
          </a:p>
        </p:txBody>
      </p:sp>
      <p:sp>
        <p:nvSpPr>
          <p:cNvPr id="4" name="Rectangle 3"/>
          <p:cNvSpPr/>
          <p:nvPr/>
        </p:nvSpPr>
        <p:spPr>
          <a:xfrm>
            <a:off x="1524000" y="1102860"/>
            <a:ext cx="9144000" cy="646331"/>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4.</a:t>
            </a:r>
            <a:r>
              <a:rPr lang="en-US" dirty="0">
                <a:ea typeface="KaiTi" panose="02010609060101010101" pitchFamily="49" charset="-122"/>
                <a:cs typeface="Times New Roman" panose="02020603050405020304" pitchFamily="18" charset="0"/>
              </a:rPr>
              <a:t> </a:t>
            </a:r>
            <a:r>
              <a:rPr lang="en-US" dirty="0"/>
              <a:t>Continuous adjusted hazard ratio estimates for suicide and the combined outcome of suicide and fatal overdose in the UAW-GM Cohort restricted to men employed in or after 1970.</a:t>
            </a:r>
            <a:endParaRPr lang="en-US" dirty="0">
              <a:ea typeface="KaiTi" panose="02010609060101010101" pitchFamily="49" charset="-122"/>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749191"/>
            <a:ext cx="10058400" cy="4699097"/>
          </a:xfrm>
          <a:prstGeom prst="rect">
            <a:avLst/>
          </a:prstGeom>
        </p:spPr>
      </p:pic>
    </p:spTree>
    <p:extLst>
      <p:ext uri="{BB962C8B-B14F-4D97-AF65-F5344CB8AC3E}">
        <p14:creationId xmlns:p14="http://schemas.microsoft.com/office/powerpoint/2010/main" val="3997350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a:bodyPr>
          <a:lstStyle/>
          <a:p>
            <a:pPr>
              <a:lnSpc>
                <a:spcPct val="100000"/>
              </a:lnSpc>
            </a:pPr>
            <a:r>
              <a:rPr lang="en-US" dirty="0"/>
              <a:t>Michigan autoworkers who left work after 1970 had a higher risk of death from suicide or overdose than those who remained actively employed</a:t>
            </a:r>
          </a:p>
          <a:p>
            <a:pPr>
              <a:lnSpc>
                <a:spcPct val="100000"/>
              </a:lnSpc>
            </a:pPr>
            <a:r>
              <a:rPr lang="en-US" dirty="0"/>
              <a:t>Most events occurred within 5 years of leaving work among those who left before retirement age</a:t>
            </a:r>
          </a:p>
          <a:p>
            <a:pPr>
              <a:lnSpc>
                <a:spcPct val="100000"/>
              </a:lnSpc>
            </a:pPr>
            <a:r>
              <a:rPr lang="en-US" dirty="0"/>
              <a:t>These findings suggest that involuntary job loss may lead to suicide and fatal overdose</a:t>
            </a:r>
          </a:p>
        </p:txBody>
      </p:sp>
    </p:spTree>
    <p:extLst>
      <p:ext uri="{BB962C8B-B14F-4D97-AF65-F5344CB8AC3E}">
        <p14:creationId xmlns:p14="http://schemas.microsoft.com/office/powerpoint/2010/main" val="247607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9ADD3A-B7FF-44B7-BB6B-A3672229E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193" y="643466"/>
            <a:ext cx="8790093" cy="5571067"/>
          </a:xfrm>
          <a:prstGeom prst="rect">
            <a:avLst/>
          </a:prstGeom>
        </p:spPr>
      </p:pic>
    </p:spTree>
    <p:extLst>
      <p:ext uri="{BB962C8B-B14F-4D97-AF65-F5344CB8AC3E}">
        <p14:creationId xmlns:p14="http://schemas.microsoft.com/office/powerpoint/2010/main" val="323548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DB87235-3018-6647-A7FD-22254D78EA20}"/>
              </a:ext>
            </a:extLst>
          </p:cNvPr>
          <p:cNvPicPr>
            <a:picLocks noChangeAspect="1"/>
          </p:cNvPicPr>
          <p:nvPr/>
        </p:nvPicPr>
        <p:blipFill>
          <a:blip r:embed="rId3"/>
          <a:stretch>
            <a:fillRect/>
          </a:stretch>
        </p:blipFill>
        <p:spPr>
          <a:xfrm>
            <a:off x="477012" y="480061"/>
            <a:ext cx="11582400" cy="5897880"/>
          </a:xfrm>
          <a:prstGeom prst="rect">
            <a:avLst/>
          </a:prstGeom>
        </p:spPr>
      </p:pic>
    </p:spTree>
    <p:extLst>
      <p:ext uri="{BB962C8B-B14F-4D97-AF65-F5344CB8AC3E}">
        <p14:creationId xmlns:p14="http://schemas.microsoft.com/office/powerpoint/2010/main" val="425736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 in US manufacturing</a:t>
            </a:r>
          </a:p>
        </p:txBody>
      </p:sp>
      <p:sp>
        <p:nvSpPr>
          <p:cNvPr id="3" name="Content Placeholder 2"/>
          <p:cNvSpPr>
            <a:spLocks noGrp="1"/>
          </p:cNvSpPr>
          <p:nvPr>
            <p:ph idx="1"/>
          </p:nvPr>
        </p:nvSpPr>
        <p:spPr>
          <a:xfrm>
            <a:off x="838200" y="1690688"/>
            <a:ext cx="10515600" cy="4572000"/>
          </a:xfrm>
        </p:spPr>
        <p:txBody>
          <a:bodyPr>
            <a:noAutofit/>
          </a:bodyPr>
          <a:lstStyle/>
          <a:p>
            <a:pPr>
              <a:lnSpc>
                <a:spcPct val="110000"/>
              </a:lnSpc>
            </a:pPr>
            <a:r>
              <a:rPr lang="en-US" sz="3200" dirty="0"/>
              <a:t>In the 1970s, 36% of all US male workers were employed in manufacturing - in 2018, only 15% of US male workers were.</a:t>
            </a:r>
          </a:p>
          <a:p>
            <a:pPr>
              <a:lnSpc>
                <a:spcPct val="110000"/>
              </a:lnSpc>
            </a:pPr>
            <a:endParaRPr lang="en-US" sz="3200" dirty="0"/>
          </a:p>
          <a:p>
            <a:pPr>
              <a:lnSpc>
                <a:spcPct val="110000"/>
              </a:lnSpc>
            </a:pPr>
            <a:r>
              <a:rPr lang="en-US" sz="3200" dirty="0"/>
              <a:t>For those without a college degree, good-paying jobs with strong employer-employee relationships and job security have declined and precarious work has increased </a:t>
            </a:r>
          </a:p>
        </p:txBody>
      </p:sp>
    </p:spTree>
    <p:extLst>
      <p:ext uri="{BB962C8B-B14F-4D97-AF65-F5344CB8AC3E}">
        <p14:creationId xmlns:p14="http://schemas.microsoft.com/office/powerpoint/2010/main" val="255821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3030EB-0761-420E-8143-E56E638945E2}"/>
              </a:ext>
            </a:extLst>
          </p:cNvPr>
          <p:cNvPicPr>
            <a:picLocks noChangeAspect="1"/>
          </p:cNvPicPr>
          <p:nvPr/>
        </p:nvPicPr>
        <p:blipFill>
          <a:blip r:embed="rId3"/>
          <a:stretch>
            <a:fillRect/>
          </a:stretch>
        </p:blipFill>
        <p:spPr>
          <a:xfrm>
            <a:off x="1304144" y="974362"/>
            <a:ext cx="8695820" cy="5467544"/>
          </a:xfrm>
          <a:prstGeom prst="rect">
            <a:avLst/>
          </a:prstGeom>
        </p:spPr>
      </p:pic>
    </p:spTree>
    <p:extLst>
      <p:ext uri="{BB962C8B-B14F-4D97-AF65-F5344CB8AC3E}">
        <p14:creationId xmlns:p14="http://schemas.microsoft.com/office/powerpoint/2010/main" val="14520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3327" y="938384"/>
            <a:ext cx="8965345" cy="5855703"/>
          </a:xfrm>
        </p:spPr>
      </p:pic>
      <p:sp>
        <p:nvSpPr>
          <p:cNvPr id="2" name="Title 1"/>
          <p:cNvSpPr>
            <a:spLocks noGrp="1"/>
          </p:cNvSpPr>
          <p:nvPr>
            <p:ph type="title"/>
          </p:nvPr>
        </p:nvSpPr>
        <p:spPr>
          <a:xfrm>
            <a:off x="838200" y="0"/>
            <a:ext cx="10515600" cy="1325563"/>
          </a:xfrm>
        </p:spPr>
        <p:txBody>
          <a:bodyPr/>
          <a:lstStyle/>
          <a:p>
            <a:r>
              <a:rPr lang="en-US" dirty="0"/>
              <a:t>China Shock: All industries</a:t>
            </a:r>
          </a:p>
        </p:txBody>
      </p:sp>
    </p:spTree>
    <p:extLst>
      <p:ext uri="{BB962C8B-B14F-4D97-AF65-F5344CB8AC3E}">
        <p14:creationId xmlns:p14="http://schemas.microsoft.com/office/powerpoint/2010/main" val="324481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US automobile industry</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sz="3200" dirty="0"/>
              <a:t>Striking case study of an impacted industry in decline</a:t>
            </a:r>
          </a:p>
          <a:p>
            <a:pPr lvl="1">
              <a:lnSpc>
                <a:spcPct val="100000"/>
              </a:lnSpc>
            </a:pPr>
            <a:r>
              <a:rPr lang="en-US" sz="3200" dirty="0"/>
              <a:t>China shock</a:t>
            </a:r>
          </a:p>
          <a:p>
            <a:pPr lvl="1">
              <a:lnSpc>
                <a:spcPct val="100000"/>
              </a:lnSpc>
            </a:pPr>
            <a:r>
              <a:rPr lang="en-US" sz="3200" dirty="0"/>
              <a:t>Oil embargo of 1979</a:t>
            </a:r>
          </a:p>
          <a:p>
            <a:pPr lvl="1">
              <a:lnSpc>
                <a:spcPct val="100000"/>
              </a:lnSpc>
            </a:pPr>
            <a:r>
              <a:rPr lang="en-US" sz="3200" dirty="0"/>
              <a:t>Hybrids</a:t>
            </a:r>
          </a:p>
          <a:p>
            <a:pPr lvl="1">
              <a:lnSpc>
                <a:spcPct val="100000"/>
              </a:lnSpc>
            </a:pPr>
            <a:r>
              <a:rPr lang="en-US" sz="3200" dirty="0"/>
              <a:t>Stronger vehicle safety regulations</a:t>
            </a:r>
          </a:p>
          <a:p>
            <a:pPr lvl="1">
              <a:lnSpc>
                <a:spcPct val="100000"/>
              </a:lnSpc>
            </a:pPr>
            <a:r>
              <a:rPr lang="en-US" sz="3200" dirty="0"/>
              <a:t>Increasing oil prices</a:t>
            </a:r>
          </a:p>
          <a:p>
            <a:pPr>
              <a:lnSpc>
                <a:spcPct val="100000"/>
              </a:lnSpc>
            </a:pPr>
            <a:r>
              <a:rPr lang="en-US" sz="3200" dirty="0"/>
              <a:t>By 2008, Toyota became the largest automaker in the world, a title GM held for 77 years</a:t>
            </a:r>
          </a:p>
        </p:txBody>
      </p:sp>
    </p:spTree>
    <p:extLst>
      <p:ext uri="{BB962C8B-B14F-4D97-AF65-F5344CB8AC3E}">
        <p14:creationId xmlns:p14="http://schemas.microsoft.com/office/powerpoint/2010/main" val="35235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0868" y="915063"/>
            <a:ext cx="8970264" cy="5880721"/>
          </a:xfrm>
          <a:prstGeom prst="rect">
            <a:avLst/>
          </a:prstGeom>
        </p:spPr>
      </p:pic>
      <p:sp>
        <p:nvSpPr>
          <p:cNvPr id="2" name="Title 1"/>
          <p:cNvSpPr>
            <a:spLocks noGrp="1"/>
          </p:cNvSpPr>
          <p:nvPr>
            <p:ph type="title"/>
          </p:nvPr>
        </p:nvSpPr>
        <p:spPr>
          <a:xfrm>
            <a:off x="838200" y="0"/>
            <a:ext cx="10515600" cy="1325563"/>
          </a:xfrm>
        </p:spPr>
        <p:txBody>
          <a:bodyPr/>
          <a:lstStyle/>
          <a:p>
            <a:r>
              <a:rPr lang="en-US" dirty="0"/>
              <a:t>China Shock: </a:t>
            </a:r>
            <a:r>
              <a:rPr lang="en-US" sz="4000" dirty="0"/>
              <a:t>Motor-vehicle parts &amp; accessories</a:t>
            </a:r>
          </a:p>
        </p:txBody>
      </p:sp>
    </p:spTree>
    <p:extLst>
      <p:ext uri="{BB962C8B-B14F-4D97-AF65-F5344CB8AC3E}">
        <p14:creationId xmlns:p14="http://schemas.microsoft.com/office/powerpoint/2010/main" val="2517044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1652</Words>
  <Application>Microsoft Macintosh PowerPoint</Application>
  <PresentationFormat>Widescreen</PresentationFormat>
  <Paragraphs>254</Paragraphs>
  <Slides>29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KaiTi</vt:lpstr>
      <vt:lpstr>American Typewriter</vt:lpstr>
      <vt:lpstr>Arial</vt:lpstr>
      <vt:lpstr>Calibri</vt:lpstr>
      <vt:lpstr>Calibri Light</vt:lpstr>
      <vt:lpstr>Cambria Math</vt:lpstr>
      <vt:lpstr>Times New Roman</vt:lpstr>
      <vt:lpstr>Office Theme</vt:lpstr>
      <vt:lpstr>   Suicide, overdose, and  worker exit</vt:lpstr>
      <vt:lpstr>Background</vt:lpstr>
      <vt:lpstr>PowerPoint Presentation</vt:lpstr>
      <vt:lpstr>PowerPoint Presentation</vt:lpstr>
      <vt:lpstr>Decline in US manufacturing</vt:lpstr>
      <vt:lpstr>PowerPoint Presentation</vt:lpstr>
      <vt:lpstr>China Shock: All industries</vt:lpstr>
      <vt:lpstr>Case Study: US automobile industry</vt:lpstr>
      <vt:lpstr>China Shock: Motor-vehicle parts &amp; accessories</vt:lpstr>
      <vt:lpstr>The UAW-GM Cohort Study   </vt:lpstr>
      <vt:lpstr>Post-doc involved in the  original study design and field work</vt:lpstr>
      <vt:lpstr>United Autoworkers-General Motors Cohort (UAW-GM)</vt:lpstr>
      <vt:lpstr>Health Effects of long term exposure to metalworking fluids (MWF)</vt:lpstr>
      <vt:lpstr>Suicide, overdose, and worker exit in the UAW-GM Cohort study</vt:lpstr>
      <vt:lpstr>Methods</vt:lpstr>
      <vt:lpstr>DAG illustrating our assumptions </vt:lpstr>
      <vt:lpstr>Analytic method</vt:lpstr>
      <vt:lpstr>Model 1: Exposure =  binary employment status</vt:lpstr>
      <vt:lpstr>Model 2: with Categorical age at worker exit</vt:lpstr>
      <vt:lpstr>Age at death</vt:lpstr>
      <vt:lpstr>Results: Crude rate of suicide</vt:lpstr>
      <vt:lpstr>Results: Crude rate of suicide &amp; fatal overdose</vt:lpstr>
      <vt:lpstr>Results: By binary employment status</vt:lpstr>
      <vt:lpstr>Results: By age at worker exit</vt:lpstr>
      <vt:lpstr>Sensitivity analyses</vt:lpstr>
      <vt:lpstr>Additional materials: Fuzzy dates</vt:lpstr>
      <vt:lpstr>Additional materials: Restricted follow-up</vt:lpstr>
      <vt:lpstr>Additional materials: Spline fits</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overdose, and worker exit</dc:title>
  <dc:creator>Ellen Eisen</dc:creator>
  <cp:lastModifiedBy>Microsoft Office User</cp:lastModifiedBy>
  <cp:revision>8</cp:revision>
  <dcterms:created xsi:type="dcterms:W3CDTF">2020-03-31T21:54:19Z</dcterms:created>
  <dcterms:modified xsi:type="dcterms:W3CDTF">2020-04-03T21:40:39Z</dcterms:modified>
</cp:coreProperties>
</file>