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78" autoAdjust="0"/>
    <p:restoredTop sz="85383" autoAdjust="0"/>
  </p:normalViewPr>
  <p:slideViewPr>
    <p:cSldViewPr snapToGrid="0">
      <p:cViewPr varScale="1">
        <p:scale>
          <a:sx n="55" d="100"/>
          <a:sy n="55" d="100"/>
        </p:scale>
        <p:origin x="21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B75E8-6DD0-423E-8571-CEC73C451F8C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FE69-BE2D-4B3A-BB13-3A36FB43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3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179E-E8A3-4A9D-B3D9-F00D80BF909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4FA-78A4-4487-A7DD-128F4A51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715935"/>
                  </p:ext>
                </p:extLst>
              </p:nvPr>
            </p:nvGraphicFramePr>
            <p:xfrm>
              <a:off x="1377072" y="555170"/>
              <a:ext cx="9406858" cy="612648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355097">
                      <a:extLst>
                        <a:ext uri="{9D8B030D-6E8A-4147-A177-3AD203B41FA5}">
                          <a16:colId xmlns:a16="http://schemas.microsoft.com/office/drawing/2014/main" val="168086171"/>
                        </a:ext>
                      </a:extLst>
                    </a:gridCol>
                    <a:gridCol w="1174692">
                      <a:extLst>
                        <a:ext uri="{9D8B030D-6E8A-4147-A177-3AD203B41FA5}">
                          <a16:colId xmlns:a16="http://schemas.microsoft.com/office/drawing/2014/main" val="197138874"/>
                        </a:ext>
                      </a:extLst>
                    </a:gridCol>
                    <a:gridCol w="1603548">
                      <a:extLst>
                        <a:ext uri="{9D8B030D-6E8A-4147-A177-3AD203B41FA5}">
                          <a16:colId xmlns:a16="http://schemas.microsoft.com/office/drawing/2014/main" val="3868645971"/>
                        </a:ext>
                      </a:extLst>
                    </a:gridCol>
                    <a:gridCol w="314649">
                      <a:extLst>
                        <a:ext uri="{9D8B030D-6E8A-4147-A177-3AD203B41FA5}">
                          <a16:colId xmlns:a16="http://schemas.microsoft.com/office/drawing/2014/main" val="2877532143"/>
                        </a:ext>
                      </a:extLst>
                    </a:gridCol>
                    <a:gridCol w="1174692">
                      <a:extLst>
                        <a:ext uri="{9D8B030D-6E8A-4147-A177-3AD203B41FA5}">
                          <a16:colId xmlns:a16="http://schemas.microsoft.com/office/drawing/2014/main" val="3539168601"/>
                        </a:ext>
                      </a:extLst>
                    </a:gridCol>
                    <a:gridCol w="1603548">
                      <a:extLst>
                        <a:ext uri="{9D8B030D-6E8A-4147-A177-3AD203B41FA5}">
                          <a16:colId xmlns:a16="http://schemas.microsoft.com/office/drawing/2014/main" val="3691159249"/>
                        </a:ext>
                      </a:extLst>
                    </a:gridCol>
                    <a:gridCol w="180632">
                      <a:extLst>
                        <a:ext uri="{9D8B030D-6E8A-4147-A177-3AD203B41FA5}">
                          <a16:colId xmlns:a16="http://schemas.microsoft.com/office/drawing/2014/main" val="181521674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Full cohort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Subset with complete records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e>
                                <m:sup>
                                  <m: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675925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5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500" dirty="0">
                              <a:latin typeface="+mn-lt"/>
                            </a:rPr>
                            <a:t> (person-years)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26 8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04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(93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1 435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7 553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565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712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3959211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Race, </a:t>
                          </a:r>
                          <a14:m>
                            <m:oMath xmlns:m="http://schemas.openxmlformats.org/officeDocument/2006/math">
                              <m:r>
                                <a:rPr lang="en-US" sz="15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500" dirty="0">
                              <a:latin typeface="+mn-lt"/>
                            </a:rPr>
                            <a:t> (%)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44806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White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19 3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48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(72%)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523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(6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01278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Black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5 2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(20%)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844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89422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Unknown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2 2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06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(8%)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2 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186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632404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Plant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e>
                                <m:sup>
                                  <m: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500" dirty="0">
                              <a:latin typeface="+mn-lt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5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500" dirty="0">
                              <a:latin typeface="+mn-lt"/>
                            </a:rPr>
                            <a:t> (%)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59850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1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6 9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08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(26%)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6 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341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855349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2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10 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293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(38%)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6 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047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987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3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9 60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(36%)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165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29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901939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Complete work records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55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 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55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(100%)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26097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Year of hire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1967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(1956, 1975)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196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(195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19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69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9478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hire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(20, 31)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4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868098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birth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1942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(1927, 1950)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(192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194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815334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worker exit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1991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(198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1995)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198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(197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199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2332183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worker exit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49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(40, 58)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(3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, 61)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179382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death among deceased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(60, 79)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71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(61, 80)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387394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death among deceased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1999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(1989, 2008)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1997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(1988, 200</m:t>
                                </m:r>
                                <m:r>
                                  <m:rPr>
                                    <m:nor/>
                                  </m:rPr>
                                  <a:rPr lang="en-US" sz="1500" b="0" i="0" smtClean="0">
                                    <a:latin typeface="+mn-lt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500" i="0"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dirty="0">
                            <a:latin typeface="+mn-lt"/>
                          </a:endParaRP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2727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Suicide cases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202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171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20930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Fatal overdose cases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55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32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598606"/>
                      </a:ext>
                    </a:extLst>
                  </a:tr>
                  <a:tr h="640080">
                    <a:tc gridSpan="7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+mn-lt"/>
                            </a:rPr>
                            <a:t>Statistics shown are median (first quartile, third quartile), unless otherwise indicated.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latin typeface="+mn-lt"/>
                            </a:rPr>
                            <a:t> Some subjects worked at several sites; plant indicates the site of longest work record time.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e>
                                <m:sup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latin typeface="+mn-lt"/>
                            </a:rPr>
                            <a:t> Left work by December 31, 1994 when employment records were truncated </a:t>
                          </a:r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004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715935"/>
                  </p:ext>
                </p:extLst>
              </p:nvPr>
            </p:nvGraphicFramePr>
            <p:xfrm>
              <a:off x="1377072" y="555170"/>
              <a:ext cx="9406858" cy="612648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{2D5ABB26-0587-4C30-8999-92F81FD0307C}</a:tableStyleId>
                  </a:tblPr>
                  <a:tblGrid>
                    <a:gridCol w="3355097">
                      <a:extLst>
                        <a:ext uri="{9D8B030D-6E8A-4147-A177-3AD203B41FA5}">
                          <a16:colId xmlns:a16="http://schemas.microsoft.com/office/drawing/2014/main" val="168086171"/>
                        </a:ext>
                      </a:extLst>
                    </a:gridCol>
                    <a:gridCol w="1174692">
                      <a:extLst>
                        <a:ext uri="{9D8B030D-6E8A-4147-A177-3AD203B41FA5}">
                          <a16:colId xmlns:a16="http://schemas.microsoft.com/office/drawing/2014/main" val="197138874"/>
                        </a:ext>
                      </a:extLst>
                    </a:gridCol>
                    <a:gridCol w="1603548">
                      <a:extLst>
                        <a:ext uri="{9D8B030D-6E8A-4147-A177-3AD203B41FA5}">
                          <a16:colId xmlns:a16="http://schemas.microsoft.com/office/drawing/2014/main" val="3868645971"/>
                        </a:ext>
                      </a:extLst>
                    </a:gridCol>
                    <a:gridCol w="314649">
                      <a:extLst>
                        <a:ext uri="{9D8B030D-6E8A-4147-A177-3AD203B41FA5}">
                          <a16:colId xmlns:a16="http://schemas.microsoft.com/office/drawing/2014/main" val="2877532143"/>
                        </a:ext>
                      </a:extLst>
                    </a:gridCol>
                    <a:gridCol w="1174692">
                      <a:extLst>
                        <a:ext uri="{9D8B030D-6E8A-4147-A177-3AD203B41FA5}">
                          <a16:colId xmlns:a16="http://schemas.microsoft.com/office/drawing/2014/main" val="3539168601"/>
                        </a:ext>
                      </a:extLst>
                    </a:gridCol>
                    <a:gridCol w="1603548">
                      <a:extLst>
                        <a:ext uri="{9D8B030D-6E8A-4147-A177-3AD203B41FA5}">
                          <a16:colId xmlns:a16="http://schemas.microsoft.com/office/drawing/2014/main" val="3691159249"/>
                        </a:ext>
                      </a:extLst>
                    </a:gridCol>
                    <a:gridCol w="180632">
                      <a:extLst>
                        <a:ext uri="{9D8B030D-6E8A-4147-A177-3AD203B41FA5}">
                          <a16:colId xmlns:a16="http://schemas.microsoft.com/office/drawing/2014/main" val="181521674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Full cohort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420" t="-9091" r="-6393" b="-2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675925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t="-114286" r="-180000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8043" t="-114286" r="-418478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1102" t="-114286" r="-203150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53261" t="-114286" r="-153261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228" t="-114286" r="-11024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3959211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t="-204545" r="-180000" b="-19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144806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White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304545" r="-418478" b="-1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304545" r="-203150" b="-1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304545" r="-153261" b="-1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304545" r="-11024" b="-18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101278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Black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423810" r="-418478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423810" r="-203150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423810" r="-153261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423810" r="-11024" b="-17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89422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Unknown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500000" r="-418478" b="-1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500000" r="-203150" b="-1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500000" r="-153261" b="-1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500000" r="-11024" b="-16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632404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t="-600000" r="-180000" b="-1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59850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1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733333" r="-418478" b="-14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733333" r="-203150" b="-14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733333" r="-153261" b="-14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733333" r="-11024" b="-14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0855349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2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795455" r="-418478" b="-1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795455" r="-203150" b="-1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795455" r="-153261" b="-1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795455" r="-11024" b="-1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49871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	Plant 3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895455" r="-418478" b="-1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895455" r="-203150" b="-1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895455" r="-153261" b="-1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895455" r="-11024" b="-1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5901939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Complete work records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042857" r="-418478" b="-1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042857" r="-203150" b="-1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042857" r="-153261" b="-1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042857" r="-11024" b="-1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626097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Year of hire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090909" r="-418478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090909" r="-203150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090909" r="-153261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090909" r="-11024" b="-10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1994787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hire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190909" r="-418478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190909" r="-203150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190909" r="-153261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190909" r="-11024" b="-9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8680988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birth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352381" r="-418478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352381" r="-203150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352381" r="-153261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352381" r="-11024" b="-8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815334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worker exit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386364" r="-418478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386364" r="-203150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386364" r="-153261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386364" r="-11024" b="-7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2332183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worker exit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486364" r="-418478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486364" r="-203150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486364" r="-153261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486364" r="-11024" b="-6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1179382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Age at death among deceased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661905" r="-418478" b="-5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661905" r="-203150" b="-5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661905" r="-153261" b="-5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661905" r="-11024" b="-5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0387394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Year of death among deceased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8043" t="-1681818" r="-418478" b="-4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281102" t="-1681818" r="-203150" b="-4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553261" t="-1681818" r="-153261" b="-4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blipFill>
                          <a:blip r:embed="rId2"/>
                          <a:stretch>
                            <a:fillRect l="-473228" t="-1681818" r="-11024" b="-4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7682727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Suicide cases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202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171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920930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Fatal overdose cases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55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32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73025" marR="73025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dirty="0">
                              <a:latin typeface="+mn-lt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598606"/>
                      </a:ext>
                    </a:extLst>
                  </a:tr>
                  <a:tr h="64008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5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004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523999" y="87087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Summary of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UAW-GM Cohort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restricted to men employed in or after 1970.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356</Words>
  <Application>Microsoft Macintosh PowerPoint</Application>
  <PresentationFormat>Widescreen</PresentationFormat>
  <Paragraphs>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Suicide, overdose, and worker exit</dc:title>
  <dc:creator>Kevin Chen</dc:creator>
  <cp:lastModifiedBy>Kevin Chen</cp:lastModifiedBy>
  <cp:revision>112</cp:revision>
  <dcterms:created xsi:type="dcterms:W3CDTF">2020-03-09T17:47:28Z</dcterms:created>
  <dcterms:modified xsi:type="dcterms:W3CDTF">2020-04-12T02:14:44Z</dcterms:modified>
</cp:coreProperties>
</file>