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ANONYMIZED INFORMATION MEMORANDUM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Z1 | 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 for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Borrower: Company A</a:t>
            </a:r>
          </a:p>
          <a:p>
            <a:r>
              <a:t>Purpose: Asset-backed financing</a:t>
            </a:r>
          </a:p>
          <a:p/>
          <a:p>
            <a:r>
              <a:t>Loan:</a:t>
            </a:r>
          </a:p>
          <a:p>
            <a:r>
              <a:t>• Commitment: EUR 32.5m</a:t>
            </a:r>
          </a:p>
          <a:p>
            <a:r>
              <a:t>• Maturity: 6 years</a:t>
            </a:r>
          </a:p>
          <a:p>
            <a:r>
              <a:t>• Repayment: Bullet</a:t>
            </a:r>
          </a:p>
          <a:p>
            <a:r>
              <a:t>• Margin: EURIBOR + 2.5%</a:t>
            </a:r>
          </a:p>
          <a:p>
            <a:r>
              <a:t>• Security: First mortgage, share pledge</a:t>
            </a:r>
          </a:p>
          <a:p/>
          <a:p>
            <a:r>
              <a:t>Timeline:</a:t>
            </a:r>
          </a:p>
          <a:p>
            <a:r>
              <a:t>• Distribution: October 2024</a:t>
            </a:r>
          </a:p>
          <a:p>
            <a:r>
              <a:t>• Indicative Feedback: November 2024</a:t>
            </a:r>
          </a:p>
          <a:p>
            <a:r>
              <a:t>• Funding: December 2024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Proven Track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Company A has delivered 1.3 million sqm since 2014, across 26 projects.</a:t>
            </a:r>
          </a:p>
          <a:p/>
          <a:p>
            <a:r>
              <a:t>Selected Transactions:</a:t>
            </a:r>
          </a:p>
          <a:p>
            <a:r>
              <a:t>• 2021: Largest fulfilment centre in Country Z (145k sqm)</a:t>
            </a:r>
          </a:p>
          <a:p>
            <a:r>
              <a:t>• 2022: First off-grid logistics development (70k sqm)</a:t>
            </a:r>
          </a:p>
          <a:p>
            <a:r>
              <a:t>• 2024: Brownfield redevelopments in multiple cities</a:t>
            </a:r>
          </a:p>
          <a:p/>
          <a:p>
            <a:r>
              <a:t>High calibre team of 40 employees across development, property, and asset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commitment includes:</a:t>
            </a:r>
          </a:p>
          <a:p/>
          <a:p>
            <a:r>
              <a:t>• Circular design principles</a:t>
            </a:r>
          </a:p>
          <a:p>
            <a:r>
              <a:t>• Renewable energy systems</a:t>
            </a:r>
          </a:p>
          <a:p>
            <a:r>
              <a:t>• Carbon reduction and biodiversity</a:t>
            </a:r>
          </a:p>
          <a:p>
            <a:r>
              <a:t>• Employee wellbeing and inclusive workplaces</a:t>
            </a:r>
          </a:p>
          <a:p/>
          <a:p>
            <a:r>
              <a:t>Certified B Corporation, committed to sustainable development for future generations.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CEO A</a:t>
            </a:r>
          </a:p>
          <a:p>
            <a:r>
              <a:t>COO B</a:t>
            </a:r>
          </a:p>
          <a:p>
            <a:r>
              <a:t>CFO C</a:t>
            </a:r>
          </a:p>
          <a:p/>
          <a:p>
            <a:r>
              <a:t>Leadership team committed to innovation, ESG, and value creation.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Company A is a leading logistics and industrial real estate developer in Country Z.</a:t>
            </a:r>
          </a:p>
          <a:p/>
          <a:p>
            <a:r>
              <a:t>Since its establishment, over 2.0 million sqm of projects have been delivered.</a:t>
            </a:r>
          </a:p>
          <a:p/>
          <a:p>
            <a:r>
              <a:t>We specialize in sustainable, innovative, and high-quality developments that benefit both companies and society.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Leading Development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Company A is one of the largest logistics and industrial developers in Country Z.</a:t>
            </a:r>
          </a:p>
          <a:p/>
          <a:p>
            <a:r>
              <a:t>• Successfully completed 20 projects by 2025.</a:t>
            </a:r>
          </a:p>
          <a:p>
            <a:r>
              <a:t>• Delivered 1.0 million sqm of logistics real estate.</a:t>
            </a:r>
          </a:p>
          <a:p>
            <a:r>
              <a:t>• Achieved GDV of EUR 1.4 billion since 2019.</a:t>
            </a:r>
          </a:p>
          <a:p>
            <a:r>
              <a:t>• Current pipeline: ~1.5 million sqm of land positions.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Country Z is centrally positioned in Europe with strong accessibility and infrastructure.</a:t>
            </a:r>
          </a:p>
          <a:p/>
          <a:p>
            <a:r>
              <a:t>• Ranked as one of the top globally connected countries.</a:t>
            </a:r>
          </a:p>
          <a:p>
            <a:r>
              <a:t>• Stable economic and political climate.</a:t>
            </a:r>
          </a:p>
          <a:p>
            <a:r>
              <a:t>• Premier gateway to major European markets.</a:t>
            </a:r>
          </a:p>
          <a:p>
            <a:r>
              <a:t>• Home to major logistics hubs including largest seaports and airports in Europe.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Financing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Project: Logistics Park, City Z (Project Z1)</a:t>
            </a:r>
          </a:p>
          <a:p/>
          <a:p>
            <a:r>
              <a:t>• Tenant: Tenant X (investment grade)</a:t>
            </a:r>
          </a:p>
          <a:p>
            <a:r>
              <a:t>• Lease: 20-year triple net, break after 15 years</a:t>
            </a:r>
          </a:p>
          <a:p>
            <a:r>
              <a:t>• Occupancy: 100%</a:t>
            </a:r>
          </a:p>
          <a:p>
            <a:r>
              <a:t>• Start date: Q2 2025</a:t>
            </a:r>
          </a:p>
          <a:p/>
          <a:p>
            <a:r>
              <a:t>Specifications:</a:t>
            </a:r>
          </a:p>
          <a:p>
            <a:r>
              <a:t>• Land parcel: 86257 sqm</a:t>
            </a:r>
          </a:p>
          <a:p>
            <a:r>
              <a:t>• Facility: 11410 sqm</a:t>
            </a:r>
          </a:p>
          <a:p>
            <a:r>
              <a:t>• Office space: 1866 sqm</a:t>
            </a:r>
          </a:p>
          <a:p>
            <a:r>
              <a:t>• Parking: 3449 units</a:t>
            </a:r>
          </a:p>
          <a:p/>
          <a:p>
            <a:r>
              <a:t>Financials:</a:t>
            </a:r>
          </a:p>
          <a:p>
            <a:r>
              <a:t>• Annual Rent: EUR 4.0m</a:t>
            </a:r>
          </a:p>
          <a:p>
            <a:r>
              <a:t>• Total Value: EUR 80.6m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 &amp;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property is located within Logistics Park Z1, strategically positioned along a major canal and motorway.</a:t>
            </a:r>
          </a:p>
          <a:p/>
          <a:p>
            <a:r>
              <a:t>Accessibility:</a:t>
            </a:r>
          </a:p>
          <a:p>
            <a:r>
              <a:t>• Motorway: Excellent access via Highway Z50 and others</a:t>
            </a:r>
          </a:p>
          <a:p>
            <a:r>
              <a:t>• Water: Direct access to canal through private dock</a:t>
            </a:r>
          </a:p>
          <a:p>
            <a:r>
              <a:t>• Site: Easily accessible via main road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Tenant: Tenant X (backed by Bank Group Y)</a:t>
            </a:r>
          </a:p>
          <a:p/>
          <a:p>
            <a:r>
              <a:t>• Lease: 20-year triple net</a:t>
            </a:r>
          </a:p>
          <a:p>
            <a:r>
              <a:t>• Annual Rent: EUR 3.5m</a:t>
            </a:r>
          </a:p>
          <a:p>
            <a:r>
              <a:t>• Security: EUR 1.6m bank guarantee</a:t>
            </a:r>
          </a:p>
          <a:p>
            <a:r>
              <a:t>• Indexation: Annual CPI, capped at 5%</a:t>
            </a:r>
          </a:p>
          <a:p>
            <a:r>
              <a:t>• Green Lease: Tenant provides sustainability data on request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Costs (EURm):</a:t>
            </a:r>
          </a:p>
          <a:p>
            <a:r>
              <a:t>• Land costs: 32.2</a:t>
            </a:r>
          </a:p>
          <a:p>
            <a:r>
              <a:t>• Construction costs: 8.9</a:t>
            </a:r>
          </a:p>
          <a:p>
            <a:r>
              <a:t>• Advisory &amp; design: 0.5</a:t>
            </a:r>
          </a:p>
          <a:p>
            <a:r>
              <a:t>• Other costs: 1.4</a:t>
            </a:r>
          </a:p>
          <a:p/>
          <a:p>
            <a:r>
              <a:t>Total development costs excl. VAT: EUR 32.6m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Tenure &amp; Zoning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Ownership: Freehold</a:t>
            </a:r>
          </a:p>
          <a:p/>
          <a:p>
            <a:r>
              <a:t>Address: Logistics Park, City Z</a:t>
            </a:r>
          </a:p>
          <a:p>
            <a:r>
              <a:t>Land Parcel: 91400 sqm</a:t>
            </a:r>
          </a:p>
          <a:p>
            <a:r>
              <a:t>Zoning: Business Park Z</a:t>
            </a:r>
          </a:p>
          <a:p>
            <a:r>
              <a:t>• Designated use: Industrial/Logistics</a:t>
            </a:r>
          </a:p>
          <a:p>
            <a:r>
              <a:t>• Max building height: 50m</a:t>
            </a:r>
          </a:p>
          <a:p>
            <a:r>
              <a:t>• Min footprint: 50%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